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26"/>
  </p:notesMasterIdLst>
  <p:handoutMasterIdLst>
    <p:handoutMasterId r:id="rId27"/>
  </p:handoutMasterIdLst>
  <p:sldIdLst>
    <p:sldId id="270" r:id="rId8"/>
    <p:sldId id="263" r:id="rId9"/>
    <p:sldId id="265" r:id="rId10"/>
    <p:sldId id="269" r:id="rId11"/>
    <p:sldId id="271" r:id="rId12"/>
    <p:sldId id="288" r:id="rId13"/>
    <p:sldId id="289" r:id="rId14"/>
    <p:sldId id="290" r:id="rId15"/>
    <p:sldId id="275" r:id="rId16"/>
    <p:sldId id="291" r:id="rId17"/>
    <p:sldId id="285" r:id="rId18"/>
    <p:sldId id="286" r:id="rId19"/>
    <p:sldId id="280" r:id="rId20"/>
    <p:sldId id="281" r:id="rId21"/>
    <p:sldId id="282" r:id="rId22"/>
    <p:sldId id="283" r:id="rId23"/>
    <p:sldId id="284" r:id="rId24"/>
    <p:sldId id="26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7C"/>
    <a:srgbClr val="006F7B"/>
    <a:srgbClr val="006573"/>
    <a:srgbClr val="005663"/>
    <a:srgbClr val="2DB8C5"/>
    <a:srgbClr val="006D7D"/>
    <a:srgbClr val="007B8D"/>
    <a:srgbClr val="008387"/>
    <a:srgbClr val="004E5A"/>
    <a:srgbClr val="01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81" d="100"/>
          <a:sy n="81" d="100"/>
        </p:scale>
        <p:origin x="12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5261"/>
          <a:stretch/>
        </p:blipFill>
        <p:spPr>
          <a:xfrm>
            <a:off x="8575588" y="2454877"/>
            <a:ext cx="3616411" cy="27359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D7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D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2DB8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5"/>
          <a:stretch/>
        </p:blipFill>
        <p:spPr>
          <a:xfrm>
            <a:off x="10952443" y="3956179"/>
            <a:ext cx="1242667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6D7C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06D7C"/>
              </a:solidFill>
            </a:endParaRPr>
          </a:p>
          <a:p>
            <a:pPr algn="ctr"/>
            <a:r>
              <a:rPr lang="pt-BR" sz="2000" dirty="0">
                <a:solidFill>
                  <a:srgbClr val="006D7C"/>
                </a:solidFill>
              </a:rPr>
              <a:t>Visite o </a:t>
            </a:r>
            <a:r>
              <a:rPr lang="pt-BR" sz="2000" b="1" dirty="0">
                <a:solidFill>
                  <a:srgbClr val="006D7C"/>
                </a:solidFill>
              </a:rPr>
              <a:t>e-Planifica </a:t>
            </a:r>
            <a:r>
              <a:rPr lang="pt-BR" sz="2000" dirty="0">
                <a:solidFill>
                  <a:srgbClr val="006D7C"/>
                </a:solidFill>
              </a:rPr>
              <a:t>e acesse os materiais do </a:t>
            </a:r>
            <a:r>
              <a:rPr lang="pt-BR" sz="2000" dirty="0" err="1">
                <a:solidFill>
                  <a:srgbClr val="006D7C"/>
                </a:solidFill>
              </a:rPr>
              <a:t>PlanificaSUS</a:t>
            </a:r>
            <a:r>
              <a:rPr lang="pt-BR" sz="2000" dirty="0">
                <a:solidFill>
                  <a:srgbClr val="006D7C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184" y="3034902"/>
            <a:ext cx="8675632" cy="2498632"/>
          </a:xfrm>
        </p:spPr>
        <p:txBody>
          <a:bodyPr/>
          <a:lstStyle/>
          <a:p>
            <a:pPr algn="ctr"/>
            <a:r>
              <a:rPr lang="pt-BR" b="1" i="1" dirty="0"/>
              <a:t>Aqui, os participantes podem inserir o cronograma para operacionalização da etapa, customizado de acordo com aspectos contextuais.</a:t>
            </a:r>
          </a:p>
        </p:txBody>
      </p:sp>
    </p:spTree>
    <p:extLst>
      <p:ext uri="{BB962C8B-B14F-4D97-AF65-F5344CB8AC3E}">
        <p14:creationId xmlns:p14="http://schemas.microsoft.com/office/powerpoint/2010/main" val="90712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4320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1188" y="2163905"/>
            <a:ext cx="6054313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Estruturação do Núcleo de Segurança do Paciente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13548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/>
              <a:t>O que é o  Núcleo de Segurança do Paciente (NSP)?  </a:t>
            </a:r>
          </a:p>
          <a:p>
            <a:pPr lvl="1" algn="just"/>
            <a:r>
              <a:rPr lang="pt-BR" sz="2200" dirty="0"/>
              <a:t>Instância que deve ser criada para promover e apoiar a implementação de ações voltadas à segurança do paciente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  <p:pic>
        <p:nvPicPr>
          <p:cNvPr id="5" name="Gráfico 4" descr="Brinde estrutura de tópicos">
            <a:extLst>
              <a:ext uri="{FF2B5EF4-FFF2-40B4-BE49-F238E27FC236}">
                <a16:creationId xmlns:a16="http://schemas.microsoft.com/office/drawing/2014/main" id="{FE28829D-A7EE-4B8E-B3B6-AB8EF862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729" y="3163499"/>
            <a:ext cx="3854671" cy="38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Estruturar o NSP Municipal com objetivo de promover ações para a promoção da segurança do paciente e a melhoria da qualidade em todos os níveis de atenção, adotando os seguintes princípios e diretrizes: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sz="2200" dirty="0"/>
              <a:t>A melhoria contínua dos processos de cuidado e do uso de tecnologias da saúde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disseminação sistemática da cultura de segurança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articulação e a integração dos processos de gestão de risco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garantia das boas práticas de funcionamento do serviço de saúde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1955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Elaborar o Plano Municipal de Segurança do Paciente com definição de ações para a implementação e sustentação da cultura de segurança, boas práticas de funcionamento e das práticas de segurança do paciente em serviços de saúde; </a:t>
            </a:r>
          </a:p>
          <a:p>
            <a:pPr lvl="0" algn="just"/>
            <a:r>
              <a:rPr lang="pt-BR" dirty="0"/>
              <a:t>Coordenar e monitorar a execução das ações do Plano Municipal de Segurança do Paciente e realizar as revisões e as atualizações periódicas; </a:t>
            </a:r>
          </a:p>
          <a:p>
            <a:pPr lvl="0" algn="just"/>
            <a:r>
              <a:rPr lang="pt-BR" dirty="0"/>
              <a:t>Apoiar, colaborar ou coordenar os processos de capacitação e atualização dos profissionais dos serviços de saúde em segurança do paciente;</a:t>
            </a:r>
          </a:p>
          <a:p>
            <a:pPr algn="just"/>
            <a:r>
              <a:rPr lang="pt-BR" dirty="0"/>
              <a:t>Monitorar os indicadores do Plano Municipal de Segurança do Paciente para identificar riscos e oportunidades de melhoria;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9660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Elaborar e divulgar relatórios sobre as ações e indicadores;  </a:t>
            </a:r>
          </a:p>
          <a:p>
            <a:pPr lvl="0" algn="just"/>
            <a:r>
              <a:rPr lang="pt-BR" dirty="0"/>
              <a:t>Apoiar na estruturação e gerenciar as instâncias de segurança do paciente nos serviços de saúde;</a:t>
            </a:r>
          </a:p>
          <a:p>
            <a:pPr lvl="0" algn="just"/>
            <a:r>
              <a:rPr lang="pt-BR" dirty="0"/>
              <a:t>Apoiar os serviços de saúde na investigação dos </a:t>
            </a:r>
            <a:r>
              <a:rPr lang="pt-BR" i="1" dirty="0" err="1"/>
              <a:t>never</a:t>
            </a:r>
            <a:r>
              <a:rPr lang="pt-BR" i="1" dirty="0"/>
              <a:t> </a:t>
            </a:r>
            <a:r>
              <a:rPr lang="pt-BR" i="1" dirty="0" err="1"/>
              <a:t>events</a:t>
            </a:r>
            <a:r>
              <a:rPr lang="pt-BR" dirty="0"/>
              <a:t> e óbitos decorrentes de eventos adversos e monitorar a elaboração do plano de ação para a prevenção de novos eventos, conforme pactuação com o estado;</a:t>
            </a:r>
          </a:p>
          <a:p>
            <a:pPr lvl="0" algn="just"/>
            <a:r>
              <a:rPr lang="pt-BR" dirty="0"/>
              <a:t>Analisar individualmente as notificações de </a:t>
            </a:r>
            <a:r>
              <a:rPr lang="pt-BR" i="1" dirty="0" err="1"/>
              <a:t>never</a:t>
            </a:r>
            <a:r>
              <a:rPr lang="pt-BR" i="1" dirty="0"/>
              <a:t> </a:t>
            </a:r>
            <a:r>
              <a:rPr lang="pt-BR" i="1" dirty="0" err="1"/>
              <a:t>events</a:t>
            </a:r>
            <a:r>
              <a:rPr lang="pt-BR" i="1" dirty="0"/>
              <a:t> </a:t>
            </a:r>
            <a:r>
              <a:rPr lang="pt-BR" dirty="0"/>
              <a:t>e óbitos conforme pactuação com o estado.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6600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rinde estrutura de tópicos">
            <a:extLst>
              <a:ext uri="{FF2B5EF4-FFF2-40B4-BE49-F238E27FC236}">
                <a16:creationId xmlns:a16="http://schemas.microsoft.com/office/drawing/2014/main" id="{DD9D7E6E-7238-4DFE-94D5-3905105D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35" y="1126267"/>
            <a:ext cx="4893581" cy="489358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2876977"/>
            <a:ext cx="10331985" cy="110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A estruturação do Núcleo de Segurança do Paciente no âmbito municipal beneficia a todos os usuários e profissionais dos serviços de saúde, conformando-se como um elemento transversal para Rede de Atenção à Saúde.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43318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</a:t>
            </a:r>
            <a:r>
              <a:rPr lang="pt-BR"/>
              <a:t>da Etapa </a:t>
            </a:r>
            <a:r>
              <a:rPr lang="pt-BR" dirty="0"/>
              <a:t>7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da Etapa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10D3659-1B1F-4A03-8FC2-BA2FBDC4A291}"/>
              </a:ext>
            </a:extLst>
          </p:cNvPr>
          <p:cNvSpPr/>
          <p:nvPr/>
        </p:nvSpPr>
        <p:spPr>
          <a:xfrm>
            <a:off x="8314926" y="3514857"/>
            <a:ext cx="2781317" cy="235773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35B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Qualidade e Segurança do Paciente: Núcleo de Segurança do Paciente no contexto municipal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9140CC5-CF6D-4F25-99C5-9BEADDAF9699}"/>
              </a:ext>
            </a:extLst>
          </p:cNvPr>
          <p:cNvSpPr txBox="1">
            <a:spLocks/>
          </p:cNvSpPr>
          <p:nvPr/>
        </p:nvSpPr>
        <p:spPr>
          <a:xfrm>
            <a:off x="662345" y="23060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>
              <a:solidFill>
                <a:srgbClr val="AE1F41"/>
              </a:solidFill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54BAE0-08A6-45CE-9366-B6599949396D}"/>
              </a:ext>
            </a:extLst>
          </p:cNvPr>
          <p:cNvSpPr/>
          <p:nvPr/>
        </p:nvSpPr>
        <p:spPr>
          <a:xfrm>
            <a:off x="2943649" y="2191613"/>
            <a:ext cx="5750718" cy="738188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cs typeface="Calibri"/>
              </a:rPr>
              <a:t>Autocuidado Apoiado na APS e na AAE</a:t>
            </a:r>
            <a:endParaRPr lang="pt-BR" sz="2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6216157-F760-480A-B59B-9458C39CE386}"/>
              </a:ext>
            </a:extLst>
          </p:cNvPr>
          <p:cNvSpPr/>
          <p:nvPr/>
        </p:nvSpPr>
        <p:spPr>
          <a:xfrm>
            <a:off x="716659" y="4686582"/>
            <a:ext cx="2952063" cy="411202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WORKSHOP 7 </a:t>
            </a:r>
            <a:endParaRPr lang="pt-BR" sz="16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E951E1-89F7-41F4-98C2-7BB963F841F8}"/>
              </a:ext>
            </a:extLst>
          </p:cNvPr>
          <p:cNvSpPr/>
          <p:nvPr/>
        </p:nvSpPr>
        <p:spPr>
          <a:xfrm>
            <a:off x="3968275" y="4089334"/>
            <a:ext cx="2359405" cy="597248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7.1 APS </a:t>
            </a:r>
            <a:endParaRPr lang="pt-BR" sz="1600" b="1" dirty="0"/>
          </a:p>
        </p:txBody>
      </p:sp>
      <p:sp>
        <p:nvSpPr>
          <p:cNvPr id="10" name="Retângulo: Cantos Arredondados 19">
            <a:extLst>
              <a:ext uri="{FF2B5EF4-FFF2-40B4-BE49-F238E27FC236}">
                <a16:creationId xmlns:a16="http://schemas.microsoft.com/office/drawing/2014/main" id="{7E647617-D758-478C-B13E-5F9A00CC9B2D}"/>
              </a:ext>
            </a:extLst>
          </p:cNvPr>
          <p:cNvSpPr/>
          <p:nvPr/>
        </p:nvSpPr>
        <p:spPr>
          <a:xfrm>
            <a:off x="847226" y="3492086"/>
            <a:ext cx="2690927" cy="1140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Conceito de AA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AA no MACC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AA e os macroprocessos</a:t>
            </a:r>
          </a:p>
        </p:txBody>
      </p:sp>
      <p:sp>
        <p:nvSpPr>
          <p:cNvPr id="11" name="Retângulo: Cantos Arredondados 21">
            <a:extLst>
              <a:ext uri="{FF2B5EF4-FFF2-40B4-BE49-F238E27FC236}">
                <a16:creationId xmlns:a16="http://schemas.microsoft.com/office/drawing/2014/main" id="{807BF4CC-E2EE-443D-A231-BB9D5040E9F1}"/>
              </a:ext>
            </a:extLst>
          </p:cNvPr>
          <p:cNvSpPr/>
          <p:nvPr/>
        </p:nvSpPr>
        <p:spPr>
          <a:xfrm>
            <a:off x="3968275" y="3223985"/>
            <a:ext cx="2331336" cy="7662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Gerais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B3DAF1A-8CDF-43DB-9C34-E2B4873B3267}"/>
              </a:ext>
            </a:extLst>
          </p:cNvPr>
          <p:cNvSpPr/>
          <p:nvPr/>
        </p:nvSpPr>
        <p:spPr>
          <a:xfrm>
            <a:off x="3979462" y="5640150"/>
            <a:ext cx="2320149" cy="652130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7.1  AAE </a:t>
            </a:r>
            <a:endParaRPr lang="pt-BR" sz="1600" b="1" dirty="0"/>
          </a:p>
        </p:txBody>
      </p:sp>
      <p:sp>
        <p:nvSpPr>
          <p:cNvPr id="13" name="Retângulo: Cantos Arredondados 13">
            <a:extLst>
              <a:ext uri="{FF2B5EF4-FFF2-40B4-BE49-F238E27FC236}">
                <a16:creationId xmlns:a16="http://schemas.microsoft.com/office/drawing/2014/main" id="{D99A0433-AF07-49A9-9B9F-8D9C3707AC51}"/>
              </a:ext>
            </a:extLst>
          </p:cNvPr>
          <p:cNvSpPr/>
          <p:nvPr/>
        </p:nvSpPr>
        <p:spPr>
          <a:xfrm>
            <a:off x="883763" y="5152230"/>
            <a:ext cx="2690927" cy="1140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O AA e a Prática Clínica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para AA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Plano de AA</a:t>
            </a:r>
          </a:p>
        </p:txBody>
      </p:sp>
      <p:sp>
        <p:nvSpPr>
          <p:cNvPr id="14" name="Retângulo: Cantos Arredondados 14">
            <a:extLst>
              <a:ext uri="{FF2B5EF4-FFF2-40B4-BE49-F238E27FC236}">
                <a16:creationId xmlns:a16="http://schemas.microsoft.com/office/drawing/2014/main" id="{6F77B663-6705-404A-98E5-22F9BD7B19BB}"/>
              </a:ext>
            </a:extLst>
          </p:cNvPr>
          <p:cNvSpPr/>
          <p:nvPr/>
        </p:nvSpPr>
        <p:spPr>
          <a:xfrm>
            <a:off x="3996344" y="4761945"/>
            <a:ext cx="2331336" cy="7662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Gerais</a:t>
            </a:r>
          </a:p>
        </p:txBody>
      </p:sp>
      <p:sp>
        <p:nvSpPr>
          <p:cNvPr id="15" name="Retângulo: Cantos Arredondados 25">
            <a:extLst>
              <a:ext uri="{FF2B5EF4-FFF2-40B4-BE49-F238E27FC236}">
                <a16:creationId xmlns:a16="http://schemas.microsoft.com/office/drawing/2014/main" id="{2E7754DB-1361-41B5-813C-CE41AE5F8409}"/>
              </a:ext>
            </a:extLst>
          </p:cNvPr>
          <p:cNvSpPr/>
          <p:nvPr/>
        </p:nvSpPr>
        <p:spPr>
          <a:xfrm>
            <a:off x="6490958" y="3960862"/>
            <a:ext cx="2203409" cy="7662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para o AA nas linhas de cuidado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876D40E-FEE0-4D26-9443-A196DCD3BF43}"/>
              </a:ext>
            </a:extLst>
          </p:cNvPr>
          <p:cNvSpPr/>
          <p:nvPr/>
        </p:nvSpPr>
        <p:spPr>
          <a:xfrm>
            <a:off x="6412959" y="4800010"/>
            <a:ext cx="2359405" cy="597248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7.2 INTEGRADA 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Conhecer o Autocuidado Apoiado no Modelo de Atenção às Condições Crônicas e no Modelo de Construção Social da APS.</a:t>
            </a:r>
          </a:p>
          <a:p>
            <a:pPr lvl="0" algn="just"/>
            <a:r>
              <a:rPr lang="pt-BR" dirty="0"/>
              <a:t>Identificar os programas, projetos, ações e atividades de autocuidado apoiado no âmbito da gestão estadual e municipal.</a:t>
            </a:r>
          </a:p>
          <a:p>
            <a:pPr lvl="0" algn="just"/>
            <a:r>
              <a:rPr lang="pt-BR" dirty="0"/>
              <a:t>Analisar o Plano Estadual de Educação Permanente em Saúde.</a:t>
            </a:r>
          </a:p>
          <a:p>
            <a:pPr lvl="0" algn="just"/>
            <a:r>
              <a:rPr lang="pt-BR" dirty="0"/>
              <a:t>Verificar a possibilidade de incentivo a ações de educação permanente em saúde voltados ao autocuidado apoiado.</a:t>
            </a:r>
          </a:p>
          <a:p>
            <a:pPr lvl="0" algn="just"/>
            <a:r>
              <a:rPr lang="pt-BR" dirty="0"/>
              <a:t>Apoiar na instrumentalização das equipes de saúde para utilização de ferramentas de Autocuidado Apoiado.</a:t>
            </a:r>
          </a:p>
          <a:p>
            <a:pPr lvl="0" algn="just"/>
            <a:r>
              <a:rPr lang="pt-BR" dirty="0"/>
              <a:t>Estruturar o Núcleo de Segurança do Paciente (NSP) no contexto municipal.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0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Autocuidado Apoiado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3D5056B-C386-4F76-9C31-B69A4A27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Autocuidado Apoiado pode ser definido como a prestação sistemática de serviços educacionais e de intervenções de apoio para aumentar a confiança e as habilidades das pessoas usuárias dos sistemas atenção à saúde em gerenciar seus problemas.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Ao realizar uma ação de apoio ao Autocuidado significa, deve-se apoiar uma maior autonomia e autorresponsabilidade do usuário</a:t>
            </a:r>
          </a:p>
          <a:p>
            <a:pPr lvl="0" algn="just"/>
            <a:endParaRPr lang="pt-BR" dirty="0"/>
          </a:p>
          <a:p>
            <a:pPr algn="just"/>
            <a:r>
              <a:rPr lang="pt-BR" dirty="0"/>
              <a:t>O apoio ao autocuidado é papel de cada profissional de saúde, dentro de suas específicas competências assistenciais, e é importante destacar que isso significa que devemos evitar sermos prescritivos. Devemos considerar a vontade da pessoa, a sua compreensão sobre a doença e ir dialogando com eles sobre isso.</a:t>
            </a:r>
          </a:p>
          <a:p>
            <a:pPr lvl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757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887138-A9CB-470B-ABEB-1E604E30D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30486" y="2966937"/>
            <a:ext cx="3161122" cy="29175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79629"/>
            <a:ext cx="10721086" cy="1159497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 </a:t>
            </a:r>
            <a:r>
              <a:rPr lang="pt-BR" sz="2000" dirty="0"/>
              <a:t>Na APS, o cenário para operacionalização das estratégias relacionadas ao Autocuidado Apoiado se encontra nos</a:t>
            </a:r>
            <a:r>
              <a:rPr lang="pt-BR" sz="2000" b="1" dirty="0"/>
              <a:t> Macroprocessos de Autocuidado Apoiado</a:t>
            </a:r>
            <a:r>
              <a:rPr lang="pt-BR" sz="2000" dirty="0"/>
              <a:t>, uma das janelas do Modelo de Construção Social da APS.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646DE92-69E2-4682-B58D-7735C863BE44}"/>
              </a:ext>
            </a:extLst>
          </p:cNvPr>
          <p:cNvSpPr txBox="1">
            <a:spLocks/>
          </p:cNvSpPr>
          <p:nvPr/>
        </p:nvSpPr>
        <p:spPr>
          <a:xfrm>
            <a:off x="439143" y="2966937"/>
            <a:ext cx="7891344" cy="371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 </a:t>
            </a:r>
            <a:r>
              <a:rPr lang="pt-BR" sz="2000" dirty="0"/>
              <a:t>Esses macroprocessos objetivam preparar e empoderar o usuário para que autogerencie sua saúde e a atenção à saúde prestada. Esse gerenciamento se dá por meio de:</a:t>
            </a:r>
          </a:p>
          <a:p>
            <a:pPr marL="540000" lvl="0" algn="just"/>
            <a:r>
              <a:rPr lang="pt-BR" sz="2000" dirty="0"/>
              <a:t>Ênfase no papel central das pessoas usuárias no gerenciamento de sua própria saúde; </a:t>
            </a:r>
          </a:p>
          <a:p>
            <a:pPr marL="540000" lvl="0" algn="just"/>
            <a:r>
              <a:rPr lang="pt-BR" sz="2000" dirty="0"/>
              <a:t>Uso de estratégias de apoio para o autocuidado que incluam a avaliação do estado de saúde, a fixação de metas a serem alcançadas, a elaboração dos planos de cuidado, as tecnologias de solução de problemas e o monitoramento; </a:t>
            </a:r>
          </a:p>
          <a:p>
            <a:pPr marL="540000" lvl="0" algn="just"/>
            <a:r>
              <a:rPr lang="pt-BR" sz="2000" dirty="0"/>
              <a:t>Organização dos recursos das organizações de saúde e da comunidade para prover apoio ao autocuidado das pessoas usuárias.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5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AAE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02272"/>
            <a:ext cx="10639199" cy="1440323"/>
          </a:xfrm>
        </p:spPr>
        <p:txBody>
          <a:bodyPr>
            <a:noAutofit/>
          </a:bodyPr>
          <a:lstStyle/>
          <a:p>
            <a:pPr algn="just"/>
            <a:r>
              <a:rPr lang="pt-BR" sz="2100" dirty="0"/>
              <a:t> </a:t>
            </a:r>
            <a:r>
              <a:rPr lang="pt-BR" sz="2000" dirty="0"/>
              <a:t>Na AAE, o Autocuidado Apoiado apresenta relação com os seus macroprocessos, destacando a sua dinâmica com o </a:t>
            </a:r>
            <a:r>
              <a:rPr lang="pt-BR" sz="2000" b="1" dirty="0"/>
              <a:t>Macroprocesso Supervisional</a:t>
            </a:r>
            <a:r>
              <a:rPr lang="pt-BR" sz="2000" dirty="0"/>
              <a:t>, na perspectiva do suporte à equipe de APS na discussão e implementação de tecnologias de Autocuidado Apoiado que deve ser uma ação da equipe do ambulatório especializado. 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1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A916F45-58B0-45E5-AF2C-4F6CBB582449}"/>
              </a:ext>
            </a:extLst>
          </p:cNvPr>
          <p:cNvSpPr/>
          <p:nvPr/>
        </p:nvSpPr>
        <p:spPr>
          <a:xfrm>
            <a:off x="8326876" y="3842595"/>
            <a:ext cx="2500009" cy="1823936"/>
          </a:xfrm>
          <a:prstGeom prst="ellipse">
            <a:avLst/>
          </a:prstGeom>
          <a:solidFill>
            <a:srgbClr val="006D7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SUPERVISIONAL</a:t>
            </a:r>
            <a:endParaRPr lang="pt-BR" sz="3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23226E1-B1C0-4F43-A8BC-E94B3FFC6AD3}"/>
              </a:ext>
            </a:extLst>
          </p:cNvPr>
          <p:cNvSpPr txBox="1">
            <a:spLocks/>
          </p:cNvSpPr>
          <p:nvPr/>
        </p:nvSpPr>
        <p:spPr>
          <a:xfrm>
            <a:off x="395998" y="4226208"/>
            <a:ext cx="7504716" cy="1440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Um exemplo de estratégia para essa supervisão é a construção do Plano de Autocuidado Apoiado, que tem como base o Plano de Cuidado, desenvolvido pela APS e pela AAE com os usuários de alto e muito alto risco.</a:t>
            </a:r>
          </a:p>
          <a:p>
            <a:pPr algn="just"/>
            <a:endParaRPr lang="pt-BR" sz="2000" dirty="0"/>
          </a:p>
          <a:p>
            <a:pPr algn="just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26816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5" y="622147"/>
            <a:ext cx="10052222" cy="1325563"/>
          </a:xfrm>
        </p:spPr>
        <p:txBody>
          <a:bodyPr/>
          <a:lstStyle/>
          <a:p>
            <a:r>
              <a:rPr lang="pt-BR" dirty="0"/>
              <a:t>Onde queremos chegar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7473" y="2875119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611" y="2735782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926048" y="3043276"/>
            <a:ext cx="3211554" cy="400110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945506" y="4606826"/>
            <a:ext cx="2826251" cy="1323439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ETAPA 7: AUTOCUIDADO APOIADO NA APS E NA AAE 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084229" y="5317523"/>
            <a:ext cx="2857747" cy="954107"/>
          </a:xfrm>
          <a:prstGeom prst="rect">
            <a:avLst/>
          </a:prstGeom>
          <a:solidFill>
            <a:srgbClr val="006F7B"/>
          </a:solidFill>
          <a:ln>
            <a:solidFill>
              <a:srgbClr val="006D7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INSTRUMENTALIZAR AS EQUIPES DE SAÚDE PARA A PRÁTICA DO AUTOCUIDADO APOIADO 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706820" y="3062596"/>
            <a:ext cx="5119471" cy="400110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139268" y="3682885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635371" y="4800840"/>
            <a:ext cx="2467861" cy="738664"/>
          </a:xfrm>
          <a:prstGeom prst="rect">
            <a:avLst/>
          </a:prstGeom>
          <a:solidFill>
            <a:srgbClr val="006F7B"/>
          </a:solidFill>
          <a:ln>
            <a:solidFill>
              <a:srgbClr val="006D7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DIAGNÓSTICO DAS AÇÕES E FERRAMENTAS PARA O AUTOCUIDADO APOIADO 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3975076" y="4873046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038069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932447" y="1625025"/>
            <a:ext cx="4362374" cy="646331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ESTABILIZAÇÃO CLÍNICA DO USUÁRIO COM CONDIÇÃO CRÔNICA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007582" y="237460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2460" y="4469949"/>
            <a:ext cx="2462349" cy="2462349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10806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1324</Words>
  <Application>Microsoft Office PowerPoint</Application>
  <PresentationFormat>Widescreen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Poppins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 </vt:lpstr>
      <vt:lpstr>Apresentação da Etapa 7</vt:lpstr>
      <vt:lpstr>Desenho da Etapa</vt:lpstr>
      <vt:lpstr>Objetivos </vt:lpstr>
      <vt:lpstr>O Autocuidado Apoiado </vt:lpstr>
      <vt:lpstr>Aplicação na APS</vt:lpstr>
      <vt:lpstr>Aplicação na AAE </vt:lpstr>
      <vt:lpstr>Onde queremos chegar</vt:lpstr>
      <vt:lpstr>Cronograma e Operacionalização da Etapa</vt:lpstr>
      <vt:lpstr>Material de Apoio - Parte II </vt:lpstr>
      <vt:lpstr>Estruturação do Núcleo de Segurança do Paciente </vt:lpstr>
      <vt:lpstr>Conceito</vt:lpstr>
      <vt:lpstr>Objetivo </vt:lpstr>
      <vt:lpstr>Papel da Gestão Municipal</vt:lpstr>
      <vt:lpstr>Papel da Gestão Municipal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107</cp:revision>
  <dcterms:created xsi:type="dcterms:W3CDTF">2021-05-10T00:56:02Z</dcterms:created>
  <dcterms:modified xsi:type="dcterms:W3CDTF">2022-05-27T18:18:12Z</dcterms:modified>
</cp:coreProperties>
</file>