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350" r:id="rId4"/>
    <p:sldId id="298" r:id="rId5"/>
    <p:sldId id="314" r:id="rId6"/>
    <p:sldId id="261" r:id="rId7"/>
    <p:sldId id="302" r:id="rId8"/>
    <p:sldId id="315" r:id="rId9"/>
    <p:sldId id="301" r:id="rId10"/>
    <p:sldId id="278" r:id="rId11"/>
    <p:sldId id="303" r:id="rId12"/>
    <p:sldId id="280" r:id="rId13"/>
    <p:sldId id="289" r:id="rId14"/>
    <p:sldId id="300" r:id="rId15"/>
    <p:sldId id="316" r:id="rId16"/>
    <p:sldId id="295" r:id="rId17"/>
    <p:sldId id="304" r:id="rId18"/>
    <p:sldId id="317" r:id="rId19"/>
    <p:sldId id="296" r:id="rId20"/>
    <p:sldId id="318" r:id="rId21"/>
    <p:sldId id="319" r:id="rId22"/>
    <p:sldId id="259" r:id="rId23"/>
    <p:sldId id="268" r:id="rId24"/>
    <p:sldId id="343" r:id="rId25"/>
    <p:sldId id="310" r:id="rId26"/>
    <p:sldId id="263" r:id="rId27"/>
    <p:sldId id="276" r:id="rId28"/>
    <p:sldId id="264" r:id="rId29"/>
    <p:sldId id="287" r:id="rId30"/>
    <p:sldId id="321" r:id="rId31"/>
    <p:sldId id="265" r:id="rId32"/>
    <p:sldId id="270" r:id="rId33"/>
    <p:sldId id="307" r:id="rId34"/>
    <p:sldId id="271" r:id="rId35"/>
    <p:sldId id="285" r:id="rId36"/>
    <p:sldId id="345" r:id="rId37"/>
    <p:sldId id="344" r:id="rId38"/>
    <p:sldId id="346" r:id="rId39"/>
    <p:sldId id="313" r:id="rId40"/>
    <p:sldId id="283" r:id="rId41"/>
    <p:sldId id="311" r:id="rId42"/>
    <p:sldId id="269" r:id="rId43"/>
    <p:sldId id="272" r:id="rId44"/>
    <p:sldId id="27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636"/>
    <a:srgbClr val="0082BA"/>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54386-87A7-4E65-A554-0C9B60BA5A79}" v="1" dt="2022-08-16T14:43:35.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53"/>
    <p:restoredTop sz="94249" autoAdjust="0"/>
  </p:normalViewPr>
  <p:slideViewPr>
    <p:cSldViewPr snapToGrid="0" snapToObjects="1">
      <p:cViewPr>
        <p:scale>
          <a:sx n="100" d="100"/>
          <a:sy n="100" d="100"/>
        </p:scale>
        <p:origin x="13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52C16-542B-4C46-8D4B-E43160274E5A}" type="doc">
      <dgm:prSet loTypeId="urn:microsoft.com/office/officeart/2005/8/layout/venn2" loCatId="" qsTypeId="urn:microsoft.com/office/officeart/2005/8/quickstyle/3D3" qsCatId="3D" csTypeId="urn:microsoft.com/office/officeart/2005/8/colors/accent0_2" csCatId="mainScheme" phldr="1"/>
      <dgm:spPr/>
      <dgm:t>
        <a:bodyPr/>
        <a:lstStyle/>
        <a:p>
          <a:endParaRPr lang="en-US"/>
        </a:p>
      </dgm:t>
    </dgm:pt>
    <dgm:pt modelId="{86A747B7-A78D-EE4E-B693-D648FEF94764}">
      <dgm:prSet phldrT="[Text]"/>
      <dgm:spPr/>
      <dgm:t>
        <a:bodyPr/>
        <a:lstStyle/>
        <a:p>
          <a:r>
            <a:rPr lang="pt-BR" dirty="0"/>
            <a:t>Pessoas e atividades</a:t>
          </a:r>
          <a:endParaRPr lang="en-US" dirty="0"/>
        </a:p>
      </dgm:t>
    </dgm:pt>
    <dgm:pt modelId="{74FB0B2E-61DD-EA48-90A8-A9C11510896E}" type="parTrans" cxnId="{F75DE2DB-0C8F-BD45-8C02-9BB235C75CE6}">
      <dgm:prSet/>
      <dgm:spPr/>
      <dgm:t>
        <a:bodyPr/>
        <a:lstStyle/>
        <a:p>
          <a:endParaRPr lang="en-US"/>
        </a:p>
      </dgm:t>
    </dgm:pt>
    <dgm:pt modelId="{0A0541EC-7B85-694C-B019-939C70696178}" type="sibTrans" cxnId="{F75DE2DB-0C8F-BD45-8C02-9BB235C75CE6}">
      <dgm:prSet/>
      <dgm:spPr/>
      <dgm:t>
        <a:bodyPr/>
        <a:lstStyle/>
        <a:p>
          <a:endParaRPr lang="en-US"/>
        </a:p>
      </dgm:t>
    </dgm:pt>
    <dgm:pt modelId="{559DDCFE-1EDF-4C45-A840-2683E62A2614}">
      <dgm:prSet phldrT="[Text]"/>
      <dgm:spPr/>
      <dgm:t>
        <a:bodyPr/>
        <a:lstStyle/>
        <a:p>
          <a:r>
            <a:rPr lang="pt-BR" dirty="0"/>
            <a:t>Pessoas e atividades</a:t>
          </a:r>
          <a:endParaRPr lang="en-US" dirty="0"/>
        </a:p>
      </dgm:t>
    </dgm:pt>
    <dgm:pt modelId="{35486684-32E9-5240-89BD-6F7A225E343A}" type="parTrans" cxnId="{245C0545-0DCC-224B-BD86-E23EE6B77638}">
      <dgm:prSet/>
      <dgm:spPr/>
      <dgm:t>
        <a:bodyPr/>
        <a:lstStyle/>
        <a:p>
          <a:endParaRPr lang="en-US"/>
        </a:p>
      </dgm:t>
    </dgm:pt>
    <dgm:pt modelId="{265084EA-A94A-7F44-A7CE-378CB5FAB1F1}" type="sibTrans" cxnId="{245C0545-0DCC-224B-BD86-E23EE6B77638}">
      <dgm:prSet/>
      <dgm:spPr/>
      <dgm:t>
        <a:bodyPr/>
        <a:lstStyle/>
        <a:p>
          <a:endParaRPr lang="en-US"/>
        </a:p>
      </dgm:t>
    </dgm:pt>
    <dgm:pt modelId="{55BF47CF-BCF0-BC43-916C-58629BBEAD3A}">
      <dgm:prSet phldrT="[Text]"/>
      <dgm:spPr>
        <a:blipFill rotWithShape="0">
          <a:blip xmlns:r="http://schemas.openxmlformats.org/officeDocument/2006/relationships" r:embed="rId1"/>
          <a:stretch>
            <a:fillRect/>
          </a:stretch>
        </a:blipFill>
      </dgm:spPr>
      <dgm:t>
        <a:bodyPr/>
        <a:lstStyle/>
        <a:p>
          <a:endParaRPr lang="en-US" dirty="0"/>
        </a:p>
      </dgm:t>
    </dgm:pt>
    <dgm:pt modelId="{8921ECDD-4AF3-4346-AF95-9A1FCD662106}" type="sibTrans" cxnId="{D64DE041-956D-C847-9225-38833646817A}">
      <dgm:prSet/>
      <dgm:spPr/>
      <dgm:t>
        <a:bodyPr/>
        <a:lstStyle/>
        <a:p>
          <a:endParaRPr lang="en-US"/>
        </a:p>
      </dgm:t>
    </dgm:pt>
    <dgm:pt modelId="{CFD3739D-7708-C54D-BE34-F3B522786DA3}" type="parTrans" cxnId="{D64DE041-956D-C847-9225-38833646817A}">
      <dgm:prSet/>
      <dgm:spPr/>
      <dgm:t>
        <a:bodyPr/>
        <a:lstStyle/>
        <a:p>
          <a:endParaRPr lang="en-US"/>
        </a:p>
      </dgm:t>
    </dgm:pt>
    <dgm:pt modelId="{923F3BB2-0BFC-6B4E-A477-0C0EE2D2FC21}">
      <dgm:prSet/>
      <dgm:spPr/>
      <dgm:t>
        <a:bodyPr/>
        <a:lstStyle/>
        <a:p>
          <a:r>
            <a:rPr lang="pt-BR" dirty="0"/>
            <a:t>Pessoas e atividades</a:t>
          </a:r>
          <a:endParaRPr lang="en-US" dirty="0"/>
        </a:p>
      </dgm:t>
    </dgm:pt>
    <dgm:pt modelId="{AB5C368D-1299-8D4C-B59B-B7D8036B3FBE}" type="parTrans" cxnId="{84E2FD48-A99F-4941-97C7-63D2AF6327DD}">
      <dgm:prSet/>
      <dgm:spPr/>
      <dgm:t>
        <a:bodyPr/>
        <a:lstStyle/>
        <a:p>
          <a:endParaRPr lang="en-US"/>
        </a:p>
      </dgm:t>
    </dgm:pt>
    <dgm:pt modelId="{63AF2CC0-C7B4-124E-8813-FEEC882AB0A5}" type="sibTrans" cxnId="{84E2FD48-A99F-4941-97C7-63D2AF6327DD}">
      <dgm:prSet/>
      <dgm:spPr/>
      <dgm:t>
        <a:bodyPr/>
        <a:lstStyle/>
        <a:p>
          <a:endParaRPr lang="en-US"/>
        </a:p>
      </dgm:t>
    </dgm:pt>
    <dgm:pt modelId="{4A4A68AC-4272-BA49-85CF-8CFC4FBB4CD5}" type="pres">
      <dgm:prSet presAssocID="{69E52C16-542B-4C46-8D4B-E43160274E5A}" presName="Name0" presStyleCnt="0">
        <dgm:presLayoutVars>
          <dgm:chMax val="7"/>
          <dgm:resizeHandles val="exact"/>
        </dgm:presLayoutVars>
      </dgm:prSet>
      <dgm:spPr/>
    </dgm:pt>
    <dgm:pt modelId="{0FA18226-D8BD-A643-A64B-F09DB1B2FFF3}" type="pres">
      <dgm:prSet presAssocID="{69E52C16-542B-4C46-8D4B-E43160274E5A}" presName="comp1" presStyleCnt="0"/>
      <dgm:spPr/>
    </dgm:pt>
    <dgm:pt modelId="{FC1A24F2-F8F4-264F-ACB5-A5AE106EFE6D}" type="pres">
      <dgm:prSet presAssocID="{69E52C16-542B-4C46-8D4B-E43160274E5A}" presName="circle1" presStyleLbl="node1" presStyleIdx="0" presStyleCnt="4" custScaleX="117132" custLinFactNeighborX="-1202" custLinFactNeighborY="20107"/>
      <dgm:spPr/>
    </dgm:pt>
    <dgm:pt modelId="{ADBF683A-FBB7-B244-8F6A-4357786B06E1}" type="pres">
      <dgm:prSet presAssocID="{69E52C16-542B-4C46-8D4B-E43160274E5A}" presName="c1text" presStyleLbl="node1" presStyleIdx="0" presStyleCnt="4">
        <dgm:presLayoutVars>
          <dgm:bulletEnabled val="1"/>
        </dgm:presLayoutVars>
      </dgm:prSet>
      <dgm:spPr/>
    </dgm:pt>
    <dgm:pt modelId="{C7152D21-6C8C-3F47-B24D-331AD676685A}" type="pres">
      <dgm:prSet presAssocID="{69E52C16-542B-4C46-8D4B-E43160274E5A}" presName="comp2" presStyleCnt="0"/>
      <dgm:spPr/>
    </dgm:pt>
    <dgm:pt modelId="{06122350-23AE-1344-8DAC-E769FFC2B41F}" type="pres">
      <dgm:prSet presAssocID="{69E52C16-542B-4C46-8D4B-E43160274E5A}" presName="circle2" presStyleLbl="node1" presStyleIdx="1" presStyleCnt="4" custScaleX="111294" custLinFactNeighborX="534" custLinFactNeighborY="-5341"/>
      <dgm:spPr/>
    </dgm:pt>
    <dgm:pt modelId="{80ACE23E-801C-614D-BF7F-773893EE0E24}" type="pres">
      <dgm:prSet presAssocID="{69E52C16-542B-4C46-8D4B-E43160274E5A}" presName="c2text" presStyleLbl="node1" presStyleIdx="1" presStyleCnt="4">
        <dgm:presLayoutVars>
          <dgm:bulletEnabled val="1"/>
        </dgm:presLayoutVars>
      </dgm:prSet>
      <dgm:spPr/>
    </dgm:pt>
    <dgm:pt modelId="{B2896C63-29DF-CF44-A09F-5163ECC62064}" type="pres">
      <dgm:prSet presAssocID="{69E52C16-542B-4C46-8D4B-E43160274E5A}" presName="comp3" presStyleCnt="0"/>
      <dgm:spPr/>
    </dgm:pt>
    <dgm:pt modelId="{F63C82A8-DCE5-B042-93B8-031F16B208D0}" type="pres">
      <dgm:prSet presAssocID="{69E52C16-542B-4C46-8D4B-E43160274E5A}" presName="circle3" presStyleLbl="node1" presStyleIdx="2" presStyleCnt="4" custScaleX="108954" custScaleY="89962" custLinFactNeighborX="2403" custLinFactNeighborY="-18427"/>
      <dgm:spPr/>
    </dgm:pt>
    <dgm:pt modelId="{F269D0CF-68D1-2D45-A55B-4D06080945E7}" type="pres">
      <dgm:prSet presAssocID="{69E52C16-542B-4C46-8D4B-E43160274E5A}" presName="c3text" presStyleLbl="node1" presStyleIdx="2" presStyleCnt="4">
        <dgm:presLayoutVars>
          <dgm:bulletEnabled val="1"/>
        </dgm:presLayoutVars>
      </dgm:prSet>
      <dgm:spPr/>
    </dgm:pt>
    <dgm:pt modelId="{251AA83D-1871-7542-8557-EEBB69BA001C}" type="pres">
      <dgm:prSet presAssocID="{69E52C16-542B-4C46-8D4B-E43160274E5A}" presName="comp4" presStyleCnt="0"/>
      <dgm:spPr/>
    </dgm:pt>
    <dgm:pt modelId="{3284D898-DCBF-C148-94BE-4B0E83CEA412}" type="pres">
      <dgm:prSet presAssocID="{69E52C16-542B-4C46-8D4B-E43160274E5A}" presName="circle4" presStyleLbl="node1" presStyleIdx="3" presStyleCnt="4" custScaleX="82502" custScaleY="69131" custLinFactNeighborX="8012" custLinFactNeighborY="-46068"/>
      <dgm:spPr/>
    </dgm:pt>
    <dgm:pt modelId="{2BF4E43D-8949-BA40-80F2-749D01049B50}" type="pres">
      <dgm:prSet presAssocID="{69E52C16-542B-4C46-8D4B-E43160274E5A}" presName="c4text" presStyleLbl="node1" presStyleIdx="3" presStyleCnt="4">
        <dgm:presLayoutVars>
          <dgm:bulletEnabled val="1"/>
        </dgm:presLayoutVars>
      </dgm:prSet>
      <dgm:spPr/>
    </dgm:pt>
  </dgm:ptLst>
  <dgm:cxnLst>
    <dgm:cxn modelId="{A502550B-2ECE-7F4D-AC8A-43DFFD9404A0}" type="presOf" srcId="{923F3BB2-0BFC-6B4E-A477-0C0EE2D2FC21}" destId="{80ACE23E-801C-614D-BF7F-773893EE0E24}" srcOrd="1" destOrd="0" presId="urn:microsoft.com/office/officeart/2005/8/layout/venn2"/>
    <dgm:cxn modelId="{8B34E81B-C25A-3142-99C1-773D6B193687}" type="presOf" srcId="{69E52C16-542B-4C46-8D4B-E43160274E5A}" destId="{4A4A68AC-4272-BA49-85CF-8CFC4FBB4CD5}" srcOrd="0" destOrd="0" presId="urn:microsoft.com/office/officeart/2005/8/layout/venn2"/>
    <dgm:cxn modelId="{22C8931F-0750-3C41-91F9-33D6085C1C0C}" type="presOf" srcId="{86A747B7-A78D-EE4E-B693-D648FEF94764}" destId="{FC1A24F2-F8F4-264F-ACB5-A5AE106EFE6D}" srcOrd="0" destOrd="0" presId="urn:microsoft.com/office/officeart/2005/8/layout/venn2"/>
    <dgm:cxn modelId="{FC024928-1402-0A4F-8850-C349FB81C16D}" type="presOf" srcId="{86A747B7-A78D-EE4E-B693-D648FEF94764}" destId="{ADBF683A-FBB7-B244-8F6A-4357786B06E1}" srcOrd="1" destOrd="0" presId="urn:microsoft.com/office/officeart/2005/8/layout/venn2"/>
    <dgm:cxn modelId="{D64DE041-956D-C847-9225-38833646817A}" srcId="{69E52C16-542B-4C46-8D4B-E43160274E5A}" destId="{55BF47CF-BCF0-BC43-916C-58629BBEAD3A}" srcOrd="3" destOrd="0" parTransId="{CFD3739D-7708-C54D-BE34-F3B522786DA3}" sibTransId="{8921ECDD-4AF3-4346-AF95-9A1FCD662106}"/>
    <dgm:cxn modelId="{0547C864-506F-2449-9D8A-710B0F5D67C5}" type="presOf" srcId="{559DDCFE-1EDF-4C45-A840-2683E62A2614}" destId="{F269D0CF-68D1-2D45-A55B-4D06080945E7}" srcOrd="1" destOrd="0" presId="urn:microsoft.com/office/officeart/2005/8/layout/venn2"/>
    <dgm:cxn modelId="{245C0545-0DCC-224B-BD86-E23EE6B77638}" srcId="{69E52C16-542B-4C46-8D4B-E43160274E5A}" destId="{559DDCFE-1EDF-4C45-A840-2683E62A2614}" srcOrd="2" destOrd="0" parTransId="{35486684-32E9-5240-89BD-6F7A225E343A}" sibTransId="{265084EA-A94A-7F44-A7CE-378CB5FAB1F1}"/>
    <dgm:cxn modelId="{84E2FD48-A99F-4941-97C7-63D2AF6327DD}" srcId="{69E52C16-542B-4C46-8D4B-E43160274E5A}" destId="{923F3BB2-0BFC-6B4E-A477-0C0EE2D2FC21}" srcOrd="1" destOrd="0" parTransId="{AB5C368D-1299-8D4C-B59B-B7D8036B3FBE}" sibTransId="{63AF2CC0-C7B4-124E-8813-FEEC882AB0A5}"/>
    <dgm:cxn modelId="{48E5764E-B088-E84D-83D3-2F6DC62A0239}" type="presOf" srcId="{55BF47CF-BCF0-BC43-916C-58629BBEAD3A}" destId="{3284D898-DCBF-C148-94BE-4B0E83CEA412}" srcOrd="0" destOrd="0" presId="urn:microsoft.com/office/officeart/2005/8/layout/venn2"/>
    <dgm:cxn modelId="{BAA83A7B-DDAD-D74D-BB3B-8067A2CDE5B7}" type="presOf" srcId="{559DDCFE-1EDF-4C45-A840-2683E62A2614}" destId="{F63C82A8-DCE5-B042-93B8-031F16B208D0}" srcOrd="0" destOrd="0" presId="urn:microsoft.com/office/officeart/2005/8/layout/venn2"/>
    <dgm:cxn modelId="{9FD37C80-CA73-A04D-BEEF-7027613DD975}" type="presOf" srcId="{55BF47CF-BCF0-BC43-916C-58629BBEAD3A}" destId="{2BF4E43D-8949-BA40-80F2-749D01049B50}" srcOrd="1" destOrd="0" presId="urn:microsoft.com/office/officeart/2005/8/layout/venn2"/>
    <dgm:cxn modelId="{50E1428E-88F6-7E4F-A1F6-45A1BCFD68FF}" type="presOf" srcId="{923F3BB2-0BFC-6B4E-A477-0C0EE2D2FC21}" destId="{06122350-23AE-1344-8DAC-E769FFC2B41F}" srcOrd="0" destOrd="0" presId="urn:microsoft.com/office/officeart/2005/8/layout/venn2"/>
    <dgm:cxn modelId="{F75DE2DB-0C8F-BD45-8C02-9BB235C75CE6}" srcId="{69E52C16-542B-4C46-8D4B-E43160274E5A}" destId="{86A747B7-A78D-EE4E-B693-D648FEF94764}" srcOrd="0" destOrd="0" parTransId="{74FB0B2E-61DD-EA48-90A8-A9C11510896E}" sibTransId="{0A0541EC-7B85-694C-B019-939C70696178}"/>
    <dgm:cxn modelId="{DEFF2A60-321B-134D-ADA0-C08FCC2C5FC5}" type="presParOf" srcId="{4A4A68AC-4272-BA49-85CF-8CFC4FBB4CD5}" destId="{0FA18226-D8BD-A643-A64B-F09DB1B2FFF3}" srcOrd="0" destOrd="0" presId="urn:microsoft.com/office/officeart/2005/8/layout/venn2"/>
    <dgm:cxn modelId="{3B6D4D27-5714-1447-9E5A-7209E80A3CDD}" type="presParOf" srcId="{0FA18226-D8BD-A643-A64B-F09DB1B2FFF3}" destId="{FC1A24F2-F8F4-264F-ACB5-A5AE106EFE6D}" srcOrd="0" destOrd="0" presId="urn:microsoft.com/office/officeart/2005/8/layout/venn2"/>
    <dgm:cxn modelId="{83C46C36-E3F1-0A4A-8677-A329AE3C6E87}" type="presParOf" srcId="{0FA18226-D8BD-A643-A64B-F09DB1B2FFF3}" destId="{ADBF683A-FBB7-B244-8F6A-4357786B06E1}" srcOrd="1" destOrd="0" presId="urn:microsoft.com/office/officeart/2005/8/layout/venn2"/>
    <dgm:cxn modelId="{BE3C9057-159F-6145-9FED-F1DD9C4B7A0A}" type="presParOf" srcId="{4A4A68AC-4272-BA49-85CF-8CFC4FBB4CD5}" destId="{C7152D21-6C8C-3F47-B24D-331AD676685A}" srcOrd="1" destOrd="0" presId="urn:microsoft.com/office/officeart/2005/8/layout/venn2"/>
    <dgm:cxn modelId="{D9A27A99-63C5-CE41-9282-7B73A9F87C01}" type="presParOf" srcId="{C7152D21-6C8C-3F47-B24D-331AD676685A}" destId="{06122350-23AE-1344-8DAC-E769FFC2B41F}" srcOrd="0" destOrd="0" presId="urn:microsoft.com/office/officeart/2005/8/layout/venn2"/>
    <dgm:cxn modelId="{40C9756A-DD00-F947-9F74-06C49D33546B}" type="presParOf" srcId="{C7152D21-6C8C-3F47-B24D-331AD676685A}" destId="{80ACE23E-801C-614D-BF7F-773893EE0E24}" srcOrd="1" destOrd="0" presId="urn:microsoft.com/office/officeart/2005/8/layout/venn2"/>
    <dgm:cxn modelId="{88040B28-331F-1F45-B7A9-75EF7AC219FB}" type="presParOf" srcId="{4A4A68AC-4272-BA49-85CF-8CFC4FBB4CD5}" destId="{B2896C63-29DF-CF44-A09F-5163ECC62064}" srcOrd="2" destOrd="0" presId="urn:microsoft.com/office/officeart/2005/8/layout/venn2"/>
    <dgm:cxn modelId="{E6382827-D784-F64B-92F0-91EA9F92F295}" type="presParOf" srcId="{B2896C63-29DF-CF44-A09F-5163ECC62064}" destId="{F63C82A8-DCE5-B042-93B8-031F16B208D0}" srcOrd="0" destOrd="0" presId="urn:microsoft.com/office/officeart/2005/8/layout/venn2"/>
    <dgm:cxn modelId="{7A091C77-7D7E-4E42-8126-D6BDD45698E0}" type="presParOf" srcId="{B2896C63-29DF-CF44-A09F-5163ECC62064}" destId="{F269D0CF-68D1-2D45-A55B-4D06080945E7}" srcOrd="1" destOrd="0" presId="urn:microsoft.com/office/officeart/2005/8/layout/venn2"/>
    <dgm:cxn modelId="{970BB394-B6F5-1B4A-A3E4-7A062495204C}" type="presParOf" srcId="{4A4A68AC-4272-BA49-85CF-8CFC4FBB4CD5}" destId="{251AA83D-1871-7542-8557-EEBB69BA001C}" srcOrd="3" destOrd="0" presId="urn:microsoft.com/office/officeart/2005/8/layout/venn2"/>
    <dgm:cxn modelId="{D157A1AA-C836-CC46-8E4B-F14C16040C12}" type="presParOf" srcId="{251AA83D-1871-7542-8557-EEBB69BA001C}" destId="{3284D898-DCBF-C148-94BE-4B0E83CEA412}" srcOrd="0" destOrd="0" presId="urn:microsoft.com/office/officeart/2005/8/layout/venn2"/>
    <dgm:cxn modelId="{BAEA6674-9E0F-3B48-96B5-DFC64FAF7B2B}" type="presParOf" srcId="{251AA83D-1871-7542-8557-EEBB69BA001C}" destId="{2BF4E43D-8949-BA40-80F2-749D01049B5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A24F2-F8F4-264F-ACB5-A5AE106EFE6D}">
      <dsp:nvSpPr>
        <dsp:cNvPr id="0" name=""/>
        <dsp:cNvSpPr/>
      </dsp:nvSpPr>
      <dsp:spPr>
        <a:xfrm>
          <a:off x="504080" y="0"/>
          <a:ext cx="5451227" cy="465391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pt-BR" sz="1300" kern="1200" dirty="0"/>
            <a:t>Pessoas e atividades</a:t>
          </a:r>
          <a:endParaRPr lang="en-US" sz="1300" kern="1200" dirty="0"/>
        </a:p>
      </dsp:txBody>
      <dsp:txXfrm>
        <a:off x="2467612" y="232695"/>
        <a:ext cx="1524163" cy="698087"/>
      </dsp:txXfrm>
    </dsp:sp>
    <dsp:sp modelId="{06122350-23AE-1344-8DAC-E769FFC2B41F}">
      <dsp:nvSpPr>
        <dsp:cNvPr id="0" name=""/>
        <dsp:cNvSpPr/>
      </dsp:nvSpPr>
      <dsp:spPr>
        <a:xfrm>
          <a:off x="1233702" y="731930"/>
          <a:ext cx="4143625" cy="372313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pt-BR" sz="1300" kern="1200" dirty="0"/>
            <a:t>Pessoas e atividades</a:t>
          </a:r>
          <a:endParaRPr lang="en-US" sz="1300" kern="1200" dirty="0"/>
        </a:p>
      </dsp:txBody>
      <dsp:txXfrm>
        <a:off x="2581417" y="955319"/>
        <a:ext cx="1448197" cy="670164"/>
      </dsp:txXfrm>
    </dsp:sp>
    <dsp:sp modelId="{F63C82A8-DCE5-B042-93B8-031F16B208D0}">
      <dsp:nvSpPr>
        <dsp:cNvPr id="0" name=""/>
        <dsp:cNvSpPr/>
      </dsp:nvSpPr>
      <dsp:spPr>
        <a:xfrm>
          <a:off x="1831545" y="1487168"/>
          <a:ext cx="3042377" cy="251205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pt-BR" sz="1300" kern="1200" dirty="0"/>
            <a:t>Pessoas e atividades</a:t>
          </a:r>
          <a:endParaRPr lang="en-US" sz="1300" kern="1200" dirty="0"/>
        </a:p>
      </dsp:txBody>
      <dsp:txXfrm>
        <a:off x="2643860" y="1675572"/>
        <a:ext cx="1417748" cy="565212"/>
      </dsp:txXfrm>
    </dsp:sp>
    <dsp:sp modelId="{3284D898-DCBF-C148-94BE-4B0E83CEA412}">
      <dsp:nvSpPr>
        <dsp:cNvPr id="0" name=""/>
        <dsp:cNvSpPr/>
      </dsp:nvSpPr>
      <dsp:spPr>
        <a:xfrm>
          <a:off x="2666867" y="2222087"/>
          <a:ext cx="1535830" cy="1286920"/>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891784" y="2543817"/>
        <a:ext cx="1085995" cy="6434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C13A0C-1BCE-9B4F-8659-D445C88D82F3}" type="datetimeFigureOut">
              <a:rPr lang="en-US" smtClean="0"/>
              <a:pPr/>
              <a:t>11/1/2022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E1FFD0-9E97-5C45-811C-CB195F26B922}" type="slidenum">
              <a:rPr lang="en-US" smtClean="0"/>
              <a:pPr/>
              <a:t>‹nº›</a:t>
            </a:fld>
            <a:endParaRPr lang="en-US"/>
          </a:p>
        </p:txBody>
      </p:sp>
    </p:spTree>
    <p:extLst>
      <p:ext uri="{BB962C8B-B14F-4D97-AF65-F5344CB8AC3E}">
        <p14:creationId xmlns:p14="http://schemas.microsoft.com/office/powerpoint/2010/main" val="755542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CAEEF-3A57-EF47-A9C7-6C2A7091AFA2}" type="datetimeFigureOut">
              <a:rPr lang="en-US" smtClean="0"/>
              <a:pPr/>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C1E79-2DF8-904B-BBE5-F346D5E8C784}" type="slidenum">
              <a:rPr lang="en-US" smtClean="0"/>
              <a:pPr/>
              <a:t>‹nº›</a:t>
            </a:fld>
            <a:endParaRPr lang="en-US"/>
          </a:p>
        </p:txBody>
      </p:sp>
    </p:spTree>
    <p:extLst>
      <p:ext uri="{BB962C8B-B14F-4D97-AF65-F5344CB8AC3E}">
        <p14:creationId xmlns:p14="http://schemas.microsoft.com/office/powerpoint/2010/main" val="13988387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明朝"/>
                <a:cs typeface="Times New Roman"/>
              </a:rPr>
              <a:t>Read through the description and then explain that the </a:t>
            </a:r>
            <a:r>
              <a:rPr lang="en-GB" sz="1200" dirty="0" err="1">
                <a:effectLst/>
                <a:latin typeface="+mn-lt"/>
                <a:ea typeface="ＭＳ 明朝"/>
                <a:cs typeface="Times New Roman"/>
              </a:rPr>
              <a:t>mhGAP</a:t>
            </a:r>
            <a:r>
              <a:rPr lang="en-GB" sz="1200" dirty="0">
                <a:effectLst/>
                <a:latin typeface="+mn-lt"/>
                <a:ea typeface="ＭＳ 明朝"/>
                <a:cs typeface="Times New Roman"/>
              </a:rPr>
              <a:t>-IG Version 2.0 covers a range of priority MNS conditions.</a:t>
            </a:r>
            <a:r>
              <a:rPr lang="en-GB" sz="1200" baseline="0" dirty="0">
                <a:effectLst/>
                <a:latin typeface="+mn-lt"/>
                <a:ea typeface="ＭＳ 明朝"/>
                <a:cs typeface="Times New Roman"/>
              </a:rPr>
              <a:t> H</a:t>
            </a:r>
            <a:r>
              <a:rPr lang="en-GB" sz="1200" dirty="0">
                <a:effectLst/>
                <a:latin typeface="+mn-lt"/>
                <a:ea typeface="ＭＳ 明朝"/>
                <a:cs typeface="Times New Roman"/>
              </a:rPr>
              <a:t>owever, there remain a number of other significant mental health complaints that you will see in your clinical practice that may appear similar to priority MNS conditions (such as depression) but are actually distinct. </a:t>
            </a:r>
            <a:endParaRPr lang="en-GB" sz="1200" dirty="0">
              <a:effectLst/>
              <a:latin typeface="Cambria"/>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a:t>
            </a:fld>
            <a:endParaRPr lang="en-US"/>
          </a:p>
        </p:txBody>
      </p:sp>
    </p:spTree>
    <p:extLst>
      <p:ext uri="{BB962C8B-B14F-4D97-AF65-F5344CB8AC3E}">
        <p14:creationId xmlns:p14="http://schemas.microsoft.com/office/powerpoint/2010/main" val="33121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effectLst/>
                <a:latin typeface="+mn-lt"/>
                <a:ea typeface="ＭＳ 明朝"/>
                <a:cs typeface="Arial"/>
              </a:rPr>
              <a:t>Emphasize the first point on the slide by saying that it is to</a:t>
            </a:r>
            <a:r>
              <a:rPr lang="en-US" sz="1200" baseline="0" dirty="0">
                <a:effectLst/>
                <a:latin typeface="+mn-lt"/>
                <a:ea typeface="ＭＳ 明朝"/>
                <a:cs typeface="Arial"/>
              </a:rPr>
              <a:t> be expected</a:t>
            </a:r>
            <a:r>
              <a:rPr lang="en-US" sz="1200" dirty="0">
                <a:effectLst/>
                <a:latin typeface="+mn-lt"/>
                <a:ea typeface="ＭＳ 明朝"/>
                <a:cs typeface="Arial"/>
              </a:rPr>
              <a:t> for people to experience distress after being exposed to a distressing event. </a:t>
            </a:r>
          </a:p>
          <a:p>
            <a:pPr>
              <a:spcAft>
                <a:spcPts val="0"/>
              </a:spcAft>
            </a:pPr>
            <a:endParaRPr lang="en-US" sz="1200" dirty="0">
              <a:effectLst/>
              <a:latin typeface="+mn-lt"/>
              <a:ea typeface="ＭＳ 明朝"/>
              <a:cs typeface="Arial"/>
            </a:endParaRPr>
          </a:p>
          <a:p>
            <a:pPr>
              <a:spcAft>
                <a:spcPts val="0"/>
              </a:spcAft>
            </a:pPr>
            <a:r>
              <a:rPr lang="en-US" sz="1200" dirty="0">
                <a:effectLst/>
                <a:latin typeface="+mn-lt"/>
                <a:ea typeface="ＭＳ 明朝"/>
                <a:cs typeface="Arial"/>
              </a:rPr>
              <a:t>Most people will recover with no intervention at all.  </a:t>
            </a:r>
            <a:endParaRPr lang="en-GB" sz="1200" dirty="0">
              <a:effectLst/>
              <a:latin typeface="Cambria"/>
              <a:ea typeface="ＭＳ 明朝"/>
              <a:cs typeface="Arial"/>
            </a:endParaRPr>
          </a:p>
          <a:p>
            <a:pPr>
              <a:spcAft>
                <a:spcPts val="0"/>
              </a:spcAft>
            </a:pPr>
            <a:r>
              <a:rPr lang="en-GB" sz="1200" dirty="0">
                <a:effectLst/>
                <a:latin typeface="+mn-lt"/>
                <a:ea typeface="ＭＳ 明朝"/>
                <a:cs typeface="Arial"/>
              </a:rPr>
              <a:t> </a:t>
            </a:r>
            <a:endParaRPr lang="en-GB" sz="1200" dirty="0">
              <a:effectLst/>
              <a:latin typeface="Cambria"/>
              <a:ea typeface="ＭＳ 明朝"/>
              <a:cs typeface="Arial"/>
            </a:endParaRPr>
          </a:p>
          <a:p>
            <a:pPr>
              <a:spcAft>
                <a:spcPts val="0"/>
              </a:spcAft>
            </a:pPr>
            <a:r>
              <a:rPr lang="en-US" sz="1200" dirty="0">
                <a:effectLst/>
                <a:latin typeface="+mn-lt"/>
                <a:ea typeface="ＭＳ 明朝"/>
                <a:cs typeface="Arial"/>
              </a:rPr>
              <a:t>Explain that if people have been exposed to extreme stressors and display symptoms it is important to assess them for priority MNS conditions. </a:t>
            </a:r>
            <a:endParaRPr lang="en-GB" sz="1200" dirty="0">
              <a:effectLst/>
              <a:latin typeface="Cambria"/>
              <a:ea typeface="ＭＳ 明朝"/>
              <a:cs typeface="Arial"/>
            </a:endParaRPr>
          </a:p>
          <a:p>
            <a:pPr>
              <a:spcAft>
                <a:spcPts val="0"/>
              </a:spcAft>
            </a:pPr>
            <a:r>
              <a:rPr lang="en-GB" sz="1200" dirty="0">
                <a:effectLst/>
                <a:latin typeface="+mn-lt"/>
                <a:ea typeface="ＭＳ 明朝"/>
                <a:cs typeface="Arial"/>
              </a:rPr>
              <a:t>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11</a:t>
            </a:fld>
            <a:endParaRPr lang="en-US"/>
          </a:p>
        </p:txBody>
      </p:sp>
    </p:spTree>
    <p:extLst>
      <p:ext uri="{BB962C8B-B14F-4D97-AF65-F5344CB8AC3E}">
        <p14:creationId xmlns:p14="http://schemas.microsoft.com/office/powerpoint/2010/main" val="40064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effectLst/>
                <a:latin typeface="+mn-lt"/>
                <a:ea typeface="ＭＳ 明朝"/>
                <a:cs typeface="Times New Roman"/>
              </a:rPr>
              <a:t>Re-emphasize that most symptoms of acute stress are normal and transient. People tend to recover from them naturally. However, sometimes there is a need to intervene when they impair day-to-day functioning or if people seek help for them. </a:t>
            </a:r>
            <a:endParaRPr lang="en-GB" sz="1200" dirty="0">
              <a:effectLst/>
              <a:latin typeface="Cambria"/>
              <a:ea typeface="ＭＳ 明朝"/>
              <a:cs typeface="Times New Roman"/>
            </a:endParaRPr>
          </a:p>
          <a:p>
            <a:pPr>
              <a:spcAft>
                <a:spcPts val="0"/>
              </a:spcAft>
            </a:pPr>
            <a:r>
              <a:rPr lang="en-US" sz="1200" dirty="0">
                <a:effectLst/>
                <a:latin typeface="+mn-lt"/>
                <a:ea typeface="ＭＳ 明朝"/>
                <a:cs typeface="Times New Roman"/>
              </a:rPr>
              <a:t>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12</a:t>
            </a:fld>
            <a:endParaRPr lang="en-US"/>
          </a:p>
        </p:txBody>
      </p:sp>
    </p:spTree>
    <p:extLst>
      <p:ext uri="{BB962C8B-B14F-4D97-AF65-F5344CB8AC3E}">
        <p14:creationId xmlns:p14="http://schemas.microsoft.com/office/powerpoint/2010/main" val="300114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mhGAP</a:t>
            </a:r>
            <a:r>
              <a:rPr lang="en-US" sz="1200" kern="1200" dirty="0">
                <a:solidFill>
                  <a:schemeClr val="tx1"/>
                </a:solidFill>
                <a:effectLst/>
                <a:latin typeface="+mn-lt"/>
                <a:ea typeface="+mn-ea"/>
                <a:cs typeface="+mn-cs"/>
              </a:rPr>
              <a:t>-IG we do not consider PTSD until one month after the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Talk through the points on the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that for PTSD, the person should also be experiencing these core symptoms with impaired functioning.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examples:</a:t>
            </a:r>
          </a:p>
          <a:p>
            <a:pPr marL="171450" indent="-171450">
              <a:buFont typeface="Arial" charset="0"/>
              <a:buChar char="•"/>
            </a:pPr>
            <a:r>
              <a:rPr lang="en-US" sz="1200" kern="1200" dirty="0">
                <a:solidFill>
                  <a:schemeClr val="tx1"/>
                </a:solidFill>
                <a:effectLst/>
                <a:latin typeface="+mn-lt"/>
                <a:ea typeface="+mn-ea"/>
                <a:cs typeface="+mn-cs"/>
              </a:rPr>
              <a:t>Recollections might occur through intrusive memories, frightening dreams or, in more severe cases, through flashbacks. </a:t>
            </a:r>
          </a:p>
          <a:p>
            <a:pPr marL="171450" indent="-171450">
              <a:buFont typeface="Arial" charset="0"/>
              <a:buChar char="•"/>
            </a:pPr>
            <a:r>
              <a:rPr lang="en-US" sz="1200" kern="1200" dirty="0">
                <a:solidFill>
                  <a:schemeClr val="tx1"/>
                </a:solidFill>
                <a:effectLst/>
                <a:latin typeface="+mn-lt"/>
                <a:ea typeface="+mn-ea"/>
                <a:cs typeface="+mn-cs"/>
              </a:rPr>
              <a:t>Avoidance symptoms include avoiding situations, activities, thoughts or memories that remind them of the event.</a:t>
            </a:r>
          </a:p>
          <a:p>
            <a:pPr marL="171450" indent="-171450">
              <a:buFont typeface="Arial" charset="0"/>
              <a:buChar char="•"/>
            </a:pPr>
            <a:r>
              <a:rPr lang="en-US" sz="1200" kern="1200" dirty="0">
                <a:solidFill>
                  <a:schemeClr val="tx1"/>
                </a:solidFill>
                <a:effectLst/>
                <a:latin typeface="+mn-lt"/>
                <a:ea typeface="+mn-ea"/>
                <a:cs typeface="+mn-cs"/>
              </a:rPr>
              <a:t>Heightened sense of current threat results in increased alertness to danger and being easily startled or jumpy.</a:t>
            </a:r>
            <a:r>
              <a:rPr lang="en-US" dirty="0">
                <a:effectLst/>
              </a:rPr>
              <a:t> </a:t>
            </a:r>
            <a:r>
              <a:rPr lang="en-US" sz="1200" dirty="0">
                <a:effectLst/>
                <a:latin typeface="+mn-lt"/>
                <a:ea typeface="ＭＳ 明朝"/>
                <a:cs typeface="Times New Roman"/>
              </a:rPr>
              <a:t> </a:t>
            </a:r>
            <a:endParaRPr lang="en-GB" sz="1200" dirty="0">
              <a:effectLst/>
              <a:latin typeface="Cambria"/>
              <a:ea typeface="ＭＳ 明朝"/>
              <a:cs typeface="Times New Roman"/>
            </a:endParaRPr>
          </a:p>
          <a:p>
            <a:r>
              <a:rPr lang="en-US" sz="1200" dirty="0">
                <a:effectLst/>
                <a:latin typeface="+mn-lt"/>
                <a:ea typeface="ＭＳ 明朝"/>
                <a:cs typeface="Times New Roman"/>
              </a:rPr>
              <a:t> </a:t>
            </a:r>
            <a:endParaRPr lang="en-GB" dirty="0">
              <a:latin typeface="Calibri" charset="0"/>
              <a:ea typeface="ＭＳ Ｐゴシック" charset="0"/>
              <a:cs typeface="ＭＳ Ｐゴシック"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B98D69-719D-4545-95B0-1C3614AD15A4}" type="slidenum">
              <a:rPr lang="en-US">
                <a:latin typeface="Calibri" charset="0"/>
              </a:rPr>
              <a:pPr eaLnBrk="1" hangingPunct="1"/>
              <a:t>13</a:t>
            </a:fld>
            <a:endParaRPr lang="en-US">
              <a:latin typeface="Calibri" charset="0"/>
            </a:endParaRPr>
          </a:p>
        </p:txBody>
      </p:sp>
    </p:spTree>
    <p:extLst>
      <p:ext uri="{BB962C8B-B14F-4D97-AF65-F5344CB8AC3E}">
        <p14:creationId xmlns:p14="http://schemas.microsoft.com/office/powerpoint/2010/main" val="119265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Read</a:t>
            </a:r>
            <a:r>
              <a:rPr lang="en-GB" baseline="0" dirty="0">
                <a:effectLst/>
              </a:rPr>
              <a:t> the case scenario or have a participant read it out loud. </a:t>
            </a:r>
          </a:p>
          <a:p>
            <a:endParaRPr lang="en-GB" dirty="0">
              <a:effectLst/>
            </a:endParaRPr>
          </a:p>
          <a:p>
            <a:r>
              <a:rPr lang="en-GB" dirty="0">
                <a:effectLst/>
              </a:rPr>
              <a:t>Explain that this</a:t>
            </a:r>
            <a:r>
              <a:rPr lang="en-GB" baseline="0" dirty="0">
                <a:effectLst/>
              </a:rPr>
              <a:t> lady is suffering with PTSD due to the presence of re-experiencing symptoms such as flashbacks and nightmares.</a:t>
            </a:r>
          </a:p>
          <a:p>
            <a:r>
              <a:rPr lang="en-GB" baseline="0" dirty="0">
                <a:effectLst/>
              </a:rPr>
              <a:t>She has avoidance symptoms </a:t>
            </a:r>
            <a:r>
              <a:rPr lang="en-US" baseline="0" dirty="0">
                <a:effectLst/>
              </a:rPr>
              <a:t>(</a:t>
            </a:r>
            <a:r>
              <a:rPr lang="en-GB" baseline="0" dirty="0">
                <a:effectLst/>
              </a:rPr>
              <a:t>not wanting to attend social situations as this is where the rape occurred) and hypervigilance when in social situations (feeling jumpy and wanting to leave).</a:t>
            </a:r>
          </a:p>
          <a:p>
            <a:endParaRPr lang="en-GB" baseline="0" dirty="0">
              <a:effectLst/>
            </a:endParaRPr>
          </a:p>
          <a:p>
            <a:r>
              <a:rPr lang="en-GB" baseline="0" dirty="0">
                <a:effectLst/>
              </a:rPr>
              <a:t>The symptoms are interfering with her studies and thus her daily functioning.</a:t>
            </a:r>
          </a:p>
          <a:p>
            <a:endParaRPr lang="en-GB" baseline="0" dirty="0">
              <a:effectLst/>
            </a:endParaRPr>
          </a:p>
          <a:p>
            <a:r>
              <a:rPr lang="en-GB" baseline="0" dirty="0">
                <a:effectLst/>
              </a:rPr>
              <a:t>These symptoms have been present for a year. However, she did not seek help for the emotional, behavioural or cognitive symptoms instead she sought help for the physical symptoms, demonstrating once again the importance of taking your time and using effective communication skills to understand the reasons for people’s physical health problems. </a:t>
            </a:r>
          </a:p>
          <a:p>
            <a:r>
              <a:rPr lang="en-GB" baseline="0" dirty="0">
                <a:effectLst/>
              </a:rPr>
              <a:t> </a:t>
            </a:r>
            <a:endParaRPr lang="en-GB" dirty="0">
              <a:effectLst/>
            </a:endParaRP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14</a:t>
            </a:fld>
            <a:endParaRPr lang="en-US"/>
          </a:p>
        </p:txBody>
      </p:sp>
    </p:spTree>
    <p:extLst>
      <p:ext uri="{BB962C8B-B14F-4D97-AF65-F5344CB8AC3E}">
        <p14:creationId xmlns:p14="http://schemas.microsoft.com/office/powerpoint/2010/main" val="315429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to reflect on people they have cared for in the past who may fit the description of some one with symptoms PTSD?</a:t>
            </a:r>
          </a:p>
          <a:p>
            <a:endParaRPr lang="en-US" baseline="0" dirty="0"/>
          </a:p>
          <a:p>
            <a:r>
              <a:rPr lang="en-US" baseline="0" dirty="0"/>
              <a:t>Have participants think about how they presented in the non-specialized health setting? </a:t>
            </a:r>
          </a:p>
          <a:p>
            <a:endParaRPr lang="en-US" baseline="0" dirty="0"/>
          </a:p>
          <a:p>
            <a:r>
              <a:rPr lang="en-US" baseline="0" dirty="0"/>
              <a:t>What did the participant do to care for them? Did it help?</a:t>
            </a:r>
          </a:p>
          <a:p>
            <a:endParaRPr lang="en-US" baseline="0" dirty="0"/>
          </a:p>
          <a:p>
            <a:r>
              <a:rPr lang="en-US" baseline="0" dirty="0"/>
              <a:t>Ask a few participants to share their reflections and facilitate a brief discussion (limit this discussion to five minutes). </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15</a:t>
            </a:fld>
            <a:endParaRPr lang="en-US"/>
          </a:p>
        </p:txBody>
      </p:sp>
    </p:spTree>
    <p:extLst>
      <p:ext uri="{BB962C8B-B14F-4D97-AF65-F5344CB8AC3E}">
        <p14:creationId xmlns:p14="http://schemas.microsoft.com/office/powerpoint/2010/main" val="287707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effectLst/>
                <a:latin typeface="+mn-lt"/>
                <a:ea typeface="ＭＳ 明朝"/>
                <a:cs typeface="Times New Roman"/>
              </a:rPr>
              <a:t>Explain that grief is a normal response to loss. </a:t>
            </a:r>
            <a:endParaRPr lang="en-GB" sz="1200" dirty="0">
              <a:effectLst/>
              <a:latin typeface="Cambria"/>
              <a:ea typeface="ＭＳ 明朝"/>
              <a:cs typeface="Times New Roman"/>
            </a:endParaRPr>
          </a:p>
          <a:p>
            <a:pPr>
              <a:spcAft>
                <a:spcPts val="0"/>
              </a:spcAft>
            </a:pPr>
            <a:r>
              <a:rPr lang="en-US" sz="1200" dirty="0">
                <a:effectLst/>
                <a:latin typeface="+mn-lt"/>
                <a:ea typeface="ＭＳ 明朝"/>
                <a:cs typeface="Times New Roman"/>
              </a:rPr>
              <a:t>People’s responses to loss can be overwhelming and wide ranging. Explain the list of common presentations of people grieving as listed on the slide. </a:t>
            </a:r>
            <a:endParaRPr lang="en-GB" sz="1200" dirty="0">
              <a:effectLst/>
              <a:latin typeface="Cambria"/>
              <a:ea typeface="ＭＳ 明朝"/>
              <a:cs typeface="Times New Roman"/>
            </a:endParaRPr>
          </a:p>
          <a:p>
            <a:pPr>
              <a:spcAft>
                <a:spcPts val="0"/>
              </a:spcAft>
            </a:pPr>
            <a:r>
              <a:rPr lang="en-US" sz="1200" dirty="0">
                <a:effectLst/>
                <a:latin typeface="+mn-lt"/>
                <a:ea typeface="ＭＳ 明朝"/>
                <a:cs typeface="Times New Roman"/>
              </a:rPr>
              <a:t>Ask participants to add any other culturally relevant descriptions of how people grieve in the local culture.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16</a:t>
            </a:fld>
            <a:endParaRPr lang="en-US"/>
          </a:p>
        </p:txBody>
      </p:sp>
    </p:spTree>
    <p:extLst>
      <p:ext uri="{BB962C8B-B14F-4D97-AF65-F5344CB8AC3E}">
        <p14:creationId xmlns:p14="http://schemas.microsoft.com/office/powerpoint/2010/main" val="258895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case scenario out or have a participant read it. </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once again, in this scenario the girl attended non-specialized health setting because of aches and pains all over her body. However, she soon explained that she was feeling hopeless and bereaved.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17</a:t>
            </a:fld>
            <a:endParaRPr lang="en-US"/>
          </a:p>
        </p:txBody>
      </p:sp>
    </p:spTree>
    <p:extLst>
      <p:ext uri="{BB962C8B-B14F-4D97-AF65-F5344CB8AC3E}">
        <p14:creationId xmlns:p14="http://schemas.microsoft.com/office/powerpoint/2010/main" val="209370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to reflect on people they have cared for in the past who may fit the description of someone who was suffering after a bereavement?</a:t>
            </a:r>
          </a:p>
          <a:p>
            <a:endParaRPr lang="en-US" baseline="0" dirty="0"/>
          </a:p>
          <a:p>
            <a:r>
              <a:rPr lang="en-US" baseline="0" dirty="0"/>
              <a:t>Have participants think about how they presented in the non-specialized health setting? </a:t>
            </a:r>
          </a:p>
          <a:p>
            <a:endParaRPr lang="en-US" baseline="0" dirty="0"/>
          </a:p>
          <a:p>
            <a:r>
              <a:rPr lang="en-US" baseline="0" dirty="0"/>
              <a:t>What did the participant do to care for them? Did it help?</a:t>
            </a:r>
          </a:p>
          <a:p>
            <a:endParaRPr lang="en-US" baseline="0" dirty="0"/>
          </a:p>
          <a:p>
            <a:r>
              <a:rPr lang="en-US" baseline="0" dirty="0"/>
              <a:t>Ask a few participants to share their reflections and facilitate a brief discussion (limit this discussion to five minutes). </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18</a:t>
            </a:fld>
            <a:endParaRPr lang="en-US"/>
          </a:p>
        </p:txBody>
      </p:sp>
    </p:spTree>
    <p:extLst>
      <p:ext uri="{BB962C8B-B14F-4D97-AF65-F5344CB8AC3E}">
        <p14:creationId xmlns:p14="http://schemas.microsoft.com/office/powerpoint/2010/main" val="326133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effectLst/>
                <a:latin typeface="+mn-lt"/>
                <a:ea typeface="ＭＳ 明朝"/>
                <a:cs typeface="Times New Roman"/>
              </a:rPr>
              <a:t>Explain the points on the slide, which are the common presentations of someone with medically unexplained somatic symptoms. </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US" sz="1200" dirty="0">
                <a:effectLst/>
                <a:latin typeface="+mn-lt"/>
                <a:ea typeface="ＭＳ 明朝"/>
                <a:cs typeface="Times New Roman"/>
              </a:rPr>
              <a:t>Much of the experience that someone with medically unexplained symptoms feels is </a:t>
            </a:r>
            <a:r>
              <a:rPr lang="en-US" sz="1200" b="1" dirty="0">
                <a:effectLst/>
                <a:latin typeface="+mn-lt"/>
                <a:ea typeface="ＭＳ 明朝"/>
                <a:cs typeface="Times New Roman"/>
              </a:rPr>
              <a:t>pain</a:t>
            </a:r>
            <a:r>
              <a:rPr lang="en-US"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US"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US" sz="1200" dirty="0">
                <a:effectLst/>
                <a:latin typeface="+mn-lt"/>
                <a:ea typeface="ＭＳ 明朝"/>
                <a:cs typeface="Times New Roman"/>
              </a:rPr>
              <a:t>But they can also </a:t>
            </a:r>
            <a:r>
              <a:rPr lang="en-US" sz="1200">
                <a:effectLst/>
                <a:latin typeface="+mn-lt"/>
                <a:ea typeface="ＭＳ 明朝"/>
                <a:cs typeface="Times New Roman"/>
              </a:rPr>
              <a:t>be characterized </a:t>
            </a:r>
            <a:r>
              <a:rPr lang="en-US" sz="1200" dirty="0">
                <a:effectLst/>
                <a:latin typeface="+mn-lt"/>
                <a:ea typeface="ＭＳ 明朝"/>
                <a:cs typeface="Times New Roman"/>
              </a:rPr>
              <a:t>by: excessive negative thinking, worries and anxieties about what is happening to them and what is happening in </a:t>
            </a:r>
            <a:r>
              <a:rPr lang="en-US" sz="1200">
                <a:effectLst/>
                <a:latin typeface="+mn-lt"/>
                <a:ea typeface="ＭＳ 明朝"/>
                <a:cs typeface="Times New Roman"/>
              </a:rPr>
              <a:t>their life, </a:t>
            </a:r>
            <a:r>
              <a:rPr lang="en-US" sz="1200" dirty="0">
                <a:effectLst/>
                <a:latin typeface="+mn-lt"/>
                <a:ea typeface="ＭＳ 明朝"/>
                <a:cs typeface="Times New Roman"/>
              </a:rPr>
              <a:t>tiredness, low mood, hopelessness, loss of interest, weight loss and changes in appetite. </a:t>
            </a:r>
            <a:endParaRPr lang="en-GB" sz="1200" dirty="0">
              <a:effectLst/>
              <a:latin typeface="Cambria"/>
              <a:ea typeface="ＭＳ 明朝"/>
              <a:cs typeface="Times New Roman"/>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19</a:t>
            </a:fld>
            <a:endParaRPr lang="en-US"/>
          </a:p>
        </p:txBody>
      </p:sp>
    </p:spTree>
    <p:extLst>
      <p:ext uri="{BB962C8B-B14F-4D97-AF65-F5344CB8AC3E}">
        <p14:creationId xmlns:p14="http://schemas.microsoft.com/office/powerpoint/2010/main" val="172797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to reflect on people they have cared for in the past who may fit the description of suffering with medically unexplained somatic symptoms? </a:t>
            </a:r>
          </a:p>
          <a:p>
            <a:endParaRPr lang="en-US" baseline="0" dirty="0"/>
          </a:p>
          <a:p>
            <a:r>
              <a:rPr lang="en-US" baseline="0" dirty="0"/>
              <a:t>Have participants think about how they presented in the non-specialized health setting? </a:t>
            </a:r>
          </a:p>
          <a:p>
            <a:endParaRPr lang="en-US" baseline="0" dirty="0"/>
          </a:p>
          <a:p>
            <a:r>
              <a:rPr lang="en-US" baseline="0" dirty="0"/>
              <a:t>What did the participant do to care for them? Did it help?</a:t>
            </a:r>
          </a:p>
          <a:p>
            <a:endParaRPr lang="en-US" baseline="0" dirty="0"/>
          </a:p>
          <a:p>
            <a:r>
              <a:rPr lang="en-US" baseline="0" dirty="0"/>
              <a:t>Ask a few participants to share their reflections and facilitate a brief discussion (limit this discussion to five minutes). </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20</a:t>
            </a:fld>
            <a:endParaRPr lang="en-US"/>
          </a:p>
        </p:txBody>
      </p:sp>
    </p:spTree>
    <p:extLst>
      <p:ext uri="{BB962C8B-B14F-4D97-AF65-F5344CB8AC3E}">
        <p14:creationId xmlns:p14="http://schemas.microsoft.com/office/powerpoint/2010/main" val="166839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明朝"/>
                <a:cs typeface="Arial"/>
              </a:rPr>
              <a:t>The most common presentations of people with other significant mental health complaints are as listed in the slide.</a:t>
            </a:r>
            <a:endParaRPr lang="en-GB" sz="1200" dirty="0">
              <a:effectLst/>
              <a:latin typeface="Cambria"/>
              <a:ea typeface="ＭＳ 明朝"/>
              <a:cs typeface="Arial"/>
            </a:endParaRPr>
          </a:p>
          <a:p>
            <a:pPr>
              <a:spcAft>
                <a:spcPts val="0"/>
              </a:spcAft>
            </a:pPr>
            <a:endParaRPr lang="en-GB" sz="1200" dirty="0">
              <a:effectLst/>
              <a:latin typeface="+mn-lt"/>
              <a:ea typeface="ＭＳ 明朝"/>
              <a:cs typeface="Arial"/>
            </a:endParaRPr>
          </a:p>
          <a:p>
            <a:pPr>
              <a:spcAft>
                <a:spcPts val="0"/>
              </a:spcAft>
            </a:pPr>
            <a:r>
              <a:rPr lang="en-GB" sz="1200" dirty="0">
                <a:effectLst/>
                <a:latin typeface="+mn-lt"/>
                <a:ea typeface="ＭＳ 明朝"/>
                <a:cs typeface="Arial"/>
              </a:rPr>
              <a:t>These are frequent complaints in non-specialized health settings.</a:t>
            </a:r>
            <a:endParaRPr lang="en-GB" sz="1200" dirty="0">
              <a:effectLst/>
              <a:latin typeface="Cambria"/>
              <a:ea typeface="ＭＳ 明朝"/>
              <a:cs typeface="Arial"/>
            </a:endParaRP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a:t>
            </a:fld>
            <a:endParaRPr lang="en-US"/>
          </a:p>
        </p:txBody>
      </p:sp>
    </p:spTree>
    <p:extLst>
      <p:ext uri="{BB962C8B-B14F-4D97-AF65-F5344CB8AC3E}">
        <p14:creationId xmlns:p14="http://schemas.microsoft.com/office/powerpoint/2010/main" val="4109415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common presentations</a:t>
            </a:r>
            <a:r>
              <a:rPr lang="en-US" baseline="0" dirty="0"/>
              <a:t> of people with other significant mental health complaints as listed in the slide. </a:t>
            </a:r>
          </a:p>
          <a:p>
            <a:endParaRPr lang="en-US" baseline="0" dirty="0"/>
          </a:p>
          <a:p>
            <a:r>
              <a:rPr lang="en-US" baseline="0" dirty="0"/>
              <a:t>It is important to ensure that another priority MNS condition is not present.</a:t>
            </a:r>
          </a:p>
        </p:txBody>
      </p:sp>
      <p:sp>
        <p:nvSpPr>
          <p:cNvPr id="4" name="Slide Number Placeholder 3"/>
          <p:cNvSpPr>
            <a:spLocks noGrp="1"/>
          </p:cNvSpPr>
          <p:nvPr>
            <p:ph type="sldNum" sz="quarter" idx="10"/>
          </p:nvPr>
        </p:nvSpPr>
        <p:spPr/>
        <p:txBody>
          <a:bodyPr/>
          <a:lstStyle/>
          <a:p>
            <a:fld id="{444C1E79-2DF8-904B-BBE5-F346D5E8C784}" type="slidenum">
              <a:rPr lang="en-US" smtClean="0"/>
              <a:pPr/>
              <a:t>21</a:t>
            </a:fld>
            <a:endParaRPr lang="en-US"/>
          </a:p>
        </p:txBody>
      </p:sp>
    </p:spTree>
    <p:extLst>
      <p:ext uri="{BB962C8B-B14F-4D97-AF65-F5344CB8AC3E}">
        <p14:creationId xmlns:p14="http://schemas.microsoft.com/office/powerpoint/2010/main" val="3743581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0"/>
              </a:spcAft>
            </a:pPr>
            <a:r>
              <a:rPr lang="en-GB" sz="1200" dirty="0">
                <a:effectLst/>
                <a:latin typeface="+mn-lt"/>
                <a:ea typeface="ＭＳ 明朝"/>
                <a:cs typeface="Times New Roman"/>
              </a:rPr>
              <a:t>Start this session by explaining that assessing people with other significant mental health complaints can be challenging. </a:t>
            </a:r>
            <a:endParaRPr lang="en-GB" sz="1200" dirty="0">
              <a:effectLst/>
              <a:latin typeface="Cambria"/>
              <a:ea typeface="ＭＳ 明朝"/>
              <a:cs typeface="Times New Roman"/>
            </a:endParaRPr>
          </a:p>
          <a:p>
            <a:pPr>
              <a:spcAft>
                <a:spcPts val="0"/>
              </a:spcAft>
            </a:pPr>
            <a:endParaRPr lang="en-GB" sz="1200" dirty="0">
              <a:effectLst/>
              <a:latin typeface="+mn-lt"/>
              <a:ea typeface="ＭＳ 明朝"/>
              <a:cs typeface="Times New Roman"/>
            </a:endParaRPr>
          </a:p>
          <a:p>
            <a:pPr>
              <a:spcAft>
                <a:spcPts val="0"/>
              </a:spcAft>
            </a:pPr>
            <a:r>
              <a:rPr lang="en-GB" sz="1200" dirty="0">
                <a:effectLst/>
                <a:latin typeface="+mn-lt"/>
                <a:ea typeface="ＭＳ 明朝"/>
                <a:cs typeface="Times New Roman"/>
              </a:rPr>
              <a:t>Especially if they are returning frequently with unexplained medical symptoms:</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Talk through the list of challenges listed on the slide.</a:t>
            </a:r>
          </a:p>
          <a:p>
            <a:pPr>
              <a:spcAft>
                <a:spcPts val="0"/>
              </a:spcAft>
            </a:pPr>
            <a:r>
              <a:rPr lang="en-GB" sz="1200" dirty="0">
                <a:effectLst/>
                <a:latin typeface="+mn-lt"/>
                <a:ea typeface="ＭＳ 明朝"/>
                <a:cs typeface="Times New Roman"/>
              </a:rPr>
              <a:t> </a:t>
            </a:r>
            <a:endParaRPr lang="en-GB" sz="1200" dirty="0">
              <a:effectLst/>
              <a:latin typeface="Cambria"/>
              <a:ea typeface="ＭＳ 明朝"/>
              <a:cs typeface="Times New Roman"/>
            </a:endParaRPr>
          </a:p>
          <a:p>
            <a:r>
              <a:rPr lang="en-GB" sz="1200" dirty="0">
                <a:effectLst/>
                <a:latin typeface="+mn-lt"/>
                <a:ea typeface="ＭＳ 明朝"/>
                <a:cs typeface="Times New Roman"/>
              </a:rPr>
              <a:t>Facilitate a brief discussion (maximum</a:t>
            </a:r>
            <a:r>
              <a:rPr lang="en-GB" sz="1200" baseline="0" dirty="0">
                <a:effectLst/>
                <a:latin typeface="+mn-lt"/>
                <a:ea typeface="ＭＳ 明朝"/>
                <a:cs typeface="Times New Roman"/>
              </a:rPr>
              <a:t> five</a:t>
            </a:r>
            <a:r>
              <a:rPr lang="en-GB" sz="1200" dirty="0">
                <a:effectLst/>
                <a:latin typeface="+mn-lt"/>
                <a:ea typeface="ＭＳ 明朝"/>
                <a:cs typeface="Times New Roman"/>
              </a:rPr>
              <a:t> minutes) about why people with other significant mental health complaints may behave like this? </a:t>
            </a:r>
            <a:endParaRPr lang="en-US" dirty="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F366F501-4956-43E7-8343-E23CAD765F7E}" type="slidenum">
              <a:rPr lang="en-US" smtClean="0"/>
              <a:pPr/>
              <a:t>22</a:t>
            </a:fld>
            <a:endParaRPr lang="en-US"/>
          </a:p>
        </p:txBody>
      </p:sp>
    </p:spTree>
    <p:extLst>
      <p:ext uri="{BB962C8B-B14F-4D97-AF65-F5344CB8AC3E}">
        <p14:creationId xmlns:p14="http://schemas.microsoft.com/office/powerpoint/2010/main" val="163352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0"/>
              </a:spcAft>
            </a:pPr>
            <a:r>
              <a:rPr lang="en-GB" sz="1200" dirty="0">
                <a:effectLst/>
                <a:latin typeface="+mn-lt"/>
                <a:ea typeface="ＭＳ 明朝"/>
                <a:cs typeface="Times New Roman"/>
              </a:rPr>
              <a:t>How to communicate with people with other significant mental health complaints.</a:t>
            </a:r>
          </a:p>
          <a:p>
            <a:pPr>
              <a:spcAft>
                <a:spcPts val="0"/>
              </a:spcAft>
            </a:pP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Do the activity before showing the answers on the slide. </a:t>
            </a:r>
            <a:endParaRPr lang="en-GB" sz="1200" dirty="0">
              <a:effectLst/>
              <a:latin typeface="Cambria"/>
              <a:ea typeface="ＭＳ 明朝"/>
              <a:cs typeface="Times New Roman"/>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Activity 3: Communication skills: Dos and don’ts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Duration:</a:t>
            </a:r>
            <a:r>
              <a:rPr lang="en-GB" sz="1200" kern="1200" dirty="0">
                <a:solidFill>
                  <a:schemeClr val="tx1"/>
                </a:solidFill>
                <a:effectLst/>
                <a:latin typeface="+mn-lt"/>
                <a:ea typeface="+mn-ea"/>
                <a:cs typeface="+mn-cs"/>
              </a:rPr>
              <a:t> 10 minutes maximum.</a:t>
            </a:r>
          </a:p>
          <a:p>
            <a:r>
              <a:rPr lang="en-GB" sz="1200" b="1" kern="1200" dirty="0">
                <a:solidFill>
                  <a:schemeClr val="tx1"/>
                </a:solidFill>
                <a:effectLst/>
                <a:latin typeface="+mn-lt"/>
                <a:ea typeface="+mn-ea"/>
                <a:cs typeface="+mn-cs"/>
              </a:rPr>
              <a:t>Materials</a:t>
            </a:r>
            <a:r>
              <a:rPr lang="en-GB" sz="1200" kern="1200" dirty="0">
                <a:solidFill>
                  <a:schemeClr val="tx1"/>
                </a:solidFill>
                <a:effectLst/>
                <a:latin typeface="+mn-lt"/>
                <a:ea typeface="+mn-ea"/>
                <a:cs typeface="+mn-cs"/>
              </a:rPr>
              <a:t>: Flip chart and markers</a:t>
            </a:r>
          </a:p>
          <a:p>
            <a:r>
              <a:rPr lang="en-GB" sz="1200" b="1" kern="1200" dirty="0">
                <a:solidFill>
                  <a:schemeClr val="tx1"/>
                </a:solidFill>
                <a:effectLst/>
                <a:latin typeface="+mn-lt"/>
                <a:ea typeface="+mn-ea"/>
                <a:cs typeface="+mn-cs"/>
              </a:rPr>
              <a:t>Instructions: </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Make a two-column table on the flip chart with the headers: DOs, DON’Ts. </a:t>
            </a:r>
          </a:p>
          <a:p>
            <a:pPr marL="171450" indent="-171450">
              <a:buFont typeface="Arial" charset="0"/>
              <a:buChar char="•"/>
            </a:pPr>
            <a:r>
              <a:rPr lang="en-GB" sz="1200" kern="1200" dirty="0">
                <a:solidFill>
                  <a:schemeClr val="tx1"/>
                </a:solidFill>
                <a:effectLst/>
                <a:latin typeface="+mn-lt"/>
                <a:ea typeface="+mn-ea"/>
                <a:cs typeface="+mn-cs"/>
              </a:rPr>
              <a:t>Ask participants to share their thoughts, record their answers (do not record wrong answers), then show the answers on the slide.</a:t>
            </a:r>
            <a:r>
              <a:rPr lang="en-GB" dirty="0">
                <a:effectLst/>
              </a:rPr>
              <a:t> </a:t>
            </a:r>
            <a:endParaRPr lang="en-GB" sz="1200" b="1" dirty="0">
              <a:effectLst/>
              <a:latin typeface="+mn-lt"/>
              <a:ea typeface="ＭＳ 明朝"/>
              <a:cs typeface="Times New Roman"/>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4617352B-0400-4884-B84C-49AEF1EA4397}" type="slidenum">
              <a:rPr lang="en-US" smtClean="0"/>
              <a:pPr/>
              <a:t>23</a:t>
            </a:fld>
            <a:endParaRPr lang="en-US"/>
          </a:p>
        </p:txBody>
      </p:sp>
    </p:spTree>
    <p:extLst>
      <p:ext uri="{BB962C8B-B14F-4D97-AF65-F5344CB8AC3E}">
        <p14:creationId xmlns:p14="http://schemas.microsoft.com/office/powerpoint/2010/main" val="1147243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Impact of medically unexplained somatic complaints on the individual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participants that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although physical explanations for their symptoms cannot be found the symptoms that people experience are real to the person.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understand the symptoms and the level of distress it is essential to be patient, use effective communication strategies and ask about how they impact on the person’s ability to function and in their daily life.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also important to be empathetic and think how hard and stressful it must be to not know what is wrong with you yet continue to feel unwell.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24</a:t>
            </a:fld>
            <a:endParaRPr lang="en-US"/>
          </a:p>
        </p:txBody>
      </p:sp>
    </p:spTree>
    <p:extLst>
      <p:ext uri="{BB962C8B-B14F-4D97-AF65-F5344CB8AC3E}">
        <p14:creationId xmlns:p14="http://schemas.microsoft.com/office/powerpoint/2010/main" val="163927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kern="1200" dirty="0">
                <a:solidFill>
                  <a:schemeClr val="tx1"/>
                </a:solidFill>
                <a:effectLst/>
                <a:latin typeface="+mn-lt"/>
                <a:ea typeface="+mn-ea"/>
                <a:cs typeface="+mn-cs"/>
              </a:rPr>
              <a:t>Ask participants to watch the video and at the same time to scan the assessment algorithm in the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 Version 2.0 (page 143).</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25</a:t>
            </a:fld>
            <a:endParaRPr lang="en-US"/>
          </a:p>
        </p:txBody>
      </p:sp>
    </p:spTree>
    <p:extLst>
      <p:ext uri="{BB962C8B-B14F-4D97-AF65-F5344CB8AC3E}">
        <p14:creationId xmlns:p14="http://schemas.microsoft.com/office/powerpoint/2010/main" val="2230052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明朝"/>
                <a:cs typeface="Times New Roman"/>
              </a:rPr>
              <a:t>Describe the principles of assessing someone for other significant mental health complaints</a:t>
            </a:r>
            <a:r>
              <a:rPr lang="en-GB" sz="1200" baseline="0" dirty="0">
                <a:effectLst/>
                <a:latin typeface="+mn-lt"/>
                <a:ea typeface="ＭＳ 明朝"/>
                <a:cs typeface="Times New Roman"/>
              </a:rPr>
              <a:t> as shown on the left side of the slide.</a:t>
            </a:r>
            <a:r>
              <a:rPr lang="en-GB" sz="1200" dirty="0">
                <a:effectLst/>
                <a:latin typeface="+mn-lt"/>
                <a:ea typeface="ＭＳ 明朝"/>
                <a:cs typeface="Times New Roman"/>
              </a:rPr>
              <a:t>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26</a:t>
            </a:fld>
            <a:endParaRPr lang="en-US"/>
          </a:p>
        </p:txBody>
      </p:sp>
    </p:spTree>
    <p:extLst>
      <p:ext uri="{BB962C8B-B14F-4D97-AF65-F5344CB8AC3E}">
        <p14:creationId xmlns:p14="http://schemas.microsoft.com/office/powerpoint/2010/main" val="4244622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first step </a:t>
            </a:r>
            <a:r>
              <a:rPr lang="en-GB" sz="1200" b="0" kern="1200" dirty="0">
                <a:solidFill>
                  <a:schemeClr val="tx1"/>
                </a:solidFill>
                <a:effectLst/>
                <a:latin typeface="+mn-lt"/>
                <a:ea typeface="+mn-ea"/>
                <a:cs typeface="+mn-cs"/>
              </a:rPr>
              <a:t>is to assess if there is a physical cause that fully explains the presenting symptoms. </a:t>
            </a:r>
            <a:endParaRPr lang="en-US"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participants how the health-care provider explored if there is a physical cause that fully explained </a:t>
            </a:r>
            <a:r>
              <a:rPr lang="en-GB" sz="1200" kern="1200" dirty="0" err="1">
                <a:solidFill>
                  <a:schemeClr val="tx1"/>
                </a:solidFill>
                <a:effectLst/>
                <a:latin typeface="+mn-lt"/>
                <a:ea typeface="+mn-ea"/>
                <a:cs typeface="+mn-cs"/>
              </a:rPr>
              <a:t>Zeina’s</a:t>
            </a:r>
            <a:r>
              <a:rPr lang="en-GB" sz="1200" kern="1200" dirty="0">
                <a:solidFill>
                  <a:schemeClr val="tx1"/>
                </a:solidFill>
                <a:effectLst/>
                <a:latin typeface="+mn-lt"/>
                <a:ea typeface="+mn-ea"/>
                <a:cs typeface="+mn-cs"/>
              </a:rPr>
              <a:t> presenting symptoms?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a:t>
            </a:r>
            <a:endParaRPr lang="en-US"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The doctor asked </a:t>
            </a:r>
            <a:r>
              <a:rPr lang="en-GB" sz="1200" kern="1200" dirty="0" err="1">
                <a:solidFill>
                  <a:schemeClr val="tx1"/>
                </a:solidFill>
                <a:effectLst/>
                <a:latin typeface="+mn-lt"/>
                <a:ea typeface="+mn-ea"/>
                <a:cs typeface="+mn-cs"/>
              </a:rPr>
              <a:t>Zeina</a:t>
            </a:r>
            <a:r>
              <a:rPr lang="en-GB" sz="1200" kern="1200" dirty="0">
                <a:solidFill>
                  <a:schemeClr val="tx1"/>
                </a:solidFill>
                <a:effectLst/>
                <a:latin typeface="+mn-lt"/>
                <a:ea typeface="+mn-ea"/>
                <a:cs typeface="+mn-cs"/>
              </a:rPr>
              <a:t> to explain the pain in her own words. </a:t>
            </a:r>
            <a:endParaRPr lang="en-US"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The doctor looked at previous test results from other doctors.</a:t>
            </a:r>
            <a:endParaRPr lang="en-US"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The doctor conducted her own routine physical tests.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second step </a:t>
            </a:r>
            <a:r>
              <a:rPr lang="en-GB" sz="1200" b="0" kern="1200" dirty="0">
                <a:solidFill>
                  <a:schemeClr val="tx1"/>
                </a:solidFill>
                <a:effectLst/>
                <a:latin typeface="+mn-lt"/>
                <a:ea typeface="+mn-ea"/>
                <a:cs typeface="+mn-cs"/>
              </a:rPr>
              <a:t>is to assess for another priority MNS condition.</a:t>
            </a:r>
            <a:endParaRPr lang="en-US"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participants if they think </a:t>
            </a:r>
            <a:r>
              <a:rPr lang="en-GB" sz="1200" kern="1200" dirty="0" err="1">
                <a:solidFill>
                  <a:schemeClr val="tx1"/>
                </a:solidFill>
                <a:effectLst/>
                <a:latin typeface="+mn-lt"/>
                <a:ea typeface="+mn-ea"/>
                <a:cs typeface="+mn-cs"/>
              </a:rPr>
              <a:t>Zeina</a:t>
            </a:r>
            <a:r>
              <a:rPr lang="en-GB" sz="1200" kern="1200" dirty="0">
                <a:solidFill>
                  <a:schemeClr val="tx1"/>
                </a:solidFill>
                <a:effectLst/>
                <a:latin typeface="+mn-lt"/>
                <a:ea typeface="+mn-ea"/>
                <a:cs typeface="+mn-cs"/>
              </a:rPr>
              <a:t> could have depression? Or any other priority  MNS condition?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they decide </a:t>
            </a:r>
            <a:r>
              <a:rPr lang="en-GB" sz="1200" kern="1200" dirty="0" err="1">
                <a:solidFill>
                  <a:schemeClr val="tx1"/>
                </a:solidFill>
                <a:effectLst/>
                <a:latin typeface="+mn-lt"/>
                <a:ea typeface="+mn-ea"/>
                <a:cs typeface="+mn-cs"/>
              </a:rPr>
              <a:t>Zeina</a:t>
            </a:r>
            <a:r>
              <a:rPr lang="en-GB" sz="1200" kern="1200" dirty="0">
                <a:solidFill>
                  <a:schemeClr val="tx1"/>
                </a:solidFill>
                <a:effectLst/>
                <a:latin typeface="+mn-lt"/>
                <a:ea typeface="+mn-ea"/>
                <a:cs typeface="+mn-cs"/>
              </a:rPr>
              <a:t> does not have depression, as them to explain why they think so?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27</a:t>
            </a:fld>
            <a:endParaRPr lang="en-US"/>
          </a:p>
        </p:txBody>
      </p:sp>
    </p:spTree>
    <p:extLst>
      <p:ext uri="{BB962C8B-B14F-4D97-AF65-F5344CB8AC3E}">
        <p14:creationId xmlns:p14="http://schemas.microsoft.com/office/powerpoint/2010/main" val="196273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third step </a:t>
            </a:r>
            <a:r>
              <a:rPr lang="en-GB" sz="1200" b="0" kern="1200" dirty="0">
                <a:solidFill>
                  <a:schemeClr val="tx1"/>
                </a:solidFill>
                <a:effectLst/>
                <a:latin typeface="+mn-lt"/>
                <a:ea typeface="+mn-ea"/>
                <a:cs typeface="+mn-cs"/>
              </a:rPr>
              <a:t>is to assess for impact of symptoms on daily functioning</a:t>
            </a:r>
            <a:r>
              <a:rPr lang="en-GB"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did the health-care provider assess the impact the symptoms were having on </a:t>
            </a:r>
            <a:r>
              <a:rPr lang="en-GB" sz="1200" kern="1200" dirty="0" err="1">
                <a:solidFill>
                  <a:schemeClr val="tx1"/>
                </a:solidFill>
                <a:effectLst/>
                <a:latin typeface="+mn-lt"/>
                <a:ea typeface="+mn-ea"/>
                <a:cs typeface="+mn-cs"/>
              </a:rPr>
              <a:t>Zeina’s</a:t>
            </a:r>
            <a:r>
              <a:rPr lang="en-GB" sz="1200" kern="1200" dirty="0">
                <a:solidFill>
                  <a:schemeClr val="tx1"/>
                </a:solidFill>
                <a:effectLst/>
                <a:latin typeface="+mn-lt"/>
                <a:ea typeface="+mn-ea"/>
                <a:cs typeface="+mn-cs"/>
              </a:rPr>
              <a:t> ability to function in daily life?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questions could health-care providers ask to learn more about this?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participants could ask: </a:t>
            </a:r>
            <a:endParaRPr lang="en-US"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How are these symptoms impacting on your ability to carry out your daily tasks? </a:t>
            </a:r>
            <a:endParaRPr lang="en-US"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Are you still able to cook,</a:t>
            </a:r>
            <a:r>
              <a:rPr lang="en-GB" sz="1200" kern="1200" baseline="0" dirty="0">
                <a:solidFill>
                  <a:schemeClr val="tx1"/>
                </a:solidFill>
                <a:effectLst/>
                <a:latin typeface="+mn-lt"/>
                <a:ea typeface="+mn-ea"/>
                <a:cs typeface="+mn-cs"/>
              </a:rPr>
              <a:t> v</a:t>
            </a:r>
            <a:r>
              <a:rPr lang="en-GB" sz="1200" kern="1200" dirty="0">
                <a:solidFill>
                  <a:schemeClr val="tx1"/>
                </a:solidFill>
                <a:effectLst/>
                <a:latin typeface="+mn-lt"/>
                <a:ea typeface="+mn-ea"/>
                <a:cs typeface="+mn-cs"/>
              </a:rPr>
              <a:t>isit with friends,</a:t>
            </a:r>
            <a:r>
              <a:rPr lang="en-GB" sz="1200" kern="1200" baseline="0" dirty="0">
                <a:solidFill>
                  <a:schemeClr val="tx1"/>
                </a:solidFill>
                <a:effectLst/>
                <a:latin typeface="+mn-lt"/>
                <a:ea typeface="+mn-ea"/>
                <a:cs typeface="+mn-cs"/>
              </a:rPr>
              <a:t> w</a:t>
            </a:r>
            <a:r>
              <a:rPr lang="en-GB" sz="1200" kern="1200" dirty="0">
                <a:solidFill>
                  <a:schemeClr val="tx1"/>
                </a:solidFill>
                <a:effectLst/>
                <a:latin typeface="+mn-lt"/>
                <a:ea typeface="+mn-ea"/>
                <a:cs typeface="+mn-cs"/>
              </a:rPr>
              <a:t>ork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fourth step </a:t>
            </a:r>
            <a:r>
              <a:rPr lang="en-GB" sz="1200" b="0" kern="1200" dirty="0">
                <a:solidFill>
                  <a:schemeClr val="tx1"/>
                </a:solidFill>
                <a:effectLst/>
                <a:latin typeface="+mn-lt"/>
                <a:ea typeface="+mn-ea"/>
                <a:cs typeface="+mn-cs"/>
              </a:rPr>
              <a:t>is to explore exposure to extreme stressors</a:t>
            </a:r>
            <a:r>
              <a:rPr lang="en-GB"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did the health-care provider explore if </a:t>
            </a:r>
            <a:r>
              <a:rPr lang="en-GB" sz="1200" kern="1200" dirty="0" err="1">
                <a:solidFill>
                  <a:schemeClr val="tx1"/>
                </a:solidFill>
                <a:effectLst/>
                <a:latin typeface="+mn-lt"/>
                <a:ea typeface="+mn-ea"/>
                <a:cs typeface="+mn-cs"/>
              </a:rPr>
              <a:t>Zeina</a:t>
            </a:r>
            <a:r>
              <a:rPr lang="en-GB" sz="1200" kern="1200" dirty="0">
                <a:solidFill>
                  <a:schemeClr val="tx1"/>
                </a:solidFill>
                <a:effectLst/>
                <a:latin typeface="+mn-lt"/>
                <a:ea typeface="+mn-ea"/>
                <a:cs typeface="+mn-cs"/>
              </a:rPr>
              <a:t> had been exposed to extreme stressors?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Finally,</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it is important</a:t>
            </a:r>
            <a:r>
              <a:rPr lang="en-GB" sz="1200" b="0" kern="1200" dirty="0">
                <a:solidFill>
                  <a:schemeClr val="tx1"/>
                </a:solidFill>
                <a:effectLst/>
                <a:latin typeface="+mn-lt"/>
                <a:ea typeface="+mn-ea"/>
                <a:cs typeface="+mn-cs"/>
              </a:rPr>
              <a:t> to ask about plans or thoughts of self-harm/suicide.</a:t>
            </a:r>
            <a:endParaRPr lang="en-US"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participants: </a:t>
            </a:r>
            <a:endParaRPr lang="en-US" sz="1200" kern="1200" dirty="0">
              <a:solidFill>
                <a:schemeClr val="tx1"/>
              </a:solidFill>
              <a:effectLst/>
              <a:latin typeface="+mn-lt"/>
              <a:ea typeface="+mn-ea"/>
              <a:cs typeface="+mn-cs"/>
            </a:endParaRPr>
          </a:p>
          <a:p>
            <a:pPr marL="171450" indent="-171450">
              <a:buFont typeface="Arial" charset="0"/>
              <a:buChar char="•"/>
            </a:pPr>
            <a:r>
              <a:rPr lang="en-GB" sz="1200" kern="1200" dirty="0">
                <a:solidFill>
                  <a:schemeClr val="tx1"/>
                </a:solidFill>
                <a:effectLst/>
                <a:latin typeface="+mn-lt"/>
                <a:ea typeface="+mn-ea"/>
                <a:cs typeface="+mn-cs"/>
              </a:rPr>
              <a:t>How did the health-care provider assess if </a:t>
            </a:r>
            <a:r>
              <a:rPr lang="en-GB" sz="1200" kern="1200" dirty="0" err="1">
                <a:solidFill>
                  <a:schemeClr val="tx1"/>
                </a:solidFill>
                <a:effectLst/>
                <a:latin typeface="+mn-lt"/>
                <a:ea typeface="+mn-ea"/>
                <a:cs typeface="+mn-cs"/>
              </a:rPr>
              <a:t>Zeina</a:t>
            </a:r>
            <a:r>
              <a:rPr lang="en-GB" sz="1200" kern="1200" dirty="0">
                <a:solidFill>
                  <a:schemeClr val="tx1"/>
                </a:solidFill>
                <a:effectLst/>
                <a:latin typeface="+mn-lt"/>
                <a:ea typeface="+mn-ea"/>
                <a:cs typeface="+mn-cs"/>
              </a:rPr>
              <a:t> had any plans or thoughts of self-harm/suicide?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28</a:t>
            </a:fld>
            <a:endParaRPr lang="en-US"/>
          </a:p>
        </p:txBody>
      </p:sp>
    </p:spTree>
    <p:extLst>
      <p:ext uri="{BB962C8B-B14F-4D97-AF65-F5344CB8AC3E}">
        <p14:creationId xmlns:p14="http://schemas.microsoft.com/office/powerpoint/2010/main" val="303025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Direct participants to page 146 in the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 Version 2.0 (Protocol 2). Emphasize that if a person has been exposed to an extreme stressor you will follow Protocols 1 and 2.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essential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to pressure the person to talk about the potentially traumatic event. If they want to talk about it then you can listen but </a:t>
            </a:r>
            <a:r>
              <a:rPr lang="en-GB" sz="1200" b="1" kern="1200" dirty="0">
                <a:solidFill>
                  <a:schemeClr val="tx1"/>
                </a:solidFill>
                <a:effectLst/>
                <a:latin typeface="+mn-lt"/>
                <a:ea typeface="+mn-ea"/>
                <a:cs typeface="+mn-cs"/>
              </a:rPr>
              <a:t>do not</a:t>
            </a:r>
            <a:r>
              <a:rPr lang="en-GB" sz="1200" kern="1200" dirty="0">
                <a:solidFill>
                  <a:schemeClr val="tx1"/>
                </a:solidFill>
                <a:effectLst/>
                <a:latin typeface="+mn-lt"/>
                <a:ea typeface="+mn-ea"/>
                <a:cs typeface="+mn-cs"/>
              </a:rPr>
              <a:t> force them to talk.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Explain that the first steps are to: </a:t>
            </a:r>
          </a:p>
          <a:p>
            <a:r>
              <a:rPr lang="en-GB" sz="1200" b="1" kern="1200" dirty="0">
                <a:solidFill>
                  <a:schemeClr val="tx1"/>
                </a:solidFill>
                <a:effectLst/>
                <a:latin typeface="+mn-lt"/>
                <a:ea typeface="+mn-ea"/>
                <a:cs typeface="+mn-cs"/>
              </a:rPr>
              <a:t>Ask about social needs: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that the person’s social needs – ensure that they have access to food, shelter, safety, clothes, water and all the basics that a person requires to survive. </a:t>
            </a:r>
          </a:p>
          <a:p>
            <a:r>
              <a:rPr lang="en-GB" sz="1200" b="1" kern="1200" dirty="0">
                <a:solidFill>
                  <a:schemeClr val="tx1"/>
                </a:solidFill>
                <a:effectLst/>
                <a:latin typeface="+mn-lt"/>
                <a:ea typeface="+mn-ea"/>
                <a:cs typeface="+mn-cs"/>
              </a:rPr>
              <a:t>Help: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they do not have their basic needs met, then link them with agencies and people that can help them and ensure that those needs are met. </a:t>
            </a:r>
          </a:p>
          <a:p>
            <a:r>
              <a:rPr lang="en-GB" sz="1200" b="1" kern="1200" dirty="0">
                <a:solidFill>
                  <a:schemeClr val="tx1"/>
                </a:solidFill>
                <a:effectLst/>
                <a:latin typeface="+mn-lt"/>
                <a:ea typeface="+mn-ea"/>
                <a:cs typeface="+mn-cs"/>
              </a:rPr>
              <a:t>Protect: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sure that the person is safe. Talk with them about where they feel safe, discuss risk plans, telephone numbers they can call and link them with family members, other organizations, etc. than can help ensure they are not exposed to more harm.</a:t>
            </a:r>
          </a:p>
          <a:p>
            <a:r>
              <a:rPr lang="en-GB" sz="1200" b="1" kern="1200" dirty="0">
                <a:solidFill>
                  <a:schemeClr val="tx1"/>
                </a:solidFill>
                <a:effectLst/>
                <a:latin typeface="+mn-lt"/>
                <a:ea typeface="+mn-ea"/>
                <a:cs typeface="+mn-cs"/>
              </a:rPr>
              <a:t>Encourage: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Talk to them about the importance of trying to engage with their normal activities as a way of making them feel better; keeping to a routine and/or engaging with other people, being distracted by work and school, all of these things are important for the person.</a:t>
            </a:r>
            <a:r>
              <a:rPr lang="en-GB" dirty="0">
                <a:effectLst/>
              </a:rPr>
              <a:t> </a:t>
            </a:r>
            <a:endParaRPr lang="en-US" baseline="0"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29</a:t>
            </a:fld>
            <a:endParaRPr lang="en-US"/>
          </a:p>
        </p:txBody>
      </p:sp>
    </p:spTree>
    <p:extLst>
      <p:ext uri="{BB962C8B-B14F-4D97-AF65-F5344CB8AC3E}">
        <p14:creationId xmlns:p14="http://schemas.microsoft.com/office/powerpoint/2010/main" val="2098824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Direct participants to page 146.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case of the loss of a loved one, discuss and support culturally appropriate adjustments and/or mourning processes.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participants to brainstorm ways that they could support a person to mourn?</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could they make it culturally appropriate? </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30</a:t>
            </a:fld>
            <a:endParaRPr lang="en-US"/>
          </a:p>
        </p:txBody>
      </p:sp>
    </p:spTree>
    <p:extLst>
      <p:ext uri="{BB962C8B-B14F-4D97-AF65-F5344CB8AC3E}">
        <p14:creationId xmlns:p14="http://schemas.microsoft.com/office/powerpoint/2010/main" val="209882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mn-lt"/>
                <a:ea typeface="ＭＳ 明朝"/>
                <a:cs typeface="Times New Roman"/>
              </a:rPr>
              <a:t>Talk through the case scenario and emphasize that these symptoms do not amount to depression because the woman is still able to function in her daily life.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4</a:t>
            </a:fld>
            <a:endParaRPr lang="en-US"/>
          </a:p>
        </p:txBody>
      </p:sp>
    </p:spTree>
    <p:extLst>
      <p:ext uri="{BB962C8B-B14F-4D97-AF65-F5344CB8AC3E}">
        <p14:creationId xmlns:p14="http://schemas.microsoft.com/office/powerpoint/2010/main" val="1974073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Direct participants to page 145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 Version 2.0 (Protocol 1) and facilitate a brief discussion on why it is important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to prescribe anti-anxiety or antidepressant medication?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Why is it important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to prescribe vitamin injections?</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answer is on the next slide.</a:t>
            </a:r>
          </a:p>
          <a:p>
            <a:r>
              <a:rPr lang="en-US" sz="1200" kern="1200" dirty="0">
                <a:solidFill>
                  <a:schemeClr val="tx1"/>
                </a:solidFill>
                <a:effectLst/>
                <a:latin typeface="+mn-lt"/>
                <a:ea typeface="+mn-ea"/>
                <a:cs typeface="+mn-cs"/>
              </a:rPr>
              <a:t>Ask the participants to think back to the video they saw and recall how the health-care provider discussed vitamin injections with </a:t>
            </a:r>
            <a:r>
              <a:rPr lang="en-US" sz="1200" kern="1200" dirty="0" err="1">
                <a:solidFill>
                  <a:schemeClr val="tx1"/>
                </a:solidFill>
                <a:effectLst/>
                <a:latin typeface="+mn-lt"/>
                <a:ea typeface="+mn-ea"/>
                <a:cs typeface="+mn-cs"/>
              </a:rPr>
              <a:t>Zeina</a:t>
            </a:r>
            <a:r>
              <a:rPr lang="en-US" sz="1200" kern="1200" dirty="0">
                <a:solidFill>
                  <a:schemeClr val="tx1"/>
                </a:solidFill>
                <a:effectLst/>
                <a:latin typeface="+mn-lt"/>
                <a:ea typeface="+mn-ea"/>
                <a:cs typeface="+mn-cs"/>
              </a:rPr>
              <a:t>.</a:t>
            </a:r>
            <a:r>
              <a:rPr lang="en-US" dirty="0">
                <a:effectLst/>
              </a:rPr>
              <a:t> </a:t>
            </a:r>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31</a:t>
            </a:fld>
            <a:endParaRPr lang="en-US"/>
          </a:p>
        </p:txBody>
      </p:sp>
    </p:spTree>
    <p:extLst>
      <p:ext uri="{BB962C8B-B14F-4D97-AF65-F5344CB8AC3E}">
        <p14:creationId xmlns:p14="http://schemas.microsoft.com/office/powerpoint/2010/main" val="3075887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Emphasize that some self-medication can lead to dependency (e.g. certain painkillers, benzodiazepines) or cause harm to the person through worsening of symptoms or side-effects.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vitamin injections work as a placebo and do not help the person get to the root cause of what is happening to them and therefore should not be prescribed either.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health-care provider should discuss self-medication with the person and deliver appropriate advice.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Self-medication is typically not advisable.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there is a growing body of</a:t>
            </a:r>
            <a:r>
              <a:rPr lang="en-US" sz="1200" kern="1200" baseline="0" dirty="0">
                <a:solidFill>
                  <a:schemeClr val="tx1"/>
                </a:solidFill>
                <a:effectLst/>
                <a:latin typeface="+mn-lt"/>
                <a:ea typeface="+mn-ea"/>
                <a:cs typeface="+mn-cs"/>
              </a:rPr>
              <a:t> evidence to show that psychosocial interventions are effective in managing other significant mental health complaints.</a:t>
            </a:r>
            <a:endParaRPr lang="en-GB" sz="1200" kern="1200" dirty="0">
              <a:solidFill>
                <a:schemeClr val="tx1"/>
              </a:solidFill>
              <a:effectLst/>
              <a:latin typeface="+mn-lt"/>
              <a:ea typeface="+mn-ea"/>
              <a:cs typeface="+mn-cs"/>
            </a:endParaRPr>
          </a:p>
        </p:txBody>
      </p:sp>
      <p:sp>
        <p:nvSpPr>
          <p:cNvPr id="68611" name="Slide Number Placeholder 3"/>
          <p:cNvSpPr>
            <a:spLocks noGrp="1"/>
          </p:cNvSpPr>
          <p:nvPr>
            <p:ph type="sldNum" sz="quarter" idx="5"/>
          </p:nvPr>
        </p:nvSpPr>
        <p:spPr bwMode="auto">
          <a:noFill/>
          <a:ln>
            <a:miter lim="800000"/>
            <a:headEnd/>
            <a:tailEnd/>
          </a:ln>
        </p:spPr>
        <p:txBody>
          <a:bodyPr/>
          <a:lstStyle/>
          <a:p>
            <a:fld id="{EFE93082-A814-41A8-9A97-882F8131F5F1}" type="slidenum">
              <a:rPr lang="en-US" smtClean="0"/>
              <a:pPr/>
              <a:t>32</a:t>
            </a:fld>
            <a:endParaRPr lang="en-US"/>
          </a:p>
        </p:txBody>
      </p:sp>
    </p:spTree>
    <p:extLst>
      <p:ext uri="{BB962C8B-B14F-4D97-AF65-F5344CB8AC3E}">
        <p14:creationId xmlns:p14="http://schemas.microsoft.com/office/powerpoint/2010/main" val="116760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participants to read through the </a:t>
            </a:r>
            <a:r>
              <a:rPr lang="en-US" dirty="0" err="1"/>
              <a:t>mhGAP</a:t>
            </a:r>
            <a:r>
              <a:rPr lang="en-US" dirty="0"/>
              <a:t>-IG Version 2.0 Protocol 1 (page 145) as you discuss</a:t>
            </a:r>
            <a:r>
              <a:rPr lang="en-US" baseline="0" dirty="0"/>
              <a:t> the possible interventions. </a:t>
            </a:r>
          </a:p>
          <a:p>
            <a:endParaRPr lang="en-US" dirty="0"/>
          </a:p>
          <a:p>
            <a:endParaRPr lang="en-GB" sz="1200" baseline="0" dirty="0">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33</a:t>
            </a:fld>
            <a:endParaRPr lang="en-US"/>
          </a:p>
        </p:txBody>
      </p:sp>
    </p:spTree>
    <p:extLst>
      <p:ext uri="{BB962C8B-B14F-4D97-AF65-F5344CB8AC3E}">
        <p14:creationId xmlns:p14="http://schemas.microsoft.com/office/powerpoint/2010/main" val="573515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some psychosocial stressors can be ongoing (e.g. sexual violence, domestic abuse) and sometimes they can help stop it. Problem-solving and relaxation exercises should be tried.</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strengthening social supports may also help reduce suffering.  </a:t>
            </a:r>
            <a:endParaRPr lang="en-US" sz="1200" baseline="0" dirty="0">
              <a:ea typeface="ＭＳ Ｐゴシック" pitchFamily="34" charset="-128"/>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providing assistance with current psychosocial stressors may help to relieve some of the symptoms.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the health-care worker should involve community services and resources as appropriate (e.g. with the person’s consent). It may be necessary and appropriate to contact legal and community resources (e.g. social services, community protection networks) to address any abuse (e.g. with the person’s consent).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the group if there are trustworthy, accessible services or protection mechanisms for child abuse and neglect available.</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Char char="-"/>
              <a:tabLst/>
              <a:defRPr/>
            </a:pPr>
            <a:endParaRPr lang="en-US" sz="1200" baseline="0" dirty="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Char char="-"/>
              <a:tabLst/>
              <a:defRPr/>
            </a:pPr>
            <a:endParaRPr lang="en-US" sz="1200" dirty="0">
              <a:ea typeface="ＭＳ Ｐゴシック" pitchFamily="34" charset="-128"/>
            </a:endParaRPr>
          </a:p>
          <a:p>
            <a:pPr>
              <a:buFontTx/>
              <a:buChar char="-"/>
            </a:pPr>
            <a:endParaRPr lang="en-GB" dirty="0">
              <a:ea typeface="ＭＳ Ｐゴシック" pitchFamily="34" charset="-128"/>
            </a:endParaRPr>
          </a:p>
        </p:txBody>
      </p:sp>
      <p:sp>
        <p:nvSpPr>
          <p:cNvPr id="70659" name="Slide Number Placeholder 3"/>
          <p:cNvSpPr>
            <a:spLocks noGrp="1"/>
          </p:cNvSpPr>
          <p:nvPr>
            <p:ph type="sldNum" sz="quarter" idx="5"/>
          </p:nvPr>
        </p:nvSpPr>
        <p:spPr bwMode="auto">
          <a:noFill/>
          <a:ln>
            <a:miter lim="800000"/>
            <a:headEnd/>
            <a:tailEnd/>
          </a:ln>
        </p:spPr>
        <p:txBody>
          <a:bodyPr/>
          <a:lstStyle/>
          <a:p>
            <a:fld id="{47296691-15EA-49DC-B972-D9B535EECF89}" type="slidenum">
              <a:rPr lang="en-US" altLang="ja-JP" smtClean="0"/>
              <a:pPr/>
              <a:t>34</a:t>
            </a:fld>
            <a:endParaRPr lang="en-US" altLang="ja-JP"/>
          </a:p>
        </p:txBody>
      </p:sp>
    </p:spTree>
    <p:extLst>
      <p:ext uri="{BB962C8B-B14F-4D97-AF65-F5344CB8AC3E}">
        <p14:creationId xmlns:p14="http://schemas.microsoft.com/office/powerpoint/2010/main" val="611843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Remind participants of the problem-solving technique they learned in Module: Essential care and practice.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this is a very useful and quick technique that they can use to support people to address many psychosocial stressors. </a:t>
            </a:r>
          </a:p>
          <a:p>
            <a:endParaRPr lang="en-US" sz="1200" kern="1200" dirty="0">
              <a:solidFill>
                <a:schemeClr val="tx1"/>
              </a:solidFill>
              <a:effectLst/>
              <a:latin typeface="+mn-lt"/>
              <a:ea typeface="+mn-ea"/>
              <a:cs typeface="+mn-cs"/>
            </a:endParaRPr>
          </a:p>
          <a:p>
            <a:endParaRPr lang="en-AU"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98859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effectLst/>
                <a:latin typeface="+mn-lt"/>
                <a:ea typeface="+mn-ea"/>
                <a:cs typeface="+mn-cs"/>
              </a:rPr>
              <a:t>Alongside addressing current psychosocial stressors it is important to help the person strengthen social supports.</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36</a:t>
            </a:fld>
            <a:endParaRPr lang="en-US"/>
          </a:p>
        </p:txBody>
      </p:sp>
    </p:spTree>
    <p:extLst>
      <p:ext uri="{BB962C8B-B14F-4D97-AF65-F5344CB8AC3E}">
        <p14:creationId xmlns:p14="http://schemas.microsoft.com/office/powerpoint/2010/main" val="573515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明朝"/>
                <a:cs typeface="Arial"/>
              </a:rPr>
              <a:t>Remind participants of the strengthening social supports activity from the Module:</a:t>
            </a:r>
            <a:r>
              <a:rPr lang="en-GB" sz="1200" baseline="0" dirty="0">
                <a:effectLst/>
                <a:latin typeface="+mn-lt"/>
                <a:ea typeface="ＭＳ 明朝"/>
                <a:cs typeface="Arial"/>
              </a:rPr>
              <a:t> Essential care and practice.</a:t>
            </a:r>
          </a:p>
          <a:p>
            <a:pPr>
              <a:spcAft>
                <a:spcPts val="0"/>
              </a:spcAft>
            </a:pPr>
            <a:r>
              <a:rPr lang="en-GB" sz="1200" dirty="0">
                <a:effectLst/>
                <a:latin typeface="+mn-lt"/>
                <a:ea typeface="ＭＳ 明朝"/>
                <a:cs typeface="Arial"/>
              </a:rPr>
              <a:t> </a:t>
            </a:r>
            <a:endParaRPr lang="en-GB" sz="1200" dirty="0">
              <a:effectLst/>
              <a:latin typeface="Cambria"/>
              <a:ea typeface="ＭＳ 明朝"/>
              <a:cs typeface="Arial"/>
            </a:endParaRPr>
          </a:p>
          <a:p>
            <a:r>
              <a:rPr lang="en-GB" sz="1200" dirty="0">
                <a:effectLst/>
                <a:latin typeface="+mn-lt"/>
                <a:ea typeface="ＭＳ 明朝"/>
                <a:cs typeface="Arial"/>
              </a:rPr>
              <a:t>This is an example of a what a social support mapping may look like.</a:t>
            </a:r>
            <a:r>
              <a:rPr lang="en-GB" dirty="0">
                <a:effectLst/>
              </a:rPr>
              <a:t> </a:t>
            </a:r>
            <a:r>
              <a:rPr lang="en-GB" sz="1200" dirty="0">
                <a:effectLst/>
                <a:latin typeface="+mn-lt"/>
                <a:ea typeface="ＭＳ 明朝"/>
                <a:cs typeface="Arial"/>
              </a:rPr>
              <a:t>Ask the participants to use the same case scenario as they did for the problem-solving activity (Activity 6). </a:t>
            </a:r>
            <a:endParaRPr lang="en-GB" sz="1200" dirty="0">
              <a:effectLst/>
              <a:latin typeface="Cambria"/>
              <a:ea typeface="ＭＳ 明朝"/>
              <a:cs typeface="Arial"/>
            </a:endParaRPr>
          </a:p>
          <a:p>
            <a:pPr>
              <a:spcAft>
                <a:spcPts val="0"/>
              </a:spcAft>
            </a:pPr>
            <a:r>
              <a:rPr lang="en-GB" sz="1200" dirty="0">
                <a:effectLst/>
                <a:latin typeface="+mn-lt"/>
                <a:ea typeface="ＭＳ 明朝"/>
                <a:cs typeface="Arial"/>
              </a:rPr>
              <a:t> </a:t>
            </a:r>
            <a:endParaRPr lang="en-GB" sz="1200" dirty="0">
              <a:effectLst/>
              <a:latin typeface="Cambria"/>
              <a:ea typeface="ＭＳ 明朝"/>
              <a:cs typeface="Arial"/>
            </a:endParaRPr>
          </a:p>
          <a:p>
            <a:pPr>
              <a:spcAft>
                <a:spcPts val="0"/>
              </a:spcAft>
            </a:pPr>
            <a:r>
              <a:rPr lang="en-GB" sz="1200" dirty="0">
                <a:effectLst/>
                <a:latin typeface="+mn-lt"/>
                <a:ea typeface="ＭＳ 明朝"/>
                <a:cs typeface="Arial"/>
              </a:rPr>
              <a:t>Ask participants to explain a brief activity they could use to support a person increase their social support? </a:t>
            </a:r>
            <a:endParaRPr lang="en-GB" sz="1200" dirty="0">
              <a:effectLst/>
              <a:latin typeface="Cambria"/>
              <a:ea typeface="ＭＳ 明朝"/>
              <a:cs typeface="Arial"/>
            </a:endParaRPr>
          </a:p>
          <a:p>
            <a:pPr>
              <a:spcAft>
                <a:spcPts val="0"/>
              </a:spcAft>
            </a:pPr>
            <a:r>
              <a:rPr lang="en-GB" sz="1200" dirty="0">
                <a:effectLst/>
                <a:latin typeface="+mn-lt"/>
                <a:ea typeface="ＭＳ 明朝"/>
                <a:cs typeface="Arial"/>
              </a:rPr>
              <a:t> </a:t>
            </a:r>
            <a:endParaRPr lang="en-GB" sz="1200" dirty="0">
              <a:effectLst/>
              <a:latin typeface="Cambria"/>
              <a:ea typeface="ＭＳ 明朝"/>
              <a:cs typeface="Arial"/>
            </a:endParaRPr>
          </a:p>
          <a:p>
            <a:pPr>
              <a:spcAft>
                <a:spcPts val="0"/>
              </a:spcAft>
            </a:pPr>
            <a:r>
              <a:rPr lang="en-GB" sz="1200" dirty="0">
                <a:effectLst/>
                <a:latin typeface="+mn-lt"/>
                <a:ea typeface="ＭＳ 明朝"/>
                <a:cs typeface="Arial"/>
              </a:rPr>
              <a:t>Remind them of the technique they practised in the Module:</a:t>
            </a:r>
            <a:r>
              <a:rPr lang="en-GB" sz="1200" baseline="0" dirty="0">
                <a:effectLst/>
                <a:latin typeface="+mn-lt"/>
                <a:ea typeface="ＭＳ 明朝"/>
                <a:cs typeface="Arial"/>
              </a:rPr>
              <a:t> Essential care and practice.</a:t>
            </a:r>
            <a:endParaRPr lang="en-US" b="1" dirty="0"/>
          </a:p>
        </p:txBody>
      </p:sp>
      <p:sp>
        <p:nvSpPr>
          <p:cNvPr id="4" name="Slide Number Placeholder 3"/>
          <p:cNvSpPr>
            <a:spLocks noGrp="1"/>
          </p:cNvSpPr>
          <p:nvPr>
            <p:ph type="sldNum" sz="quarter" idx="10"/>
          </p:nvPr>
        </p:nvSpPr>
        <p:spPr/>
        <p:txBody>
          <a:bodyPr/>
          <a:lstStyle/>
          <a:p>
            <a:fld id="{AFDAE97B-5085-4A4E-85EF-8C79EEDC5723}" type="slidenum">
              <a:rPr lang="en-US" smtClean="0"/>
              <a:pPr/>
              <a:t>37</a:t>
            </a:fld>
            <a:endParaRPr lang="en-US"/>
          </a:p>
        </p:txBody>
      </p:sp>
    </p:spTree>
    <p:extLst>
      <p:ext uri="{BB962C8B-B14F-4D97-AF65-F5344CB8AC3E}">
        <p14:creationId xmlns:p14="http://schemas.microsoft.com/office/powerpoint/2010/main" val="27034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ＭＳ 明朝"/>
                <a:cs typeface="Arial"/>
              </a:rPr>
              <a:t>Alongside addressing current psychosocial stressors and strengthening social supports, it is important to teach the individuals stress management and relaxation techniques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38</a:t>
            </a:fld>
            <a:endParaRPr lang="en-US"/>
          </a:p>
        </p:txBody>
      </p:sp>
    </p:spTree>
    <p:extLst>
      <p:ext uri="{BB962C8B-B14F-4D97-AF65-F5344CB8AC3E}">
        <p14:creationId xmlns:p14="http://schemas.microsoft.com/office/powerpoint/2010/main" val="573515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dirty="0">
                <a:effectLst/>
                <a:latin typeface="+mn-lt"/>
                <a:ea typeface="ＭＳ 明朝"/>
                <a:cs typeface="Times New Roman"/>
              </a:rPr>
              <a:t>Activity 7: Relaxation and stress management</a:t>
            </a:r>
          </a:p>
          <a:p>
            <a:pPr>
              <a:spcAft>
                <a:spcPts val="0"/>
              </a:spcAft>
            </a:pPr>
            <a:r>
              <a:rPr lang="en-GB" sz="1200" b="1" dirty="0">
                <a:effectLst/>
                <a:latin typeface="+mn-lt"/>
                <a:ea typeface="ＭＳ 明朝"/>
                <a:cs typeface="Times New Roman"/>
              </a:rPr>
              <a:t> </a:t>
            </a:r>
            <a:endParaRPr lang="en-GB" sz="1200" dirty="0">
              <a:effectLst/>
              <a:latin typeface="Cambria"/>
              <a:ea typeface="ＭＳ 明朝"/>
              <a:cs typeface="Times New Roman"/>
            </a:endParaRPr>
          </a:p>
          <a:p>
            <a:r>
              <a:rPr lang="en-GB" sz="1200" b="1" kern="1200" dirty="0">
                <a:solidFill>
                  <a:schemeClr val="tx1"/>
                </a:solidFill>
                <a:effectLst/>
                <a:latin typeface="+mn-lt"/>
                <a:ea typeface="+mn-ea"/>
                <a:cs typeface="+mn-cs"/>
              </a:rPr>
              <a:t>Duration: </a:t>
            </a:r>
            <a:r>
              <a:rPr lang="en-GB" sz="1200" kern="1200" dirty="0">
                <a:solidFill>
                  <a:schemeClr val="tx1"/>
                </a:solidFill>
                <a:effectLst/>
                <a:latin typeface="+mn-lt"/>
                <a:ea typeface="+mn-ea"/>
                <a:cs typeface="+mn-cs"/>
              </a:rPr>
              <a:t>20 minutes.</a:t>
            </a:r>
          </a:p>
          <a:p>
            <a:r>
              <a:rPr lang="en-GB" sz="1200" b="1" kern="1200" dirty="0">
                <a:solidFill>
                  <a:schemeClr val="tx1"/>
                </a:solidFill>
                <a:effectLst/>
                <a:latin typeface="+mn-lt"/>
                <a:ea typeface="+mn-ea"/>
                <a:cs typeface="+mn-cs"/>
              </a:rPr>
              <a:t>Purpose: </a:t>
            </a:r>
            <a:r>
              <a:rPr lang="en-GB" sz="1200" kern="1200" dirty="0">
                <a:solidFill>
                  <a:schemeClr val="tx1"/>
                </a:solidFill>
                <a:effectLst/>
                <a:latin typeface="+mn-lt"/>
                <a:ea typeface="+mn-ea"/>
                <a:cs typeface="+mn-cs"/>
              </a:rPr>
              <a:t>To have participants practise using different relaxation techniques and support them to find techniques that they feel comfortable with and find helpful.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Instructions:</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Explain that using breathing and relaxation techniques are short and effective interventions that anyone can use anywhere. </a:t>
            </a:r>
          </a:p>
          <a:p>
            <a:pPr marL="171450" lvl="0" indent="-171450">
              <a:buFont typeface="Arial" charset="0"/>
              <a:buChar char="•"/>
            </a:pPr>
            <a:r>
              <a:rPr lang="en-GB" sz="1200" kern="1200" dirty="0">
                <a:solidFill>
                  <a:schemeClr val="tx1"/>
                </a:solidFill>
                <a:effectLst/>
                <a:latin typeface="+mn-lt"/>
                <a:ea typeface="+mn-ea"/>
                <a:cs typeface="+mn-cs"/>
              </a:rPr>
              <a:t>Explain that working in non-specialized health settings is a very stressful job and there are probably many moments throughout the day when they find themselves feeling very stressed and unable to cope. </a:t>
            </a:r>
          </a:p>
          <a:p>
            <a:pPr marL="171450" lvl="0" indent="-171450">
              <a:buFont typeface="Arial" charset="0"/>
              <a:buChar char="•"/>
            </a:pPr>
            <a:r>
              <a:rPr lang="en-GB" sz="1200" kern="1200" dirty="0">
                <a:solidFill>
                  <a:schemeClr val="tx1"/>
                </a:solidFill>
                <a:effectLst/>
                <a:latin typeface="+mn-lt"/>
                <a:ea typeface="+mn-ea"/>
                <a:cs typeface="+mn-cs"/>
              </a:rPr>
              <a:t>If that happens, encourage the participants to use these breathing/relaxation activities on themselves and learn how beneficial they can be. </a:t>
            </a:r>
          </a:p>
          <a:p>
            <a:pPr marL="171450" lvl="0" indent="-171450">
              <a:buFont typeface="Arial" charset="0"/>
              <a:buChar char="•"/>
            </a:pPr>
            <a:r>
              <a:rPr lang="en-GB" sz="1200" kern="1200" dirty="0">
                <a:solidFill>
                  <a:schemeClr val="tx1"/>
                </a:solidFill>
                <a:effectLst/>
                <a:latin typeface="+mn-lt"/>
                <a:ea typeface="+mn-ea"/>
                <a:cs typeface="+mn-cs"/>
              </a:rPr>
              <a:t>Practise using the relaxation exercise on page 149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 Version 2.0 (Box 1) in plenary.</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39</a:t>
            </a:fld>
            <a:endParaRPr lang="en-US"/>
          </a:p>
        </p:txBody>
      </p:sp>
    </p:spTree>
    <p:extLst>
      <p:ext uri="{BB962C8B-B14F-4D97-AF65-F5344CB8AC3E}">
        <p14:creationId xmlns:p14="http://schemas.microsoft.com/office/powerpoint/2010/main" val="3331575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4C1E79-2DF8-904B-BBE5-F346D5E8C784}" type="slidenum">
              <a:rPr lang="en-US" smtClean="0"/>
              <a:pPr/>
              <a:t>40</a:t>
            </a:fld>
            <a:endParaRPr lang="en-US"/>
          </a:p>
        </p:txBody>
      </p:sp>
    </p:spTree>
    <p:extLst>
      <p:ext uri="{BB962C8B-B14F-4D97-AF65-F5344CB8AC3E}">
        <p14:creationId xmlns:p14="http://schemas.microsoft.com/office/powerpoint/2010/main" val="291052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to reflect on people they have cared for in the past who may fit the description of having symptoms of sadness not amounting to depression. </a:t>
            </a:r>
          </a:p>
          <a:p>
            <a:endParaRPr lang="en-US" baseline="0" dirty="0"/>
          </a:p>
          <a:p>
            <a:r>
              <a:rPr lang="en-US" baseline="0" dirty="0"/>
              <a:t>Have participants think about how they presented in the non-specialized health setting? </a:t>
            </a:r>
          </a:p>
          <a:p>
            <a:endParaRPr lang="en-US" baseline="0" dirty="0"/>
          </a:p>
          <a:p>
            <a:r>
              <a:rPr lang="en-US" baseline="0" dirty="0"/>
              <a:t>What did the participant do to care for them? Did it help?</a:t>
            </a:r>
          </a:p>
          <a:p>
            <a:endParaRPr lang="en-US" baseline="0" dirty="0"/>
          </a:p>
          <a:p>
            <a:r>
              <a:rPr lang="en-US" baseline="0" dirty="0"/>
              <a:t>Ask a few participants to share their reflections and facilitate a brief discussion (limit this discussion to 10 minutes). </a:t>
            </a:r>
          </a:p>
        </p:txBody>
      </p:sp>
      <p:sp>
        <p:nvSpPr>
          <p:cNvPr id="4" name="Slide Number Placeholder 3"/>
          <p:cNvSpPr>
            <a:spLocks noGrp="1"/>
          </p:cNvSpPr>
          <p:nvPr>
            <p:ph type="sldNum" sz="quarter" idx="10"/>
          </p:nvPr>
        </p:nvSpPr>
        <p:spPr/>
        <p:txBody>
          <a:bodyPr/>
          <a:lstStyle/>
          <a:p>
            <a:fld id="{444C1E79-2DF8-904B-BBE5-F346D5E8C784}" type="slidenum">
              <a:rPr lang="en-US" smtClean="0"/>
              <a:pPr/>
              <a:t>5</a:t>
            </a:fld>
            <a:endParaRPr lang="en-US"/>
          </a:p>
        </p:txBody>
      </p:sp>
    </p:spTree>
    <p:extLst>
      <p:ext uri="{BB962C8B-B14F-4D97-AF65-F5344CB8AC3E}">
        <p14:creationId xmlns:p14="http://schemas.microsoft.com/office/powerpoint/2010/main" val="2514056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kern="1200" dirty="0">
                <a:solidFill>
                  <a:schemeClr val="tx1"/>
                </a:solidFill>
                <a:effectLst/>
                <a:latin typeface="+mn-lt"/>
                <a:ea typeface="+mn-ea"/>
                <a:cs typeface="+mn-cs"/>
              </a:rPr>
              <a:t>Activity 8: Role play: Assessment and management</a:t>
            </a:r>
            <a:endParaRPr lang="en-GB" sz="1200" b="1" dirty="0">
              <a:effectLst/>
              <a:latin typeface="+mn-lt"/>
              <a:ea typeface="ＭＳ 明朝"/>
              <a:cs typeface="Arial"/>
            </a:endParaRPr>
          </a:p>
          <a:p>
            <a:r>
              <a:rPr lang="en-GB" sz="1200" b="1" kern="1200" dirty="0">
                <a:solidFill>
                  <a:schemeClr val="tx1"/>
                </a:solidFill>
                <a:effectLst/>
                <a:latin typeface="+mn-lt"/>
                <a:ea typeface="+mn-ea"/>
                <a:cs typeface="+mn-cs"/>
              </a:rPr>
              <a:t>Duration: </a:t>
            </a:r>
            <a:r>
              <a:rPr lang="en-GB" sz="1200" kern="1200" dirty="0">
                <a:solidFill>
                  <a:schemeClr val="tx1"/>
                </a:solidFill>
                <a:effectLst/>
                <a:latin typeface="+mn-lt"/>
                <a:ea typeface="+mn-ea"/>
                <a:cs typeface="+mn-cs"/>
              </a:rPr>
              <a:t>30 minutes.</a:t>
            </a:r>
          </a:p>
          <a:p>
            <a:r>
              <a:rPr lang="en-GB" sz="1200" b="1" kern="1200" dirty="0">
                <a:solidFill>
                  <a:schemeClr val="tx1"/>
                </a:solidFill>
                <a:effectLst/>
                <a:latin typeface="+mn-lt"/>
                <a:ea typeface="+mn-ea"/>
                <a:cs typeface="+mn-cs"/>
              </a:rPr>
              <a:t>Purpose: </a:t>
            </a:r>
            <a:r>
              <a:rPr lang="en-GB" sz="1200" kern="1200" dirty="0">
                <a:solidFill>
                  <a:schemeClr val="tx1"/>
                </a:solidFill>
                <a:effectLst/>
                <a:latin typeface="+mn-lt"/>
                <a:ea typeface="+mn-ea"/>
                <a:cs typeface="+mn-cs"/>
              </a:rPr>
              <a:t>To practise performing assessment and management for other significant mental health complaints specifically.</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Instructions:</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Divide the participants into groups of three. </a:t>
            </a:r>
          </a:p>
          <a:p>
            <a:pPr marL="171450" lvl="0" indent="-171450">
              <a:buFont typeface="Arial" charset="0"/>
              <a:buChar char="•"/>
            </a:pPr>
            <a:r>
              <a:rPr lang="en-GB" sz="1200" kern="1200">
                <a:solidFill>
                  <a:schemeClr val="tx1"/>
                </a:solidFill>
                <a:effectLst/>
                <a:latin typeface="+mn-lt"/>
                <a:ea typeface="+mn-ea"/>
                <a:cs typeface="+mn-cs"/>
              </a:rPr>
              <a:t>Instruct one </a:t>
            </a:r>
            <a:r>
              <a:rPr lang="en-GB" sz="1200" kern="1200" dirty="0">
                <a:solidFill>
                  <a:schemeClr val="tx1"/>
                </a:solidFill>
                <a:effectLst/>
                <a:latin typeface="+mn-lt"/>
                <a:ea typeface="+mn-ea"/>
                <a:cs typeface="+mn-cs"/>
              </a:rPr>
              <a:t>person to play the role of the health-care provider, one the person seeking help and one the observer.</a:t>
            </a:r>
          </a:p>
          <a:p>
            <a:pPr marL="171450" lvl="0" indent="-171450">
              <a:buFont typeface="Arial" charset="0"/>
              <a:buChar char="•"/>
            </a:pPr>
            <a:r>
              <a:rPr lang="en-GB" sz="1200" kern="1200" dirty="0">
                <a:solidFill>
                  <a:schemeClr val="tx1"/>
                </a:solidFill>
                <a:effectLst/>
                <a:latin typeface="+mn-lt"/>
                <a:ea typeface="+mn-ea"/>
                <a:cs typeface="+mn-cs"/>
              </a:rPr>
              <a:t>Distribute the role play instructions to each person depending on their role.</a:t>
            </a:r>
          </a:p>
          <a:p>
            <a:pPr marL="171450" lvl="0" indent="-171450">
              <a:buFont typeface="Arial" charset="0"/>
              <a:buChar char="•"/>
            </a:pPr>
            <a:r>
              <a:rPr lang="en-GB" sz="1200" kern="1200" dirty="0">
                <a:solidFill>
                  <a:schemeClr val="tx1"/>
                </a:solidFill>
                <a:effectLst/>
                <a:latin typeface="+mn-lt"/>
                <a:ea typeface="+mn-ea"/>
                <a:cs typeface="+mn-cs"/>
              </a:rPr>
              <a:t>Ensure that the participants keep to the allotted time.</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41</a:t>
            </a:fld>
            <a:endParaRPr lang="en-US"/>
          </a:p>
        </p:txBody>
      </p:sp>
    </p:spTree>
    <p:extLst>
      <p:ext uri="{BB962C8B-B14F-4D97-AF65-F5344CB8AC3E}">
        <p14:creationId xmlns:p14="http://schemas.microsoft.com/office/powerpoint/2010/main" val="1040518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effectLst/>
                <a:latin typeface="+mn-lt"/>
                <a:ea typeface="MS PGothic"/>
                <a:cs typeface="Calibri"/>
              </a:rPr>
              <a:t>Briefly discuss the follow-up algorithm </a:t>
            </a:r>
            <a:r>
              <a:rPr lang="mr-IN" sz="1200" kern="1200" dirty="0">
                <a:effectLst/>
                <a:latin typeface="+mn-lt"/>
                <a:ea typeface="MS PGothic"/>
                <a:cs typeface="Calibri"/>
              </a:rPr>
              <a:t>–</a:t>
            </a:r>
            <a:r>
              <a:rPr lang="en-GB" sz="1200" kern="1200" dirty="0">
                <a:effectLst/>
                <a:latin typeface="+mn-lt"/>
                <a:ea typeface="MS PGothic"/>
                <a:cs typeface="Calibri"/>
              </a:rPr>
              <a:t> either have the participants read it out or you read</a:t>
            </a:r>
            <a:r>
              <a:rPr lang="en-GB" sz="1200" kern="1200" baseline="0" dirty="0">
                <a:effectLst/>
                <a:latin typeface="+mn-lt"/>
                <a:ea typeface="MS PGothic"/>
                <a:cs typeface="Calibri"/>
              </a:rPr>
              <a:t> it out loud.</a:t>
            </a:r>
          </a:p>
          <a:p>
            <a:endParaRPr lang="en-GB" sz="1200" kern="1200" baseline="0" dirty="0">
              <a:effectLst/>
              <a:latin typeface="+mn-lt"/>
              <a:ea typeface="MS PGothic"/>
              <a:cs typeface="Calibri"/>
            </a:endParaRPr>
          </a:p>
          <a:p>
            <a:r>
              <a:rPr lang="en-GB" sz="1200" kern="1200" dirty="0">
                <a:effectLst/>
                <a:latin typeface="+mn-lt"/>
                <a:ea typeface="MS PGothic"/>
                <a:cs typeface="Calibri"/>
              </a:rPr>
              <a:t>Ask participants to reflect on how they would react if the person insists on further tests and investigations?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42</a:t>
            </a:fld>
            <a:endParaRPr lang="en-US"/>
          </a:p>
        </p:txBody>
      </p:sp>
    </p:spTree>
    <p:extLst>
      <p:ext uri="{BB962C8B-B14F-4D97-AF65-F5344CB8AC3E}">
        <p14:creationId xmlns:p14="http://schemas.microsoft.com/office/powerpoint/2010/main" val="1524583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dirty="0">
                <a:ea typeface="ＭＳ Ｐゴシック" pitchFamily="34" charset="-128"/>
              </a:rPr>
              <a:t>Emphasize that it is important that participants follow-up with the person even if they did not prescribe medication.</a:t>
            </a:r>
          </a:p>
          <a:p>
            <a:pPr>
              <a:buFontTx/>
              <a:buNone/>
            </a:pPr>
            <a:endParaRPr lang="en-US" dirty="0">
              <a:ea typeface="ＭＳ Ｐゴシック" pitchFamily="34" charset="-128"/>
            </a:endParaRPr>
          </a:p>
          <a:p>
            <a:pPr>
              <a:buFontTx/>
              <a:buNone/>
            </a:pPr>
            <a:r>
              <a:rPr lang="en-US" dirty="0">
                <a:ea typeface="ＭＳ Ｐゴシック" pitchFamily="34" charset="-128"/>
              </a:rPr>
              <a:t>Feeling cared for and accepted can help the person. </a:t>
            </a:r>
          </a:p>
          <a:p>
            <a:pPr>
              <a:buFontTx/>
              <a:buNone/>
            </a:pPr>
            <a:endParaRPr lang="en-US" dirty="0">
              <a:ea typeface="ＭＳ Ｐゴシック" pitchFamily="34" charset="-128"/>
            </a:endParaRPr>
          </a:p>
          <a:p>
            <a:pPr>
              <a:buFontTx/>
              <a:buNone/>
            </a:pPr>
            <a:r>
              <a:rPr lang="en-US" dirty="0">
                <a:ea typeface="ＭＳ Ｐゴシック" pitchFamily="34" charset="-128"/>
              </a:rPr>
              <a:t>It is not failure if the symptoms do not improve. </a:t>
            </a:r>
          </a:p>
          <a:p>
            <a:pPr>
              <a:buFontTx/>
              <a:buNone/>
            </a:pPr>
            <a:endParaRPr lang="en-US" dirty="0">
              <a:ea typeface="ＭＳ Ｐゴシック" pitchFamily="34" charset="-128"/>
            </a:endParaRPr>
          </a:p>
          <a:p>
            <a:pPr>
              <a:buFontTx/>
              <a:buNone/>
            </a:pPr>
            <a:r>
              <a:rPr lang="en-US" dirty="0">
                <a:ea typeface="ＭＳ Ｐゴシック" pitchFamily="34" charset="-128"/>
              </a:rPr>
              <a:t>You can help the person by simply showing understanding and building trust. </a:t>
            </a:r>
          </a:p>
        </p:txBody>
      </p:sp>
      <p:sp>
        <p:nvSpPr>
          <p:cNvPr id="95235" name="Slide Number Placeholder 3"/>
          <p:cNvSpPr>
            <a:spLocks noGrp="1"/>
          </p:cNvSpPr>
          <p:nvPr>
            <p:ph type="sldNum" sz="quarter" idx="5"/>
          </p:nvPr>
        </p:nvSpPr>
        <p:spPr bwMode="auto">
          <a:noFill/>
          <a:ln>
            <a:miter lim="800000"/>
            <a:headEnd/>
            <a:tailEnd/>
          </a:ln>
        </p:spPr>
        <p:txBody>
          <a:bodyPr/>
          <a:lstStyle/>
          <a:p>
            <a:fld id="{E72D5E50-45A7-416F-B084-54960FFE3882}" type="slidenum">
              <a:rPr lang="en-US" smtClean="0"/>
              <a:pPr/>
              <a:t>43</a:t>
            </a:fld>
            <a:endParaRPr lang="en-US"/>
          </a:p>
        </p:txBody>
      </p:sp>
    </p:spTree>
    <p:extLst>
      <p:ext uri="{BB962C8B-B14F-4D97-AF65-F5344CB8AC3E}">
        <p14:creationId xmlns:p14="http://schemas.microsoft.com/office/powerpoint/2010/main" val="1941409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GB" dirty="0">
                <a:latin typeface="+mn-lt"/>
                <a:ea typeface="ＭＳ Ｐゴシック" pitchFamily="34" charset="-128"/>
                <a:cs typeface="Arial" charset="0"/>
              </a:rPr>
              <a:t>Ask for ideas from the participants about what to do at follow-up before revealing the answer.</a:t>
            </a:r>
          </a:p>
          <a:p>
            <a:pPr>
              <a:buFontTx/>
              <a:buChar char="-"/>
            </a:pPr>
            <a:endParaRPr lang="en-US" dirty="0">
              <a:latin typeface="+mn-lt"/>
              <a:ea typeface="ＭＳ Ｐゴシック" pitchFamily="34" charset="-128"/>
              <a:cs typeface="Arial" charset="0"/>
            </a:endParaRPr>
          </a:p>
        </p:txBody>
      </p:sp>
      <p:sp>
        <p:nvSpPr>
          <p:cNvPr id="97283" name="Slide Number Placeholder 3"/>
          <p:cNvSpPr>
            <a:spLocks noGrp="1"/>
          </p:cNvSpPr>
          <p:nvPr>
            <p:ph type="sldNum" sz="quarter" idx="5"/>
          </p:nvPr>
        </p:nvSpPr>
        <p:spPr bwMode="auto">
          <a:noFill/>
          <a:ln>
            <a:miter lim="800000"/>
            <a:headEnd/>
            <a:tailEnd/>
          </a:ln>
        </p:spPr>
        <p:txBody>
          <a:bodyPr/>
          <a:lstStyle/>
          <a:p>
            <a:fld id="{A95953CA-7280-4417-8ED7-D17AF49DBB0B}" type="slidenum">
              <a:rPr lang="en-US" altLang="ja-JP" smtClean="0"/>
              <a:pPr/>
              <a:t>44</a:t>
            </a:fld>
            <a:endParaRPr lang="en-US" altLang="ja-JP"/>
          </a:p>
        </p:txBody>
      </p:sp>
    </p:spTree>
    <p:extLst>
      <p:ext uri="{BB962C8B-B14F-4D97-AF65-F5344CB8AC3E}">
        <p14:creationId xmlns:p14="http://schemas.microsoft.com/office/powerpoint/2010/main" val="40142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stress</a:t>
            </a:r>
            <a:r>
              <a:rPr lang="en-US" baseline="0" dirty="0"/>
              <a:t> is a normal reaction to stressors. </a:t>
            </a:r>
          </a:p>
          <a:p>
            <a:endParaRPr lang="en-US" baseline="0" dirty="0"/>
          </a:p>
          <a:p>
            <a:r>
              <a:rPr lang="en-US" baseline="0" dirty="0"/>
              <a:t>Everyone feels stressed.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Stress can be a useful response as it can be a motivator that drives people to focus, take action and make decisions in their life.</a:t>
            </a:r>
          </a:p>
          <a:p>
            <a:endParaRPr lang="en-US" baseline="0" dirty="0"/>
          </a:p>
          <a:p>
            <a:r>
              <a:rPr lang="en-US" baseline="0" dirty="0"/>
              <a:t>However, many people can become overwhelmed by stress and that starts to impact on their ability to cope in daily life. </a:t>
            </a:r>
          </a:p>
          <a:p>
            <a:endParaRPr lang="en-US" baseline="0" dirty="0"/>
          </a:p>
          <a:p>
            <a:r>
              <a:rPr lang="en-US" baseline="0" dirty="0"/>
              <a:t>In non-specialized health settings, stress can present with emotional, cognitive, </a:t>
            </a:r>
            <a:r>
              <a:rPr lang="en-US" baseline="0" dirty="0" err="1"/>
              <a:t>behavioural</a:t>
            </a:r>
            <a:r>
              <a:rPr lang="en-US" baseline="0" dirty="0"/>
              <a:t> and physical symptoms.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6</a:t>
            </a:fld>
            <a:endParaRPr lang="en-US"/>
          </a:p>
        </p:txBody>
      </p:sp>
    </p:spTree>
    <p:extLst>
      <p:ext uri="{BB962C8B-B14F-4D97-AF65-F5344CB8AC3E}">
        <p14:creationId xmlns:p14="http://schemas.microsoft.com/office/powerpoint/2010/main" val="77893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Talk through the case scenario and emphasize that this man may be experiencing quite a physical reaction to stress from work (stomach aches and problems breathing).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is the breadwinner for his family and there must be a pressure to ensure he keeps his job.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explains that he has a very demanding boss and as his workload increases he feels anxious that he will not be able to complete the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cannot sleep as his mind is constantly thinking and making lists about what he should be doing. If he is not getting sufficient rest then that will be affecting him physically and contributing to the stomach aches and the feelings of anxiety.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7</a:t>
            </a:fld>
            <a:endParaRPr lang="en-US"/>
          </a:p>
        </p:txBody>
      </p:sp>
    </p:spTree>
    <p:extLst>
      <p:ext uri="{BB962C8B-B14F-4D97-AF65-F5344CB8AC3E}">
        <p14:creationId xmlns:p14="http://schemas.microsoft.com/office/powerpoint/2010/main" val="105159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to reflect on people they have cared for in the past who may fit the description of having symptoms of sadness not amounting to depression. </a:t>
            </a:r>
          </a:p>
          <a:p>
            <a:endParaRPr lang="en-US" baseline="0" dirty="0"/>
          </a:p>
          <a:p>
            <a:r>
              <a:rPr lang="en-US" baseline="0" dirty="0"/>
              <a:t>Have participants think about how they presented in the non-specialized health setting? </a:t>
            </a:r>
          </a:p>
          <a:p>
            <a:endParaRPr lang="en-US" baseline="0" dirty="0"/>
          </a:p>
          <a:p>
            <a:r>
              <a:rPr lang="en-US" baseline="0" dirty="0"/>
              <a:t>What did the participant do to care for them? Did it help?</a:t>
            </a:r>
          </a:p>
          <a:p>
            <a:endParaRPr lang="en-US" baseline="0" dirty="0"/>
          </a:p>
          <a:p>
            <a:r>
              <a:rPr lang="en-US" baseline="0" dirty="0"/>
              <a:t>Ask a few participants to share their reflections and facilitate a brief discussion (limit this discussion to five minutes).</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8</a:t>
            </a:fld>
            <a:endParaRPr lang="en-US"/>
          </a:p>
        </p:txBody>
      </p:sp>
    </p:spTree>
    <p:extLst>
      <p:ext uri="{BB962C8B-B14F-4D97-AF65-F5344CB8AC3E}">
        <p14:creationId xmlns:p14="http://schemas.microsoft.com/office/powerpoint/2010/main" val="200839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effectLst/>
                <a:latin typeface="+mn-lt"/>
                <a:ea typeface="ＭＳ 明朝"/>
                <a:cs typeface="Times New Roman"/>
              </a:rPr>
              <a:t>Explain that in the case scenario above we discussed reactions to stressful situations, i.e. pressure at work. </a:t>
            </a:r>
            <a:endParaRPr lang="en-GB" sz="1200" dirty="0">
              <a:effectLst/>
              <a:latin typeface="Cambria"/>
              <a:ea typeface="ＭＳ 明朝"/>
              <a:cs typeface="Times New Roman"/>
            </a:endParaRPr>
          </a:p>
          <a:p>
            <a:pPr>
              <a:spcAft>
                <a:spcPts val="0"/>
              </a:spcAft>
            </a:pPr>
            <a:endParaRPr lang="en-US" sz="1200" dirty="0">
              <a:effectLst/>
              <a:latin typeface="+mn-lt"/>
              <a:ea typeface="ＭＳ 明朝"/>
              <a:cs typeface="Times New Roman"/>
            </a:endParaRPr>
          </a:p>
          <a:p>
            <a:pPr>
              <a:spcAft>
                <a:spcPts val="0"/>
              </a:spcAft>
            </a:pPr>
            <a:r>
              <a:rPr lang="en-US" sz="1200" dirty="0">
                <a:effectLst/>
                <a:latin typeface="+mn-lt"/>
                <a:ea typeface="ＭＳ 明朝"/>
                <a:cs typeface="Times New Roman"/>
              </a:rPr>
              <a:t>However, people can also experience more extreme stressors. </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US" sz="1200" b="1" dirty="0">
                <a:effectLst/>
                <a:latin typeface="+mn-lt"/>
                <a:ea typeface="ＭＳ 明朝"/>
                <a:cs typeface="Times New Roman"/>
              </a:rPr>
              <a:t>Facilitate a brief brainstorming session</a:t>
            </a:r>
            <a:r>
              <a:rPr lang="en-US" sz="1200" dirty="0">
                <a:effectLst/>
                <a:latin typeface="+mn-lt"/>
                <a:ea typeface="ＭＳ 明朝"/>
                <a:cs typeface="Times New Roman"/>
              </a:rPr>
              <a:t> </a:t>
            </a:r>
          </a:p>
          <a:p>
            <a:pPr>
              <a:spcAft>
                <a:spcPts val="0"/>
              </a:spcAft>
            </a:pPr>
            <a:r>
              <a:rPr lang="en-US" sz="1200" dirty="0">
                <a:effectLst/>
                <a:latin typeface="+mn-lt"/>
                <a:ea typeface="ＭＳ 明朝"/>
                <a:cs typeface="Times New Roman"/>
              </a:rPr>
              <a:t>Ask participants to think of what sort of extreme stressors people in their primary health-care clinics might have faced? </a:t>
            </a:r>
            <a:endParaRPr lang="en-GB" sz="1200" dirty="0">
              <a:effectLst/>
              <a:latin typeface="Cambria"/>
              <a:ea typeface="ＭＳ 明朝"/>
              <a:cs typeface="Times New Roman"/>
            </a:endParaRPr>
          </a:p>
          <a:p>
            <a:r>
              <a:rPr lang="en-US" sz="1200" dirty="0">
                <a:effectLst/>
                <a:latin typeface="+mn-lt"/>
                <a:ea typeface="ＭＳ 明朝"/>
                <a:cs typeface="Times New Roman"/>
              </a:rPr>
              <a:t>Make a note of their answers.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9</a:t>
            </a:fld>
            <a:endParaRPr lang="en-US"/>
          </a:p>
        </p:txBody>
      </p:sp>
    </p:spTree>
    <p:extLst>
      <p:ext uri="{BB962C8B-B14F-4D97-AF65-F5344CB8AC3E}">
        <p14:creationId xmlns:p14="http://schemas.microsoft.com/office/powerpoint/2010/main" val="25939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明朝"/>
                <a:cs typeface="Times New Roman"/>
              </a:rPr>
              <a:t>Compare the list made by the participants with the list on</a:t>
            </a:r>
            <a:r>
              <a:rPr lang="en-GB" sz="1200" baseline="0" dirty="0">
                <a:effectLst/>
                <a:latin typeface="+mn-lt"/>
                <a:ea typeface="ＭＳ 明朝"/>
                <a:cs typeface="Times New Roman"/>
              </a:rPr>
              <a:t> the slide</a:t>
            </a:r>
            <a:r>
              <a:rPr lang="en-GB"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GB" sz="1200" b="1"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Explain that this is not an exhaustive list of stressors. </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 </a:t>
            </a:r>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44C1E79-2DF8-904B-BBE5-F346D5E8C784}" type="slidenum">
              <a:rPr lang="en-US" smtClean="0"/>
              <a:pPr/>
              <a:t>10</a:t>
            </a:fld>
            <a:endParaRPr lang="en-US"/>
          </a:p>
        </p:txBody>
      </p:sp>
    </p:spTree>
    <p:extLst>
      <p:ext uri="{BB962C8B-B14F-4D97-AF65-F5344CB8AC3E}">
        <p14:creationId xmlns:p14="http://schemas.microsoft.com/office/powerpoint/2010/main" val="218265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F34C359-A410-364F-BA53-A8444D191375}"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200916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4C9911-DFBE-544A-9065-4891DA3BB46F}"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346314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7F8B2C-E740-8C42-A033-A55B5043B644}"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278004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A76B68-579A-5F46-B339-DFBBF39E5E1D}"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109392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111839B-5126-634E-917E-793DC8640377}"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183899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777D641-F5C6-3A4F-B41D-745CCF2ADD4B}" type="datetime1">
              <a:rPr lang="en-GB" smtClean="0"/>
              <a:pPr/>
              <a:t>01/11/2022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397269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61E6775-B6F7-B340-BC94-DE63820987FF}" type="datetime1">
              <a:rPr lang="en-GB" smtClean="0"/>
              <a:pPr/>
              <a:t>01/11/2022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170863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C29F55A-4BB0-7F4D-BD6F-689D60340F52}" type="datetime1">
              <a:rPr lang="en-GB" smtClean="0"/>
              <a:pPr/>
              <a:t>01/11/2022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417959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58D81-616C-9B49-87F4-3E66939B6C00}" type="datetime1">
              <a:rPr lang="en-GB" smtClean="0"/>
              <a:pPr/>
              <a:t>01/11/2022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170598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FB6809D-5643-DC42-892E-6C19724A6EFB}" type="datetime1">
              <a:rPr lang="en-GB" smtClean="0"/>
              <a:pPr/>
              <a:t>01/11/2022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198147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8176B87-ECFA-E04D-866F-1C13FD498E88}" type="datetime1">
              <a:rPr lang="en-GB" smtClean="0"/>
              <a:pPr/>
              <a:t>01/11/2022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210DE-9F21-6A45-8C15-008376FA5243}" type="slidenum">
              <a:rPr lang="en-US" smtClean="0"/>
              <a:pPr/>
              <a:t>‹nº›</a:t>
            </a:fld>
            <a:endParaRPr lang="en-US"/>
          </a:p>
        </p:txBody>
      </p:sp>
    </p:spTree>
    <p:extLst>
      <p:ext uri="{BB962C8B-B14F-4D97-AF65-F5344CB8AC3E}">
        <p14:creationId xmlns:p14="http://schemas.microsoft.com/office/powerpoint/2010/main" val="22479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1D6C2-722A-724F-9759-E90AB2428E40}" type="datetime1">
              <a:rPr lang="en-GB" smtClean="0"/>
              <a:pPr/>
              <a:t>01/11/2022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210DE-9F21-6A45-8C15-008376FA5243}" type="slidenum">
              <a:rPr lang="en-US" smtClean="0"/>
              <a:pPr/>
              <a:t>‹nº›</a:t>
            </a:fld>
            <a:endParaRPr lang="en-US"/>
          </a:p>
        </p:txBody>
      </p:sp>
    </p:spTree>
    <p:extLst>
      <p:ext uri="{BB962C8B-B14F-4D97-AF65-F5344CB8AC3E}">
        <p14:creationId xmlns:p14="http://schemas.microsoft.com/office/powerpoint/2010/main" val="397295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a:solidFill>
            <a:srgbClr val="6D0636"/>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ctrTitle" idx="4294967295"/>
          </p:nvPr>
        </p:nvSpPr>
        <p:spPr>
          <a:xfrm>
            <a:off x="0" y="0"/>
            <a:ext cx="9144000" cy="6858000"/>
          </a:xfrm>
          <a:noFill/>
        </p:spPr>
        <p:txBody>
          <a:bodyPr/>
          <a:lstStyle/>
          <a:p>
            <a:r>
              <a:rPr lang="pt-BR" dirty="0">
                <a:solidFill>
                  <a:schemeClr val="bg1"/>
                </a:solidFill>
              </a:rPr>
              <a:t>Outros problemas importantes </a:t>
            </a:r>
            <a:br>
              <a:rPr lang="pt-BR" dirty="0">
                <a:solidFill>
                  <a:schemeClr val="bg1"/>
                </a:solidFill>
              </a:rPr>
            </a:br>
            <a:r>
              <a:rPr lang="pt-BR" dirty="0">
                <a:solidFill>
                  <a:schemeClr val="bg1"/>
                </a:solidFill>
              </a:rPr>
              <a:t>de saúde mental</a:t>
            </a:r>
            <a:endParaRPr lang="en-US" dirty="0">
              <a:solidFill>
                <a:schemeClr val="bg1"/>
              </a:solidFill>
            </a:endParaRPr>
          </a:p>
        </p:txBody>
      </p:sp>
    </p:spTree>
    <p:extLst>
      <p:ext uri="{BB962C8B-B14F-4D97-AF65-F5344CB8AC3E}">
        <p14:creationId xmlns:p14="http://schemas.microsoft.com/office/powerpoint/2010/main" val="377691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01477"/>
          </a:xfrm>
          <a:solidFill>
            <a:srgbClr val="6D0636"/>
          </a:solidFill>
        </p:spPr>
        <p:txBody>
          <a:bodyPr/>
          <a:lstStyle/>
          <a:p>
            <a:r>
              <a:rPr lang="en-US" dirty="0" err="1">
                <a:solidFill>
                  <a:schemeClr val="bg1"/>
                </a:solidFill>
              </a:rPr>
              <a:t>Estressores</a:t>
            </a:r>
            <a:r>
              <a:rPr lang="en-US" dirty="0">
                <a:solidFill>
                  <a:schemeClr val="bg1"/>
                </a:solidFill>
              </a:rPr>
              <a:t> </a:t>
            </a:r>
            <a:r>
              <a:rPr lang="en-US" dirty="0" err="1">
                <a:solidFill>
                  <a:schemeClr val="bg1"/>
                </a:solidFill>
              </a:rPr>
              <a:t>extremos</a:t>
            </a:r>
            <a:endParaRPr lang="en-US" dirty="0">
              <a:solidFill>
                <a:schemeClr val="bg1"/>
              </a:solidFill>
            </a:endParaRPr>
          </a:p>
        </p:txBody>
      </p:sp>
      <p:sp>
        <p:nvSpPr>
          <p:cNvPr id="3" name="Content Placeholder 2"/>
          <p:cNvSpPr>
            <a:spLocks noGrp="1"/>
          </p:cNvSpPr>
          <p:nvPr>
            <p:ph idx="1"/>
          </p:nvPr>
        </p:nvSpPr>
        <p:spPr>
          <a:xfrm>
            <a:off x="1614669" y="2105938"/>
            <a:ext cx="5914662" cy="4100593"/>
          </a:xfrm>
        </p:spPr>
        <p:txBody>
          <a:bodyPr>
            <a:normAutofit fontScale="85000" lnSpcReduction="10000"/>
          </a:bodyPr>
          <a:lstStyle/>
          <a:p>
            <a:r>
              <a:rPr lang="pt-BR" dirty="0"/>
              <a:t>Acidentes graves</a:t>
            </a:r>
          </a:p>
          <a:p>
            <a:r>
              <a:rPr lang="pt-BR" dirty="0"/>
              <a:t>Violência física e sexual</a:t>
            </a:r>
          </a:p>
          <a:p>
            <a:r>
              <a:rPr lang="pt-BR" dirty="0"/>
              <a:t>Desastres humanitários (guerra, epidemias, terremotos)</a:t>
            </a:r>
          </a:p>
          <a:p>
            <a:r>
              <a:rPr lang="pt-BR" dirty="0"/>
              <a:t>Desalojamento forçado</a:t>
            </a:r>
          </a:p>
          <a:p>
            <a:r>
              <a:rPr lang="pt-BR" dirty="0"/>
              <a:t>Perda de um ente querido</a:t>
            </a:r>
          </a:p>
          <a:p>
            <a:r>
              <a:rPr lang="pt-BR" dirty="0"/>
              <a:t>Grandes perdas (incluindo perda de identidade/renda/emprego/papel/ país/família </a:t>
            </a:r>
            <a:r>
              <a:rPr lang="pt-BR" dirty="0" err="1"/>
              <a:t>etc</a:t>
            </a:r>
            <a:r>
              <a:rPr lang="en-US" dirty="0"/>
              <a:t>.)</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10</a:t>
            </a:fld>
            <a:endParaRPr lang="en-US"/>
          </a:p>
        </p:txBody>
      </p:sp>
    </p:spTree>
    <p:extLst>
      <p:ext uri="{BB962C8B-B14F-4D97-AF65-F5344CB8AC3E}">
        <p14:creationId xmlns:p14="http://schemas.microsoft.com/office/powerpoint/2010/main" val="239916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1478"/>
          </a:xfrm>
          <a:solidFill>
            <a:srgbClr val="6D0636"/>
          </a:solidFill>
        </p:spPr>
        <p:txBody>
          <a:bodyPr/>
          <a:lstStyle/>
          <a:p>
            <a:r>
              <a:rPr lang="en-US" dirty="0" err="1">
                <a:solidFill>
                  <a:schemeClr val="bg1"/>
                </a:solidFill>
              </a:rPr>
              <a:t>Exposição</a:t>
            </a:r>
            <a:r>
              <a:rPr lang="en-US" dirty="0">
                <a:solidFill>
                  <a:schemeClr val="bg1"/>
                </a:solidFill>
              </a:rPr>
              <a:t> a </a:t>
            </a:r>
            <a:r>
              <a:rPr lang="en-US" dirty="0" err="1">
                <a:solidFill>
                  <a:schemeClr val="bg1"/>
                </a:solidFill>
              </a:rPr>
              <a:t>estressores</a:t>
            </a:r>
            <a:r>
              <a:rPr lang="en-US" dirty="0">
                <a:solidFill>
                  <a:schemeClr val="bg1"/>
                </a:solidFill>
              </a:rPr>
              <a:t> </a:t>
            </a:r>
            <a:r>
              <a:rPr lang="en-US" dirty="0" err="1">
                <a:solidFill>
                  <a:schemeClr val="bg1"/>
                </a:solidFill>
              </a:rPr>
              <a:t>extremos</a:t>
            </a:r>
            <a:endParaRPr lang="en-US" dirty="0">
              <a:solidFill>
                <a:schemeClr val="bg1"/>
              </a:solidFill>
            </a:endParaRPr>
          </a:p>
        </p:txBody>
      </p:sp>
      <p:sp>
        <p:nvSpPr>
          <p:cNvPr id="3" name="Content Placeholder 2"/>
          <p:cNvSpPr>
            <a:spLocks noGrp="1"/>
          </p:cNvSpPr>
          <p:nvPr>
            <p:ph idx="1"/>
          </p:nvPr>
        </p:nvSpPr>
        <p:spPr>
          <a:xfrm>
            <a:off x="844951" y="2268638"/>
            <a:ext cx="7702952" cy="4087712"/>
          </a:xfrm>
        </p:spPr>
        <p:txBody>
          <a:bodyPr>
            <a:normAutofit fontScale="85000" lnSpcReduction="10000"/>
          </a:bodyPr>
          <a:lstStyle/>
          <a:p>
            <a:r>
              <a:rPr lang="pt-BR" dirty="0"/>
              <a:t>Após a exposição a estressores extremos, a maioria das pessoas experimentará sofrimento – isso é normal e esperado – mas nem todas desenvolverão condições que necessitem de manejo clínico.</a:t>
            </a:r>
          </a:p>
          <a:p>
            <a:r>
              <a:rPr lang="pt-BR" dirty="0"/>
              <a:t>A exposição a estressores extremos aumenta a probabilidade de uma pessoa desenvolver um transtorno MNS prioritário.</a:t>
            </a:r>
          </a:p>
          <a:p>
            <a:r>
              <a:rPr lang="pt-BR" dirty="0"/>
              <a:t>A exposição pode significar que as pessoas podem experimentar reações agudas ao estresse e até mesmo TEPT</a:t>
            </a:r>
            <a:r>
              <a:rPr lang="en-US" dirty="0"/>
              <a:t>.</a:t>
            </a:r>
          </a:p>
          <a:p>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11</a:t>
            </a:fld>
            <a:endParaRPr lang="en-US"/>
          </a:p>
        </p:txBody>
      </p:sp>
    </p:spTree>
    <p:extLst>
      <p:ext uri="{BB962C8B-B14F-4D97-AF65-F5344CB8AC3E}">
        <p14:creationId xmlns:p14="http://schemas.microsoft.com/office/powerpoint/2010/main" val="9752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0"/>
            <a:ext cx="9144000" cy="1736202"/>
          </a:xfrm>
        </p:spPr>
        <p:txBody>
          <a:bodyPr>
            <a:normAutofit/>
          </a:bodyPr>
          <a:lstStyle/>
          <a:p>
            <a:r>
              <a:rPr lang="pt-BR" dirty="0">
                <a:solidFill>
                  <a:schemeClr val="bg1"/>
                </a:solidFill>
              </a:rPr>
              <a:t>Sintomas de estresse agudo </a:t>
            </a:r>
            <a:br>
              <a:rPr lang="pt-BR" dirty="0">
                <a:solidFill>
                  <a:schemeClr val="bg1"/>
                </a:solidFill>
              </a:rPr>
            </a:br>
            <a:r>
              <a:rPr lang="pt-BR" dirty="0">
                <a:solidFill>
                  <a:schemeClr val="bg1"/>
                </a:solidFill>
              </a:rPr>
              <a:t>(dentro de um mês do evento</a:t>
            </a:r>
            <a:r>
              <a:rPr lang="en-US" dirty="0">
                <a:solidFill>
                  <a:schemeClr val="bg1"/>
                </a:solidFill>
              </a:rPr>
              <a:t>)</a:t>
            </a:r>
          </a:p>
        </p:txBody>
      </p:sp>
      <p:sp>
        <p:nvSpPr>
          <p:cNvPr id="3" name="Content Placeholder 2"/>
          <p:cNvSpPr>
            <a:spLocks noGrp="1"/>
          </p:cNvSpPr>
          <p:nvPr>
            <p:ph idx="1"/>
          </p:nvPr>
        </p:nvSpPr>
        <p:spPr>
          <a:xfrm>
            <a:off x="897038" y="2303361"/>
            <a:ext cx="7795549" cy="3530279"/>
          </a:xfrm>
        </p:spPr>
        <p:txBody>
          <a:bodyPr>
            <a:normAutofit fontScale="85000" lnSpcReduction="20000"/>
          </a:bodyPr>
          <a:lstStyle/>
          <a:p>
            <a:r>
              <a:rPr lang="pt-BR" sz="3000" dirty="0"/>
              <a:t>Após exposição recente a estressores, as reações são diversas.</a:t>
            </a:r>
          </a:p>
          <a:p>
            <a:r>
              <a:rPr lang="pt-BR" sz="3000" dirty="0"/>
              <a:t>Usamos o termo sintomas de estresse agudo (dentro de um mês do evento angustiante) para se referir a uma ampla gama de sintomas, tais como</a:t>
            </a:r>
            <a:r>
              <a:rPr lang="en-US" sz="3000" dirty="0"/>
              <a:t>: </a:t>
            </a:r>
          </a:p>
          <a:p>
            <a:pPr lvl="1">
              <a:buFont typeface="Courier New" charset="0"/>
              <a:buChar char="o"/>
            </a:pPr>
            <a:r>
              <a:rPr lang="pt-BR" sz="2600" dirty="0"/>
              <a:t>Sentir-se choroso, assustado, irritado ou culpado, humor deprimido.</a:t>
            </a:r>
          </a:p>
          <a:p>
            <a:pPr lvl="1">
              <a:buFont typeface="Courier New" charset="0"/>
              <a:buChar char="o"/>
            </a:pPr>
            <a:r>
              <a:rPr lang="pt-BR" sz="2600" dirty="0"/>
              <a:t>Nervosismo ou dificuldade em dormir, pesadelos ou repetir continuamente o evento em sua mente.</a:t>
            </a:r>
          </a:p>
          <a:p>
            <a:pPr lvl="1">
              <a:buFont typeface="Courier New" charset="0"/>
              <a:buChar char="o"/>
            </a:pPr>
            <a:r>
              <a:rPr lang="pt-BR" sz="2600" dirty="0"/>
              <a:t>Reações físicas (hiperventilação, palpitações</a:t>
            </a:r>
            <a:r>
              <a:rPr lang="en-US" sz="2600"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12</a:t>
            </a:fld>
            <a:endParaRPr lang="en-US"/>
          </a:p>
        </p:txBody>
      </p:sp>
    </p:spTree>
    <p:extLst>
      <p:ext uri="{BB962C8B-B14F-4D97-AF65-F5344CB8AC3E}">
        <p14:creationId xmlns:p14="http://schemas.microsoft.com/office/powerpoint/2010/main" val="376862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36201"/>
          </a:xfrm>
        </p:spPr>
        <p:txBody>
          <a:bodyPr>
            <a:normAutofit/>
          </a:bodyPr>
          <a:lstStyle/>
          <a:p>
            <a:r>
              <a:rPr lang="en-US" dirty="0" err="1">
                <a:solidFill>
                  <a:schemeClr val="bg1"/>
                </a:solidFill>
                <a:latin typeface="Calibri" charset="0"/>
                <a:ea typeface="ＭＳ Ｐゴシック" charset="0"/>
                <a:cs typeface="ＭＳ Ｐゴシック" charset="0"/>
              </a:rPr>
              <a:t>Principais</a:t>
            </a:r>
            <a:r>
              <a:rPr lang="en-US" dirty="0">
                <a:solidFill>
                  <a:schemeClr val="bg1"/>
                </a:solidFill>
                <a:latin typeface="Calibri" charset="0"/>
                <a:ea typeface="ＭＳ Ｐゴシック" charset="0"/>
                <a:cs typeface="ＭＳ Ｐゴシック" charset="0"/>
              </a:rPr>
              <a:t> </a:t>
            </a:r>
            <a:r>
              <a:rPr lang="en-US" dirty="0" err="1">
                <a:solidFill>
                  <a:schemeClr val="bg1"/>
                </a:solidFill>
                <a:latin typeface="Calibri" charset="0"/>
                <a:ea typeface="ＭＳ Ｐゴシック" charset="0"/>
                <a:cs typeface="ＭＳ Ｐゴシック" charset="0"/>
              </a:rPr>
              <a:t>sintomas</a:t>
            </a:r>
            <a:r>
              <a:rPr lang="en-US" dirty="0">
                <a:solidFill>
                  <a:schemeClr val="bg1"/>
                </a:solidFill>
                <a:latin typeface="Calibri" charset="0"/>
                <a:ea typeface="ＭＳ Ｐゴシック" charset="0"/>
                <a:cs typeface="ＭＳ Ｐゴシック" charset="0"/>
              </a:rPr>
              <a:t> de TEPT</a:t>
            </a:r>
            <a:br>
              <a:rPr lang="en-US" sz="2900" dirty="0">
                <a:solidFill>
                  <a:schemeClr val="bg1"/>
                </a:solidFill>
                <a:latin typeface="Calibri" charset="0"/>
                <a:ea typeface="ＭＳ Ｐゴシック" charset="0"/>
                <a:cs typeface="ＭＳ Ｐゴシック" charset="0"/>
              </a:rPr>
            </a:br>
            <a:r>
              <a:rPr lang="en-US" sz="2900" dirty="0">
                <a:solidFill>
                  <a:schemeClr val="bg1"/>
                </a:solidFill>
                <a:latin typeface="Calibri" charset="0"/>
                <a:ea typeface="ＭＳ Ｐゴシック" charset="0"/>
                <a:cs typeface="ＭＳ Ｐゴシック" charset="0"/>
              </a:rPr>
              <a:t>(</a:t>
            </a:r>
            <a:r>
              <a:rPr lang="pt-BR" sz="2900" b="1" dirty="0">
                <a:solidFill>
                  <a:schemeClr val="bg1"/>
                </a:solidFill>
                <a:latin typeface="Calibri" charset="0"/>
                <a:ea typeface="ＭＳ Ｐゴシック" charset="0"/>
                <a:cs typeface="ＭＳ Ｐゴシック" charset="0"/>
              </a:rPr>
              <a:t>pelo menos um mês </a:t>
            </a:r>
            <a:r>
              <a:rPr lang="pt-BR" sz="2900" dirty="0">
                <a:solidFill>
                  <a:schemeClr val="bg1"/>
                </a:solidFill>
                <a:latin typeface="Calibri" charset="0"/>
                <a:ea typeface="ＭＳ Ｐゴシック" charset="0"/>
                <a:cs typeface="ＭＳ Ｐゴシック" charset="0"/>
              </a:rPr>
              <a:t>após um evento </a:t>
            </a:r>
            <a:br>
              <a:rPr lang="pt-BR" sz="2900" dirty="0">
                <a:solidFill>
                  <a:schemeClr val="bg1"/>
                </a:solidFill>
                <a:latin typeface="Calibri" charset="0"/>
                <a:ea typeface="ＭＳ Ｐゴシック" charset="0"/>
                <a:cs typeface="ＭＳ Ｐゴシック" charset="0"/>
              </a:rPr>
            </a:br>
            <a:r>
              <a:rPr lang="pt-BR" sz="2900" dirty="0">
                <a:solidFill>
                  <a:schemeClr val="bg1"/>
                </a:solidFill>
                <a:latin typeface="Calibri" charset="0"/>
                <a:ea typeface="ＭＳ Ｐゴシック" charset="0"/>
                <a:cs typeface="ＭＳ Ｐゴシック" charset="0"/>
              </a:rPr>
              <a:t>potencialmente traumático</a:t>
            </a:r>
            <a:r>
              <a:rPr lang="en-US" sz="2900" dirty="0">
                <a:solidFill>
                  <a:schemeClr val="bg1"/>
                </a:solidFill>
                <a:latin typeface="Calibri" charset="0"/>
                <a:ea typeface="ＭＳ Ｐゴシック" charset="0"/>
                <a:cs typeface="ＭＳ Ｐゴシック" charset="0"/>
              </a:rPr>
              <a:t>)</a:t>
            </a:r>
            <a:endParaRPr lang="en-GB" sz="2900" dirty="0">
              <a:solidFill>
                <a:schemeClr val="bg1"/>
              </a:solidFill>
              <a:latin typeface="Calibri" charset="0"/>
              <a:ea typeface="ＭＳ Ｐゴシック" charset="0"/>
              <a:cs typeface="ＭＳ Ｐゴシック" charset="0"/>
            </a:endParaRPr>
          </a:p>
        </p:txBody>
      </p:sp>
      <p:sp>
        <p:nvSpPr>
          <p:cNvPr id="21507" name="Content Placeholder 2"/>
          <p:cNvSpPr>
            <a:spLocks noGrp="1"/>
          </p:cNvSpPr>
          <p:nvPr>
            <p:ph idx="1"/>
          </p:nvPr>
        </p:nvSpPr>
        <p:spPr>
          <a:xfrm>
            <a:off x="1134318" y="2314937"/>
            <a:ext cx="7118431" cy="3811226"/>
          </a:xfrm>
        </p:spPr>
        <p:txBody>
          <a:bodyPr>
            <a:normAutofit/>
          </a:bodyPr>
          <a:lstStyle/>
          <a:p>
            <a:r>
              <a:rPr lang="pt-BR" sz="2800" dirty="0">
                <a:latin typeface="Calibri" charset="0"/>
                <a:ea typeface="ＭＳ Ｐゴシック" charset="0"/>
                <a:cs typeface="ＭＳ Ｐゴシック" charset="0"/>
              </a:rPr>
              <a:t>Reexperimentando sintomas.</a:t>
            </a:r>
          </a:p>
          <a:p>
            <a:r>
              <a:rPr lang="pt-BR" sz="2800" dirty="0">
                <a:latin typeface="Calibri" charset="0"/>
                <a:ea typeface="ＭＳ Ｐゴシック" charset="0"/>
                <a:cs typeface="ＭＳ Ｐゴシック" charset="0"/>
              </a:rPr>
              <a:t>Sintomas de evitação.</a:t>
            </a:r>
          </a:p>
          <a:p>
            <a:r>
              <a:rPr lang="pt-BR" sz="2800" dirty="0">
                <a:latin typeface="Calibri" charset="0"/>
                <a:ea typeface="ＭＳ Ｐゴシック" charset="0"/>
                <a:cs typeface="ＭＳ Ｐゴシック" charset="0"/>
              </a:rPr>
              <a:t>Sintomas relacionados a uma sensação de ameaça atual aumentada.</a:t>
            </a:r>
          </a:p>
          <a:p>
            <a:r>
              <a:rPr lang="pt-BR" sz="2800" dirty="0">
                <a:latin typeface="Calibri" charset="0"/>
                <a:ea typeface="ＭＳ Ｐゴシック" charset="0"/>
                <a:cs typeface="ＭＳ Ｐゴシック" charset="0"/>
              </a:rPr>
              <a:t>Dificuldades em realizar atividades habituais, escolares, domésticas ou sociais</a:t>
            </a:r>
            <a:r>
              <a:rPr lang="en-GB" sz="2800" dirty="0">
                <a:latin typeface="Calibri" charset="0"/>
                <a:ea typeface="ＭＳ Ｐゴシック" charset="0"/>
                <a:cs typeface="ＭＳ Ｐゴシック" charset="0"/>
              </a:rPr>
              <a:t>.</a:t>
            </a:r>
          </a:p>
          <a:p>
            <a:endParaRPr lang="en-GB" sz="2800" dirty="0">
              <a:latin typeface="Calibri" charset="0"/>
              <a:ea typeface="ＭＳ Ｐゴシック" charset="0"/>
              <a:cs typeface="ＭＳ Ｐゴシック" charset="0"/>
            </a:endParaRPr>
          </a:p>
        </p:txBody>
      </p:sp>
      <p:sp>
        <p:nvSpPr>
          <p:cNvPr id="194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1ED183-C1CE-A34F-91BF-FE85A58244B8}" type="slidenum">
              <a:rPr lang="en-US">
                <a:solidFill>
                  <a:srgbClr val="898989"/>
                </a:solidFill>
                <a:latin typeface="Calibri" charset="0"/>
              </a:rPr>
              <a:pPr eaLnBrk="1" hangingPunct="1"/>
              <a:t>13</a:t>
            </a:fld>
            <a:endParaRPr lang="en-US">
              <a:solidFill>
                <a:srgbClr val="898989"/>
              </a:solidFill>
              <a:latin typeface="Calibri" charset="0"/>
            </a:endParaRPr>
          </a:p>
        </p:txBody>
      </p:sp>
    </p:spTree>
    <p:extLst>
      <p:ext uri="{BB962C8B-B14F-4D97-AF65-F5344CB8AC3E}">
        <p14:creationId xmlns:p14="http://schemas.microsoft.com/office/powerpoint/2010/main" val="331298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18532"/>
          </a:xfrm>
          <a:solidFill>
            <a:srgbClr val="6D0636"/>
          </a:solidFill>
        </p:spPr>
        <p:txBody>
          <a:bodyPr>
            <a:normAutofit/>
          </a:bodyPr>
          <a:lstStyle/>
          <a:p>
            <a:r>
              <a:rPr lang="pt-BR" dirty="0">
                <a:solidFill>
                  <a:schemeClr val="bg1"/>
                </a:solidFill>
              </a:rPr>
              <a:t>Estudo de caso: Transtorno de </a:t>
            </a:r>
            <a:br>
              <a:rPr lang="pt-BR" dirty="0">
                <a:solidFill>
                  <a:schemeClr val="bg1"/>
                </a:solidFill>
              </a:rPr>
            </a:br>
            <a:r>
              <a:rPr lang="pt-BR" dirty="0">
                <a:solidFill>
                  <a:schemeClr val="bg1"/>
                </a:solidFill>
              </a:rPr>
              <a:t>estresse pós-traumático</a:t>
            </a:r>
            <a:endParaRPr lang="en-US" dirty="0">
              <a:solidFill>
                <a:schemeClr val="bg1"/>
              </a:solidFill>
            </a:endParaRPr>
          </a:p>
        </p:txBody>
      </p:sp>
      <p:sp>
        <p:nvSpPr>
          <p:cNvPr id="3" name="Content Placeholder 2"/>
          <p:cNvSpPr>
            <a:spLocks noGrp="1"/>
          </p:cNvSpPr>
          <p:nvPr>
            <p:ph idx="1"/>
          </p:nvPr>
        </p:nvSpPr>
        <p:spPr>
          <a:xfrm>
            <a:off x="833376" y="2511705"/>
            <a:ext cx="7853423" cy="3614457"/>
          </a:xfrm>
        </p:spPr>
        <p:txBody>
          <a:bodyPr>
            <a:noAutofit/>
          </a:bodyPr>
          <a:lstStyle/>
          <a:p>
            <a:pPr marL="0" indent="0">
              <a:buNone/>
            </a:pPr>
            <a:r>
              <a:rPr lang="pt-BR" sz="2500" dirty="0"/>
              <a:t>Uma jovem de 23 anos se apresenta ao profissional de saúde com coração acelerado e problemas respiratórios.</a:t>
            </a:r>
          </a:p>
          <a:p>
            <a:pPr marL="0" indent="0">
              <a:buNone/>
            </a:pPr>
            <a:r>
              <a:rPr lang="pt-BR" sz="2500" dirty="0"/>
              <a:t>Depois de passar algum tempo ouvindo-a, o profissional de saúde descobre que ela foi estuprada há um ano em uma festa.</a:t>
            </a:r>
          </a:p>
          <a:p>
            <a:pPr marL="0" indent="0">
              <a:buNone/>
            </a:pPr>
            <a:r>
              <a:rPr lang="pt-BR" sz="2500" dirty="0"/>
              <a:t>Ela tem flashbacks desse ataque e pesadelos que a impedem de dormir. Ela evita passar tempo com as pessoas quando sente medo delas. Se está em situações sociais, sente-se muito nervosa e desconfortável e sempre procura sair mais cedo. Ela está exausta</a:t>
            </a:r>
            <a:r>
              <a:rPr lang="en-US" sz="2500"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14</a:t>
            </a:fld>
            <a:endParaRPr lang="en-US"/>
          </a:p>
        </p:txBody>
      </p:sp>
    </p:spTree>
    <p:extLst>
      <p:ext uri="{BB962C8B-B14F-4D97-AF65-F5344CB8AC3E}">
        <p14:creationId xmlns:p14="http://schemas.microsoft.com/office/powerpoint/2010/main" val="373698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0"/>
            <a:ext cx="9144000" cy="1724628"/>
          </a:xfrm>
        </p:spPr>
        <p:txBody>
          <a:bodyPr/>
          <a:lstStyle/>
          <a:p>
            <a:r>
              <a:rPr lang="en-US" dirty="0" err="1">
                <a:solidFill>
                  <a:schemeClr val="bg1"/>
                </a:solidFill>
              </a:rPr>
              <a:t>Reflexão</a:t>
            </a:r>
            <a:endParaRPr lang="en-US" dirty="0">
              <a:solidFill>
                <a:schemeClr val="bg1"/>
              </a:solidFill>
            </a:endParaRPr>
          </a:p>
        </p:txBody>
      </p:sp>
      <p:sp>
        <p:nvSpPr>
          <p:cNvPr id="3" name="Content Placeholder 2"/>
          <p:cNvSpPr>
            <a:spLocks noGrp="1"/>
          </p:cNvSpPr>
          <p:nvPr>
            <p:ph idx="1"/>
          </p:nvPr>
        </p:nvSpPr>
        <p:spPr>
          <a:xfrm>
            <a:off x="1331088" y="2349661"/>
            <a:ext cx="6481823" cy="3639977"/>
          </a:xfrm>
        </p:spPr>
        <p:txBody>
          <a:bodyPr>
            <a:normAutofit lnSpcReduction="10000"/>
          </a:bodyPr>
          <a:lstStyle/>
          <a:p>
            <a:r>
              <a:rPr lang="pt-BR" dirty="0"/>
              <a:t>Lembra-se de pessoas de quem você cuidou no passado que tenham passado por TEPT?</a:t>
            </a:r>
          </a:p>
          <a:p>
            <a:r>
              <a:rPr lang="pt-BR" dirty="0"/>
              <a:t>Como eles se manifestaram para você?</a:t>
            </a:r>
          </a:p>
          <a:p>
            <a:r>
              <a:rPr lang="pt-BR" dirty="0"/>
              <a:t>Como você cuidou delas? Isso ajudou</a:t>
            </a:r>
            <a:r>
              <a:rPr lang="en-US" dirty="0"/>
              <a:t>?</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15</a:t>
            </a:fld>
            <a:endParaRPr lang="en-US"/>
          </a:p>
        </p:txBody>
      </p:sp>
    </p:spTree>
    <p:extLst>
      <p:ext uri="{BB962C8B-B14F-4D97-AF65-F5344CB8AC3E}">
        <p14:creationId xmlns:p14="http://schemas.microsoft.com/office/powerpoint/2010/main" val="167939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36203"/>
          </a:xfrm>
          <a:solidFill>
            <a:srgbClr val="6D0636"/>
          </a:solidFill>
        </p:spPr>
        <p:txBody>
          <a:bodyPr/>
          <a:lstStyle/>
          <a:p>
            <a:r>
              <a:rPr lang="en-US" dirty="0" err="1">
                <a:solidFill>
                  <a:schemeClr val="bg1"/>
                </a:solidFill>
              </a:rPr>
              <a:t>Luto</a:t>
            </a:r>
            <a:endParaRPr lang="en-US" dirty="0">
              <a:solidFill>
                <a:schemeClr val="bg1"/>
              </a:solidFill>
            </a:endParaRPr>
          </a:p>
        </p:txBody>
      </p:sp>
      <p:sp>
        <p:nvSpPr>
          <p:cNvPr id="3" name="Content Placeholder 2"/>
          <p:cNvSpPr>
            <a:spLocks noGrp="1"/>
          </p:cNvSpPr>
          <p:nvPr>
            <p:ph idx="1"/>
          </p:nvPr>
        </p:nvSpPr>
        <p:spPr>
          <a:xfrm>
            <a:off x="827590" y="2313630"/>
            <a:ext cx="7488820" cy="4042720"/>
          </a:xfrm>
        </p:spPr>
        <p:txBody>
          <a:bodyPr>
            <a:normAutofit fontScale="92500" lnSpcReduction="20000"/>
          </a:bodyPr>
          <a:lstStyle/>
          <a:p>
            <a:r>
              <a:rPr lang="pt-BR" dirty="0"/>
              <a:t>O luto é uma resposta normal à perda.</a:t>
            </a:r>
          </a:p>
          <a:p>
            <a:r>
              <a:rPr lang="pt-BR" dirty="0"/>
              <a:t>As respostas das pessoas à perda podem ser esmagadoras e abrangentes, incluindo</a:t>
            </a:r>
            <a:r>
              <a:rPr lang="en-US" dirty="0"/>
              <a:t>: </a:t>
            </a:r>
          </a:p>
          <a:p>
            <a:pPr lvl="1">
              <a:buFont typeface="Courier New" charset="0"/>
              <a:buChar char="o"/>
            </a:pPr>
            <a:r>
              <a:rPr lang="pt-BR" dirty="0"/>
              <a:t>Humor deprimido, desespero, ansiedade, medo, irritabilidade, raiva, solidão, anseio, choque.</a:t>
            </a:r>
          </a:p>
          <a:p>
            <a:pPr lvl="1">
              <a:buFont typeface="Courier New" charset="0"/>
              <a:buChar char="o"/>
            </a:pPr>
            <a:r>
              <a:rPr lang="pt-BR" dirty="0"/>
              <a:t>Desesperança, baixa autoestima, preocupação com a pessoa que morreu, pensamento negativo, </a:t>
            </a:r>
            <a:r>
              <a:rPr lang="pt-BR" dirty="0" err="1"/>
              <a:t>autocobrança</a:t>
            </a:r>
            <a:r>
              <a:rPr lang="pt-BR" dirty="0"/>
              <a:t>.</a:t>
            </a:r>
          </a:p>
          <a:p>
            <a:pPr lvl="1">
              <a:buFont typeface="Courier New" charset="0"/>
              <a:buChar char="o"/>
            </a:pPr>
            <a:r>
              <a:rPr lang="pt-BR" dirty="0"/>
              <a:t>Isolamento social, perda de interesse, perda de apetite, problemas para dormir, dores</a:t>
            </a:r>
            <a:r>
              <a:rPr lang="en-US" dirty="0"/>
              <a:t>.</a:t>
            </a:r>
          </a:p>
          <a:p>
            <a:pPr lvl="1"/>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16</a:t>
            </a:fld>
            <a:endParaRPr lang="en-US"/>
          </a:p>
        </p:txBody>
      </p:sp>
    </p:spTree>
    <p:extLst>
      <p:ext uri="{BB962C8B-B14F-4D97-AF65-F5344CB8AC3E}">
        <p14:creationId xmlns:p14="http://schemas.microsoft.com/office/powerpoint/2010/main" val="351750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39097"/>
          </a:xfrm>
          <a:solidFill>
            <a:srgbClr val="6D0636"/>
          </a:solidFill>
        </p:spPr>
        <p:txBody>
          <a:bodyPr/>
          <a:lstStyle/>
          <a:p>
            <a:r>
              <a:rPr lang="en-US" dirty="0" err="1">
                <a:solidFill>
                  <a:schemeClr val="bg1"/>
                </a:solidFill>
              </a:rPr>
              <a:t>Estudo</a:t>
            </a:r>
            <a:r>
              <a:rPr lang="en-US" dirty="0">
                <a:solidFill>
                  <a:schemeClr val="bg1"/>
                </a:solidFill>
              </a:rPr>
              <a:t> de </a:t>
            </a:r>
            <a:r>
              <a:rPr lang="en-US" dirty="0" err="1">
                <a:solidFill>
                  <a:schemeClr val="bg1"/>
                </a:solidFill>
              </a:rPr>
              <a:t>caso</a:t>
            </a:r>
            <a:r>
              <a:rPr lang="en-US" dirty="0">
                <a:solidFill>
                  <a:schemeClr val="bg1"/>
                </a:solidFill>
              </a:rPr>
              <a:t>: </a:t>
            </a:r>
            <a:r>
              <a:rPr lang="en-US" dirty="0" err="1">
                <a:solidFill>
                  <a:schemeClr val="bg1"/>
                </a:solidFill>
              </a:rPr>
              <a:t>Luto</a:t>
            </a:r>
            <a:endParaRPr lang="en-US" dirty="0">
              <a:solidFill>
                <a:schemeClr val="bg1"/>
              </a:solidFill>
            </a:endParaRPr>
          </a:p>
        </p:txBody>
      </p:sp>
      <p:sp>
        <p:nvSpPr>
          <p:cNvPr id="3" name="Content Placeholder 2"/>
          <p:cNvSpPr>
            <a:spLocks noGrp="1"/>
          </p:cNvSpPr>
          <p:nvPr>
            <p:ph idx="1"/>
          </p:nvPr>
        </p:nvSpPr>
        <p:spPr>
          <a:xfrm>
            <a:off x="914400" y="2176041"/>
            <a:ext cx="7546694" cy="4089019"/>
          </a:xfrm>
        </p:spPr>
        <p:txBody>
          <a:bodyPr>
            <a:normAutofit fontScale="85000" lnSpcReduction="20000"/>
          </a:bodyPr>
          <a:lstStyle/>
          <a:p>
            <a:pPr marL="0" indent="0">
              <a:buNone/>
            </a:pPr>
            <a:r>
              <a:rPr lang="pt-BR" dirty="0"/>
              <a:t>Uma jovem de 22 anos compareceu a uma clínica de cuidados primários de saúde queixando-se de dores por todo o corpo.</a:t>
            </a:r>
          </a:p>
          <a:p>
            <a:pPr marL="0" indent="0">
              <a:buNone/>
            </a:pPr>
            <a:r>
              <a:rPr lang="pt-BR" dirty="0"/>
              <a:t>Ela explicou que é socialmente isolada e não quer ver pessoas, pois elas apenas a deixam com muita raiva e ela as acha inúteis. Ela se sente triste o tempo todo.</a:t>
            </a:r>
          </a:p>
          <a:p>
            <a:pPr marL="0" indent="0">
              <a:buNone/>
            </a:pPr>
            <a:r>
              <a:rPr lang="pt-BR" dirty="0"/>
              <a:t>Depois de algum tempo, ela explica que seu pai morreu há quatro meses. Ela era muito próxima dele e sente sua falta, está com raiva e não entende como as pessoas podem continuar vivendo normalmente</a:t>
            </a:r>
            <a:r>
              <a:rPr lang="en-US"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17</a:t>
            </a:fld>
            <a:endParaRPr lang="en-US"/>
          </a:p>
        </p:txBody>
      </p:sp>
    </p:spTree>
    <p:extLst>
      <p:ext uri="{BB962C8B-B14F-4D97-AF65-F5344CB8AC3E}">
        <p14:creationId xmlns:p14="http://schemas.microsoft.com/office/powerpoint/2010/main" val="410557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36203"/>
          </a:xfrm>
        </p:spPr>
        <p:txBody>
          <a:bodyPr/>
          <a:lstStyle/>
          <a:p>
            <a:r>
              <a:rPr lang="en-US" dirty="0" err="1">
                <a:solidFill>
                  <a:schemeClr val="bg1"/>
                </a:solidFill>
              </a:rPr>
              <a:t>Reflexão</a:t>
            </a:r>
            <a:endParaRPr lang="en-US" dirty="0">
              <a:solidFill>
                <a:schemeClr val="bg1"/>
              </a:solidFill>
            </a:endParaRPr>
          </a:p>
        </p:txBody>
      </p:sp>
      <p:sp>
        <p:nvSpPr>
          <p:cNvPr id="3" name="Content Placeholder 2"/>
          <p:cNvSpPr>
            <a:spLocks noGrp="1"/>
          </p:cNvSpPr>
          <p:nvPr>
            <p:ph idx="1"/>
          </p:nvPr>
        </p:nvSpPr>
        <p:spPr>
          <a:xfrm>
            <a:off x="830483" y="2349661"/>
            <a:ext cx="7459884" cy="2738998"/>
          </a:xfrm>
        </p:spPr>
        <p:txBody>
          <a:bodyPr>
            <a:normAutofit fontScale="92500" lnSpcReduction="20000"/>
          </a:bodyPr>
          <a:lstStyle/>
          <a:p>
            <a:r>
              <a:rPr lang="pt-BR" dirty="0"/>
              <a:t>Lembra-se de pessoas de quem você cuidou no passado e que podem se encaixar nessa apresentação de alguém enlutado?</a:t>
            </a:r>
          </a:p>
          <a:p>
            <a:r>
              <a:rPr lang="pt-BR" dirty="0"/>
              <a:t>Como eles se manifestaram para você?</a:t>
            </a:r>
          </a:p>
          <a:p>
            <a:r>
              <a:rPr lang="pt-BR" dirty="0"/>
              <a:t>O que você fez para cuidar deles? Isso ajudou</a:t>
            </a:r>
            <a:r>
              <a:rPr lang="en-US" dirty="0"/>
              <a:t>?</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18</a:t>
            </a:fld>
            <a:endParaRPr lang="en-US"/>
          </a:p>
        </p:txBody>
      </p:sp>
    </p:spTree>
    <p:extLst>
      <p:ext uri="{BB962C8B-B14F-4D97-AF65-F5344CB8AC3E}">
        <p14:creationId xmlns:p14="http://schemas.microsoft.com/office/powerpoint/2010/main" val="136260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13052"/>
          </a:xfrm>
          <a:solidFill>
            <a:srgbClr val="6D0636"/>
          </a:solidFill>
        </p:spPr>
        <p:txBody>
          <a:bodyPr>
            <a:normAutofit/>
          </a:bodyPr>
          <a:lstStyle/>
          <a:p>
            <a:r>
              <a:rPr lang="en-US" dirty="0" err="1">
                <a:solidFill>
                  <a:schemeClr val="bg1"/>
                </a:solidFill>
              </a:rPr>
              <a:t>Sintomas</a:t>
            </a:r>
            <a:r>
              <a:rPr lang="en-US" dirty="0">
                <a:solidFill>
                  <a:schemeClr val="bg1"/>
                </a:solidFill>
              </a:rPr>
              <a:t> </a:t>
            </a:r>
            <a:r>
              <a:rPr lang="en-US" dirty="0" err="1">
                <a:solidFill>
                  <a:schemeClr val="bg1"/>
                </a:solidFill>
              </a:rPr>
              <a:t>somáticos</a:t>
            </a:r>
            <a:r>
              <a:rPr lang="en-US" dirty="0">
                <a:solidFill>
                  <a:schemeClr val="bg1"/>
                </a:solidFill>
              </a:rPr>
              <a:t> </a:t>
            </a:r>
            <a:br>
              <a:rPr lang="en-US" dirty="0">
                <a:solidFill>
                  <a:schemeClr val="bg1"/>
                </a:solidFill>
              </a:rPr>
            </a:br>
            <a:r>
              <a:rPr lang="en-US" dirty="0" err="1">
                <a:solidFill>
                  <a:schemeClr val="bg1"/>
                </a:solidFill>
              </a:rPr>
              <a:t>clinicamente</a:t>
            </a:r>
            <a:r>
              <a:rPr lang="en-US" dirty="0">
                <a:solidFill>
                  <a:schemeClr val="bg1"/>
                </a:solidFill>
              </a:rPr>
              <a:t> </a:t>
            </a:r>
            <a:r>
              <a:rPr lang="en-US" dirty="0" err="1">
                <a:solidFill>
                  <a:schemeClr val="bg1"/>
                </a:solidFill>
              </a:rPr>
              <a:t>inexplicáveis</a:t>
            </a:r>
            <a:endParaRPr lang="en-US" dirty="0">
              <a:solidFill>
                <a:schemeClr val="bg1"/>
              </a:solidFill>
            </a:endParaRPr>
          </a:p>
        </p:txBody>
      </p:sp>
      <p:sp>
        <p:nvSpPr>
          <p:cNvPr id="3" name="Content Placeholder 2"/>
          <p:cNvSpPr>
            <a:spLocks noGrp="1"/>
          </p:cNvSpPr>
          <p:nvPr>
            <p:ph idx="1"/>
          </p:nvPr>
        </p:nvSpPr>
        <p:spPr>
          <a:xfrm>
            <a:off x="1122744" y="2314937"/>
            <a:ext cx="7564056" cy="3811226"/>
          </a:xfrm>
        </p:spPr>
        <p:txBody>
          <a:bodyPr>
            <a:normAutofit fontScale="77500" lnSpcReduction="20000"/>
          </a:bodyPr>
          <a:lstStyle/>
          <a:p>
            <a:r>
              <a:rPr lang="pt-BR" dirty="0"/>
              <a:t>As pessoas podem experimentar múltiplas queixas físicas persistentes – principalmente dores – que não estão associadas a outro problema de saúde física.</a:t>
            </a:r>
          </a:p>
          <a:p>
            <a:r>
              <a:rPr lang="pt-BR" dirty="0"/>
              <a:t>Essas reclamações podem ser associadas a</a:t>
            </a:r>
            <a:r>
              <a:rPr lang="en-US" dirty="0"/>
              <a:t>: </a:t>
            </a:r>
          </a:p>
          <a:p>
            <a:pPr lvl="1">
              <a:buFont typeface="Courier New" charset="0"/>
              <a:buChar char="o"/>
            </a:pPr>
            <a:r>
              <a:rPr lang="pt-BR" dirty="0"/>
              <a:t>pensamentos negativos excessivos, preocupações e ansiedades</a:t>
            </a:r>
          </a:p>
          <a:p>
            <a:pPr lvl="1">
              <a:buFont typeface="Courier New" charset="0"/>
              <a:buChar char="o"/>
            </a:pPr>
            <a:r>
              <a:rPr lang="pt-BR" dirty="0"/>
              <a:t>cansaço</a:t>
            </a:r>
          </a:p>
          <a:p>
            <a:pPr lvl="1">
              <a:buFont typeface="Courier New" charset="0"/>
              <a:buChar char="o"/>
            </a:pPr>
            <a:r>
              <a:rPr lang="pt-BR" dirty="0"/>
              <a:t>humor deprimido</a:t>
            </a:r>
          </a:p>
          <a:p>
            <a:pPr lvl="1">
              <a:buFont typeface="Courier New" charset="0"/>
              <a:buChar char="o"/>
            </a:pPr>
            <a:r>
              <a:rPr lang="pt-BR" dirty="0"/>
              <a:t>desesperança</a:t>
            </a:r>
          </a:p>
          <a:p>
            <a:pPr lvl="1">
              <a:buFont typeface="Courier New" charset="0"/>
              <a:buChar char="o"/>
            </a:pPr>
            <a:r>
              <a:rPr lang="pt-BR" dirty="0"/>
              <a:t>perda de interesse</a:t>
            </a:r>
          </a:p>
          <a:p>
            <a:pPr lvl="1">
              <a:buFont typeface="Courier New" charset="0"/>
              <a:buChar char="o"/>
            </a:pPr>
            <a:r>
              <a:rPr lang="pt-BR" dirty="0"/>
              <a:t>perda de peso/alterações no apetite</a:t>
            </a:r>
            <a:r>
              <a:rPr lang="en-US" dirty="0"/>
              <a:t>.</a:t>
            </a:r>
          </a:p>
        </p:txBody>
      </p:sp>
      <p:sp>
        <p:nvSpPr>
          <p:cNvPr id="4" name="Slide Number Placeholder 3"/>
          <p:cNvSpPr>
            <a:spLocks noGrp="1"/>
          </p:cNvSpPr>
          <p:nvPr>
            <p:ph type="sldNum" sz="quarter" idx="12"/>
          </p:nvPr>
        </p:nvSpPr>
        <p:spPr/>
        <p:txBody>
          <a:bodyPr/>
          <a:lstStyle/>
          <a:p>
            <a:fld id="{458210DE-9F21-6A45-8C15-008376FA5243}" type="slidenum">
              <a:rPr lang="en-US" smtClean="0"/>
              <a:pPr/>
              <a:t>19</a:t>
            </a:fld>
            <a:endParaRPr lang="en-US"/>
          </a:p>
        </p:txBody>
      </p:sp>
    </p:spTree>
    <p:extLst>
      <p:ext uri="{BB962C8B-B14F-4D97-AF65-F5344CB8AC3E}">
        <p14:creationId xmlns:p14="http://schemas.microsoft.com/office/powerpoint/2010/main" val="37737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8210DE-9F21-6A45-8C15-008376FA5243}" type="slidenum">
              <a:rPr lang="en-US" smtClean="0"/>
              <a:pPr/>
              <a:t>2</a:t>
            </a:fld>
            <a:endParaRPr lang="en-US"/>
          </a:p>
        </p:txBody>
      </p:sp>
      <p:pic>
        <p:nvPicPr>
          <p:cNvPr id="5" name="Imagem 4">
            <a:extLst>
              <a:ext uri="{FF2B5EF4-FFF2-40B4-BE49-F238E27FC236}">
                <a16:creationId xmlns:a16="http://schemas.microsoft.com/office/drawing/2014/main" id="{830D9158-74AD-4C45-82E8-92095BBDA72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874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13053"/>
          </a:xfrm>
        </p:spPr>
        <p:txBody>
          <a:bodyPr/>
          <a:lstStyle/>
          <a:p>
            <a:r>
              <a:rPr lang="en-US" dirty="0" err="1">
                <a:solidFill>
                  <a:schemeClr val="bg1"/>
                </a:solidFill>
              </a:rPr>
              <a:t>Reflexão</a:t>
            </a:r>
            <a:r>
              <a:rPr lang="en-US" dirty="0">
                <a:solidFill>
                  <a:schemeClr val="bg1"/>
                </a:solidFill>
              </a:rPr>
              <a:t> </a:t>
            </a:r>
          </a:p>
        </p:txBody>
      </p:sp>
      <p:sp>
        <p:nvSpPr>
          <p:cNvPr id="3" name="Content Placeholder 2"/>
          <p:cNvSpPr>
            <a:spLocks noGrp="1"/>
          </p:cNvSpPr>
          <p:nvPr>
            <p:ph idx="1"/>
          </p:nvPr>
        </p:nvSpPr>
        <p:spPr>
          <a:xfrm>
            <a:off x="888357" y="2386625"/>
            <a:ext cx="7367286" cy="3319301"/>
          </a:xfrm>
        </p:spPr>
        <p:txBody>
          <a:bodyPr>
            <a:normAutofit fontScale="92500"/>
          </a:bodyPr>
          <a:lstStyle/>
          <a:p>
            <a:r>
              <a:rPr lang="pt-BR" dirty="0"/>
              <a:t>Lembra-se de pessoas de quem você cuidou no passado e que tinham sintomas somáticos clinicamente inexplicáveis?</a:t>
            </a:r>
          </a:p>
          <a:p>
            <a:r>
              <a:rPr lang="pt-BR" dirty="0"/>
              <a:t>Como elas se manifestaram para você?</a:t>
            </a:r>
          </a:p>
          <a:p>
            <a:r>
              <a:rPr lang="pt-BR" dirty="0"/>
              <a:t>O que você fez para cuidar delas? Isso ajudou</a:t>
            </a:r>
            <a:r>
              <a:rPr lang="en-US" dirty="0"/>
              <a:t>?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20</a:t>
            </a:fld>
            <a:endParaRPr lang="en-US"/>
          </a:p>
        </p:txBody>
      </p:sp>
    </p:spTree>
    <p:extLst>
      <p:ext uri="{BB962C8B-B14F-4D97-AF65-F5344CB8AC3E}">
        <p14:creationId xmlns:p14="http://schemas.microsoft.com/office/powerpoint/2010/main" val="347312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13053"/>
          </a:xfrm>
        </p:spPr>
        <p:txBody>
          <a:bodyPr>
            <a:normAutofit/>
          </a:bodyPr>
          <a:lstStyle/>
          <a:p>
            <a:r>
              <a:rPr lang="en-US" dirty="0" err="1">
                <a:solidFill>
                  <a:schemeClr val="bg1"/>
                </a:solidFill>
              </a:rPr>
              <a:t>Resumo</a:t>
            </a:r>
            <a:r>
              <a:rPr lang="en-US" dirty="0">
                <a:solidFill>
                  <a:schemeClr val="bg1"/>
                </a:solidFill>
              </a:rPr>
              <a:t> de </a:t>
            </a:r>
            <a:r>
              <a:rPr lang="en-US" dirty="0" err="1">
                <a:solidFill>
                  <a:schemeClr val="bg1"/>
                </a:solidFill>
              </a:rPr>
              <a:t>manifestações</a:t>
            </a:r>
            <a:r>
              <a:rPr lang="en-US" dirty="0">
                <a:solidFill>
                  <a:schemeClr val="bg1"/>
                </a:solidFill>
              </a:rPr>
              <a:t> </a:t>
            </a:r>
            <a:r>
              <a:rPr lang="en-US" dirty="0" err="1">
                <a:solidFill>
                  <a:schemeClr val="bg1"/>
                </a:solidFill>
              </a:rPr>
              <a:t>comuns</a:t>
            </a:r>
            <a:endParaRPr lang="en-US" dirty="0">
              <a:solidFill>
                <a:schemeClr val="bg1"/>
              </a:solidFill>
            </a:endParaRPr>
          </a:p>
        </p:txBody>
      </p:sp>
      <p:sp>
        <p:nvSpPr>
          <p:cNvPr id="3" name="Content Placeholder 2"/>
          <p:cNvSpPr>
            <a:spLocks noGrp="1"/>
          </p:cNvSpPr>
          <p:nvPr>
            <p:ph idx="1"/>
          </p:nvPr>
        </p:nvSpPr>
        <p:spPr>
          <a:xfrm>
            <a:off x="917294" y="2384383"/>
            <a:ext cx="7633504" cy="3593679"/>
          </a:xfrm>
        </p:spPr>
        <p:txBody>
          <a:bodyPr>
            <a:normAutofit fontScale="92500" lnSpcReduction="10000"/>
          </a:bodyPr>
          <a:lstStyle/>
          <a:p>
            <a:pPr marL="0" indent="0">
              <a:buNone/>
            </a:pPr>
            <a:r>
              <a:rPr lang="pt-BR" dirty="0"/>
              <a:t>Pessoas com outros problemas significativos de saúde mental podem apresentar</a:t>
            </a:r>
            <a:r>
              <a:rPr lang="en-US" dirty="0"/>
              <a:t>: </a:t>
            </a:r>
          </a:p>
          <a:p>
            <a:pPr lvl="1">
              <a:buFont typeface="Arial" charset="0"/>
              <a:buChar char="•"/>
            </a:pPr>
            <a:r>
              <a:rPr lang="pt-BR" dirty="0"/>
              <a:t>Sintomas de depressão não equivalentes a depressão.</a:t>
            </a:r>
          </a:p>
          <a:p>
            <a:pPr lvl="1">
              <a:buFont typeface="Arial" charset="0"/>
              <a:buChar char="•"/>
            </a:pPr>
            <a:r>
              <a:rPr lang="pt-BR" dirty="0"/>
              <a:t>Estresse agudo.</a:t>
            </a:r>
          </a:p>
          <a:p>
            <a:pPr lvl="1">
              <a:buFont typeface="Arial" charset="0"/>
              <a:buChar char="•"/>
            </a:pPr>
            <a:r>
              <a:rPr lang="pt-BR" dirty="0"/>
              <a:t>TEPT.</a:t>
            </a:r>
          </a:p>
          <a:p>
            <a:pPr lvl="1">
              <a:buFont typeface="Arial" charset="0"/>
              <a:buChar char="•"/>
            </a:pPr>
            <a:r>
              <a:rPr lang="pt-BR" dirty="0"/>
              <a:t>Luto.</a:t>
            </a:r>
          </a:p>
          <a:p>
            <a:pPr lvl="1">
              <a:buFont typeface="Arial" charset="0"/>
              <a:buChar char="•"/>
            </a:pPr>
            <a:r>
              <a:rPr lang="pt-BR" dirty="0"/>
              <a:t>Sintomas somáticos clinicamente inexplicáveis</a:t>
            </a:r>
            <a:r>
              <a:rPr lang="en-US" dirty="0"/>
              <a:t>.</a:t>
            </a:r>
          </a:p>
          <a:p>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21</a:t>
            </a:fld>
            <a:endParaRPr lang="en-US"/>
          </a:p>
        </p:txBody>
      </p:sp>
    </p:spTree>
    <p:extLst>
      <p:ext uri="{BB962C8B-B14F-4D97-AF65-F5344CB8AC3E}">
        <p14:creationId xmlns:p14="http://schemas.microsoft.com/office/powerpoint/2010/main" val="135259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0" y="0"/>
            <a:ext cx="9144000" cy="1714360"/>
          </a:xfrm>
          <a:solidFill>
            <a:srgbClr val="6D0636"/>
          </a:solidFill>
        </p:spPr>
        <p:txBody>
          <a:bodyPr/>
          <a:lstStyle/>
          <a:p>
            <a:r>
              <a:rPr lang="pt-BR" sz="3200" dirty="0">
                <a:solidFill>
                  <a:schemeClr val="bg1"/>
                </a:solidFill>
                <a:ea typeface="ＭＳ Ｐゴシック" pitchFamily="34" charset="-128"/>
              </a:rPr>
              <a:t>Avaliando alguém com outros problemas </a:t>
            </a:r>
            <a:br>
              <a:rPr lang="pt-BR" sz="3200" dirty="0">
                <a:solidFill>
                  <a:schemeClr val="bg1"/>
                </a:solidFill>
                <a:ea typeface="ＭＳ Ｐゴシック" pitchFamily="34" charset="-128"/>
              </a:rPr>
            </a:br>
            <a:r>
              <a:rPr lang="pt-BR" sz="3200" dirty="0">
                <a:solidFill>
                  <a:schemeClr val="bg1"/>
                </a:solidFill>
                <a:ea typeface="ＭＳ Ｐゴシック" pitchFamily="34" charset="-128"/>
              </a:rPr>
              <a:t>significativos de saúde mental</a:t>
            </a:r>
            <a:endParaRPr lang="en-US" sz="3200" dirty="0">
              <a:solidFill>
                <a:schemeClr val="bg1"/>
              </a:solidFill>
              <a:ea typeface="ＭＳ Ｐゴシック" pitchFamily="34" charset="-128"/>
            </a:endParaRPr>
          </a:p>
        </p:txBody>
      </p:sp>
      <p:sp>
        <p:nvSpPr>
          <p:cNvPr id="28674" name="Content Placeholder 2"/>
          <p:cNvSpPr>
            <a:spLocks noGrp="1"/>
          </p:cNvSpPr>
          <p:nvPr>
            <p:ph idx="1"/>
          </p:nvPr>
        </p:nvSpPr>
        <p:spPr>
          <a:xfrm>
            <a:off x="868102" y="1944547"/>
            <a:ext cx="7402010" cy="4181616"/>
          </a:xfrm>
        </p:spPr>
        <p:txBody>
          <a:bodyPr>
            <a:normAutofit fontScale="92500" lnSpcReduction="10000"/>
          </a:bodyPr>
          <a:lstStyle/>
          <a:p>
            <a:pPr lvl="1">
              <a:buSzPct val="70000"/>
              <a:buFontTx/>
              <a:buChar char="•"/>
            </a:pPr>
            <a:endParaRPr lang="en-US" sz="2400" dirty="0">
              <a:ea typeface="ＭＳ Ｐゴシック" pitchFamily="34" charset="-128"/>
            </a:endParaRPr>
          </a:p>
          <a:p>
            <a:pPr lvl="1">
              <a:buSzPct val="70000"/>
              <a:buFontTx/>
              <a:buChar char="•"/>
            </a:pPr>
            <a:r>
              <a:rPr lang="pt-BR" sz="2400" dirty="0">
                <a:ea typeface="ＭＳ Ｐゴシック" pitchFamily="34" charset="-128"/>
              </a:rPr>
              <a:t>Eles podem voltar a procurar ajuda diversas vezes</a:t>
            </a:r>
            <a:r>
              <a:rPr lang="en-US" sz="2400" dirty="0">
                <a:ea typeface="ＭＳ Ｐゴシック" pitchFamily="34" charset="-128"/>
              </a:rPr>
              <a:t>. </a:t>
            </a:r>
          </a:p>
          <a:p>
            <a:pPr marL="457200" lvl="1" indent="0">
              <a:buSzPct val="70000"/>
              <a:buNone/>
            </a:pPr>
            <a:endParaRPr lang="en-US" sz="2400" dirty="0">
              <a:ea typeface="ＭＳ Ｐゴシック" pitchFamily="34" charset="-128"/>
            </a:endParaRPr>
          </a:p>
          <a:p>
            <a:pPr lvl="1">
              <a:buSzPct val="70000"/>
              <a:buFontTx/>
              <a:buChar char="•"/>
            </a:pPr>
            <a:r>
              <a:rPr lang="pt-BR" sz="2400" dirty="0">
                <a:ea typeface="ＭＳ Ｐゴシック" pitchFamily="34" charset="-128"/>
              </a:rPr>
              <a:t>Eles podem tomar muito tempo</a:t>
            </a:r>
            <a:r>
              <a:rPr lang="en-GB" sz="2400" dirty="0">
                <a:ea typeface="ＭＳ Ｐゴシック" pitchFamily="34" charset="-128"/>
              </a:rPr>
              <a:t>.</a:t>
            </a:r>
          </a:p>
          <a:p>
            <a:pPr marL="457200" lvl="1" indent="0">
              <a:buSzPct val="70000"/>
              <a:buNone/>
            </a:pPr>
            <a:endParaRPr lang="en-GB" sz="2400" dirty="0">
              <a:ea typeface="ＭＳ Ｐゴシック" pitchFamily="34" charset="-128"/>
            </a:endParaRPr>
          </a:p>
          <a:p>
            <a:pPr lvl="1">
              <a:lnSpc>
                <a:spcPct val="120000"/>
              </a:lnSpc>
              <a:buSzPct val="70000"/>
              <a:buFontTx/>
              <a:buChar char="•"/>
            </a:pPr>
            <a:r>
              <a:rPr lang="pt-BR" sz="2400" dirty="0">
                <a:ea typeface="ＭＳ Ｐゴシック" pitchFamily="34" charset="-128"/>
              </a:rPr>
              <a:t>Eles podem insistir em testes e medicamentos</a:t>
            </a:r>
            <a:r>
              <a:rPr lang="en-GB" sz="2400" dirty="0">
                <a:ea typeface="ＭＳ Ｐゴシック" pitchFamily="34" charset="-128"/>
              </a:rPr>
              <a:t>.</a:t>
            </a:r>
          </a:p>
          <a:p>
            <a:pPr marL="457200" lvl="1" indent="0">
              <a:lnSpc>
                <a:spcPct val="120000"/>
              </a:lnSpc>
              <a:buSzPct val="70000"/>
              <a:buNone/>
            </a:pPr>
            <a:endParaRPr lang="en-GB" sz="2400" dirty="0">
              <a:ea typeface="ＭＳ Ｐゴシック" pitchFamily="34" charset="-128"/>
            </a:endParaRPr>
          </a:p>
          <a:p>
            <a:pPr lvl="1">
              <a:lnSpc>
                <a:spcPct val="120000"/>
              </a:lnSpc>
              <a:buSzPct val="70000"/>
              <a:buFontTx/>
              <a:buChar char="•"/>
            </a:pPr>
            <a:r>
              <a:rPr lang="en-US" sz="2400" dirty="0" err="1">
                <a:ea typeface="ＭＳ Ｐゴシック" pitchFamily="34" charset="-128"/>
              </a:rPr>
              <a:t>Você</a:t>
            </a:r>
            <a:r>
              <a:rPr lang="en-US" sz="2400" dirty="0">
                <a:ea typeface="ＭＳ Ｐゴシック" pitchFamily="34" charset="-128"/>
              </a:rPr>
              <a:t> </a:t>
            </a:r>
            <a:r>
              <a:rPr lang="en-US" sz="2400" dirty="0" err="1">
                <a:ea typeface="ＭＳ Ｐゴシック" pitchFamily="34" charset="-128"/>
              </a:rPr>
              <a:t>pode</a:t>
            </a:r>
            <a:r>
              <a:rPr lang="en-US" sz="2400" dirty="0">
                <a:ea typeface="ＭＳ Ｐゴシック" pitchFamily="34" charset="-128"/>
              </a:rPr>
              <a:t> </a:t>
            </a:r>
            <a:r>
              <a:rPr lang="en-US" sz="2400" dirty="0" err="1">
                <a:ea typeface="ＭＳ Ｐゴシック" pitchFamily="34" charset="-128"/>
              </a:rPr>
              <a:t>ficar</a:t>
            </a:r>
            <a:r>
              <a:rPr lang="en-US" sz="2400" dirty="0">
                <a:ea typeface="ＭＳ Ｐゴシック" pitchFamily="34" charset="-128"/>
              </a:rPr>
              <a:t> </a:t>
            </a:r>
            <a:r>
              <a:rPr lang="en-US" sz="2400" dirty="0" err="1">
                <a:ea typeface="ＭＳ Ｐゴシック" pitchFamily="34" charset="-128"/>
              </a:rPr>
              <a:t>frustrado</a:t>
            </a:r>
            <a:r>
              <a:rPr lang="en-US" sz="2400" dirty="0">
                <a:ea typeface="ＭＳ Ｐゴシック" pitchFamily="34" charset="-128"/>
              </a:rPr>
              <a:t>.</a:t>
            </a:r>
          </a:p>
          <a:p>
            <a:pPr lvl="1">
              <a:lnSpc>
                <a:spcPct val="120000"/>
              </a:lnSpc>
              <a:buSzPct val="70000"/>
              <a:buFontTx/>
              <a:buChar char="•"/>
            </a:pPr>
            <a:endParaRPr lang="en-US" sz="2400" dirty="0">
              <a:ea typeface="ＭＳ Ｐゴシック" pitchFamily="34" charset="-128"/>
            </a:endParaRPr>
          </a:p>
          <a:p>
            <a:pPr lvl="1">
              <a:lnSpc>
                <a:spcPct val="120000"/>
              </a:lnSpc>
              <a:buSzPct val="70000"/>
              <a:buFontTx/>
              <a:buChar char="•"/>
            </a:pPr>
            <a:r>
              <a:rPr lang="pt-BR" sz="2400" dirty="0">
                <a:ea typeface="ＭＳ Ｐゴシック" pitchFamily="34" charset="-128"/>
              </a:rPr>
              <a:t>Suas tentativas de ajudar podem falhar</a:t>
            </a:r>
            <a:r>
              <a:rPr lang="en-US" sz="2400" dirty="0">
                <a:ea typeface="ＭＳ Ｐゴシック" pitchFamily="34" charset="-128"/>
              </a:rPr>
              <a:t>.</a:t>
            </a:r>
          </a:p>
          <a:p>
            <a:pPr lvl="1">
              <a:buSzPct val="70000"/>
              <a:buFontTx/>
              <a:buChar char="•"/>
            </a:pPr>
            <a:endParaRPr lang="en-US" sz="2400" dirty="0">
              <a:ea typeface="ＭＳ Ｐゴシック" pitchFamily="34" charset="-128"/>
            </a:endParaRPr>
          </a:p>
          <a:p>
            <a:pPr marL="514350" indent="-514350">
              <a:buSzPct val="70000"/>
              <a:buFont typeface="Arial" charset="0"/>
              <a:buNone/>
            </a:pPr>
            <a:endParaRPr lang="en-US" sz="2400" dirty="0">
              <a:ea typeface="ＭＳ Ｐゴシック" pitchFamily="34" charset="-128"/>
            </a:endParaRPr>
          </a:p>
        </p:txBody>
      </p:sp>
      <p:sp>
        <p:nvSpPr>
          <p:cNvPr id="2" name="Slide Number Placeholder 1"/>
          <p:cNvSpPr>
            <a:spLocks noGrp="1"/>
          </p:cNvSpPr>
          <p:nvPr>
            <p:ph type="sldNum" sz="quarter" idx="12"/>
          </p:nvPr>
        </p:nvSpPr>
        <p:spPr/>
        <p:txBody>
          <a:bodyPr/>
          <a:lstStyle/>
          <a:p>
            <a:fld id="{458210DE-9F21-6A45-8C15-008376FA5243}" type="slidenum">
              <a:rPr lang="en-US" smtClean="0"/>
              <a:pPr/>
              <a:t>22</a:t>
            </a:fld>
            <a:endParaRPr lang="en-US"/>
          </a:p>
        </p:txBody>
      </p:sp>
    </p:spTree>
    <p:extLst>
      <p:ext uri="{BB962C8B-B14F-4D97-AF65-F5344CB8AC3E}">
        <p14:creationId xmlns:p14="http://schemas.microsoft.com/office/powerpoint/2010/main" val="106184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34819" name="Title 1"/>
          <p:cNvSpPr>
            <a:spLocks noGrp="1"/>
          </p:cNvSpPr>
          <p:nvPr>
            <p:ph type="title"/>
          </p:nvPr>
        </p:nvSpPr>
        <p:spPr>
          <a:xfrm>
            <a:off x="0" y="1"/>
            <a:ext cx="9144000" cy="1736201"/>
          </a:xfrm>
        </p:spPr>
        <p:txBody>
          <a:bodyPr>
            <a:normAutofit/>
          </a:bodyPr>
          <a:lstStyle/>
          <a:p>
            <a:r>
              <a:rPr lang="pt-BR" sz="3600" dirty="0">
                <a:solidFill>
                  <a:schemeClr val="bg1"/>
                </a:solidFill>
                <a:ea typeface="ＭＳ Ｐゴシック" pitchFamily="34" charset="-128"/>
              </a:rPr>
              <a:t>Como se comunicar com pessoas com outros problemas significativos de saúde mental</a:t>
            </a:r>
            <a:endParaRPr lang="en-US" sz="3600" dirty="0">
              <a:solidFill>
                <a:schemeClr val="bg1"/>
              </a:solidFill>
              <a:ea typeface="ＭＳ Ｐゴシック" pitchFamily="34" charset="-128"/>
            </a:endParaRPr>
          </a:p>
        </p:txBody>
      </p:sp>
      <p:sp>
        <p:nvSpPr>
          <p:cNvPr id="13315" name="Content Placeholder 2"/>
          <p:cNvSpPr>
            <a:spLocks noGrp="1"/>
          </p:cNvSpPr>
          <p:nvPr>
            <p:ph idx="1"/>
          </p:nvPr>
        </p:nvSpPr>
        <p:spPr>
          <a:xfrm>
            <a:off x="1429473" y="2338086"/>
            <a:ext cx="6285054" cy="3788077"/>
          </a:xfrm>
        </p:spPr>
        <p:txBody>
          <a:bodyPr/>
          <a:lstStyle/>
          <a:p>
            <a:r>
              <a:rPr lang="pt-BR" sz="2400" dirty="0">
                <a:ea typeface="ＭＳ Ｐゴシック" pitchFamily="34" charset="-128"/>
              </a:rPr>
              <a:t>Tente não julgar a pessoa ou a si mesmo.</a:t>
            </a:r>
          </a:p>
          <a:p>
            <a:r>
              <a:rPr lang="pt-BR" sz="2400" dirty="0">
                <a:ea typeface="ＭＳ Ｐゴシック" pitchFamily="34" charset="-128"/>
              </a:rPr>
              <a:t>Faça a pessoa sentir-se bem-vinda e aceita.</a:t>
            </a:r>
          </a:p>
          <a:p>
            <a:r>
              <a:rPr lang="pt-BR" sz="2400" dirty="0">
                <a:ea typeface="ＭＳ Ｐゴシック" pitchFamily="34" charset="-128"/>
              </a:rPr>
              <a:t>Ouça com atenção.</a:t>
            </a:r>
          </a:p>
          <a:p>
            <a:r>
              <a:rPr lang="pt-BR" sz="2400" dirty="0">
                <a:ea typeface="ＭＳ Ｐゴシック" pitchFamily="34" charset="-128"/>
              </a:rPr>
              <a:t>Não descarte as preocupações da pessoa.</a:t>
            </a:r>
          </a:p>
          <a:p>
            <a:r>
              <a:rPr lang="pt-BR" sz="2400" dirty="0">
                <a:ea typeface="ＭＳ Ｐゴシック" pitchFamily="34" charset="-128"/>
              </a:rPr>
              <a:t>Reconheça que os sintomas são reais.</a:t>
            </a:r>
          </a:p>
          <a:p>
            <a:r>
              <a:rPr lang="pt-BR" sz="2400" dirty="0">
                <a:ea typeface="ＭＳ Ｐゴシック" pitchFamily="34" charset="-128"/>
              </a:rPr>
              <a:t>Seja consciente de seus sentimentos no caso de você ficar frustrado</a:t>
            </a:r>
            <a:r>
              <a:rPr lang="en-US" sz="2400" dirty="0">
                <a:ea typeface="ＭＳ Ｐゴシック" pitchFamily="34" charset="-128"/>
              </a:rPr>
              <a:t>.</a:t>
            </a:r>
          </a:p>
          <a:p>
            <a:endParaRPr lang="en-US" sz="2400" dirty="0">
              <a:ea typeface="ＭＳ Ｐゴシック" pitchFamily="34" charset="-128"/>
            </a:endParaRPr>
          </a:p>
        </p:txBody>
      </p:sp>
      <p:sp>
        <p:nvSpPr>
          <p:cNvPr id="34818" name="Slide Number Placeholder 5"/>
          <p:cNvSpPr>
            <a:spLocks noGrp="1"/>
          </p:cNvSpPr>
          <p:nvPr>
            <p:ph type="sldNum" sz="quarter" idx="12"/>
          </p:nvPr>
        </p:nvSpPr>
        <p:spPr bwMode="auto">
          <a:noFill/>
          <a:ln>
            <a:miter lim="800000"/>
            <a:headEnd/>
            <a:tailEnd/>
          </a:ln>
        </p:spPr>
        <p:txBody>
          <a:bodyPr/>
          <a:lstStyle/>
          <a:p>
            <a:fld id="{4CFD5505-7B39-4C21-91D0-80ECC7F232EF}" type="slidenum">
              <a:rPr lang="en-US" smtClean="0"/>
              <a:pPr/>
              <a:t>23</a:t>
            </a:fld>
            <a:endParaRPr lang="en-US"/>
          </a:p>
        </p:txBody>
      </p:sp>
    </p:spTree>
    <p:extLst>
      <p:ext uri="{BB962C8B-B14F-4D97-AF65-F5344CB8AC3E}">
        <p14:creationId xmlns:p14="http://schemas.microsoft.com/office/powerpoint/2010/main" val="126484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29746" r="-29746"/>
          <a:stretch>
            <a:fillRect/>
          </a:stretch>
        </p:blipFill>
        <p:spPr>
          <a:xfrm>
            <a:off x="-775100" y="1414464"/>
            <a:ext cx="10694200" cy="5443536"/>
          </a:xfrm>
        </p:spPr>
      </p:pic>
      <p:sp>
        <p:nvSpPr>
          <p:cNvPr id="2" name="Title 1"/>
          <p:cNvSpPr>
            <a:spLocks noGrp="1"/>
          </p:cNvSpPr>
          <p:nvPr>
            <p:ph type="title"/>
          </p:nvPr>
        </p:nvSpPr>
        <p:spPr>
          <a:xfrm>
            <a:off x="0" y="0"/>
            <a:ext cx="9144000" cy="1585732"/>
          </a:xfrm>
          <a:solidFill>
            <a:srgbClr val="6D0636"/>
          </a:solidFill>
        </p:spPr>
        <p:txBody>
          <a:bodyPr>
            <a:normAutofit/>
          </a:bodyPr>
          <a:lstStyle/>
          <a:p>
            <a:r>
              <a:rPr lang="pt-BR" dirty="0">
                <a:solidFill>
                  <a:schemeClr val="bg1"/>
                </a:solidFill>
              </a:rPr>
              <a:t>Impacto de sintomas somáticos clinicamente inexplicáveis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458210DE-9F21-6A45-8C15-008376FA5243}" type="slidenum">
              <a:rPr lang="en-US" smtClean="0"/>
              <a:pPr/>
              <a:t>24</a:t>
            </a:fld>
            <a:endParaRPr lang="en-US"/>
          </a:p>
        </p:txBody>
      </p:sp>
    </p:spTree>
    <p:extLst>
      <p:ext uri="{BB962C8B-B14F-4D97-AF65-F5344CB8AC3E}">
        <p14:creationId xmlns:p14="http://schemas.microsoft.com/office/powerpoint/2010/main" val="126351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8329"/>
          </a:xfrm>
          <a:solidFill>
            <a:srgbClr val="6D0636"/>
          </a:solidFill>
        </p:spPr>
        <p:txBody>
          <a:bodyPr/>
          <a:lstStyle/>
          <a:p>
            <a:r>
              <a:rPr lang="pt-BR" dirty="0">
                <a:solidFill>
                  <a:schemeClr val="bg1"/>
                </a:solidFill>
              </a:rPr>
              <a:t>Atividade 1: Exibição de vídeo</a:t>
            </a:r>
            <a:endParaRPr lang="en-US" dirty="0">
              <a:solidFill>
                <a:schemeClr val="bg1"/>
              </a:solidFill>
            </a:endParaRPr>
          </a:p>
        </p:txBody>
      </p:sp>
      <p:sp>
        <p:nvSpPr>
          <p:cNvPr id="3" name="Content Placeholder 2"/>
          <p:cNvSpPr>
            <a:spLocks noGrp="1"/>
          </p:cNvSpPr>
          <p:nvPr>
            <p:ph idx="1"/>
          </p:nvPr>
        </p:nvSpPr>
        <p:spPr>
          <a:xfrm>
            <a:off x="1203766" y="2002420"/>
            <a:ext cx="6805915" cy="4123743"/>
          </a:xfrm>
        </p:spPr>
        <p:txBody>
          <a:bodyPr>
            <a:normAutofit/>
          </a:bodyPr>
          <a:lstStyle/>
          <a:p>
            <a:pPr marL="0" indent="0">
              <a:buNone/>
            </a:pPr>
            <a:r>
              <a:rPr lang="pt-BR" dirty="0"/>
              <a:t>Assista ao vídeo 01 da Zeina sendo avaliado por outras queixas importantes em saúde mental</a:t>
            </a:r>
            <a:r>
              <a:rPr lang="en-US" dirty="0"/>
              <a:t>.</a:t>
            </a:r>
          </a:p>
          <a:p>
            <a:pPr marL="0" indent="0">
              <a:buNone/>
            </a:pPr>
            <a:endParaRPr lang="en-US" dirty="0"/>
          </a:p>
          <a:p>
            <a:pPr marL="0" indent="0">
              <a:buNone/>
            </a:pPr>
            <a:r>
              <a:rPr lang="pt-BR" dirty="0"/>
              <a:t>Enquanto assiste ao vídeo, siga o algoritmo de avaliação no MI-mhGAP Versão 2.0, página 143</a:t>
            </a:r>
            <a:r>
              <a:rPr lang="en-US" dirty="0"/>
              <a:t>.</a:t>
            </a:r>
          </a:p>
          <a:p>
            <a:pPr marL="0" indent="0">
              <a:buNone/>
            </a:pPr>
            <a:endParaRPr lang="en-GB" dirty="0"/>
          </a:p>
          <a:p>
            <a:pPr marL="0" indent="0">
              <a:buNone/>
            </a:pPr>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25</a:t>
            </a:fld>
            <a:endParaRPr lang="en-US"/>
          </a:p>
        </p:txBody>
      </p:sp>
    </p:spTree>
    <p:extLst>
      <p:ext uri="{BB962C8B-B14F-4D97-AF65-F5344CB8AC3E}">
        <p14:creationId xmlns:p14="http://schemas.microsoft.com/office/powerpoint/2010/main" val="696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8210DE-9F21-6A45-8C15-008376FA5243}" type="slidenum">
              <a:rPr lang="en-US" smtClean="0"/>
              <a:pPr/>
              <a:t>26</a:t>
            </a:fld>
            <a:endParaRPr lang="en-US"/>
          </a:p>
        </p:txBody>
      </p:sp>
      <p:pic>
        <p:nvPicPr>
          <p:cNvPr id="3" name="Imagem 2">
            <a:extLst>
              <a:ext uri="{FF2B5EF4-FFF2-40B4-BE49-F238E27FC236}">
                <a16:creationId xmlns:a16="http://schemas.microsoft.com/office/drawing/2014/main" id="{9B2B3E13-E02B-47A5-8CDB-928000A0805F}"/>
              </a:ext>
            </a:extLst>
          </p:cNvPr>
          <p:cNvPicPr>
            <a:picLocks noChangeAspect="1"/>
          </p:cNvPicPr>
          <p:nvPr/>
        </p:nvPicPr>
        <p:blipFill>
          <a:blip r:embed="rId3"/>
          <a:stretch>
            <a:fillRect/>
          </a:stretch>
        </p:blipFill>
        <p:spPr>
          <a:xfrm>
            <a:off x="0" y="-48402"/>
            <a:ext cx="9144000" cy="6906402"/>
          </a:xfrm>
          <a:prstGeom prst="rect">
            <a:avLst/>
          </a:prstGeom>
        </p:spPr>
      </p:pic>
    </p:spTree>
    <p:extLst>
      <p:ext uri="{BB962C8B-B14F-4D97-AF65-F5344CB8AC3E}">
        <p14:creationId xmlns:p14="http://schemas.microsoft.com/office/powerpoint/2010/main" val="371707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EC6095B-9A7F-4F50-B6A4-0269D6ADE5F3}"/>
              </a:ext>
            </a:extLst>
          </p:cNvPr>
          <p:cNvPicPr>
            <a:picLocks noChangeAspect="1"/>
          </p:cNvPicPr>
          <p:nvPr/>
        </p:nvPicPr>
        <p:blipFill>
          <a:blip r:embed="rId3"/>
          <a:stretch>
            <a:fillRect/>
          </a:stretch>
        </p:blipFill>
        <p:spPr>
          <a:xfrm>
            <a:off x="0" y="195496"/>
            <a:ext cx="9144000" cy="6467008"/>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27</a:t>
            </a:fld>
            <a:endParaRPr lang="en-US"/>
          </a:p>
        </p:txBody>
      </p:sp>
    </p:spTree>
    <p:extLst>
      <p:ext uri="{BB962C8B-B14F-4D97-AF65-F5344CB8AC3E}">
        <p14:creationId xmlns:p14="http://schemas.microsoft.com/office/powerpoint/2010/main" val="1140103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6D325DF-98E7-47D9-AAF4-E9678A31D157}"/>
              </a:ext>
            </a:extLst>
          </p:cNvPr>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28</a:t>
            </a:fld>
            <a:endParaRPr lang="en-US"/>
          </a:p>
        </p:txBody>
      </p:sp>
    </p:spTree>
    <p:extLst>
      <p:ext uri="{BB962C8B-B14F-4D97-AF65-F5344CB8AC3E}">
        <p14:creationId xmlns:p14="http://schemas.microsoft.com/office/powerpoint/2010/main" val="340374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A0F0AFA-4507-4FEB-B1D3-C35383277341}"/>
              </a:ext>
            </a:extLst>
          </p:cNvPr>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29</a:t>
            </a:fld>
            <a:endParaRPr lang="en-US"/>
          </a:p>
        </p:txBody>
      </p:sp>
      <p:sp>
        <p:nvSpPr>
          <p:cNvPr id="4" name="TextBox 3"/>
          <p:cNvSpPr txBox="1"/>
          <p:nvPr/>
        </p:nvSpPr>
        <p:spPr>
          <a:xfrm>
            <a:off x="703715" y="2511413"/>
            <a:ext cx="3879012" cy="2031325"/>
          </a:xfrm>
          <a:prstGeom prst="rect">
            <a:avLst/>
          </a:prstGeom>
          <a:noFill/>
          <a:ln w="76200" cmpd="sng">
            <a:solidFill>
              <a:srgbClr val="FFFF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1018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36203"/>
          </a:xfrm>
          <a:solidFill>
            <a:srgbClr val="6D0636"/>
          </a:solidFill>
        </p:spPr>
        <p:txBody>
          <a:bodyPr/>
          <a:lstStyle/>
          <a:p>
            <a:r>
              <a:rPr lang="en-US" dirty="0" err="1">
                <a:solidFill>
                  <a:schemeClr val="bg1"/>
                </a:solidFill>
              </a:rPr>
              <a:t>Manifestações</a:t>
            </a:r>
            <a:r>
              <a:rPr lang="en-US" dirty="0">
                <a:solidFill>
                  <a:schemeClr val="bg1"/>
                </a:solidFill>
              </a:rPr>
              <a:t> </a:t>
            </a:r>
            <a:r>
              <a:rPr lang="en-US" dirty="0" err="1">
                <a:solidFill>
                  <a:schemeClr val="bg1"/>
                </a:solidFill>
              </a:rPr>
              <a:t>comuns</a:t>
            </a:r>
            <a:r>
              <a:rPr lang="en-US" dirty="0">
                <a:solidFill>
                  <a:schemeClr val="bg1"/>
                </a:solidFill>
              </a:rPr>
              <a:t> do </a:t>
            </a:r>
            <a:r>
              <a:rPr lang="en-US" dirty="0" err="1">
                <a:solidFill>
                  <a:schemeClr val="bg1"/>
                </a:solidFill>
              </a:rPr>
              <a:t>sofrimento</a:t>
            </a:r>
            <a:r>
              <a:rPr lang="en-US" dirty="0">
                <a:solidFill>
                  <a:schemeClr val="bg1"/>
                </a:solidFill>
              </a:rPr>
              <a:t> </a:t>
            </a:r>
            <a:r>
              <a:rPr lang="en-US" dirty="0" err="1">
                <a:solidFill>
                  <a:schemeClr val="bg1"/>
                </a:solidFill>
              </a:rPr>
              <a:t>emocional</a:t>
            </a:r>
            <a:r>
              <a:rPr lang="en-US" dirty="0">
                <a:solidFill>
                  <a:schemeClr val="bg1"/>
                </a:solidFill>
              </a:rPr>
              <a:t> na APS </a:t>
            </a:r>
          </a:p>
        </p:txBody>
      </p:sp>
      <p:sp>
        <p:nvSpPr>
          <p:cNvPr id="3" name="Content Placeholder 2"/>
          <p:cNvSpPr>
            <a:spLocks noGrp="1"/>
          </p:cNvSpPr>
          <p:nvPr>
            <p:ph idx="1"/>
          </p:nvPr>
        </p:nvSpPr>
        <p:spPr>
          <a:xfrm>
            <a:off x="457200" y="1940560"/>
            <a:ext cx="8463279" cy="4917440"/>
          </a:xfrm>
        </p:spPr>
        <p:txBody>
          <a:bodyPr/>
          <a:lstStyle/>
          <a:p>
            <a:r>
              <a:rPr lang="pt-BR" dirty="0"/>
              <a:t>Sentir-se extremamente cansado, deprimido, irritado, ansioso ou estressado</a:t>
            </a:r>
            <a:r>
              <a:rPr lang="en-US" dirty="0"/>
              <a:t>. </a:t>
            </a:r>
          </a:p>
          <a:p>
            <a:r>
              <a:rPr lang="pt-BR" dirty="0"/>
              <a:t>Frequentemente retornando com queixas somáticas inexplicáveis</a:t>
            </a:r>
            <a:r>
              <a:rPr lang="en-US" dirty="0"/>
              <a:t>.</a:t>
            </a:r>
          </a:p>
          <a:p>
            <a:r>
              <a:rPr lang="en-US" dirty="0" err="1"/>
              <a:t>Isso</a:t>
            </a:r>
            <a:r>
              <a:rPr lang="en-US" dirty="0"/>
              <a:t> </a:t>
            </a:r>
            <a:r>
              <a:rPr lang="en-US" dirty="0" err="1"/>
              <a:t>ocorre</a:t>
            </a:r>
            <a:r>
              <a:rPr lang="en-US" dirty="0"/>
              <a:t>  </a:t>
            </a:r>
            <a:r>
              <a:rPr lang="en-US" dirty="0" err="1"/>
              <a:t>mesmo</a:t>
            </a:r>
            <a:r>
              <a:rPr lang="en-US" dirty="0"/>
              <a:t> se </a:t>
            </a:r>
            <a:r>
              <a:rPr lang="en-US" dirty="0" err="1"/>
              <a:t>não</a:t>
            </a:r>
            <a:r>
              <a:rPr lang="en-US" dirty="0"/>
              <a:t> ha </a:t>
            </a:r>
            <a:r>
              <a:rPr lang="en-US" dirty="0" err="1"/>
              <a:t>transtornos</a:t>
            </a:r>
            <a:r>
              <a:rPr lang="en-US" dirty="0"/>
              <a:t> </a:t>
            </a:r>
            <a:r>
              <a:rPr lang="en-US" dirty="0" err="1"/>
              <a:t>mentais</a:t>
            </a:r>
            <a:r>
              <a:rPr lang="en-US" dirty="0"/>
              <a:t>.</a:t>
            </a:r>
          </a:p>
          <a:p>
            <a:r>
              <a:rPr lang="en-US" dirty="0" err="1"/>
              <a:t>Tambem</a:t>
            </a:r>
            <a:r>
              <a:rPr lang="en-US" dirty="0"/>
              <a:t> </a:t>
            </a:r>
            <a:r>
              <a:rPr lang="en-US" dirty="0" err="1"/>
              <a:t>quando</a:t>
            </a:r>
            <a:r>
              <a:rPr lang="en-US" dirty="0"/>
              <a:t> </a:t>
            </a:r>
            <a:r>
              <a:rPr lang="en-US" dirty="0" err="1"/>
              <a:t>quadros</a:t>
            </a:r>
            <a:r>
              <a:rPr lang="en-US" dirty="0"/>
              <a:t> </a:t>
            </a:r>
            <a:r>
              <a:rPr lang="en-US" dirty="0" err="1"/>
              <a:t>depressivos</a:t>
            </a:r>
            <a:r>
              <a:rPr lang="en-US" dirty="0"/>
              <a:t> e </a:t>
            </a:r>
            <a:r>
              <a:rPr lang="en-US" dirty="0" err="1"/>
              <a:t>ansiosos</a:t>
            </a:r>
            <a:r>
              <a:rPr lang="en-US" dirty="0"/>
              <a:t> </a:t>
            </a:r>
            <a:r>
              <a:rPr lang="en-US" dirty="0" err="1"/>
              <a:t>estão</a:t>
            </a:r>
            <a:r>
              <a:rPr lang="en-US" dirty="0"/>
              <a:t> </a:t>
            </a:r>
            <a:r>
              <a:rPr lang="en-US" dirty="0" err="1"/>
              <a:t>presentes</a:t>
            </a:r>
            <a:r>
              <a:rPr lang="en-US" dirty="0"/>
              <a:t>, </a:t>
            </a:r>
            <a:r>
              <a:rPr lang="en-US" dirty="0" err="1"/>
              <a:t>essas</a:t>
            </a:r>
            <a:r>
              <a:rPr lang="en-US" dirty="0"/>
              <a:t> </a:t>
            </a:r>
            <a:r>
              <a:rPr lang="en-US" dirty="0" err="1"/>
              <a:t>podem</a:t>
            </a:r>
            <a:r>
              <a:rPr lang="en-US" dirty="0"/>
              <a:t> ser as </a:t>
            </a:r>
            <a:r>
              <a:rPr lang="en-US" dirty="0" err="1"/>
              <a:t>queixas</a:t>
            </a:r>
            <a:r>
              <a:rPr lang="en-US" dirty="0"/>
              <a:t> </a:t>
            </a:r>
            <a:r>
              <a:rPr lang="en-US" dirty="0" err="1"/>
              <a:t>mais</a:t>
            </a:r>
            <a:r>
              <a:rPr lang="en-US" dirty="0"/>
              <a:t> </a:t>
            </a:r>
            <a:r>
              <a:rPr lang="en-US" dirty="0" err="1"/>
              <a:t>encontradas</a:t>
            </a:r>
            <a:r>
              <a:rPr lang="en-US" dirty="0"/>
              <a:t>.</a:t>
            </a:r>
          </a:p>
          <a:p>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3</a:t>
            </a:fld>
            <a:endParaRPr lang="en-US"/>
          </a:p>
        </p:txBody>
      </p:sp>
    </p:spTree>
    <p:extLst>
      <p:ext uri="{BB962C8B-B14F-4D97-AF65-F5344CB8AC3E}">
        <p14:creationId xmlns:p14="http://schemas.microsoft.com/office/powerpoint/2010/main" val="192555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E025298-CAA2-4525-B24F-88C73B33842F}"/>
              </a:ext>
            </a:extLst>
          </p:cNvPr>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30</a:t>
            </a:fld>
            <a:endParaRPr lang="en-US"/>
          </a:p>
        </p:txBody>
      </p:sp>
      <p:sp>
        <p:nvSpPr>
          <p:cNvPr id="4" name="TextBox 3"/>
          <p:cNvSpPr txBox="1"/>
          <p:nvPr/>
        </p:nvSpPr>
        <p:spPr>
          <a:xfrm>
            <a:off x="4582727" y="3928860"/>
            <a:ext cx="3879012" cy="2031325"/>
          </a:xfrm>
          <a:prstGeom prst="rect">
            <a:avLst/>
          </a:prstGeom>
          <a:noFill/>
          <a:ln w="76200" cmpd="sng">
            <a:solidFill>
              <a:srgbClr val="FFFF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52778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A6FA345-4DA7-42C8-B30B-CBCDD2D8D47F}"/>
              </a:ext>
            </a:extLst>
          </p:cNvPr>
          <p:cNvPicPr>
            <a:picLocks noChangeAspect="1"/>
          </p:cNvPicPr>
          <p:nvPr/>
        </p:nvPicPr>
        <p:blipFill>
          <a:blip r:embed="rId3"/>
          <a:stretch>
            <a:fillRect/>
          </a:stretch>
        </p:blipFill>
        <p:spPr>
          <a:xfrm>
            <a:off x="0" y="195496"/>
            <a:ext cx="9144000" cy="6467008"/>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31</a:t>
            </a:fld>
            <a:endParaRPr lang="en-US"/>
          </a:p>
        </p:txBody>
      </p:sp>
      <p:sp>
        <p:nvSpPr>
          <p:cNvPr id="5" name="TextBox 4"/>
          <p:cNvSpPr txBox="1"/>
          <p:nvPr/>
        </p:nvSpPr>
        <p:spPr>
          <a:xfrm>
            <a:off x="560804" y="2589792"/>
            <a:ext cx="4011195" cy="923330"/>
          </a:xfrm>
          <a:prstGeom prst="rect">
            <a:avLst/>
          </a:prstGeom>
          <a:noFill/>
          <a:ln w="76200" cmpd="sng">
            <a:solidFill>
              <a:srgbClr val="FFFF00"/>
            </a:solidFill>
          </a:ln>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35706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a:xfrm>
            <a:off x="0" y="0"/>
            <a:ext cx="9144000" cy="1759352"/>
          </a:xfrm>
          <a:solidFill>
            <a:srgbClr val="6D0636"/>
          </a:solidFill>
        </p:spPr>
        <p:txBody>
          <a:bodyPr/>
          <a:lstStyle/>
          <a:p>
            <a:r>
              <a:rPr lang="en-US" sz="3200" dirty="0">
                <a:solidFill>
                  <a:schemeClr val="bg1"/>
                </a:solidFill>
                <a:ea typeface="ＭＳ Ｐゴシック" pitchFamily="34" charset="-128"/>
              </a:rPr>
              <a:t>Evite </a:t>
            </a:r>
            <a:r>
              <a:rPr lang="en-US" sz="3200" dirty="0" err="1">
                <a:solidFill>
                  <a:schemeClr val="bg1"/>
                </a:solidFill>
                <a:ea typeface="ＭＳ Ｐゴシック" pitchFamily="34" charset="-128"/>
              </a:rPr>
              <a:t>medicamentos</a:t>
            </a:r>
            <a:r>
              <a:rPr lang="en-US" sz="3200" dirty="0">
                <a:solidFill>
                  <a:schemeClr val="bg1"/>
                </a:solidFill>
                <a:ea typeface="ＭＳ Ｐゴシック" pitchFamily="34" charset="-128"/>
              </a:rPr>
              <a:t> </a:t>
            </a:r>
            <a:r>
              <a:rPr lang="en-US" sz="3200" dirty="0" err="1">
                <a:solidFill>
                  <a:schemeClr val="bg1"/>
                </a:solidFill>
                <a:ea typeface="ＭＳ Ｐゴシック" pitchFamily="34" charset="-128"/>
              </a:rPr>
              <a:t>inadequados</a:t>
            </a:r>
            <a:endParaRPr lang="en-US" sz="3200" b="0" dirty="0">
              <a:solidFill>
                <a:schemeClr val="bg1"/>
              </a:solidFill>
              <a:ea typeface="ＭＳ Ｐゴシック" pitchFamily="34" charset="-128"/>
            </a:endParaRPr>
          </a:p>
        </p:txBody>
      </p:sp>
      <p:sp>
        <p:nvSpPr>
          <p:cNvPr id="67588" name="Content Placeholder 2"/>
          <p:cNvSpPr>
            <a:spLocks noGrp="1"/>
          </p:cNvSpPr>
          <p:nvPr>
            <p:ph idx="1"/>
          </p:nvPr>
        </p:nvSpPr>
        <p:spPr>
          <a:xfrm>
            <a:off x="772610" y="2195512"/>
            <a:ext cx="7598780" cy="4525963"/>
          </a:xfrm>
        </p:spPr>
        <p:txBody>
          <a:bodyPr>
            <a:normAutofit/>
          </a:bodyPr>
          <a:lstStyle/>
          <a:p>
            <a:r>
              <a:rPr lang="en-US" sz="2400" dirty="0" err="1">
                <a:ea typeface="ＭＳ Ｐゴシック" pitchFamily="34" charset="-128"/>
              </a:rPr>
              <a:t>Corrija</a:t>
            </a:r>
            <a:r>
              <a:rPr lang="en-US" sz="2400" dirty="0">
                <a:ea typeface="ＭＳ Ｐゴシック" pitchFamily="34" charset="-128"/>
              </a:rPr>
              <a:t> a </a:t>
            </a:r>
            <a:r>
              <a:rPr lang="en-US" sz="2400" dirty="0" err="1">
                <a:ea typeface="ＭＳ Ｐゴシック" pitchFamily="34" charset="-128"/>
              </a:rPr>
              <a:t>automedicação</a:t>
            </a:r>
            <a:r>
              <a:rPr lang="en-US" sz="2400" dirty="0">
                <a:ea typeface="ＭＳ Ｐゴシック" pitchFamily="34" charset="-128"/>
              </a:rPr>
              <a:t> </a:t>
            </a:r>
            <a:r>
              <a:rPr lang="en-US" sz="2400" dirty="0" err="1">
                <a:ea typeface="ＭＳ Ｐゴシック" pitchFamily="34" charset="-128"/>
              </a:rPr>
              <a:t>inadequada</a:t>
            </a:r>
            <a:r>
              <a:rPr lang="en-US" sz="2400" dirty="0">
                <a:ea typeface="ＭＳ Ｐゴシック" pitchFamily="34" charset="-128"/>
              </a:rPr>
              <a:t>.</a:t>
            </a:r>
          </a:p>
          <a:p>
            <a:pPr>
              <a:buSzPct val="70000"/>
              <a:buFontTx/>
              <a:buChar char="•"/>
            </a:pPr>
            <a:r>
              <a:rPr lang="en-US" sz="2400" dirty="0" err="1">
                <a:ea typeface="ＭＳ Ｐゴシック" pitchFamily="34" charset="-128"/>
              </a:rPr>
              <a:t>Não</a:t>
            </a:r>
            <a:r>
              <a:rPr lang="en-US" sz="2400" dirty="0">
                <a:ea typeface="ＭＳ Ｐゴシック" pitchFamily="34" charset="-128"/>
              </a:rPr>
              <a:t> </a:t>
            </a:r>
            <a:r>
              <a:rPr lang="en-US" sz="2400" dirty="0" err="1">
                <a:ea typeface="ＭＳ Ｐゴシック" pitchFamily="34" charset="-128"/>
              </a:rPr>
              <a:t>prescreva</a:t>
            </a:r>
            <a:r>
              <a:rPr lang="en-US" sz="2400" dirty="0">
                <a:ea typeface="ＭＳ Ｐゴシック" pitchFamily="34" charset="-128"/>
              </a:rPr>
              <a:t>:</a:t>
            </a:r>
          </a:p>
          <a:p>
            <a:pPr lvl="1">
              <a:buSzPct val="70000"/>
              <a:buFont typeface="Courier New" charset="0"/>
              <a:buChar char="o"/>
            </a:pPr>
            <a:r>
              <a:rPr lang="pt-BR" sz="2400" dirty="0">
                <a:ea typeface="ＭＳ Ｐゴシック" pitchFamily="34" charset="-128"/>
              </a:rPr>
              <a:t>antidepressivos</a:t>
            </a:r>
          </a:p>
          <a:p>
            <a:pPr lvl="1">
              <a:buSzPct val="70000"/>
              <a:buFont typeface="Courier New" charset="0"/>
              <a:buChar char="o"/>
            </a:pPr>
            <a:r>
              <a:rPr lang="pt-BR" sz="2400" dirty="0" err="1">
                <a:ea typeface="ＭＳ Ｐゴシック" pitchFamily="34" charset="-128"/>
              </a:rPr>
              <a:t>benzodiazepinas</a:t>
            </a:r>
            <a:endParaRPr lang="pt-BR" sz="2400" dirty="0">
              <a:ea typeface="ＭＳ Ｐゴシック" pitchFamily="34" charset="-128"/>
            </a:endParaRPr>
          </a:p>
          <a:p>
            <a:pPr lvl="1">
              <a:buSzPct val="70000"/>
              <a:buFont typeface="Courier New" charset="0"/>
              <a:buChar char="o"/>
            </a:pPr>
            <a:r>
              <a:rPr lang="pt-BR" sz="2400" dirty="0">
                <a:ea typeface="ＭＳ Ｐゴシック" pitchFamily="34" charset="-128"/>
              </a:rPr>
              <a:t>placebos</a:t>
            </a:r>
          </a:p>
          <a:p>
            <a:pPr lvl="1">
              <a:buSzPct val="70000"/>
              <a:buFont typeface="Courier New" charset="0"/>
              <a:buChar char="o"/>
            </a:pPr>
            <a:r>
              <a:rPr lang="pt-BR" sz="2400" dirty="0">
                <a:ea typeface="ＭＳ Ｐゴシック" pitchFamily="34" charset="-128"/>
              </a:rPr>
              <a:t>injeções ou tratamentos irrelevantes (por exemplo, vitaminas</a:t>
            </a:r>
            <a:r>
              <a:rPr lang="en-US" sz="2400" dirty="0">
                <a:ea typeface="ＭＳ Ｐゴシック" pitchFamily="34" charset="-128"/>
              </a:rPr>
              <a:t>).</a:t>
            </a:r>
          </a:p>
          <a:p>
            <a:pPr marL="1371600" lvl="2" indent="-514350" eaLnBrk="1" hangingPunct="1">
              <a:buSzPct val="70000"/>
              <a:buFontTx/>
              <a:buChar char="•"/>
            </a:pPr>
            <a:endParaRPr lang="en-GB" dirty="0">
              <a:ea typeface="ＭＳ Ｐゴシック" pitchFamily="34" charset="-128"/>
            </a:endParaRPr>
          </a:p>
          <a:p>
            <a:pPr>
              <a:buSzPct val="70000"/>
              <a:buFontTx/>
              <a:buChar char="•"/>
            </a:pPr>
            <a:r>
              <a:rPr lang="pt-BR" sz="2400" dirty="0">
                <a:ea typeface="ＭＳ Ｐゴシック" pitchFamily="34" charset="-128"/>
              </a:rPr>
              <a:t>Esses medicamentos podem ter efeitos colaterais significativos e contribuir para a ideia de estar doente</a:t>
            </a:r>
            <a:r>
              <a:rPr lang="en-GB" sz="2400" dirty="0">
                <a:ea typeface="ＭＳ Ｐゴシック" pitchFamily="34" charset="-128"/>
              </a:rPr>
              <a:t>.</a:t>
            </a:r>
            <a:endParaRPr lang="en-US" sz="2400" dirty="0">
              <a:ea typeface="ＭＳ Ｐゴシック" pitchFamily="34" charset="-128"/>
            </a:endParaRPr>
          </a:p>
          <a:p>
            <a:pPr>
              <a:buFont typeface="Arial" charset="0"/>
              <a:buNone/>
            </a:pPr>
            <a:endParaRPr lang="en-US" sz="2400" dirty="0">
              <a:ea typeface="ＭＳ Ｐゴシック" pitchFamily="34" charset="-128"/>
            </a:endParaRPr>
          </a:p>
        </p:txBody>
      </p:sp>
      <p:sp>
        <p:nvSpPr>
          <p:cNvPr id="67586" name="Slide Number Placeholder 5"/>
          <p:cNvSpPr>
            <a:spLocks noGrp="1"/>
          </p:cNvSpPr>
          <p:nvPr>
            <p:ph type="sldNum" sz="quarter" idx="12"/>
          </p:nvPr>
        </p:nvSpPr>
        <p:spPr bwMode="auto">
          <a:noFill/>
          <a:ln>
            <a:miter lim="800000"/>
            <a:headEnd/>
            <a:tailEnd/>
          </a:ln>
        </p:spPr>
        <p:txBody>
          <a:bodyPr/>
          <a:lstStyle/>
          <a:p>
            <a:fld id="{6ED0C70A-2AA2-4565-9A37-8C3C6185D7B2}" type="slidenum">
              <a:rPr lang="en-US" smtClean="0"/>
              <a:pPr/>
              <a:t>32</a:t>
            </a:fld>
            <a:endParaRPr lang="en-US" dirty="0"/>
          </a:p>
        </p:txBody>
      </p:sp>
    </p:spTree>
    <p:extLst>
      <p:ext uri="{BB962C8B-B14F-4D97-AF65-F5344CB8AC3E}">
        <p14:creationId xmlns:p14="http://schemas.microsoft.com/office/powerpoint/2010/main" val="83952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8210DE-9F21-6A45-8C15-008376FA5243}" type="slidenum">
              <a:rPr lang="en-US" smtClean="0"/>
              <a:pPr/>
              <a:t>33</a:t>
            </a:fld>
            <a:endParaRPr lang="en-US"/>
          </a:p>
        </p:txBody>
      </p:sp>
      <p:sp>
        <p:nvSpPr>
          <p:cNvPr id="8" name="Title 1"/>
          <p:cNvSpPr>
            <a:spLocks noGrp="1"/>
          </p:cNvSpPr>
          <p:nvPr>
            <p:ph type="title"/>
          </p:nvPr>
        </p:nvSpPr>
        <p:spPr>
          <a:xfrm>
            <a:off x="0" y="-7092"/>
            <a:ext cx="9144000" cy="1250737"/>
          </a:xfrm>
          <a:solidFill>
            <a:srgbClr val="6D0636"/>
          </a:solidFill>
        </p:spPr>
        <p:txBody>
          <a:bodyPr/>
          <a:lstStyle/>
          <a:p>
            <a:r>
              <a:rPr lang="pt-BR" dirty="0">
                <a:solidFill>
                  <a:schemeClr val="bg1"/>
                </a:solidFill>
              </a:rPr>
              <a:t>Protocolo 1: Plano de tratamento</a:t>
            </a:r>
            <a:endParaRPr lang="en-US" dirty="0">
              <a:solidFill>
                <a:schemeClr val="bg1"/>
              </a:solidFill>
            </a:endParaRPr>
          </a:p>
        </p:txBody>
      </p:sp>
      <p:pic>
        <p:nvPicPr>
          <p:cNvPr id="9" name="Picture 8"/>
          <p:cNvPicPr>
            <a:picLocks noChangeAspect="1"/>
          </p:cNvPicPr>
          <p:nvPr/>
        </p:nvPicPr>
        <p:blipFill>
          <a:blip r:embed="rId3"/>
          <a:stretch>
            <a:fillRect/>
          </a:stretch>
        </p:blipFill>
        <p:spPr>
          <a:xfrm>
            <a:off x="1464236" y="1416357"/>
            <a:ext cx="5088964" cy="6027705"/>
          </a:xfrm>
          <a:prstGeom prst="rect">
            <a:avLst/>
          </a:prstGeom>
        </p:spPr>
      </p:pic>
      <p:sp>
        <p:nvSpPr>
          <p:cNvPr id="7" name="TextBox 6"/>
          <p:cNvSpPr txBox="1"/>
          <p:nvPr/>
        </p:nvSpPr>
        <p:spPr>
          <a:xfrm>
            <a:off x="857248" y="1907459"/>
            <a:ext cx="3151470" cy="646331"/>
          </a:xfrm>
          <a:prstGeom prst="rect">
            <a:avLst/>
          </a:prstGeom>
          <a:noFill/>
        </p:spPr>
        <p:txBody>
          <a:bodyPr wrap="square" rtlCol="0">
            <a:spAutoFit/>
          </a:bodyPr>
          <a:lstStyle/>
          <a:p>
            <a:r>
              <a:rPr lang="en-US" dirty="0" err="1"/>
              <a:t>Abordagem</a:t>
            </a:r>
            <a:r>
              <a:rPr lang="en-US" dirty="0"/>
              <a:t> de </a:t>
            </a:r>
            <a:r>
              <a:rPr lang="en-US" dirty="0" err="1"/>
              <a:t>estressores</a:t>
            </a:r>
            <a:r>
              <a:rPr lang="en-US" dirty="0"/>
              <a:t> </a:t>
            </a:r>
            <a:r>
              <a:rPr lang="en-US" dirty="0" err="1"/>
              <a:t>psicossociais</a:t>
            </a:r>
            <a:r>
              <a:rPr lang="en-US" dirty="0"/>
              <a:t> </a:t>
            </a:r>
          </a:p>
        </p:txBody>
      </p:sp>
    </p:spTree>
    <p:extLst>
      <p:ext uri="{BB962C8B-B14F-4D97-AF65-F5344CB8AC3E}">
        <p14:creationId xmlns:p14="http://schemas.microsoft.com/office/powerpoint/2010/main" val="42662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p:nvPr>
        </p:nvSpPr>
        <p:spPr>
          <a:xfrm>
            <a:off x="0" y="1"/>
            <a:ext cx="9144000" cy="1725790"/>
          </a:xfrm>
          <a:solidFill>
            <a:srgbClr val="6D0636"/>
          </a:solidFill>
        </p:spPr>
        <p:txBody>
          <a:bodyPr/>
          <a:lstStyle/>
          <a:p>
            <a:r>
              <a:rPr lang="pt-BR" sz="3200" dirty="0">
                <a:solidFill>
                  <a:schemeClr val="bg1"/>
                </a:solidFill>
                <a:ea typeface="ＭＳ Ｐゴシック" pitchFamily="34" charset="-128"/>
              </a:rPr>
              <a:t>Abordagem de estressores psicossociais atuais</a:t>
            </a:r>
            <a:endParaRPr lang="en-US" sz="3200" dirty="0">
              <a:solidFill>
                <a:schemeClr val="bg1"/>
              </a:solidFill>
              <a:ea typeface="ＭＳ Ｐゴシック" pitchFamily="34" charset="-128"/>
            </a:endParaRPr>
          </a:p>
        </p:txBody>
      </p:sp>
      <p:sp>
        <p:nvSpPr>
          <p:cNvPr id="30723" name="Content Placeholder 2"/>
          <p:cNvSpPr>
            <a:spLocks noGrp="1"/>
          </p:cNvSpPr>
          <p:nvPr>
            <p:ph idx="1"/>
          </p:nvPr>
        </p:nvSpPr>
        <p:spPr>
          <a:xfrm>
            <a:off x="1116957" y="2280211"/>
            <a:ext cx="6910086" cy="3938407"/>
          </a:xfrm>
        </p:spPr>
        <p:txBody>
          <a:bodyPr>
            <a:noAutofit/>
          </a:bodyPr>
          <a:lstStyle/>
          <a:p>
            <a:r>
              <a:rPr lang="pt-BR" sz="2200" dirty="0">
                <a:ea typeface="ＭＳ Ｐゴシック" pitchFamily="34" charset="-128"/>
              </a:rPr>
              <a:t>Ofereça à pessoa a oportunidade de conversar em particular.</a:t>
            </a:r>
          </a:p>
          <a:p>
            <a:r>
              <a:rPr lang="pt-BR" sz="2200" dirty="0">
                <a:ea typeface="ＭＳ Ｐゴシック" pitchFamily="34" charset="-128"/>
              </a:rPr>
              <a:t>Pergunte sobre os estressores psicossociais atuais – avalie e gerencie os riscos de qualquer situação de abuso (violência doméstica) e negligência (negligência infantil).</a:t>
            </a:r>
          </a:p>
          <a:p>
            <a:r>
              <a:rPr lang="pt-BR" sz="2200" dirty="0">
                <a:ea typeface="ＭＳ Ｐゴシック" pitchFamily="34" charset="-128"/>
              </a:rPr>
              <a:t>Realize um brainstorm em grupo para soluções ou para formas de lidar/superar o estressor.</a:t>
            </a:r>
          </a:p>
          <a:p>
            <a:r>
              <a:rPr lang="pt-BR" sz="2200" dirty="0">
                <a:ea typeface="ＭＳ Ｐゴシック" pitchFamily="34" charset="-128"/>
              </a:rPr>
              <a:t>Envolva os membros da família que oferecem apoio, conforme apropriado.</a:t>
            </a:r>
          </a:p>
          <a:p>
            <a:r>
              <a:rPr lang="pt-BR" sz="2200" dirty="0">
                <a:ea typeface="ＭＳ Ｐゴシック" pitchFamily="34" charset="-128"/>
              </a:rPr>
              <a:t>Incentive a participação em grupos de autoajuda e apoio familiar</a:t>
            </a:r>
            <a:r>
              <a:rPr lang="en-GB" sz="2200" dirty="0">
                <a:ea typeface="ＭＳ Ｐゴシック" pitchFamily="34" charset="-128"/>
              </a:rPr>
              <a:t>.</a:t>
            </a:r>
            <a:endParaRPr lang="en-US" sz="2200" dirty="0">
              <a:ea typeface="ＭＳ Ｐゴシック" pitchFamily="34" charset="-128"/>
            </a:endParaRPr>
          </a:p>
        </p:txBody>
      </p:sp>
      <p:sp>
        <p:nvSpPr>
          <p:cNvPr id="69634" name="Slide Number Placeholder 5"/>
          <p:cNvSpPr>
            <a:spLocks noGrp="1"/>
          </p:cNvSpPr>
          <p:nvPr>
            <p:ph type="sldNum" sz="quarter" idx="12"/>
          </p:nvPr>
        </p:nvSpPr>
        <p:spPr bwMode="auto">
          <a:noFill/>
          <a:ln>
            <a:miter lim="800000"/>
            <a:headEnd/>
            <a:tailEnd/>
          </a:ln>
        </p:spPr>
        <p:txBody>
          <a:bodyPr/>
          <a:lstStyle/>
          <a:p>
            <a:fld id="{7A1D8728-A0B4-41E5-A9DA-E201B20878D4}" type="slidenum">
              <a:rPr lang="en-US" smtClean="0"/>
              <a:pPr/>
              <a:t>34</a:t>
            </a:fld>
            <a:endParaRPr lang="en-US"/>
          </a:p>
        </p:txBody>
      </p:sp>
    </p:spTree>
    <p:extLst>
      <p:ext uri="{BB962C8B-B14F-4D97-AF65-F5344CB8AC3E}">
        <p14:creationId xmlns:p14="http://schemas.microsoft.com/office/powerpoint/2010/main" val="17694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bwMode="auto">
          <a:xfrm>
            <a:off x="0" y="-24986"/>
            <a:ext cx="9144000" cy="1320386"/>
          </a:xfrm>
          <a:solidFill>
            <a:srgbClr val="6D0636"/>
          </a:solidFill>
        </p:spPr>
        <p:txBody>
          <a:bodyPr>
            <a:normAutofit fontScale="90000"/>
          </a:bodyPr>
          <a:lstStyle/>
          <a:p>
            <a:r>
              <a:rPr lang="pt-BR" dirty="0">
                <a:solidFill>
                  <a:schemeClr val="bg1"/>
                </a:solidFill>
                <a:latin typeface="Calibri" charset="0"/>
                <a:ea typeface="ＭＳ Ｐゴシック" charset="0"/>
                <a:cs typeface="ＭＳ Ｐゴシック" charset="0"/>
              </a:rPr>
              <a:t>Resolução de problemas em seis etapas</a:t>
            </a:r>
            <a:endParaRPr lang="en-AU" dirty="0">
              <a:solidFill>
                <a:schemeClr val="bg1"/>
              </a:solidFill>
              <a:latin typeface="Calibri" charset="0"/>
              <a:ea typeface="ＭＳ Ｐゴシック" charset="0"/>
              <a:cs typeface="ＭＳ Ｐゴシック" charset="0"/>
            </a:endParaRPr>
          </a:p>
        </p:txBody>
      </p:sp>
      <p:sp>
        <p:nvSpPr>
          <p:cNvPr id="37897" name="Rectangle 7"/>
          <p:cNvSpPr>
            <a:spLocks noGrp="1" noChangeArrowheads="1"/>
          </p:cNvSpPr>
          <p:nvPr>
            <p:ph idx="1"/>
          </p:nvPr>
        </p:nvSpPr>
        <p:spPr>
          <a:xfrm>
            <a:off x="3492500" y="1773238"/>
            <a:ext cx="1655763" cy="792162"/>
          </a:xfrm>
          <a:solidFill>
            <a:schemeClr val="accent1"/>
          </a:solidFill>
        </p:spPr>
        <p:txBody>
          <a:bodyPr/>
          <a:lstStyle/>
          <a:p>
            <a:pPr>
              <a:lnSpc>
                <a:spcPct val="80000"/>
              </a:lnSpc>
              <a:buFontTx/>
              <a:buNone/>
            </a:pPr>
            <a:r>
              <a:rPr lang="en-AU" sz="1800">
                <a:latin typeface="Calibri" charset="0"/>
                <a:ea typeface="ＭＳ Ｐゴシック" charset="0"/>
                <a:cs typeface="ＭＳ Ｐゴシック" charset="0"/>
              </a:rPr>
              <a:t>  Identify and define the problem</a:t>
            </a:r>
          </a:p>
        </p:txBody>
      </p:sp>
      <p:sp>
        <p:nvSpPr>
          <p:cNvPr id="3791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B2B15E2-B559-D441-B7FF-6ED94A5902CA}" type="slidenum">
              <a:rPr lang="en-US">
                <a:solidFill>
                  <a:srgbClr val="898989"/>
                </a:solidFill>
                <a:latin typeface="Calibri" charset="0"/>
              </a:rPr>
              <a:pPr eaLnBrk="1" hangingPunct="1"/>
              <a:t>35</a:t>
            </a:fld>
            <a:endParaRPr lang="en-US">
              <a:solidFill>
                <a:srgbClr val="898989"/>
              </a:solidFill>
              <a:latin typeface="Calibri" charset="0"/>
            </a:endParaRPr>
          </a:p>
        </p:txBody>
      </p:sp>
      <p:sp>
        <p:nvSpPr>
          <p:cNvPr id="37891" name="Oval 16"/>
          <p:cNvSpPr>
            <a:spLocks noChangeArrowheads="1"/>
          </p:cNvSpPr>
          <p:nvPr/>
        </p:nvSpPr>
        <p:spPr bwMode="auto">
          <a:xfrm>
            <a:off x="3276600" y="1412875"/>
            <a:ext cx="2089150" cy="1512888"/>
          </a:xfrm>
          <a:prstGeom prst="ellipse">
            <a:avLst/>
          </a:prstGeom>
          <a:solidFill>
            <a:srgbClr val="6D0636"/>
          </a:solidFill>
          <a:ln w="9525">
            <a:solidFill>
              <a:schemeClr val="tx1"/>
            </a:solidFill>
            <a:round/>
            <a:headEnd/>
            <a:tailEnd/>
          </a:ln>
        </p:spPr>
        <p:txBody>
          <a:bodyPr wrap="none" anchor="ctr"/>
          <a:lstStyle/>
          <a:p>
            <a:endParaRPr lang="en-US"/>
          </a:p>
        </p:txBody>
      </p:sp>
      <p:sp>
        <p:nvSpPr>
          <p:cNvPr id="37892" name="Oval 17"/>
          <p:cNvSpPr>
            <a:spLocks noChangeArrowheads="1"/>
          </p:cNvSpPr>
          <p:nvPr/>
        </p:nvSpPr>
        <p:spPr bwMode="auto">
          <a:xfrm>
            <a:off x="1619250" y="2349500"/>
            <a:ext cx="2089150" cy="1512888"/>
          </a:xfrm>
          <a:prstGeom prst="ellipse">
            <a:avLst/>
          </a:prstGeom>
          <a:solidFill>
            <a:srgbClr val="6D0636"/>
          </a:solidFill>
          <a:ln w="9525">
            <a:solidFill>
              <a:schemeClr val="tx1"/>
            </a:solidFill>
            <a:round/>
            <a:headEnd/>
            <a:tailEnd/>
          </a:ln>
        </p:spPr>
        <p:txBody>
          <a:bodyPr wrap="none" anchor="ctr"/>
          <a:lstStyle/>
          <a:p>
            <a:endParaRPr lang="en-US"/>
          </a:p>
        </p:txBody>
      </p:sp>
      <p:sp>
        <p:nvSpPr>
          <p:cNvPr id="37893" name="Oval 18"/>
          <p:cNvSpPr>
            <a:spLocks noChangeArrowheads="1"/>
          </p:cNvSpPr>
          <p:nvPr/>
        </p:nvSpPr>
        <p:spPr bwMode="auto">
          <a:xfrm>
            <a:off x="5003800" y="2276475"/>
            <a:ext cx="2089150" cy="1512888"/>
          </a:xfrm>
          <a:prstGeom prst="ellipse">
            <a:avLst/>
          </a:prstGeom>
          <a:solidFill>
            <a:srgbClr val="6D0636"/>
          </a:solidFill>
          <a:ln w="9525">
            <a:solidFill>
              <a:schemeClr val="tx1"/>
            </a:solidFill>
            <a:round/>
            <a:headEnd/>
            <a:tailEnd/>
          </a:ln>
        </p:spPr>
        <p:txBody>
          <a:bodyPr wrap="none" anchor="ctr"/>
          <a:lstStyle/>
          <a:p>
            <a:endParaRPr lang="en-US"/>
          </a:p>
        </p:txBody>
      </p:sp>
      <p:sp>
        <p:nvSpPr>
          <p:cNvPr id="37894" name="Oval 19"/>
          <p:cNvSpPr>
            <a:spLocks noChangeArrowheads="1"/>
          </p:cNvSpPr>
          <p:nvPr/>
        </p:nvSpPr>
        <p:spPr bwMode="auto">
          <a:xfrm>
            <a:off x="5003800" y="3789363"/>
            <a:ext cx="2089150" cy="1512887"/>
          </a:xfrm>
          <a:prstGeom prst="ellipse">
            <a:avLst/>
          </a:prstGeom>
          <a:solidFill>
            <a:srgbClr val="6D0636"/>
          </a:solidFill>
          <a:ln w="9525">
            <a:solidFill>
              <a:schemeClr val="tx1"/>
            </a:solidFill>
            <a:round/>
            <a:headEnd/>
            <a:tailEnd/>
          </a:ln>
        </p:spPr>
        <p:txBody>
          <a:bodyPr wrap="none" anchor="ctr"/>
          <a:lstStyle/>
          <a:p>
            <a:endParaRPr lang="en-US"/>
          </a:p>
        </p:txBody>
      </p:sp>
      <p:sp>
        <p:nvSpPr>
          <p:cNvPr id="37895" name="Oval 20"/>
          <p:cNvSpPr>
            <a:spLocks noChangeArrowheads="1"/>
          </p:cNvSpPr>
          <p:nvPr/>
        </p:nvSpPr>
        <p:spPr bwMode="auto">
          <a:xfrm>
            <a:off x="1619250" y="3860800"/>
            <a:ext cx="2089150" cy="1512888"/>
          </a:xfrm>
          <a:prstGeom prst="ellipse">
            <a:avLst/>
          </a:prstGeom>
          <a:solidFill>
            <a:srgbClr val="6D0636"/>
          </a:solidFill>
          <a:ln w="9525">
            <a:solidFill>
              <a:schemeClr val="tx1"/>
            </a:solidFill>
            <a:round/>
            <a:headEnd/>
            <a:tailEnd/>
          </a:ln>
        </p:spPr>
        <p:txBody>
          <a:bodyPr wrap="none" anchor="ctr"/>
          <a:lstStyle/>
          <a:p>
            <a:endParaRPr lang="en-US"/>
          </a:p>
        </p:txBody>
      </p:sp>
      <p:sp>
        <p:nvSpPr>
          <p:cNvPr id="37896" name="Oval 21"/>
          <p:cNvSpPr>
            <a:spLocks noChangeArrowheads="1"/>
          </p:cNvSpPr>
          <p:nvPr/>
        </p:nvSpPr>
        <p:spPr bwMode="auto">
          <a:xfrm>
            <a:off x="3348038" y="4724400"/>
            <a:ext cx="2089150" cy="1512888"/>
          </a:xfrm>
          <a:prstGeom prst="ellipse">
            <a:avLst/>
          </a:prstGeom>
          <a:solidFill>
            <a:srgbClr val="6D0636"/>
          </a:solidFill>
          <a:ln w="9525">
            <a:solidFill>
              <a:schemeClr val="tx1"/>
            </a:solidFill>
            <a:round/>
            <a:headEnd/>
            <a:tailEnd/>
          </a:ln>
        </p:spPr>
        <p:txBody>
          <a:bodyPr wrap="none" anchor="ctr"/>
          <a:lstStyle/>
          <a:p>
            <a:endParaRPr lang="en-US"/>
          </a:p>
        </p:txBody>
      </p:sp>
      <p:sp>
        <p:nvSpPr>
          <p:cNvPr id="37903" name="AutoShape 22"/>
          <p:cNvSpPr>
            <a:spLocks noChangeArrowheads="1"/>
          </p:cNvSpPr>
          <p:nvPr/>
        </p:nvSpPr>
        <p:spPr bwMode="auto">
          <a:xfrm>
            <a:off x="7115175" y="3281363"/>
            <a:ext cx="733425" cy="1214437"/>
          </a:xfrm>
          <a:prstGeom prst="curvedLeftArrow">
            <a:avLst>
              <a:gd name="adj1" fmla="val 33117"/>
              <a:gd name="adj2" fmla="val 66234"/>
              <a:gd name="adj3" fmla="val 33333"/>
            </a:avLst>
          </a:prstGeom>
          <a:solidFill>
            <a:srgbClr val="FF6600"/>
          </a:solidFill>
          <a:ln w="9525">
            <a:solidFill>
              <a:schemeClr val="tx1"/>
            </a:solidFill>
            <a:miter lim="800000"/>
            <a:headEnd/>
            <a:tailEnd/>
          </a:ln>
        </p:spPr>
        <p:txBody>
          <a:bodyPr wrap="none" anchor="ctr"/>
          <a:lstStyle/>
          <a:p>
            <a:endParaRPr lang="en-US"/>
          </a:p>
        </p:txBody>
      </p:sp>
      <p:sp>
        <p:nvSpPr>
          <p:cNvPr id="37904" name="AutoShape 26"/>
          <p:cNvSpPr>
            <a:spLocks noChangeArrowheads="1"/>
          </p:cNvSpPr>
          <p:nvPr/>
        </p:nvSpPr>
        <p:spPr bwMode="auto">
          <a:xfrm rot="3656854">
            <a:off x="5599906" y="5349082"/>
            <a:ext cx="733425" cy="1214438"/>
          </a:xfrm>
          <a:prstGeom prst="curvedLeftArrow">
            <a:avLst>
              <a:gd name="adj1" fmla="val 33117"/>
              <a:gd name="adj2" fmla="val 66234"/>
              <a:gd name="adj3" fmla="val 33333"/>
            </a:avLst>
          </a:prstGeom>
          <a:solidFill>
            <a:srgbClr val="FF6600"/>
          </a:solidFill>
          <a:ln w="9525">
            <a:solidFill>
              <a:schemeClr val="tx1"/>
            </a:solidFill>
            <a:miter lim="800000"/>
            <a:headEnd/>
            <a:tailEnd/>
          </a:ln>
        </p:spPr>
        <p:txBody>
          <a:bodyPr rot="10800000" vert="eaVert" wrap="none" anchor="ctr"/>
          <a:lstStyle/>
          <a:p>
            <a:pPr algn="ctr"/>
            <a:endParaRPr lang="en-AU"/>
          </a:p>
        </p:txBody>
      </p:sp>
      <p:sp>
        <p:nvSpPr>
          <p:cNvPr id="37905" name="AutoShape 27"/>
          <p:cNvSpPr>
            <a:spLocks noChangeArrowheads="1"/>
          </p:cNvSpPr>
          <p:nvPr/>
        </p:nvSpPr>
        <p:spPr bwMode="auto">
          <a:xfrm rot="7623822">
            <a:off x="2436019" y="5420519"/>
            <a:ext cx="733425" cy="1214437"/>
          </a:xfrm>
          <a:prstGeom prst="curvedLeftArrow">
            <a:avLst>
              <a:gd name="adj1" fmla="val 33117"/>
              <a:gd name="adj2" fmla="val 66234"/>
              <a:gd name="adj3" fmla="val 33333"/>
            </a:avLst>
          </a:prstGeom>
          <a:solidFill>
            <a:srgbClr val="FF6600"/>
          </a:solidFill>
          <a:ln w="9525">
            <a:solidFill>
              <a:schemeClr val="tx1"/>
            </a:solidFill>
            <a:miter lim="800000"/>
            <a:headEnd/>
            <a:tailEnd/>
          </a:ln>
        </p:spPr>
        <p:txBody>
          <a:bodyPr rot="10800000" vert="eaVert" wrap="none" anchor="ctr"/>
          <a:lstStyle/>
          <a:p>
            <a:pPr algn="ctr"/>
            <a:endParaRPr lang="en-AU"/>
          </a:p>
        </p:txBody>
      </p:sp>
      <p:sp>
        <p:nvSpPr>
          <p:cNvPr id="37906" name="AutoShape 28"/>
          <p:cNvSpPr>
            <a:spLocks noChangeArrowheads="1"/>
          </p:cNvSpPr>
          <p:nvPr/>
        </p:nvSpPr>
        <p:spPr bwMode="auto">
          <a:xfrm rot="10800000">
            <a:off x="827088" y="3141663"/>
            <a:ext cx="733425" cy="1214437"/>
          </a:xfrm>
          <a:prstGeom prst="curvedLeftArrow">
            <a:avLst>
              <a:gd name="adj1" fmla="val 33117"/>
              <a:gd name="adj2" fmla="val 66234"/>
              <a:gd name="adj3" fmla="val 33333"/>
            </a:avLst>
          </a:prstGeom>
          <a:solidFill>
            <a:srgbClr val="FF6600"/>
          </a:solidFill>
          <a:ln w="9525">
            <a:solidFill>
              <a:schemeClr val="tx1"/>
            </a:solidFill>
            <a:miter lim="800000"/>
            <a:headEnd/>
            <a:tailEnd/>
          </a:ln>
        </p:spPr>
        <p:txBody>
          <a:bodyPr rot="10800000" wrap="none" anchor="ctr"/>
          <a:lstStyle/>
          <a:p>
            <a:pPr algn="ctr"/>
            <a:endParaRPr lang="en-AU"/>
          </a:p>
        </p:txBody>
      </p:sp>
      <p:sp>
        <p:nvSpPr>
          <p:cNvPr id="37907" name="AutoShape 29"/>
          <p:cNvSpPr>
            <a:spLocks noChangeArrowheads="1"/>
          </p:cNvSpPr>
          <p:nvPr/>
        </p:nvSpPr>
        <p:spPr bwMode="auto">
          <a:xfrm rot="-6995078">
            <a:off x="2397919" y="1027907"/>
            <a:ext cx="733425" cy="1214437"/>
          </a:xfrm>
          <a:prstGeom prst="curvedLeftArrow">
            <a:avLst>
              <a:gd name="adj1" fmla="val 33117"/>
              <a:gd name="adj2" fmla="val 66234"/>
              <a:gd name="adj3" fmla="val 33333"/>
            </a:avLst>
          </a:prstGeom>
          <a:solidFill>
            <a:srgbClr val="FF6600"/>
          </a:solidFill>
          <a:ln w="9525">
            <a:solidFill>
              <a:schemeClr val="tx1"/>
            </a:solidFill>
            <a:miter lim="800000"/>
            <a:headEnd/>
            <a:tailEnd/>
          </a:ln>
        </p:spPr>
        <p:txBody>
          <a:bodyPr vert="eaVert" wrap="none" anchor="ctr"/>
          <a:lstStyle/>
          <a:p>
            <a:pPr algn="ctr"/>
            <a:endParaRPr lang="en-AU"/>
          </a:p>
        </p:txBody>
      </p:sp>
      <p:sp>
        <p:nvSpPr>
          <p:cNvPr id="37908" name="AutoShape 30"/>
          <p:cNvSpPr>
            <a:spLocks noChangeArrowheads="1"/>
          </p:cNvSpPr>
          <p:nvPr/>
        </p:nvSpPr>
        <p:spPr bwMode="auto">
          <a:xfrm rot="-3305131">
            <a:off x="5604669" y="1107282"/>
            <a:ext cx="733425" cy="1214437"/>
          </a:xfrm>
          <a:prstGeom prst="curvedLeftArrow">
            <a:avLst>
              <a:gd name="adj1" fmla="val 33117"/>
              <a:gd name="adj2" fmla="val 66234"/>
              <a:gd name="adj3" fmla="val 33333"/>
            </a:avLst>
          </a:prstGeom>
          <a:solidFill>
            <a:srgbClr val="FF6600"/>
          </a:solidFill>
          <a:ln w="9525">
            <a:solidFill>
              <a:schemeClr val="tx1"/>
            </a:solidFill>
            <a:miter lim="800000"/>
            <a:headEnd/>
            <a:tailEnd/>
          </a:ln>
        </p:spPr>
        <p:txBody>
          <a:bodyPr vert="eaVert" wrap="none" anchor="ctr"/>
          <a:lstStyle/>
          <a:p>
            <a:pPr algn="ctr"/>
            <a:endParaRPr lang="en-AU"/>
          </a:p>
        </p:txBody>
      </p:sp>
      <p:sp>
        <p:nvSpPr>
          <p:cNvPr id="3" name="TextBox 2"/>
          <p:cNvSpPr txBox="1"/>
          <p:nvPr/>
        </p:nvSpPr>
        <p:spPr>
          <a:xfrm>
            <a:off x="5003800" y="2672370"/>
            <a:ext cx="2111375" cy="707886"/>
          </a:xfrm>
          <a:prstGeom prst="rect">
            <a:avLst/>
          </a:prstGeom>
          <a:noFill/>
        </p:spPr>
        <p:txBody>
          <a:bodyPr wrap="square" rtlCol="0">
            <a:spAutoFit/>
          </a:bodyPr>
          <a:lstStyle/>
          <a:p>
            <a:pPr algn="ctr"/>
            <a:r>
              <a:rPr lang="en-US" sz="2000" b="1" dirty="0">
                <a:solidFill>
                  <a:schemeClr val="bg1"/>
                </a:solidFill>
              </a:rPr>
              <a:t>Analise o </a:t>
            </a:r>
            <a:r>
              <a:rPr lang="en-US" sz="2000" b="1" dirty="0" err="1">
                <a:solidFill>
                  <a:schemeClr val="bg1"/>
                </a:solidFill>
              </a:rPr>
              <a:t>problema</a:t>
            </a:r>
            <a:endParaRPr lang="en-US" dirty="0"/>
          </a:p>
        </p:txBody>
      </p:sp>
      <p:sp>
        <p:nvSpPr>
          <p:cNvPr id="4" name="TextBox 3"/>
          <p:cNvSpPr txBox="1"/>
          <p:nvPr/>
        </p:nvSpPr>
        <p:spPr>
          <a:xfrm>
            <a:off x="5003800" y="4074628"/>
            <a:ext cx="2089150" cy="1015663"/>
          </a:xfrm>
          <a:prstGeom prst="rect">
            <a:avLst/>
          </a:prstGeom>
          <a:noFill/>
        </p:spPr>
        <p:txBody>
          <a:bodyPr wrap="square" rtlCol="0">
            <a:spAutoFit/>
          </a:bodyPr>
          <a:lstStyle/>
          <a:p>
            <a:pPr algn="ctr"/>
            <a:r>
              <a:rPr lang="en-US" sz="2000" b="1" dirty="0" err="1">
                <a:solidFill>
                  <a:schemeClr val="bg1"/>
                </a:solidFill>
              </a:rPr>
              <a:t>Identifique</a:t>
            </a:r>
            <a:r>
              <a:rPr lang="en-US" sz="2000" b="1" dirty="0">
                <a:solidFill>
                  <a:schemeClr val="bg1"/>
                </a:solidFill>
              </a:rPr>
              <a:t> </a:t>
            </a:r>
            <a:r>
              <a:rPr lang="en-US" sz="2000" b="1" dirty="0" err="1">
                <a:solidFill>
                  <a:schemeClr val="bg1"/>
                </a:solidFill>
              </a:rPr>
              <a:t>possíveis</a:t>
            </a:r>
            <a:r>
              <a:rPr lang="en-US" sz="2000" b="1" dirty="0">
                <a:solidFill>
                  <a:schemeClr val="bg1"/>
                </a:solidFill>
              </a:rPr>
              <a:t> </a:t>
            </a:r>
            <a:r>
              <a:rPr lang="en-US" sz="2000" b="1" dirty="0" err="1">
                <a:solidFill>
                  <a:schemeClr val="bg1"/>
                </a:solidFill>
              </a:rPr>
              <a:t>soluções</a:t>
            </a:r>
            <a:endParaRPr lang="en-US" sz="2000" b="1" dirty="0">
              <a:solidFill>
                <a:schemeClr val="bg1"/>
              </a:solidFill>
            </a:endParaRPr>
          </a:p>
        </p:txBody>
      </p:sp>
      <p:sp>
        <p:nvSpPr>
          <p:cNvPr id="5" name="TextBox 4"/>
          <p:cNvSpPr txBox="1"/>
          <p:nvPr/>
        </p:nvSpPr>
        <p:spPr>
          <a:xfrm>
            <a:off x="3347640" y="5173466"/>
            <a:ext cx="2089548" cy="707886"/>
          </a:xfrm>
          <a:prstGeom prst="rect">
            <a:avLst/>
          </a:prstGeom>
          <a:noFill/>
        </p:spPr>
        <p:txBody>
          <a:bodyPr wrap="square" rtlCol="0">
            <a:spAutoFit/>
          </a:bodyPr>
          <a:lstStyle/>
          <a:p>
            <a:pPr algn="ctr"/>
            <a:r>
              <a:rPr lang="pt-BR" sz="2000" b="1" dirty="0">
                <a:solidFill>
                  <a:schemeClr val="bg1"/>
                </a:solidFill>
              </a:rPr>
              <a:t>Selecione e planeje a solução</a:t>
            </a:r>
            <a:endParaRPr lang="en-US" sz="2000" b="1" dirty="0">
              <a:solidFill>
                <a:schemeClr val="bg1"/>
              </a:solidFill>
            </a:endParaRPr>
          </a:p>
        </p:txBody>
      </p:sp>
      <p:sp>
        <p:nvSpPr>
          <p:cNvPr id="6" name="TextBox 5"/>
          <p:cNvSpPr txBox="1"/>
          <p:nvPr/>
        </p:nvSpPr>
        <p:spPr>
          <a:xfrm>
            <a:off x="1619249" y="4304537"/>
            <a:ext cx="2071105" cy="707886"/>
          </a:xfrm>
          <a:prstGeom prst="rect">
            <a:avLst/>
          </a:prstGeom>
          <a:noFill/>
        </p:spPr>
        <p:txBody>
          <a:bodyPr wrap="square" rtlCol="0">
            <a:spAutoFit/>
          </a:bodyPr>
          <a:lstStyle/>
          <a:p>
            <a:pPr algn="ctr"/>
            <a:r>
              <a:rPr lang="en-US" sz="2000" b="1" dirty="0" err="1">
                <a:solidFill>
                  <a:schemeClr val="bg1"/>
                </a:solidFill>
              </a:rPr>
              <a:t>Implemente</a:t>
            </a:r>
            <a:r>
              <a:rPr lang="en-US" sz="2000" b="1" dirty="0">
                <a:solidFill>
                  <a:schemeClr val="bg1"/>
                </a:solidFill>
              </a:rPr>
              <a:t> a </a:t>
            </a:r>
            <a:r>
              <a:rPr lang="en-US" sz="2000" b="1" dirty="0" err="1">
                <a:solidFill>
                  <a:schemeClr val="bg1"/>
                </a:solidFill>
              </a:rPr>
              <a:t>solução</a:t>
            </a:r>
            <a:endParaRPr lang="en-US" sz="2000" b="1" dirty="0">
              <a:solidFill>
                <a:schemeClr val="bg1"/>
              </a:solidFill>
            </a:endParaRPr>
          </a:p>
        </p:txBody>
      </p:sp>
      <p:sp>
        <p:nvSpPr>
          <p:cNvPr id="28" name="TextBox 27"/>
          <p:cNvSpPr txBox="1"/>
          <p:nvPr/>
        </p:nvSpPr>
        <p:spPr>
          <a:xfrm>
            <a:off x="1619248" y="2810908"/>
            <a:ext cx="2071105" cy="400110"/>
          </a:xfrm>
          <a:prstGeom prst="rect">
            <a:avLst/>
          </a:prstGeom>
          <a:noFill/>
        </p:spPr>
        <p:txBody>
          <a:bodyPr wrap="square" rtlCol="0">
            <a:spAutoFit/>
          </a:bodyPr>
          <a:lstStyle/>
          <a:p>
            <a:pPr algn="ctr"/>
            <a:r>
              <a:rPr lang="en-US" sz="2000" b="1" dirty="0" err="1">
                <a:solidFill>
                  <a:schemeClr val="bg1"/>
                </a:solidFill>
              </a:rPr>
              <a:t>Avalie</a:t>
            </a:r>
            <a:r>
              <a:rPr lang="en-US" sz="2000" b="1" dirty="0">
                <a:solidFill>
                  <a:schemeClr val="bg1"/>
                </a:solidFill>
              </a:rPr>
              <a:t> a </a:t>
            </a:r>
            <a:r>
              <a:rPr lang="en-US" sz="2000" b="1" dirty="0" err="1">
                <a:solidFill>
                  <a:schemeClr val="bg1"/>
                </a:solidFill>
              </a:rPr>
              <a:t>solução</a:t>
            </a:r>
            <a:endParaRPr lang="en-US" sz="2000" b="1" dirty="0">
              <a:solidFill>
                <a:schemeClr val="bg1"/>
              </a:solidFill>
            </a:endParaRPr>
          </a:p>
        </p:txBody>
      </p:sp>
      <p:sp>
        <p:nvSpPr>
          <p:cNvPr id="22" name="TextBox 21"/>
          <p:cNvSpPr txBox="1"/>
          <p:nvPr/>
        </p:nvSpPr>
        <p:spPr>
          <a:xfrm>
            <a:off x="3294845" y="1703614"/>
            <a:ext cx="2071105" cy="1015663"/>
          </a:xfrm>
          <a:prstGeom prst="rect">
            <a:avLst/>
          </a:prstGeom>
          <a:noFill/>
        </p:spPr>
        <p:txBody>
          <a:bodyPr wrap="square" rtlCol="0">
            <a:spAutoFit/>
          </a:bodyPr>
          <a:lstStyle/>
          <a:p>
            <a:pPr algn="ctr"/>
            <a:r>
              <a:rPr lang="en-US" sz="2000" b="1" dirty="0" err="1">
                <a:solidFill>
                  <a:schemeClr val="bg1"/>
                </a:solidFill>
              </a:rPr>
              <a:t>Identifique</a:t>
            </a:r>
            <a:r>
              <a:rPr lang="en-US" sz="2000" b="1" dirty="0">
                <a:solidFill>
                  <a:schemeClr val="bg1"/>
                </a:solidFill>
              </a:rPr>
              <a:t> e </a:t>
            </a:r>
            <a:r>
              <a:rPr lang="en-US" sz="2000" b="1" dirty="0" err="1">
                <a:solidFill>
                  <a:schemeClr val="bg1"/>
                </a:solidFill>
              </a:rPr>
              <a:t>defina</a:t>
            </a:r>
            <a:r>
              <a:rPr lang="en-US" sz="2000" b="1" dirty="0">
                <a:solidFill>
                  <a:schemeClr val="bg1"/>
                </a:solidFill>
              </a:rPr>
              <a:t> o </a:t>
            </a:r>
            <a:r>
              <a:rPr lang="en-US" sz="2000" b="1" dirty="0" err="1">
                <a:solidFill>
                  <a:schemeClr val="bg1"/>
                </a:solidFill>
              </a:rPr>
              <a:t>problema</a:t>
            </a:r>
            <a:endParaRPr lang="en-US" sz="2000" b="1" dirty="0">
              <a:solidFill>
                <a:schemeClr val="bg1"/>
              </a:solidFill>
            </a:endParaRPr>
          </a:p>
        </p:txBody>
      </p:sp>
    </p:spTree>
    <p:extLst>
      <p:ext uri="{BB962C8B-B14F-4D97-AF65-F5344CB8AC3E}">
        <p14:creationId xmlns:p14="http://schemas.microsoft.com/office/powerpoint/2010/main" val="647145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34627" y="1243645"/>
            <a:ext cx="5088964" cy="6027705"/>
          </a:xfrm>
          <a:prstGeom prst="rect">
            <a:avLst/>
          </a:prstGeom>
        </p:spPr>
      </p:pic>
      <p:sp>
        <p:nvSpPr>
          <p:cNvPr id="7" name="TextBox 6"/>
          <p:cNvSpPr txBox="1"/>
          <p:nvPr/>
        </p:nvSpPr>
        <p:spPr>
          <a:xfrm>
            <a:off x="383935" y="2106037"/>
            <a:ext cx="2913448" cy="646331"/>
          </a:xfrm>
          <a:prstGeom prst="rect">
            <a:avLst/>
          </a:prstGeom>
          <a:noFill/>
        </p:spPr>
        <p:txBody>
          <a:bodyPr wrap="square" rtlCol="0">
            <a:spAutoFit/>
          </a:bodyPr>
          <a:lstStyle/>
          <a:p>
            <a:r>
              <a:rPr lang="en-US" dirty="0" err="1"/>
              <a:t>Abordagem</a:t>
            </a:r>
            <a:r>
              <a:rPr lang="en-US" dirty="0"/>
              <a:t> de </a:t>
            </a:r>
            <a:r>
              <a:rPr lang="en-US" dirty="0" err="1"/>
              <a:t>estressores</a:t>
            </a:r>
            <a:r>
              <a:rPr lang="en-US" dirty="0"/>
              <a:t> </a:t>
            </a:r>
            <a:r>
              <a:rPr lang="en-US" dirty="0" err="1"/>
              <a:t>psicossociais</a:t>
            </a:r>
            <a:r>
              <a:rPr lang="en-US" dirty="0"/>
              <a:t> </a:t>
            </a:r>
          </a:p>
        </p:txBody>
      </p:sp>
      <p:sp>
        <p:nvSpPr>
          <p:cNvPr id="8" name="TextBox 7"/>
          <p:cNvSpPr txBox="1"/>
          <p:nvPr/>
        </p:nvSpPr>
        <p:spPr>
          <a:xfrm>
            <a:off x="4881782" y="1552030"/>
            <a:ext cx="3335465" cy="369332"/>
          </a:xfrm>
          <a:prstGeom prst="rect">
            <a:avLst/>
          </a:prstGeom>
          <a:noFill/>
        </p:spPr>
        <p:txBody>
          <a:bodyPr wrap="none" rtlCol="0">
            <a:spAutoFit/>
          </a:bodyPr>
          <a:lstStyle/>
          <a:p>
            <a:r>
              <a:rPr lang="en-US" dirty="0" err="1"/>
              <a:t>Fortalecimento</a:t>
            </a:r>
            <a:r>
              <a:rPr lang="en-US" dirty="0"/>
              <a:t> dos </a:t>
            </a:r>
            <a:r>
              <a:rPr lang="en-US" dirty="0" err="1"/>
              <a:t>apoios</a:t>
            </a:r>
            <a:r>
              <a:rPr lang="en-US" dirty="0"/>
              <a:t> </a:t>
            </a:r>
            <a:r>
              <a:rPr lang="en-US" dirty="0" err="1"/>
              <a:t>sociais</a:t>
            </a:r>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36</a:t>
            </a:fld>
            <a:endParaRPr lang="en-US"/>
          </a:p>
        </p:txBody>
      </p:sp>
      <p:sp>
        <p:nvSpPr>
          <p:cNvPr id="9" name="Title 1"/>
          <p:cNvSpPr>
            <a:spLocks noGrp="1"/>
          </p:cNvSpPr>
          <p:nvPr>
            <p:ph type="title"/>
          </p:nvPr>
        </p:nvSpPr>
        <p:spPr>
          <a:xfrm>
            <a:off x="0" y="-7092"/>
            <a:ext cx="9144000" cy="1250737"/>
          </a:xfrm>
          <a:solidFill>
            <a:srgbClr val="6D0636"/>
          </a:solidFill>
        </p:spPr>
        <p:txBody>
          <a:bodyPr/>
          <a:lstStyle/>
          <a:p>
            <a:r>
              <a:rPr lang="pt-BR" dirty="0">
                <a:solidFill>
                  <a:schemeClr val="bg1"/>
                </a:solidFill>
              </a:rPr>
              <a:t>Protocolo 1: Plano de tratamento</a:t>
            </a:r>
            <a:endParaRPr lang="en-US" dirty="0">
              <a:solidFill>
                <a:schemeClr val="bg1"/>
              </a:solidFill>
            </a:endParaRPr>
          </a:p>
        </p:txBody>
      </p:sp>
    </p:spTree>
    <p:extLst>
      <p:ext uri="{BB962C8B-B14F-4D97-AF65-F5344CB8AC3E}">
        <p14:creationId xmlns:p14="http://schemas.microsoft.com/office/powerpoint/2010/main" val="2643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72218457"/>
              </p:ext>
            </p:extLst>
          </p:nvPr>
        </p:nvGraphicFramePr>
        <p:xfrm>
          <a:off x="1286366" y="2048721"/>
          <a:ext cx="6571268" cy="465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
            <a:ext cx="9144000" cy="1713053"/>
          </a:xfrm>
          <a:solidFill>
            <a:srgbClr val="6D0636"/>
          </a:solidFill>
        </p:spPr>
        <p:txBody>
          <a:bodyPr/>
          <a:lstStyle/>
          <a:p>
            <a:r>
              <a:rPr lang="en-US" dirty="0" err="1">
                <a:solidFill>
                  <a:schemeClr val="bg1"/>
                </a:solidFill>
              </a:rPr>
              <a:t>Fortalecendo</a:t>
            </a:r>
            <a:r>
              <a:rPr lang="en-US" dirty="0">
                <a:solidFill>
                  <a:schemeClr val="bg1"/>
                </a:solidFill>
              </a:rPr>
              <a:t> </a:t>
            </a:r>
            <a:r>
              <a:rPr lang="en-US" dirty="0" err="1">
                <a:solidFill>
                  <a:schemeClr val="bg1"/>
                </a:solidFill>
              </a:rPr>
              <a:t>os</a:t>
            </a:r>
            <a:r>
              <a:rPr lang="en-US" dirty="0">
                <a:solidFill>
                  <a:schemeClr val="bg1"/>
                </a:solidFill>
              </a:rPr>
              <a:t> </a:t>
            </a:r>
            <a:r>
              <a:rPr lang="en-US" dirty="0" err="1">
                <a:solidFill>
                  <a:schemeClr val="bg1"/>
                </a:solidFill>
              </a:rPr>
              <a:t>apoios</a:t>
            </a:r>
            <a:r>
              <a:rPr lang="en-US" dirty="0">
                <a:solidFill>
                  <a:schemeClr val="bg1"/>
                </a:solidFill>
              </a:rPr>
              <a:t> </a:t>
            </a:r>
            <a:r>
              <a:rPr lang="en-US" dirty="0" err="1">
                <a:solidFill>
                  <a:schemeClr val="bg1"/>
                </a:solidFill>
              </a:rPr>
              <a:t>sociais</a:t>
            </a:r>
            <a:endParaRPr lang="en-US" dirty="0">
              <a:solidFill>
                <a:schemeClr val="bg1"/>
              </a:solidFill>
            </a:endParaRPr>
          </a:p>
        </p:txBody>
      </p:sp>
    </p:spTree>
    <p:extLst>
      <p:ext uri="{BB962C8B-B14F-4D97-AF65-F5344CB8AC3E}">
        <p14:creationId xmlns:p14="http://schemas.microsoft.com/office/powerpoint/2010/main" val="282182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34626" y="1370057"/>
            <a:ext cx="5088964" cy="6027705"/>
          </a:xfrm>
          <a:prstGeom prst="rect">
            <a:avLst/>
          </a:prstGeom>
        </p:spPr>
      </p:pic>
      <p:sp>
        <p:nvSpPr>
          <p:cNvPr id="7" name="TextBox 6"/>
          <p:cNvSpPr txBox="1"/>
          <p:nvPr/>
        </p:nvSpPr>
        <p:spPr>
          <a:xfrm>
            <a:off x="1064237" y="1943082"/>
            <a:ext cx="2678876" cy="646331"/>
          </a:xfrm>
          <a:prstGeom prst="rect">
            <a:avLst/>
          </a:prstGeom>
          <a:noFill/>
        </p:spPr>
        <p:txBody>
          <a:bodyPr wrap="square" rtlCol="0">
            <a:spAutoFit/>
          </a:bodyPr>
          <a:lstStyle/>
          <a:p>
            <a:r>
              <a:rPr lang="en-US" dirty="0" err="1"/>
              <a:t>Abordagem</a:t>
            </a:r>
            <a:r>
              <a:rPr lang="en-US" dirty="0"/>
              <a:t> de </a:t>
            </a:r>
            <a:r>
              <a:rPr lang="en-US" dirty="0" err="1"/>
              <a:t>estressores</a:t>
            </a:r>
            <a:r>
              <a:rPr lang="en-US" dirty="0"/>
              <a:t> </a:t>
            </a:r>
            <a:r>
              <a:rPr lang="en-US" dirty="0" err="1"/>
              <a:t>psicossociais</a:t>
            </a:r>
            <a:r>
              <a:rPr lang="en-US" dirty="0"/>
              <a:t> </a:t>
            </a:r>
          </a:p>
        </p:txBody>
      </p:sp>
      <p:sp>
        <p:nvSpPr>
          <p:cNvPr id="8" name="TextBox 7"/>
          <p:cNvSpPr txBox="1"/>
          <p:nvPr/>
        </p:nvSpPr>
        <p:spPr>
          <a:xfrm>
            <a:off x="4856169" y="1572227"/>
            <a:ext cx="3335465" cy="369332"/>
          </a:xfrm>
          <a:prstGeom prst="rect">
            <a:avLst/>
          </a:prstGeom>
          <a:noFill/>
        </p:spPr>
        <p:txBody>
          <a:bodyPr wrap="none" rtlCol="0">
            <a:spAutoFit/>
          </a:bodyPr>
          <a:lstStyle/>
          <a:p>
            <a:r>
              <a:rPr lang="en-US" dirty="0" err="1"/>
              <a:t>Fortalecimento</a:t>
            </a:r>
            <a:r>
              <a:rPr lang="en-US" dirty="0"/>
              <a:t> dos </a:t>
            </a:r>
            <a:r>
              <a:rPr lang="en-US" dirty="0" err="1"/>
              <a:t>apoios</a:t>
            </a:r>
            <a:r>
              <a:rPr lang="en-US" dirty="0"/>
              <a:t> </a:t>
            </a:r>
            <a:r>
              <a:rPr lang="en-US" dirty="0" err="1"/>
              <a:t>sociais</a:t>
            </a:r>
            <a:endParaRPr lang="en-US" dirty="0"/>
          </a:p>
        </p:txBody>
      </p:sp>
      <p:sp>
        <p:nvSpPr>
          <p:cNvPr id="3" name="TextBox 2"/>
          <p:cNvSpPr txBox="1"/>
          <p:nvPr/>
        </p:nvSpPr>
        <p:spPr>
          <a:xfrm>
            <a:off x="5814493" y="2502581"/>
            <a:ext cx="3329507" cy="923330"/>
          </a:xfrm>
          <a:prstGeom prst="rect">
            <a:avLst/>
          </a:prstGeom>
          <a:noFill/>
        </p:spPr>
        <p:txBody>
          <a:bodyPr wrap="square" rtlCol="0">
            <a:spAutoFit/>
          </a:bodyPr>
          <a:lstStyle/>
          <a:p>
            <a:r>
              <a:rPr lang="pt-BR" dirty="0"/>
              <a:t>Ensino de técnicas de relaxamento e manejo de estresse</a:t>
            </a:r>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38</a:t>
            </a:fld>
            <a:endParaRPr lang="en-US"/>
          </a:p>
        </p:txBody>
      </p:sp>
      <p:sp>
        <p:nvSpPr>
          <p:cNvPr id="9" name="Title 1"/>
          <p:cNvSpPr>
            <a:spLocks noGrp="1"/>
          </p:cNvSpPr>
          <p:nvPr>
            <p:ph type="title"/>
          </p:nvPr>
        </p:nvSpPr>
        <p:spPr>
          <a:xfrm>
            <a:off x="0" y="-7092"/>
            <a:ext cx="9144000" cy="1250737"/>
          </a:xfrm>
          <a:solidFill>
            <a:srgbClr val="6D0636"/>
          </a:solidFill>
        </p:spPr>
        <p:txBody>
          <a:bodyPr/>
          <a:lstStyle/>
          <a:p>
            <a:r>
              <a:rPr lang="pt-BR" dirty="0">
                <a:solidFill>
                  <a:schemeClr val="bg1"/>
                </a:solidFill>
              </a:rPr>
              <a:t>Protocolo 1: Plano de tratamento</a:t>
            </a:r>
            <a:endParaRPr lang="en-US" dirty="0">
              <a:solidFill>
                <a:schemeClr val="bg1"/>
              </a:solidFill>
            </a:endParaRPr>
          </a:p>
        </p:txBody>
      </p:sp>
    </p:spTree>
    <p:extLst>
      <p:ext uri="{BB962C8B-B14F-4D97-AF65-F5344CB8AC3E}">
        <p14:creationId xmlns:p14="http://schemas.microsoft.com/office/powerpoint/2010/main" val="123771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70926"/>
          </a:xfrm>
          <a:solidFill>
            <a:srgbClr val="6D0636"/>
          </a:solidFill>
        </p:spPr>
        <p:txBody>
          <a:bodyPr>
            <a:normAutofit/>
          </a:bodyPr>
          <a:lstStyle/>
          <a:p>
            <a:r>
              <a:rPr lang="pt-BR" dirty="0">
                <a:solidFill>
                  <a:schemeClr val="bg1"/>
                </a:solidFill>
              </a:rPr>
              <a:t>Atividade 2: Relaxamento e </a:t>
            </a:r>
            <a:br>
              <a:rPr lang="pt-BR" dirty="0">
                <a:solidFill>
                  <a:schemeClr val="bg1"/>
                </a:solidFill>
              </a:rPr>
            </a:br>
            <a:r>
              <a:rPr lang="pt-BR" dirty="0">
                <a:solidFill>
                  <a:schemeClr val="bg1"/>
                </a:solidFill>
              </a:rPr>
              <a:t>manejo de estresse</a:t>
            </a:r>
            <a:endParaRPr lang="en-US" dirty="0">
              <a:solidFill>
                <a:schemeClr val="bg1"/>
              </a:solidFill>
            </a:endParaRPr>
          </a:p>
        </p:txBody>
      </p:sp>
      <p:sp>
        <p:nvSpPr>
          <p:cNvPr id="3" name="Content Placeholder 2"/>
          <p:cNvSpPr>
            <a:spLocks noGrp="1"/>
          </p:cNvSpPr>
          <p:nvPr>
            <p:ph idx="1"/>
          </p:nvPr>
        </p:nvSpPr>
        <p:spPr>
          <a:xfrm>
            <a:off x="1516284" y="2442257"/>
            <a:ext cx="6678592" cy="3580789"/>
          </a:xfrm>
        </p:spPr>
        <p:txBody>
          <a:bodyPr/>
          <a:lstStyle/>
          <a:p>
            <a:pPr marL="0" indent="0">
              <a:buNone/>
            </a:pPr>
            <a:r>
              <a:rPr lang="pt-BR" dirty="0"/>
              <a:t>Pratique usando técnicas de relaxamento discutidas na versão 2.0 do MI-mhGAP (Quadro 1, página 149</a:t>
            </a:r>
            <a:r>
              <a:rPr lang="en-US"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39</a:t>
            </a:fld>
            <a:endParaRPr lang="en-US"/>
          </a:p>
        </p:txBody>
      </p:sp>
    </p:spTree>
    <p:extLst>
      <p:ext uri="{BB962C8B-B14F-4D97-AF65-F5344CB8AC3E}">
        <p14:creationId xmlns:p14="http://schemas.microsoft.com/office/powerpoint/2010/main" val="269413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47776"/>
          </a:xfrm>
          <a:solidFill>
            <a:srgbClr val="6D0636"/>
          </a:solidFill>
        </p:spPr>
        <p:txBody>
          <a:bodyPr>
            <a:normAutofit/>
          </a:bodyPr>
          <a:lstStyle/>
          <a:p>
            <a:r>
              <a:rPr lang="pt-BR" dirty="0">
                <a:solidFill>
                  <a:schemeClr val="bg1"/>
                </a:solidFill>
              </a:rPr>
              <a:t>Estudo de caso: Sintomas de depressão que não correspondem a depressão</a:t>
            </a:r>
            <a:endParaRPr lang="en-US" dirty="0">
              <a:solidFill>
                <a:schemeClr val="bg1"/>
              </a:solidFill>
            </a:endParaRPr>
          </a:p>
        </p:txBody>
      </p:sp>
      <p:sp>
        <p:nvSpPr>
          <p:cNvPr id="3" name="Content Placeholder 2"/>
          <p:cNvSpPr>
            <a:spLocks noGrp="1"/>
          </p:cNvSpPr>
          <p:nvPr>
            <p:ph idx="1"/>
          </p:nvPr>
        </p:nvSpPr>
        <p:spPr>
          <a:xfrm>
            <a:off x="752354" y="2141316"/>
            <a:ext cx="7674016" cy="4580159"/>
          </a:xfrm>
        </p:spPr>
        <p:txBody>
          <a:bodyPr>
            <a:normAutofit fontScale="92500" lnSpcReduction="20000"/>
          </a:bodyPr>
          <a:lstStyle/>
          <a:p>
            <a:pPr marL="0" indent="0">
              <a:buNone/>
            </a:pPr>
            <a:r>
              <a:rPr lang="pt-BR" dirty="0"/>
              <a:t>Uma mulher de 69 anos apresenta dores físicas pelo corpo todo, dores de cabeça frequentes e humor deprimido. Ela afirma que tem chorado muito recentemente por causa das dores.</a:t>
            </a:r>
          </a:p>
          <a:p>
            <a:pPr marL="0" indent="0">
              <a:buNone/>
            </a:pPr>
            <a:r>
              <a:rPr lang="pt-BR" dirty="0"/>
              <a:t>Ela diz que se sente sozinha, pois sua família e seus netos se mudaram para outra cidade.</a:t>
            </a:r>
          </a:p>
          <a:p>
            <a:pPr marL="0" indent="0">
              <a:buNone/>
            </a:pPr>
            <a:r>
              <a:rPr lang="pt-BR" dirty="0"/>
              <a:t>Ela permanece ativa e passa o tempo com os amigos.</a:t>
            </a:r>
          </a:p>
          <a:p>
            <a:pPr marL="0" indent="0">
              <a:buNone/>
            </a:pPr>
            <a:r>
              <a:rPr lang="pt-BR" dirty="0"/>
              <a:t>Ela é capaz de cozinhar e cuidar de suas tarefas diárias, mas tem pouca motivação para tentar algo novo, sente-se triste e com dor</a:t>
            </a:r>
            <a:r>
              <a:rPr lang="en-US"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4</a:t>
            </a:fld>
            <a:endParaRPr lang="en-US"/>
          </a:p>
        </p:txBody>
      </p:sp>
    </p:spTree>
    <p:extLst>
      <p:ext uri="{BB962C8B-B14F-4D97-AF65-F5344CB8AC3E}">
        <p14:creationId xmlns:p14="http://schemas.microsoft.com/office/powerpoint/2010/main" val="3488481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9625D22-5A5E-4902-A56C-20BB389BA895}"/>
              </a:ext>
            </a:extLst>
          </p:cNvPr>
          <p:cNvPicPr>
            <a:picLocks noChangeAspect="1"/>
          </p:cNvPicPr>
          <p:nvPr/>
        </p:nvPicPr>
        <p:blipFill>
          <a:blip r:embed="rId3"/>
          <a:stretch>
            <a:fillRect/>
          </a:stretch>
        </p:blipFill>
        <p:spPr>
          <a:xfrm>
            <a:off x="0" y="195496"/>
            <a:ext cx="9144000" cy="6467008"/>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40</a:t>
            </a:fld>
            <a:endParaRPr lang="en-US"/>
          </a:p>
        </p:txBody>
      </p:sp>
    </p:spTree>
    <p:extLst>
      <p:ext uri="{BB962C8B-B14F-4D97-AF65-F5344CB8AC3E}">
        <p14:creationId xmlns:p14="http://schemas.microsoft.com/office/powerpoint/2010/main" val="1800671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4628"/>
          </a:xfrm>
          <a:solidFill>
            <a:srgbClr val="6D0636"/>
          </a:solidFill>
        </p:spPr>
        <p:txBody>
          <a:bodyPr>
            <a:normAutofit/>
          </a:bodyPr>
          <a:lstStyle/>
          <a:p>
            <a:r>
              <a:rPr lang="pt-BR" dirty="0">
                <a:solidFill>
                  <a:schemeClr val="bg1"/>
                </a:solidFill>
              </a:rPr>
              <a:t>Atividade 3: Encenação: </a:t>
            </a:r>
            <a:br>
              <a:rPr lang="pt-BR" dirty="0">
                <a:solidFill>
                  <a:schemeClr val="bg1"/>
                </a:solidFill>
              </a:rPr>
            </a:br>
            <a:r>
              <a:rPr lang="pt-BR" dirty="0">
                <a:solidFill>
                  <a:schemeClr val="bg1"/>
                </a:solidFill>
              </a:rPr>
              <a:t>Avaliação e manejo</a:t>
            </a:r>
            <a:endParaRPr lang="en-US" dirty="0">
              <a:solidFill>
                <a:schemeClr val="bg1"/>
              </a:solidFill>
            </a:endParaRPr>
          </a:p>
        </p:txBody>
      </p:sp>
      <p:sp>
        <p:nvSpPr>
          <p:cNvPr id="3" name="Content Placeholder 2"/>
          <p:cNvSpPr>
            <a:spLocks noGrp="1"/>
          </p:cNvSpPr>
          <p:nvPr>
            <p:ph idx="1"/>
          </p:nvPr>
        </p:nvSpPr>
        <p:spPr>
          <a:xfrm>
            <a:off x="914400" y="2060294"/>
            <a:ext cx="7772400" cy="4089681"/>
          </a:xfrm>
        </p:spPr>
        <p:txBody>
          <a:bodyPr>
            <a:normAutofit fontScale="85000" lnSpcReduction="10000"/>
          </a:bodyPr>
          <a:lstStyle/>
          <a:p>
            <a:r>
              <a:rPr lang="pt-BR" dirty="0"/>
              <a:t>A Sra. </a:t>
            </a:r>
            <a:r>
              <a:rPr lang="pt-BR" dirty="0" err="1"/>
              <a:t>Wafica</a:t>
            </a:r>
            <a:r>
              <a:rPr lang="pt-BR" dirty="0"/>
              <a:t> é uma mulher de 55 anos que se apresenta pedindo medicação para dor nas costas.</a:t>
            </a:r>
          </a:p>
          <a:p>
            <a:r>
              <a:rPr lang="pt-BR" dirty="0"/>
              <a:t>Os resultados do exame físico foram inteiramente normais.</a:t>
            </a:r>
          </a:p>
          <a:p>
            <a:r>
              <a:rPr lang="pt-BR" dirty="0"/>
              <a:t>Ela tem aparecido muito ultimamente com sintomas físicos que parecem não ter uma causa, e o profissional de saúde suspeita que possa haver outro problema significativo de saúde mental.</a:t>
            </a:r>
          </a:p>
          <a:p>
            <a:r>
              <a:rPr lang="pt-BR" dirty="0"/>
              <a:t>Ela está morando sozinha agora pois a filha saiu de casa. Ela </a:t>
            </a:r>
            <a:r>
              <a:rPr lang="pt-BR"/>
              <a:t>se aposentou.</a:t>
            </a:r>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41</a:t>
            </a:fld>
            <a:endParaRPr lang="en-US"/>
          </a:p>
        </p:txBody>
      </p:sp>
    </p:spTree>
    <p:extLst>
      <p:ext uri="{BB962C8B-B14F-4D97-AF65-F5344CB8AC3E}">
        <p14:creationId xmlns:p14="http://schemas.microsoft.com/office/powerpoint/2010/main" val="3352437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86E3C1-5BDA-4DDC-A0E8-BD5C8C27598B}"/>
              </a:ext>
            </a:extLst>
          </p:cNvPr>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458210DE-9F21-6A45-8C15-008376FA5243}" type="slidenum">
              <a:rPr lang="en-US" smtClean="0"/>
              <a:pPr/>
              <a:t>42</a:t>
            </a:fld>
            <a:endParaRPr lang="en-US"/>
          </a:p>
        </p:txBody>
      </p:sp>
    </p:spTree>
    <p:extLst>
      <p:ext uri="{BB962C8B-B14F-4D97-AF65-F5344CB8AC3E}">
        <p14:creationId xmlns:p14="http://schemas.microsoft.com/office/powerpoint/2010/main" val="279184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a:xfrm>
            <a:off x="0" y="-1"/>
            <a:ext cx="9144000" cy="1747777"/>
          </a:xfrm>
          <a:solidFill>
            <a:srgbClr val="6D0636"/>
          </a:solidFill>
        </p:spPr>
        <p:txBody>
          <a:bodyPr>
            <a:normAutofit/>
          </a:bodyPr>
          <a:lstStyle/>
          <a:p>
            <a:r>
              <a:rPr lang="en-US" sz="3600" dirty="0" err="1">
                <a:solidFill>
                  <a:schemeClr val="bg1"/>
                </a:solidFill>
                <a:ea typeface="ＭＳ Ｐゴシック" pitchFamily="34" charset="-128"/>
              </a:rPr>
              <a:t>Seguimento</a:t>
            </a:r>
            <a:endParaRPr lang="en-US" sz="3600" dirty="0">
              <a:solidFill>
                <a:schemeClr val="bg1"/>
              </a:solidFill>
              <a:ea typeface="ＭＳ Ｐゴシック" pitchFamily="34" charset="-128"/>
            </a:endParaRPr>
          </a:p>
        </p:txBody>
      </p:sp>
      <p:sp>
        <p:nvSpPr>
          <p:cNvPr id="94212" name="Content Placeholder 2"/>
          <p:cNvSpPr>
            <a:spLocks noGrp="1"/>
          </p:cNvSpPr>
          <p:nvPr>
            <p:ph idx="1"/>
          </p:nvPr>
        </p:nvSpPr>
        <p:spPr>
          <a:xfrm>
            <a:off x="1064870" y="2151835"/>
            <a:ext cx="7621929" cy="3974328"/>
          </a:xfrm>
        </p:spPr>
        <p:txBody>
          <a:bodyPr>
            <a:normAutofit/>
          </a:bodyPr>
          <a:lstStyle/>
          <a:p>
            <a:r>
              <a:rPr lang="pt-BR" sz="2800" dirty="0">
                <a:ea typeface="ＭＳ Ｐゴシック" pitchFamily="34" charset="-128"/>
              </a:rPr>
              <a:t>O seguimento regular é essencial</a:t>
            </a:r>
            <a:r>
              <a:rPr lang="en-US" sz="2800" dirty="0">
                <a:ea typeface="ＭＳ Ｐゴシック" pitchFamily="34" charset="-128"/>
              </a:rPr>
              <a:t>.</a:t>
            </a:r>
          </a:p>
          <a:p>
            <a:r>
              <a:rPr lang="pt-BR" sz="2800" dirty="0">
                <a:ea typeface="ＭＳ Ｐゴシック" pitchFamily="34" charset="-128"/>
              </a:rPr>
              <a:t>A pessoa pode ter um distúrbio ainda não diagnosticado.</a:t>
            </a:r>
          </a:p>
          <a:p>
            <a:r>
              <a:rPr lang="pt-BR" sz="2800" dirty="0">
                <a:ea typeface="ＭＳ Ｐゴシック" pitchFamily="34" charset="-128"/>
              </a:rPr>
              <a:t>A pessoa pode precisar de encaminhamento se as coisas não melhorarem.</a:t>
            </a:r>
          </a:p>
          <a:p>
            <a:r>
              <a:rPr lang="pt-BR" sz="2800" dirty="0">
                <a:ea typeface="ＭＳ Ｐゴシック" pitchFamily="34" charset="-128"/>
              </a:rPr>
              <a:t>O seguimento regular ajuda a pessoa a se sentir segura e pode reduzir as visitas à sua clínica.</a:t>
            </a:r>
          </a:p>
          <a:p>
            <a:r>
              <a:rPr lang="pt-BR" sz="2800" dirty="0">
                <a:ea typeface="ＭＳ Ｐゴシック" pitchFamily="34" charset="-128"/>
              </a:rPr>
              <a:t>O seguimento regular gera confiança</a:t>
            </a:r>
            <a:r>
              <a:rPr lang="en-US" sz="2800" dirty="0">
                <a:ea typeface="ＭＳ Ｐゴシック" pitchFamily="34" charset="-128"/>
              </a:rPr>
              <a:t>.</a:t>
            </a:r>
          </a:p>
          <a:p>
            <a:endParaRPr lang="en-US" dirty="0">
              <a:ea typeface="ＭＳ Ｐゴシック" pitchFamily="34" charset="-128"/>
            </a:endParaRPr>
          </a:p>
        </p:txBody>
      </p:sp>
      <p:sp>
        <p:nvSpPr>
          <p:cNvPr id="94210" name="Slide Number Placeholder 5"/>
          <p:cNvSpPr>
            <a:spLocks noGrp="1"/>
          </p:cNvSpPr>
          <p:nvPr>
            <p:ph type="sldNum" sz="quarter" idx="12"/>
          </p:nvPr>
        </p:nvSpPr>
        <p:spPr bwMode="auto">
          <a:noFill/>
          <a:ln>
            <a:miter lim="800000"/>
            <a:headEnd/>
            <a:tailEnd/>
          </a:ln>
        </p:spPr>
        <p:txBody>
          <a:bodyPr/>
          <a:lstStyle/>
          <a:p>
            <a:fld id="{1D73FDF2-E72B-4B39-B8EC-5D7C8CA9A28C}" type="slidenum">
              <a:rPr lang="en-US" smtClean="0"/>
              <a:pPr/>
              <a:t>43</a:t>
            </a:fld>
            <a:endParaRPr lang="en-US"/>
          </a:p>
        </p:txBody>
      </p:sp>
    </p:spTree>
    <p:extLst>
      <p:ext uri="{BB962C8B-B14F-4D97-AF65-F5344CB8AC3E}">
        <p14:creationId xmlns:p14="http://schemas.microsoft.com/office/powerpoint/2010/main" val="2461486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p:cNvSpPr>
            <a:spLocks noGrp="1"/>
          </p:cNvSpPr>
          <p:nvPr>
            <p:ph type="title"/>
          </p:nvPr>
        </p:nvSpPr>
        <p:spPr>
          <a:xfrm>
            <a:off x="0" y="-1"/>
            <a:ext cx="9144000" cy="1736203"/>
          </a:xfrm>
          <a:solidFill>
            <a:srgbClr val="6D0636"/>
          </a:solidFill>
        </p:spPr>
        <p:txBody>
          <a:bodyPr>
            <a:normAutofit/>
          </a:bodyPr>
          <a:lstStyle/>
          <a:p>
            <a:r>
              <a:rPr lang="pt-BR" sz="4000" dirty="0">
                <a:solidFill>
                  <a:schemeClr val="bg1"/>
                </a:solidFill>
                <a:ea typeface="ＭＳ Ｐゴシック" pitchFamily="34" charset="-128"/>
              </a:rPr>
              <a:t>O que você faria no seguimento</a:t>
            </a:r>
            <a:r>
              <a:rPr lang="en-US" sz="4000" dirty="0">
                <a:solidFill>
                  <a:schemeClr val="bg1"/>
                </a:solidFill>
                <a:ea typeface="ＭＳ Ｐゴシック" pitchFamily="34" charset="-128"/>
              </a:rPr>
              <a:t>?</a:t>
            </a:r>
          </a:p>
        </p:txBody>
      </p:sp>
      <p:sp>
        <p:nvSpPr>
          <p:cNvPr id="51202" name="Content Placeholder 2"/>
          <p:cNvSpPr>
            <a:spLocks noGrp="1"/>
          </p:cNvSpPr>
          <p:nvPr>
            <p:ph idx="1"/>
          </p:nvPr>
        </p:nvSpPr>
        <p:spPr>
          <a:xfrm>
            <a:off x="943336" y="2045785"/>
            <a:ext cx="7257328" cy="4000982"/>
          </a:xfrm>
        </p:spPr>
        <p:txBody>
          <a:bodyPr>
            <a:normAutofit lnSpcReduction="10000"/>
          </a:bodyPr>
          <a:lstStyle/>
          <a:p>
            <a:r>
              <a:rPr lang="pt-BR" sz="2400" dirty="0">
                <a:ea typeface="ＭＳ Ｐゴシック" pitchFamily="34" charset="-128"/>
              </a:rPr>
              <a:t>Pergunte sobre o bem-estar e os sintomas.</a:t>
            </a:r>
          </a:p>
          <a:p>
            <a:r>
              <a:rPr lang="pt-BR" sz="2400" dirty="0">
                <a:ea typeface="ＭＳ Ｐゴシック" pitchFamily="34" charset="-128"/>
              </a:rPr>
              <a:t>Explore estressores psicossociais.</a:t>
            </a:r>
          </a:p>
          <a:p>
            <a:r>
              <a:rPr lang="pt-BR" sz="2400" dirty="0">
                <a:ea typeface="ＭＳ Ｐゴシック" pitchFamily="34" charset="-128"/>
              </a:rPr>
              <a:t>Discuta os problemas e faça um brainstorm para soluções.</a:t>
            </a:r>
          </a:p>
          <a:p>
            <a:r>
              <a:rPr lang="pt-BR" sz="2400" dirty="0">
                <a:ea typeface="ＭＳ Ｐゴシック" pitchFamily="34" charset="-128"/>
              </a:rPr>
              <a:t>Associe-se a outros recursos de suporte disponíveis.</a:t>
            </a:r>
          </a:p>
          <a:p>
            <a:r>
              <a:rPr lang="pt-BR" sz="2400" dirty="0">
                <a:ea typeface="ＭＳ Ｐゴシック" pitchFamily="34" charset="-128"/>
              </a:rPr>
              <a:t>Avalie o progresso e encaminhe conforme necessário</a:t>
            </a:r>
            <a:r>
              <a:rPr lang="en-GB" sz="2400" dirty="0">
                <a:ea typeface="ＭＳ Ｐゴシック" pitchFamily="34" charset="-128"/>
              </a:rPr>
              <a:t>.</a:t>
            </a:r>
          </a:p>
          <a:p>
            <a:pPr marL="0" indent="0">
              <a:buNone/>
            </a:pPr>
            <a:endParaRPr lang="en-GB" sz="2400" dirty="0">
              <a:ea typeface="ＭＳ Ｐゴシック" pitchFamily="34" charset="-128"/>
            </a:endParaRPr>
          </a:p>
          <a:p>
            <a:pPr marL="0" indent="0">
              <a:buSzPct val="70000"/>
              <a:buNone/>
            </a:pPr>
            <a:r>
              <a:rPr lang="en-GB" sz="2400" b="1" dirty="0" err="1">
                <a:ea typeface="ＭＳ Ｐゴシック" pitchFamily="34" charset="-128"/>
              </a:rPr>
              <a:t>Encaminhe</a:t>
            </a:r>
            <a:r>
              <a:rPr lang="en-GB" sz="2400" b="1" dirty="0">
                <a:ea typeface="ＭＳ Ｐゴシック" pitchFamily="34" charset="-128"/>
              </a:rPr>
              <a:t>: </a:t>
            </a:r>
            <a:r>
              <a:rPr lang="pt-BR" sz="2400" dirty="0">
                <a:ea typeface="ＭＳ Ｐゴシック" pitchFamily="34" charset="-128"/>
              </a:rPr>
              <a:t>Se não houver melhora </a:t>
            </a:r>
            <a:r>
              <a:rPr lang="pt-BR" sz="2400" b="1" dirty="0">
                <a:ea typeface="ＭＳ Ｐゴシック" pitchFamily="34" charset="-128"/>
              </a:rPr>
              <a:t>ou</a:t>
            </a:r>
            <a:r>
              <a:rPr lang="pt-BR" sz="2400" dirty="0">
                <a:ea typeface="ＭＳ Ｐゴシック" pitchFamily="34" charset="-128"/>
              </a:rPr>
              <a:t> se o familiar pedir tratamento mais intenso, então encaminhe ao especialista em saúde mental, se disponível</a:t>
            </a:r>
            <a:r>
              <a:rPr lang="en-US" sz="2400" dirty="0">
                <a:ea typeface="ＭＳ Ｐゴシック" pitchFamily="34" charset="-128"/>
              </a:rPr>
              <a:t>.</a:t>
            </a:r>
          </a:p>
          <a:p>
            <a:endParaRPr lang="en-US" sz="2400" dirty="0">
              <a:ea typeface="ＭＳ Ｐゴシック" pitchFamily="34" charset="-128"/>
            </a:endParaRPr>
          </a:p>
        </p:txBody>
      </p:sp>
      <p:sp>
        <p:nvSpPr>
          <p:cNvPr id="96258" name="Slide Number Placeholder 5"/>
          <p:cNvSpPr>
            <a:spLocks noGrp="1"/>
          </p:cNvSpPr>
          <p:nvPr>
            <p:ph type="sldNum" sz="quarter" idx="12"/>
          </p:nvPr>
        </p:nvSpPr>
        <p:spPr bwMode="auto">
          <a:noFill/>
          <a:ln>
            <a:miter lim="800000"/>
            <a:headEnd/>
            <a:tailEnd/>
          </a:ln>
        </p:spPr>
        <p:txBody>
          <a:bodyPr/>
          <a:lstStyle/>
          <a:p>
            <a:fld id="{177B6921-0ED0-479C-81BD-0C256FBE6ED4}" type="slidenum">
              <a:rPr lang="en-US" smtClean="0"/>
              <a:pPr/>
              <a:t>44</a:t>
            </a:fld>
            <a:endParaRPr lang="en-US"/>
          </a:p>
        </p:txBody>
      </p:sp>
    </p:spTree>
    <p:extLst>
      <p:ext uri="{BB962C8B-B14F-4D97-AF65-F5344CB8AC3E}">
        <p14:creationId xmlns:p14="http://schemas.microsoft.com/office/powerpoint/2010/main" val="425489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36203"/>
          </a:xfrm>
        </p:spPr>
        <p:txBody>
          <a:bodyPr/>
          <a:lstStyle/>
          <a:p>
            <a:r>
              <a:rPr lang="en-US" dirty="0" err="1">
                <a:solidFill>
                  <a:schemeClr val="bg1"/>
                </a:solidFill>
              </a:rPr>
              <a:t>Reflexão</a:t>
            </a:r>
            <a:r>
              <a:rPr lang="en-US" dirty="0">
                <a:solidFill>
                  <a:schemeClr val="bg1"/>
                </a:solidFill>
              </a:rPr>
              <a:t> </a:t>
            </a:r>
          </a:p>
        </p:txBody>
      </p:sp>
      <p:sp>
        <p:nvSpPr>
          <p:cNvPr id="3" name="Content Placeholder 2"/>
          <p:cNvSpPr>
            <a:spLocks noGrp="1"/>
          </p:cNvSpPr>
          <p:nvPr>
            <p:ph idx="1"/>
          </p:nvPr>
        </p:nvSpPr>
        <p:spPr>
          <a:xfrm>
            <a:off x="917294" y="2708477"/>
            <a:ext cx="7540906" cy="3150476"/>
          </a:xfrm>
        </p:spPr>
        <p:txBody>
          <a:bodyPr>
            <a:normAutofit lnSpcReduction="10000"/>
          </a:bodyPr>
          <a:lstStyle/>
          <a:p>
            <a:r>
              <a:rPr lang="pt-BR" dirty="0"/>
              <a:t>Lembra-se de pessoas de quem você cuidou no passado e que podem se encaixar nessa descrição?</a:t>
            </a:r>
          </a:p>
          <a:p>
            <a:r>
              <a:rPr lang="pt-BR" dirty="0"/>
              <a:t>Como eles se manifestaram para você?</a:t>
            </a:r>
          </a:p>
          <a:p>
            <a:r>
              <a:rPr lang="pt-BR" dirty="0"/>
              <a:t>O que você fez para cuidar deles? Isso ajudou</a:t>
            </a:r>
            <a:r>
              <a:rPr lang="en-US" dirty="0"/>
              <a:t>?</a:t>
            </a:r>
          </a:p>
          <a:p>
            <a:endParaRPr lang="en-US" dirty="0"/>
          </a:p>
        </p:txBody>
      </p:sp>
      <p:sp>
        <p:nvSpPr>
          <p:cNvPr id="4" name="Slide Number Placeholder 3"/>
          <p:cNvSpPr>
            <a:spLocks noGrp="1"/>
          </p:cNvSpPr>
          <p:nvPr>
            <p:ph type="sldNum" sz="quarter" idx="12"/>
          </p:nvPr>
        </p:nvSpPr>
        <p:spPr/>
        <p:txBody>
          <a:bodyPr/>
          <a:lstStyle/>
          <a:p>
            <a:fld id="{458210DE-9F21-6A45-8C15-008376FA5243}" type="slidenum">
              <a:rPr lang="en-US" smtClean="0"/>
              <a:pPr/>
              <a:t>5</a:t>
            </a:fld>
            <a:endParaRPr lang="en-US"/>
          </a:p>
        </p:txBody>
      </p:sp>
    </p:spTree>
    <p:extLst>
      <p:ext uri="{BB962C8B-B14F-4D97-AF65-F5344CB8AC3E}">
        <p14:creationId xmlns:p14="http://schemas.microsoft.com/office/powerpoint/2010/main" val="68641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4628"/>
          </a:xfrm>
          <a:solidFill>
            <a:srgbClr val="6D0636"/>
          </a:solidFill>
        </p:spPr>
        <p:txBody>
          <a:bodyPr/>
          <a:lstStyle/>
          <a:p>
            <a:r>
              <a:rPr lang="en-US" dirty="0" err="1">
                <a:solidFill>
                  <a:schemeClr val="bg1"/>
                </a:solidFill>
              </a:rPr>
              <a:t>Estresse</a:t>
            </a:r>
            <a:endParaRPr lang="en-US" dirty="0">
              <a:solidFill>
                <a:schemeClr val="bg1"/>
              </a:solidFill>
            </a:endParaRPr>
          </a:p>
        </p:txBody>
      </p:sp>
      <p:sp>
        <p:nvSpPr>
          <p:cNvPr id="3" name="Content Placeholder 2"/>
          <p:cNvSpPr>
            <a:spLocks noGrp="1"/>
          </p:cNvSpPr>
          <p:nvPr>
            <p:ph idx="1"/>
          </p:nvPr>
        </p:nvSpPr>
        <p:spPr>
          <a:xfrm>
            <a:off x="902824" y="2037145"/>
            <a:ext cx="7783975" cy="4319206"/>
          </a:xfrm>
        </p:spPr>
        <p:txBody>
          <a:bodyPr>
            <a:normAutofit fontScale="77500" lnSpcReduction="20000"/>
          </a:bodyPr>
          <a:lstStyle/>
          <a:p>
            <a:r>
              <a:rPr lang="pt-BR" dirty="0"/>
              <a:t>Estresse é uma resposta comum aos estressores</a:t>
            </a:r>
          </a:p>
          <a:p>
            <a:r>
              <a:rPr lang="pt-BR" dirty="0"/>
              <a:t>Todos podem sentir-se estressados e, se não manejarem bem, isso pode tornar-se esmagador e debilitante.</a:t>
            </a:r>
          </a:p>
          <a:p>
            <a:r>
              <a:rPr lang="pt-BR" dirty="0"/>
              <a:t>Manifesta-se como</a:t>
            </a:r>
            <a:r>
              <a:rPr lang="en-US" dirty="0"/>
              <a:t>: </a:t>
            </a:r>
          </a:p>
          <a:p>
            <a:pPr lvl="1"/>
            <a:r>
              <a:rPr lang="pt-BR" dirty="0"/>
              <a:t>Problemas de sono</a:t>
            </a:r>
          </a:p>
          <a:p>
            <a:pPr lvl="1"/>
            <a:r>
              <a:rPr lang="pt-BR" dirty="0"/>
              <a:t>Mudanças comportamentais (crises de choro, isolamento social)</a:t>
            </a:r>
          </a:p>
          <a:p>
            <a:pPr lvl="1"/>
            <a:r>
              <a:rPr lang="pt-BR" dirty="0"/>
              <a:t>Alterações físicas (dores e dormência)</a:t>
            </a:r>
          </a:p>
          <a:p>
            <a:pPr lvl="1"/>
            <a:r>
              <a:rPr lang="pt-BR" dirty="0"/>
              <a:t>Emoções extremas (extrema tristeza, ansiedade, raiva, desespero) ou estado de torpor</a:t>
            </a:r>
          </a:p>
          <a:p>
            <a:pPr lvl="1"/>
            <a:r>
              <a:rPr lang="pt-BR" dirty="0"/>
              <a:t>Mudanças cognitivas (pensamentos acelerados, incapacidade de se concentrar ou tomar decisões</a:t>
            </a:r>
            <a:r>
              <a:rPr lang="en-US" dirty="0"/>
              <a:t>)</a:t>
            </a:r>
          </a:p>
        </p:txBody>
      </p:sp>
      <p:sp>
        <p:nvSpPr>
          <p:cNvPr id="4" name="Slide Number Placeholder 3"/>
          <p:cNvSpPr>
            <a:spLocks noGrp="1"/>
          </p:cNvSpPr>
          <p:nvPr>
            <p:ph type="sldNum" sz="quarter" idx="12"/>
          </p:nvPr>
        </p:nvSpPr>
        <p:spPr/>
        <p:txBody>
          <a:bodyPr/>
          <a:lstStyle/>
          <a:p>
            <a:fld id="{458210DE-9F21-6A45-8C15-008376FA5243}" type="slidenum">
              <a:rPr lang="en-US" smtClean="0"/>
              <a:pPr/>
              <a:t>6</a:t>
            </a:fld>
            <a:endParaRPr lang="en-US"/>
          </a:p>
        </p:txBody>
      </p:sp>
    </p:spTree>
    <p:extLst>
      <p:ext uri="{BB962C8B-B14F-4D97-AF65-F5344CB8AC3E}">
        <p14:creationId xmlns:p14="http://schemas.microsoft.com/office/powerpoint/2010/main" val="273005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13053"/>
          </a:xfrm>
          <a:solidFill>
            <a:srgbClr val="6D0636"/>
          </a:solidFill>
        </p:spPr>
        <p:txBody>
          <a:bodyPr/>
          <a:lstStyle/>
          <a:p>
            <a:r>
              <a:rPr lang="en-US" dirty="0" err="1">
                <a:solidFill>
                  <a:schemeClr val="bg1"/>
                </a:solidFill>
              </a:rPr>
              <a:t>Estudo</a:t>
            </a:r>
            <a:r>
              <a:rPr lang="en-US" dirty="0">
                <a:solidFill>
                  <a:schemeClr val="bg1"/>
                </a:solidFill>
              </a:rPr>
              <a:t> de </a:t>
            </a:r>
            <a:r>
              <a:rPr lang="en-US" dirty="0" err="1">
                <a:solidFill>
                  <a:schemeClr val="bg1"/>
                </a:solidFill>
              </a:rPr>
              <a:t>caso</a:t>
            </a:r>
            <a:r>
              <a:rPr lang="en-US" dirty="0">
                <a:solidFill>
                  <a:schemeClr val="bg1"/>
                </a:solidFill>
              </a:rPr>
              <a:t>: </a:t>
            </a:r>
            <a:r>
              <a:rPr lang="en-US" dirty="0" err="1">
                <a:solidFill>
                  <a:schemeClr val="bg1"/>
                </a:solidFill>
              </a:rPr>
              <a:t>Estresse</a:t>
            </a:r>
            <a:endParaRPr lang="en-US" dirty="0">
              <a:solidFill>
                <a:schemeClr val="bg1"/>
              </a:solidFill>
            </a:endParaRPr>
          </a:p>
        </p:txBody>
      </p:sp>
      <p:sp>
        <p:nvSpPr>
          <p:cNvPr id="3" name="Content Placeholder 2"/>
          <p:cNvSpPr>
            <a:spLocks noGrp="1"/>
          </p:cNvSpPr>
          <p:nvPr>
            <p:ph idx="1"/>
          </p:nvPr>
        </p:nvSpPr>
        <p:spPr>
          <a:xfrm>
            <a:off x="833377" y="2118167"/>
            <a:ext cx="7853423" cy="4739833"/>
          </a:xfrm>
        </p:spPr>
        <p:txBody>
          <a:bodyPr>
            <a:normAutofit fontScale="85000" lnSpcReduction="20000"/>
          </a:bodyPr>
          <a:lstStyle/>
          <a:p>
            <a:pPr marL="0" indent="0">
              <a:buNone/>
            </a:pPr>
            <a:r>
              <a:rPr lang="pt-BR" dirty="0"/>
              <a:t>Um homem de 45 anos visita uma clínica de cuidados primários de saúde com dores no estômago. Ele descreve a dor como tão ruim que, quando acontece, ele tem problemas para recuperar o fôlego. Ele teve que se ausentar por muito tempo do trabalho por causa de dores no estômago e, consequentemente, ficou com muito trabalhado atrasado</a:t>
            </a:r>
            <a:r>
              <a:rPr lang="en-US" dirty="0"/>
              <a:t>.</a:t>
            </a:r>
          </a:p>
          <a:p>
            <a:pPr marL="0" indent="0">
              <a:buNone/>
            </a:pPr>
            <a:r>
              <a:rPr lang="pt-BR" dirty="0"/>
              <a:t>Ele é o principal provedor da família, mas sente-se muito ansioso, pois tem um chefe exigente e muito trabalho para atualizar, ele não sabe por onde começar. Ele está tendo dificuldades para dormir à noite, está sempre pensando sobre o que tem que fazer</a:t>
            </a:r>
            <a:r>
              <a:rPr lang="en-US"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7</a:t>
            </a:fld>
            <a:endParaRPr lang="en-US"/>
          </a:p>
        </p:txBody>
      </p:sp>
    </p:spTree>
    <p:extLst>
      <p:ext uri="{BB962C8B-B14F-4D97-AF65-F5344CB8AC3E}">
        <p14:creationId xmlns:p14="http://schemas.microsoft.com/office/powerpoint/2010/main" val="24015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0"/>
            <a:ext cx="9144000" cy="1736202"/>
          </a:xfrm>
        </p:spPr>
        <p:txBody>
          <a:bodyPr/>
          <a:lstStyle/>
          <a:p>
            <a:r>
              <a:rPr lang="en-US" dirty="0" err="1">
                <a:solidFill>
                  <a:schemeClr val="bg1"/>
                </a:solidFill>
              </a:rPr>
              <a:t>Reflexão</a:t>
            </a:r>
            <a:endParaRPr lang="en-US" dirty="0">
              <a:solidFill>
                <a:schemeClr val="bg1"/>
              </a:solidFill>
            </a:endParaRPr>
          </a:p>
        </p:txBody>
      </p:sp>
      <p:sp>
        <p:nvSpPr>
          <p:cNvPr id="3" name="Content Placeholder 2"/>
          <p:cNvSpPr>
            <a:spLocks noGrp="1"/>
          </p:cNvSpPr>
          <p:nvPr>
            <p:ph idx="1"/>
          </p:nvPr>
        </p:nvSpPr>
        <p:spPr>
          <a:xfrm>
            <a:off x="983848" y="2465408"/>
            <a:ext cx="7176304" cy="3430568"/>
          </a:xfrm>
        </p:spPr>
        <p:txBody>
          <a:bodyPr>
            <a:normAutofit/>
          </a:bodyPr>
          <a:lstStyle/>
          <a:p>
            <a:r>
              <a:rPr lang="pt-BR" dirty="0"/>
              <a:t>Lembra-se de alguém de quem você cuidou no passado e que pode estar sofrendo com estresse?</a:t>
            </a:r>
          </a:p>
          <a:p>
            <a:r>
              <a:rPr lang="pt-BR" dirty="0"/>
              <a:t>Como essa pessoa se manifestou para você?</a:t>
            </a:r>
          </a:p>
          <a:p>
            <a:r>
              <a:rPr lang="pt-BR" dirty="0"/>
              <a:t>Como você cuidou dela? Isso ajudou</a:t>
            </a:r>
            <a:r>
              <a:rPr lang="en-US"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8</a:t>
            </a:fld>
            <a:endParaRPr lang="en-US"/>
          </a:p>
        </p:txBody>
      </p:sp>
    </p:spTree>
    <p:extLst>
      <p:ext uri="{BB962C8B-B14F-4D97-AF65-F5344CB8AC3E}">
        <p14:creationId xmlns:p14="http://schemas.microsoft.com/office/powerpoint/2010/main" val="360443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736203"/>
          </a:xfrm>
          <a:prstGeom prst="rect">
            <a:avLst/>
          </a:prstGeom>
          <a:solidFill>
            <a:srgbClr val="6D063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13052"/>
          </a:xfrm>
        </p:spPr>
        <p:txBody>
          <a:bodyPr/>
          <a:lstStyle/>
          <a:p>
            <a:r>
              <a:rPr lang="en-US" dirty="0" err="1">
                <a:solidFill>
                  <a:schemeClr val="bg1"/>
                </a:solidFill>
              </a:rPr>
              <a:t>Exposição</a:t>
            </a:r>
            <a:r>
              <a:rPr lang="en-US" dirty="0">
                <a:solidFill>
                  <a:schemeClr val="bg1"/>
                </a:solidFill>
              </a:rPr>
              <a:t> a </a:t>
            </a:r>
            <a:r>
              <a:rPr lang="en-US" dirty="0" err="1">
                <a:solidFill>
                  <a:schemeClr val="bg1"/>
                </a:solidFill>
              </a:rPr>
              <a:t>estressores</a:t>
            </a:r>
            <a:r>
              <a:rPr lang="en-US" dirty="0">
                <a:solidFill>
                  <a:schemeClr val="bg1"/>
                </a:solidFill>
              </a:rPr>
              <a:t> </a:t>
            </a:r>
            <a:r>
              <a:rPr lang="en-US" dirty="0" err="1">
                <a:solidFill>
                  <a:schemeClr val="bg1"/>
                </a:solidFill>
              </a:rPr>
              <a:t>extremos</a:t>
            </a:r>
            <a:endParaRPr lang="en-US" dirty="0">
              <a:solidFill>
                <a:schemeClr val="bg1"/>
              </a:solidFill>
            </a:endParaRPr>
          </a:p>
        </p:txBody>
      </p:sp>
      <p:sp>
        <p:nvSpPr>
          <p:cNvPr id="3" name="Content Placeholder 2"/>
          <p:cNvSpPr>
            <a:spLocks noGrp="1"/>
          </p:cNvSpPr>
          <p:nvPr>
            <p:ph idx="1"/>
          </p:nvPr>
        </p:nvSpPr>
        <p:spPr>
          <a:xfrm>
            <a:off x="1076445" y="2430684"/>
            <a:ext cx="6991109" cy="3516071"/>
          </a:xfrm>
        </p:spPr>
        <p:txBody>
          <a:bodyPr>
            <a:normAutofit/>
          </a:bodyPr>
          <a:lstStyle/>
          <a:p>
            <a:r>
              <a:rPr lang="pt-BR" dirty="0"/>
              <a:t>Estressores extremos são eventos que são potencialmente traumáticos e/ou envolvem perdas severas.</a:t>
            </a:r>
          </a:p>
          <a:p>
            <a:r>
              <a:rPr lang="pt-BR" dirty="0"/>
              <a:t>Quais estressores extremos as pessoas que visitam sua clínica têm apresentado</a:t>
            </a:r>
            <a:r>
              <a:rPr lang="en-US" dirty="0"/>
              <a:t>? </a:t>
            </a:r>
          </a:p>
        </p:txBody>
      </p:sp>
      <p:sp>
        <p:nvSpPr>
          <p:cNvPr id="4" name="Slide Number Placeholder 3"/>
          <p:cNvSpPr>
            <a:spLocks noGrp="1"/>
          </p:cNvSpPr>
          <p:nvPr>
            <p:ph type="sldNum" sz="quarter" idx="12"/>
          </p:nvPr>
        </p:nvSpPr>
        <p:spPr/>
        <p:txBody>
          <a:bodyPr/>
          <a:lstStyle/>
          <a:p>
            <a:fld id="{458210DE-9F21-6A45-8C15-008376FA5243}" type="slidenum">
              <a:rPr lang="en-US" smtClean="0"/>
              <a:pPr/>
              <a:t>9</a:t>
            </a:fld>
            <a:endParaRPr lang="en-US"/>
          </a:p>
        </p:txBody>
      </p:sp>
    </p:spTree>
    <p:extLst>
      <p:ext uri="{BB962C8B-B14F-4D97-AF65-F5344CB8AC3E}">
        <p14:creationId xmlns:p14="http://schemas.microsoft.com/office/powerpoint/2010/main" val="314433321"/>
      </p:ext>
    </p:extLst>
  </p:cSld>
  <p:clrMapOvr>
    <a:masterClrMapping/>
  </p:clrMapOvr>
</p:sld>
</file>

<file path=ppt/theme/theme1.xml><?xml version="1.0" encoding="utf-8"?>
<a:theme xmlns:a="http://schemas.openxmlformats.org/drawingml/2006/main" name="Office Theme">
  <a:themeElements>
    <a:clrScheme name="OTH">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9976</TotalTime>
  <Words>4944</Words>
  <Application>Microsoft Office PowerPoint</Application>
  <PresentationFormat>Apresentação na tela (4:3)</PresentationFormat>
  <Paragraphs>525</Paragraphs>
  <Slides>44</Slides>
  <Notes>43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44</vt:i4>
      </vt:variant>
    </vt:vector>
  </HeadingPairs>
  <TitlesOfParts>
    <vt:vector size="49" baseType="lpstr">
      <vt:lpstr>Arial</vt:lpstr>
      <vt:lpstr>Calibri</vt:lpstr>
      <vt:lpstr>Cambria</vt:lpstr>
      <vt:lpstr>Courier New</vt:lpstr>
      <vt:lpstr>Office Theme</vt:lpstr>
      <vt:lpstr>Outros problemas importantes  de saúde mental</vt:lpstr>
      <vt:lpstr>Apresentação do PowerPoint</vt:lpstr>
      <vt:lpstr>Manifestações comuns do sofrimento emocional na APS </vt:lpstr>
      <vt:lpstr>Estudo de caso: Sintomas de depressão que não correspondem a depressão</vt:lpstr>
      <vt:lpstr>Reflexão </vt:lpstr>
      <vt:lpstr>Estresse</vt:lpstr>
      <vt:lpstr>Estudo de caso: Estresse</vt:lpstr>
      <vt:lpstr>Reflexão</vt:lpstr>
      <vt:lpstr>Exposição a estressores extremos</vt:lpstr>
      <vt:lpstr>Estressores extremos</vt:lpstr>
      <vt:lpstr>Exposição a estressores extremos</vt:lpstr>
      <vt:lpstr>Sintomas de estresse agudo  (dentro de um mês do evento)</vt:lpstr>
      <vt:lpstr>Principais sintomas de TEPT (pelo menos um mês após um evento  potencialmente traumático)</vt:lpstr>
      <vt:lpstr>Estudo de caso: Transtorno de  estresse pós-traumático</vt:lpstr>
      <vt:lpstr>Reflexão</vt:lpstr>
      <vt:lpstr>Luto</vt:lpstr>
      <vt:lpstr>Estudo de caso: Luto</vt:lpstr>
      <vt:lpstr>Reflexão</vt:lpstr>
      <vt:lpstr>Sintomas somáticos  clinicamente inexplicáveis</vt:lpstr>
      <vt:lpstr>Reflexão </vt:lpstr>
      <vt:lpstr>Resumo de manifestações comuns</vt:lpstr>
      <vt:lpstr>Avaliando alguém com outros problemas  significativos de saúde mental</vt:lpstr>
      <vt:lpstr>Como se comunicar com pessoas com outros problemas significativos de saúde mental</vt:lpstr>
      <vt:lpstr>Impacto de sintomas somáticos clinicamente inexplicáveis</vt:lpstr>
      <vt:lpstr>Atividade 1: Exibição de vídeo</vt:lpstr>
      <vt:lpstr>Apresentação do PowerPoint</vt:lpstr>
      <vt:lpstr>Apresentação do PowerPoint</vt:lpstr>
      <vt:lpstr>Apresentação do PowerPoint</vt:lpstr>
      <vt:lpstr>Apresentação do PowerPoint</vt:lpstr>
      <vt:lpstr>Apresentação do PowerPoint</vt:lpstr>
      <vt:lpstr>Apresentação do PowerPoint</vt:lpstr>
      <vt:lpstr>Evite medicamentos inadequados</vt:lpstr>
      <vt:lpstr>Protocolo 1: Plano de tratamento</vt:lpstr>
      <vt:lpstr>Abordagem de estressores psicossociais atuais</vt:lpstr>
      <vt:lpstr>Resolução de problemas em seis etapas</vt:lpstr>
      <vt:lpstr>Protocolo 1: Plano de tratamento</vt:lpstr>
      <vt:lpstr>Fortalecendo os apoios sociais</vt:lpstr>
      <vt:lpstr>Protocolo 1: Plano de tratamento</vt:lpstr>
      <vt:lpstr>Atividade 2: Relaxamento e  manejo de estresse</vt:lpstr>
      <vt:lpstr>Apresentação do PowerPoint</vt:lpstr>
      <vt:lpstr>Atividade 3: Encenação:  Avaliação e manejo</vt:lpstr>
      <vt:lpstr>Apresentação do PowerPoint</vt:lpstr>
      <vt:lpstr>Seguimento</vt:lpstr>
      <vt:lpstr>O que você faria no seguimento?</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Significant Mental Health Complaints</dc:title>
  <dc:creator>Georgina Campbell</dc:creator>
  <cp:lastModifiedBy>Joana Moscoso Teixeira De Mendonca</cp:lastModifiedBy>
  <cp:revision>220</cp:revision>
  <cp:lastPrinted>2017-09-15T21:53:29Z</cp:lastPrinted>
  <dcterms:created xsi:type="dcterms:W3CDTF">2017-06-01T19:10:00Z</dcterms:created>
  <dcterms:modified xsi:type="dcterms:W3CDTF">2022-11-01T18:22:23Z</dcterms:modified>
</cp:coreProperties>
</file>