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256" r:id="rId2"/>
    <p:sldId id="325" r:id="rId3"/>
    <p:sldId id="326" r:id="rId4"/>
    <p:sldId id="306" r:id="rId5"/>
    <p:sldId id="257" r:id="rId6"/>
    <p:sldId id="291" r:id="rId7"/>
    <p:sldId id="292" r:id="rId8"/>
    <p:sldId id="307" r:id="rId9"/>
    <p:sldId id="308" r:id="rId10"/>
    <p:sldId id="260" r:id="rId11"/>
    <p:sldId id="261" r:id="rId12"/>
    <p:sldId id="309" r:id="rId13"/>
    <p:sldId id="314" r:id="rId14"/>
    <p:sldId id="310" r:id="rId15"/>
    <p:sldId id="311" r:id="rId16"/>
    <p:sldId id="262" r:id="rId17"/>
    <p:sldId id="263" r:id="rId18"/>
    <p:sldId id="327" r:id="rId19"/>
    <p:sldId id="312" r:id="rId20"/>
    <p:sldId id="264" r:id="rId21"/>
    <p:sldId id="267" r:id="rId22"/>
    <p:sldId id="268" r:id="rId23"/>
    <p:sldId id="265" r:id="rId24"/>
    <p:sldId id="269" r:id="rId25"/>
    <p:sldId id="270" r:id="rId26"/>
    <p:sldId id="299" r:id="rId27"/>
    <p:sldId id="302" r:id="rId28"/>
    <p:sldId id="321" r:id="rId29"/>
    <p:sldId id="322" r:id="rId30"/>
    <p:sldId id="320" r:id="rId31"/>
    <p:sldId id="323" r:id="rId32"/>
    <p:sldId id="315" r:id="rId33"/>
    <p:sldId id="271" r:id="rId34"/>
    <p:sldId id="274" r:id="rId35"/>
    <p:sldId id="313" r:id="rId36"/>
    <p:sldId id="276" r:id="rId37"/>
    <p:sldId id="272" r:id="rId38"/>
    <p:sldId id="277" r:id="rId39"/>
    <p:sldId id="317" r:id="rId40"/>
    <p:sldId id="328" r:id="rId41"/>
    <p:sldId id="281" r:id="rId42"/>
    <p:sldId id="282" r:id="rId43"/>
    <p:sldId id="283" r:id="rId44"/>
    <p:sldId id="284" r:id="rId45"/>
    <p:sldId id="285" r:id="rId46"/>
    <p:sldId id="287" r:id="rId47"/>
    <p:sldId id="303" r:id="rId48"/>
    <p:sldId id="288" r:id="rId49"/>
    <p:sldId id="304" r:id="rId50"/>
    <p:sldId id="289" r:id="rId51"/>
    <p:sldId id="290" r:id="rId52"/>
    <p:sldId id="305" r:id="rId53"/>
    <p:sldId id="298" r:id="rId54"/>
    <p:sldId id="293" r:id="rId55"/>
    <p:sldId id="294" r:id="rId56"/>
    <p:sldId id="295" r:id="rId57"/>
    <p:sldId id="296" r:id="rId58"/>
    <p:sldId id="297" r:id="rId59"/>
    <p:sldId id="329"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57E"/>
    <a:srgbClr val="1415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E54765-662B-4B5E-A4FA-7A0BF12D4FBD}" v="1" dt="2022-08-16T16:44:10.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68370" autoAdjust="0"/>
  </p:normalViewPr>
  <p:slideViewPr>
    <p:cSldViewPr snapToGrid="0" snapToObjects="1">
      <p:cViewPr varScale="1">
        <p:scale>
          <a:sx n="72" d="100"/>
          <a:sy n="72" d="100"/>
        </p:scale>
        <p:origin x="1326"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310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5-25T10:41:42.551" idx="1">
    <p:pos x="10" y="10"/>
    <p:text>rever a tradução</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D2B80B-40E0-4D44-9114-9D3945955891}" type="datetimeFigureOut">
              <a:rPr lang="en-US" smtClean="0"/>
              <a:pPr/>
              <a:t>11/1/2022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6F8FB6-32B4-114E-9A3A-E9917C051293}" type="slidenum">
              <a:rPr lang="en-US" smtClean="0"/>
              <a:pPr/>
              <a:t>‹nº›</a:t>
            </a:fld>
            <a:endParaRPr lang="en-US"/>
          </a:p>
        </p:txBody>
      </p:sp>
    </p:spTree>
    <p:extLst>
      <p:ext uri="{BB962C8B-B14F-4D97-AF65-F5344CB8AC3E}">
        <p14:creationId xmlns:p14="http://schemas.microsoft.com/office/powerpoint/2010/main" val="13782168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3F1A7-7263-5345-BEA4-9187E1C8A910}" type="datetimeFigureOut">
              <a:rPr lang="en-US" smtClean="0"/>
              <a:pPr/>
              <a:t>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CE541-FFB1-9346-8D54-2D175DC5B6D3}" type="slidenum">
              <a:rPr lang="en-US" smtClean="0"/>
              <a:pPr/>
              <a:t>‹nº›</a:t>
            </a:fld>
            <a:endParaRPr lang="en-US"/>
          </a:p>
        </p:txBody>
      </p:sp>
    </p:spTree>
    <p:extLst>
      <p:ext uri="{BB962C8B-B14F-4D97-AF65-F5344CB8AC3E}">
        <p14:creationId xmlns:p14="http://schemas.microsoft.com/office/powerpoint/2010/main" val="4704475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a:t>
            </a:r>
            <a:r>
              <a:rPr lang="en-US" baseline="0" dirty="0"/>
              <a:t> the session by briefly listing the topics that will be covered.</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2</a:t>
            </a:fld>
            <a:endParaRPr lang="en-US"/>
          </a:p>
        </p:txBody>
      </p:sp>
    </p:spTree>
    <p:extLst>
      <p:ext uri="{BB962C8B-B14F-4D97-AF65-F5344CB8AC3E}">
        <p14:creationId xmlns:p14="http://schemas.microsoft.com/office/powerpoint/2010/main" val="2018884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solidFill>
                  <a:srgbClr val="17365D"/>
                </a:solidFill>
                <a:effectLst/>
                <a:latin typeface="+mn-lt"/>
                <a:ea typeface="ＭＳ ゴシック"/>
                <a:cs typeface="Times New Roman"/>
              </a:rPr>
              <a:t>Explain that points in the slide.</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Add that although people with psychoses can work, they are usually marginalized from the workforce because of the stigma and discrimination attached to the disorder.</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Because of fear about the disorder, people with psychoses are often admitted to hospitals and often abandoned by their families.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This is costly and quite often human rights are abused in the hospital.</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r>
              <a:rPr lang="en-GB" sz="1200" dirty="0">
                <a:solidFill>
                  <a:srgbClr val="17365D"/>
                </a:solidFill>
                <a:effectLst/>
                <a:latin typeface="+mn-lt"/>
                <a:ea typeface="ＭＳ ゴシック"/>
                <a:cs typeface="Times New Roman"/>
              </a:rPr>
              <a:t>Talk through the human rights abuses.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11</a:t>
            </a:fld>
            <a:endParaRPr lang="en-US"/>
          </a:p>
        </p:txBody>
      </p:sp>
    </p:spTree>
    <p:extLst>
      <p:ext uri="{BB962C8B-B14F-4D97-AF65-F5344CB8AC3E}">
        <p14:creationId xmlns:p14="http://schemas.microsoft.com/office/powerpoint/2010/main" val="794184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dirty="0">
                <a:solidFill>
                  <a:srgbClr val="17365D"/>
                </a:solidFill>
                <a:effectLst/>
                <a:latin typeface="+mn-lt"/>
                <a:ea typeface="ＭＳ ゴシック"/>
                <a:cs typeface="Times New Roman"/>
              </a:rPr>
              <a:t>Ask the participants to read this example and decide which human rights have been violated? </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Answers: </a:t>
            </a:r>
          </a:p>
          <a:p>
            <a:pPr>
              <a:spcAft>
                <a:spcPts val="0"/>
              </a:spcAft>
            </a:pPr>
            <a:r>
              <a:rPr lang="en-US" sz="1200" dirty="0" err="1">
                <a:solidFill>
                  <a:srgbClr val="17365D"/>
                </a:solidFill>
                <a:effectLst/>
                <a:latin typeface="+mn-lt"/>
                <a:ea typeface="ＭＳ ゴシック"/>
                <a:cs typeface="Times New Roman"/>
              </a:rPr>
              <a:t>Adsila</a:t>
            </a:r>
            <a:r>
              <a:rPr lang="en-US" sz="1200" dirty="0">
                <a:solidFill>
                  <a:srgbClr val="17365D"/>
                </a:solidFill>
                <a:effectLst/>
                <a:latin typeface="+mn-lt"/>
                <a:ea typeface="ＭＳ ゴシック"/>
                <a:cs typeface="Times New Roman"/>
              </a:rPr>
              <a:t> is detained in prison and then a psychiatric hospital although she has not committed any offence, therefore her right to liberty and security (Article 14) in the convention on the rights of persons with disabilities, to equal protection before the law (Articles 5 and 12) and her right not to be arbitrarily arrested or detained (Article 15) have been violated. </a:t>
            </a:r>
            <a:br>
              <a:rPr lang="en-US" sz="1200" dirty="0">
                <a:solidFill>
                  <a:srgbClr val="17365D"/>
                </a:solidFill>
                <a:effectLst/>
                <a:latin typeface="+mn-lt"/>
                <a:ea typeface="ＭＳ ゴシック"/>
                <a:cs typeface="Times New Roman"/>
              </a:rPr>
            </a:br>
            <a:r>
              <a:rPr lang="en-US" sz="1200" dirty="0">
                <a:solidFill>
                  <a:srgbClr val="17365D"/>
                </a:solidFill>
                <a:effectLst/>
                <a:latin typeface="+mn-lt"/>
                <a:ea typeface="ＭＳ ゴシック"/>
                <a:cs typeface="Times New Roman"/>
              </a:rPr>
              <a:t>The fact that she cannot challenge her detention violates her right to a fair hearing (Article 13). </a:t>
            </a:r>
          </a:p>
          <a:p>
            <a:pPr>
              <a:spcAft>
                <a:spcPts val="0"/>
              </a:spcAft>
            </a:pPr>
            <a:r>
              <a:rPr lang="en-US" sz="1200" dirty="0">
                <a:solidFill>
                  <a:srgbClr val="17365D"/>
                </a:solidFill>
                <a:effectLst/>
                <a:latin typeface="+mn-lt"/>
                <a:ea typeface="ＭＳ ゴシック"/>
                <a:cs typeface="Times New Roman"/>
              </a:rPr>
              <a:t>The fact she is bullied and attacked violates her right to not be subjected to torture or to cruel, in human or degrading treatment or punishment (Article 15).</a:t>
            </a:r>
            <a:endParaRPr lang="en-GB" sz="1200" dirty="0">
              <a:effectLst/>
              <a:latin typeface="Cambria"/>
              <a:ea typeface="ＭＳ 明朝"/>
              <a:cs typeface="Times New Roman"/>
            </a:endParaRPr>
          </a:p>
          <a:p>
            <a:endParaRPr lang="en-US" dirty="0"/>
          </a:p>
          <a:p>
            <a:pPr>
              <a:spcAft>
                <a:spcPts val="0"/>
              </a:spcAft>
            </a:pPr>
            <a:r>
              <a:rPr lang="en-US" sz="1200" b="1" dirty="0">
                <a:solidFill>
                  <a:srgbClr val="17365D"/>
                </a:solidFill>
                <a:effectLst/>
                <a:latin typeface="+mn-lt"/>
                <a:ea typeface="ＭＳ ゴシック"/>
                <a:cs typeface="Times New Roman"/>
              </a:rPr>
              <a:t>Note: </a:t>
            </a:r>
            <a:endParaRPr lang="en-GB" sz="1200" dirty="0">
              <a:effectLst/>
              <a:latin typeface="Cambria"/>
              <a:ea typeface="ＭＳ 明朝"/>
              <a:cs typeface="Times New Roman"/>
            </a:endParaRPr>
          </a:p>
          <a:p>
            <a:pPr>
              <a:spcAft>
                <a:spcPts val="0"/>
              </a:spcAft>
            </a:pPr>
            <a:r>
              <a:rPr lang="en-US" sz="1200" b="1" dirty="0">
                <a:solidFill>
                  <a:srgbClr val="17365D"/>
                </a:solidFill>
                <a:effectLst/>
                <a:latin typeface="+mn-lt"/>
                <a:ea typeface="ＭＳ ゴシック"/>
                <a:cs typeface="Times New Roman"/>
              </a:rPr>
              <a:t>Convention on the Rights of Person with Disabilities</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Articles related to treatment of person with psychosis:</a:t>
            </a:r>
            <a:endParaRPr lang="en-GB" sz="1200" dirty="0">
              <a:effectLst/>
              <a:latin typeface="Cambria"/>
              <a:ea typeface="ＭＳ 明朝"/>
              <a:cs typeface="Times New Roman"/>
            </a:endParaRPr>
          </a:p>
          <a:p>
            <a:pPr marL="171450" indent="-171450">
              <a:spcAft>
                <a:spcPts val="0"/>
              </a:spcAft>
              <a:buFont typeface="Arial" charset="0"/>
              <a:buChar char="•"/>
            </a:pPr>
            <a:r>
              <a:rPr lang="en-US" sz="1200" dirty="0">
                <a:solidFill>
                  <a:srgbClr val="17365D"/>
                </a:solidFill>
                <a:effectLst/>
                <a:latin typeface="+mn-lt"/>
                <a:ea typeface="ＭＳ ゴシック"/>
                <a:cs typeface="Times New Roman"/>
              </a:rPr>
              <a:t>The right not to be locked up/detained in mental health facilities against your will (Article 14).</a:t>
            </a:r>
            <a:endParaRPr lang="en-GB" sz="1200" dirty="0">
              <a:effectLst/>
              <a:latin typeface="Cambria"/>
              <a:ea typeface="ＭＳ 明朝"/>
              <a:cs typeface="Times New Roman"/>
            </a:endParaRPr>
          </a:p>
          <a:p>
            <a:pPr marL="171450" indent="-171450">
              <a:spcAft>
                <a:spcPts val="0"/>
              </a:spcAft>
              <a:buFont typeface="Arial" charset="0"/>
              <a:buChar char="•"/>
            </a:pPr>
            <a:r>
              <a:rPr lang="en-US" sz="1200" dirty="0">
                <a:solidFill>
                  <a:srgbClr val="17365D"/>
                </a:solidFill>
                <a:effectLst/>
                <a:latin typeface="+mn-lt"/>
                <a:ea typeface="ＭＳ ゴシック"/>
                <a:cs typeface="Times New Roman"/>
              </a:rPr>
              <a:t>The right to be free from violence and abuse, the right not to be restrained or put in seclusion (Article 15 and 16).</a:t>
            </a:r>
            <a:endParaRPr lang="en-GB" sz="1200" dirty="0">
              <a:effectLst/>
              <a:latin typeface="Cambria"/>
              <a:ea typeface="ＭＳ 明朝"/>
              <a:cs typeface="Times New Roman"/>
            </a:endParaRPr>
          </a:p>
          <a:p>
            <a:pPr marL="171450" indent="-171450">
              <a:spcAft>
                <a:spcPts val="0"/>
              </a:spcAft>
              <a:buFont typeface="Arial" charset="0"/>
              <a:buChar char="•"/>
            </a:pPr>
            <a:r>
              <a:rPr lang="en-US" sz="1200" dirty="0">
                <a:solidFill>
                  <a:srgbClr val="17365D"/>
                </a:solidFill>
                <a:effectLst/>
                <a:latin typeface="+mn-lt"/>
                <a:ea typeface="ＭＳ ゴシック"/>
                <a:cs typeface="Times New Roman"/>
              </a:rPr>
              <a:t>The right to make decisions and choices rather than having others make decisions for you (Article 12).</a:t>
            </a:r>
            <a:endParaRPr lang="en-GB" sz="1200" dirty="0">
              <a:effectLst/>
              <a:latin typeface="Cambria"/>
              <a:ea typeface="ＭＳ 明朝"/>
              <a:cs typeface="Times New Roman"/>
            </a:endParaRPr>
          </a:p>
          <a:p>
            <a:pPr marL="171450" indent="-171450">
              <a:spcAft>
                <a:spcPts val="0"/>
              </a:spcAft>
              <a:buFont typeface="Arial" charset="0"/>
              <a:buChar char="•"/>
            </a:pPr>
            <a:r>
              <a:rPr lang="en-US" sz="1200" dirty="0">
                <a:solidFill>
                  <a:srgbClr val="17365D"/>
                </a:solidFill>
                <a:effectLst/>
                <a:latin typeface="+mn-lt"/>
                <a:ea typeface="ＭＳ ゴシック"/>
                <a:cs typeface="Times New Roman"/>
              </a:rPr>
              <a:t>The right to give informed consent to treatment and the right to refuse treatment (Article 25)</a:t>
            </a:r>
            <a:r>
              <a:rPr lang="en-GB" sz="1200" dirty="0">
                <a:solidFill>
                  <a:srgbClr val="17365D"/>
                </a:solidFill>
                <a:effectLst/>
                <a:latin typeface="+mn-lt"/>
                <a:ea typeface="ＭＳ ゴシック"/>
                <a:cs typeface="Times New Roman"/>
              </a:rPr>
              <a:t>.</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12</a:t>
            </a:fld>
            <a:endParaRPr lang="en-US"/>
          </a:p>
        </p:txBody>
      </p:sp>
    </p:spTree>
    <p:extLst>
      <p:ext uri="{BB962C8B-B14F-4D97-AF65-F5344CB8AC3E}">
        <p14:creationId xmlns:p14="http://schemas.microsoft.com/office/powerpoint/2010/main" val="270480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b="1" dirty="0">
                <a:solidFill>
                  <a:srgbClr val="17365D"/>
                </a:solidFill>
                <a:effectLst/>
                <a:latin typeface="+mn-lt"/>
                <a:ea typeface="ＭＳ ゴシック"/>
                <a:cs typeface="Times New Roman"/>
              </a:rPr>
              <a:t>Brief discussion (20 minutes)</a:t>
            </a:r>
            <a:endParaRPr lang="en-GB" sz="1200" dirty="0">
              <a:effectLst/>
              <a:latin typeface="Cambria"/>
              <a:ea typeface="ＭＳ 明朝"/>
              <a:cs typeface="Times New Roman"/>
            </a:endParaRPr>
          </a:p>
          <a:p>
            <a:pPr>
              <a:spcAft>
                <a:spcPts val="0"/>
              </a:spcAft>
            </a:pPr>
            <a:endParaRPr lang="en-US" sz="1200" dirty="0">
              <a:solidFill>
                <a:srgbClr val="17365D"/>
              </a:solidFill>
              <a:effectLst/>
              <a:latin typeface="+mn-lt"/>
              <a:ea typeface="ＭＳ ゴシック"/>
              <a:cs typeface="Times New Roman"/>
            </a:endParaRPr>
          </a:p>
          <a:p>
            <a:pPr>
              <a:spcAft>
                <a:spcPts val="0"/>
              </a:spcAft>
            </a:pPr>
            <a:r>
              <a:rPr lang="en-US" sz="1200" dirty="0">
                <a:solidFill>
                  <a:srgbClr val="17365D"/>
                </a:solidFill>
                <a:effectLst/>
                <a:latin typeface="+mn-lt"/>
                <a:ea typeface="ＭＳ ゴシック"/>
                <a:cs typeface="Times New Roman"/>
              </a:rPr>
              <a:t>Ask participants to think about ways that the human rights of people with psychoses are violated in their community?</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Ask participants to think what they can do to stop these human rights violations?</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13</a:t>
            </a:fld>
            <a:endParaRPr lang="en-US"/>
          </a:p>
        </p:txBody>
      </p:sp>
    </p:spTree>
    <p:extLst>
      <p:ext uri="{BB962C8B-B14F-4D97-AF65-F5344CB8AC3E}">
        <p14:creationId xmlns:p14="http://schemas.microsoft.com/office/powerpoint/2010/main" val="2781360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dirty="0">
                <a:solidFill>
                  <a:srgbClr val="17365D"/>
                </a:solidFill>
                <a:effectLst/>
                <a:latin typeface="+mn-lt"/>
                <a:ea typeface="ＭＳ ゴシック"/>
                <a:cs typeface="Times New Roman"/>
              </a:rPr>
              <a:t>Emphasize that the participants have a unique role, because they can treat psychoses.</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Showing that psychoses can be treated is an important method to reduce stigma.</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Talk through the points on the slide.</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Emphasize that the person with mental disabilities and their </a:t>
            </a:r>
            <a:r>
              <a:rPr lang="en-US" sz="1200" dirty="0" err="1">
                <a:solidFill>
                  <a:srgbClr val="17365D"/>
                </a:solidFill>
                <a:effectLst/>
                <a:latin typeface="+mn-lt"/>
                <a:ea typeface="ＭＳ ゴシック"/>
                <a:cs typeface="Times New Roman"/>
              </a:rPr>
              <a:t>carers</a:t>
            </a:r>
            <a:r>
              <a:rPr lang="en-US" sz="1200" dirty="0">
                <a:solidFill>
                  <a:srgbClr val="17365D"/>
                </a:solidFill>
                <a:effectLst/>
                <a:latin typeface="+mn-lt"/>
                <a:ea typeface="ＭＳ ゴシック"/>
                <a:cs typeface="Times New Roman"/>
              </a:rPr>
              <a:t> must be involved in the decision-making process about their treatment.</a:t>
            </a:r>
          </a:p>
          <a:p>
            <a:pPr>
              <a:spcAft>
                <a:spcPts val="0"/>
              </a:spcAft>
            </a:pPr>
            <a:r>
              <a:rPr lang="en-US" sz="1200" dirty="0">
                <a:solidFill>
                  <a:srgbClr val="17365D"/>
                </a:solidFill>
                <a:effectLst/>
                <a:latin typeface="+mn-lt"/>
                <a:ea typeface="ＭＳ ゴシック"/>
                <a:cs typeface="Times New Roman"/>
              </a:rPr>
              <a:t>Involve</a:t>
            </a:r>
            <a:r>
              <a:rPr lang="en-US" sz="1200" baseline="0" dirty="0">
                <a:solidFill>
                  <a:srgbClr val="17365D"/>
                </a:solidFill>
                <a:effectLst/>
                <a:latin typeface="+mn-lt"/>
                <a:ea typeface="ＭＳ ゴシック"/>
                <a:cs typeface="Times New Roman"/>
              </a:rPr>
              <a:t> them in any decisions about care and as a way of empowering them to take some control of their own lives. </a:t>
            </a:r>
          </a:p>
          <a:p>
            <a:pPr>
              <a:spcAft>
                <a:spcPts val="0"/>
              </a:spcAft>
            </a:pPr>
            <a:r>
              <a:rPr lang="en-US"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ACE541-FFB1-9346-8D54-2D175DC5B6D3}" type="slidenum">
              <a:rPr lang="en-US" smtClean="0"/>
              <a:pPr/>
              <a:t>14</a:t>
            </a:fld>
            <a:endParaRPr lang="en-US"/>
          </a:p>
        </p:txBody>
      </p:sp>
    </p:spTree>
    <p:extLst>
      <p:ext uri="{BB962C8B-B14F-4D97-AF65-F5344CB8AC3E}">
        <p14:creationId xmlns:p14="http://schemas.microsoft.com/office/powerpoint/2010/main" val="195390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dirty="0">
                <a:solidFill>
                  <a:srgbClr val="17365D"/>
                </a:solidFill>
                <a:effectLst/>
                <a:latin typeface="+mn-lt"/>
                <a:ea typeface="ＭＳ ゴシック"/>
                <a:cs typeface="Times New Roman"/>
              </a:rPr>
              <a:t>Explain that to decrease stigma, discrimination and human rights abuses participants can: </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Provide families, individuals and communities with accurate information about psychoses. Ensure people understand what they can expect from treatment and recovery, support them and give them hope. </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Explain clearly that people can recover from psychotic episodes. With treatment and support they can lead fulfilling and productive lives. </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Dispel any myths about psychoses and correct any misinformation.</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US" sz="1200" dirty="0">
                <a:solidFill>
                  <a:srgbClr val="17365D"/>
                </a:solidFill>
                <a:effectLst/>
                <a:latin typeface="+mn-lt"/>
                <a:ea typeface="ＭＳ ゴシック"/>
                <a:cs typeface="Times New Roman"/>
              </a:rPr>
              <a:t>Raise awareness about human rights abuses and advocate for rights of people with psychoses. </a:t>
            </a:r>
            <a:endParaRPr lang="en-GB" sz="1200" dirty="0">
              <a:effectLst/>
              <a:latin typeface="Cambria"/>
              <a:ea typeface="ＭＳ 明朝"/>
              <a:cs typeface="Times New Roman"/>
            </a:endParaRPr>
          </a:p>
          <a:p>
            <a:endParaRPr lang="en-US" sz="1200" dirty="0">
              <a:solidFill>
                <a:srgbClr val="17365D"/>
              </a:solidFill>
              <a:effectLst/>
              <a:latin typeface="+mn-lt"/>
              <a:ea typeface="ＭＳ ゴシック"/>
              <a:cs typeface="Times New Roman"/>
            </a:endParaRPr>
          </a:p>
          <a:p>
            <a:r>
              <a:rPr lang="en-US" sz="1200" dirty="0">
                <a:solidFill>
                  <a:srgbClr val="17365D"/>
                </a:solidFill>
                <a:effectLst/>
                <a:latin typeface="+mn-lt"/>
                <a:ea typeface="ＭＳ ゴシック"/>
                <a:cs typeface="Times New Roman"/>
              </a:rPr>
              <a:t>Involve people with psychoses and their </a:t>
            </a:r>
            <a:r>
              <a:rPr lang="en-US" sz="1200" dirty="0" err="1">
                <a:solidFill>
                  <a:srgbClr val="17365D"/>
                </a:solidFill>
                <a:effectLst/>
                <a:latin typeface="+mn-lt"/>
                <a:ea typeface="ＭＳ ゴシック"/>
                <a:cs typeface="Times New Roman"/>
              </a:rPr>
              <a:t>carers</a:t>
            </a:r>
            <a:r>
              <a:rPr lang="en-US" sz="1200" dirty="0">
                <a:solidFill>
                  <a:srgbClr val="17365D"/>
                </a:solidFill>
                <a:effectLst/>
                <a:latin typeface="+mn-lt"/>
                <a:ea typeface="ＭＳ ゴシック"/>
                <a:cs typeface="Times New Roman"/>
              </a:rPr>
              <a:t> in any awareness raising activities. Empower them to speak for themselves.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15</a:t>
            </a:fld>
            <a:endParaRPr lang="en-US"/>
          </a:p>
        </p:txBody>
      </p:sp>
    </p:spTree>
    <p:extLst>
      <p:ext uri="{BB962C8B-B14F-4D97-AF65-F5344CB8AC3E}">
        <p14:creationId xmlns:p14="http://schemas.microsoft.com/office/powerpoint/2010/main" val="47860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solidFill>
                  <a:srgbClr val="17365D"/>
                </a:solidFill>
                <a:effectLst/>
                <a:latin typeface="+mn-lt"/>
                <a:ea typeface="ＭＳ ゴシック"/>
                <a:cs typeface="Times New Roman"/>
              </a:rPr>
              <a:t>Talk through the points on the slide.</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Acknowledge that psychoses does not affect as many people worldwide as other priority MNS conditions. </a:t>
            </a:r>
            <a:endParaRPr lang="en-GB" sz="1200" dirty="0">
              <a:effectLst/>
              <a:latin typeface="Cambria"/>
              <a:ea typeface="ＭＳ 明朝"/>
              <a:cs typeface="Times New Roman"/>
            </a:endParaRPr>
          </a:p>
          <a:p>
            <a:r>
              <a:rPr lang="en-GB" sz="1200" dirty="0">
                <a:solidFill>
                  <a:srgbClr val="17365D"/>
                </a:solidFill>
                <a:effectLst/>
                <a:latin typeface="+mn-lt"/>
                <a:ea typeface="ＭＳ ゴシック"/>
                <a:cs typeface="Times New Roman"/>
              </a:rPr>
              <a:t>But the impacts that it has on the individual (including human rights violations) and the burden it places on the family make it a critical public health concern.</a:t>
            </a:r>
            <a:r>
              <a:rPr lang="en-GB" dirty="0">
                <a:effectLst/>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16</a:t>
            </a:fld>
            <a:endParaRPr lang="en-US"/>
          </a:p>
        </p:txBody>
      </p:sp>
    </p:spTree>
    <p:extLst>
      <p:ext uri="{BB962C8B-B14F-4D97-AF65-F5344CB8AC3E}">
        <p14:creationId xmlns:p14="http://schemas.microsoft.com/office/powerpoint/2010/main" val="1572538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solidFill>
                  <a:srgbClr val="17365D"/>
                </a:solidFill>
                <a:effectLst/>
                <a:latin typeface="+mn-lt"/>
                <a:ea typeface="ＭＳ ゴシック"/>
                <a:cs typeface="Times New Roman"/>
              </a:rPr>
              <a:t>Talk through the points of the slides and add the information below to expand on the points.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Emphasize that available treatment is effective and can be carried out in non-specialized health settings.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Non-specialized treatment is more accessible and less stigmatizing than institutional care.</a:t>
            </a:r>
            <a:endParaRPr lang="en-GB" sz="1200" dirty="0">
              <a:effectLst/>
              <a:latin typeface="Cambria"/>
              <a:ea typeface="ＭＳ 明朝"/>
              <a:cs typeface="Times New Roman"/>
            </a:endParaRPr>
          </a:p>
          <a:p>
            <a:pPr>
              <a:spcAft>
                <a:spcPts val="0"/>
              </a:spcAft>
            </a:pPr>
            <a:r>
              <a:rPr lang="en-GB" sz="1200" b="1"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Explain that there is clear evidence that old-style mental hospitals are not the best way to treat people with psychoses and often violate basic human rights.</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r>
              <a:rPr lang="en-GB" sz="1200" dirty="0">
                <a:solidFill>
                  <a:srgbClr val="17365D"/>
                </a:solidFill>
                <a:effectLst/>
                <a:latin typeface="+mn-lt"/>
                <a:ea typeface="ＭＳ ゴシック"/>
                <a:cs typeface="Times New Roman"/>
              </a:rPr>
              <a:t>Therefore caring for people through non-specialized health settings and in the community is essential.</a:t>
            </a:r>
            <a:r>
              <a:rPr lang="en-GB" dirty="0">
                <a:effectLst/>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17</a:t>
            </a:fld>
            <a:endParaRPr lang="en-US"/>
          </a:p>
        </p:txBody>
      </p:sp>
    </p:spTree>
    <p:extLst>
      <p:ext uri="{BB962C8B-B14F-4D97-AF65-F5344CB8AC3E}">
        <p14:creationId xmlns:p14="http://schemas.microsoft.com/office/powerpoint/2010/main" val="1417201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participants that they</a:t>
            </a:r>
            <a:r>
              <a:rPr lang="en-US" baseline="0" dirty="0"/>
              <a:t> are going to watch a video of Amir being assessed for possible psychoses. </a:t>
            </a:r>
          </a:p>
          <a:p>
            <a:endParaRPr lang="en-US" baseline="0" dirty="0"/>
          </a:p>
          <a:p>
            <a:r>
              <a:rPr lang="en-US" baseline="0" dirty="0"/>
              <a:t>During the video ask participants to scan the psychoses assessment algorithm in the </a:t>
            </a:r>
            <a:r>
              <a:rPr lang="en-US" baseline="0" dirty="0" err="1"/>
              <a:t>mhGAP</a:t>
            </a:r>
            <a:r>
              <a:rPr lang="en-US" baseline="0" dirty="0"/>
              <a:t>-IG to follow the assessment and then discuss it. </a:t>
            </a:r>
          </a:p>
          <a:p>
            <a:endParaRPr lang="en-US" baseline="0" dirty="0"/>
          </a:p>
          <a:p>
            <a:r>
              <a:rPr lang="en-US" baseline="0" dirty="0"/>
              <a:t>After the participants have watched the video ask the group: What symptoms does Amir have?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18</a:t>
            </a:fld>
            <a:endParaRPr lang="en-US"/>
          </a:p>
        </p:txBody>
      </p:sp>
    </p:spTree>
    <p:extLst>
      <p:ext uri="{BB962C8B-B14F-4D97-AF65-F5344CB8AC3E}">
        <p14:creationId xmlns:p14="http://schemas.microsoft.com/office/powerpoint/2010/main" val="572794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Use</a:t>
            </a:r>
            <a:r>
              <a:rPr lang="en-GB" sz="1200" b="0" kern="1200" baseline="0" dirty="0">
                <a:solidFill>
                  <a:schemeClr val="tx1"/>
                </a:solidFill>
                <a:effectLst/>
                <a:latin typeface="+mn-lt"/>
                <a:ea typeface="+mn-ea"/>
                <a:cs typeface="+mn-cs"/>
              </a:rPr>
              <a:t> case scenarios 1, 2 and 3 (see PSY supporting material).</a:t>
            </a:r>
          </a:p>
          <a:p>
            <a:endParaRPr lang="en-GB" sz="1200" b="1" kern="1200" baseline="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Activity 2: Exploring the symptoms of psychoses</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Duration: </a:t>
            </a:r>
            <a:r>
              <a:rPr lang="en-GB" sz="1200" kern="1200" dirty="0">
                <a:solidFill>
                  <a:schemeClr val="tx1"/>
                </a:solidFill>
                <a:effectLst/>
                <a:latin typeface="+mn-lt"/>
                <a:ea typeface="+mn-ea"/>
                <a:cs typeface="+mn-cs"/>
              </a:rPr>
              <a:t>30 minutes.</a:t>
            </a:r>
          </a:p>
          <a:p>
            <a:r>
              <a:rPr lang="en-GB" sz="1200" b="1" kern="1200" dirty="0">
                <a:solidFill>
                  <a:schemeClr val="tx1"/>
                </a:solidFill>
                <a:effectLst/>
                <a:latin typeface="+mn-lt"/>
                <a:ea typeface="+mn-ea"/>
                <a:cs typeface="+mn-cs"/>
              </a:rPr>
              <a:t>Purpose: </a:t>
            </a:r>
            <a:r>
              <a:rPr lang="en-GB" sz="1200" kern="1200" dirty="0">
                <a:solidFill>
                  <a:schemeClr val="tx1"/>
                </a:solidFill>
                <a:effectLst/>
                <a:latin typeface="+mn-lt"/>
                <a:ea typeface="+mn-ea"/>
                <a:cs typeface="+mn-cs"/>
              </a:rPr>
              <a:t>An interactive discussion using case scenarios that enables participants to explore the experiences of hallucinations and delusions.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Instructions: </a:t>
            </a:r>
          </a:p>
          <a:p>
            <a:pPr marL="171450" lvl="0" indent="-171450">
              <a:buFont typeface="Arial" charset="0"/>
              <a:buChar char="•"/>
            </a:pPr>
            <a:r>
              <a:rPr lang="en-GB" sz="1200" kern="1200" dirty="0">
                <a:solidFill>
                  <a:schemeClr val="tx1"/>
                </a:solidFill>
                <a:effectLst/>
                <a:latin typeface="+mn-lt"/>
                <a:ea typeface="+mn-ea"/>
                <a:cs typeface="+mn-cs"/>
              </a:rPr>
              <a:t>Divide participants into three small groups. </a:t>
            </a:r>
          </a:p>
          <a:p>
            <a:pPr marL="171450" lvl="0" indent="-171450">
              <a:buFont typeface="Arial" charset="0"/>
              <a:buChar char="•"/>
            </a:pPr>
            <a:r>
              <a:rPr lang="en-GB" sz="1200" kern="1200" dirty="0">
                <a:solidFill>
                  <a:schemeClr val="tx1"/>
                </a:solidFill>
                <a:effectLst/>
                <a:latin typeface="+mn-lt"/>
                <a:ea typeface="+mn-ea"/>
                <a:cs typeface="+mn-cs"/>
              </a:rPr>
              <a:t>Give each group a different case scenario to discuss and analyse.</a:t>
            </a:r>
          </a:p>
          <a:p>
            <a:pPr marL="171450" lvl="0" indent="-171450">
              <a:buFont typeface="Arial" charset="0"/>
              <a:buChar char="•"/>
            </a:pPr>
            <a:r>
              <a:rPr lang="en-GB" sz="1200" kern="1200" dirty="0">
                <a:solidFill>
                  <a:schemeClr val="tx1"/>
                </a:solidFill>
                <a:effectLst/>
                <a:latin typeface="+mn-lt"/>
                <a:ea typeface="+mn-ea"/>
                <a:cs typeface="+mn-cs"/>
              </a:rPr>
              <a:t>Have participants analyse the case scenarios using the instructions on the card which include: </a:t>
            </a:r>
          </a:p>
          <a:p>
            <a:pPr marL="628650" lvl="1" indent="-171450">
              <a:buFont typeface="Courier New" charset="0"/>
              <a:buChar char="o"/>
            </a:pPr>
            <a:r>
              <a:rPr lang="en-GB" sz="1200" kern="1200" dirty="0">
                <a:solidFill>
                  <a:schemeClr val="tx1"/>
                </a:solidFill>
                <a:effectLst/>
                <a:latin typeface="+mn-lt"/>
                <a:ea typeface="+mn-ea"/>
                <a:cs typeface="+mn-cs"/>
              </a:rPr>
              <a:t>Identify whether the person is experiencing a hallucination or delusion? Why did the group come to that decision? </a:t>
            </a:r>
          </a:p>
          <a:p>
            <a:pPr marL="628650" lvl="1" indent="-171450">
              <a:buFont typeface="Courier New" charset="0"/>
              <a:buChar char="o"/>
            </a:pPr>
            <a:r>
              <a:rPr lang="en-GB" sz="1200" kern="1200" dirty="0">
                <a:solidFill>
                  <a:schemeClr val="tx1"/>
                </a:solidFill>
                <a:effectLst/>
                <a:latin typeface="+mn-lt"/>
                <a:ea typeface="+mn-ea"/>
                <a:cs typeface="+mn-cs"/>
              </a:rPr>
              <a:t>Identify how that hallucination or delusion is impacting on the person’s life? Give as many details as possible.</a:t>
            </a:r>
          </a:p>
          <a:p>
            <a:pPr marL="171450" lvl="0" indent="-171450">
              <a:buFont typeface="Arial" charset="0"/>
              <a:buChar char="•"/>
            </a:pPr>
            <a:r>
              <a:rPr lang="en-GB" sz="1200" kern="1200" dirty="0">
                <a:solidFill>
                  <a:schemeClr val="tx1"/>
                </a:solidFill>
                <a:effectLst/>
                <a:latin typeface="+mn-lt"/>
                <a:ea typeface="+mn-ea"/>
                <a:cs typeface="+mn-cs"/>
              </a:rPr>
              <a:t>Instruct each group to briefly present their case scenario and findings to the rest of the group.</a:t>
            </a:r>
          </a:p>
          <a:p>
            <a:pPr marL="171450" lvl="0" indent="-171450">
              <a:buFont typeface="Arial" charset="0"/>
              <a:buChar char="•"/>
            </a:pPr>
            <a:r>
              <a:rPr lang="en-GB" sz="1200" kern="1200" dirty="0">
                <a:solidFill>
                  <a:schemeClr val="tx1"/>
                </a:solidFill>
                <a:effectLst/>
                <a:latin typeface="+mn-lt"/>
                <a:ea typeface="+mn-ea"/>
                <a:cs typeface="+mn-cs"/>
              </a:rPr>
              <a:t>Facilitate a discussion.</a:t>
            </a: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19</a:t>
            </a:fld>
            <a:endParaRPr lang="en-US"/>
          </a:p>
        </p:txBody>
      </p:sp>
    </p:spTree>
    <p:extLst>
      <p:ext uri="{BB962C8B-B14F-4D97-AF65-F5344CB8AC3E}">
        <p14:creationId xmlns:p14="http://schemas.microsoft.com/office/powerpoint/2010/main" val="133716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200" dirty="0">
                <a:solidFill>
                  <a:srgbClr val="17365D"/>
                </a:solidFill>
                <a:effectLst/>
                <a:latin typeface="+mn-lt"/>
                <a:ea typeface="ＭＳ ゴシック"/>
                <a:cs typeface="Times New Roman"/>
              </a:rPr>
              <a:t>Instruct participants to turn to the assessment page in the </a:t>
            </a:r>
            <a:r>
              <a:rPr lang="en-GB" sz="1200" dirty="0" err="1">
                <a:solidFill>
                  <a:srgbClr val="17365D"/>
                </a:solidFill>
                <a:effectLst/>
                <a:latin typeface="+mn-lt"/>
                <a:ea typeface="ＭＳ ゴシック"/>
                <a:cs typeface="Times New Roman"/>
              </a:rPr>
              <a:t>mhGAP</a:t>
            </a:r>
            <a:r>
              <a:rPr lang="en-GB" sz="1200" dirty="0">
                <a:solidFill>
                  <a:srgbClr val="17365D"/>
                </a:solidFill>
                <a:effectLst/>
                <a:latin typeface="+mn-lt"/>
                <a:ea typeface="ＭＳ ゴシック"/>
                <a:cs typeface="Times New Roman"/>
              </a:rPr>
              <a:t>-IG page 34.</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marL="171450" indent="-171450" algn="l">
              <a:spcAft>
                <a:spcPts val="0"/>
              </a:spcAft>
              <a:buFont typeface="Arial" charset="0"/>
              <a:buChar char="•"/>
            </a:pPr>
            <a:r>
              <a:rPr lang="en-GB" sz="1200" dirty="0">
                <a:solidFill>
                  <a:srgbClr val="17365D"/>
                </a:solidFill>
                <a:effectLst/>
                <a:latin typeface="+mn-lt"/>
                <a:ea typeface="ＭＳ ゴシック"/>
                <a:cs typeface="Times New Roman"/>
              </a:rPr>
              <a:t>Talk through the principles of assessment: </a:t>
            </a:r>
            <a:endParaRPr lang="en-GB" sz="1200" dirty="0">
              <a:effectLst/>
              <a:latin typeface="Cambria"/>
              <a:ea typeface="ＭＳ 明朝"/>
              <a:cs typeface="Times New Roman"/>
            </a:endParaRPr>
          </a:p>
          <a:p>
            <a:pPr marL="628650" lvl="1" indent="-171450" algn="l">
              <a:spcAft>
                <a:spcPts val="0"/>
              </a:spcAft>
              <a:buFont typeface="Courier New" charset="0"/>
              <a:buChar char="o"/>
            </a:pPr>
            <a:r>
              <a:rPr lang="en-GB" sz="1200" dirty="0">
                <a:solidFill>
                  <a:srgbClr val="17365D"/>
                </a:solidFill>
                <a:effectLst/>
                <a:latin typeface="+mn-lt"/>
                <a:ea typeface="ＭＳ ゴシック"/>
                <a:cs typeface="Times New Roman"/>
              </a:rPr>
              <a:t>Explore other explanations for symptoms.</a:t>
            </a:r>
            <a:endParaRPr lang="en-GB" sz="1200" dirty="0">
              <a:effectLst/>
              <a:latin typeface="Cambria"/>
              <a:ea typeface="ＭＳ 明朝"/>
              <a:cs typeface="Times New Roman"/>
            </a:endParaRPr>
          </a:p>
          <a:p>
            <a:pPr marL="628650" lvl="1" indent="-171450" algn="l">
              <a:spcAft>
                <a:spcPts val="0"/>
              </a:spcAft>
              <a:buSzPts val="1200"/>
              <a:buFont typeface="Courier New" charset="0"/>
              <a:buChar char="o"/>
            </a:pPr>
            <a:r>
              <a:rPr lang="en-GB" sz="1200" dirty="0">
                <a:solidFill>
                  <a:srgbClr val="17365D"/>
                </a:solidFill>
                <a:effectLst/>
                <a:latin typeface="+mn-lt"/>
                <a:ea typeface="ＭＳ ゴシック"/>
                <a:cs typeface="Times New Roman"/>
              </a:rPr>
              <a:t>Evaluate for medical conditions.</a:t>
            </a:r>
            <a:endParaRPr lang="en-GB" sz="1200" dirty="0">
              <a:effectLst/>
              <a:latin typeface="Cambria"/>
              <a:ea typeface="ＭＳ 明朝"/>
              <a:cs typeface="Calibri"/>
            </a:endParaRPr>
          </a:p>
          <a:p>
            <a:pPr marL="628650" lvl="1" indent="-171450" algn="l">
              <a:spcAft>
                <a:spcPts val="0"/>
              </a:spcAft>
              <a:buSzPts val="1200"/>
              <a:buFont typeface="Courier New" charset="0"/>
              <a:buChar char="o"/>
            </a:pPr>
            <a:r>
              <a:rPr lang="en-GB" sz="1200" dirty="0">
                <a:solidFill>
                  <a:srgbClr val="17365D"/>
                </a:solidFill>
                <a:effectLst/>
                <a:latin typeface="+mn-lt"/>
                <a:ea typeface="ＭＳ ゴシック"/>
                <a:cs typeface="Times New Roman"/>
              </a:rPr>
              <a:t>Evaluate for other relevant MNS conditions. </a:t>
            </a:r>
            <a:endParaRPr lang="en-GB" sz="1200" dirty="0">
              <a:effectLst/>
              <a:latin typeface="Cambria"/>
              <a:ea typeface="ＭＳ 明朝"/>
              <a:cs typeface="Calibri"/>
            </a:endParaRPr>
          </a:p>
          <a:p>
            <a:pPr marL="171450" indent="-171450" algn="l">
              <a:spcAft>
                <a:spcPts val="0"/>
              </a:spcAft>
              <a:buFont typeface="Arial" charset="0"/>
              <a:buChar char="•"/>
            </a:pPr>
            <a:r>
              <a:rPr lang="en-GB" sz="1200" dirty="0">
                <a:solidFill>
                  <a:srgbClr val="17365D"/>
                </a:solidFill>
                <a:effectLst/>
                <a:latin typeface="+mn-lt"/>
                <a:ea typeface="ＭＳ ゴシック"/>
                <a:cs typeface="Times New Roman"/>
              </a:rPr>
              <a:t>Assess for acute manic episode.</a:t>
            </a:r>
            <a:endParaRPr lang="en-GB" sz="1200" dirty="0">
              <a:effectLst/>
              <a:latin typeface="Cambria"/>
              <a:ea typeface="ＭＳ 明朝"/>
              <a:cs typeface="Times New Roman"/>
            </a:endParaRPr>
          </a:p>
          <a:p>
            <a:pPr marL="171450" indent="-171450">
              <a:buFont typeface="Arial" charset="0"/>
              <a:buChar char="•"/>
            </a:pPr>
            <a:r>
              <a:rPr lang="en-GB" sz="1200" dirty="0">
                <a:solidFill>
                  <a:srgbClr val="17365D"/>
                </a:solidFill>
                <a:effectLst/>
                <a:latin typeface="+mn-lt"/>
                <a:ea typeface="ＭＳ ゴシック"/>
                <a:cs typeface="Times New Roman"/>
              </a:rPr>
              <a:t>Evaluate if the person has psychosis.</a:t>
            </a:r>
            <a:r>
              <a:rPr lang="en-GB" dirty="0">
                <a:effectLst/>
              </a:rPr>
              <a:t> </a:t>
            </a:r>
          </a:p>
          <a:p>
            <a:endParaRPr lang="en-GB" sz="1200" dirty="0">
              <a:solidFill>
                <a:srgbClr val="17365D"/>
              </a:solidFill>
              <a:effectLst/>
              <a:latin typeface="+mn-lt"/>
              <a:ea typeface="ＭＳ ゴシック"/>
              <a:cs typeface="Times New Roman"/>
            </a:endParaRPr>
          </a:p>
          <a:p>
            <a:r>
              <a:rPr lang="en-GB" sz="1200" dirty="0">
                <a:solidFill>
                  <a:srgbClr val="17365D"/>
                </a:solidFill>
                <a:effectLst/>
                <a:latin typeface="+mn-lt"/>
                <a:ea typeface="ＭＳ ゴシック"/>
                <a:cs typeface="Times New Roman"/>
              </a:rPr>
              <a:t>Ask participants to give their immediate thoughts about why these particular assessment principles are important?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20</a:t>
            </a:fld>
            <a:endParaRPr lang="en-US"/>
          </a:p>
        </p:txBody>
      </p:sp>
    </p:spTree>
    <p:extLst>
      <p:ext uri="{BB962C8B-B14F-4D97-AF65-F5344CB8AC3E}">
        <p14:creationId xmlns:p14="http://schemas.microsoft.com/office/powerpoint/2010/main" val="9374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 to use the person’s story:</a:t>
            </a:r>
          </a:p>
          <a:p>
            <a:pPr marL="171450" indent="-171450">
              <a:buFont typeface="Arial" charset="0"/>
              <a:buChar char="•"/>
            </a:pPr>
            <a:r>
              <a:rPr lang="en-GB" sz="1200" b="0" kern="1200" dirty="0">
                <a:solidFill>
                  <a:schemeClr val="tx1"/>
                </a:solidFill>
                <a:effectLst/>
                <a:latin typeface="+mn-lt"/>
                <a:ea typeface="+mn-ea"/>
                <a:cs typeface="+mn-cs"/>
              </a:rPr>
              <a:t>Introduce the activity and ensure participants have access to pens and paper. </a:t>
            </a:r>
          </a:p>
          <a:p>
            <a:pPr marL="171450" indent="-171450">
              <a:buFont typeface="Arial" charset="0"/>
              <a:buChar char="•"/>
            </a:pPr>
            <a:r>
              <a:rPr lang="en-GB" sz="1200" b="0" kern="1200" dirty="0">
                <a:solidFill>
                  <a:schemeClr val="tx1"/>
                </a:solidFill>
                <a:effectLst/>
                <a:latin typeface="+mn-lt"/>
                <a:ea typeface="+mn-ea"/>
                <a:cs typeface="+mn-cs"/>
              </a:rPr>
              <a:t>Tell the story </a:t>
            </a:r>
            <a:r>
              <a:rPr lang="mr-IN" sz="1200" b="0" kern="1200" dirty="0">
                <a:solidFill>
                  <a:schemeClr val="tx1"/>
                </a:solidFill>
                <a:effectLst/>
                <a:latin typeface="+mn-lt"/>
                <a:ea typeface="+mn-ea"/>
                <a:cs typeface="+mn-cs"/>
              </a:rPr>
              <a:t>–</a:t>
            </a:r>
            <a:r>
              <a:rPr lang="en-GB" sz="1200" b="0" kern="1200" dirty="0">
                <a:solidFill>
                  <a:schemeClr val="tx1"/>
                </a:solidFill>
                <a:effectLst/>
                <a:latin typeface="+mn-lt"/>
                <a:ea typeface="+mn-ea"/>
                <a:cs typeface="+mn-cs"/>
              </a:rPr>
              <a:t> be creative in how you tell the account to ensure the participants are engaged.</a:t>
            </a:r>
          </a:p>
          <a:p>
            <a:pPr marL="171450" indent="-171450">
              <a:buFont typeface="Arial" charset="0"/>
              <a:buChar char="•"/>
            </a:pPr>
            <a:r>
              <a:rPr lang="en-GB" sz="1200" b="0" kern="1200" dirty="0">
                <a:solidFill>
                  <a:schemeClr val="tx1"/>
                </a:solidFill>
                <a:effectLst/>
                <a:latin typeface="+mn-lt"/>
                <a:ea typeface="+mn-ea"/>
                <a:cs typeface="+mn-cs"/>
              </a:rPr>
              <a:t>First thoughts</a:t>
            </a:r>
            <a:r>
              <a:rPr lang="en-GB" sz="1200" b="0" kern="1200" baseline="0" dirty="0">
                <a:solidFill>
                  <a:schemeClr val="tx1"/>
                </a:solidFill>
                <a:effectLst/>
                <a:latin typeface="+mn-lt"/>
                <a:ea typeface="+mn-ea"/>
                <a:cs typeface="+mn-cs"/>
              </a:rPr>
              <a:t> </a:t>
            </a:r>
            <a:r>
              <a:rPr lang="mr-IN" sz="1200" b="0" kern="1200" baseline="0" dirty="0">
                <a:solidFill>
                  <a:schemeClr val="tx1"/>
                </a:solidFill>
                <a:effectLst/>
                <a:latin typeface="+mn-lt"/>
                <a:ea typeface="+mn-ea"/>
                <a:cs typeface="+mn-cs"/>
              </a:rPr>
              <a:t>–</a:t>
            </a:r>
            <a:r>
              <a:rPr lang="en-GB" sz="1200" b="0" kern="1200" dirty="0">
                <a:solidFill>
                  <a:schemeClr val="tx1"/>
                </a:solidFill>
                <a:effectLst/>
                <a:latin typeface="+mn-lt"/>
                <a:ea typeface="+mn-ea"/>
                <a:cs typeface="+mn-cs"/>
              </a:rPr>
              <a:t> give participants </a:t>
            </a:r>
            <a:r>
              <a:rPr lang="en-GB" sz="1200" kern="1200" dirty="0">
                <a:solidFill>
                  <a:schemeClr val="tx1"/>
                </a:solidFill>
                <a:effectLst/>
                <a:latin typeface="+mn-lt"/>
                <a:ea typeface="+mn-ea"/>
                <a:cs typeface="+mn-cs"/>
              </a:rPr>
              <a:t>time to give their immediate reflections on the story. Give participants time to reflect on how living with psychoses can impact on a person’s life.</a:t>
            </a:r>
            <a:r>
              <a:rPr lang="en-GB" dirty="0">
                <a:effectLst/>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3</a:t>
            </a:fld>
            <a:endParaRPr lang="en-US"/>
          </a:p>
        </p:txBody>
      </p:sp>
    </p:spTree>
    <p:extLst>
      <p:ext uri="{BB962C8B-B14F-4D97-AF65-F5344CB8AC3E}">
        <p14:creationId xmlns:p14="http://schemas.microsoft.com/office/powerpoint/2010/main" val="2058806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lgn="l">
              <a:spcAft>
                <a:spcPts val="0"/>
              </a:spcAft>
            </a:pPr>
            <a:r>
              <a:rPr lang="en-GB" sz="1200" dirty="0">
                <a:solidFill>
                  <a:srgbClr val="17365D"/>
                </a:solidFill>
                <a:effectLst/>
                <a:latin typeface="+mn-lt"/>
                <a:ea typeface="ＭＳ ゴシック"/>
                <a:cs typeface="Times New Roman"/>
              </a:rPr>
              <a:t>Explain that they are going to watch a video of an assessment for psychoses.</a:t>
            </a:r>
          </a:p>
          <a:p>
            <a:pPr algn="l">
              <a:spcAft>
                <a:spcPts val="0"/>
              </a:spcAft>
            </a:pP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Explain that many clinicians are unnecessarily uncomfortable in communicating with people with psychoses. </a:t>
            </a:r>
            <a:endParaRPr lang="en-GB" sz="1200" dirty="0">
              <a:effectLst/>
              <a:latin typeface="Cambria"/>
              <a:ea typeface="ＭＳ 明朝"/>
              <a:cs typeface="Times New Roman"/>
            </a:endParaRPr>
          </a:p>
          <a:p>
            <a:pPr algn="l">
              <a:spcAft>
                <a:spcPts val="0"/>
              </a:spcAft>
            </a:pPr>
            <a:endParaRPr lang="en-GB" sz="1200" dirty="0">
              <a:solidFill>
                <a:srgbClr val="17365D"/>
              </a:solidFill>
              <a:effectLst/>
              <a:latin typeface="+mn-lt"/>
              <a:ea typeface="ＭＳ ゴシック"/>
              <a:cs typeface="Times New Roman"/>
            </a:endParaRPr>
          </a:p>
          <a:p>
            <a:pPr algn="l">
              <a:spcAft>
                <a:spcPts val="0"/>
              </a:spcAft>
            </a:pPr>
            <a:r>
              <a:rPr lang="en-GB" sz="1200" dirty="0">
                <a:solidFill>
                  <a:srgbClr val="17365D"/>
                </a:solidFill>
                <a:effectLst/>
                <a:latin typeface="+mn-lt"/>
                <a:ea typeface="ＭＳ ゴシック"/>
                <a:cs typeface="Times New Roman"/>
              </a:rPr>
              <a:t>And as we learned from the “hearing voices, seeing things” person story (Activity 1) we know that it can be difficult for the clinician and for the person.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Talk through the points on the slide that highlight why these factors influence communication.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The person may be distracted by their symptoms and may find it hard to concentrate on what is being asked of them. </a:t>
            </a:r>
            <a:endParaRPr lang="en-GB" sz="1200" dirty="0">
              <a:effectLst/>
              <a:latin typeface="Cambria"/>
              <a:ea typeface="ＭＳ 明朝"/>
              <a:cs typeface="Times New Roman"/>
            </a:endParaRPr>
          </a:p>
          <a:p>
            <a:pPr algn="l">
              <a:spcAft>
                <a:spcPts val="0"/>
              </a:spcAft>
            </a:pPr>
            <a:endParaRPr lang="en-US" sz="900" dirty="0">
              <a:ea typeface="ＭＳ Ｐゴシック" pitchFamily="34" charset="-128"/>
            </a:endParaRPr>
          </a:p>
        </p:txBody>
      </p:sp>
      <p:sp>
        <p:nvSpPr>
          <p:cNvPr id="50179" name="Slide Number Placeholder 3"/>
          <p:cNvSpPr>
            <a:spLocks noGrp="1"/>
          </p:cNvSpPr>
          <p:nvPr>
            <p:ph type="sldNum" sz="quarter" idx="5"/>
          </p:nvPr>
        </p:nvSpPr>
        <p:spPr bwMode="auto">
          <a:noFill/>
          <a:ln>
            <a:miter lim="800000"/>
            <a:headEnd/>
            <a:tailEnd/>
          </a:ln>
        </p:spPr>
        <p:txBody>
          <a:bodyPr/>
          <a:lstStyle/>
          <a:p>
            <a:fld id="{0CC61671-05D4-4F51-81B6-85A78F6D4BD3}" type="slidenum">
              <a:rPr lang="en-US" altLang="ja-JP" smtClean="0"/>
              <a:pPr/>
              <a:t>21</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lgn="l">
              <a:spcAft>
                <a:spcPts val="0"/>
              </a:spcAft>
            </a:pPr>
            <a:r>
              <a:rPr lang="en-GB" sz="1200" dirty="0">
                <a:solidFill>
                  <a:srgbClr val="17365D"/>
                </a:solidFill>
                <a:effectLst/>
                <a:latin typeface="+mn-lt"/>
                <a:ea typeface="ＭＳ ゴシック"/>
                <a:cs typeface="Times New Roman"/>
              </a:rPr>
              <a:t>Describe the points on the slide and highlight that these are ways to help improve communication with a person with psychoses.</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Be patient, treat the person with respect and dignity, use active listening skills to really understand what the person is trying to tell you and establish trust and a rapport with the person.</a:t>
            </a:r>
            <a:endParaRPr lang="en-GB" sz="1200" dirty="0">
              <a:effectLst/>
              <a:latin typeface="Cambria"/>
              <a:ea typeface="ＭＳ 明朝"/>
              <a:cs typeface="Times New Roman"/>
            </a:endParaRPr>
          </a:p>
          <a:p>
            <a:pPr algn="l">
              <a:spcAft>
                <a:spcPts val="0"/>
              </a:spcAft>
            </a:pPr>
            <a:endParaRPr lang="en-GB" sz="1200" dirty="0">
              <a:solidFill>
                <a:srgbClr val="17365D"/>
              </a:solidFill>
              <a:effectLst/>
              <a:latin typeface="+mn-lt"/>
              <a:ea typeface="ＭＳ ゴシック"/>
              <a:cs typeface="Times New Roman"/>
            </a:endParaRPr>
          </a:p>
          <a:p>
            <a:pPr algn="l">
              <a:spcAft>
                <a:spcPts val="0"/>
              </a:spcAft>
            </a:pPr>
            <a:r>
              <a:rPr lang="en-US" sz="1200" dirty="0">
                <a:solidFill>
                  <a:srgbClr val="17365D"/>
                </a:solidFill>
                <a:effectLst/>
                <a:latin typeface="+mn-lt"/>
                <a:ea typeface="ＭＳ ゴシック"/>
                <a:cs typeface="Times New Roman"/>
              </a:rPr>
              <a:t>Explain that building trust is an extremely important step for helping a person with possible psychoses. </a:t>
            </a:r>
            <a:endParaRPr lang="en-GB" sz="1200" dirty="0">
              <a:solidFill>
                <a:schemeClr val="tx1"/>
              </a:solidFill>
              <a:effectLst/>
              <a:latin typeface="Cambria"/>
              <a:ea typeface="ＭＳ 明朝"/>
              <a:cs typeface="Times New Roman"/>
            </a:endParaRPr>
          </a:p>
          <a:p>
            <a:pPr algn="l">
              <a:spcAft>
                <a:spcPts val="0"/>
              </a:spcAft>
            </a:pPr>
            <a:endParaRPr lang="en-GB" sz="1200" dirty="0">
              <a:solidFill>
                <a:schemeClr val="tx1"/>
              </a:solidFill>
              <a:effectLst/>
              <a:latin typeface="Cambria"/>
              <a:ea typeface="ＭＳ 明朝"/>
              <a:cs typeface="Times New Roman"/>
            </a:endParaRPr>
          </a:p>
          <a:p>
            <a:pPr algn="l">
              <a:spcAft>
                <a:spcPts val="0"/>
              </a:spcAft>
            </a:pPr>
            <a:r>
              <a:rPr lang="en-US" sz="1200" dirty="0">
                <a:solidFill>
                  <a:srgbClr val="17365D"/>
                </a:solidFill>
                <a:effectLst/>
                <a:latin typeface="+mn-lt"/>
                <a:ea typeface="ＭＳ ゴシック"/>
                <a:cs typeface="Times New Roman"/>
              </a:rPr>
              <a:t>One goal of the first session is to make the person comfortable enough to return for follow-up.</a:t>
            </a:r>
            <a:endParaRPr lang="en-GB" sz="1200" dirty="0">
              <a:solidFill>
                <a:schemeClr val="tx1"/>
              </a:solidFill>
              <a:effectLst/>
              <a:latin typeface="Cambria"/>
              <a:ea typeface="ＭＳ 明朝"/>
              <a:cs typeface="Times New Roman"/>
            </a:endParaRPr>
          </a:p>
          <a:p>
            <a:pPr algn="l">
              <a:spcAft>
                <a:spcPts val="0"/>
              </a:spcAft>
            </a:pPr>
            <a:endParaRPr lang="en-GB" sz="1200" dirty="0">
              <a:solidFill>
                <a:schemeClr val="tx1"/>
              </a:solidFill>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Give the following example of how to pose questions without making the person uncomfortable:</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"I would like to ask you a question that might sound strange but is a routine question: Do you hear voices that no one else can hear even when you're with other people?”</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b="0" dirty="0">
                <a:solidFill>
                  <a:srgbClr val="17365D"/>
                </a:solidFill>
                <a:effectLst/>
                <a:latin typeface="+mn-lt"/>
                <a:ea typeface="ＭＳ ゴシック"/>
                <a:cs typeface="Times New Roman"/>
              </a:rPr>
              <a:t>Play the video (</a:t>
            </a:r>
            <a:r>
              <a:rPr lang="en-GB" sz="1200" b="0" dirty="0" err="1">
                <a:solidFill>
                  <a:srgbClr val="17365D"/>
                </a:solidFill>
                <a:effectLst/>
                <a:latin typeface="+mn-lt"/>
                <a:ea typeface="ＭＳ ゴシック"/>
                <a:cs typeface="Times New Roman"/>
              </a:rPr>
              <a:t>mhGAP</a:t>
            </a:r>
            <a:r>
              <a:rPr lang="en-GB" sz="1200" b="0" dirty="0">
                <a:solidFill>
                  <a:srgbClr val="17365D"/>
                </a:solidFill>
                <a:effectLst/>
                <a:latin typeface="+mn-lt"/>
                <a:ea typeface="ＭＳ ゴシック"/>
                <a:cs typeface="Times New Roman"/>
              </a:rPr>
              <a:t>-IG base course PSY module Part 1 Assessment)</a:t>
            </a:r>
            <a:endParaRPr lang="en-GB" sz="1200" b="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After the video has finished, </a:t>
            </a:r>
            <a:r>
              <a:rPr lang="en-GB" sz="1200" dirty="0">
                <a:solidFill>
                  <a:schemeClr val="tx1"/>
                </a:solidFill>
                <a:effectLst/>
                <a:latin typeface="Cambria"/>
                <a:ea typeface="ＭＳ 明朝"/>
                <a:cs typeface="Times New Roman"/>
              </a:rPr>
              <a:t>a</a:t>
            </a:r>
            <a:r>
              <a:rPr lang="en-GB" sz="1200" dirty="0">
                <a:solidFill>
                  <a:srgbClr val="17365D"/>
                </a:solidFill>
                <a:effectLst/>
                <a:latin typeface="+mn-lt"/>
                <a:ea typeface="ＭＳ ゴシック"/>
                <a:cs typeface="Times New Roman"/>
              </a:rPr>
              <a:t>sk the group to brainstorm: What symptoms does Amir have?</a:t>
            </a:r>
            <a:endParaRPr lang="en-GB" sz="1200" dirty="0">
              <a:effectLst/>
              <a:latin typeface="Cambria"/>
              <a:ea typeface="ＭＳ 明朝"/>
              <a:cs typeface="Times New Roman"/>
            </a:endParaRPr>
          </a:p>
          <a:p>
            <a:endParaRPr lang="en-GB" altLang="ja-JP" sz="1200" dirty="0">
              <a:ea typeface="ＭＳ Ｐゴシック" pitchFamily="34" charset="-128"/>
            </a:endParaRPr>
          </a:p>
        </p:txBody>
      </p:sp>
      <p:sp>
        <p:nvSpPr>
          <p:cNvPr id="52227" name="Slide Number Placeholder 3"/>
          <p:cNvSpPr>
            <a:spLocks noGrp="1"/>
          </p:cNvSpPr>
          <p:nvPr>
            <p:ph type="sldNum" sz="quarter" idx="5"/>
          </p:nvPr>
        </p:nvSpPr>
        <p:spPr bwMode="auto">
          <a:noFill/>
          <a:ln>
            <a:miter lim="800000"/>
            <a:headEnd/>
            <a:tailEnd/>
          </a:ln>
        </p:spPr>
        <p:txBody>
          <a:bodyPr/>
          <a:lstStyle/>
          <a:p>
            <a:fld id="{996655EB-07CF-4FEF-BEF5-071873B0446B}" type="slidenum">
              <a:rPr lang="en-US" altLang="ja-JP" smtClean="0"/>
              <a:pPr/>
              <a:t>22</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200" dirty="0">
                <a:solidFill>
                  <a:srgbClr val="17365D"/>
                </a:solidFill>
                <a:effectLst/>
                <a:latin typeface="+mn-lt"/>
                <a:ea typeface="ＭＳ ゴシック"/>
                <a:cs typeface="Times New Roman"/>
              </a:rPr>
              <a:t>Use the </a:t>
            </a:r>
            <a:r>
              <a:rPr lang="en-GB" sz="1200" dirty="0" err="1">
                <a:solidFill>
                  <a:srgbClr val="17365D"/>
                </a:solidFill>
                <a:effectLst/>
                <a:latin typeface="+mn-lt"/>
                <a:ea typeface="ＭＳ ゴシック"/>
                <a:cs typeface="Times New Roman"/>
              </a:rPr>
              <a:t>mhGAP</a:t>
            </a:r>
            <a:r>
              <a:rPr lang="en-GB" sz="1200" dirty="0">
                <a:solidFill>
                  <a:srgbClr val="17365D"/>
                </a:solidFill>
                <a:effectLst/>
                <a:latin typeface="+mn-lt"/>
                <a:ea typeface="ＭＳ ゴシック"/>
                <a:cs typeface="Times New Roman"/>
              </a:rPr>
              <a:t>-IG algorithm to decide</a:t>
            </a:r>
            <a:r>
              <a:rPr lang="en-GB" sz="1200" baseline="0" dirty="0">
                <a:solidFill>
                  <a:srgbClr val="17365D"/>
                </a:solidFill>
                <a:effectLst/>
                <a:latin typeface="+mn-lt"/>
                <a:ea typeface="ＭＳ ゴシック"/>
                <a:cs typeface="Times New Roman"/>
              </a:rPr>
              <a:t> if</a:t>
            </a:r>
            <a:r>
              <a:rPr lang="en-GB" sz="1200" dirty="0">
                <a:solidFill>
                  <a:srgbClr val="17365D"/>
                </a:solidFill>
                <a:effectLst/>
                <a:latin typeface="+mn-lt"/>
                <a:ea typeface="ＭＳ ゴシック"/>
                <a:cs typeface="Times New Roman"/>
              </a:rPr>
              <a:t> there are any other explanations for Amir’s symptoms.</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Seek group consensus.</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r>
              <a:rPr lang="en-GB" sz="1200" dirty="0">
                <a:solidFill>
                  <a:srgbClr val="17365D"/>
                </a:solidFill>
                <a:effectLst/>
                <a:latin typeface="+mn-lt"/>
                <a:ea typeface="ＭＳ ゴシック"/>
                <a:cs typeface="Times New Roman"/>
              </a:rPr>
              <a:t>How did the health-care provider assess if there were other explanations?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23</a:t>
            </a:fld>
            <a:endParaRPr lang="en-US"/>
          </a:p>
        </p:txBody>
      </p:sp>
    </p:spTree>
    <p:extLst>
      <p:ext uri="{BB962C8B-B14F-4D97-AF65-F5344CB8AC3E}">
        <p14:creationId xmlns:p14="http://schemas.microsoft.com/office/powerpoint/2010/main" val="3258380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lgn="l">
              <a:spcAft>
                <a:spcPts val="0"/>
              </a:spcAft>
            </a:pPr>
            <a:r>
              <a:rPr lang="en-GB" sz="1200" dirty="0">
                <a:solidFill>
                  <a:srgbClr val="17365D"/>
                </a:solidFill>
                <a:effectLst/>
                <a:latin typeface="+mn-lt"/>
                <a:ea typeface="ＭＳ ゴシック"/>
                <a:cs typeface="Times New Roman"/>
              </a:rPr>
              <a:t>Delirium can present in a similar way to psychoses. </a:t>
            </a:r>
            <a:endParaRPr lang="en-GB" sz="1200" dirty="0">
              <a:effectLst/>
              <a:latin typeface="Cambria"/>
              <a:ea typeface="ＭＳ 明朝"/>
              <a:cs typeface="Times New Roman"/>
            </a:endParaRPr>
          </a:p>
          <a:p>
            <a:pPr algn="l">
              <a:spcAft>
                <a:spcPts val="0"/>
              </a:spcAft>
            </a:pPr>
            <a:endParaRPr lang="en-GB" sz="1200" dirty="0">
              <a:solidFill>
                <a:srgbClr val="17365D"/>
              </a:solidFill>
              <a:effectLst/>
              <a:latin typeface="+mn-lt"/>
              <a:ea typeface="ＭＳ ゴシック"/>
              <a:cs typeface="Times New Roman"/>
            </a:endParaRPr>
          </a:p>
          <a:p>
            <a:pPr algn="l">
              <a:spcAft>
                <a:spcPts val="0"/>
              </a:spcAft>
            </a:pPr>
            <a:r>
              <a:rPr lang="en-GB" sz="1200" dirty="0">
                <a:solidFill>
                  <a:srgbClr val="17365D"/>
                </a:solidFill>
                <a:effectLst/>
                <a:latin typeface="+mn-lt"/>
                <a:ea typeface="ＭＳ ゴシック"/>
                <a:cs typeface="Times New Roman"/>
              </a:rPr>
              <a:t>Therefore, it is crucial to make sure that there are no acute physical conditions resulting in delirium, i.e. infection, cerebral malaria, dehydration, metabolic abnormalities or medication side-effects.  </a:t>
            </a:r>
            <a:endParaRPr lang="en-GB" sz="1200" dirty="0">
              <a:effectLst/>
              <a:latin typeface="Cambria"/>
              <a:ea typeface="ＭＳ 明朝"/>
              <a:cs typeface="Times New Roman"/>
            </a:endParaRPr>
          </a:p>
          <a:p>
            <a:pPr>
              <a:buFontTx/>
              <a:buNone/>
            </a:pPr>
            <a:endParaRPr lang="en-GB" altLang="ja-JP" dirty="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the key features of delirium that differentiate it from psychoses i.e. diurnal variation, acute onset, medical history, clouding of consciousness, disorientation.</a:t>
            </a:r>
            <a:endParaRPr lang="en-US" sz="1200" kern="1200" dirty="0">
              <a:solidFill>
                <a:schemeClr val="tx1"/>
              </a:solidFill>
              <a:effectLst/>
              <a:latin typeface="+mn-lt"/>
              <a:ea typeface="+mn-ea"/>
              <a:cs typeface="+mn-cs"/>
            </a:endParaRPr>
          </a:p>
          <a:p>
            <a:pPr>
              <a:buFontTx/>
              <a:buNone/>
            </a:pPr>
            <a:endParaRPr lang="en-GB" altLang="ja-JP" dirty="0">
              <a:ea typeface="ＭＳ Ｐゴシック" pitchFamily="34" charset="-128"/>
            </a:endParaRPr>
          </a:p>
        </p:txBody>
      </p:sp>
      <p:sp>
        <p:nvSpPr>
          <p:cNvPr id="80899" name="Slide Number Placeholder 3"/>
          <p:cNvSpPr>
            <a:spLocks noGrp="1"/>
          </p:cNvSpPr>
          <p:nvPr>
            <p:ph type="sldNum" sz="quarter" idx="5"/>
          </p:nvPr>
        </p:nvSpPr>
        <p:spPr bwMode="auto">
          <a:noFill/>
          <a:ln>
            <a:miter lim="800000"/>
            <a:headEnd/>
            <a:tailEnd/>
          </a:ln>
        </p:spPr>
        <p:txBody>
          <a:bodyPr/>
          <a:lstStyle/>
          <a:p>
            <a:fld id="{EB5B5965-36A5-49A2-A7AB-5B12A21567D9}" type="slidenum">
              <a:rPr lang="en-US" altLang="ja-JP" smtClean="0"/>
              <a:pPr/>
              <a:t>24</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200" dirty="0">
                <a:solidFill>
                  <a:srgbClr val="17365D"/>
                </a:solidFill>
                <a:effectLst/>
                <a:latin typeface="+mn-lt"/>
                <a:ea typeface="ＭＳ ゴシック"/>
                <a:cs typeface="Times New Roman"/>
              </a:rPr>
              <a:t>Talk through the points on the slide,</a:t>
            </a:r>
            <a:r>
              <a:rPr lang="en-GB" sz="1200" baseline="0" dirty="0">
                <a:solidFill>
                  <a:srgbClr val="17365D"/>
                </a:solidFill>
                <a:effectLst/>
                <a:latin typeface="+mn-lt"/>
                <a:ea typeface="ＭＳ ゴシック"/>
                <a:cs typeface="Times New Roman"/>
              </a:rPr>
              <a:t> e</a:t>
            </a:r>
            <a:r>
              <a:rPr lang="en-GB" sz="1200" dirty="0">
                <a:solidFill>
                  <a:srgbClr val="17365D"/>
                </a:solidFill>
                <a:effectLst/>
                <a:latin typeface="+mn-lt"/>
                <a:ea typeface="ＭＳ ゴシック"/>
                <a:cs typeface="Times New Roman"/>
              </a:rPr>
              <a:t>mphasizing that if you do suspect delirium then assess and manage the acute physical condition and </a:t>
            </a:r>
            <a:r>
              <a:rPr lang="en-GB" sz="1200" dirty="0">
                <a:solidFill>
                  <a:srgbClr val="FF0000"/>
                </a:solidFill>
                <a:effectLst/>
                <a:latin typeface="+mn-lt"/>
                <a:ea typeface="ＭＳ ゴシック"/>
                <a:cs typeface="Times New Roman"/>
              </a:rPr>
              <a:t>refer to emergency services and specialists as needed.</a:t>
            </a:r>
            <a:endParaRPr lang="en-GB" sz="1200" dirty="0">
              <a:effectLst/>
              <a:latin typeface="Cambria"/>
              <a:ea typeface="ＭＳ 明朝"/>
              <a:cs typeface="Times New Roman"/>
            </a:endParaRPr>
          </a:p>
          <a:p>
            <a:pPr algn="l">
              <a:spcAft>
                <a:spcPts val="0"/>
              </a:spcAft>
            </a:pPr>
            <a:r>
              <a:rPr lang="en-GB" sz="1200" dirty="0">
                <a:solidFill>
                  <a:srgbClr val="FF0000"/>
                </a:solidFill>
                <a:effectLst/>
                <a:latin typeface="+mn-lt"/>
                <a:ea typeface="ＭＳ ゴシック"/>
                <a:cs typeface="Times New Roman"/>
              </a:rPr>
              <a:t> </a:t>
            </a:r>
            <a:endParaRPr lang="en-GB" sz="1200" dirty="0">
              <a:effectLst/>
              <a:latin typeface="Cambria"/>
              <a:ea typeface="ＭＳ 明朝"/>
              <a:cs typeface="Times New Roman"/>
            </a:endParaRPr>
          </a:p>
          <a:p>
            <a:r>
              <a:rPr lang="en-GB" sz="1200" dirty="0">
                <a:effectLst/>
                <a:latin typeface="+mn-lt"/>
                <a:ea typeface="ＭＳ ゴシック"/>
                <a:cs typeface="Times New Roman"/>
              </a:rPr>
              <a:t>Continue to reassess the person after initial management in order to monitor the state of the person.</a:t>
            </a:r>
            <a:endParaRPr lang="en-US" dirty="0"/>
          </a:p>
        </p:txBody>
      </p:sp>
      <p:sp>
        <p:nvSpPr>
          <p:cNvPr id="4" name="Slide Number Placeholder 3"/>
          <p:cNvSpPr>
            <a:spLocks noGrp="1"/>
          </p:cNvSpPr>
          <p:nvPr>
            <p:ph type="sldNum" sz="quarter" idx="10"/>
          </p:nvPr>
        </p:nvSpPr>
        <p:spPr/>
        <p:txBody>
          <a:bodyPr/>
          <a:lstStyle/>
          <a:p>
            <a:pPr>
              <a:defRPr/>
            </a:pPr>
            <a:fld id="{BA998DFF-C753-42DA-BABB-F27E24999AE7}" type="slidenum">
              <a:rPr lang="en-US" altLang="ja-JP" smtClean="0"/>
              <a:pPr>
                <a:defRPr/>
              </a:pPr>
              <a:t>25</a:t>
            </a:fld>
            <a:endParaRPr lang="en-US" altLang="ja-JP"/>
          </a:p>
        </p:txBody>
      </p:sp>
    </p:spTree>
    <p:extLst>
      <p:ext uri="{BB962C8B-B14F-4D97-AF65-F5344CB8AC3E}">
        <p14:creationId xmlns:p14="http://schemas.microsoft.com/office/powerpoint/2010/main" val="274319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200" dirty="0">
                <a:solidFill>
                  <a:srgbClr val="17365D"/>
                </a:solidFill>
                <a:effectLst/>
                <a:latin typeface="+mn-lt"/>
                <a:ea typeface="ＭＳ ゴシック"/>
                <a:cs typeface="Times New Roman"/>
              </a:rPr>
              <a:t>Did the health-care provider assess Amir for dementia, depression, substance use (alcohol/drug intoxication or withdrawal)?</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If you suspect any other MNS conditions then consider consultation with a mental health specialist and/or assess and manage the concurrent conditions by using the relevant modules in the </a:t>
            </a:r>
            <a:r>
              <a:rPr lang="en-GB" sz="1200" dirty="0" err="1">
                <a:solidFill>
                  <a:srgbClr val="17365D"/>
                </a:solidFill>
                <a:effectLst/>
                <a:latin typeface="+mn-lt"/>
                <a:ea typeface="ＭＳ ゴシック"/>
                <a:cs typeface="Times New Roman"/>
              </a:rPr>
              <a:t>mhGAP</a:t>
            </a:r>
            <a:r>
              <a:rPr lang="en-GB" sz="1200" dirty="0">
                <a:solidFill>
                  <a:srgbClr val="17365D"/>
                </a:solidFill>
                <a:effectLst/>
                <a:latin typeface="+mn-lt"/>
                <a:ea typeface="ＭＳ ゴシック"/>
                <a:cs typeface="Times New Roman"/>
              </a:rPr>
              <a:t>-IG.</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26</a:t>
            </a:fld>
            <a:endParaRPr lang="en-US"/>
          </a:p>
        </p:txBody>
      </p:sp>
    </p:spTree>
    <p:extLst>
      <p:ext uri="{BB962C8B-B14F-4D97-AF65-F5344CB8AC3E}">
        <p14:creationId xmlns:p14="http://schemas.microsoft.com/office/powerpoint/2010/main" val="1088596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200" dirty="0">
                <a:solidFill>
                  <a:srgbClr val="17365D"/>
                </a:solidFill>
                <a:effectLst/>
                <a:latin typeface="+mn-lt"/>
                <a:ea typeface="ＭＳ ゴシック"/>
                <a:cs typeface="Times New Roman"/>
              </a:rPr>
              <a:t>For the management of depression see the Module: Depression in the </a:t>
            </a:r>
            <a:r>
              <a:rPr lang="en-GB" sz="1200" dirty="0" err="1">
                <a:solidFill>
                  <a:srgbClr val="17365D"/>
                </a:solidFill>
                <a:effectLst/>
                <a:latin typeface="+mn-lt"/>
                <a:ea typeface="ＭＳ ゴシック"/>
                <a:cs typeface="Times New Roman"/>
              </a:rPr>
              <a:t>mhGAP</a:t>
            </a:r>
            <a:r>
              <a:rPr lang="en-GB" sz="1200" dirty="0">
                <a:solidFill>
                  <a:srgbClr val="17365D"/>
                </a:solidFill>
                <a:effectLst/>
                <a:latin typeface="+mn-lt"/>
                <a:ea typeface="ＭＳ ゴシック"/>
                <a:cs typeface="Times New Roman"/>
              </a:rPr>
              <a:t>-IG.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For the management of substance use disorders see the Module: Disorders</a:t>
            </a:r>
            <a:r>
              <a:rPr lang="en-GB" sz="1200" baseline="0" dirty="0">
                <a:solidFill>
                  <a:srgbClr val="17365D"/>
                </a:solidFill>
                <a:effectLst/>
                <a:latin typeface="+mn-lt"/>
                <a:ea typeface="ＭＳ ゴシック"/>
                <a:cs typeface="Times New Roman"/>
              </a:rPr>
              <a:t> due to</a:t>
            </a:r>
            <a:r>
              <a:rPr lang="en-GB" sz="1200" dirty="0">
                <a:solidFill>
                  <a:srgbClr val="17365D"/>
                </a:solidFill>
                <a:effectLst/>
                <a:latin typeface="+mn-lt"/>
                <a:ea typeface="ＭＳ ゴシック"/>
                <a:cs typeface="Times New Roman"/>
              </a:rPr>
              <a:t> substance use in the </a:t>
            </a:r>
            <a:r>
              <a:rPr lang="en-GB" sz="1200" dirty="0" err="1">
                <a:solidFill>
                  <a:srgbClr val="17365D"/>
                </a:solidFill>
                <a:effectLst/>
                <a:latin typeface="+mn-lt"/>
                <a:ea typeface="ＭＳ ゴシック"/>
                <a:cs typeface="Times New Roman"/>
              </a:rPr>
              <a:t>mhGAP</a:t>
            </a:r>
            <a:r>
              <a:rPr lang="en-GB" sz="1200" dirty="0">
                <a:solidFill>
                  <a:srgbClr val="17365D"/>
                </a:solidFill>
                <a:effectLst/>
                <a:latin typeface="+mn-lt"/>
                <a:ea typeface="ＭＳ ゴシック"/>
                <a:cs typeface="Times New Roman"/>
              </a:rPr>
              <a:t>-IG.</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To manage psychoses in dementia see the Module Dementia in the </a:t>
            </a:r>
            <a:r>
              <a:rPr lang="en-GB" sz="1200" dirty="0" err="1">
                <a:solidFill>
                  <a:srgbClr val="17365D"/>
                </a:solidFill>
                <a:effectLst/>
                <a:latin typeface="+mn-lt"/>
                <a:ea typeface="ＭＳ ゴシック"/>
                <a:cs typeface="Times New Roman"/>
              </a:rPr>
              <a:t>mhGAP</a:t>
            </a:r>
            <a:r>
              <a:rPr lang="en-GB" sz="1200" dirty="0">
                <a:solidFill>
                  <a:srgbClr val="17365D"/>
                </a:solidFill>
                <a:effectLst/>
                <a:latin typeface="+mn-lt"/>
                <a:ea typeface="ＭＳ ゴシック"/>
                <a:cs typeface="Times New Roman"/>
              </a:rPr>
              <a:t>-IG.</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r>
              <a:rPr lang="en-GB" sz="1200" dirty="0">
                <a:solidFill>
                  <a:srgbClr val="17365D"/>
                </a:solidFill>
                <a:effectLst/>
                <a:latin typeface="+mn-lt"/>
                <a:ea typeface="ＭＳ ゴシック"/>
                <a:cs typeface="Times New Roman"/>
              </a:rPr>
              <a:t>When considering the needs of special populations like pregnant women or women who have just given birth always refer to a specialist where available.</a:t>
            </a:r>
            <a:r>
              <a:rPr lang="en-GB" dirty="0">
                <a:effectLst/>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27</a:t>
            </a:fld>
            <a:endParaRPr lang="en-US"/>
          </a:p>
        </p:txBody>
      </p:sp>
    </p:spTree>
    <p:extLst>
      <p:ext uri="{BB962C8B-B14F-4D97-AF65-F5344CB8AC3E}">
        <p14:creationId xmlns:p14="http://schemas.microsoft.com/office/powerpoint/2010/main" val="1884124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US" sz="1200" dirty="0">
                <a:solidFill>
                  <a:srgbClr val="17365D"/>
                </a:solidFill>
                <a:effectLst/>
                <a:latin typeface="+mn-lt"/>
                <a:ea typeface="ＭＳ ゴシック"/>
                <a:cs typeface="Times New Roman"/>
              </a:rPr>
              <a:t>Explain that people with psychoses can present “in crisis” and as emergency cases in a number of ways: </a:t>
            </a:r>
            <a:endParaRPr lang="en-GB" sz="1200" dirty="0">
              <a:effectLst/>
              <a:latin typeface="Cambria"/>
              <a:ea typeface="ＭＳ 明朝"/>
              <a:cs typeface="Times New Roman"/>
            </a:endParaRPr>
          </a:p>
          <a:p>
            <a:pPr marL="171450" lvl="0" indent="-171450" algn="l">
              <a:spcAft>
                <a:spcPts val="0"/>
              </a:spcAft>
              <a:buFont typeface="Arial" charset="0"/>
              <a:buChar char="•"/>
              <a:tabLst>
                <a:tab pos="457200" algn="l"/>
              </a:tabLst>
            </a:pPr>
            <a:r>
              <a:rPr lang="en-US" sz="1200" dirty="0">
                <a:solidFill>
                  <a:srgbClr val="17365D"/>
                </a:solidFill>
                <a:effectLst/>
                <a:latin typeface="+mn-lt"/>
                <a:ea typeface="ＭＳ ゴシック"/>
                <a:cs typeface="Times New Roman"/>
              </a:rPr>
              <a:t>With thoughts, plans, attempts of self-harm/suicide.</a:t>
            </a:r>
            <a:endParaRPr lang="en-GB" sz="1200" dirty="0">
              <a:effectLst/>
              <a:latin typeface="Cambria"/>
              <a:ea typeface="ＭＳ 明朝"/>
              <a:cs typeface="Times New Roman"/>
            </a:endParaRPr>
          </a:p>
          <a:p>
            <a:pPr marL="171450" lvl="0" indent="-171450" algn="l">
              <a:spcAft>
                <a:spcPts val="0"/>
              </a:spcAft>
              <a:buFont typeface="Arial" charset="0"/>
              <a:buChar char="•"/>
              <a:tabLst>
                <a:tab pos="457200" algn="l"/>
              </a:tabLst>
            </a:pPr>
            <a:r>
              <a:rPr lang="en-US" sz="1200" dirty="0">
                <a:solidFill>
                  <a:srgbClr val="17365D"/>
                </a:solidFill>
                <a:effectLst/>
                <a:latin typeface="+mn-lt"/>
                <a:ea typeface="ＭＳ ゴシック"/>
                <a:cs typeface="Times New Roman"/>
              </a:rPr>
              <a:t>Acute agitation and/or anger.</a:t>
            </a:r>
            <a:endParaRPr lang="en-GB" sz="1200" dirty="0">
              <a:effectLst/>
              <a:latin typeface="Cambria"/>
              <a:ea typeface="ＭＳ 明朝"/>
              <a:cs typeface="Times New Roman"/>
            </a:endParaRPr>
          </a:p>
          <a:p>
            <a:pPr algn="l">
              <a:spcAft>
                <a:spcPts val="0"/>
              </a:spcAft>
            </a:pPr>
            <a:r>
              <a:rPr lang="en-US" sz="1200" dirty="0">
                <a:solidFill>
                  <a:srgbClr val="17365D"/>
                </a:solidFill>
                <a:effectLst/>
                <a:latin typeface="+mn-lt"/>
                <a:ea typeface="ＭＳ ゴシック"/>
                <a:cs typeface="Times New Roman"/>
              </a:rPr>
              <a:t>Explain that assessing for self-harm suicide will be covered in the Module: Self-harm/suicide. </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28</a:t>
            </a:fld>
            <a:endParaRPr lang="en-US"/>
          </a:p>
        </p:txBody>
      </p:sp>
    </p:spTree>
    <p:extLst>
      <p:ext uri="{BB962C8B-B14F-4D97-AF65-F5344CB8AC3E}">
        <p14:creationId xmlns:p14="http://schemas.microsoft.com/office/powerpoint/2010/main" val="1088596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case scenario.</a:t>
            </a:r>
          </a:p>
        </p:txBody>
      </p:sp>
      <p:sp>
        <p:nvSpPr>
          <p:cNvPr id="4" name="Slide Number Placeholder 3"/>
          <p:cNvSpPr>
            <a:spLocks noGrp="1"/>
          </p:cNvSpPr>
          <p:nvPr>
            <p:ph type="sldNum" sz="quarter" idx="10"/>
          </p:nvPr>
        </p:nvSpPr>
        <p:spPr/>
        <p:txBody>
          <a:bodyPr/>
          <a:lstStyle/>
          <a:p>
            <a:fld id="{01ACE541-FFB1-9346-8D54-2D175DC5B6D3}" type="slidenum">
              <a:rPr lang="en-US" smtClean="0"/>
              <a:pPr/>
              <a:t>29</a:t>
            </a:fld>
            <a:endParaRPr lang="en-US"/>
          </a:p>
        </p:txBody>
      </p:sp>
    </p:spTree>
    <p:extLst>
      <p:ext uri="{BB962C8B-B14F-4D97-AF65-F5344CB8AC3E}">
        <p14:creationId xmlns:p14="http://schemas.microsoft.com/office/powerpoint/2010/main" val="2642065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participants of the</a:t>
            </a:r>
            <a:r>
              <a:rPr lang="en-US" baseline="0" dirty="0"/>
              <a:t> principles of managing acute agitation and/or aggression (as discussed in the Module: Essentials of care and practice).</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30</a:t>
            </a:fld>
            <a:endParaRPr lang="en-US"/>
          </a:p>
        </p:txBody>
      </p:sp>
    </p:spTree>
    <p:extLst>
      <p:ext uri="{BB962C8B-B14F-4D97-AF65-F5344CB8AC3E}">
        <p14:creationId xmlns:p14="http://schemas.microsoft.com/office/powerpoint/2010/main" val="23050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a:t>
            </a:r>
            <a:r>
              <a:rPr lang="en-US" baseline="0" dirty="0"/>
              <a:t>e participants these questions and give them time to answer and discuss:</a:t>
            </a:r>
            <a:endParaRPr lang="en-US" dirty="0"/>
          </a:p>
          <a:p>
            <a:pPr marL="171450" indent="-171450">
              <a:buFont typeface="Arial" charset="0"/>
              <a:buChar char="•"/>
            </a:pPr>
            <a:r>
              <a:rPr lang="en-US" dirty="0"/>
              <a:t>Local names and terms may imply the person with psychoses is mad, possessed, stupid, cursed,</a:t>
            </a:r>
            <a:r>
              <a:rPr lang="en-US" baseline="0" dirty="0"/>
              <a:t> dangerous etc. </a:t>
            </a:r>
          </a:p>
          <a:p>
            <a:pPr marL="171450" indent="-171450">
              <a:buFont typeface="Arial" charset="0"/>
              <a:buChar char="•"/>
            </a:pPr>
            <a:r>
              <a:rPr lang="en-US" baseline="0" dirty="0"/>
              <a:t>Be sensitive and seek culturally appropriate language when talking about psychoses. </a:t>
            </a:r>
          </a:p>
          <a:p>
            <a:pPr marL="171450" indent="-171450">
              <a:buFont typeface="Arial" charset="0"/>
              <a:buChar char="•"/>
            </a:pPr>
            <a:r>
              <a:rPr lang="en-US" baseline="0" dirty="0"/>
              <a:t>Discuss with the participants the impact that negative names can have on the individual and their family?</a:t>
            </a:r>
          </a:p>
          <a:p>
            <a:pPr marL="171450" indent="-171450">
              <a:buFont typeface="Arial" charset="0"/>
              <a:buChar char="•"/>
            </a:pPr>
            <a:r>
              <a:rPr lang="en-US" baseline="0" dirty="0"/>
              <a:t>Seek to find culturally appropriate and sensitive local names to be used.</a:t>
            </a: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4</a:t>
            </a:fld>
            <a:endParaRPr lang="en-US"/>
          </a:p>
        </p:txBody>
      </p:sp>
    </p:spTree>
    <p:extLst>
      <p:ext uri="{BB962C8B-B14F-4D97-AF65-F5344CB8AC3E}">
        <p14:creationId xmlns:p14="http://schemas.microsoft.com/office/powerpoint/2010/main" val="614619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the guidelines in the </a:t>
            </a:r>
            <a:r>
              <a:rPr lang="en-US" baseline="0" dirty="0" err="1"/>
              <a:t>mhGAP</a:t>
            </a:r>
            <a:r>
              <a:rPr lang="en-US" baseline="0" dirty="0"/>
              <a:t>-IG page 45. </a:t>
            </a:r>
          </a:p>
          <a:p>
            <a:br>
              <a:rPr lang="en-US" baseline="0" dirty="0"/>
            </a:br>
            <a:r>
              <a:rPr lang="en-US" baseline="0" dirty="0"/>
              <a:t>Facilitate a brief discussion about how participants could manage this scenario? Would they consider medication? (Five minutes.) </a:t>
            </a:r>
          </a:p>
          <a:p>
            <a:r>
              <a:rPr lang="en-US" baseline="0" dirty="0"/>
              <a:t>Make a note of their answers on a piece of flip chart paper. </a:t>
            </a:r>
          </a:p>
          <a:p>
            <a:endParaRPr lang="en-US" baseline="0" dirty="0"/>
          </a:p>
          <a:p>
            <a:r>
              <a:rPr lang="en-US" baseline="0" dirty="0"/>
              <a:t>Explain that the first step is s</a:t>
            </a:r>
            <a:r>
              <a:rPr lang="en-US" b="1" baseline="0" dirty="0"/>
              <a:t>afety first</a:t>
            </a:r>
            <a:r>
              <a:rPr lang="en-US" baseline="0" dirty="0"/>
              <a:t>! – therefore, participants should make sure that the girl, her father, mother and themselves are all safe – as the focus of the young woman’s agitation is the father the safest thing to do is ask the father to leave. Or ask the father to see another colleague so they can check his injuries. </a:t>
            </a:r>
          </a:p>
          <a:p>
            <a:endParaRPr lang="en-US" baseline="0" dirty="0"/>
          </a:p>
          <a:p>
            <a:r>
              <a:rPr lang="en-US" b="1" baseline="0" dirty="0"/>
              <a:t>Remain calm and encourage the young woman to talk </a:t>
            </a:r>
            <a:r>
              <a:rPr lang="mr-IN" b="1" baseline="0" dirty="0"/>
              <a:t>–</a:t>
            </a:r>
            <a:r>
              <a:rPr lang="en-US" b="1" baseline="0" dirty="0"/>
              <a:t> </a:t>
            </a:r>
            <a:r>
              <a:rPr lang="en-US" b="0" baseline="0" dirty="0"/>
              <a:t>by removing the father see if the young woman calms down. </a:t>
            </a:r>
          </a:p>
          <a:p>
            <a:r>
              <a:rPr lang="en-US" b="0" baseline="0" dirty="0"/>
              <a:t>It is important that you remain calm. Ask the woman to tell you why she is feeling so agitated. </a:t>
            </a:r>
          </a:p>
          <a:p>
            <a:endParaRPr lang="en-US" b="0" baseline="0" dirty="0"/>
          </a:p>
          <a:p>
            <a:r>
              <a:rPr lang="en-US" b="1" baseline="0" dirty="0"/>
              <a:t>Use a calm voice and try and address any of her immediate concerns.</a:t>
            </a:r>
          </a:p>
          <a:p>
            <a:endParaRPr lang="en-US" baseline="0" dirty="0"/>
          </a:p>
          <a:p>
            <a:r>
              <a:rPr lang="en-US" b="1" baseline="0" dirty="0"/>
              <a:t>Listen attentively </a:t>
            </a:r>
            <a:r>
              <a:rPr lang="en-US" baseline="0" dirty="0"/>
              <a:t>– devote time to this young lady as she is clearly very upset. </a:t>
            </a:r>
          </a:p>
          <a:p>
            <a:r>
              <a:rPr lang="en-US" b="1" baseline="0" dirty="0"/>
              <a:t>Do not laugh at her, do not be aggressive and do not argue with her beliefs about her father.</a:t>
            </a:r>
          </a:p>
          <a:p>
            <a:endParaRPr lang="en-US" b="1" baseline="0" dirty="0"/>
          </a:p>
          <a:p>
            <a:r>
              <a:rPr lang="en-US" b="1" baseline="0" dirty="0"/>
              <a:t>Involve the mother (if the young woman allows it</a:t>
            </a:r>
            <a:r>
              <a:rPr lang="en-US" b="0" baseline="0" dirty="0"/>
              <a:t>) ask the mother why she thinks this is happening?</a:t>
            </a:r>
          </a:p>
          <a:p>
            <a:endParaRPr lang="en-US" b="0" baseline="0" dirty="0"/>
          </a:p>
          <a:p>
            <a:r>
              <a:rPr lang="en-US" b="1" baseline="0" dirty="0"/>
              <a:t>If the young woman calms down enough then try and assess her for psychosis. </a:t>
            </a:r>
          </a:p>
          <a:p>
            <a:endParaRPr lang="en-US" b="1" baseline="0"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31</a:t>
            </a:fld>
            <a:endParaRPr lang="en-US"/>
          </a:p>
        </p:txBody>
      </p:sp>
    </p:spTree>
    <p:extLst>
      <p:ext uri="{BB962C8B-B14F-4D97-AF65-F5344CB8AC3E}">
        <p14:creationId xmlns:p14="http://schemas.microsoft.com/office/powerpoint/2010/main" val="4246524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Seek group consensus as to whether </a:t>
            </a:r>
            <a:r>
              <a:rPr lang="en-GB" sz="1200" b="1" dirty="0">
                <a:solidFill>
                  <a:srgbClr val="17365D"/>
                </a:solidFill>
                <a:effectLst/>
                <a:latin typeface="+mn-lt"/>
                <a:ea typeface="ＭＳ ゴシック"/>
                <a:cs typeface="Times New Roman"/>
              </a:rPr>
              <a:t>Amir is having an acute manic episode?</a:t>
            </a:r>
            <a:endParaRPr lang="en-GB" sz="1200" dirty="0">
              <a:effectLst/>
              <a:latin typeface="Cambria"/>
              <a:ea typeface="ＭＳ 明朝"/>
              <a:cs typeface="Times New Roman"/>
            </a:endParaRPr>
          </a:p>
          <a:p>
            <a:pPr algn="l">
              <a:spcAft>
                <a:spcPts val="0"/>
              </a:spcAft>
            </a:pPr>
            <a:endParaRPr lang="en-GB" sz="1200" dirty="0">
              <a:solidFill>
                <a:srgbClr val="17365D"/>
              </a:solidFill>
              <a:effectLst/>
              <a:latin typeface="+mn-lt"/>
              <a:ea typeface="ＭＳ ゴシック"/>
              <a:cs typeface="Times New Roman"/>
            </a:endParaRPr>
          </a:p>
          <a:p>
            <a:pPr algn="l">
              <a:spcAft>
                <a:spcPts val="0"/>
              </a:spcAft>
            </a:pPr>
            <a:r>
              <a:rPr lang="en-GB" sz="1200" dirty="0">
                <a:solidFill>
                  <a:srgbClr val="17365D"/>
                </a:solidFill>
                <a:effectLst/>
                <a:latin typeface="+mn-lt"/>
                <a:ea typeface="ＭＳ ゴシック"/>
                <a:cs typeface="Times New Roman"/>
              </a:rPr>
              <a:t>In this</a:t>
            </a:r>
            <a:r>
              <a:rPr lang="en-GB" sz="1200" baseline="0" dirty="0">
                <a:solidFill>
                  <a:srgbClr val="17365D"/>
                </a:solidFill>
                <a:effectLst/>
                <a:latin typeface="+mn-lt"/>
                <a:ea typeface="ＭＳ ゴシック"/>
                <a:cs typeface="Times New Roman"/>
              </a:rPr>
              <a:t> </a:t>
            </a:r>
            <a:r>
              <a:rPr lang="en-GB" sz="1200" dirty="0">
                <a:solidFill>
                  <a:srgbClr val="17365D"/>
                </a:solidFill>
                <a:effectLst/>
                <a:latin typeface="+mn-lt"/>
                <a:ea typeface="ＭＳ ゴシック"/>
                <a:cs typeface="Times New Roman"/>
              </a:rPr>
              <a:t>case of Amir is </a:t>
            </a:r>
            <a:r>
              <a:rPr lang="en-GB" sz="1200" b="1" dirty="0">
                <a:solidFill>
                  <a:srgbClr val="17365D"/>
                </a:solidFill>
                <a:effectLst/>
                <a:latin typeface="+mn-lt"/>
                <a:ea typeface="ＭＳ ゴシック"/>
                <a:cs typeface="Times New Roman"/>
              </a:rPr>
              <a:t>not</a:t>
            </a:r>
            <a:r>
              <a:rPr lang="en-GB" sz="1200" dirty="0">
                <a:solidFill>
                  <a:srgbClr val="17365D"/>
                </a:solidFill>
                <a:effectLst/>
                <a:latin typeface="+mn-lt"/>
                <a:ea typeface="ＭＳ ゴシック"/>
                <a:cs typeface="Times New Roman"/>
              </a:rPr>
              <a:t> having an acute manic episode.</a:t>
            </a:r>
            <a:endParaRPr lang="en-GB" sz="1200" dirty="0">
              <a:effectLst/>
              <a:latin typeface="Cambria"/>
              <a:ea typeface="ＭＳ 明朝"/>
              <a:cs typeface="Times New Roman"/>
            </a:endParaRPr>
          </a:p>
          <a:p>
            <a:pPr algn="l">
              <a:spcAft>
                <a:spcPts val="0"/>
              </a:spcAft>
            </a:pPr>
            <a:endParaRPr lang="en-GB" sz="1200" dirty="0">
              <a:solidFill>
                <a:srgbClr val="17365D"/>
              </a:solidFill>
              <a:effectLst/>
              <a:latin typeface="+mn-lt"/>
              <a:ea typeface="ＭＳ ゴシック"/>
              <a:cs typeface="Times New Roman"/>
            </a:endParaRPr>
          </a:p>
          <a:p>
            <a:pPr algn="l">
              <a:spcAft>
                <a:spcPts val="0"/>
              </a:spcAft>
            </a:pPr>
            <a:r>
              <a:rPr lang="en-GB" sz="1200" dirty="0">
                <a:solidFill>
                  <a:srgbClr val="17365D"/>
                </a:solidFill>
                <a:effectLst/>
                <a:latin typeface="+mn-lt"/>
                <a:ea typeface="ＭＳ ゴシック"/>
                <a:cs typeface="Times New Roman"/>
              </a:rPr>
              <a:t>Therefore continue to step 3. </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32</a:t>
            </a:fld>
            <a:endParaRPr lang="en-US"/>
          </a:p>
        </p:txBody>
      </p:sp>
    </p:spTree>
    <p:extLst>
      <p:ext uri="{BB962C8B-B14F-4D97-AF65-F5344CB8AC3E}">
        <p14:creationId xmlns:p14="http://schemas.microsoft.com/office/powerpoint/2010/main" val="1088596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200" b="1" dirty="0">
                <a:solidFill>
                  <a:srgbClr val="17365D"/>
                </a:solidFill>
                <a:effectLst/>
                <a:latin typeface="+mn-lt"/>
                <a:ea typeface="ＭＳ ゴシック"/>
                <a:cs typeface="Times New Roman"/>
              </a:rPr>
              <a:t>Does Amir have psychosis?</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The answer should be </a:t>
            </a:r>
            <a:r>
              <a:rPr lang="en-GB" sz="1200" b="1" dirty="0">
                <a:solidFill>
                  <a:srgbClr val="17365D"/>
                </a:solidFill>
                <a:effectLst/>
                <a:latin typeface="+mn-lt"/>
                <a:ea typeface="ＭＳ ゴシック"/>
                <a:cs typeface="Times New Roman"/>
              </a:rPr>
              <a:t>yes</a:t>
            </a:r>
            <a:r>
              <a:rPr lang="en-GB" sz="1200" dirty="0">
                <a:solidFill>
                  <a:srgbClr val="17365D"/>
                </a:solidFill>
                <a:effectLst/>
                <a:latin typeface="+mn-lt"/>
                <a:ea typeface="ＭＳ ゴシック"/>
                <a:cs typeface="Times New Roman"/>
              </a:rPr>
              <a:t> as he has hallucinations (hearing voices) signs of self-neglect or appearing unkempt, mumbling speech and reports (from his parents) about laughing to himself.</a:t>
            </a:r>
            <a:endParaRPr lang="en-GB" sz="1200" dirty="0">
              <a:effectLst/>
              <a:latin typeface="Cambria"/>
              <a:ea typeface="ＭＳ 明朝"/>
              <a:cs typeface="Times New Roman"/>
            </a:endParaRPr>
          </a:p>
          <a:p>
            <a:pPr algn="l">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33</a:t>
            </a:fld>
            <a:endParaRPr lang="en-US"/>
          </a:p>
        </p:txBody>
      </p:sp>
    </p:spTree>
    <p:extLst>
      <p:ext uri="{BB962C8B-B14F-4D97-AF65-F5344CB8AC3E}">
        <p14:creationId xmlns:p14="http://schemas.microsoft.com/office/powerpoint/2010/main" val="2104390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Read out the examples on these slides and ask participants to comment.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for five minutes and establish culturally appropriate questions you could use to ask whether people are experiencing hallucinations and delusions?</a:t>
            </a:r>
            <a:r>
              <a:rPr lang="en-GB" dirty="0">
                <a:effectLst/>
              </a:rPr>
              <a:t> </a:t>
            </a:r>
            <a:endParaRPr lang="en-US" dirty="0">
              <a:ea typeface="ＭＳ Ｐゴシック" pitchFamily="34" charset="-128"/>
            </a:endParaRPr>
          </a:p>
          <a:p>
            <a:pPr algn="l">
              <a:spcAft>
                <a:spcPts val="0"/>
              </a:spcAft>
            </a:pPr>
            <a:endParaRPr lang="en-GB" sz="1200" b="1" dirty="0">
              <a:solidFill>
                <a:srgbClr val="17365D"/>
              </a:solidFill>
              <a:effectLst/>
              <a:latin typeface="+mn-lt"/>
              <a:ea typeface="ＭＳ ゴシック"/>
              <a:cs typeface="Times New Roman"/>
            </a:endParaRPr>
          </a:p>
          <a:p>
            <a:pPr algn="l">
              <a:spcAft>
                <a:spcPts val="0"/>
              </a:spcAft>
            </a:pPr>
            <a:r>
              <a:rPr lang="en-GB" sz="1200" b="1" dirty="0">
                <a:solidFill>
                  <a:srgbClr val="17365D"/>
                </a:solidFill>
                <a:effectLst/>
                <a:latin typeface="+mn-lt"/>
                <a:ea typeface="ＭＳ ゴシック"/>
                <a:cs typeface="Times New Roman"/>
              </a:rPr>
              <a:t>Note: </a:t>
            </a:r>
            <a:r>
              <a:rPr lang="en-GB" sz="1200" dirty="0">
                <a:solidFill>
                  <a:srgbClr val="17365D"/>
                </a:solidFill>
                <a:effectLst/>
                <a:latin typeface="+mn-lt"/>
                <a:ea typeface="ＭＳ ゴシック"/>
                <a:cs typeface="Times New Roman"/>
              </a:rPr>
              <a:t>Write those questions and leave them in clear view so that participants can use them when they are doing role plays.</a:t>
            </a:r>
            <a:r>
              <a:rPr lang="en-GB" dirty="0">
                <a:effectLst/>
              </a:rPr>
              <a:t> </a:t>
            </a:r>
            <a:endParaRPr lang="en-US" altLang="ja-JP" dirty="0">
              <a:ea typeface="ＭＳ Ｐゴシック" pitchFamily="34" charset="-128"/>
            </a:endParaRPr>
          </a:p>
        </p:txBody>
      </p:sp>
      <p:sp>
        <p:nvSpPr>
          <p:cNvPr id="72707" name="Slide Number Placeholder 3"/>
          <p:cNvSpPr>
            <a:spLocks noGrp="1"/>
          </p:cNvSpPr>
          <p:nvPr>
            <p:ph type="sldNum" sz="quarter" idx="5"/>
          </p:nvPr>
        </p:nvSpPr>
        <p:spPr bwMode="auto">
          <a:noFill/>
          <a:ln>
            <a:miter lim="800000"/>
            <a:headEnd/>
            <a:tailEnd/>
          </a:ln>
        </p:spPr>
        <p:txBody>
          <a:bodyPr/>
          <a:lstStyle/>
          <a:p>
            <a:fld id="{D7788EE7-BF09-4D76-99B4-9AB29AC1DAD0}" type="slidenum">
              <a:rPr lang="en-US" altLang="ja-JP" smtClean="0"/>
              <a:pPr/>
              <a:t>34</a:t>
            </a:fld>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dirty="0">
                <a:solidFill>
                  <a:srgbClr val="17365D"/>
                </a:solidFill>
                <a:effectLst/>
                <a:latin typeface="+mn-lt"/>
                <a:ea typeface="ＭＳ ゴシック"/>
                <a:cs typeface="Times New Roman"/>
              </a:rPr>
              <a:t>Activity 5: Video demonstration</a:t>
            </a:r>
            <a:endParaRPr lang="en-GB" sz="1100" dirty="0">
              <a:effectLst/>
              <a:latin typeface="Cambria"/>
              <a:ea typeface="ＭＳ 明朝"/>
              <a:cs typeface="Times New Roman"/>
            </a:endParaRPr>
          </a:p>
          <a:p>
            <a:pPr>
              <a:spcAft>
                <a:spcPts val="0"/>
              </a:spcAft>
            </a:pPr>
            <a:r>
              <a:rPr lang="en-US" sz="1200" b="1" dirty="0">
                <a:solidFill>
                  <a:srgbClr val="17365D"/>
                </a:solidFill>
                <a:effectLst/>
                <a:latin typeface="+mn-lt"/>
                <a:ea typeface="ＭＳ ゴシック"/>
                <a:cs typeface="Times New Roman"/>
              </a:rPr>
              <a:t>Show the video </a:t>
            </a:r>
            <a:r>
              <a:rPr lang="en-US" sz="1200" b="1" dirty="0" err="1">
                <a:solidFill>
                  <a:srgbClr val="17365D"/>
                </a:solidFill>
                <a:effectLst/>
                <a:latin typeface="+mn-lt"/>
                <a:ea typeface="ＭＳ ゴシック"/>
                <a:cs typeface="Times New Roman"/>
              </a:rPr>
              <a:t>mhGAP</a:t>
            </a:r>
            <a:r>
              <a:rPr lang="en-US" sz="1200" b="1">
                <a:solidFill>
                  <a:srgbClr val="17365D"/>
                </a:solidFill>
                <a:effectLst/>
                <a:latin typeface="+mn-lt"/>
                <a:ea typeface="ＭＳ ゴシック"/>
                <a:cs typeface="Times New Roman"/>
              </a:rPr>
              <a:t>-IG PSYCH </a:t>
            </a:r>
            <a:r>
              <a:rPr lang="en-US" sz="1200" b="1" dirty="0">
                <a:solidFill>
                  <a:srgbClr val="17365D"/>
                </a:solidFill>
                <a:effectLst/>
                <a:latin typeface="+mn-lt"/>
                <a:ea typeface="ＭＳ ゴシック"/>
                <a:cs typeface="Times New Roman"/>
              </a:rPr>
              <a:t>PART 2 Management </a:t>
            </a:r>
            <a:endParaRPr lang="en-GB" sz="1100" dirty="0">
              <a:effectLst/>
              <a:latin typeface="Cambria"/>
              <a:ea typeface="ＭＳ 明朝"/>
              <a:cs typeface="Times New Roman"/>
            </a:endParaRPr>
          </a:p>
          <a:p>
            <a:pPr>
              <a:spcAft>
                <a:spcPts val="0"/>
              </a:spcAft>
            </a:pPr>
            <a:r>
              <a:rPr lang="en-GB" sz="1200" b="1" dirty="0">
                <a:solidFill>
                  <a:srgbClr val="17365D"/>
                </a:solidFill>
                <a:effectLst/>
                <a:latin typeface="+mn-lt"/>
                <a:ea typeface="ＭＳ ゴシック"/>
                <a:cs typeface="Times New Roman"/>
              </a:rPr>
              <a:t> </a:t>
            </a:r>
            <a:r>
              <a:rPr lang="en-GB" sz="1200" dirty="0">
                <a:effectLst/>
                <a:latin typeface="+mn-lt"/>
                <a:ea typeface="ＭＳ 明朝"/>
                <a:cs typeface="Times New Roman"/>
              </a:rPr>
              <a:t>. </a:t>
            </a:r>
            <a:endParaRPr lang="en-GB" sz="1200" dirty="0">
              <a:effectLst/>
              <a:latin typeface="Cambria"/>
              <a:ea typeface="ＭＳ 明朝"/>
              <a:cs typeface="Times New Roman"/>
            </a:endParaRPr>
          </a:p>
          <a:p>
            <a:pPr>
              <a:spcAft>
                <a:spcPts val="0"/>
              </a:spcAft>
            </a:pPr>
            <a:r>
              <a:rPr lang="en-GB" sz="1200" dirty="0">
                <a:effectLst/>
                <a:latin typeface="+mn-lt"/>
                <a:ea typeface="ＭＳ 明朝"/>
                <a:cs typeface="Times New Roman"/>
              </a:rPr>
              <a:t>While watching ask participants to think about these questions: </a:t>
            </a:r>
            <a:endParaRPr lang="en-GB" sz="1200" dirty="0">
              <a:effectLst/>
              <a:latin typeface="Cambria"/>
              <a:ea typeface="ＭＳ 明朝"/>
              <a:cs typeface="Times New Roman"/>
            </a:endParaRPr>
          </a:p>
          <a:p>
            <a:pPr marL="742950" lvl="1" indent="-285750">
              <a:spcAft>
                <a:spcPts val="0"/>
              </a:spcAft>
              <a:buFont typeface="Arial" charset="0"/>
              <a:buChar char="•"/>
            </a:pPr>
            <a:r>
              <a:rPr lang="en-GB" sz="1200" dirty="0">
                <a:effectLst/>
                <a:latin typeface="+mn-lt"/>
                <a:ea typeface="ＭＳ 明朝"/>
                <a:cs typeface="Times New Roman"/>
              </a:rPr>
              <a:t>How the health-care provider explains the treatment options?</a:t>
            </a:r>
            <a:endParaRPr lang="en-GB" sz="1200" dirty="0">
              <a:effectLst/>
              <a:latin typeface="Cambria"/>
              <a:ea typeface="ＭＳ 明朝"/>
              <a:cs typeface="Times New Roman"/>
            </a:endParaRPr>
          </a:p>
          <a:p>
            <a:pPr marL="742950" lvl="1" indent="-285750">
              <a:spcAft>
                <a:spcPts val="0"/>
              </a:spcAft>
              <a:buFont typeface="Arial" charset="0"/>
              <a:buChar char="•"/>
            </a:pPr>
            <a:r>
              <a:rPr lang="en-GB" sz="1200" dirty="0">
                <a:effectLst/>
                <a:latin typeface="+mn-lt"/>
                <a:ea typeface="ＭＳ 明朝"/>
                <a:cs typeface="Times New Roman"/>
              </a:rPr>
              <a:t>Were the risks and benefits of medication explained?</a:t>
            </a:r>
            <a:endParaRPr lang="en-GB" sz="1200" dirty="0">
              <a:effectLst/>
              <a:latin typeface="Cambria"/>
              <a:ea typeface="ＭＳ 明朝"/>
              <a:cs typeface="Times New Roman"/>
            </a:endParaRPr>
          </a:p>
          <a:p>
            <a:pPr marL="742950" lvl="1" indent="-285750">
              <a:spcAft>
                <a:spcPts val="0"/>
              </a:spcAft>
              <a:buFont typeface="Arial" charset="0"/>
              <a:buChar char="•"/>
            </a:pPr>
            <a:r>
              <a:rPr lang="en-GB" sz="1200" dirty="0">
                <a:effectLst/>
                <a:latin typeface="+mn-lt"/>
                <a:ea typeface="ＭＳ 明朝"/>
                <a:cs typeface="Times New Roman"/>
              </a:rPr>
              <a:t>Were the benefits of psychosocial interventions explained?</a:t>
            </a:r>
            <a:endParaRPr lang="en-GB" sz="1200" dirty="0">
              <a:effectLst/>
              <a:latin typeface="Cambria"/>
              <a:ea typeface="ＭＳ 明朝"/>
              <a:cs typeface="Times New Roman"/>
            </a:endParaRPr>
          </a:p>
        </p:txBody>
      </p:sp>
      <p:sp>
        <p:nvSpPr>
          <p:cNvPr id="4" name="Slide Number Placeholder 3"/>
          <p:cNvSpPr>
            <a:spLocks noGrp="1"/>
          </p:cNvSpPr>
          <p:nvPr>
            <p:ph type="sldNum" sz="quarter" idx="10"/>
          </p:nvPr>
        </p:nvSpPr>
        <p:spPr/>
        <p:txBody>
          <a:bodyPr/>
          <a:lstStyle/>
          <a:p>
            <a:fld id="{01ACE541-FFB1-9346-8D54-2D175DC5B6D3}" type="slidenum">
              <a:rPr lang="en-US" smtClean="0"/>
              <a:pPr/>
              <a:t>35</a:t>
            </a:fld>
            <a:endParaRPr lang="en-US"/>
          </a:p>
        </p:txBody>
      </p:sp>
    </p:spTree>
    <p:extLst>
      <p:ext uri="{BB962C8B-B14F-4D97-AF65-F5344CB8AC3E}">
        <p14:creationId xmlns:p14="http://schemas.microsoft.com/office/powerpoint/2010/main" val="2908721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17365D"/>
                </a:solidFill>
                <a:effectLst/>
                <a:latin typeface="+mn-lt"/>
                <a:ea typeface="ＭＳ ゴシック"/>
                <a:cs typeface="Times New Roman"/>
              </a:rPr>
              <a:t>Briefly talk through the different interventions that could be used in a treatment plan.</a:t>
            </a:r>
            <a:r>
              <a:rPr lang="en-GB" dirty="0">
                <a:effectLst/>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36</a:t>
            </a:fld>
            <a:endParaRPr lang="en-US"/>
          </a:p>
        </p:txBody>
      </p:sp>
    </p:spTree>
    <p:extLst>
      <p:ext uri="{BB962C8B-B14F-4D97-AF65-F5344CB8AC3E}">
        <p14:creationId xmlns:p14="http://schemas.microsoft.com/office/powerpoint/2010/main" val="1316182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solidFill>
                  <a:srgbClr val="17365D"/>
                </a:solidFill>
                <a:effectLst/>
                <a:latin typeface="+mn-lt"/>
                <a:ea typeface="ＭＳ ゴシック"/>
                <a:cs typeface="Times New Roman"/>
              </a:rPr>
              <a:t>Direct participants to the management protocols </a:t>
            </a:r>
            <a:r>
              <a:rPr lang="en-GB" sz="1200" b="0" dirty="0">
                <a:solidFill>
                  <a:srgbClr val="17365D"/>
                </a:solidFill>
                <a:effectLst/>
                <a:latin typeface="+mn-lt"/>
                <a:ea typeface="ＭＳ ゴシック"/>
                <a:cs typeface="Times New Roman"/>
              </a:rPr>
              <a:t>on page 38 of the </a:t>
            </a:r>
            <a:r>
              <a:rPr lang="en-GB" sz="1200" b="0" dirty="0" err="1">
                <a:solidFill>
                  <a:srgbClr val="17365D"/>
                </a:solidFill>
                <a:effectLst/>
                <a:latin typeface="+mn-lt"/>
                <a:ea typeface="ＭＳ ゴシック"/>
                <a:cs typeface="Times New Roman"/>
              </a:rPr>
              <a:t>mhGAP</a:t>
            </a:r>
            <a:r>
              <a:rPr lang="en-GB" sz="1200" b="0" dirty="0">
                <a:solidFill>
                  <a:srgbClr val="17365D"/>
                </a:solidFill>
                <a:effectLst/>
                <a:latin typeface="+mn-lt"/>
                <a:ea typeface="ＭＳ ゴシック"/>
                <a:cs typeface="Times New Roman"/>
              </a:rPr>
              <a:t>-IG.</a:t>
            </a:r>
            <a:r>
              <a:rPr lang="en-GB" b="0" dirty="0">
                <a:effectLst/>
              </a:rPr>
              <a:t> </a:t>
            </a:r>
          </a:p>
          <a:p>
            <a:pPr>
              <a:spcAft>
                <a:spcPts val="0"/>
              </a:spcAft>
            </a:pPr>
            <a:endParaRPr lang="en-GB" sz="1200" dirty="0">
              <a:solidFill>
                <a:srgbClr val="17365D"/>
              </a:solidFill>
              <a:effectLst/>
              <a:latin typeface="+mn-lt"/>
              <a:ea typeface="ＭＳ ゴシック"/>
              <a:cs typeface="Times New Roman"/>
            </a:endParaRPr>
          </a:p>
          <a:p>
            <a:pPr>
              <a:spcAft>
                <a:spcPts val="0"/>
              </a:spcAft>
            </a:pPr>
            <a:r>
              <a:rPr lang="en-GB" sz="1200" dirty="0">
                <a:solidFill>
                  <a:srgbClr val="17365D"/>
                </a:solidFill>
                <a:effectLst/>
                <a:latin typeface="+mn-lt"/>
                <a:ea typeface="ＭＳ ゴシック"/>
                <a:cs typeface="Times New Roman"/>
              </a:rPr>
              <a:t>Choose volunteers to read them out.</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r>
              <a:rPr lang="en-GB" sz="1200" dirty="0">
                <a:solidFill>
                  <a:srgbClr val="17365D"/>
                </a:solidFill>
                <a:effectLst/>
                <a:latin typeface="+mn-lt"/>
                <a:ea typeface="ＭＳ ゴシック"/>
                <a:cs typeface="Times New Roman"/>
              </a:rPr>
              <a:t>Ask participants how confident they would feel using these management interventions?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37</a:t>
            </a:fld>
            <a:endParaRPr lang="en-US"/>
          </a:p>
        </p:txBody>
      </p:sp>
    </p:spTree>
    <p:extLst>
      <p:ext uri="{BB962C8B-B14F-4D97-AF65-F5344CB8AC3E}">
        <p14:creationId xmlns:p14="http://schemas.microsoft.com/office/powerpoint/2010/main" val="433108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effectLst/>
                <a:latin typeface="+mn-lt"/>
                <a:ea typeface="ＭＳ ゴシック"/>
                <a:cs typeface="Times New Roman"/>
              </a:rPr>
              <a:t>Give the participants time to read through the psychosocial interventions </a:t>
            </a:r>
            <a:r>
              <a:rPr lang="en-GB" sz="1200" b="1" dirty="0">
                <a:effectLst/>
                <a:latin typeface="+mn-lt"/>
                <a:ea typeface="ＭＳ ゴシック"/>
                <a:cs typeface="Times New Roman"/>
              </a:rPr>
              <a:t>on page </a:t>
            </a:r>
            <a:r>
              <a:rPr lang="en-GB" sz="1200" b="0" dirty="0">
                <a:effectLst/>
                <a:latin typeface="+mn-lt"/>
                <a:ea typeface="ＭＳ ゴシック"/>
                <a:cs typeface="Times New Roman"/>
              </a:rPr>
              <a:t>40 </a:t>
            </a:r>
            <a:r>
              <a:rPr lang="en-GB" sz="1200" b="0" dirty="0" err="1">
                <a:effectLst/>
                <a:latin typeface="+mn-lt"/>
                <a:ea typeface="ＭＳ ゴシック"/>
                <a:cs typeface="Times New Roman"/>
              </a:rPr>
              <a:t>mhGAP</a:t>
            </a:r>
            <a:r>
              <a:rPr lang="en-GB" sz="1200" b="0" dirty="0">
                <a:effectLst/>
                <a:latin typeface="+mn-lt"/>
                <a:ea typeface="ＭＳ ゴシック"/>
                <a:cs typeface="Times New Roman"/>
              </a:rPr>
              <a:t>-IG.</a:t>
            </a:r>
            <a:endParaRPr lang="en-GB" sz="1200" b="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Emphasize to participants the importance of delivering psychosocial interventions to people with psychoses and their carers. </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Explain that focusing on a person’s recovery and taking time to ensure that they start to take part in activities of daily living and reconnect with their family and communities is an essential and crucial part of treatment.</a:t>
            </a:r>
            <a:endParaRPr lang="en-GB" sz="1200" dirty="0">
              <a:effectLst/>
              <a:latin typeface="Cambria"/>
              <a:ea typeface="ＭＳ 明朝"/>
              <a:cs typeface="Times New Roman"/>
            </a:endParaRPr>
          </a:p>
          <a:p>
            <a:pPr algn="l">
              <a:spcAft>
                <a:spcPts val="0"/>
              </a:spcAft>
            </a:pPr>
            <a:endParaRPr lang="en-GB" sz="1200" b="1" dirty="0">
              <a:effectLst/>
              <a:latin typeface="+mn-lt"/>
              <a:ea typeface="ＭＳ ゴシック"/>
              <a:cs typeface="Times New Roman"/>
            </a:endParaRPr>
          </a:p>
        </p:txBody>
      </p:sp>
      <p:sp>
        <p:nvSpPr>
          <p:cNvPr id="4" name="Slide Number Placeholder 3"/>
          <p:cNvSpPr>
            <a:spLocks noGrp="1"/>
          </p:cNvSpPr>
          <p:nvPr>
            <p:ph type="sldNum" sz="quarter" idx="10"/>
          </p:nvPr>
        </p:nvSpPr>
        <p:spPr/>
        <p:txBody>
          <a:bodyPr/>
          <a:lstStyle/>
          <a:p>
            <a:fld id="{01ACE541-FFB1-9346-8D54-2D175DC5B6D3}" type="slidenum">
              <a:rPr lang="en-US" smtClean="0"/>
              <a:pPr/>
              <a:t>38</a:t>
            </a:fld>
            <a:endParaRPr lang="en-US"/>
          </a:p>
        </p:txBody>
      </p:sp>
    </p:spTree>
    <p:extLst>
      <p:ext uri="{BB962C8B-B14F-4D97-AF65-F5344CB8AC3E}">
        <p14:creationId xmlns:p14="http://schemas.microsoft.com/office/powerpoint/2010/main" val="1940216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200" b="1" dirty="0">
                <a:effectLst/>
                <a:latin typeface="+mn-lt"/>
                <a:ea typeface="ＭＳ ゴシック"/>
                <a:cs typeface="Times New Roman"/>
              </a:rPr>
              <a:t>Activity 6: Psychoeducation</a:t>
            </a:r>
            <a:endParaRPr lang="en-GB" sz="1200" dirty="0">
              <a:effectLst/>
              <a:latin typeface="Cambria"/>
              <a:ea typeface="ＭＳ 明朝"/>
              <a:cs typeface="Times New Roman"/>
            </a:endParaRPr>
          </a:p>
          <a:p>
            <a:pPr algn="l">
              <a:spcAft>
                <a:spcPts val="0"/>
              </a:spcAft>
            </a:pPr>
            <a:r>
              <a:rPr lang="en-GB" sz="1200" b="1" dirty="0">
                <a:effectLst/>
                <a:latin typeface="+mn-lt"/>
                <a:ea typeface="ＭＳ ゴシック"/>
                <a:cs typeface="Times New Roman"/>
              </a:rPr>
              <a:t>Duration: </a:t>
            </a:r>
            <a:r>
              <a:rPr lang="en-GB" sz="1200" b="0" dirty="0">
                <a:effectLst/>
                <a:latin typeface="+mn-lt"/>
                <a:ea typeface="ＭＳ ゴシック"/>
                <a:cs typeface="Times New Roman"/>
              </a:rPr>
              <a:t>20 minutes.</a:t>
            </a:r>
            <a:endParaRPr lang="en-GB" sz="1200" b="0" dirty="0">
              <a:effectLst/>
              <a:latin typeface="Cambria"/>
              <a:ea typeface="ＭＳ 明朝"/>
              <a:cs typeface="Times New Roman"/>
            </a:endParaRPr>
          </a:p>
          <a:p>
            <a:pPr algn="l">
              <a:spcAft>
                <a:spcPts val="0"/>
              </a:spcAft>
            </a:pPr>
            <a:r>
              <a:rPr lang="en-GB" sz="1200" b="1" dirty="0">
                <a:effectLst/>
                <a:latin typeface="+mn-lt"/>
                <a:ea typeface="ＭＳ ゴシック"/>
                <a:cs typeface="Times New Roman"/>
              </a:rPr>
              <a:t>Purpose: </a:t>
            </a:r>
            <a:r>
              <a:rPr lang="en-GB" sz="1200" b="0" dirty="0">
                <a:effectLst/>
                <a:latin typeface="+mn-lt"/>
                <a:ea typeface="ＭＳ ゴシック"/>
                <a:cs typeface="Times New Roman"/>
              </a:rPr>
              <a:t>For</a:t>
            </a:r>
            <a:r>
              <a:rPr lang="en-GB" sz="1200" b="0" baseline="0" dirty="0">
                <a:effectLst/>
                <a:latin typeface="+mn-lt"/>
                <a:ea typeface="ＭＳ ゴシック"/>
                <a:cs typeface="Times New Roman"/>
              </a:rPr>
              <a:t> p</a:t>
            </a:r>
            <a:r>
              <a:rPr lang="en-GB" sz="1200" dirty="0">
                <a:effectLst/>
                <a:latin typeface="+mn-lt"/>
                <a:ea typeface="ＭＳ ゴシック"/>
                <a:cs typeface="Times New Roman"/>
              </a:rPr>
              <a:t>articipants to familiarize themselves with key psychoeducation messages and practise delivering those messages to the rest of the group.</a:t>
            </a:r>
            <a:endParaRPr lang="en-GB" sz="1200" dirty="0">
              <a:effectLst/>
              <a:latin typeface="Cambria"/>
              <a:ea typeface="ＭＳ 明朝"/>
              <a:cs typeface="Times New Roman"/>
            </a:endParaRPr>
          </a:p>
          <a:p>
            <a:pPr algn="l">
              <a:spcAft>
                <a:spcPts val="0"/>
              </a:spcAft>
            </a:pPr>
            <a:r>
              <a:rPr lang="en-GB" sz="1200" b="1" dirty="0">
                <a:effectLst/>
                <a:latin typeface="+mn-lt"/>
                <a:ea typeface="ＭＳ ゴシック"/>
                <a:cs typeface="Times New Roman"/>
              </a:rPr>
              <a:t>Instructions:</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Quickly</a:t>
            </a:r>
            <a:r>
              <a:rPr lang="en-GB" sz="1200" baseline="0" dirty="0">
                <a:effectLst/>
                <a:latin typeface="+mn-lt"/>
                <a:ea typeface="ＭＳ ゴシック"/>
                <a:cs typeface="Times New Roman"/>
              </a:rPr>
              <a:t> d</a:t>
            </a:r>
            <a:r>
              <a:rPr lang="en-GB" sz="1200" dirty="0">
                <a:effectLst/>
                <a:latin typeface="+mn-lt"/>
                <a:ea typeface="ＭＳ ゴシック"/>
                <a:cs typeface="Times New Roman"/>
              </a:rPr>
              <a:t>ivide the participants into two groups.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Give each group paper, pens, flip chart paper, sticky notes etc.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Give one group the topic</a:t>
            </a:r>
            <a:r>
              <a:rPr lang="en-GB" sz="1200" baseline="0" dirty="0">
                <a:effectLst/>
                <a:latin typeface="+mn-lt"/>
                <a:ea typeface="ＭＳ ゴシック"/>
                <a:cs typeface="Times New Roman"/>
              </a:rPr>
              <a:t> </a:t>
            </a:r>
            <a:r>
              <a:rPr lang="en-GB" sz="1200" b="1" baseline="0" dirty="0">
                <a:effectLst/>
                <a:latin typeface="+mn-lt"/>
                <a:ea typeface="ＭＳ ゴシック"/>
                <a:cs typeface="Times New Roman"/>
              </a:rPr>
              <a:t>p</a:t>
            </a:r>
            <a:r>
              <a:rPr lang="en-GB" sz="1200" b="1" dirty="0">
                <a:effectLst/>
                <a:latin typeface="+mn-lt"/>
                <a:ea typeface="ＭＳ ゴシック"/>
                <a:cs typeface="Times New Roman"/>
              </a:rPr>
              <a:t>sychoeducation for psychosis. </a:t>
            </a:r>
            <a:endParaRPr lang="en-GB" sz="1200" b="1"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Give the other group </a:t>
            </a:r>
            <a:r>
              <a:rPr lang="en-GB" sz="1200" b="1" dirty="0">
                <a:effectLst/>
                <a:latin typeface="+mn-lt"/>
                <a:ea typeface="ＭＳ ゴシック"/>
                <a:cs typeface="Times New Roman"/>
              </a:rPr>
              <a:t>psychoeducation for bipolar disorder.</a:t>
            </a:r>
            <a:endParaRPr lang="en-GB" sz="1200" b="1" dirty="0">
              <a:effectLst/>
              <a:latin typeface="Cambria"/>
              <a:ea typeface="ＭＳ 明朝"/>
              <a:cs typeface="Times New Roman"/>
            </a:endParaRPr>
          </a:p>
          <a:p>
            <a:pPr algn="l">
              <a:spcAft>
                <a:spcPts val="0"/>
              </a:spcAft>
            </a:pPr>
            <a:br>
              <a:rPr lang="en-GB" sz="1200" dirty="0">
                <a:effectLst/>
                <a:latin typeface="+mn-lt"/>
                <a:ea typeface="ＭＳ ゴシック"/>
                <a:cs typeface="Times New Roman"/>
              </a:rPr>
            </a:br>
            <a:r>
              <a:rPr lang="en-GB" sz="1200" dirty="0">
                <a:effectLst/>
                <a:latin typeface="+mn-lt"/>
                <a:ea typeface="ＭＳ ゴシック"/>
                <a:cs typeface="Times New Roman"/>
              </a:rPr>
              <a:t>Give each group 10 minutes to use the </a:t>
            </a:r>
            <a:r>
              <a:rPr lang="en-GB" sz="1200" dirty="0" err="1">
                <a:effectLst/>
                <a:latin typeface="+mn-lt"/>
                <a:ea typeface="ＭＳ ゴシック"/>
                <a:cs typeface="Times New Roman"/>
              </a:rPr>
              <a:t>mhGAP</a:t>
            </a:r>
            <a:r>
              <a:rPr lang="en-GB" sz="1200" dirty="0">
                <a:effectLst/>
                <a:latin typeface="+mn-lt"/>
                <a:ea typeface="ＭＳ ゴシック"/>
                <a:cs typeface="Times New Roman"/>
              </a:rPr>
              <a:t>-IG and come up with a creative way to deliver the key psychoeducation messages to the other group.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After 10 minutes of planning. Give each group five minutes to present the key psychoeducation messages.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Correct any misinformation.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Emphasize the importance of delivering clear psychoeducation to carers. Including advising carers: </a:t>
            </a:r>
            <a:endParaRPr lang="en-GB" sz="1200" dirty="0">
              <a:effectLst/>
              <a:latin typeface="Cambria"/>
              <a:ea typeface="ＭＳ 明朝"/>
              <a:cs typeface="Times New Roman"/>
            </a:endParaRPr>
          </a:p>
          <a:p>
            <a:pPr marL="342900" lvl="0" indent="-342900" algn="l">
              <a:spcAft>
                <a:spcPts val="0"/>
              </a:spcAft>
              <a:buSzPts val="1200"/>
              <a:buFont typeface="Arial" charset="0"/>
              <a:buChar char="•"/>
            </a:pPr>
            <a:r>
              <a:rPr lang="en-GB" sz="1200" dirty="0">
                <a:effectLst/>
                <a:latin typeface="+mn-lt"/>
                <a:ea typeface="ＭＳ ゴシック"/>
                <a:cs typeface="Times New Roman"/>
              </a:rPr>
              <a:t>Not to try and convince the person that their beliefs or experiences are false and not real. Explain that instead carers should be open to listening to the person talk about their experience but should not have a judgement or opinion about the experiences. Instead stay neutral.</a:t>
            </a:r>
            <a:endParaRPr lang="en-GB" sz="1200" dirty="0">
              <a:effectLst/>
              <a:latin typeface="Cambria"/>
              <a:ea typeface="ＭＳ 明朝"/>
              <a:cs typeface="Calibri"/>
            </a:endParaRPr>
          </a:p>
          <a:p>
            <a:pPr marL="342900" lvl="0" indent="-342900" algn="l">
              <a:spcAft>
                <a:spcPts val="0"/>
              </a:spcAft>
              <a:buSzPts val="1200"/>
              <a:buFont typeface="Arial" charset="0"/>
              <a:buChar char="•"/>
            </a:pPr>
            <a:r>
              <a:rPr lang="en-GB" sz="1200" dirty="0">
                <a:effectLst/>
                <a:latin typeface="+mn-lt"/>
                <a:ea typeface="ＭＳ ゴシック"/>
                <a:cs typeface="Times New Roman"/>
              </a:rPr>
              <a:t>Remind carers to stay calm and patient and not to get angry with the person</a:t>
            </a:r>
            <a:endParaRPr lang="en-GB" sz="1200" dirty="0">
              <a:effectLst/>
              <a:latin typeface="Cambria"/>
              <a:ea typeface="ＭＳ 明朝"/>
              <a:cs typeface="Calibri"/>
            </a:endParaRPr>
          </a:p>
          <a:p>
            <a:pPr marL="342900" lvl="0" indent="-342900" algn="l">
              <a:spcAft>
                <a:spcPts val="0"/>
              </a:spcAft>
              <a:buSzPts val="1200"/>
              <a:buFont typeface="Arial" charset="0"/>
              <a:buChar char="•"/>
            </a:pPr>
            <a:endParaRPr lang="en-GB" sz="1200" dirty="0">
              <a:effectLst/>
              <a:latin typeface="Cambria"/>
              <a:ea typeface="ＭＳ 明朝"/>
              <a:cs typeface="Calibri"/>
            </a:endParaRPr>
          </a:p>
          <a:p>
            <a:pPr marL="0" lvl="0" indent="0" algn="l">
              <a:spcAft>
                <a:spcPts val="0"/>
              </a:spcAft>
              <a:buSzPts val="1200"/>
              <a:buFontTx/>
              <a:buNone/>
            </a:pPr>
            <a:r>
              <a:rPr lang="en-GB" sz="1200" dirty="0">
                <a:effectLst/>
                <a:latin typeface="+mn-lt"/>
                <a:ea typeface="ＭＳ ゴシック"/>
                <a:cs typeface="Times New Roman"/>
              </a:rPr>
              <a:t>Explain that participants are now going to focus on how to promote functioning in daily living activities for people with psychoses. </a:t>
            </a:r>
            <a:endParaRPr lang="en-GB" sz="1200" dirty="0">
              <a:effectLst/>
              <a:latin typeface="Cambria"/>
              <a:ea typeface="ＭＳ 明朝"/>
              <a:cs typeface="Times New Roman"/>
            </a:endParaRPr>
          </a:p>
          <a:p>
            <a:pPr marL="228600" algn="l">
              <a:spcAft>
                <a:spcPts val="0"/>
              </a:spcAft>
            </a:pPr>
            <a:r>
              <a:rPr lang="en-GB" sz="1200" b="1" dirty="0">
                <a:effectLst/>
                <a:latin typeface="+mn-lt"/>
                <a:ea typeface="ＭＳ ゴシック"/>
                <a:cs typeface="Times New Roman"/>
              </a:rPr>
              <a:t> </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39</a:t>
            </a:fld>
            <a:endParaRPr lang="en-US"/>
          </a:p>
        </p:txBody>
      </p:sp>
    </p:spTree>
    <p:extLst>
      <p:ext uri="{BB962C8B-B14F-4D97-AF65-F5344CB8AC3E}">
        <p14:creationId xmlns:p14="http://schemas.microsoft.com/office/powerpoint/2010/main" val="2879824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Activity 7: Promoting functioning in daily living activities</a:t>
            </a:r>
          </a:p>
          <a:p>
            <a:r>
              <a:rPr lang="en-GB" sz="1200" b="1" kern="1200" dirty="0">
                <a:solidFill>
                  <a:schemeClr val="tx1"/>
                </a:solidFill>
                <a:effectLst/>
                <a:latin typeface="+mn-lt"/>
                <a:ea typeface="+mn-ea"/>
                <a:cs typeface="+mn-cs"/>
              </a:rPr>
              <a:t>Duration: </a:t>
            </a:r>
            <a:r>
              <a:rPr lang="en-GB" sz="1200" kern="1200" dirty="0">
                <a:solidFill>
                  <a:schemeClr val="tx1"/>
                </a:solidFill>
                <a:effectLst/>
                <a:latin typeface="+mn-lt"/>
                <a:ea typeface="+mn-ea"/>
                <a:cs typeface="+mn-cs"/>
              </a:rPr>
              <a:t>30 minutes.</a:t>
            </a:r>
          </a:p>
          <a:p>
            <a:r>
              <a:rPr lang="en-GB" sz="1200" b="1" kern="1200" dirty="0">
                <a:solidFill>
                  <a:schemeClr val="tx1"/>
                </a:solidFill>
                <a:effectLst/>
                <a:latin typeface="+mn-lt"/>
                <a:ea typeface="+mn-ea"/>
                <a:cs typeface="+mn-cs"/>
              </a:rPr>
              <a:t>Purpose: </a:t>
            </a:r>
            <a:r>
              <a:rPr lang="en-GB" sz="1200" kern="1200" dirty="0">
                <a:solidFill>
                  <a:schemeClr val="tx1"/>
                </a:solidFill>
                <a:effectLst/>
                <a:latin typeface="+mn-lt"/>
                <a:ea typeface="+mn-ea"/>
                <a:cs typeface="+mn-cs"/>
              </a:rPr>
              <a:t>To introduce participants to the importance of promoting functioning in daily living activities for people with psychoses as a way of helping their recovery.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Instructions:</a:t>
            </a:r>
            <a:endParaRPr lang="en-GB"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Explain to participants that promoting functioning in daily living activities for people with psychoses is a crucial step in their journey to recovery.</a:t>
            </a:r>
          </a:p>
          <a:p>
            <a:pPr marL="171450" lvl="0" indent="-171450">
              <a:buFont typeface="Arial" charset="0"/>
              <a:buChar char="•"/>
            </a:pPr>
            <a:r>
              <a:rPr lang="en-GB" sz="1200" kern="1200" dirty="0">
                <a:solidFill>
                  <a:schemeClr val="tx1"/>
                </a:solidFill>
                <a:effectLst/>
                <a:latin typeface="+mn-lt"/>
                <a:ea typeface="+mn-ea"/>
                <a:cs typeface="+mn-cs"/>
              </a:rPr>
              <a:t>It is crucial because it will: </a:t>
            </a:r>
          </a:p>
          <a:p>
            <a:pPr marL="628650" lvl="1" indent="-171450">
              <a:buFont typeface="Courier New" charset="0"/>
              <a:buChar char="o"/>
            </a:pPr>
            <a:r>
              <a:rPr lang="en-GB" sz="1200" kern="1200" dirty="0">
                <a:solidFill>
                  <a:schemeClr val="tx1"/>
                </a:solidFill>
                <a:effectLst/>
                <a:latin typeface="+mn-lt"/>
                <a:ea typeface="+mn-ea"/>
                <a:cs typeface="+mn-cs"/>
              </a:rPr>
              <a:t>Help the person cope with and manage their symptoms. </a:t>
            </a:r>
          </a:p>
          <a:p>
            <a:pPr marL="628650" lvl="1" indent="-171450">
              <a:buFont typeface="Courier New" charset="0"/>
              <a:buChar char="o"/>
            </a:pPr>
            <a:r>
              <a:rPr lang="en-GB" sz="1200" kern="1200" dirty="0">
                <a:solidFill>
                  <a:schemeClr val="tx1"/>
                </a:solidFill>
                <a:effectLst/>
                <a:latin typeface="+mn-lt"/>
                <a:ea typeface="+mn-ea"/>
                <a:cs typeface="+mn-cs"/>
              </a:rPr>
              <a:t>Reconnect the person with their community.</a:t>
            </a:r>
          </a:p>
          <a:p>
            <a:pPr marL="628650" lvl="1" indent="-171450">
              <a:buFont typeface="Courier New" charset="0"/>
              <a:buChar char="o"/>
            </a:pPr>
            <a:r>
              <a:rPr lang="en-GB" sz="1200" kern="1200" dirty="0">
                <a:solidFill>
                  <a:schemeClr val="tx1"/>
                </a:solidFill>
                <a:effectLst/>
                <a:latin typeface="+mn-lt"/>
                <a:ea typeface="+mn-ea"/>
                <a:cs typeface="+mn-cs"/>
              </a:rPr>
              <a:t>Empower the person to take back some control of their life.</a:t>
            </a:r>
          </a:p>
          <a:p>
            <a:pPr marL="628650" lvl="1" indent="-171450">
              <a:buFont typeface="Courier New" charset="0"/>
              <a:buChar char="o"/>
            </a:pPr>
            <a:r>
              <a:rPr lang="en-GB" sz="1200" kern="1200" dirty="0">
                <a:solidFill>
                  <a:schemeClr val="tx1"/>
                </a:solidFill>
                <a:effectLst/>
                <a:latin typeface="+mn-lt"/>
                <a:ea typeface="+mn-ea"/>
                <a:cs typeface="+mn-cs"/>
              </a:rPr>
              <a:t>Give the person the opportunity to learn and/or earn an income so. they can live independently in the future.</a:t>
            </a:r>
          </a:p>
          <a:p>
            <a:pPr marL="628650" lvl="1" indent="-171450">
              <a:buFont typeface="Courier New" charset="0"/>
              <a:buChar char="o"/>
            </a:pPr>
            <a:r>
              <a:rPr lang="en-GB" sz="1200" kern="1200" dirty="0">
                <a:solidFill>
                  <a:schemeClr val="tx1"/>
                </a:solidFill>
                <a:effectLst/>
                <a:latin typeface="+mn-lt"/>
                <a:ea typeface="+mn-ea"/>
                <a:cs typeface="+mn-cs"/>
              </a:rPr>
              <a:t>Give the person hope that they will recover and have a better future. </a:t>
            </a:r>
          </a:p>
          <a:p>
            <a:pPr marL="171450" lvl="0" indent="-171450">
              <a:buFont typeface="Arial" charset="0"/>
              <a:buChar char="•"/>
            </a:pPr>
            <a:r>
              <a:rPr lang="en-GB" sz="1200" kern="1200" dirty="0">
                <a:solidFill>
                  <a:schemeClr val="tx1"/>
                </a:solidFill>
                <a:effectLst/>
                <a:latin typeface="+mn-lt"/>
                <a:ea typeface="+mn-ea"/>
                <a:cs typeface="+mn-cs"/>
              </a:rPr>
              <a:t>Ask participants to:</a:t>
            </a:r>
          </a:p>
          <a:p>
            <a:pPr marL="628650" lvl="1" indent="-171450">
              <a:buFont typeface="Courier New" charset="0"/>
              <a:buChar char="o"/>
            </a:pPr>
            <a:r>
              <a:rPr lang="en-GB" sz="1200" b="1" kern="1200" dirty="0">
                <a:solidFill>
                  <a:schemeClr val="tx1"/>
                </a:solidFill>
                <a:effectLst/>
                <a:latin typeface="+mn-lt"/>
                <a:ea typeface="+mn-ea"/>
                <a:cs typeface="+mn-cs"/>
              </a:rPr>
              <a:t>Think about a time when you had to recover from something – it can be now or in the past</a:t>
            </a:r>
            <a:r>
              <a:rPr lang="en-GB" sz="1200" kern="1200" dirty="0">
                <a:solidFill>
                  <a:schemeClr val="tx1"/>
                </a:solidFill>
                <a:effectLst/>
                <a:latin typeface="+mn-lt"/>
                <a:ea typeface="+mn-ea"/>
                <a:cs typeface="+mn-cs"/>
              </a:rPr>
              <a:t> (two minutes).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For example, losing someone you loved, battling a difficult illness, 	being the victim of abuse, losing an important opportunity or job? It can be anything you can think of, not necessarily related to mental health. </a:t>
            </a:r>
          </a:p>
          <a:p>
            <a:pPr marL="171450" indent="-171450">
              <a:buFont typeface="Arial" charset="0"/>
              <a:buChar char="•"/>
            </a:pPr>
            <a:r>
              <a:rPr lang="en-GB" sz="1200" kern="1200" dirty="0">
                <a:solidFill>
                  <a:schemeClr val="tx1"/>
                </a:solidFill>
                <a:effectLst/>
                <a:latin typeface="+mn-lt"/>
                <a:ea typeface="+mn-ea"/>
                <a:cs typeface="+mn-cs"/>
              </a:rPr>
              <a:t>Ask participants to:  </a:t>
            </a:r>
          </a:p>
          <a:p>
            <a:pPr marL="628650" lvl="1" indent="-171450">
              <a:buFont typeface="Courier New" charset="0"/>
              <a:buChar char="o"/>
            </a:pPr>
            <a:r>
              <a:rPr lang="en-GB" sz="1200" b="1" kern="1200" dirty="0">
                <a:solidFill>
                  <a:schemeClr val="tx1"/>
                </a:solidFill>
                <a:effectLst/>
                <a:latin typeface="+mn-lt"/>
                <a:ea typeface="+mn-ea"/>
                <a:cs typeface="+mn-cs"/>
              </a:rPr>
              <a:t>Think what was difficult about recovering from that situation?</a:t>
            </a:r>
            <a:endParaRPr lang="en-GB" sz="1200" kern="1200" dirty="0">
              <a:solidFill>
                <a:schemeClr val="tx1"/>
              </a:solidFill>
              <a:effectLst/>
              <a:latin typeface="+mn-lt"/>
              <a:ea typeface="+mn-ea"/>
              <a:cs typeface="+mn-cs"/>
            </a:endParaRPr>
          </a:p>
          <a:p>
            <a:pPr marL="171450" indent="-171450">
              <a:buFont typeface="Arial" charset="0"/>
              <a:buChar char="•"/>
            </a:pPr>
            <a:r>
              <a:rPr lang="en-GB" sz="1200" kern="1200" dirty="0">
                <a:solidFill>
                  <a:schemeClr val="tx1"/>
                </a:solidFill>
                <a:effectLst/>
                <a:latin typeface="+mn-lt"/>
                <a:ea typeface="+mn-ea"/>
                <a:cs typeface="+mn-cs"/>
              </a:rPr>
              <a:t> After a brief discussion ask participants the following question: </a:t>
            </a:r>
          </a:p>
          <a:p>
            <a:pPr marL="628650" lvl="1" indent="-171450">
              <a:buFont typeface="Courier New" charset="0"/>
              <a:buChar char="o"/>
            </a:pPr>
            <a:r>
              <a:rPr lang="en-GB" sz="1200" b="1" kern="1200" dirty="0">
                <a:solidFill>
                  <a:schemeClr val="tx1"/>
                </a:solidFill>
                <a:effectLst/>
                <a:latin typeface="+mn-lt"/>
                <a:ea typeface="+mn-ea"/>
                <a:cs typeface="+mn-cs"/>
              </a:rPr>
              <a:t>Think what helped you get better/overcome this situation? </a:t>
            </a:r>
            <a:endParaRPr lang="en-GB"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Give participants two minutes to think about or write down their personal recovery experiences and journeys. Ask for one or more volunteers to share their experience. The goal is to let the group think about what is involved in recovery in general. Highlight how important continued functioning and participation in everyday activities were for their own recovery. </a:t>
            </a:r>
          </a:p>
          <a:p>
            <a:pPr marL="171450" lvl="0" indent="-171450">
              <a:buFont typeface="Arial" charset="0"/>
              <a:buChar char="•"/>
            </a:pPr>
            <a:r>
              <a:rPr lang="en-GB" sz="1200" kern="1200" dirty="0">
                <a:solidFill>
                  <a:schemeClr val="tx1"/>
                </a:solidFill>
                <a:effectLst/>
                <a:latin typeface="+mn-lt"/>
                <a:ea typeface="+mn-ea"/>
                <a:cs typeface="+mn-cs"/>
              </a:rPr>
              <a:t>Then ask participants to:</a:t>
            </a:r>
          </a:p>
          <a:p>
            <a:pPr marL="628650" lvl="1" indent="-171450">
              <a:buFont typeface="Arial" charset="0"/>
              <a:buChar char="•"/>
            </a:pPr>
            <a:r>
              <a:rPr lang="en-GB" sz="1200" b="1" kern="1200" dirty="0">
                <a:solidFill>
                  <a:schemeClr val="tx1"/>
                </a:solidFill>
                <a:effectLst/>
                <a:latin typeface="+mn-lt"/>
                <a:ea typeface="+mn-ea"/>
                <a:cs typeface="+mn-cs"/>
              </a:rPr>
              <a:t>Think what might make recovery more difficult for people with psychoses? </a:t>
            </a:r>
            <a:endParaRPr lang="en-GB"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Ask the group to brainstorm ideas and write them on the flip chart. Some possible answers are: </a:t>
            </a:r>
          </a:p>
          <a:p>
            <a:pPr marL="628650" lvl="1" indent="-171450">
              <a:buFont typeface="Courier New" charset="0"/>
              <a:buChar char="o"/>
            </a:pPr>
            <a:r>
              <a:rPr lang="en-GB" sz="1200" kern="1200" dirty="0">
                <a:solidFill>
                  <a:schemeClr val="tx1"/>
                </a:solidFill>
                <a:effectLst/>
                <a:latin typeface="+mn-lt"/>
                <a:ea typeface="+mn-ea"/>
                <a:cs typeface="+mn-cs"/>
              </a:rPr>
              <a:t>Major losses of social support – being isolated from friends and family/being physically restrained and isolated.</a:t>
            </a:r>
          </a:p>
          <a:p>
            <a:pPr marL="628650" lvl="1" indent="-171450">
              <a:buFont typeface="Courier New" charset="0"/>
              <a:buChar char="o"/>
            </a:pPr>
            <a:r>
              <a:rPr lang="en-GB" sz="1200" kern="1200" dirty="0">
                <a:solidFill>
                  <a:schemeClr val="tx1"/>
                </a:solidFill>
                <a:effectLst/>
                <a:latin typeface="+mn-lt"/>
                <a:ea typeface="+mn-ea"/>
                <a:cs typeface="+mn-cs"/>
              </a:rPr>
              <a:t>Distress from being abused and mistreated.</a:t>
            </a:r>
          </a:p>
          <a:p>
            <a:pPr marL="628650" lvl="1" indent="-171450">
              <a:buFont typeface="Courier New" charset="0"/>
              <a:buChar char="o"/>
            </a:pPr>
            <a:r>
              <a:rPr lang="en-GB" sz="1200" kern="1200" dirty="0">
                <a:solidFill>
                  <a:schemeClr val="tx1"/>
                </a:solidFill>
                <a:effectLst/>
                <a:latin typeface="+mn-lt"/>
                <a:ea typeface="+mn-ea"/>
                <a:cs typeface="+mn-cs"/>
              </a:rPr>
              <a:t>Negative effects of medication.</a:t>
            </a:r>
          </a:p>
          <a:p>
            <a:pPr marL="628650" lvl="1" indent="-171450">
              <a:buFont typeface="Courier New" charset="0"/>
              <a:buChar char="o"/>
            </a:pPr>
            <a:r>
              <a:rPr lang="en-GB" sz="1200" kern="1200" dirty="0">
                <a:solidFill>
                  <a:schemeClr val="tx1"/>
                </a:solidFill>
                <a:effectLst/>
                <a:latin typeface="+mn-lt"/>
                <a:ea typeface="+mn-ea"/>
                <a:cs typeface="+mn-cs"/>
              </a:rPr>
              <a:t>Loss of trust in the mental health system.</a:t>
            </a:r>
          </a:p>
          <a:p>
            <a:pPr marL="628650" lvl="1" indent="-171450">
              <a:buFont typeface="Courier New" charset="0"/>
              <a:buChar char="o"/>
            </a:pPr>
            <a:r>
              <a:rPr lang="en-GB" sz="1200" kern="1200" dirty="0">
                <a:solidFill>
                  <a:schemeClr val="tx1"/>
                </a:solidFill>
                <a:effectLst/>
                <a:latin typeface="+mn-lt"/>
                <a:ea typeface="+mn-ea"/>
                <a:cs typeface="+mn-cs"/>
              </a:rPr>
              <a:t>Loss of trust in the community and family.</a:t>
            </a:r>
          </a:p>
          <a:p>
            <a:pPr marL="628650" lvl="1" indent="-171450">
              <a:buFont typeface="Courier New" charset="0"/>
              <a:buChar char="o"/>
            </a:pPr>
            <a:r>
              <a:rPr lang="en-GB" sz="1200" kern="1200" dirty="0">
                <a:solidFill>
                  <a:schemeClr val="tx1"/>
                </a:solidFill>
                <a:effectLst/>
                <a:latin typeface="+mn-lt"/>
                <a:ea typeface="+mn-ea"/>
                <a:cs typeface="+mn-cs"/>
              </a:rPr>
              <a:t>Not being allowed to make decisions for yourself anymore.</a:t>
            </a:r>
          </a:p>
          <a:p>
            <a:pPr marL="628650" lvl="1" indent="-171450">
              <a:buFont typeface="Courier New" charset="0"/>
              <a:buChar char="o"/>
            </a:pPr>
            <a:r>
              <a:rPr lang="en-GB" sz="1200" kern="1200" dirty="0">
                <a:solidFill>
                  <a:schemeClr val="tx1"/>
                </a:solidFill>
                <a:effectLst/>
                <a:latin typeface="+mn-lt"/>
                <a:ea typeface="+mn-ea"/>
                <a:cs typeface="+mn-cs"/>
              </a:rPr>
              <a:t>Feeling that your opinion is not respected.</a:t>
            </a:r>
          </a:p>
          <a:p>
            <a:pPr marL="628650" lvl="1" indent="-171450">
              <a:buFont typeface="Courier New" charset="0"/>
              <a:buChar char="o"/>
            </a:pPr>
            <a:r>
              <a:rPr lang="en-GB" sz="1200" kern="1200" dirty="0">
                <a:solidFill>
                  <a:schemeClr val="tx1"/>
                </a:solidFill>
                <a:effectLst/>
                <a:latin typeface="+mn-lt"/>
                <a:ea typeface="+mn-ea"/>
                <a:cs typeface="+mn-cs"/>
              </a:rPr>
              <a:t>Negative attitudes from health-care providers.</a:t>
            </a:r>
          </a:p>
          <a:p>
            <a:pPr marL="628650" lvl="1" indent="-171450">
              <a:buFont typeface="Courier New" charset="0"/>
              <a:buChar char="o"/>
            </a:pPr>
            <a:r>
              <a:rPr lang="en-GB" sz="1200" kern="1200" dirty="0">
                <a:solidFill>
                  <a:schemeClr val="tx1"/>
                </a:solidFill>
                <a:effectLst/>
                <a:latin typeface="+mn-lt"/>
                <a:ea typeface="+mn-ea"/>
                <a:cs typeface="+mn-cs"/>
              </a:rPr>
              <a:t>Devaluing and disempowering practices attitudes and environments.</a:t>
            </a:r>
          </a:p>
          <a:p>
            <a:pPr marL="628650" lvl="1" indent="-171450">
              <a:buFont typeface="Courier New" charset="0"/>
              <a:buChar char="o"/>
            </a:pPr>
            <a:r>
              <a:rPr lang="en-GB" sz="1200" kern="1200" dirty="0">
                <a:solidFill>
                  <a:schemeClr val="tx1"/>
                </a:solidFill>
                <a:effectLst/>
                <a:latin typeface="+mn-lt"/>
                <a:ea typeface="+mn-ea"/>
                <a:cs typeface="+mn-cs"/>
              </a:rPr>
              <a:t>Stigma and discrimination form the family and the community. </a:t>
            </a:r>
          </a:p>
          <a:p>
            <a:pPr marL="628650" lvl="1" indent="-171450">
              <a:buFont typeface="Courier New" charset="0"/>
              <a:buChar char="o"/>
            </a:pPr>
            <a:r>
              <a:rPr lang="en-GB" sz="1200" kern="1200" dirty="0">
                <a:solidFill>
                  <a:schemeClr val="tx1"/>
                </a:solidFill>
                <a:effectLst/>
                <a:latin typeface="+mn-lt"/>
                <a:ea typeface="+mn-ea"/>
                <a:cs typeface="+mn-cs"/>
              </a:rPr>
              <a:t>Lack of education, income generating, social and other opportunities. </a:t>
            </a:r>
          </a:p>
          <a:p>
            <a:pPr marL="628650" lvl="1" indent="-171450">
              <a:buFont typeface="Courier New" charset="0"/>
              <a:buChar char="o"/>
            </a:pPr>
            <a:r>
              <a:rPr lang="en-GB" sz="1200" kern="1200" dirty="0">
                <a:solidFill>
                  <a:schemeClr val="tx1"/>
                </a:solidFill>
                <a:effectLst/>
                <a:latin typeface="+mn-lt"/>
                <a:ea typeface="+mn-ea"/>
                <a:cs typeface="+mn-cs"/>
              </a:rPr>
              <a:t>Lack of sense of identity, self-respect and hope.</a:t>
            </a:r>
          </a:p>
          <a:p>
            <a:pPr marL="628650" lvl="1" indent="-171450">
              <a:buFont typeface="Courier New" charset="0"/>
              <a:buChar char="o"/>
            </a:pPr>
            <a:r>
              <a:rPr lang="en-GB" sz="1200" kern="1200" dirty="0">
                <a:solidFill>
                  <a:schemeClr val="tx1"/>
                </a:solidFill>
                <a:effectLst/>
                <a:latin typeface="+mn-lt"/>
                <a:ea typeface="+mn-ea"/>
                <a:cs typeface="+mn-cs"/>
              </a:rPr>
              <a:t>Lack of access to treatment and support.</a:t>
            </a:r>
          </a:p>
          <a:p>
            <a:pPr marL="628650" lvl="1" indent="-171450">
              <a:buFont typeface="Courier New" charset="0"/>
              <a:buChar char="o"/>
            </a:pPr>
            <a:r>
              <a:rPr lang="en-GB" sz="1200" kern="1200" dirty="0">
                <a:solidFill>
                  <a:schemeClr val="tx1"/>
                </a:solidFill>
                <a:effectLst/>
                <a:latin typeface="+mn-lt"/>
                <a:ea typeface="+mn-ea"/>
                <a:cs typeface="+mn-cs"/>
              </a:rPr>
              <a:t>Lack of access to other people who have gone through similar things.</a:t>
            </a:r>
          </a:p>
          <a:p>
            <a:pPr marL="628650" lvl="1" indent="-171450">
              <a:buFont typeface="Courier New" charset="0"/>
              <a:buChar char="o"/>
            </a:pPr>
            <a:r>
              <a:rPr lang="en-GB" sz="1200" kern="1200" dirty="0">
                <a:solidFill>
                  <a:schemeClr val="tx1"/>
                </a:solidFill>
                <a:effectLst/>
                <a:latin typeface="+mn-lt"/>
                <a:ea typeface="+mn-ea"/>
                <a:cs typeface="+mn-cs"/>
              </a:rPr>
              <a:t>Lack of information about your condition and situation. </a:t>
            </a:r>
          </a:p>
          <a:p>
            <a:pPr marL="628650" lvl="1" indent="-171450">
              <a:buFont typeface="Courier New" charset="0"/>
              <a:buChar char="o"/>
            </a:pPr>
            <a:r>
              <a:rPr lang="en-GB" sz="1200" kern="1200" dirty="0">
                <a:solidFill>
                  <a:schemeClr val="tx1"/>
                </a:solidFill>
                <a:effectLst/>
                <a:latin typeface="+mn-lt"/>
                <a:ea typeface="+mn-ea"/>
                <a:cs typeface="+mn-cs"/>
              </a:rPr>
              <a:t>Demeaning remarks and maltreatment from others. </a:t>
            </a:r>
          </a:p>
          <a:p>
            <a:pPr marL="628650" lvl="1" indent="-171450">
              <a:buFont typeface="Courier New" charset="0"/>
              <a:buChar char="o"/>
            </a:pPr>
            <a:r>
              <a:rPr lang="en-GB" sz="1200" kern="1200" dirty="0">
                <a:solidFill>
                  <a:schemeClr val="tx1"/>
                </a:solidFill>
                <a:effectLst/>
                <a:latin typeface="+mn-lt"/>
                <a:ea typeface="+mn-ea"/>
                <a:cs typeface="+mn-cs"/>
              </a:rPr>
              <a:t>Being told you will never recover.</a:t>
            </a:r>
          </a:p>
          <a:p>
            <a:pPr marL="628650" lvl="1" indent="-171450">
              <a:buFont typeface="Courier New" charset="0"/>
              <a:buChar char="o"/>
            </a:pPr>
            <a:r>
              <a:rPr lang="en-GB" sz="1200" kern="1200" dirty="0">
                <a:solidFill>
                  <a:schemeClr val="tx1"/>
                </a:solidFill>
                <a:effectLst/>
                <a:latin typeface="+mn-lt"/>
                <a:ea typeface="+mn-ea"/>
                <a:cs typeface="+mn-cs"/>
              </a:rPr>
              <a:t>Being overprotected by family. </a:t>
            </a:r>
          </a:p>
          <a:p>
            <a:pPr marL="171450" lvl="0" indent="-171450">
              <a:buFont typeface="Arial" charset="0"/>
              <a:buChar char="•"/>
            </a:pPr>
            <a:r>
              <a:rPr lang="en-GB" sz="1200" kern="1200" dirty="0">
                <a:solidFill>
                  <a:schemeClr val="tx1"/>
                </a:solidFill>
                <a:effectLst/>
                <a:latin typeface="+mn-lt"/>
                <a:ea typeface="+mn-ea"/>
                <a:cs typeface="+mn-cs"/>
              </a:rPr>
              <a:t>Now that the group has thought about their own personal recovery, identified how important everyday functioning was and identified what might make it difficult for people with psychoses to recover,</a:t>
            </a:r>
            <a:r>
              <a:rPr lang="en-GB" sz="1200" kern="1200" baseline="0" dirty="0">
                <a:solidFill>
                  <a:schemeClr val="tx1"/>
                </a:solidFill>
                <a:effectLst/>
                <a:latin typeface="+mn-lt"/>
                <a:ea typeface="+mn-ea"/>
                <a:cs typeface="+mn-cs"/>
              </a:rPr>
              <a:t> a</a:t>
            </a:r>
            <a:r>
              <a:rPr lang="en-GB" sz="1200" kern="1200" dirty="0">
                <a:solidFill>
                  <a:schemeClr val="tx1"/>
                </a:solidFill>
                <a:effectLst/>
                <a:latin typeface="+mn-lt"/>
                <a:ea typeface="+mn-ea"/>
                <a:cs typeface="+mn-cs"/>
              </a:rPr>
              <a:t>sk the group to: </a:t>
            </a:r>
          </a:p>
          <a:p>
            <a:pPr marL="628650" lvl="1" indent="-171450">
              <a:buFont typeface="Courier New" charset="0"/>
              <a:buChar char="o"/>
            </a:pPr>
            <a:r>
              <a:rPr lang="en-GB" sz="1200" b="1" kern="1200" dirty="0">
                <a:solidFill>
                  <a:schemeClr val="tx1"/>
                </a:solidFill>
                <a:effectLst/>
                <a:latin typeface="+mn-lt"/>
                <a:ea typeface="+mn-ea"/>
                <a:cs typeface="+mn-cs"/>
              </a:rPr>
              <a:t>Create a treatment plan of steps they could take to promote functioning in daily living activities for people with psychoses in their own communities. </a:t>
            </a:r>
            <a:endParaRPr lang="en-GB" sz="1200" b="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Give the participants five minutes to write an individual plan and then ask for volunteers to share their ideas with the rest of the group.</a:t>
            </a:r>
          </a:p>
          <a:p>
            <a:pPr marL="171450" lvl="0" indent="-171450">
              <a:buFont typeface="Arial" charset="0"/>
              <a:buChar char="•"/>
            </a:pPr>
            <a:r>
              <a:rPr lang="en-GB" sz="1200" kern="1200" dirty="0">
                <a:solidFill>
                  <a:schemeClr val="tx1"/>
                </a:solidFill>
                <a:effectLst/>
                <a:latin typeface="+mn-lt"/>
                <a:ea typeface="+mn-ea"/>
                <a:cs typeface="+mn-cs"/>
              </a:rPr>
              <a:t>Discuss any barriers and obstacles that participants identify and try and brainstorm solutions as a group.</a:t>
            </a:r>
          </a:p>
          <a:p>
            <a:pPr>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40</a:t>
            </a:fld>
            <a:endParaRPr lang="en-US"/>
          </a:p>
        </p:txBody>
      </p:sp>
    </p:spTree>
    <p:extLst>
      <p:ext uri="{BB962C8B-B14F-4D97-AF65-F5344CB8AC3E}">
        <p14:creationId xmlns:p14="http://schemas.microsoft.com/office/powerpoint/2010/main" val="167217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0" dirty="0">
                <a:solidFill>
                  <a:srgbClr val="17365D"/>
                </a:solidFill>
                <a:effectLst/>
                <a:latin typeface="+mn-lt"/>
                <a:ea typeface="ＭＳ ゴシック"/>
                <a:cs typeface="Times New Roman"/>
              </a:rPr>
              <a:t>Direct participants to page 33 </a:t>
            </a:r>
            <a:r>
              <a:rPr lang="en-GB" sz="1200" b="0" dirty="0" err="1">
                <a:solidFill>
                  <a:srgbClr val="17365D"/>
                </a:solidFill>
                <a:effectLst/>
                <a:latin typeface="+mn-lt"/>
                <a:ea typeface="ＭＳ ゴシック"/>
                <a:cs typeface="Times New Roman"/>
              </a:rPr>
              <a:t>mhGAP</a:t>
            </a:r>
            <a:r>
              <a:rPr lang="en-GB" sz="1200" b="0" dirty="0">
                <a:solidFill>
                  <a:srgbClr val="17365D"/>
                </a:solidFill>
                <a:effectLst/>
                <a:latin typeface="+mn-lt"/>
                <a:ea typeface="ＭＳ ゴシック"/>
                <a:cs typeface="Times New Roman"/>
              </a:rPr>
              <a:t>-IG Version 2.0 and read through the common symptoms of someone with </a:t>
            </a:r>
            <a:r>
              <a:rPr lang="en-GB" sz="1200" b="1" dirty="0">
                <a:solidFill>
                  <a:srgbClr val="17365D"/>
                </a:solidFill>
                <a:effectLst/>
                <a:latin typeface="+mn-lt"/>
                <a:ea typeface="ＭＳ ゴシック"/>
                <a:cs typeface="Times New Roman"/>
              </a:rPr>
              <a:t>psychosis</a:t>
            </a:r>
            <a:r>
              <a:rPr lang="en-GB" sz="1200" b="0" dirty="0">
                <a:solidFill>
                  <a:srgbClr val="17365D"/>
                </a:solidFill>
                <a:effectLst/>
                <a:latin typeface="+mn-lt"/>
                <a:ea typeface="ＭＳ ゴシック"/>
                <a:cs typeface="Times New Roman"/>
              </a:rPr>
              <a:t> and </a:t>
            </a:r>
            <a:r>
              <a:rPr lang="en-GB" sz="1200" b="1" dirty="0">
                <a:solidFill>
                  <a:srgbClr val="17365D"/>
                </a:solidFill>
                <a:effectLst/>
                <a:latin typeface="+mn-lt"/>
                <a:ea typeface="ＭＳ ゴシック"/>
                <a:cs typeface="Times New Roman"/>
              </a:rPr>
              <a:t>bipolar disorder.</a:t>
            </a:r>
            <a:r>
              <a:rPr lang="en-GB" sz="1200" b="0" dirty="0">
                <a:solidFill>
                  <a:srgbClr val="17365D"/>
                </a:solidFill>
                <a:effectLst/>
                <a:latin typeface="+mn-lt"/>
                <a:ea typeface="ＭＳ ゴシック"/>
                <a:cs typeface="Times New Roman"/>
              </a:rPr>
              <a:t> </a:t>
            </a:r>
            <a:endParaRPr lang="en-GB" sz="1200" b="0" dirty="0">
              <a:effectLst/>
              <a:latin typeface="Cambria"/>
              <a:ea typeface="ＭＳ 明朝"/>
              <a:cs typeface="Times New Roman"/>
            </a:endParaRPr>
          </a:p>
          <a:p>
            <a:pPr>
              <a:spcAft>
                <a:spcPts val="0"/>
              </a:spcAft>
            </a:pPr>
            <a:r>
              <a:rPr lang="en-GB" sz="1200" b="0" dirty="0">
                <a:solidFill>
                  <a:srgbClr val="17365D"/>
                </a:solidFill>
                <a:effectLst/>
                <a:latin typeface="+mn-lt"/>
                <a:ea typeface="ＭＳ ゴシック"/>
                <a:cs typeface="Times New Roman"/>
              </a:rPr>
              <a:t> </a:t>
            </a:r>
            <a:endParaRPr lang="en-GB" sz="1200" b="0" dirty="0">
              <a:effectLst/>
              <a:latin typeface="Cambria"/>
              <a:ea typeface="ＭＳ 明朝"/>
              <a:cs typeface="Times New Roman"/>
            </a:endParaRPr>
          </a:p>
          <a:p>
            <a:pPr>
              <a:spcAft>
                <a:spcPts val="0"/>
              </a:spcAft>
            </a:pPr>
            <a:r>
              <a:rPr lang="en-GB" sz="1200" b="0" dirty="0">
                <a:solidFill>
                  <a:srgbClr val="17365D"/>
                </a:solidFill>
                <a:effectLst/>
                <a:latin typeface="+mn-lt"/>
                <a:ea typeface="ＭＳ ゴシック"/>
                <a:cs typeface="Times New Roman"/>
              </a:rPr>
              <a:t>Refer back to the stories to compare the common presentations. </a:t>
            </a:r>
            <a:endParaRPr lang="en-GB" sz="1200" b="0" dirty="0">
              <a:effectLst/>
              <a:latin typeface="Cambria"/>
              <a:ea typeface="ＭＳ 明朝"/>
              <a:cs typeface="Times New Roman"/>
            </a:endParaRPr>
          </a:p>
          <a:p>
            <a:pPr>
              <a:spcAft>
                <a:spcPts val="0"/>
              </a:spcAft>
            </a:pPr>
            <a:r>
              <a:rPr lang="en-GB" sz="1200" b="0" dirty="0">
                <a:solidFill>
                  <a:srgbClr val="17365D"/>
                </a:solidFill>
                <a:effectLst/>
                <a:latin typeface="+mn-lt"/>
                <a:ea typeface="ＭＳ ゴシック"/>
                <a:cs typeface="Times New Roman"/>
              </a:rPr>
              <a:t> </a:t>
            </a:r>
            <a:endParaRPr lang="en-GB" sz="1200" b="0" dirty="0">
              <a:effectLst/>
              <a:latin typeface="Cambria"/>
              <a:ea typeface="ＭＳ 明朝"/>
              <a:cs typeface="Times New Roman"/>
            </a:endParaRPr>
          </a:p>
          <a:p>
            <a:pPr>
              <a:spcAft>
                <a:spcPts val="0"/>
              </a:spcAft>
            </a:pPr>
            <a:r>
              <a:rPr lang="en-GB" sz="1200" b="0" dirty="0">
                <a:solidFill>
                  <a:srgbClr val="17365D"/>
                </a:solidFill>
                <a:effectLst/>
                <a:latin typeface="+mn-lt"/>
                <a:ea typeface="ＭＳ ゴシック"/>
                <a:cs typeface="Times New Roman"/>
              </a:rPr>
              <a:t>Ask participants for any other presentations that they have seen of people with psychosis and people with bipolar disorder?</a:t>
            </a:r>
            <a:endParaRPr lang="en-GB" sz="1200" b="0" dirty="0">
              <a:effectLst/>
              <a:latin typeface="Cambria"/>
              <a:ea typeface="ＭＳ 明朝"/>
              <a:cs typeface="Times New Roman"/>
            </a:endParaRPr>
          </a:p>
          <a:p>
            <a:pPr>
              <a:spcAft>
                <a:spcPts val="0"/>
              </a:spcAft>
            </a:pPr>
            <a:r>
              <a:rPr lang="en-GB" sz="1200" b="0" dirty="0">
                <a:solidFill>
                  <a:srgbClr val="17365D"/>
                </a:solidFill>
                <a:effectLst/>
                <a:latin typeface="+mn-lt"/>
                <a:ea typeface="ＭＳ ゴシック"/>
                <a:cs typeface="Times New Roman"/>
              </a:rPr>
              <a:t> </a:t>
            </a:r>
            <a:endParaRPr lang="en-GB" sz="1200" b="0" dirty="0">
              <a:effectLst/>
              <a:latin typeface="Cambria"/>
              <a:ea typeface="ＭＳ 明朝"/>
              <a:cs typeface="Times New Roman"/>
            </a:endParaRPr>
          </a:p>
          <a:p>
            <a:pPr>
              <a:spcAft>
                <a:spcPts val="0"/>
              </a:spcAft>
            </a:pPr>
            <a:r>
              <a:rPr lang="en-GB" sz="1200" b="0" dirty="0">
                <a:solidFill>
                  <a:srgbClr val="17365D"/>
                </a:solidFill>
                <a:effectLst/>
                <a:latin typeface="+mn-lt"/>
                <a:ea typeface="ＭＳ ゴシック"/>
                <a:cs typeface="Times New Roman"/>
              </a:rPr>
              <a:t>Ask participants how psychoses is understood locally? How are people with psychoses treated?</a:t>
            </a:r>
            <a:endParaRPr lang="en-GB" sz="1200" b="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5</a:t>
            </a:fld>
            <a:endParaRPr lang="en-US"/>
          </a:p>
        </p:txBody>
      </p:sp>
    </p:spTree>
    <p:extLst>
      <p:ext uri="{BB962C8B-B14F-4D97-AF65-F5344CB8AC3E}">
        <p14:creationId xmlns:p14="http://schemas.microsoft.com/office/powerpoint/2010/main" val="245874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altLang="ja-JP" dirty="0">
                <a:ea typeface="ＭＳ Ｐゴシック" pitchFamily="34" charset="-128"/>
              </a:rPr>
              <a:t>Ask the group to try answering the question before revealing the answer.</a:t>
            </a:r>
          </a:p>
          <a:p>
            <a:pPr eaLnBrk="1" hangingPunct="1">
              <a:spcBef>
                <a:spcPct val="0"/>
              </a:spcBef>
            </a:pPr>
            <a:r>
              <a:rPr lang="en-US" altLang="ja-JP" dirty="0">
                <a:ea typeface="ＭＳ Ｐゴシック" pitchFamily="34" charset="-128"/>
              </a:rPr>
              <a:t> </a:t>
            </a:r>
          </a:p>
          <a:p>
            <a:pPr algn="l">
              <a:spcAft>
                <a:spcPts val="0"/>
              </a:spcAft>
            </a:pPr>
            <a:r>
              <a:rPr lang="en-GB" sz="1200" dirty="0">
                <a:effectLst/>
                <a:latin typeface="+mn-lt"/>
                <a:ea typeface="ＭＳ ゴシック"/>
                <a:cs typeface="Times New Roman"/>
              </a:rPr>
              <a:t>The answer is </a:t>
            </a:r>
            <a:r>
              <a:rPr lang="en-GB" sz="1200" b="1" dirty="0">
                <a:effectLst/>
                <a:latin typeface="+mn-lt"/>
                <a:ea typeface="ＭＳ ゴシック"/>
                <a:cs typeface="Times New Roman"/>
              </a:rPr>
              <a:t>early. </a:t>
            </a:r>
          </a:p>
          <a:p>
            <a:pPr algn="l">
              <a:spcAft>
                <a:spcPts val="0"/>
              </a:spcAft>
            </a:pPr>
            <a:endParaRPr lang="en-GB" sz="1200" dirty="0">
              <a:effectLst/>
              <a:latin typeface="Cambria"/>
              <a:ea typeface="ＭＳ 明朝"/>
              <a:cs typeface="Times New Roman"/>
            </a:endParaRPr>
          </a:p>
          <a:p>
            <a:r>
              <a:rPr lang="en-GB" sz="1200" dirty="0">
                <a:effectLst/>
                <a:latin typeface="+mn-lt"/>
                <a:ea typeface="ＭＳ ゴシック"/>
                <a:cs typeface="Times New Roman"/>
              </a:rPr>
              <a:t>Early identification and early intervention is linked to better treatment outcomes.</a:t>
            </a:r>
            <a:r>
              <a:rPr lang="en-GB" dirty="0">
                <a:effectLst/>
              </a:rPr>
              <a:t> </a:t>
            </a:r>
            <a:endParaRPr lang="en-US" altLang="ja-JP" dirty="0">
              <a:ea typeface="ＭＳ Ｐゴシック" pitchFamily="34" charset="-128"/>
            </a:endParaRPr>
          </a:p>
        </p:txBody>
      </p:sp>
      <p:sp>
        <p:nvSpPr>
          <p:cNvPr id="107523" name="Slide Number Placeholder 3"/>
          <p:cNvSpPr>
            <a:spLocks noGrp="1"/>
          </p:cNvSpPr>
          <p:nvPr>
            <p:ph type="sldNum" sz="quarter" idx="5"/>
          </p:nvPr>
        </p:nvSpPr>
        <p:spPr bwMode="auto">
          <a:noFill/>
          <a:ln>
            <a:miter lim="800000"/>
            <a:headEnd/>
            <a:tailEnd/>
          </a:ln>
        </p:spPr>
        <p:txBody>
          <a:bodyPr/>
          <a:lstStyle/>
          <a:p>
            <a:fld id="{F18CE65C-BE40-4A89-87B0-478232CD35AC}" type="slidenum">
              <a:rPr lang="en-US" altLang="ja-JP" smtClean="0"/>
              <a:pPr/>
              <a:t>41</a:t>
            </a:fld>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lgn="l">
              <a:spcAft>
                <a:spcPts val="0"/>
              </a:spcAft>
            </a:pPr>
            <a:r>
              <a:rPr lang="en-GB" sz="1200" dirty="0">
                <a:effectLst/>
                <a:latin typeface="+mn-lt"/>
                <a:ea typeface="ＭＳ ゴシック"/>
                <a:cs typeface="Times New Roman"/>
              </a:rPr>
              <a:t>Ask the group the question on the slide and give them time to answer before revealing the answer.</a:t>
            </a:r>
          </a:p>
          <a:p>
            <a:pPr algn="l">
              <a:spcAft>
                <a:spcPts val="0"/>
              </a:spcAft>
            </a:pPr>
            <a:r>
              <a:rPr lang="en-GB" dirty="0">
                <a:effectLst/>
              </a:rPr>
              <a:t> </a:t>
            </a:r>
            <a:endParaRPr lang="en-GB" sz="1200" dirty="0">
              <a:effectLst/>
              <a:latin typeface="+mn-lt"/>
              <a:ea typeface="ＭＳ ゴシック"/>
              <a:cs typeface="Times New Roman"/>
            </a:endParaRPr>
          </a:p>
          <a:p>
            <a:pPr algn="l">
              <a:spcAft>
                <a:spcPts val="0"/>
              </a:spcAft>
            </a:pPr>
            <a:r>
              <a:rPr lang="en-GB" sz="1200" dirty="0">
                <a:effectLst/>
                <a:latin typeface="+mn-lt"/>
                <a:ea typeface="ＭＳ ゴシック"/>
                <a:cs typeface="Times New Roman"/>
              </a:rPr>
              <a:t>The answer is </a:t>
            </a:r>
            <a:r>
              <a:rPr lang="en-GB" sz="1200" b="1" dirty="0">
                <a:effectLst/>
                <a:latin typeface="+mn-lt"/>
                <a:ea typeface="ＭＳ ゴシック"/>
                <a:cs typeface="Times New Roman"/>
              </a:rPr>
              <a:t>a low dose. </a:t>
            </a:r>
            <a:endParaRPr lang="en-GB" sz="1200" b="1"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r>
              <a:rPr lang="en-GB" sz="1200" dirty="0">
                <a:effectLst/>
                <a:latin typeface="+mn-lt"/>
                <a:ea typeface="ＭＳ ゴシック"/>
                <a:cs typeface="Times New Roman"/>
              </a:rPr>
              <a:t>Explain that side effects from antipsychotic medication can be severe therefore to minimize those side-effects we want the lowest therapeutic dose. </a:t>
            </a:r>
            <a:endParaRPr lang="en-GB" altLang="ja-JP" sz="900" dirty="0">
              <a:ea typeface="ＭＳ Ｐゴシック" pitchFamily="34" charset="-128"/>
            </a:endParaRPr>
          </a:p>
        </p:txBody>
      </p:sp>
      <p:sp>
        <p:nvSpPr>
          <p:cNvPr id="109571" name="Slide Number Placeholder 3"/>
          <p:cNvSpPr>
            <a:spLocks noGrp="1"/>
          </p:cNvSpPr>
          <p:nvPr>
            <p:ph type="sldNum" sz="quarter" idx="5"/>
          </p:nvPr>
        </p:nvSpPr>
        <p:spPr bwMode="auto">
          <a:noFill/>
          <a:ln>
            <a:miter lim="800000"/>
            <a:headEnd/>
            <a:tailEnd/>
          </a:ln>
        </p:spPr>
        <p:txBody>
          <a:bodyPr/>
          <a:lstStyle/>
          <a:p>
            <a:fld id="{F1BD27FE-9631-4038-969E-B7585DD19CC7}" type="slidenum">
              <a:rPr lang="en-US" altLang="ja-JP" smtClean="0"/>
              <a:pPr/>
              <a:t>42</a:t>
            </a:fld>
            <a:endParaRPr lang="en-US" altLang="ja-JP"/>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lgn="l">
              <a:spcAft>
                <a:spcPts val="0"/>
              </a:spcAft>
            </a:pPr>
            <a:r>
              <a:rPr lang="en-GB" sz="1200" dirty="0">
                <a:effectLst/>
                <a:latin typeface="+mn-lt"/>
                <a:ea typeface="ＭＳ ゴシック"/>
                <a:cs typeface="Times New Roman"/>
              </a:rPr>
              <a:t>Ask the group the question on the slide and give them time to answer before revealing the answer.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The answer is </a:t>
            </a:r>
            <a:r>
              <a:rPr lang="en-GB" sz="1200" b="1" dirty="0">
                <a:effectLst/>
                <a:latin typeface="+mn-lt"/>
                <a:ea typeface="ＭＳ ゴシック"/>
                <a:cs typeface="Times New Roman"/>
              </a:rPr>
              <a:t>oral. </a:t>
            </a:r>
            <a:endParaRPr lang="en-GB" sz="1200" b="1"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r>
              <a:rPr lang="en-GB" sz="1200" dirty="0">
                <a:effectLst/>
                <a:latin typeface="+mn-lt"/>
                <a:ea typeface="ＭＳ ゴシック"/>
                <a:cs typeface="Times New Roman"/>
              </a:rPr>
              <a:t>Oral medication can be more dignified than using intramuscular treatment. It is also empowering as it means the person has to take responsibility in their own recovery by taking medication every day. Only use intramuscular treatment if oral routes are not possible. </a:t>
            </a:r>
            <a:endParaRPr lang="en-GB" altLang="ja-JP" dirty="0">
              <a:ea typeface="ＭＳ Ｐゴシック" pitchFamily="34" charset="-128"/>
            </a:endParaRPr>
          </a:p>
        </p:txBody>
      </p:sp>
      <p:sp>
        <p:nvSpPr>
          <p:cNvPr id="111619" name="Slide Number Placeholder 3"/>
          <p:cNvSpPr>
            <a:spLocks noGrp="1"/>
          </p:cNvSpPr>
          <p:nvPr>
            <p:ph type="sldNum" sz="quarter" idx="5"/>
          </p:nvPr>
        </p:nvSpPr>
        <p:spPr bwMode="auto">
          <a:noFill/>
          <a:ln>
            <a:miter lim="800000"/>
            <a:headEnd/>
            <a:tailEnd/>
          </a:ln>
        </p:spPr>
        <p:txBody>
          <a:bodyPr/>
          <a:lstStyle/>
          <a:p>
            <a:fld id="{3DD0E28C-BF1C-4831-A213-880041749CB7}" type="slidenum">
              <a:rPr lang="en-US" altLang="ja-JP" smtClean="0"/>
              <a:pPr/>
              <a:t>43</a:t>
            </a:fld>
            <a:endParaRPr lang="en-US" altLang="ja-JP"/>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lgn="l">
              <a:spcAft>
                <a:spcPts val="0"/>
              </a:spcAft>
            </a:pPr>
            <a:r>
              <a:rPr lang="en-GB" sz="1200" dirty="0">
                <a:effectLst/>
                <a:latin typeface="+mn-lt"/>
                <a:ea typeface="ＭＳ ゴシック"/>
                <a:cs typeface="Times New Roman"/>
              </a:rPr>
              <a:t>Ask the group the question on the slide and give them time to answer before revealing the answer.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The answer is </a:t>
            </a:r>
            <a:r>
              <a:rPr lang="en-GB" sz="1200" b="1" dirty="0">
                <a:effectLst/>
                <a:latin typeface="+mn-lt"/>
                <a:ea typeface="ＭＳ ゴシック"/>
                <a:cs typeface="Times New Roman"/>
              </a:rPr>
              <a:t>one. </a:t>
            </a:r>
            <a:endParaRPr lang="en-GB" sz="1200" b="1"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Try one medication and give it time to work before considering it ineffective.</a:t>
            </a:r>
            <a:endParaRPr lang="en-GB" sz="1200" dirty="0">
              <a:effectLst/>
              <a:latin typeface="Cambria"/>
              <a:ea typeface="ＭＳ 明朝"/>
              <a:cs typeface="Times New Roman"/>
            </a:endParaRPr>
          </a:p>
          <a:p>
            <a:endParaRPr lang="en-GB" altLang="ja-JP" dirty="0">
              <a:ea typeface="ＭＳ Ｐゴシック" pitchFamily="34" charset="-128"/>
            </a:endParaRPr>
          </a:p>
        </p:txBody>
      </p:sp>
      <p:sp>
        <p:nvSpPr>
          <p:cNvPr id="113667" name="Slide Number Placeholder 3"/>
          <p:cNvSpPr>
            <a:spLocks noGrp="1"/>
          </p:cNvSpPr>
          <p:nvPr>
            <p:ph type="sldNum" sz="quarter" idx="5"/>
          </p:nvPr>
        </p:nvSpPr>
        <p:spPr bwMode="auto">
          <a:noFill/>
          <a:ln>
            <a:miter lim="800000"/>
            <a:headEnd/>
            <a:tailEnd/>
          </a:ln>
        </p:spPr>
        <p:txBody>
          <a:bodyPr/>
          <a:lstStyle/>
          <a:p>
            <a:fld id="{21120958-33F9-4EAF-B571-37ACAD093F93}" type="slidenum">
              <a:rPr lang="en-US" altLang="ja-JP" smtClean="0"/>
              <a:pPr/>
              <a:t>44</a:t>
            </a:fld>
            <a:endParaRPr lang="en-US" altLang="ja-JP"/>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200" dirty="0">
                <a:effectLst/>
                <a:latin typeface="+mn-lt"/>
                <a:ea typeface="ＭＳ ゴシック"/>
                <a:cs typeface="Times New Roman"/>
              </a:rPr>
              <a:t>Explain that antipsychotic medication should be offered routinely to a person with psychosis.</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Highlight the importance of regular monitoring and follow-up of anyone started on antipsychotic medication. </a:t>
            </a:r>
            <a:endParaRPr lang="en-GB" sz="1200" dirty="0">
              <a:effectLst/>
              <a:latin typeface="Cambria"/>
              <a:ea typeface="ＭＳ 明朝"/>
              <a:cs typeface="Times New Roman"/>
            </a:endParaRPr>
          </a:p>
          <a:p>
            <a:r>
              <a:rPr lang="en-GB" sz="1200" dirty="0">
                <a:effectLst/>
                <a:latin typeface="+mn-lt"/>
                <a:ea typeface="ＭＳ ゴシック"/>
                <a:cs typeface="Times New Roman"/>
              </a:rPr>
              <a:t>Especially important</a:t>
            </a:r>
            <a:r>
              <a:rPr lang="en-GB" sz="1200" baseline="0" dirty="0">
                <a:effectLst/>
                <a:latin typeface="+mn-lt"/>
                <a:ea typeface="ＭＳ ゴシック"/>
                <a:cs typeface="Times New Roman"/>
              </a:rPr>
              <a:t> is </a:t>
            </a:r>
            <a:r>
              <a:rPr lang="en-GB" sz="1200" dirty="0">
                <a:effectLst/>
                <a:latin typeface="+mn-lt"/>
                <a:ea typeface="ＭＳ ゴシック"/>
                <a:cs typeface="Times New Roman"/>
              </a:rPr>
              <a:t>monitoring for health considerations: weight gain, blood pressure, fasting sugar, cholesterol changes, ECG changes, and extrapyramidal side-effects such as: akathisia, acute dystonic reactions, tremor, muscular rigidity etc.</a:t>
            </a:r>
            <a:r>
              <a:rPr lang="en-GB" dirty="0">
                <a:effectLst/>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45</a:t>
            </a:fld>
            <a:endParaRPr lang="en-US"/>
          </a:p>
        </p:txBody>
      </p:sp>
    </p:spTree>
    <p:extLst>
      <p:ext uri="{BB962C8B-B14F-4D97-AF65-F5344CB8AC3E}">
        <p14:creationId xmlns:p14="http://schemas.microsoft.com/office/powerpoint/2010/main" val="1911128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200" dirty="0">
                <a:effectLst/>
                <a:latin typeface="+mn-lt"/>
                <a:ea typeface="ＭＳ ゴシック"/>
                <a:cs typeface="Times New Roman"/>
              </a:rPr>
              <a:t>Direct participants attention to the instructions in the </a:t>
            </a:r>
            <a:r>
              <a:rPr lang="en-GB" sz="1200" dirty="0" err="1">
                <a:effectLst/>
                <a:latin typeface="+mn-lt"/>
                <a:ea typeface="ＭＳ ゴシック"/>
                <a:cs typeface="Times New Roman"/>
              </a:rPr>
              <a:t>mhGAP</a:t>
            </a:r>
            <a:r>
              <a:rPr lang="en-GB" sz="1200" dirty="0">
                <a:effectLst/>
                <a:latin typeface="+mn-lt"/>
                <a:ea typeface="ＭＳ ゴシック"/>
                <a:cs typeface="Times New Roman"/>
              </a:rPr>
              <a:t>-IG for managing manic episodes with pharmacological interventions.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Ask participants: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Why a person with mania would be on antidepressants?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If they struggle remind them that people with bipolar disorders can experiences episodes of mania and depression. In fact, remind them that often people with bipolar may experience more episodes of depression therefore they may have already been prescribed an antidepressant.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lgn="l">
              <a:spcAft>
                <a:spcPts val="0"/>
              </a:spcAft>
            </a:pPr>
            <a:r>
              <a:rPr lang="en-GB" sz="1200" dirty="0">
                <a:effectLst/>
                <a:latin typeface="+mn-lt"/>
                <a:ea typeface="ＭＳ ゴシック"/>
                <a:cs typeface="Times New Roman"/>
              </a:rPr>
              <a:t>If they have, then point out that if they have had a manic episode their antidepressants should be stopped. </a:t>
            </a:r>
          </a:p>
          <a:p>
            <a:pPr algn="l">
              <a:spcAft>
                <a:spcPts val="0"/>
              </a:spcAft>
            </a:pPr>
            <a:endParaRPr lang="en-GB" sz="1200" dirty="0">
              <a:effectLst/>
              <a:latin typeface="Cambria"/>
              <a:ea typeface="ＭＳ 明朝"/>
              <a:cs typeface="Times New Roman"/>
            </a:endParaRPr>
          </a:p>
          <a:p>
            <a:r>
              <a:rPr lang="en-GB" sz="1200" dirty="0">
                <a:effectLst/>
                <a:latin typeface="+mn-lt"/>
                <a:ea typeface="ＭＳ ゴシック"/>
                <a:cs typeface="Times New Roman"/>
              </a:rPr>
              <a:t>And treatment with lithium, valproate and carbamazepine, haloperidol and risperidone should be considered.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46</a:t>
            </a:fld>
            <a:endParaRPr lang="en-US"/>
          </a:p>
        </p:txBody>
      </p:sp>
    </p:spTree>
    <p:extLst>
      <p:ext uri="{BB962C8B-B14F-4D97-AF65-F5344CB8AC3E}">
        <p14:creationId xmlns:p14="http://schemas.microsoft.com/office/powerpoint/2010/main" val="3919671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Introduce participants to the story of Yosef and explain that after carrying out a thorough assessment you decided to start him on antipsychotic medication as well as delivering psychoeducation and psychosocial interventions.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47</a:t>
            </a:fld>
            <a:endParaRPr lang="en-US"/>
          </a:p>
        </p:txBody>
      </p:sp>
    </p:spTree>
    <p:extLst>
      <p:ext uri="{BB962C8B-B14F-4D97-AF65-F5344CB8AC3E}">
        <p14:creationId xmlns:p14="http://schemas.microsoft.com/office/powerpoint/2010/main" val="1839263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200" dirty="0">
                <a:effectLst/>
                <a:latin typeface="+mn-lt"/>
                <a:ea typeface="ＭＳ ゴシック"/>
                <a:cs typeface="Times New Roman"/>
              </a:rPr>
              <a:t>Instruct participants to </a:t>
            </a:r>
            <a:r>
              <a:rPr lang="en-GB" sz="1200" b="0" dirty="0">
                <a:effectLst/>
                <a:latin typeface="+mn-lt"/>
                <a:ea typeface="ＭＳ ゴシック"/>
                <a:cs typeface="Times New Roman"/>
              </a:rPr>
              <a:t>tables 1–4 page 42</a:t>
            </a:r>
            <a:r>
              <a:rPr lang="mr-IN" sz="1200" b="0" dirty="0">
                <a:effectLst/>
                <a:latin typeface="+mn-lt"/>
                <a:ea typeface="ＭＳ ゴシック"/>
                <a:cs typeface="Times New Roman"/>
              </a:rPr>
              <a:t>–</a:t>
            </a:r>
            <a:r>
              <a:rPr lang="en-GB" sz="1200" b="0" dirty="0">
                <a:effectLst/>
                <a:latin typeface="+mn-lt"/>
                <a:ea typeface="ＭＳ ゴシック"/>
                <a:cs typeface="Times New Roman"/>
              </a:rPr>
              <a:t>44 </a:t>
            </a:r>
            <a:r>
              <a:rPr lang="en-GB" sz="1200" b="0" dirty="0" err="1">
                <a:effectLst/>
                <a:latin typeface="+mn-lt"/>
                <a:ea typeface="ＭＳ ゴシック"/>
                <a:cs typeface="Times New Roman"/>
              </a:rPr>
              <a:t>mhGAP</a:t>
            </a:r>
            <a:r>
              <a:rPr lang="en-GB" sz="1200" b="0" dirty="0">
                <a:effectLst/>
                <a:latin typeface="+mn-lt"/>
                <a:ea typeface="ＭＳ ゴシック"/>
                <a:cs typeface="Times New Roman"/>
              </a:rPr>
              <a:t>-IG.</a:t>
            </a:r>
            <a:endParaRPr lang="en-GB" sz="1200" b="0" dirty="0">
              <a:effectLst/>
              <a:latin typeface="Cambria"/>
              <a:ea typeface="ＭＳ 明朝"/>
              <a:cs typeface="Times New Roman"/>
            </a:endParaRPr>
          </a:p>
          <a:p>
            <a:pPr algn="l">
              <a:spcAft>
                <a:spcPts val="0"/>
              </a:spcAft>
            </a:pPr>
            <a:r>
              <a:rPr lang="en-GB" sz="1200" b="1" dirty="0">
                <a:effectLst/>
                <a:latin typeface="+mn-lt"/>
                <a:ea typeface="ＭＳ ゴシック"/>
                <a:cs typeface="Times New Roman"/>
              </a:rPr>
              <a:t> </a:t>
            </a:r>
            <a:endParaRPr lang="en-GB" sz="1200" dirty="0">
              <a:effectLst/>
              <a:latin typeface="Cambria"/>
              <a:ea typeface="ＭＳ 明朝"/>
              <a:cs typeface="Times New Roman"/>
            </a:endParaRPr>
          </a:p>
          <a:p>
            <a:r>
              <a:rPr lang="en-GB" sz="1200" dirty="0">
                <a:effectLst/>
                <a:latin typeface="+mn-lt"/>
                <a:ea typeface="ＭＳ ゴシック"/>
                <a:cs typeface="Times New Roman"/>
              </a:rPr>
              <a:t>And find the answers to the following questions.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48</a:t>
            </a:fld>
            <a:endParaRPr lang="en-US"/>
          </a:p>
        </p:txBody>
      </p:sp>
    </p:spTree>
    <p:extLst>
      <p:ext uri="{BB962C8B-B14F-4D97-AF65-F5344CB8AC3E}">
        <p14:creationId xmlns:p14="http://schemas.microsoft.com/office/powerpoint/2010/main" val="865367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Introduce participants to the story of Maria. After a thorough assessment, you decide that she is having a manic episode and decide to start her on a mood stabilizer.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1ACE541-FFB1-9346-8D54-2D175DC5B6D3}" type="slidenum">
              <a:rPr lang="en-US" smtClean="0"/>
              <a:pPr/>
              <a:t>49</a:t>
            </a:fld>
            <a:endParaRPr lang="en-US"/>
          </a:p>
        </p:txBody>
      </p:sp>
    </p:spTree>
    <p:extLst>
      <p:ext uri="{BB962C8B-B14F-4D97-AF65-F5344CB8AC3E}">
        <p14:creationId xmlns:p14="http://schemas.microsoft.com/office/powerpoint/2010/main" val="3994817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Instruct the participants to use the </a:t>
            </a:r>
            <a:r>
              <a:rPr lang="en-GB" sz="1200" kern="1200" dirty="0" err="1">
                <a:solidFill>
                  <a:schemeClr val="tx1"/>
                </a:solidFill>
                <a:effectLst/>
                <a:latin typeface="+mn-lt"/>
                <a:ea typeface="+mn-ea"/>
                <a:cs typeface="+mn-cs"/>
              </a:rPr>
              <a:t>mhGAP</a:t>
            </a:r>
            <a:r>
              <a:rPr lang="en-GB" sz="1200" kern="1200" dirty="0">
                <a:solidFill>
                  <a:schemeClr val="tx1"/>
                </a:solidFill>
                <a:effectLst/>
                <a:latin typeface="+mn-lt"/>
                <a:ea typeface="+mn-ea"/>
                <a:cs typeface="+mn-cs"/>
              </a:rPr>
              <a:t>-IG to answer these questions.</a:t>
            </a:r>
            <a:r>
              <a:rPr lang="en-GB"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50</a:t>
            </a:fld>
            <a:endParaRPr lang="en-US"/>
          </a:p>
        </p:txBody>
      </p:sp>
    </p:spTree>
    <p:extLst>
      <p:ext uri="{BB962C8B-B14F-4D97-AF65-F5344CB8AC3E}">
        <p14:creationId xmlns:p14="http://schemas.microsoft.com/office/powerpoint/2010/main" val="162480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Symptoms of psychosis in more detail: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psychosis is characterized by </a:t>
            </a:r>
            <a:r>
              <a:rPr lang="en-GB" sz="1200" b="1" kern="1200" dirty="0">
                <a:solidFill>
                  <a:schemeClr val="tx1"/>
                </a:solidFill>
                <a:effectLst/>
                <a:latin typeface="+mn-lt"/>
                <a:ea typeface="+mn-ea"/>
                <a:cs typeface="+mn-cs"/>
              </a:rPr>
              <a:t>disturbed perceptions</a:t>
            </a:r>
            <a:r>
              <a:rPr lang="en-GB" sz="1200" kern="1200" dirty="0">
                <a:solidFill>
                  <a:schemeClr val="tx1"/>
                </a:solidFill>
                <a:effectLst/>
                <a:latin typeface="+mn-lt"/>
                <a:ea typeface="+mn-ea"/>
                <a:cs typeface="+mn-cs"/>
              </a:rPr>
              <a:t> (give examples of hallucinations) and </a:t>
            </a:r>
            <a:r>
              <a:rPr lang="en-GB" sz="1200" b="1" kern="1200" dirty="0">
                <a:solidFill>
                  <a:schemeClr val="tx1"/>
                </a:solidFill>
                <a:effectLst/>
                <a:latin typeface="+mn-lt"/>
                <a:ea typeface="+mn-ea"/>
                <a:cs typeface="+mn-cs"/>
              </a:rPr>
              <a:t>disturbed thinking</a:t>
            </a:r>
            <a:r>
              <a:rPr lang="en-GB" sz="1200" kern="1200" dirty="0">
                <a:solidFill>
                  <a:schemeClr val="tx1"/>
                </a:solidFill>
                <a:effectLst/>
                <a:latin typeface="+mn-lt"/>
                <a:ea typeface="+mn-ea"/>
                <a:cs typeface="+mn-cs"/>
              </a:rPr>
              <a:t> (give examples of delusions).</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Disturbed behaviour and emotions: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people with psychosis may show very little emotion on their faces or in the body language and instead appear to be detached and disconnected from their surroundings. </a:t>
            </a:r>
          </a:p>
          <a:p>
            <a:r>
              <a:rPr lang="en-GB" sz="1200" kern="1200" dirty="0">
                <a:solidFill>
                  <a:schemeClr val="tx1"/>
                </a:solidFill>
                <a:effectLst/>
                <a:latin typeface="+mn-lt"/>
                <a:ea typeface="+mn-ea"/>
                <a:cs typeface="+mn-cs"/>
              </a:rPr>
              <a:t>Quite often they do not interact with family and friends and become socially withdrawn preferring to spend time alone.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Their speech may be slow, and their interactions short. Their thoughts and ideas about what is happening to them as well as their behaviour may be disorganized, erratic and confusing to follow. </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6</a:t>
            </a:fld>
            <a:endParaRPr lang="en-US"/>
          </a:p>
        </p:txBody>
      </p:sp>
    </p:spTree>
    <p:extLst>
      <p:ext uri="{BB962C8B-B14F-4D97-AF65-F5344CB8AC3E}">
        <p14:creationId xmlns:p14="http://schemas.microsoft.com/office/powerpoint/2010/main" val="8622565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n-lt"/>
                <a:ea typeface="ＭＳ ゴシック"/>
                <a:cs typeface="Times New Roman"/>
              </a:rPr>
              <a:t>Discuss these answers using Table 4: Review adherence, side-effects and dosing based on clinical situation/presentation (page 44 </a:t>
            </a:r>
            <a:r>
              <a:rPr lang="en-GB" sz="1200" dirty="0" err="1">
                <a:effectLst/>
                <a:latin typeface="+mn-lt"/>
                <a:ea typeface="ＭＳ ゴシック"/>
                <a:cs typeface="Times New Roman"/>
              </a:rPr>
              <a:t>mhGAP</a:t>
            </a:r>
            <a:r>
              <a:rPr lang="en-GB" sz="1200" dirty="0">
                <a:effectLst/>
                <a:latin typeface="+mn-lt"/>
                <a:ea typeface="ＭＳ ゴシック"/>
                <a:cs typeface="Times New Roman"/>
              </a:rPr>
              <a:t>).</a:t>
            </a:r>
            <a:r>
              <a:rPr lang="en-GB" dirty="0">
                <a:effectLst/>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51</a:t>
            </a:fld>
            <a:endParaRPr lang="en-US"/>
          </a:p>
        </p:txBody>
      </p:sp>
    </p:spTree>
    <p:extLst>
      <p:ext uri="{BB962C8B-B14F-4D97-AF65-F5344CB8AC3E}">
        <p14:creationId xmlns:p14="http://schemas.microsoft.com/office/powerpoint/2010/main" val="8241188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ntroduce</a:t>
            </a:r>
            <a:r>
              <a:rPr lang="en-GB" sz="1200" kern="1200" dirty="0">
                <a:solidFill>
                  <a:schemeClr val="tx1"/>
                </a:solidFill>
                <a:effectLst/>
                <a:latin typeface="+mn-lt"/>
                <a:ea typeface="+mn-ea"/>
                <a:cs typeface="+mn-cs"/>
              </a:rPr>
              <a:t> participants to the case study and ask them to use the </a:t>
            </a:r>
            <a:r>
              <a:rPr lang="en-GB" sz="1200" kern="1200" dirty="0" err="1">
                <a:solidFill>
                  <a:schemeClr val="tx1"/>
                </a:solidFill>
                <a:effectLst/>
                <a:latin typeface="+mn-lt"/>
                <a:ea typeface="+mn-ea"/>
                <a:cs typeface="+mn-cs"/>
              </a:rPr>
              <a:t>mhGAP</a:t>
            </a:r>
            <a:r>
              <a:rPr lang="en-GB" sz="1200" kern="1200" dirty="0">
                <a:solidFill>
                  <a:schemeClr val="tx1"/>
                </a:solidFill>
                <a:effectLst/>
                <a:latin typeface="+mn-lt"/>
                <a:ea typeface="+mn-ea"/>
                <a:cs typeface="+mn-cs"/>
              </a:rPr>
              <a:t>-IG to decide what management options are available to them. </a:t>
            </a:r>
            <a:endParaRPr lang="en-US"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Ask them to refer to page 39 of the </a:t>
            </a:r>
            <a:r>
              <a:rPr lang="en-GB" sz="1200" kern="1200" dirty="0" err="1">
                <a:solidFill>
                  <a:schemeClr val="tx1"/>
                </a:solidFill>
                <a:effectLst/>
                <a:latin typeface="+mn-lt"/>
                <a:ea typeface="+mn-ea"/>
                <a:cs typeface="+mn-cs"/>
              </a:rPr>
              <a:t>mhGAP</a:t>
            </a:r>
            <a:r>
              <a:rPr lang="en-GB" sz="1200" kern="1200" dirty="0">
                <a:solidFill>
                  <a:schemeClr val="tx1"/>
                </a:solidFill>
                <a:effectLst/>
                <a:latin typeface="+mn-lt"/>
                <a:ea typeface="+mn-ea"/>
                <a:cs typeface="+mn-cs"/>
              </a:rPr>
              <a:t>-IG.</a:t>
            </a:r>
            <a:r>
              <a:rPr lang="en-US" dirty="0">
                <a:effectLst/>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52</a:t>
            </a:fld>
            <a:endParaRPr lang="en-US"/>
          </a:p>
        </p:txBody>
      </p:sp>
    </p:spTree>
    <p:extLst>
      <p:ext uri="{BB962C8B-B14F-4D97-AF65-F5344CB8AC3E}">
        <p14:creationId xmlns:p14="http://schemas.microsoft.com/office/powerpoint/2010/main" val="657545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GB" sz="1200" b="1" dirty="0">
                <a:effectLst/>
                <a:latin typeface="+mn-lt"/>
                <a:ea typeface="ＭＳ ゴシック"/>
                <a:cs typeface="Times New Roman"/>
              </a:rPr>
              <a:t>Special populations</a:t>
            </a:r>
            <a:endParaRPr lang="en-GB" sz="1200" dirty="0">
              <a:effectLst/>
              <a:latin typeface="Cambria"/>
              <a:ea typeface="ＭＳ 明朝"/>
              <a:cs typeface="Times New Roman"/>
            </a:endParaRPr>
          </a:p>
          <a:p>
            <a:pPr algn="l">
              <a:spcAft>
                <a:spcPts val="0"/>
              </a:spcAft>
            </a:pPr>
            <a:r>
              <a:rPr lang="en-GB" sz="1200" b="0" dirty="0">
                <a:effectLst/>
                <a:latin typeface="+mn-lt"/>
                <a:ea typeface="ＭＳ ゴシック"/>
                <a:cs typeface="Times New Roman"/>
              </a:rPr>
              <a:t>Ask participants to read through the differences in special populations.</a:t>
            </a:r>
            <a:endParaRPr lang="en-GB" sz="1200" b="0" dirty="0">
              <a:effectLst/>
              <a:latin typeface="Cambria"/>
              <a:ea typeface="ＭＳ 明朝"/>
              <a:cs typeface="Times New Roman"/>
            </a:endParaRPr>
          </a:p>
          <a:p>
            <a:pPr algn="l">
              <a:spcAft>
                <a:spcPts val="0"/>
              </a:spcAft>
            </a:pPr>
            <a:endParaRPr lang="en-GB" sz="1200" b="0" dirty="0">
              <a:effectLst/>
              <a:latin typeface="+mn-lt"/>
              <a:ea typeface="ＭＳ ゴシック"/>
              <a:cs typeface="Times New Roman"/>
            </a:endParaRPr>
          </a:p>
          <a:p>
            <a:pPr algn="l">
              <a:spcAft>
                <a:spcPts val="0"/>
              </a:spcAft>
            </a:pPr>
            <a:r>
              <a:rPr lang="en-GB" sz="1200" b="0" dirty="0">
                <a:effectLst/>
                <a:latin typeface="+mn-lt"/>
                <a:ea typeface="ＭＳ ゴシック"/>
                <a:cs typeface="Times New Roman"/>
              </a:rPr>
              <a:t>Then ask for a volunteer to give a brief summary of the differences in management of: </a:t>
            </a:r>
            <a:endParaRPr lang="en-GB" sz="1200" b="0" dirty="0">
              <a:effectLst/>
              <a:latin typeface="Cambria"/>
              <a:ea typeface="ＭＳ 明朝"/>
              <a:cs typeface="Times New Roman"/>
            </a:endParaRPr>
          </a:p>
          <a:p>
            <a:pPr marL="171450" lvl="0" indent="-171450" algn="l">
              <a:spcAft>
                <a:spcPts val="0"/>
              </a:spcAft>
              <a:buSzPts val="1200"/>
              <a:buFont typeface="Arial" charset="0"/>
              <a:buChar char="•"/>
            </a:pPr>
            <a:r>
              <a:rPr lang="en-GB" sz="1200" b="0" dirty="0">
                <a:effectLst/>
                <a:latin typeface="+mn-lt"/>
                <a:ea typeface="ＭＳ ゴシック"/>
                <a:cs typeface="Times New Roman"/>
              </a:rPr>
              <a:t>women who are pregnant or breastfeeding</a:t>
            </a:r>
            <a:endParaRPr lang="en-GB" sz="1200" b="0" dirty="0">
              <a:effectLst/>
              <a:latin typeface="Cambria"/>
              <a:ea typeface="ＭＳ 明朝"/>
              <a:cs typeface="Calibri"/>
            </a:endParaRPr>
          </a:p>
          <a:p>
            <a:pPr marL="171450" lvl="0" indent="-171450" algn="l">
              <a:spcAft>
                <a:spcPts val="0"/>
              </a:spcAft>
              <a:buSzPts val="1200"/>
              <a:buFont typeface="Arial" charset="0"/>
              <a:buChar char="•"/>
            </a:pPr>
            <a:r>
              <a:rPr lang="en-GB" sz="1200" b="0" dirty="0">
                <a:effectLst/>
                <a:latin typeface="+mn-lt"/>
                <a:ea typeface="ＭＳ ゴシック"/>
                <a:cs typeface="Times New Roman"/>
              </a:rPr>
              <a:t>adolescents</a:t>
            </a:r>
            <a:endParaRPr lang="en-GB" sz="1200" b="0" dirty="0">
              <a:effectLst/>
              <a:latin typeface="Cambria"/>
              <a:ea typeface="ＭＳ 明朝"/>
              <a:cs typeface="Calibri"/>
            </a:endParaRPr>
          </a:p>
          <a:p>
            <a:pPr marL="171450" indent="-171450">
              <a:buFont typeface="Arial" charset="0"/>
              <a:buChar char="•"/>
            </a:pPr>
            <a:r>
              <a:rPr lang="en-GB" sz="1200" b="0" dirty="0">
                <a:effectLst/>
                <a:latin typeface="+mn-lt"/>
                <a:ea typeface="ＭＳ ゴシック"/>
                <a:cs typeface="Times New Roman"/>
              </a:rPr>
              <a:t>older adults.</a:t>
            </a:r>
            <a:r>
              <a:rPr lang="en-GB" b="0" dirty="0">
                <a:effectLst/>
              </a:rPr>
              <a:t> </a:t>
            </a:r>
            <a:endParaRPr lang="en-US" b="0"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53</a:t>
            </a:fld>
            <a:endParaRPr lang="en-US"/>
          </a:p>
        </p:txBody>
      </p:sp>
    </p:spTree>
    <p:extLst>
      <p:ext uri="{BB962C8B-B14F-4D97-AF65-F5344CB8AC3E}">
        <p14:creationId xmlns:p14="http://schemas.microsoft.com/office/powerpoint/2010/main" val="38036476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effectLst/>
                <a:latin typeface="+mn-lt"/>
                <a:ea typeface="ＭＳ ゴシック"/>
                <a:cs typeface="Times New Roman"/>
              </a:rPr>
              <a:t>Ask for a volunteer from the participants to read aloud step 1 of the follow-up algorithm and possible outcomes to that step.</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Ask participants to reflect on reasons why the person may not be taking their medication. </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Reflect on how they might support a person to take their medication.</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ACE541-FFB1-9346-8D54-2D175DC5B6D3}" type="slidenum">
              <a:rPr lang="en-US" smtClean="0"/>
              <a:pPr/>
              <a:t>54</a:t>
            </a:fld>
            <a:endParaRPr lang="en-US"/>
          </a:p>
        </p:txBody>
      </p:sp>
    </p:spTree>
    <p:extLst>
      <p:ext uri="{BB962C8B-B14F-4D97-AF65-F5344CB8AC3E}">
        <p14:creationId xmlns:p14="http://schemas.microsoft.com/office/powerpoint/2010/main" val="2596055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effectLst/>
                <a:latin typeface="+mn-lt"/>
                <a:ea typeface="ＭＳ ゴシック"/>
                <a:cs typeface="Times New Roman"/>
              </a:rPr>
              <a:t>Ask another volunteer to read out loud steps 2 and 3 of the follow-up algorithms. </a:t>
            </a:r>
            <a:endParaRPr lang="en-GB" sz="1200" dirty="0">
              <a:effectLst/>
              <a:latin typeface="Cambria"/>
              <a:ea typeface="ＭＳ 明朝"/>
              <a:cs typeface="Times New Roman"/>
            </a:endParaRPr>
          </a:p>
          <a:p>
            <a:pPr>
              <a:spcAft>
                <a:spcPts val="0"/>
              </a:spcAft>
            </a:pPr>
            <a:br>
              <a:rPr lang="en-GB" sz="1200" dirty="0">
                <a:effectLst/>
                <a:latin typeface="+mn-lt"/>
                <a:ea typeface="ＭＳ ゴシック"/>
                <a:cs typeface="Times New Roman"/>
              </a:rPr>
            </a:br>
            <a:r>
              <a:rPr lang="en-GB" sz="1200" dirty="0">
                <a:effectLst/>
                <a:latin typeface="+mn-lt"/>
                <a:ea typeface="ＭＳ ゴシック"/>
                <a:cs typeface="Times New Roman"/>
              </a:rPr>
              <a:t>Ask participants: </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How could they routinely monitor treatment? What could they do? Who could they ask? </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Clarify any concerns or questions they may have about step 3 and the discontinuation of medication. </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55</a:t>
            </a:fld>
            <a:endParaRPr lang="en-US"/>
          </a:p>
        </p:txBody>
      </p:sp>
    </p:spTree>
    <p:extLst>
      <p:ext uri="{BB962C8B-B14F-4D97-AF65-F5344CB8AC3E}">
        <p14:creationId xmlns:p14="http://schemas.microsoft.com/office/powerpoint/2010/main" val="11868708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effectLst/>
                <a:latin typeface="+mn-lt"/>
                <a:ea typeface="ＭＳ ゴシック"/>
                <a:cs typeface="Times New Roman"/>
              </a:rPr>
              <a:t>Ask a volunteer to read out loud step 1 and possible outcomes in the follow up of bipolar disorder. </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Ask participants: </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How will they know if the person is improving? How will they know if the person is taking medication? </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56</a:t>
            </a:fld>
            <a:endParaRPr lang="en-US"/>
          </a:p>
        </p:txBody>
      </p:sp>
    </p:spTree>
    <p:extLst>
      <p:ext uri="{BB962C8B-B14F-4D97-AF65-F5344CB8AC3E}">
        <p14:creationId xmlns:p14="http://schemas.microsoft.com/office/powerpoint/2010/main" val="19722258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effectLst/>
                <a:latin typeface="+mn-lt"/>
                <a:ea typeface="ＭＳ ゴシック"/>
                <a:cs typeface="Times New Roman"/>
              </a:rPr>
              <a:t>Ask another volunteer to read through steps 2 and 3 of the algorithm an possible outcomes. </a:t>
            </a:r>
            <a:endParaRPr lang="en-GB" sz="1200" dirty="0">
              <a:effectLst/>
              <a:latin typeface="Cambria"/>
              <a:ea typeface="ＭＳ 明朝"/>
              <a:cs typeface="Times New Roman"/>
            </a:endParaRPr>
          </a:p>
          <a:p>
            <a:br>
              <a:rPr lang="en-GB" sz="1200" dirty="0">
                <a:effectLst/>
                <a:latin typeface="+mn-lt"/>
                <a:ea typeface="ＭＳ ゴシック"/>
                <a:cs typeface="Times New Roman"/>
              </a:rPr>
            </a:br>
            <a:r>
              <a:rPr lang="en-GB" sz="1200" kern="1200" dirty="0">
                <a:solidFill>
                  <a:schemeClr val="tx1"/>
                </a:solidFill>
                <a:effectLst/>
                <a:latin typeface="+mn-lt"/>
                <a:ea typeface="+mn-ea"/>
                <a:cs typeface="+mn-cs"/>
              </a:rPr>
              <a:t>Ask participants to reflect on how they will know if the person is in full remission?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participants to consider how they would learn about the number of manic or depressive episodes the person has had?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If they struggle, explain that people with bipolar disorder may have more depressive episode than manic episodes therefore it is important to explore their mental state.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57</a:t>
            </a:fld>
            <a:endParaRPr lang="en-US"/>
          </a:p>
        </p:txBody>
      </p:sp>
    </p:spTree>
    <p:extLst>
      <p:ext uri="{BB962C8B-B14F-4D97-AF65-F5344CB8AC3E}">
        <p14:creationId xmlns:p14="http://schemas.microsoft.com/office/powerpoint/2010/main" val="10030830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dirty="0">
                <a:effectLst/>
                <a:latin typeface="+mn-lt"/>
                <a:ea typeface="ＭＳ ゴシック"/>
                <a:cs typeface="Times New Roman"/>
              </a:rPr>
              <a:t>Activity 8: Role play: Follow-up </a:t>
            </a:r>
            <a:endParaRPr lang="en-GB" sz="1200" dirty="0">
              <a:effectLst/>
              <a:latin typeface="Cambria"/>
              <a:ea typeface="ＭＳ 明朝"/>
              <a:cs typeface="Times New Roman"/>
            </a:endParaRPr>
          </a:p>
          <a:p>
            <a:pPr>
              <a:spcAft>
                <a:spcPts val="0"/>
              </a:spcAft>
            </a:pPr>
            <a:r>
              <a:rPr lang="en-GB" sz="1200" b="1" dirty="0">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b="1" dirty="0">
                <a:effectLst/>
                <a:latin typeface="+mn-lt"/>
                <a:ea typeface="ＭＳ ゴシック"/>
                <a:cs typeface="Times New Roman"/>
              </a:rPr>
              <a:t>Duration: </a:t>
            </a:r>
            <a:r>
              <a:rPr lang="en-GB" sz="1200" dirty="0">
                <a:effectLst/>
                <a:latin typeface="+mn-lt"/>
                <a:ea typeface="ＭＳ ゴシック"/>
                <a:cs typeface="Times New Roman"/>
              </a:rPr>
              <a:t>30 minutes.</a:t>
            </a:r>
            <a:endParaRPr lang="en-GB" sz="1200" dirty="0">
              <a:effectLst/>
              <a:latin typeface="Cambria"/>
              <a:ea typeface="ＭＳ 明朝"/>
              <a:cs typeface="Times New Roman"/>
            </a:endParaRPr>
          </a:p>
          <a:p>
            <a:pPr>
              <a:spcAft>
                <a:spcPts val="0"/>
              </a:spcAft>
            </a:pPr>
            <a:r>
              <a:rPr lang="en-GB" sz="1200" b="1" dirty="0">
                <a:effectLst/>
                <a:latin typeface="+mn-lt"/>
                <a:ea typeface="ＭＳ ゴシック"/>
                <a:cs typeface="Times New Roman"/>
              </a:rPr>
              <a:t>Purpose</a:t>
            </a:r>
            <a:r>
              <a:rPr lang="en-GB" sz="1200" dirty="0">
                <a:effectLst/>
                <a:latin typeface="+mn-lt"/>
                <a:ea typeface="ＭＳ ゴシック"/>
                <a:cs typeface="Times New Roman"/>
              </a:rPr>
              <a:t>: Gives participants the opportunity to practise conducting a follow-up appointment with a person who is being managed for psychosis.</a:t>
            </a:r>
            <a:endParaRPr lang="en-GB" sz="1200" dirty="0">
              <a:effectLst/>
              <a:latin typeface="Cambria"/>
              <a:ea typeface="ＭＳ 明朝"/>
              <a:cs typeface="Times New Roman"/>
            </a:endParaRPr>
          </a:p>
          <a:p>
            <a:pPr>
              <a:spcAft>
                <a:spcPts val="0"/>
              </a:spcAft>
            </a:pPr>
            <a:r>
              <a:rPr lang="en-GB" sz="1200" dirty="0">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b="1" dirty="0">
                <a:effectLst/>
                <a:latin typeface="+mn-lt"/>
                <a:ea typeface="ＭＳ ゴシック"/>
                <a:cs typeface="Times New Roman"/>
              </a:rPr>
              <a:t>Situation: </a:t>
            </a:r>
            <a:endParaRPr lang="en-GB" sz="1200" dirty="0">
              <a:effectLst/>
              <a:latin typeface="Cambria"/>
              <a:ea typeface="ＭＳ 明朝"/>
              <a:cs typeface="Times New Roman"/>
            </a:endParaRPr>
          </a:p>
          <a:p>
            <a:pPr marL="0" lvl="0" indent="0">
              <a:spcAft>
                <a:spcPts val="0"/>
              </a:spcAft>
              <a:buFontTx/>
              <a:buNone/>
            </a:pPr>
            <a:r>
              <a:rPr lang="en-GB" sz="1200" kern="1200" dirty="0">
                <a:effectLst/>
                <a:latin typeface="+mn-lt"/>
                <a:ea typeface="MS PGothic"/>
                <a:cs typeface="Calibri"/>
              </a:rPr>
              <a:t>Follow-up with a person with psychosis.</a:t>
            </a:r>
            <a:endParaRPr lang="en-GB" sz="1200" dirty="0">
              <a:effectLst/>
              <a:latin typeface="Cambria"/>
              <a:ea typeface="ＭＳ 明朝"/>
              <a:cs typeface="Times New Roman"/>
            </a:endParaRPr>
          </a:p>
          <a:p>
            <a:pPr marL="0" lvl="0" indent="0">
              <a:spcAft>
                <a:spcPts val="0"/>
              </a:spcAft>
              <a:buFontTx/>
              <a:buNone/>
            </a:pPr>
            <a:r>
              <a:rPr lang="en-GB" sz="1200" kern="1200" dirty="0">
                <a:effectLst/>
                <a:latin typeface="+mn-lt"/>
                <a:ea typeface="MS PGothic"/>
                <a:cs typeface="Calibri"/>
              </a:rPr>
              <a:t>Focus on reassessment of the symptoms.</a:t>
            </a:r>
            <a:endParaRPr lang="en-GB" sz="1200" dirty="0">
              <a:effectLst/>
              <a:latin typeface="Cambria"/>
              <a:ea typeface="ＭＳ 明朝"/>
              <a:cs typeface="Times New Roman"/>
            </a:endParaRPr>
          </a:p>
          <a:p>
            <a:pPr marL="0" lvl="0" indent="0">
              <a:spcAft>
                <a:spcPts val="0"/>
              </a:spcAft>
              <a:buFontTx/>
              <a:buNone/>
            </a:pPr>
            <a:r>
              <a:rPr lang="en-GB" sz="1200" kern="1200" dirty="0">
                <a:effectLst/>
                <a:latin typeface="+mn-lt"/>
                <a:ea typeface="MS PGothic"/>
                <a:cs typeface="Calibri"/>
              </a:rPr>
              <a:t>Assessment of side-effects of medication. </a:t>
            </a:r>
            <a:endParaRPr lang="en-GB" sz="1200" dirty="0">
              <a:effectLst/>
              <a:latin typeface="Cambria"/>
              <a:ea typeface="ＭＳ 明朝"/>
              <a:cs typeface="Times New Roman"/>
            </a:endParaRPr>
          </a:p>
          <a:p>
            <a:pPr marL="0" lvl="0" indent="0">
              <a:spcAft>
                <a:spcPts val="0"/>
              </a:spcAft>
              <a:buFontTx/>
              <a:buNone/>
            </a:pPr>
            <a:r>
              <a:rPr lang="en-GB" sz="1200" kern="1200" dirty="0">
                <a:effectLst/>
                <a:latin typeface="+mn-lt"/>
                <a:ea typeface="MS PGothic"/>
                <a:cs typeface="Calibri"/>
              </a:rPr>
              <a:t>Assessment of psychosocial interventions specifically strengthening social support, reducing stress and life skills.</a:t>
            </a:r>
            <a:endParaRPr lang="en-GB" sz="1200" dirty="0">
              <a:effectLst/>
              <a:latin typeface="Cambria"/>
              <a:ea typeface="ＭＳ 明朝"/>
              <a:cs typeface="Times New Roman"/>
            </a:endParaRPr>
          </a:p>
          <a:p>
            <a:pPr>
              <a:spcAft>
                <a:spcPts val="0"/>
              </a:spcAft>
            </a:pPr>
            <a:r>
              <a:rPr lang="en-GB" sz="1200" kern="1200" dirty="0">
                <a:effectLst/>
                <a:latin typeface="+mn-lt"/>
                <a:ea typeface="MS PGothic"/>
                <a:cs typeface="Calibri"/>
              </a:rPr>
              <a:t> </a:t>
            </a:r>
            <a:endParaRPr lang="en-GB" sz="1200" dirty="0">
              <a:effectLst/>
              <a:latin typeface="Cambria"/>
              <a:ea typeface="ＭＳ 明朝"/>
              <a:cs typeface="Times New Roman"/>
            </a:endParaRPr>
          </a:p>
          <a:p>
            <a:pPr>
              <a:spcAft>
                <a:spcPts val="0"/>
              </a:spcAft>
            </a:pPr>
            <a:r>
              <a:rPr lang="en-GB" sz="1200" kern="1200" dirty="0">
                <a:effectLst/>
                <a:latin typeface="+mn-lt"/>
                <a:ea typeface="MS PGothic"/>
                <a:cs typeface="Calibri"/>
              </a:rPr>
              <a:t> </a:t>
            </a:r>
            <a:endParaRPr lang="en-GB" sz="1200" dirty="0">
              <a:effectLst/>
              <a:latin typeface="Cambria"/>
              <a:ea typeface="ＭＳ 明朝"/>
              <a:cs typeface="Times New Roman"/>
            </a:endParaRPr>
          </a:p>
          <a:p>
            <a:pPr marL="228600" indent="-228600">
              <a:spcAft>
                <a:spcPts val="0"/>
              </a:spcAft>
            </a:pPr>
            <a:r>
              <a:rPr lang="en-GB" sz="1200" u="none" kern="1200" dirty="0">
                <a:effectLst/>
                <a:latin typeface="+mn-lt"/>
                <a:ea typeface="MS PGothic"/>
                <a:cs typeface="Calibri"/>
              </a:rPr>
              <a:t>Notes for person seek help – returning for a follow-up session:</a:t>
            </a:r>
            <a:endParaRPr lang="en-GB" sz="1200" u="none" dirty="0">
              <a:effectLst/>
              <a:latin typeface="Cambria"/>
              <a:ea typeface="ＭＳ 明朝"/>
              <a:cs typeface="Times New Roman"/>
            </a:endParaRPr>
          </a:p>
          <a:p>
            <a:pPr marL="342900" lvl="0" indent="-342900">
              <a:spcAft>
                <a:spcPts val="0"/>
              </a:spcAft>
              <a:buSzPts val="1200"/>
              <a:buFont typeface="Arial" charset="0"/>
              <a:buChar char="•"/>
            </a:pPr>
            <a:r>
              <a:rPr lang="en-GB" sz="1200" dirty="0">
                <a:effectLst/>
                <a:latin typeface="+mn-lt"/>
                <a:ea typeface="ＭＳ ゴシック"/>
                <a:cs typeface="Times New Roman"/>
              </a:rPr>
              <a:t>This health-care worker previously diagnosed you with psychosis and started you on medication.</a:t>
            </a:r>
            <a:endParaRPr lang="en-GB" sz="1200" dirty="0">
              <a:effectLst/>
              <a:latin typeface="Cambria"/>
              <a:ea typeface="ＭＳ 明朝"/>
              <a:cs typeface="Calibri"/>
            </a:endParaRPr>
          </a:p>
          <a:p>
            <a:pPr marL="342900" lvl="0" indent="-342900">
              <a:spcAft>
                <a:spcPts val="0"/>
              </a:spcAft>
              <a:buSzPts val="1200"/>
              <a:buFont typeface="Arial" charset="0"/>
              <a:buChar char="•"/>
            </a:pPr>
            <a:r>
              <a:rPr lang="en-GB" sz="1200" kern="1200" dirty="0">
                <a:effectLst/>
                <a:latin typeface="+mn-lt"/>
                <a:ea typeface="MS PGothic"/>
                <a:cs typeface="Calibri"/>
              </a:rPr>
              <a:t>There have not been any further symptoms or signs of psychosis but you do continue to hear voices.</a:t>
            </a:r>
            <a:endParaRPr lang="en-GB" sz="1200" dirty="0">
              <a:effectLst/>
              <a:latin typeface="Cambria"/>
              <a:ea typeface="ＭＳ 明朝"/>
              <a:cs typeface="Calibri"/>
            </a:endParaRPr>
          </a:p>
          <a:p>
            <a:pPr marL="342900" lvl="0" indent="-342900">
              <a:spcAft>
                <a:spcPts val="0"/>
              </a:spcAft>
              <a:buSzPts val="1200"/>
              <a:buFont typeface="Arial" charset="0"/>
              <a:buChar char="•"/>
            </a:pPr>
            <a:r>
              <a:rPr lang="en-GB" sz="1200" kern="1200" dirty="0">
                <a:effectLst/>
                <a:latin typeface="+mn-lt"/>
                <a:ea typeface="MS PGothic"/>
                <a:cs typeface="Calibri"/>
              </a:rPr>
              <a:t>The voices continue to scare you and you feel the need to talk to them and tell them to be quiet.</a:t>
            </a:r>
            <a:endParaRPr lang="en-GB" sz="1200" dirty="0">
              <a:effectLst/>
              <a:latin typeface="Cambria"/>
              <a:ea typeface="ＭＳ 明朝"/>
              <a:cs typeface="Calibri"/>
            </a:endParaRPr>
          </a:p>
          <a:p>
            <a:pPr marL="342900" lvl="0" indent="-342900">
              <a:spcAft>
                <a:spcPts val="0"/>
              </a:spcAft>
              <a:buSzPts val="1200"/>
              <a:buFont typeface="Arial" charset="0"/>
              <a:buChar char="•"/>
            </a:pPr>
            <a:r>
              <a:rPr lang="en-GB" sz="1200" kern="1200" dirty="0">
                <a:effectLst/>
                <a:latin typeface="+mn-lt"/>
                <a:ea typeface="MS PGothic"/>
                <a:cs typeface="Calibri"/>
              </a:rPr>
              <a:t>You have been taking the medication regularly as directed. </a:t>
            </a:r>
            <a:endParaRPr lang="en-GB" sz="1200" dirty="0">
              <a:effectLst/>
              <a:latin typeface="Cambria"/>
              <a:ea typeface="ＭＳ 明朝"/>
              <a:cs typeface="Calibri"/>
            </a:endParaRPr>
          </a:p>
          <a:p>
            <a:pPr marL="342900" lvl="0" indent="-342900">
              <a:spcAft>
                <a:spcPts val="0"/>
              </a:spcAft>
              <a:buSzPts val="1200"/>
              <a:buFont typeface="Arial" charset="0"/>
              <a:buChar char="•"/>
            </a:pPr>
            <a:r>
              <a:rPr lang="en-GB" sz="1200" kern="1200" dirty="0">
                <a:effectLst/>
                <a:latin typeface="+mn-lt"/>
                <a:ea typeface="MS PGothic"/>
                <a:cs typeface="Calibri"/>
              </a:rPr>
              <a:t>Your mother has been helping to make sure that no doses are missed.</a:t>
            </a:r>
            <a:endParaRPr lang="en-GB" sz="1200" dirty="0">
              <a:effectLst/>
              <a:latin typeface="Cambria"/>
              <a:ea typeface="ＭＳ 明朝"/>
              <a:cs typeface="Calibri"/>
            </a:endParaRPr>
          </a:p>
          <a:p>
            <a:pPr marL="342900" lvl="0" indent="-342900">
              <a:spcAft>
                <a:spcPts val="0"/>
              </a:spcAft>
              <a:buSzPts val="1200"/>
              <a:buFont typeface="Arial" charset="0"/>
              <a:buChar char="•"/>
            </a:pPr>
            <a:r>
              <a:rPr lang="en-GB" sz="1200" kern="1200" dirty="0">
                <a:effectLst/>
                <a:latin typeface="+mn-lt"/>
                <a:ea typeface="MS PGothic"/>
                <a:cs typeface="Calibri"/>
              </a:rPr>
              <a:t>The only possible side-effect has been a slight tremor in your hands. </a:t>
            </a:r>
            <a:endParaRPr lang="en-GB" sz="1200" dirty="0">
              <a:effectLst/>
              <a:latin typeface="Cambria"/>
              <a:ea typeface="ＭＳ 明朝"/>
              <a:cs typeface="Calibri"/>
            </a:endParaRPr>
          </a:p>
          <a:p>
            <a:pPr marL="342900" lvl="0" indent="-342900">
              <a:spcAft>
                <a:spcPts val="0"/>
              </a:spcAft>
              <a:buSzPts val="1200"/>
              <a:buFont typeface="Arial" charset="0"/>
              <a:buChar char="•"/>
            </a:pPr>
            <a:r>
              <a:rPr lang="en-GB" sz="1200" kern="1200" dirty="0">
                <a:effectLst/>
                <a:latin typeface="+mn-lt"/>
                <a:ea typeface="MS PGothic"/>
                <a:cs typeface="Calibri"/>
              </a:rPr>
              <a:t>This tremor has not had a significant effect on your life, but it is quite scares you as you do not know why it keeps happening. </a:t>
            </a:r>
            <a:endParaRPr lang="en-GB" sz="1200" dirty="0">
              <a:effectLst/>
              <a:latin typeface="Cambria"/>
              <a:ea typeface="ＭＳ 明朝"/>
              <a:cs typeface="Calibri"/>
            </a:endParaRPr>
          </a:p>
          <a:p>
            <a:pPr marL="342900" lvl="0" indent="-342900">
              <a:spcAft>
                <a:spcPts val="0"/>
              </a:spcAft>
              <a:buSzPts val="1200"/>
              <a:buFont typeface="Arial" charset="0"/>
              <a:buChar char="•"/>
            </a:pPr>
            <a:r>
              <a:rPr lang="en-GB" sz="1200" kern="1200" dirty="0">
                <a:effectLst/>
                <a:latin typeface="+mn-lt"/>
                <a:ea typeface="MS PGothic"/>
                <a:cs typeface="Calibri"/>
              </a:rPr>
              <a:t>You are struggling to increase your social support as part of your treatment plan because people in your social circle do not want to be around you while your behaviour seems so strange to them. </a:t>
            </a:r>
            <a:endParaRPr lang="en-GB" sz="1200" dirty="0">
              <a:effectLst/>
              <a:latin typeface="Cambria"/>
              <a:ea typeface="ＭＳ 明朝"/>
              <a:cs typeface="Calibri"/>
            </a:endParaRPr>
          </a:p>
          <a:p>
            <a:pPr marL="342900" lvl="0" indent="-342900">
              <a:spcAft>
                <a:spcPts val="0"/>
              </a:spcAft>
              <a:buSzPts val="1200"/>
              <a:buFont typeface="Arial" charset="0"/>
              <a:buChar char="•"/>
            </a:pPr>
            <a:r>
              <a:rPr lang="en-GB" sz="1200" kern="1200" dirty="0">
                <a:effectLst/>
                <a:latin typeface="+mn-lt"/>
                <a:ea typeface="MS PGothic"/>
                <a:cs typeface="Calibri"/>
              </a:rPr>
              <a:t>You want to discuss ways that you can improve that with the health-care provider.</a:t>
            </a:r>
            <a:endParaRPr lang="en-GB" sz="1200" dirty="0">
              <a:effectLst/>
              <a:latin typeface="Cambria"/>
              <a:ea typeface="ＭＳ 明朝"/>
              <a:cs typeface="Calibri"/>
            </a:endParaRPr>
          </a:p>
          <a:p>
            <a:pPr marL="228600">
              <a:spcAft>
                <a:spcPts val="0"/>
              </a:spcAft>
            </a:pPr>
            <a:r>
              <a:rPr lang="en-GB" sz="1200" kern="1200" dirty="0">
                <a:effectLst/>
                <a:latin typeface="+mn-lt"/>
                <a:ea typeface="MS PGothic"/>
                <a:cs typeface="Calibri"/>
              </a:rPr>
              <a:t> </a:t>
            </a:r>
            <a:endParaRPr lang="en-GB" sz="1200" dirty="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58</a:t>
            </a:fld>
            <a:endParaRPr lang="en-US"/>
          </a:p>
        </p:txBody>
      </p:sp>
    </p:spTree>
    <p:extLst>
      <p:ext uri="{BB962C8B-B14F-4D97-AF65-F5344CB8AC3E}">
        <p14:creationId xmlns:p14="http://schemas.microsoft.com/office/powerpoint/2010/main" val="35030640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Duration:</a:t>
            </a:r>
            <a:r>
              <a:rPr lang="en-GB" sz="1200" kern="1200" dirty="0">
                <a:solidFill>
                  <a:schemeClr val="tx1"/>
                </a:solidFill>
                <a:effectLst/>
                <a:latin typeface="+mn-lt"/>
                <a:ea typeface="+mn-ea"/>
                <a:cs typeface="+mn-cs"/>
              </a:rPr>
              <a:t> Minimum 15 minutes (depends on participants’ questions). </a:t>
            </a:r>
          </a:p>
          <a:p>
            <a:r>
              <a:rPr lang="en-GB" sz="1200" b="1" kern="1200" dirty="0">
                <a:solidFill>
                  <a:schemeClr val="tx1"/>
                </a:solidFill>
                <a:effectLst/>
                <a:latin typeface="+mn-lt"/>
                <a:ea typeface="+mn-ea"/>
                <a:cs typeface="+mn-cs"/>
              </a:rPr>
              <a:t>Purpose</a:t>
            </a:r>
            <a:r>
              <a:rPr lang="en-GB" sz="1200" kern="1200" dirty="0">
                <a:solidFill>
                  <a:schemeClr val="tx1"/>
                </a:solidFill>
                <a:effectLst/>
                <a:latin typeface="+mn-lt"/>
                <a:ea typeface="+mn-ea"/>
                <a:cs typeface="+mn-cs"/>
              </a:rPr>
              <a:t>: Review the knowledge and skills gained during this training session by delivering MCQs and facilitating a discussion.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Instructions:</a:t>
            </a:r>
            <a:endParaRPr lang="en-GB" sz="1200" kern="1200" dirty="0">
              <a:solidFill>
                <a:schemeClr val="tx1"/>
              </a:solidFill>
              <a:effectLst/>
              <a:latin typeface="+mn-lt"/>
              <a:ea typeface="+mn-ea"/>
              <a:cs typeface="+mn-cs"/>
            </a:endParaRPr>
          </a:p>
          <a:p>
            <a:pPr marL="171450" lvl="0" indent="-171450">
              <a:buFont typeface="Arial" charset="0"/>
              <a:buChar char="•"/>
            </a:pPr>
            <a:r>
              <a:rPr lang="en-GB" sz="1200" kern="1200" dirty="0">
                <a:solidFill>
                  <a:schemeClr val="tx1"/>
                </a:solidFill>
                <a:effectLst/>
                <a:latin typeface="+mn-lt"/>
                <a:ea typeface="+mn-ea"/>
                <a:cs typeface="+mn-cs"/>
              </a:rPr>
              <a:t>Administer the psychoses MCQs (see PSY supporting material) to participants.</a:t>
            </a:r>
          </a:p>
          <a:p>
            <a:pPr marL="171450" lvl="0" indent="-171450">
              <a:buFont typeface="Arial" charset="0"/>
              <a:buChar char="•"/>
            </a:pPr>
            <a:r>
              <a:rPr lang="en-GB" sz="1200" kern="1200" dirty="0">
                <a:solidFill>
                  <a:schemeClr val="tx1"/>
                </a:solidFill>
                <a:effectLst/>
                <a:latin typeface="+mn-lt"/>
                <a:ea typeface="+mn-ea"/>
                <a:cs typeface="+mn-cs"/>
              </a:rPr>
              <a:t>Discuss the answers as a group.</a:t>
            </a:r>
          </a:p>
          <a:p>
            <a:pPr marL="171450" lvl="0" indent="-171450">
              <a:buFont typeface="Arial" charset="0"/>
              <a:buChar char="•"/>
            </a:pPr>
            <a:r>
              <a:rPr lang="en-GB" sz="1200" kern="1200" dirty="0">
                <a:solidFill>
                  <a:schemeClr val="tx1"/>
                </a:solidFill>
                <a:effectLst/>
                <a:latin typeface="+mn-lt"/>
                <a:ea typeface="+mn-ea"/>
                <a:cs typeface="+mn-cs"/>
              </a:rPr>
              <a:t>Facilitate a brief discussion answering any queries or concerns the participants may have.</a:t>
            </a:r>
          </a:p>
          <a:p>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59</a:t>
            </a:fld>
            <a:endParaRPr lang="en-US"/>
          </a:p>
        </p:txBody>
      </p:sp>
    </p:spTree>
    <p:extLst>
      <p:ext uri="{BB962C8B-B14F-4D97-AF65-F5344CB8AC3E}">
        <p14:creationId xmlns:p14="http://schemas.microsoft.com/office/powerpoint/2010/main" val="64570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dirty="0">
                <a:solidFill>
                  <a:srgbClr val="17365D"/>
                </a:solidFill>
                <a:effectLst/>
                <a:latin typeface="+mn-lt"/>
                <a:ea typeface="ＭＳ ゴシック"/>
                <a:cs typeface="Times New Roman"/>
              </a:rPr>
              <a:t>Symptoms of bipolar disorder in more detail:</a:t>
            </a:r>
            <a:endParaRPr lang="en-GB" sz="1200" dirty="0">
              <a:effectLst/>
              <a:latin typeface="Cambria"/>
              <a:ea typeface="ＭＳ 明朝"/>
              <a:cs typeface="Times New Roman"/>
            </a:endParaRPr>
          </a:p>
          <a:p>
            <a:pPr>
              <a:spcAft>
                <a:spcPts val="0"/>
              </a:spcAft>
            </a:pPr>
            <a:r>
              <a:rPr lang="en-GB" sz="1200" b="1" dirty="0">
                <a:solidFill>
                  <a:srgbClr val="17365D"/>
                </a:solidFill>
                <a:effectLst/>
                <a:latin typeface="+mn-lt"/>
                <a:ea typeface="ＭＳ ゴシック"/>
                <a:cs typeface="Times New Roman"/>
              </a:rPr>
              <a:t> </a:t>
            </a:r>
            <a:r>
              <a:rPr lang="en-GB" sz="1200" dirty="0">
                <a:solidFill>
                  <a:srgbClr val="17365D"/>
                </a:solidFill>
                <a:effectLst/>
                <a:latin typeface="+mn-lt"/>
                <a:ea typeface="ＭＳ ゴシック"/>
                <a:cs typeface="Times New Roman"/>
              </a:rPr>
              <a:t>Explain that people with bipolar disorder may experience hallucinations and delusions during a manic episode but they can also be a feature of depressive episodes.</a:t>
            </a:r>
          </a:p>
          <a:p>
            <a:pPr>
              <a:spcAft>
                <a:spcPts val="0"/>
              </a:spcAft>
            </a:pPr>
            <a:r>
              <a:rPr lang="en-GB" sz="1200" kern="1200" dirty="0">
                <a:solidFill>
                  <a:schemeClr val="tx1"/>
                </a:solidFill>
                <a:effectLst/>
                <a:latin typeface="+mn-lt"/>
                <a:ea typeface="+mn-ea"/>
                <a:cs typeface="+mn-cs"/>
              </a:rPr>
              <a:t>Although bipolar disorder is normally characterized by the changes in mood (mania to depression), people who experience only manic episodes are also classified as having bipolar disorder. </a:t>
            </a:r>
            <a:r>
              <a:rPr lang="en-GB" sz="1200" dirty="0">
                <a:solidFill>
                  <a:srgbClr val="17365D"/>
                </a:solidFill>
                <a:effectLst/>
                <a:latin typeface="+mn-lt"/>
                <a:ea typeface="ＭＳ ゴシック"/>
                <a:cs typeface="Times New Roman"/>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7</a:t>
            </a:fld>
            <a:endParaRPr lang="en-US"/>
          </a:p>
        </p:txBody>
      </p:sp>
    </p:spTree>
    <p:extLst>
      <p:ext uri="{BB962C8B-B14F-4D97-AF65-F5344CB8AC3E}">
        <p14:creationId xmlns:p14="http://schemas.microsoft.com/office/powerpoint/2010/main" val="121137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solidFill>
                  <a:srgbClr val="17365D"/>
                </a:solidFill>
                <a:effectLst/>
                <a:latin typeface="+mn-lt"/>
                <a:ea typeface="ＭＳ ゴシック"/>
                <a:cs typeface="Times New Roman"/>
              </a:rPr>
              <a:t>Explain that the first symptoms of psychosis usually start between the ages of 15</a:t>
            </a:r>
            <a:r>
              <a:rPr lang="mr-IN" sz="1200" dirty="0">
                <a:solidFill>
                  <a:srgbClr val="17365D"/>
                </a:solidFill>
                <a:effectLst/>
                <a:latin typeface="+mn-lt"/>
                <a:ea typeface="ＭＳ ゴシック"/>
                <a:cs typeface="Times New Roman"/>
              </a:rPr>
              <a:t>–</a:t>
            </a:r>
            <a:r>
              <a:rPr lang="en-GB" sz="1200" dirty="0">
                <a:solidFill>
                  <a:srgbClr val="17365D"/>
                </a:solidFill>
                <a:effectLst/>
                <a:latin typeface="+mn-lt"/>
                <a:ea typeface="ＭＳ ゴシック"/>
                <a:cs typeface="Times New Roman"/>
              </a:rPr>
              <a:t>29 years old.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Sometimes this first experience can be called a </a:t>
            </a:r>
            <a:r>
              <a:rPr lang="en-GB" sz="1200" b="1" dirty="0">
                <a:solidFill>
                  <a:srgbClr val="17365D"/>
                </a:solidFill>
                <a:effectLst/>
                <a:latin typeface="+mn-lt"/>
                <a:ea typeface="ＭＳ ゴシック"/>
                <a:cs typeface="Times New Roman"/>
              </a:rPr>
              <a:t>psychotic episode.</a:t>
            </a:r>
            <a:endParaRPr lang="en-GB" sz="1200" b="1"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How long the episode lasts depends on the causes of the psychosis but they can last for a few weeks, months or even years.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Explain that after the first episode the person can either:</a:t>
            </a:r>
          </a:p>
          <a:p>
            <a:pPr marL="171450" indent="-171450">
              <a:spcAft>
                <a:spcPts val="0"/>
              </a:spcAft>
              <a:buFont typeface="Arial" charset="0"/>
              <a:buChar char="•"/>
            </a:pPr>
            <a:r>
              <a:rPr lang="en-GB" sz="1200" dirty="0">
                <a:solidFill>
                  <a:srgbClr val="17365D"/>
                </a:solidFill>
                <a:effectLst/>
                <a:latin typeface="+mn-lt"/>
                <a:ea typeface="ＭＳ ゴシック"/>
                <a:cs typeface="Times New Roman"/>
              </a:rPr>
              <a:t>Recover completely or partially (and never has another episode). </a:t>
            </a:r>
            <a:endParaRPr lang="en-GB" sz="1200" dirty="0">
              <a:effectLst/>
              <a:latin typeface="Cambria"/>
              <a:ea typeface="ＭＳ 明朝"/>
              <a:cs typeface="Times New Roman"/>
            </a:endParaRPr>
          </a:p>
          <a:p>
            <a:pPr marL="171450" indent="-171450">
              <a:spcAft>
                <a:spcPts val="0"/>
              </a:spcAft>
              <a:buFont typeface="Arial" charset="0"/>
              <a:buChar char="•"/>
            </a:pPr>
            <a:r>
              <a:rPr lang="en-GB" sz="1200" dirty="0">
                <a:solidFill>
                  <a:srgbClr val="17365D"/>
                </a:solidFill>
                <a:effectLst/>
                <a:latin typeface="+mn-lt"/>
                <a:ea typeface="ＭＳ ゴシック"/>
                <a:cs typeface="Times New Roman"/>
              </a:rPr>
              <a:t>Recover but have future episodes. </a:t>
            </a:r>
            <a:endParaRPr lang="en-GB" sz="1200" dirty="0">
              <a:effectLst/>
              <a:latin typeface="Cambria"/>
              <a:ea typeface="ＭＳ 明朝"/>
              <a:cs typeface="Times New Roman"/>
            </a:endParaRPr>
          </a:p>
          <a:p>
            <a:pPr marL="171450" indent="-171450">
              <a:buFont typeface="Arial" charset="0"/>
              <a:buChar char="•"/>
            </a:pPr>
            <a:r>
              <a:rPr lang="en-GB" sz="1200" dirty="0">
                <a:solidFill>
                  <a:srgbClr val="17365D"/>
                </a:solidFill>
                <a:effectLst/>
                <a:latin typeface="+mn-lt"/>
                <a:ea typeface="ＭＳ ゴシック"/>
                <a:cs typeface="Times New Roman"/>
              </a:rPr>
              <a:t>Symptoms can continue for</a:t>
            </a:r>
            <a:r>
              <a:rPr lang="en-GB" sz="1200" baseline="0" dirty="0">
                <a:solidFill>
                  <a:srgbClr val="17365D"/>
                </a:solidFill>
                <a:effectLst/>
                <a:latin typeface="+mn-lt"/>
                <a:ea typeface="ＭＳ ゴシック"/>
                <a:cs typeface="Times New Roman"/>
              </a:rPr>
              <a:t> a longer period</a:t>
            </a:r>
            <a:r>
              <a:rPr lang="en-GB" sz="1200" b="1" dirty="0">
                <a:solidFill>
                  <a:srgbClr val="17365D"/>
                </a:solidFill>
                <a:effectLst/>
                <a:latin typeface="+mn-lt"/>
                <a:ea typeface="ＭＳ ゴシック"/>
                <a:cs typeface="Times New Roman"/>
              </a:rPr>
              <a:t>. </a:t>
            </a:r>
            <a:endParaRPr lang="en-US" b="1"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8</a:t>
            </a:fld>
            <a:endParaRPr lang="en-US"/>
          </a:p>
        </p:txBody>
      </p:sp>
    </p:spTree>
    <p:extLst>
      <p:ext uri="{BB962C8B-B14F-4D97-AF65-F5344CB8AC3E}">
        <p14:creationId xmlns:p14="http://schemas.microsoft.com/office/powerpoint/2010/main" val="267757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solidFill>
                  <a:srgbClr val="17365D"/>
                </a:solidFill>
                <a:effectLst/>
                <a:latin typeface="+mn-lt"/>
                <a:ea typeface="ＭＳ ゴシック"/>
                <a:cs typeface="Times New Roman"/>
              </a:rPr>
              <a:t>Explain that usually people will experience their first symptoms of bipolar disorder between the ages of 15</a:t>
            </a:r>
            <a:r>
              <a:rPr lang="mr-IN" sz="1200" dirty="0">
                <a:solidFill>
                  <a:srgbClr val="17365D"/>
                </a:solidFill>
                <a:effectLst/>
                <a:latin typeface="+mn-lt"/>
                <a:ea typeface="ＭＳ ゴシック"/>
                <a:cs typeface="Times New Roman"/>
              </a:rPr>
              <a:t>–</a:t>
            </a:r>
            <a:r>
              <a:rPr lang="en-GB" sz="1200" dirty="0">
                <a:solidFill>
                  <a:srgbClr val="17365D"/>
                </a:solidFill>
                <a:effectLst/>
                <a:latin typeface="+mn-lt"/>
                <a:ea typeface="ＭＳ ゴシック"/>
                <a:cs typeface="Times New Roman"/>
              </a:rPr>
              <a:t>29 years old.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The changes in mood and symptoms of associated with those changes in mood can vary widely between people.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Explain that people can have:</a:t>
            </a:r>
          </a:p>
          <a:p>
            <a:pPr marL="171450" indent="-171450">
              <a:spcAft>
                <a:spcPts val="0"/>
              </a:spcAft>
              <a:buFont typeface="Arial" charset="0"/>
              <a:buChar char="•"/>
            </a:pPr>
            <a:r>
              <a:rPr lang="en-GB" sz="1200" dirty="0">
                <a:solidFill>
                  <a:srgbClr val="17365D"/>
                </a:solidFill>
                <a:effectLst/>
                <a:latin typeface="+mn-lt"/>
                <a:ea typeface="ＭＳ ゴシック"/>
                <a:cs typeface="Times New Roman"/>
              </a:rPr>
              <a:t>A couple of bipolar episodes in their lifetime. </a:t>
            </a:r>
            <a:endParaRPr lang="en-GB" sz="1200" dirty="0">
              <a:effectLst/>
              <a:latin typeface="Cambria"/>
              <a:ea typeface="ＭＳ 明朝"/>
              <a:cs typeface="Times New Roman"/>
            </a:endParaRPr>
          </a:p>
          <a:p>
            <a:pPr marL="171450" indent="-171450">
              <a:spcAft>
                <a:spcPts val="0"/>
              </a:spcAft>
              <a:buFont typeface="Arial" charset="0"/>
              <a:buChar char="•"/>
            </a:pPr>
            <a:r>
              <a:rPr lang="en-GB" sz="1200" dirty="0">
                <a:solidFill>
                  <a:srgbClr val="17365D"/>
                </a:solidFill>
                <a:effectLst/>
                <a:latin typeface="+mn-lt"/>
                <a:ea typeface="ＭＳ ゴシック"/>
                <a:cs typeface="Times New Roman"/>
              </a:rPr>
              <a:t>Many episodes.</a:t>
            </a:r>
            <a:endParaRPr lang="en-GB" sz="1200" dirty="0">
              <a:effectLst/>
              <a:latin typeface="Cambria"/>
              <a:ea typeface="ＭＳ 明朝"/>
              <a:cs typeface="Times New Roman"/>
            </a:endParaRPr>
          </a:p>
          <a:p>
            <a:pPr marL="171450" indent="-171450">
              <a:spcAft>
                <a:spcPts val="0"/>
              </a:spcAft>
              <a:buFont typeface="Arial" charset="0"/>
              <a:buChar char="•"/>
            </a:pPr>
            <a:r>
              <a:rPr lang="en-GB" sz="1200" dirty="0">
                <a:solidFill>
                  <a:srgbClr val="17365D"/>
                </a:solidFill>
                <a:effectLst/>
                <a:latin typeface="+mn-lt"/>
                <a:ea typeface="ＭＳ ゴシック"/>
                <a:cs typeface="Times New Roman"/>
              </a:rPr>
              <a:t>Just one manic episode in their life. </a:t>
            </a:r>
            <a:endParaRPr lang="en-GB" sz="1200" dirty="0">
              <a:effectLst/>
              <a:latin typeface="Cambria"/>
              <a:ea typeface="ＭＳ 明朝"/>
              <a:cs typeface="Times New Roman"/>
            </a:endParaRPr>
          </a:p>
          <a:p>
            <a:pPr marL="171450" indent="-171450">
              <a:buFont typeface="Arial" charset="0"/>
              <a:buChar char="•"/>
            </a:pPr>
            <a:r>
              <a:rPr lang="en-GB" sz="1200" dirty="0">
                <a:solidFill>
                  <a:srgbClr val="17365D"/>
                </a:solidFill>
                <a:effectLst/>
                <a:latin typeface="+mn-lt"/>
                <a:ea typeface="ＭＳ ゴシック"/>
                <a:cs typeface="Times New Roman"/>
              </a:rPr>
              <a:t>One manic episode but many more depressed episodes.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9</a:t>
            </a:fld>
            <a:endParaRPr lang="en-US"/>
          </a:p>
        </p:txBody>
      </p:sp>
    </p:spTree>
    <p:extLst>
      <p:ext uri="{BB962C8B-B14F-4D97-AF65-F5344CB8AC3E}">
        <p14:creationId xmlns:p14="http://schemas.microsoft.com/office/powerpoint/2010/main" val="2034742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solidFill>
                  <a:srgbClr val="17365D"/>
                </a:solidFill>
                <a:effectLst/>
                <a:latin typeface="+mn-lt"/>
                <a:ea typeface="ＭＳ ゴシック"/>
                <a:cs typeface="Times New Roman"/>
              </a:rPr>
              <a:t>Ask the participants how they think psychoses impacts on a person’s life?</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Allow a brief discussion before revealing the slide.</a:t>
            </a:r>
            <a:endParaRPr lang="en-GB" sz="1200" dirty="0">
              <a:effectLst/>
              <a:latin typeface="Cambria"/>
              <a:ea typeface="ＭＳ 明朝"/>
              <a:cs typeface="Times New Roman"/>
            </a:endParaRPr>
          </a:p>
          <a:p>
            <a:pPr>
              <a:spcAft>
                <a:spcPts val="0"/>
              </a:spcAft>
            </a:pPr>
            <a:r>
              <a:rPr lang="en-GB" sz="1200" dirty="0">
                <a:solidFill>
                  <a:srgbClr val="17365D"/>
                </a:solidFill>
                <a:effectLst/>
                <a:latin typeface="+mn-lt"/>
                <a:ea typeface="ＭＳ ゴシック"/>
                <a:cs typeface="Times New Roman"/>
              </a:rPr>
              <a:t> </a:t>
            </a:r>
            <a:endParaRPr lang="en-GB" sz="1200" dirty="0">
              <a:effectLst/>
              <a:latin typeface="Cambria"/>
              <a:ea typeface="ＭＳ 明朝"/>
              <a:cs typeface="Times New Roman"/>
            </a:endParaRPr>
          </a:p>
          <a:p>
            <a:r>
              <a:rPr lang="en-GB" sz="1200" dirty="0">
                <a:solidFill>
                  <a:srgbClr val="17365D"/>
                </a:solidFill>
                <a:effectLst/>
                <a:latin typeface="+mn-lt"/>
                <a:ea typeface="ＭＳ ゴシック"/>
                <a:cs typeface="Times New Roman"/>
              </a:rPr>
              <a:t>Psychoses impact dramatically on all areas of a person’s life.</a:t>
            </a:r>
            <a:r>
              <a:rPr lang="en-GB" dirty="0">
                <a:effectLst/>
              </a:rPr>
              <a:t> </a:t>
            </a:r>
            <a:endParaRPr lang="en-US" dirty="0"/>
          </a:p>
        </p:txBody>
      </p:sp>
      <p:sp>
        <p:nvSpPr>
          <p:cNvPr id="4" name="Slide Number Placeholder 3"/>
          <p:cNvSpPr>
            <a:spLocks noGrp="1"/>
          </p:cNvSpPr>
          <p:nvPr>
            <p:ph type="sldNum" sz="quarter" idx="10"/>
          </p:nvPr>
        </p:nvSpPr>
        <p:spPr/>
        <p:txBody>
          <a:bodyPr/>
          <a:lstStyle/>
          <a:p>
            <a:fld id="{01ACE541-FFB1-9346-8D54-2D175DC5B6D3}" type="slidenum">
              <a:rPr lang="en-US" smtClean="0"/>
              <a:pPr/>
              <a:t>10</a:t>
            </a:fld>
            <a:endParaRPr lang="en-US"/>
          </a:p>
        </p:txBody>
      </p:sp>
    </p:spTree>
    <p:extLst>
      <p:ext uri="{BB962C8B-B14F-4D97-AF65-F5344CB8AC3E}">
        <p14:creationId xmlns:p14="http://schemas.microsoft.com/office/powerpoint/2010/main" val="172718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3EA81AD-AB55-8145-89A1-D453409DAA09}" type="datetime1">
              <a:rPr lang="en-GB" smtClean="0"/>
              <a:pPr/>
              <a:t>01/11/2022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ABBE-18FD-BC43-9790-77B931A442BB}" type="slidenum">
              <a:rPr lang="en-US" smtClean="0"/>
              <a:pPr/>
              <a:t>‹nº›</a:t>
            </a:fld>
            <a:endParaRPr lang="en-US"/>
          </a:p>
        </p:txBody>
      </p:sp>
    </p:spTree>
    <p:extLst>
      <p:ext uri="{BB962C8B-B14F-4D97-AF65-F5344CB8AC3E}">
        <p14:creationId xmlns:p14="http://schemas.microsoft.com/office/powerpoint/2010/main" val="118354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C42403-37CB-5146-A44E-D4477515130B}" type="datetime1">
              <a:rPr lang="en-GB" smtClean="0"/>
              <a:pPr/>
              <a:t>01/11/2022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ABBE-18FD-BC43-9790-77B931A442BB}" type="slidenum">
              <a:rPr lang="en-US" smtClean="0"/>
              <a:pPr/>
              <a:t>‹nº›</a:t>
            </a:fld>
            <a:endParaRPr lang="en-US"/>
          </a:p>
        </p:txBody>
      </p:sp>
    </p:spTree>
    <p:extLst>
      <p:ext uri="{BB962C8B-B14F-4D97-AF65-F5344CB8AC3E}">
        <p14:creationId xmlns:p14="http://schemas.microsoft.com/office/powerpoint/2010/main" val="114968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A80862D-F47A-2947-BDD4-5A19340AEBF1}" type="datetime1">
              <a:rPr lang="en-GB" smtClean="0"/>
              <a:pPr/>
              <a:t>01/11/2022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ABBE-18FD-BC43-9790-77B931A442BB}" type="slidenum">
              <a:rPr lang="en-US" smtClean="0"/>
              <a:pPr/>
              <a:t>‹nº›</a:t>
            </a:fld>
            <a:endParaRPr lang="en-US"/>
          </a:p>
        </p:txBody>
      </p:sp>
    </p:spTree>
    <p:extLst>
      <p:ext uri="{BB962C8B-B14F-4D97-AF65-F5344CB8AC3E}">
        <p14:creationId xmlns:p14="http://schemas.microsoft.com/office/powerpoint/2010/main" val="171919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823F502-65A8-4A42-B71E-B3F4B322172F}" type="datetime1">
              <a:rPr lang="en-GB" smtClean="0"/>
              <a:pPr/>
              <a:t>01/11/2022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ABBE-18FD-BC43-9790-77B931A442BB}" type="slidenum">
              <a:rPr lang="en-US" smtClean="0"/>
              <a:pPr/>
              <a:t>‹nº›</a:t>
            </a:fld>
            <a:endParaRPr lang="en-US"/>
          </a:p>
        </p:txBody>
      </p:sp>
    </p:spTree>
    <p:extLst>
      <p:ext uri="{BB962C8B-B14F-4D97-AF65-F5344CB8AC3E}">
        <p14:creationId xmlns:p14="http://schemas.microsoft.com/office/powerpoint/2010/main" val="270234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44D0EEA-415C-DE4C-ABC3-EDD7B8268A7F}" type="datetime1">
              <a:rPr lang="en-GB" smtClean="0"/>
              <a:pPr/>
              <a:t>01/11/2022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ABBE-18FD-BC43-9790-77B931A442BB}" type="slidenum">
              <a:rPr lang="en-US" smtClean="0"/>
              <a:pPr/>
              <a:t>‹nº›</a:t>
            </a:fld>
            <a:endParaRPr lang="en-US"/>
          </a:p>
        </p:txBody>
      </p:sp>
    </p:spTree>
    <p:extLst>
      <p:ext uri="{BB962C8B-B14F-4D97-AF65-F5344CB8AC3E}">
        <p14:creationId xmlns:p14="http://schemas.microsoft.com/office/powerpoint/2010/main" val="157174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BE29F99-0033-2042-A03C-ED799F9E94E9}" type="datetime1">
              <a:rPr lang="en-GB" smtClean="0"/>
              <a:pPr/>
              <a:t>01/11/2022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0ABBE-18FD-BC43-9790-77B931A442BB}" type="slidenum">
              <a:rPr lang="en-US" smtClean="0"/>
              <a:pPr/>
              <a:t>‹nº›</a:t>
            </a:fld>
            <a:endParaRPr lang="en-US"/>
          </a:p>
        </p:txBody>
      </p:sp>
    </p:spTree>
    <p:extLst>
      <p:ext uri="{BB962C8B-B14F-4D97-AF65-F5344CB8AC3E}">
        <p14:creationId xmlns:p14="http://schemas.microsoft.com/office/powerpoint/2010/main" val="117930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350C051-2019-7743-B09A-3B04C7D8F303}" type="datetime1">
              <a:rPr lang="en-GB" smtClean="0"/>
              <a:pPr/>
              <a:t>01/11/2022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0ABBE-18FD-BC43-9790-77B931A442BB}" type="slidenum">
              <a:rPr lang="en-US" smtClean="0"/>
              <a:pPr/>
              <a:t>‹nº›</a:t>
            </a:fld>
            <a:endParaRPr lang="en-US"/>
          </a:p>
        </p:txBody>
      </p:sp>
    </p:spTree>
    <p:extLst>
      <p:ext uri="{BB962C8B-B14F-4D97-AF65-F5344CB8AC3E}">
        <p14:creationId xmlns:p14="http://schemas.microsoft.com/office/powerpoint/2010/main" val="234818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ADDB65F-A92C-9A47-B136-714C894C045B}" type="datetime1">
              <a:rPr lang="en-GB" smtClean="0"/>
              <a:pPr/>
              <a:t>01/11/2022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0ABBE-18FD-BC43-9790-77B931A442BB}" type="slidenum">
              <a:rPr lang="en-US" smtClean="0"/>
              <a:pPr/>
              <a:t>‹nº›</a:t>
            </a:fld>
            <a:endParaRPr lang="en-US"/>
          </a:p>
        </p:txBody>
      </p:sp>
    </p:spTree>
    <p:extLst>
      <p:ext uri="{BB962C8B-B14F-4D97-AF65-F5344CB8AC3E}">
        <p14:creationId xmlns:p14="http://schemas.microsoft.com/office/powerpoint/2010/main" val="202439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DC773-1C74-1248-9345-93EAEF323612}" type="datetime1">
              <a:rPr lang="en-GB" smtClean="0"/>
              <a:pPr/>
              <a:t>01/11/2022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0ABBE-18FD-BC43-9790-77B931A442BB}" type="slidenum">
              <a:rPr lang="en-US" smtClean="0"/>
              <a:pPr/>
              <a:t>‹nº›</a:t>
            </a:fld>
            <a:endParaRPr lang="en-US"/>
          </a:p>
        </p:txBody>
      </p:sp>
    </p:spTree>
    <p:extLst>
      <p:ext uri="{BB962C8B-B14F-4D97-AF65-F5344CB8AC3E}">
        <p14:creationId xmlns:p14="http://schemas.microsoft.com/office/powerpoint/2010/main" val="15044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22F68C3-2A45-D946-A9DB-DE2B27BD6668}" type="datetime1">
              <a:rPr lang="en-GB" smtClean="0"/>
              <a:pPr/>
              <a:t>01/11/2022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0ABBE-18FD-BC43-9790-77B931A442BB}" type="slidenum">
              <a:rPr lang="en-US" smtClean="0"/>
              <a:pPr/>
              <a:t>‹nº›</a:t>
            </a:fld>
            <a:endParaRPr lang="en-US"/>
          </a:p>
        </p:txBody>
      </p:sp>
    </p:spTree>
    <p:extLst>
      <p:ext uri="{BB962C8B-B14F-4D97-AF65-F5344CB8AC3E}">
        <p14:creationId xmlns:p14="http://schemas.microsoft.com/office/powerpoint/2010/main" val="32132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E9595D6-954B-B94D-B3F1-01EAAE3F258C}" type="datetime1">
              <a:rPr lang="en-GB" smtClean="0"/>
              <a:pPr/>
              <a:t>01/11/2022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0ABBE-18FD-BC43-9790-77B931A442BB}" type="slidenum">
              <a:rPr lang="en-US" smtClean="0"/>
              <a:pPr/>
              <a:t>‹nº›</a:t>
            </a:fld>
            <a:endParaRPr lang="en-US"/>
          </a:p>
        </p:txBody>
      </p:sp>
    </p:spTree>
    <p:extLst>
      <p:ext uri="{BB962C8B-B14F-4D97-AF65-F5344CB8AC3E}">
        <p14:creationId xmlns:p14="http://schemas.microsoft.com/office/powerpoint/2010/main" val="246601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F2790-9AD2-8D4C-8ED8-7E322C6B3BD1}" type="datetime1">
              <a:rPr lang="en-GB" smtClean="0"/>
              <a:pPr/>
              <a:t>01/11/2022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0ABBE-18FD-BC43-9790-77B931A442BB}" type="slidenum">
              <a:rPr lang="en-US" smtClean="0"/>
              <a:pPr/>
              <a:t>‹nº›</a:t>
            </a:fld>
            <a:endParaRPr lang="en-US"/>
          </a:p>
        </p:txBody>
      </p:sp>
    </p:spTree>
    <p:extLst>
      <p:ext uri="{BB962C8B-B14F-4D97-AF65-F5344CB8AC3E}">
        <p14:creationId xmlns:p14="http://schemas.microsoft.com/office/powerpoint/2010/main" val="2045676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solidFill>
            <a:srgbClr val="24357E"/>
          </a:solidFill>
        </p:spPr>
        <p:txBody>
          <a:bodyPr/>
          <a:lstStyle/>
          <a:p>
            <a:r>
              <a:rPr lang="en-US" dirty="0" err="1">
                <a:solidFill>
                  <a:schemeClr val="bg1"/>
                </a:solidFill>
              </a:rPr>
              <a:t>Psicoses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C500ABBE-18FD-BC43-9790-77B931A442BB}" type="slidenum">
              <a:rPr lang="en-US" smtClean="0"/>
              <a:pPr/>
              <a:t>1</a:t>
            </a:fld>
            <a:endParaRPr lang="en-US"/>
          </a:p>
        </p:txBody>
      </p:sp>
    </p:spTree>
    <p:extLst>
      <p:ext uri="{BB962C8B-B14F-4D97-AF65-F5344CB8AC3E}">
        <p14:creationId xmlns:p14="http://schemas.microsoft.com/office/powerpoint/2010/main" val="140087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61068"/>
          </a:xfrm>
        </p:spPr>
        <p:txBody>
          <a:bodyPr/>
          <a:lstStyle/>
          <a:p>
            <a:r>
              <a:rPr lang="en-US" dirty="0" err="1">
                <a:solidFill>
                  <a:schemeClr val="bg1"/>
                </a:solidFill>
              </a:rPr>
              <a:t>Impacto</a:t>
            </a:r>
            <a:r>
              <a:rPr lang="en-US" dirty="0">
                <a:solidFill>
                  <a:schemeClr val="bg1"/>
                </a:solidFill>
              </a:rPr>
              <a:t> das </a:t>
            </a:r>
            <a:r>
              <a:rPr lang="en-US" dirty="0" err="1">
                <a:solidFill>
                  <a:schemeClr val="bg1"/>
                </a:solidFill>
              </a:rPr>
              <a:t>psicoses</a:t>
            </a:r>
            <a:endParaRPr lang="en-US" dirty="0">
              <a:solidFill>
                <a:schemeClr val="bg1"/>
              </a:solidFill>
            </a:endParaRPr>
          </a:p>
        </p:txBody>
      </p:sp>
      <p:sp>
        <p:nvSpPr>
          <p:cNvPr id="3" name="Content Placeholder 2"/>
          <p:cNvSpPr>
            <a:spLocks noGrp="1"/>
          </p:cNvSpPr>
          <p:nvPr>
            <p:ph idx="1"/>
          </p:nvPr>
        </p:nvSpPr>
        <p:spPr>
          <a:xfrm>
            <a:off x="1032272" y="2243138"/>
            <a:ext cx="7079456" cy="4113211"/>
          </a:xfrm>
        </p:spPr>
        <p:txBody>
          <a:bodyPr>
            <a:normAutofit lnSpcReduction="10000"/>
          </a:bodyPr>
          <a:lstStyle/>
          <a:p>
            <a:pPr marL="0" indent="0">
              <a:buNone/>
            </a:pPr>
            <a:r>
              <a:rPr lang="en-US" sz="2200" b="1" dirty="0" err="1"/>
              <a:t>Impacto</a:t>
            </a:r>
            <a:r>
              <a:rPr lang="en-US" sz="2200" b="1" dirty="0"/>
              <a:t> no </a:t>
            </a:r>
            <a:r>
              <a:rPr lang="en-US" sz="2200" b="1" dirty="0" err="1"/>
              <a:t>indivíduo</a:t>
            </a:r>
            <a:r>
              <a:rPr lang="en-US" sz="2200" b="1" dirty="0"/>
              <a:t>:</a:t>
            </a:r>
          </a:p>
          <a:p>
            <a:r>
              <a:rPr lang="pt-BR" sz="2200" dirty="0"/>
              <a:t>Término de relacionamentos.</a:t>
            </a:r>
          </a:p>
          <a:p>
            <a:r>
              <a:rPr lang="pt-BR" sz="2200" dirty="0"/>
              <a:t>Experiência negativa e às vezes assustadora dos sintomas.</a:t>
            </a:r>
          </a:p>
          <a:p>
            <a:r>
              <a:rPr lang="pt-BR" sz="2200" dirty="0"/>
              <a:t>Perda de emprego, estudos, oportunidades.</a:t>
            </a:r>
          </a:p>
          <a:p>
            <a:r>
              <a:rPr lang="pt-BR" sz="2200" dirty="0"/>
              <a:t>Consequências financeiras.</a:t>
            </a:r>
          </a:p>
          <a:p>
            <a:r>
              <a:rPr lang="pt-BR" sz="2200" dirty="0"/>
              <a:t>Estigma e rejeição pela comunidade</a:t>
            </a:r>
            <a:r>
              <a:rPr lang="en-US" sz="2200" dirty="0"/>
              <a:t>.</a:t>
            </a:r>
          </a:p>
          <a:p>
            <a:pPr marL="0" indent="0">
              <a:buNone/>
            </a:pPr>
            <a:endParaRPr lang="en-US" sz="2200" dirty="0"/>
          </a:p>
          <a:p>
            <a:pPr marL="0" indent="0">
              <a:buNone/>
            </a:pPr>
            <a:r>
              <a:rPr lang="en-US" sz="2200" b="1" dirty="0" err="1"/>
              <a:t>Impacto</a:t>
            </a:r>
            <a:r>
              <a:rPr lang="en-US" sz="2200" b="1" dirty="0"/>
              <a:t> </a:t>
            </a:r>
            <a:r>
              <a:rPr lang="en-US" sz="2200" b="1" dirty="0" err="1"/>
              <a:t>na</a:t>
            </a:r>
            <a:r>
              <a:rPr lang="en-US" sz="2200" b="1" dirty="0"/>
              <a:t> </a:t>
            </a:r>
            <a:r>
              <a:rPr lang="en-US" sz="2200" b="1" dirty="0" err="1"/>
              <a:t>família</a:t>
            </a:r>
            <a:r>
              <a:rPr lang="en-US" sz="2200" b="1" dirty="0"/>
              <a:t>: </a:t>
            </a:r>
          </a:p>
          <a:p>
            <a:r>
              <a:rPr lang="pt-BR" sz="2200" dirty="0"/>
              <a:t>Custos médicos.</a:t>
            </a:r>
          </a:p>
          <a:p>
            <a:r>
              <a:rPr lang="pt-BR" sz="2200" dirty="0"/>
              <a:t>Tempo e energia cuidando da pessoa (carga do cuidador).</a:t>
            </a:r>
          </a:p>
          <a:p>
            <a:r>
              <a:rPr lang="pt-BR" sz="2200" dirty="0"/>
              <a:t>Sofrimento emocional</a:t>
            </a:r>
            <a:r>
              <a:rPr lang="en-US" sz="2200" dirty="0"/>
              <a:t>.</a:t>
            </a:r>
          </a:p>
          <a:p>
            <a:pPr marL="0" indent="0">
              <a:buNone/>
            </a:pPr>
            <a:endParaRPr lang="en-US" sz="2200" dirty="0"/>
          </a:p>
          <a:p>
            <a:pPr marL="0" indent="0">
              <a:buNone/>
            </a:pPr>
            <a:endParaRPr lang="en-US" sz="2200" dirty="0"/>
          </a:p>
        </p:txBody>
      </p:sp>
      <p:sp>
        <p:nvSpPr>
          <p:cNvPr id="5" name="Slide Number Placeholder 4"/>
          <p:cNvSpPr>
            <a:spLocks noGrp="1"/>
          </p:cNvSpPr>
          <p:nvPr>
            <p:ph type="sldNum" sz="quarter" idx="12"/>
          </p:nvPr>
        </p:nvSpPr>
        <p:spPr/>
        <p:txBody>
          <a:bodyPr/>
          <a:lstStyle/>
          <a:p>
            <a:fld id="{C500ABBE-18FD-BC43-9790-77B931A442BB}" type="slidenum">
              <a:rPr lang="en-US" smtClean="0"/>
              <a:pPr/>
              <a:t>10</a:t>
            </a:fld>
            <a:endParaRPr lang="en-US"/>
          </a:p>
        </p:txBody>
      </p:sp>
    </p:spTree>
    <p:extLst>
      <p:ext uri="{BB962C8B-B14F-4D97-AF65-F5344CB8AC3E}">
        <p14:creationId xmlns:p14="http://schemas.microsoft.com/office/powerpoint/2010/main" val="58497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61067"/>
          </a:xfrm>
        </p:spPr>
        <p:txBody>
          <a:bodyPr/>
          <a:lstStyle/>
          <a:p>
            <a:r>
              <a:rPr lang="en-US" dirty="0" err="1">
                <a:solidFill>
                  <a:schemeClr val="bg1"/>
                </a:solidFill>
              </a:rPr>
              <a:t>Impacto</a:t>
            </a:r>
            <a:r>
              <a:rPr lang="en-US" dirty="0">
                <a:solidFill>
                  <a:schemeClr val="bg1"/>
                </a:solidFill>
              </a:rPr>
              <a:t> das </a:t>
            </a:r>
            <a:r>
              <a:rPr lang="en-US" dirty="0" err="1">
                <a:solidFill>
                  <a:schemeClr val="bg1"/>
                </a:solidFill>
              </a:rPr>
              <a:t>psicoses</a:t>
            </a:r>
            <a:endParaRPr lang="en-US" dirty="0">
              <a:solidFill>
                <a:schemeClr val="bg1"/>
              </a:solidFill>
            </a:endParaRPr>
          </a:p>
        </p:txBody>
      </p:sp>
      <p:sp>
        <p:nvSpPr>
          <p:cNvPr id="3" name="Content Placeholder 2"/>
          <p:cNvSpPr>
            <a:spLocks noGrp="1"/>
          </p:cNvSpPr>
          <p:nvPr>
            <p:ph idx="1"/>
          </p:nvPr>
        </p:nvSpPr>
        <p:spPr>
          <a:xfrm>
            <a:off x="1085849" y="2152550"/>
            <a:ext cx="7729539" cy="4525963"/>
          </a:xfrm>
        </p:spPr>
        <p:txBody>
          <a:bodyPr>
            <a:normAutofit fontScale="77500" lnSpcReduction="20000"/>
          </a:bodyPr>
          <a:lstStyle/>
          <a:p>
            <a:pPr marL="0" indent="0">
              <a:buNone/>
            </a:pPr>
            <a:r>
              <a:rPr lang="en-US" b="1" dirty="0" err="1"/>
              <a:t>Impacto</a:t>
            </a:r>
            <a:r>
              <a:rPr lang="en-US" b="1" dirty="0"/>
              <a:t> </a:t>
            </a:r>
            <a:r>
              <a:rPr lang="en-US" b="1" dirty="0" err="1"/>
              <a:t>na</a:t>
            </a:r>
            <a:r>
              <a:rPr lang="en-US" b="1" dirty="0"/>
              <a:t> </a:t>
            </a:r>
            <a:r>
              <a:rPr lang="en-US" b="1" dirty="0" err="1"/>
              <a:t>sociedade</a:t>
            </a:r>
            <a:r>
              <a:rPr lang="en-US" b="1" dirty="0"/>
              <a:t>: </a:t>
            </a:r>
          </a:p>
          <a:p>
            <a:r>
              <a:rPr lang="pt-BR" dirty="0"/>
              <a:t>Perda de força de trabalho.</a:t>
            </a:r>
          </a:p>
          <a:p>
            <a:r>
              <a:rPr lang="pt-BR" dirty="0"/>
              <a:t>Intervenções médicas caras e hospitalizações (desnecessariamente) longas</a:t>
            </a:r>
            <a:r>
              <a:rPr lang="en-US" dirty="0"/>
              <a:t>.</a:t>
            </a:r>
          </a:p>
          <a:p>
            <a:pPr marL="0" indent="0">
              <a:buNone/>
            </a:pPr>
            <a:r>
              <a:rPr lang="en-US" b="1" dirty="0" err="1"/>
              <a:t>Violação</a:t>
            </a:r>
            <a:r>
              <a:rPr lang="en-US" b="1" dirty="0"/>
              <a:t> dos </a:t>
            </a:r>
            <a:r>
              <a:rPr lang="en-US" b="1" dirty="0" err="1"/>
              <a:t>direitos</a:t>
            </a:r>
            <a:r>
              <a:rPr lang="en-US" b="1" dirty="0"/>
              <a:t> </a:t>
            </a:r>
            <a:r>
              <a:rPr lang="en-US" b="1" dirty="0" err="1"/>
              <a:t>humanos</a:t>
            </a:r>
            <a:r>
              <a:rPr lang="en-US" b="1" dirty="0"/>
              <a:t>: </a:t>
            </a:r>
          </a:p>
          <a:p>
            <a:r>
              <a:rPr lang="pt-BR" dirty="0"/>
              <a:t>Pessoas com psicoses podem ser acorrentadas e confinadas.</a:t>
            </a:r>
          </a:p>
          <a:p>
            <a:r>
              <a:rPr lang="pt-BR" dirty="0"/>
              <a:t>Elas podem ser espancadas como punição ou tratamento.</a:t>
            </a:r>
          </a:p>
          <a:p>
            <a:r>
              <a:rPr lang="pt-BR" dirty="0"/>
              <a:t>Elas podem receber tratamentos que são ineficazes e perigosos devido à má compreensão das causas das psicoses</a:t>
            </a:r>
            <a:r>
              <a:rPr lang="en-US" dirty="0"/>
              <a:t>.</a:t>
            </a:r>
          </a:p>
          <a:p>
            <a:endParaRPr lang="en-US" dirty="0"/>
          </a:p>
        </p:txBody>
      </p:sp>
      <p:sp>
        <p:nvSpPr>
          <p:cNvPr id="4" name="Slide Number Placeholder 3"/>
          <p:cNvSpPr>
            <a:spLocks noGrp="1"/>
          </p:cNvSpPr>
          <p:nvPr>
            <p:ph type="sldNum" sz="quarter" idx="12"/>
          </p:nvPr>
        </p:nvSpPr>
        <p:spPr/>
        <p:txBody>
          <a:bodyPr/>
          <a:lstStyle/>
          <a:p>
            <a:fld id="{C500ABBE-18FD-BC43-9790-77B931A442BB}" type="slidenum">
              <a:rPr lang="en-US" smtClean="0"/>
              <a:pPr/>
              <a:t>11</a:t>
            </a:fld>
            <a:endParaRPr lang="en-US"/>
          </a:p>
        </p:txBody>
      </p:sp>
    </p:spTree>
    <p:extLst>
      <p:ext uri="{BB962C8B-B14F-4D97-AF65-F5344CB8AC3E}">
        <p14:creationId xmlns:p14="http://schemas.microsoft.com/office/powerpoint/2010/main" val="169631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1743075"/>
          </a:xfrm>
          <a:solidFill>
            <a:srgbClr val="24357E"/>
          </a:solidFill>
        </p:spPr>
        <p:txBody>
          <a:bodyPr/>
          <a:lstStyle/>
          <a:p>
            <a:r>
              <a:rPr lang="en-US" dirty="0" err="1">
                <a:solidFill>
                  <a:srgbClr val="FFFFFF"/>
                </a:solidFill>
              </a:rPr>
              <a:t>Violação</a:t>
            </a:r>
            <a:r>
              <a:rPr lang="en-US" dirty="0">
                <a:solidFill>
                  <a:srgbClr val="FFFFFF"/>
                </a:solidFill>
              </a:rPr>
              <a:t> dos </a:t>
            </a:r>
            <a:r>
              <a:rPr lang="en-US" dirty="0" err="1">
                <a:solidFill>
                  <a:srgbClr val="FFFFFF"/>
                </a:solidFill>
              </a:rPr>
              <a:t>direitos</a:t>
            </a:r>
            <a:r>
              <a:rPr lang="en-US" dirty="0">
                <a:solidFill>
                  <a:srgbClr val="FFFFFF"/>
                </a:solidFill>
              </a:rPr>
              <a:t> </a:t>
            </a:r>
            <a:r>
              <a:rPr lang="en-US" dirty="0" err="1">
                <a:solidFill>
                  <a:srgbClr val="FFFFFF"/>
                </a:solidFill>
              </a:rPr>
              <a:t>humanos</a:t>
            </a:r>
            <a:endParaRPr lang="en-US" dirty="0">
              <a:solidFill>
                <a:srgbClr val="FFFFFF"/>
              </a:solidFill>
            </a:endParaRPr>
          </a:p>
        </p:txBody>
      </p:sp>
      <p:sp>
        <p:nvSpPr>
          <p:cNvPr id="6" name="Content Placeholder 5"/>
          <p:cNvSpPr>
            <a:spLocks noGrp="1"/>
          </p:cNvSpPr>
          <p:nvPr>
            <p:ph idx="1"/>
          </p:nvPr>
        </p:nvSpPr>
        <p:spPr>
          <a:xfrm>
            <a:off x="692943" y="2201862"/>
            <a:ext cx="7758113" cy="4154488"/>
          </a:xfrm>
        </p:spPr>
        <p:txBody>
          <a:bodyPr>
            <a:normAutofit fontScale="85000" lnSpcReduction="10000"/>
          </a:bodyPr>
          <a:lstStyle/>
          <a:p>
            <a:pPr marL="0" indent="0">
              <a:buNone/>
            </a:pPr>
            <a:r>
              <a:rPr lang="pt-BR" dirty="0" err="1"/>
              <a:t>Ádila</a:t>
            </a:r>
            <a:r>
              <a:rPr lang="pt-BR" dirty="0"/>
              <a:t> é uma jovem que ouve vozes. Como ela estava vagando pela rua e falando em voz alta, a polícia a prendeu. Ela não cometeu nenhuma ofensa, mas, enquanto estava sob custódia, foi informada de que seria transferida para um hospital psiquiátrico</a:t>
            </a:r>
            <a:r>
              <a:rPr lang="en-US" dirty="0"/>
              <a:t>. </a:t>
            </a:r>
          </a:p>
          <a:p>
            <a:pPr marL="0" indent="0">
              <a:buNone/>
            </a:pPr>
            <a:r>
              <a:rPr lang="pt-BR" dirty="0"/>
              <a:t>No hospital, ela foi forçada a tomar altas doses de drogas psicotrópicas que a deixaram extremamente doente. Ela foi intimidada e atacada por funcionários e outros pacientes do sexo masculino. Ela não tem como contestar sua detenção</a:t>
            </a:r>
            <a:r>
              <a:rPr lang="en-US" dirty="0"/>
              <a:t>.</a:t>
            </a:r>
          </a:p>
        </p:txBody>
      </p:sp>
      <p:sp>
        <p:nvSpPr>
          <p:cNvPr id="4" name="Slide Number Placeholder 3"/>
          <p:cNvSpPr>
            <a:spLocks noGrp="1"/>
          </p:cNvSpPr>
          <p:nvPr>
            <p:ph type="sldNum" sz="quarter" idx="12"/>
          </p:nvPr>
        </p:nvSpPr>
        <p:spPr/>
        <p:txBody>
          <a:bodyPr/>
          <a:lstStyle/>
          <a:p>
            <a:fld id="{C500ABBE-18FD-BC43-9790-77B931A442BB}" type="slidenum">
              <a:rPr lang="en-US" smtClean="0"/>
              <a:pPr/>
              <a:t>12</a:t>
            </a:fld>
            <a:endParaRPr lang="en-US"/>
          </a:p>
        </p:txBody>
      </p:sp>
    </p:spTree>
    <p:extLst>
      <p:ext uri="{BB962C8B-B14F-4D97-AF65-F5344CB8AC3E}">
        <p14:creationId xmlns:p14="http://schemas.microsoft.com/office/powerpoint/2010/main" val="348961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14500"/>
          </a:xfrm>
          <a:solidFill>
            <a:srgbClr val="24357E"/>
          </a:solidFill>
        </p:spPr>
        <p:txBody>
          <a:bodyPr/>
          <a:lstStyle/>
          <a:p>
            <a:r>
              <a:rPr lang="en-US" dirty="0" err="1">
                <a:solidFill>
                  <a:schemeClr val="bg1"/>
                </a:solidFill>
              </a:rPr>
              <a:t>Discussão</a:t>
            </a:r>
            <a:r>
              <a:rPr lang="en-US" dirty="0">
                <a:solidFill>
                  <a:schemeClr val="bg1"/>
                </a:solidFill>
              </a:rPr>
              <a:t> </a:t>
            </a:r>
          </a:p>
        </p:txBody>
      </p:sp>
      <p:sp>
        <p:nvSpPr>
          <p:cNvPr id="3" name="Content Placeholder 2"/>
          <p:cNvSpPr>
            <a:spLocks noGrp="1"/>
          </p:cNvSpPr>
          <p:nvPr>
            <p:ph idx="1"/>
          </p:nvPr>
        </p:nvSpPr>
        <p:spPr>
          <a:xfrm>
            <a:off x="1057275" y="2271713"/>
            <a:ext cx="7072314" cy="3854450"/>
          </a:xfrm>
        </p:spPr>
        <p:txBody>
          <a:bodyPr/>
          <a:lstStyle/>
          <a:p>
            <a:r>
              <a:rPr lang="pt-BR" dirty="0"/>
              <a:t>Quais estigmas e discriminação as pessoas com psicoses enfrentam na sua comunidade</a:t>
            </a:r>
            <a:r>
              <a:rPr lang="en-US" dirty="0"/>
              <a:t>? </a:t>
            </a:r>
          </a:p>
          <a:p>
            <a:endParaRPr lang="en-US" dirty="0"/>
          </a:p>
          <a:p>
            <a:endParaRPr lang="en-US" dirty="0"/>
          </a:p>
          <a:p>
            <a:r>
              <a:rPr lang="pt-BR" dirty="0"/>
              <a:t>O que você pode fazer para reduzir o estigma</a:t>
            </a:r>
            <a:r>
              <a:rPr lang="en-US" dirty="0"/>
              <a:t>? </a:t>
            </a:r>
          </a:p>
        </p:txBody>
      </p:sp>
      <p:sp>
        <p:nvSpPr>
          <p:cNvPr id="4" name="Slide Number Placeholder 3"/>
          <p:cNvSpPr>
            <a:spLocks noGrp="1"/>
          </p:cNvSpPr>
          <p:nvPr>
            <p:ph type="sldNum" sz="quarter" idx="12"/>
          </p:nvPr>
        </p:nvSpPr>
        <p:spPr/>
        <p:txBody>
          <a:bodyPr/>
          <a:lstStyle/>
          <a:p>
            <a:fld id="{C500ABBE-18FD-BC43-9790-77B931A442BB}" type="slidenum">
              <a:rPr lang="en-US" smtClean="0"/>
              <a:pPr/>
              <a:t>13</a:t>
            </a:fld>
            <a:endParaRPr lang="en-US"/>
          </a:p>
        </p:txBody>
      </p:sp>
    </p:spTree>
    <p:extLst>
      <p:ext uri="{BB962C8B-B14F-4D97-AF65-F5344CB8AC3E}">
        <p14:creationId xmlns:p14="http://schemas.microsoft.com/office/powerpoint/2010/main" val="2702941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a:solidFill>
            <a:srgbClr val="24357E"/>
          </a:solidFill>
        </p:spPr>
        <p:txBody>
          <a:bodyPr>
            <a:normAutofit/>
          </a:bodyPr>
          <a:lstStyle/>
          <a:p>
            <a:r>
              <a:rPr lang="pt-BR" sz="3800" dirty="0">
                <a:solidFill>
                  <a:schemeClr val="bg1"/>
                </a:solidFill>
              </a:rPr>
              <a:t>O que você pode fazer para reduzir o estigma, a discriminação e as </a:t>
            </a:r>
            <a:br>
              <a:rPr lang="pt-BR" sz="3800" dirty="0">
                <a:solidFill>
                  <a:schemeClr val="bg1"/>
                </a:solidFill>
              </a:rPr>
            </a:br>
            <a:r>
              <a:rPr lang="pt-BR" sz="3800" dirty="0">
                <a:solidFill>
                  <a:schemeClr val="bg1"/>
                </a:solidFill>
              </a:rPr>
              <a:t>violações dos direitos humanos</a:t>
            </a:r>
            <a:endParaRPr lang="en-US" sz="3800" dirty="0">
              <a:solidFill>
                <a:schemeClr val="bg1"/>
              </a:solidFill>
            </a:endParaRPr>
          </a:p>
        </p:txBody>
      </p:sp>
      <p:sp>
        <p:nvSpPr>
          <p:cNvPr id="3" name="Content Placeholder 2"/>
          <p:cNvSpPr>
            <a:spLocks noGrp="1"/>
          </p:cNvSpPr>
          <p:nvPr>
            <p:ph idx="1"/>
          </p:nvPr>
        </p:nvSpPr>
        <p:spPr>
          <a:xfrm>
            <a:off x="942974" y="2471738"/>
            <a:ext cx="7743825" cy="3927636"/>
          </a:xfrm>
        </p:spPr>
        <p:txBody>
          <a:bodyPr>
            <a:normAutofit/>
          </a:bodyPr>
          <a:lstStyle/>
          <a:p>
            <a:r>
              <a:rPr lang="pt-BR" sz="2200" dirty="0"/>
              <a:t>Trate as pessoas com respeito e dignidade.</a:t>
            </a:r>
          </a:p>
          <a:p>
            <a:r>
              <a:rPr lang="pt-BR" sz="2200" dirty="0"/>
              <a:t>Evite fazer suposições, por ex. a pessoa é perigosa ou a pessoa não tem capacidade.</a:t>
            </a:r>
          </a:p>
          <a:p>
            <a:r>
              <a:rPr lang="pt-BR" sz="2200" dirty="0"/>
              <a:t>Não assuma que a pessoa é incapaz de fazer escolhas ou tomar decisões relativas ao tratamento. Envolva a pessoa no desenvolvimento de seu plano de tratamento.</a:t>
            </a:r>
          </a:p>
          <a:p>
            <a:r>
              <a:rPr lang="pt-BR" sz="2200" dirty="0"/>
              <a:t>Evite admissão e tratamento involuntários, reclusões e restrições e outras práticas coercivas.</a:t>
            </a:r>
          </a:p>
          <a:p>
            <a:r>
              <a:rPr lang="pt-BR" sz="2200" dirty="0"/>
              <a:t>Trate as psicoses no nível não especializado, pois é menos </a:t>
            </a:r>
            <a:r>
              <a:rPr lang="pt-BR" sz="2200" dirty="0" err="1"/>
              <a:t>estigmatizante</a:t>
            </a:r>
            <a:r>
              <a:rPr lang="pt-BR" sz="2200" dirty="0"/>
              <a:t>, mais aceitável e acessível para as pessoas</a:t>
            </a:r>
            <a:r>
              <a:rPr lang="en-US" sz="2200" dirty="0"/>
              <a:t>.</a:t>
            </a:r>
          </a:p>
          <a:p>
            <a:endParaRPr lang="en-US" sz="2200" dirty="0"/>
          </a:p>
        </p:txBody>
      </p:sp>
      <p:sp>
        <p:nvSpPr>
          <p:cNvPr id="4" name="Slide Number Placeholder 3"/>
          <p:cNvSpPr>
            <a:spLocks noGrp="1"/>
          </p:cNvSpPr>
          <p:nvPr>
            <p:ph type="sldNum" sz="quarter" idx="12"/>
          </p:nvPr>
        </p:nvSpPr>
        <p:spPr/>
        <p:txBody>
          <a:bodyPr/>
          <a:lstStyle/>
          <a:p>
            <a:fld id="{C500ABBE-18FD-BC43-9790-77B931A442BB}" type="slidenum">
              <a:rPr lang="en-US" smtClean="0"/>
              <a:pPr/>
              <a:t>14</a:t>
            </a:fld>
            <a:endParaRPr lang="en-US"/>
          </a:p>
        </p:txBody>
      </p:sp>
    </p:spTree>
    <p:extLst>
      <p:ext uri="{BB962C8B-B14F-4D97-AF65-F5344CB8AC3E}">
        <p14:creationId xmlns:p14="http://schemas.microsoft.com/office/powerpoint/2010/main" val="2494322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71651"/>
          </a:xfrm>
          <a:solidFill>
            <a:srgbClr val="24357E"/>
          </a:solidFill>
        </p:spPr>
        <p:txBody>
          <a:bodyPr>
            <a:normAutofit/>
          </a:bodyPr>
          <a:lstStyle/>
          <a:p>
            <a:r>
              <a:rPr lang="pt-BR" sz="3600" dirty="0">
                <a:solidFill>
                  <a:schemeClr val="bg1"/>
                </a:solidFill>
              </a:rPr>
              <a:t>O que você pode fazer para reduzir o </a:t>
            </a:r>
            <a:br>
              <a:rPr lang="pt-BR" sz="3600" dirty="0">
                <a:solidFill>
                  <a:schemeClr val="bg1"/>
                </a:solidFill>
              </a:rPr>
            </a:br>
            <a:r>
              <a:rPr lang="pt-BR" sz="3600" dirty="0">
                <a:solidFill>
                  <a:schemeClr val="bg1"/>
                </a:solidFill>
              </a:rPr>
              <a:t>estigma, a discriminação e as violações dos direitos humanos</a:t>
            </a:r>
            <a:endParaRPr lang="en-US" sz="3600" dirty="0">
              <a:solidFill>
                <a:schemeClr val="bg1"/>
              </a:solidFill>
            </a:endParaRPr>
          </a:p>
        </p:txBody>
      </p:sp>
      <p:sp>
        <p:nvSpPr>
          <p:cNvPr id="3" name="Content Placeholder 2"/>
          <p:cNvSpPr>
            <a:spLocks noGrp="1"/>
          </p:cNvSpPr>
          <p:nvPr>
            <p:ph idx="1"/>
          </p:nvPr>
        </p:nvSpPr>
        <p:spPr>
          <a:xfrm>
            <a:off x="857250" y="2157413"/>
            <a:ext cx="7543800" cy="3986211"/>
          </a:xfrm>
        </p:spPr>
        <p:txBody>
          <a:bodyPr>
            <a:normAutofit fontScale="62500" lnSpcReduction="20000"/>
          </a:bodyPr>
          <a:lstStyle/>
          <a:p>
            <a:r>
              <a:rPr lang="pt-BR" dirty="0"/>
              <a:t>Forneça informações precisas e de apoio à pessoa em questão e à sua família</a:t>
            </a:r>
            <a:r>
              <a:rPr lang="en-US" dirty="0"/>
              <a:t>: </a:t>
            </a:r>
          </a:p>
          <a:p>
            <a:pPr lvl="1">
              <a:buFont typeface="Courier New" charset="0"/>
              <a:buChar char="o"/>
            </a:pPr>
            <a:r>
              <a:rPr lang="pt-BR" dirty="0"/>
              <a:t>Sobre psicoses, bem como opções de tratamento e recuperação.</a:t>
            </a:r>
          </a:p>
          <a:p>
            <a:pPr lvl="1">
              <a:buFont typeface="Courier New" charset="0"/>
              <a:buChar char="o"/>
            </a:pPr>
            <a:r>
              <a:rPr lang="pt-BR" dirty="0"/>
              <a:t>Combata mitos sobre psicoses.</a:t>
            </a:r>
          </a:p>
          <a:p>
            <a:pPr lvl="1">
              <a:buFont typeface="Courier New" charset="0"/>
              <a:buChar char="o"/>
            </a:pPr>
            <a:r>
              <a:rPr lang="pt-BR" dirty="0"/>
              <a:t>Aumente a conscientização sobre os direitos das pessoas com transtornos mentais, incluindo psicoses</a:t>
            </a:r>
            <a:r>
              <a:rPr lang="en-US" dirty="0"/>
              <a:t>. </a:t>
            </a:r>
          </a:p>
          <a:p>
            <a:r>
              <a:rPr lang="pt-BR" dirty="0"/>
              <a:t>Aumente a conscientização entre outros profissionais de saúde e colegas, membros da família e a comunidade em geral, a fim de dissipar o estigma, os mitos e os equívocos sobre as psicoses</a:t>
            </a:r>
            <a:r>
              <a:rPr lang="en-US" dirty="0"/>
              <a:t>.</a:t>
            </a:r>
          </a:p>
          <a:p>
            <a:r>
              <a:rPr lang="pt-BR" dirty="0"/>
              <a:t>Envolva pessoas com deficiências mentais e seus cuidadores em qualquer atividade de conscientização. Capacite-os a falar por si mesmos</a:t>
            </a:r>
            <a:r>
              <a:rPr lang="en-US" dirty="0"/>
              <a:t>.</a:t>
            </a:r>
          </a:p>
        </p:txBody>
      </p:sp>
      <p:sp>
        <p:nvSpPr>
          <p:cNvPr id="4" name="Slide Number Placeholder 3"/>
          <p:cNvSpPr>
            <a:spLocks noGrp="1"/>
          </p:cNvSpPr>
          <p:nvPr>
            <p:ph type="sldNum" sz="quarter" idx="12"/>
          </p:nvPr>
        </p:nvSpPr>
        <p:spPr/>
        <p:txBody>
          <a:bodyPr/>
          <a:lstStyle/>
          <a:p>
            <a:fld id="{C500ABBE-18FD-BC43-9790-77B931A442BB}" type="slidenum">
              <a:rPr lang="en-US" smtClean="0"/>
              <a:pPr/>
              <a:t>15</a:t>
            </a:fld>
            <a:endParaRPr lang="en-US"/>
          </a:p>
        </p:txBody>
      </p:sp>
    </p:spTree>
    <p:extLst>
      <p:ext uri="{BB962C8B-B14F-4D97-AF65-F5344CB8AC3E}">
        <p14:creationId xmlns:p14="http://schemas.microsoft.com/office/powerpoint/2010/main" val="86734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0"/>
            <a:ext cx="9144000" cy="1761068"/>
          </a:xfrm>
        </p:spPr>
        <p:txBody>
          <a:bodyPr/>
          <a:lstStyle/>
          <a:p>
            <a:r>
              <a:rPr lang="en-US" dirty="0" err="1">
                <a:solidFill>
                  <a:schemeClr val="bg1"/>
                </a:solidFill>
              </a:rPr>
              <a:t>Impacto</a:t>
            </a:r>
            <a:r>
              <a:rPr lang="en-US" dirty="0">
                <a:solidFill>
                  <a:schemeClr val="bg1"/>
                </a:solidFill>
              </a:rPr>
              <a:t> global das </a:t>
            </a:r>
            <a:r>
              <a:rPr lang="en-US" dirty="0" err="1">
                <a:solidFill>
                  <a:schemeClr val="bg1"/>
                </a:solidFill>
              </a:rPr>
              <a:t>psicoses</a:t>
            </a:r>
            <a:endParaRPr lang="en-US" dirty="0">
              <a:solidFill>
                <a:schemeClr val="bg1"/>
              </a:solidFill>
            </a:endParaRPr>
          </a:p>
        </p:txBody>
      </p:sp>
      <p:sp>
        <p:nvSpPr>
          <p:cNvPr id="3" name="Content Placeholder 2"/>
          <p:cNvSpPr>
            <a:spLocks noGrp="1"/>
          </p:cNvSpPr>
          <p:nvPr>
            <p:ph idx="1"/>
          </p:nvPr>
        </p:nvSpPr>
        <p:spPr>
          <a:xfrm>
            <a:off x="1028699" y="2220169"/>
            <a:ext cx="7086600" cy="4637831"/>
          </a:xfrm>
        </p:spPr>
        <p:txBody>
          <a:bodyPr>
            <a:normAutofit lnSpcReduction="10000"/>
          </a:bodyPr>
          <a:lstStyle/>
          <a:p>
            <a:r>
              <a:rPr lang="pt-BR" sz="2800" dirty="0"/>
              <a:t>Afeta 21 milhões de pessoas em todo o mundo (mais comum entre homens – 12 milhões – do que entre mulheres – 9 milhões).</a:t>
            </a:r>
          </a:p>
          <a:p>
            <a:r>
              <a:rPr lang="pt-BR" sz="2800" dirty="0"/>
              <a:t>Tem um início precoce em muitos (entre 15 e 29 anos de idade).</a:t>
            </a:r>
          </a:p>
          <a:p>
            <a:r>
              <a:rPr lang="pt-BR" sz="2800" dirty="0"/>
              <a:t>Pessoas com psicoses são duas vezes e meia mais propensas a morrer mais cedo do que a população em geral, devido a doenças físicas, como doenças cardiovasculares, metabólicas e infecciosas</a:t>
            </a:r>
            <a:r>
              <a:rPr lang="en-US" sz="2800" dirty="0"/>
              <a:t>.</a:t>
            </a:r>
          </a:p>
        </p:txBody>
      </p:sp>
      <p:sp>
        <p:nvSpPr>
          <p:cNvPr id="5" name="Slide Number Placeholder 4"/>
          <p:cNvSpPr>
            <a:spLocks noGrp="1"/>
          </p:cNvSpPr>
          <p:nvPr>
            <p:ph type="sldNum" sz="quarter" idx="12"/>
          </p:nvPr>
        </p:nvSpPr>
        <p:spPr/>
        <p:txBody>
          <a:bodyPr/>
          <a:lstStyle/>
          <a:p>
            <a:fld id="{C500ABBE-18FD-BC43-9790-77B931A442BB}" type="slidenum">
              <a:rPr lang="en-US" smtClean="0"/>
              <a:pPr/>
              <a:t>16</a:t>
            </a:fld>
            <a:endParaRPr lang="en-US"/>
          </a:p>
        </p:txBody>
      </p:sp>
    </p:spTree>
    <p:extLst>
      <p:ext uri="{BB962C8B-B14F-4D97-AF65-F5344CB8AC3E}">
        <p14:creationId xmlns:p14="http://schemas.microsoft.com/office/powerpoint/2010/main" val="148316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61067"/>
          </a:xfrm>
          <a:noFill/>
        </p:spPr>
        <p:txBody>
          <a:bodyPr>
            <a:normAutofit/>
          </a:bodyPr>
          <a:lstStyle/>
          <a:p>
            <a:r>
              <a:rPr lang="pt-BR" dirty="0">
                <a:solidFill>
                  <a:schemeClr val="bg1"/>
                </a:solidFill>
              </a:rPr>
              <a:t>Por que é importante tratar em ambientes de saúde não especializados</a:t>
            </a:r>
            <a:endParaRPr lang="en-US" dirty="0">
              <a:solidFill>
                <a:schemeClr val="bg1"/>
              </a:solidFill>
            </a:endParaRPr>
          </a:p>
        </p:txBody>
      </p:sp>
      <p:sp>
        <p:nvSpPr>
          <p:cNvPr id="3" name="Content Placeholder 2"/>
          <p:cNvSpPr>
            <a:spLocks noGrp="1"/>
          </p:cNvSpPr>
          <p:nvPr>
            <p:ph idx="1"/>
          </p:nvPr>
        </p:nvSpPr>
        <p:spPr>
          <a:xfrm>
            <a:off x="771523" y="2058986"/>
            <a:ext cx="7600951" cy="4297363"/>
          </a:xfrm>
        </p:spPr>
        <p:txBody>
          <a:bodyPr>
            <a:normAutofit/>
          </a:bodyPr>
          <a:lstStyle/>
          <a:p>
            <a:r>
              <a:rPr lang="pt-BR" sz="2800" dirty="0"/>
              <a:t>Psicoses são tratáveis.</a:t>
            </a:r>
          </a:p>
          <a:p>
            <a:r>
              <a:rPr lang="pt-BR" sz="2800" dirty="0"/>
              <a:t>Medicamentos e intervenções psicossociais são eficazes no tratamento de psicoses.</a:t>
            </a:r>
          </a:p>
          <a:p>
            <a:r>
              <a:rPr lang="pt-BR" sz="2800" dirty="0"/>
              <a:t>Pessoas com psicoses podem ser cuidadas fora dos hospitais – em ambientes de saúde não especializados e na comunidade.</a:t>
            </a:r>
          </a:p>
          <a:p>
            <a:r>
              <a:rPr lang="pt-BR" sz="2800" dirty="0"/>
              <a:t>É importante envolver a família e a comunidade no cuidado de pessoas com psicoses</a:t>
            </a:r>
            <a:r>
              <a:rPr lang="en-US" sz="2800" dirty="0"/>
              <a:t>.</a:t>
            </a:r>
          </a:p>
        </p:txBody>
      </p:sp>
      <p:sp>
        <p:nvSpPr>
          <p:cNvPr id="5" name="Slide Number Placeholder 4"/>
          <p:cNvSpPr>
            <a:spLocks noGrp="1"/>
          </p:cNvSpPr>
          <p:nvPr>
            <p:ph type="sldNum" sz="quarter" idx="12"/>
          </p:nvPr>
        </p:nvSpPr>
        <p:spPr/>
        <p:txBody>
          <a:bodyPr/>
          <a:lstStyle/>
          <a:p>
            <a:fld id="{C500ABBE-18FD-BC43-9790-77B931A442BB}" type="slidenum">
              <a:rPr lang="en-US" smtClean="0"/>
              <a:pPr/>
              <a:t>17</a:t>
            </a:fld>
            <a:endParaRPr lang="en-US"/>
          </a:p>
        </p:txBody>
      </p:sp>
    </p:spTree>
    <p:extLst>
      <p:ext uri="{BB962C8B-B14F-4D97-AF65-F5344CB8AC3E}">
        <p14:creationId xmlns:p14="http://schemas.microsoft.com/office/powerpoint/2010/main" val="204928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61067"/>
          </a:xfrm>
        </p:spPr>
        <p:txBody>
          <a:bodyPr>
            <a:normAutofit/>
          </a:bodyPr>
          <a:lstStyle/>
          <a:p>
            <a:r>
              <a:rPr lang="pt-BR" dirty="0">
                <a:solidFill>
                  <a:schemeClr val="bg1"/>
                </a:solidFill>
              </a:rPr>
              <a:t>Atividade 2: </a:t>
            </a:r>
            <a:br>
              <a:rPr lang="pt-BR" dirty="0">
                <a:solidFill>
                  <a:schemeClr val="bg1"/>
                </a:solidFill>
              </a:rPr>
            </a:br>
            <a:r>
              <a:rPr lang="pt-BR" dirty="0">
                <a:solidFill>
                  <a:schemeClr val="bg1"/>
                </a:solidFill>
              </a:rPr>
              <a:t>Exibição de vídeo: Avaliação</a:t>
            </a:r>
            <a:endParaRPr lang="en-US" dirty="0">
              <a:solidFill>
                <a:schemeClr val="bg1"/>
              </a:solidFill>
            </a:endParaRPr>
          </a:p>
        </p:txBody>
      </p:sp>
      <p:sp>
        <p:nvSpPr>
          <p:cNvPr id="3" name="Content Placeholder 2"/>
          <p:cNvSpPr>
            <a:spLocks noGrp="1"/>
          </p:cNvSpPr>
          <p:nvPr>
            <p:ph idx="1"/>
          </p:nvPr>
        </p:nvSpPr>
        <p:spPr>
          <a:xfrm>
            <a:off x="1407318" y="2786064"/>
            <a:ext cx="6329363" cy="1401623"/>
          </a:xfrm>
        </p:spPr>
        <p:txBody>
          <a:bodyPr/>
          <a:lstStyle/>
          <a:p>
            <a:pPr marL="0" indent="0">
              <a:buNone/>
            </a:pPr>
            <a:r>
              <a:rPr lang="pt-BR" dirty="0"/>
              <a:t>Exiba o vídeo 07 de avaliação das psicoses do MI-mhGAP</a:t>
            </a:r>
            <a:r>
              <a:rPr lang="en-US" dirty="0"/>
              <a:t>.</a:t>
            </a:r>
          </a:p>
          <a:p>
            <a:pPr marL="0" indent="0">
              <a:buNone/>
            </a:pPr>
            <a:endParaRPr lang="en-GB" dirty="0"/>
          </a:p>
        </p:txBody>
      </p:sp>
      <p:sp>
        <p:nvSpPr>
          <p:cNvPr id="4" name="Slide Number Placeholder 3"/>
          <p:cNvSpPr>
            <a:spLocks noGrp="1"/>
          </p:cNvSpPr>
          <p:nvPr>
            <p:ph type="sldNum" sz="quarter" idx="12"/>
          </p:nvPr>
        </p:nvSpPr>
        <p:spPr/>
        <p:txBody>
          <a:bodyPr/>
          <a:lstStyle/>
          <a:p>
            <a:fld id="{C500ABBE-18FD-BC43-9790-77B931A442BB}" type="slidenum">
              <a:rPr lang="en-US" smtClean="0"/>
              <a:pPr/>
              <a:t>18</a:t>
            </a:fld>
            <a:endParaRPr lang="en-US"/>
          </a:p>
        </p:txBody>
      </p:sp>
    </p:spTree>
    <p:extLst>
      <p:ext uri="{BB962C8B-B14F-4D97-AF65-F5344CB8AC3E}">
        <p14:creationId xmlns:p14="http://schemas.microsoft.com/office/powerpoint/2010/main" val="111997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70063"/>
          </a:xfrm>
        </p:spPr>
        <p:txBody>
          <a:bodyPr>
            <a:normAutofit/>
          </a:bodyPr>
          <a:lstStyle/>
          <a:p>
            <a:r>
              <a:rPr lang="pt-BR" dirty="0">
                <a:solidFill>
                  <a:schemeClr val="bg1"/>
                </a:solidFill>
              </a:rPr>
              <a:t>Atividade 2: Explorando os sintomas das psicoses</a:t>
            </a:r>
            <a:endParaRPr lang="en-US" dirty="0">
              <a:solidFill>
                <a:schemeClr val="bg1"/>
              </a:solidFill>
            </a:endParaRPr>
          </a:p>
        </p:txBody>
      </p:sp>
      <p:sp>
        <p:nvSpPr>
          <p:cNvPr id="3" name="Content Placeholder 2"/>
          <p:cNvSpPr>
            <a:spLocks noGrp="1"/>
          </p:cNvSpPr>
          <p:nvPr>
            <p:ph idx="1"/>
          </p:nvPr>
        </p:nvSpPr>
        <p:spPr>
          <a:xfrm>
            <a:off x="721519" y="2328863"/>
            <a:ext cx="7700962" cy="3720354"/>
          </a:xfrm>
        </p:spPr>
        <p:txBody>
          <a:bodyPr>
            <a:normAutofit/>
          </a:bodyPr>
          <a:lstStyle/>
          <a:p>
            <a:pPr marL="514350" indent="-514350">
              <a:buFont typeface="+mj-lt"/>
              <a:buAutoNum type="arabicPeriod"/>
            </a:pPr>
            <a:r>
              <a:rPr lang="pt-BR" sz="2800" dirty="0"/>
              <a:t>Identifique se a pessoa está experenciando alucinação ou delírios? Explique suas decisões</a:t>
            </a:r>
            <a:r>
              <a:rPr lang="en-US" sz="2800" dirty="0"/>
              <a:t>. </a:t>
            </a:r>
          </a:p>
          <a:p>
            <a:pPr marL="514350" indent="-514350">
              <a:buFont typeface="+mj-lt"/>
              <a:buAutoNum type="arabicPeriod"/>
            </a:pPr>
            <a:endParaRPr lang="en-US" sz="2800" dirty="0"/>
          </a:p>
          <a:p>
            <a:pPr marL="514350" indent="-514350">
              <a:buFont typeface="+mj-lt"/>
              <a:buAutoNum type="arabicPeriod"/>
            </a:pPr>
            <a:r>
              <a:rPr lang="pt-BR" sz="2800" dirty="0"/>
              <a:t>Identifique como a alucinação ou os delírios afetam a vida da pessoa? Explique suas decisões</a:t>
            </a:r>
            <a:r>
              <a:rPr lang="en-US" sz="2800" dirty="0"/>
              <a:t>.</a:t>
            </a:r>
          </a:p>
        </p:txBody>
      </p:sp>
      <p:sp>
        <p:nvSpPr>
          <p:cNvPr id="4" name="Slide Number Placeholder 3"/>
          <p:cNvSpPr>
            <a:spLocks noGrp="1"/>
          </p:cNvSpPr>
          <p:nvPr>
            <p:ph type="sldNum" sz="quarter" idx="12"/>
          </p:nvPr>
        </p:nvSpPr>
        <p:spPr/>
        <p:txBody>
          <a:bodyPr/>
          <a:lstStyle/>
          <a:p>
            <a:fld id="{C500ABBE-18FD-BC43-9790-77B931A442BB}" type="slidenum">
              <a:rPr lang="en-US" smtClean="0"/>
              <a:pPr/>
              <a:t>19</a:t>
            </a:fld>
            <a:endParaRPr lang="en-US"/>
          </a:p>
        </p:txBody>
      </p:sp>
    </p:spTree>
    <p:extLst>
      <p:ext uri="{BB962C8B-B14F-4D97-AF65-F5344CB8AC3E}">
        <p14:creationId xmlns:p14="http://schemas.microsoft.com/office/powerpoint/2010/main" val="2148288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761067"/>
          </a:xfrm>
          <a:solidFill>
            <a:srgbClr val="24357E"/>
          </a:solidFill>
        </p:spPr>
        <p:txBody>
          <a:bodyPr/>
          <a:lstStyle/>
          <a:p>
            <a:r>
              <a:rPr lang="en-US" dirty="0" err="1">
                <a:solidFill>
                  <a:schemeClr val="bg1"/>
                </a:solidFill>
              </a:rPr>
              <a:t>Mapa</a:t>
            </a:r>
            <a:r>
              <a:rPr lang="en-US" dirty="0">
                <a:solidFill>
                  <a:schemeClr val="bg1"/>
                </a:solidFill>
              </a:rPr>
              <a:t> da </a:t>
            </a:r>
            <a:r>
              <a:rPr lang="en-US" dirty="0" err="1">
                <a:solidFill>
                  <a:schemeClr val="bg1"/>
                </a:solidFill>
              </a:rPr>
              <a:t>sessão</a:t>
            </a:r>
            <a:endParaRPr lang="en-US" dirty="0">
              <a:solidFill>
                <a:schemeClr val="bg1"/>
              </a:solidFill>
            </a:endParaRPr>
          </a:p>
        </p:txBody>
      </p:sp>
      <p:sp>
        <p:nvSpPr>
          <p:cNvPr id="3" name="Content Placeholder 2"/>
          <p:cNvSpPr>
            <a:spLocks noGrp="1"/>
          </p:cNvSpPr>
          <p:nvPr>
            <p:ph idx="1"/>
          </p:nvPr>
        </p:nvSpPr>
        <p:spPr>
          <a:xfrm>
            <a:off x="1422400" y="2286000"/>
            <a:ext cx="7264400" cy="3789363"/>
          </a:xfrm>
        </p:spPr>
        <p:txBody>
          <a:bodyPr/>
          <a:lstStyle/>
          <a:p>
            <a:r>
              <a:rPr lang="pt-BR" dirty="0"/>
              <a:t>Introdução a psicoses.</a:t>
            </a:r>
          </a:p>
          <a:p>
            <a:r>
              <a:rPr lang="pt-BR" dirty="0"/>
              <a:t>Avaliação de psicoses.</a:t>
            </a:r>
          </a:p>
          <a:p>
            <a:r>
              <a:rPr lang="pt-BR" dirty="0"/>
              <a:t>Manejo de psicoses.</a:t>
            </a:r>
          </a:p>
          <a:p>
            <a:r>
              <a:rPr lang="pt-BR" dirty="0"/>
              <a:t>Seguimento.</a:t>
            </a:r>
          </a:p>
          <a:p>
            <a:r>
              <a:rPr lang="pt-BR" dirty="0"/>
              <a:t>Revisão.</a:t>
            </a:r>
          </a:p>
        </p:txBody>
      </p:sp>
      <p:sp>
        <p:nvSpPr>
          <p:cNvPr id="4" name="Slide Number Placeholder 3"/>
          <p:cNvSpPr>
            <a:spLocks noGrp="1"/>
          </p:cNvSpPr>
          <p:nvPr>
            <p:ph type="sldNum" sz="quarter" idx="12"/>
          </p:nvPr>
        </p:nvSpPr>
        <p:spPr/>
        <p:txBody>
          <a:bodyPr/>
          <a:lstStyle/>
          <a:p>
            <a:fld id="{C500ABBE-18FD-BC43-9790-77B931A442BB}" type="slidenum">
              <a:rPr lang="en-US" smtClean="0"/>
              <a:pPr/>
              <a:t>2</a:t>
            </a:fld>
            <a:endParaRPr lang="en-US"/>
          </a:p>
        </p:txBody>
      </p:sp>
    </p:spTree>
    <p:extLst>
      <p:ext uri="{BB962C8B-B14F-4D97-AF65-F5344CB8AC3E}">
        <p14:creationId xmlns:p14="http://schemas.microsoft.com/office/powerpoint/2010/main" val="6663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1F7F60BD-F25C-47BF-9F12-62B9BF80CE1D}"/>
              </a:ext>
            </a:extLst>
          </p:cNvPr>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20</a:t>
            </a:fld>
            <a:endParaRPr lang="en-US"/>
          </a:p>
        </p:txBody>
      </p:sp>
    </p:spTree>
    <p:extLst>
      <p:ext uri="{BB962C8B-B14F-4D97-AF65-F5344CB8AC3E}">
        <p14:creationId xmlns:p14="http://schemas.microsoft.com/office/powerpoint/2010/main" val="3921980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49154" name="Slide Number Placeholder 5"/>
          <p:cNvSpPr>
            <a:spLocks noGrp="1"/>
          </p:cNvSpPr>
          <p:nvPr>
            <p:ph type="sldNum" sz="quarter" idx="12"/>
          </p:nvPr>
        </p:nvSpPr>
        <p:spPr bwMode="auto">
          <a:noFill/>
          <a:ln>
            <a:miter lim="800000"/>
            <a:headEnd/>
            <a:tailEnd/>
          </a:ln>
        </p:spPr>
        <p:txBody>
          <a:bodyPr/>
          <a:lstStyle/>
          <a:p>
            <a:fld id="{7620E011-54D6-47B3-A111-A1A91C39BB95}" type="slidenum">
              <a:rPr lang="en-US" altLang="ja-JP" smtClean="0"/>
              <a:pPr/>
              <a:t>21</a:t>
            </a:fld>
            <a:endParaRPr lang="en-US" altLang="ja-JP"/>
          </a:p>
        </p:txBody>
      </p:sp>
      <p:sp>
        <p:nvSpPr>
          <p:cNvPr id="49155" name="Title 1"/>
          <p:cNvSpPr>
            <a:spLocks noGrp="1"/>
          </p:cNvSpPr>
          <p:nvPr>
            <p:ph type="title"/>
          </p:nvPr>
        </p:nvSpPr>
        <p:spPr>
          <a:xfrm>
            <a:off x="0" y="-1"/>
            <a:ext cx="9144000" cy="1761067"/>
          </a:xfrm>
        </p:spPr>
        <p:txBody>
          <a:bodyPr>
            <a:normAutofit/>
          </a:bodyPr>
          <a:lstStyle/>
          <a:p>
            <a:r>
              <a:rPr lang="pt-BR" altLang="ja-JP" sz="4000" dirty="0">
                <a:solidFill>
                  <a:schemeClr val="bg1"/>
                </a:solidFill>
              </a:rPr>
              <a:t>Fatores que influenciam a comunicação</a:t>
            </a:r>
            <a:endParaRPr lang="en-US" altLang="ja-JP" sz="4000" dirty="0">
              <a:solidFill>
                <a:schemeClr val="bg1"/>
              </a:solidFill>
              <a:ea typeface="ＭＳ Ｐゴシック" pitchFamily="34" charset="-128"/>
            </a:endParaRPr>
          </a:p>
        </p:txBody>
      </p:sp>
      <p:sp>
        <p:nvSpPr>
          <p:cNvPr id="49156" name="Content Placeholder 2"/>
          <p:cNvSpPr>
            <a:spLocks noGrp="1"/>
          </p:cNvSpPr>
          <p:nvPr>
            <p:ph idx="1"/>
          </p:nvPr>
        </p:nvSpPr>
        <p:spPr>
          <a:xfrm>
            <a:off x="971550" y="2114549"/>
            <a:ext cx="7386638" cy="3986214"/>
          </a:xfrm>
        </p:spPr>
        <p:txBody>
          <a:bodyPr>
            <a:normAutofit fontScale="85000" lnSpcReduction="20000"/>
          </a:bodyPr>
          <a:lstStyle/>
          <a:p>
            <a:pPr marL="514350" indent="-514350">
              <a:lnSpc>
                <a:spcPct val="150000"/>
              </a:lnSpc>
              <a:buSzPct val="70000"/>
              <a:buFontTx/>
              <a:buChar char="•"/>
            </a:pPr>
            <a:r>
              <a:rPr lang="pt-BR" sz="2400" dirty="0">
                <a:ea typeface="ＭＳ Ｐゴシック" pitchFamily="34" charset="-128"/>
              </a:rPr>
              <a:t>Os pensamentos da pessoa podem ser desorganizados e pouco claros.</a:t>
            </a:r>
          </a:p>
          <a:p>
            <a:pPr marL="514350" indent="-514350">
              <a:lnSpc>
                <a:spcPct val="150000"/>
              </a:lnSpc>
              <a:buSzPct val="70000"/>
              <a:buFontTx/>
              <a:buChar char="•"/>
            </a:pPr>
            <a:r>
              <a:rPr lang="pt-BR" sz="2400" dirty="0">
                <a:ea typeface="ＭＳ Ｐゴシック" pitchFamily="34" charset="-128"/>
              </a:rPr>
              <a:t>A pessoa pode estar compartilhando crenças incomuns.</a:t>
            </a:r>
          </a:p>
          <a:p>
            <a:pPr marL="514350" indent="-514350">
              <a:lnSpc>
                <a:spcPct val="150000"/>
              </a:lnSpc>
              <a:buSzPct val="70000"/>
              <a:buFontTx/>
              <a:buChar char="•"/>
            </a:pPr>
            <a:r>
              <a:rPr lang="pt-BR" sz="2400" dirty="0">
                <a:ea typeface="ＭＳ Ｐゴシック" pitchFamily="34" charset="-128"/>
              </a:rPr>
              <a:t>A pessoa pode se recusar a falar.</a:t>
            </a:r>
          </a:p>
          <a:p>
            <a:pPr marL="514350" indent="-514350">
              <a:lnSpc>
                <a:spcPct val="150000"/>
              </a:lnSpc>
              <a:buSzPct val="70000"/>
              <a:buFontTx/>
              <a:buChar char="•"/>
            </a:pPr>
            <a:r>
              <a:rPr lang="pt-BR" sz="2400" dirty="0">
                <a:ea typeface="ＭＳ Ｐゴシック" pitchFamily="34" charset="-128"/>
              </a:rPr>
              <a:t>A pessoa pode evitar qualquer contato visual.</a:t>
            </a:r>
          </a:p>
          <a:p>
            <a:pPr marL="514350" indent="-514350">
              <a:lnSpc>
                <a:spcPct val="150000"/>
              </a:lnSpc>
              <a:buSzPct val="70000"/>
              <a:buFontTx/>
              <a:buChar char="•"/>
            </a:pPr>
            <a:r>
              <a:rPr lang="pt-BR" sz="2400" dirty="0">
                <a:ea typeface="ＭＳ Ｐゴシック" pitchFamily="34" charset="-128"/>
              </a:rPr>
              <a:t>A pessoa pode não sentir que precisa de cuidados médicos.</a:t>
            </a:r>
          </a:p>
          <a:p>
            <a:pPr marL="514350" indent="-514350">
              <a:lnSpc>
                <a:spcPct val="150000"/>
              </a:lnSpc>
              <a:buSzPct val="70000"/>
              <a:buFontTx/>
              <a:buChar char="•"/>
            </a:pPr>
            <a:r>
              <a:rPr lang="pt-BR" sz="2400" dirty="0">
                <a:ea typeface="ＭＳ Ｐゴシック" pitchFamily="34" charset="-128"/>
              </a:rPr>
              <a:t>Muitas vezes a família relatará o problema, não a pessoa</a:t>
            </a:r>
            <a:r>
              <a:rPr lang="en-US" sz="2400" dirty="0">
                <a:ea typeface="ＭＳ Ｐゴシック" pitchFamily="34" charset="-128"/>
              </a:rPr>
              <a:t>. </a:t>
            </a:r>
          </a:p>
          <a:p>
            <a:pPr marL="514350" indent="-514350" eaLnBrk="1" hangingPunct="1">
              <a:lnSpc>
                <a:spcPct val="90000"/>
              </a:lnSpc>
              <a:buFont typeface="Calibri" pitchFamily="34" charset="0"/>
              <a:buNone/>
            </a:pPr>
            <a:endParaRPr lang="en-US" sz="2400" dirty="0">
              <a:ea typeface="ＭＳ Ｐゴシック" pitchFamily="34" charset="-128"/>
            </a:endParaRPr>
          </a:p>
          <a:p>
            <a:pPr marL="514350" indent="0">
              <a:lnSpc>
                <a:spcPct val="90000"/>
              </a:lnSpc>
              <a:buNone/>
            </a:pPr>
            <a:r>
              <a:rPr lang="pt-BR" sz="2400" dirty="0">
                <a:ea typeface="ＭＳ Ｐゴシック" pitchFamily="34" charset="-128"/>
              </a:rPr>
              <a:t>Agora discutiremos como esses problemas afetam sua interação com a pessoa</a:t>
            </a:r>
            <a:r>
              <a:rPr lang="en-GB" sz="2400" dirty="0">
                <a:ea typeface="ＭＳ Ｐゴシック" pitchFamily="34" charset="-128"/>
              </a:rPr>
              <a:t>.</a:t>
            </a:r>
          </a:p>
        </p:txBody>
      </p:sp>
    </p:spTree>
    <p:extLst>
      <p:ext uri="{BB962C8B-B14F-4D97-AF65-F5344CB8AC3E}">
        <p14:creationId xmlns:p14="http://schemas.microsoft.com/office/powerpoint/2010/main" val="1413453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51202" name="Slide Number Placeholder 5"/>
          <p:cNvSpPr>
            <a:spLocks noGrp="1"/>
          </p:cNvSpPr>
          <p:nvPr>
            <p:ph type="sldNum" sz="quarter" idx="12"/>
          </p:nvPr>
        </p:nvSpPr>
        <p:spPr bwMode="auto">
          <a:noFill/>
          <a:ln>
            <a:miter lim="800000"/>
            <a:headEnd/>
            <a:tailEnd/>
          </a:ln>
        </p:spPr>
        <p:txBody>
          <a:bodyPr/>
          <a:lstStyle/>
          <a:p>
            <a:fld id="{2041B524-BF1E-4C0B-9790-E26045638F60}" type="slidenum">
              <a:rPr lang="en-US" altLang="ja-JP" smtClean="0"/>
              <a:pPr/>
              <a:t>22</a:t>
            </a:fld>
            <a:endParaRPr lang="en-US" altLang="ja-JP"/>
          </a:p>
        </p:txBody>
      </p:sp>
      <p:sp>
        <p:nvSpPr>
          <p:cNvPr id="51203" name="Title 1"/>
          <p:cNvSpPr>
            <a:spLocks noGrp="1"/>
          </p:cNvSpPr>
          <p:nvPr>
            <p:ph type="title"/>
          </p:nvPr>
        </p:nvSpPr>
        <p:spPr>
          <a:xfrm>
            <a:off x="0" y="-1"/>
            <a:ext cx="9144000" cy="1761068"/>
          </a:xfrm>
        </p:spPr>
        <p:txBody>
          <a:bodyPr>
            <a:normAutofit/>
          </a:bodyPr>
          <a:lstStyle/>
          <a:p>
            <a:r>
              <a:rPr lang="pt-BR" altLang="ja-JP" sz="4000" dirty="0">
                <a:solidFill>
                  <a:schemeClr val="bg1"/>
                </a:solidFill>
              </a:rPr>
              <a:t>Estabelecer comunicação e construir confiança</a:t>
            </a:r>
            <a:endParaRPr lang="en-US" altLang="ja-JP" sz="4000" dirty="0">
              <a:solidFill>
                <a:schemeClr val="bg1"/>
              </a:solidFill>
              <a:ea typeface="ＭＳ Ｐゴシック" pitchFamily="34" charset="-128"/>
            </a:endParaRPr>
          </a:p>
        </p:txBody>
      </p:sp>
      <p:sp>
        <p:nvSpPr>
          <p:cNvPr id="51204" name="Content Placeholder 2"/>
          <p:cNvSpPr>
            <a:spLocks noGrp="1"/>
          </p:cNvSpPr>
          <p:nvPr>
            <p:ph idx="1"/>
          </p:nvPr>
        </p:nvSpPr>
        <p:spPr>
          <a:xfrm>
            <a:off x="1014412" y="2143124"/>
            <a:ext cx="7424737" cy="3667869"/>
          </a:xfrm>
        </p:spPr>
        <p:txBody>
          <a:bodyPr>
            <a:normAutofit fontScale="77500" lnSpcReduction="20000"/>
          </a:bodyPr>
          <a:lstStyle/>
          <a:p>
            <a:pPr>
              <a:lnSpc>
                <a:spcPct val="180000"/>
              </a:lnSpc>
            </a:pPr>
            <a:r>
              <a:rPr lang="pt-BR" altLang="ja-JP" sz="2400" dirty="0"/>
              <a:t>Trate a pessoa com respeito e dignidade.</a:t>
            </a:r>
          </a:p>
          <a:p>
            <a:pPr>
              <a:lnSpc>
                <a:spcPct val="180000"/>
              </a:lnSpc>
            </a:pPr>
            <a:r>
              <a:rPr lang="pt-BR" altLang="ja-JP" sz="2400" dirty="0"/>
              <a:t>Tente entender a perspectiva da pessoa.</a:t>
            </a:r>
          </a:p>
          <a:p>
            <a:pPr>
              <a:lnSpc>
                <a:spcPct val="180000"/>
              </a:lnSpc>
            </a:pPr>
            <a:r>
              <a:rPr lang="pt-BR" altLang="ja-JP" sz="2400" dirty="0"/>
              <a:t>Apresente suas perguntas de maneira respeitosa.</a:t>
            </a:r>
          </a:p>
          <a:p>
            <a:pPr>
              <a:lnSpc>
                <a:spcPct val="180000"/>
              </a:lnSpc>
            </a:pPr>
            <a:r>
              <a:rPr lang="pt-BR" altLang="ja-JP" sz="2400" dirty="0"/>
              <a:t>Não se apresse; pode levar várias sessões para construir confiança.</a:t>
            </a:r>
          </a:p>
          <a:p>
            <a:pPr>
              <a:lnSpc>
                <a:spcPct val="180000"/>
              </a:lnSpc>
            </a:pPr>
            <a:r>
              <a:rPr lang="pt-BR" altLang="ja-JP" sz="2400" dirty="0"/>
              <a:t>Não desafie falsas crenças ou zombe da pessoa.</a:t>
            </a:r>
          </a:p>
          <a:p>
            <a:pPr>
              <a:lnSpc>
                <a:spcPct val="180000"/>
              </a:lnSpc>
            </a:pPr>
            <a:r>
              <a:rPr lang="pt-BR" altLang="ja-JP" sz="2400" dirty="0"/>
              <a:t>Pergunte como a vida da pessoa foi afetada.</a:t>
            </a:r>
          </a:p>
          <a:p>
            <a:pPr>
              <a:lnSpc>
                <a:spcPct val="180000"/>
              </a:lnSpc>
            </a:pPr>
            <a:r>
              <a:rPr lang="pt-BR" altLang="ja-JP" sz="2400" dirty="0"/>
              <a:t>Advogue em nome da pessoa</a:t>
            </a:r>
            <a:r>
              <a:rPr lang="en-US" altLang="ja-JP" sz="2400" dirty="0">
                <a:ea typeface="ＭＳ Ｐゴシック" pitchFamily="34" charset="-128"/>
              </a:rPr>
              <a:t>.</a:t>
            </a:r>
            <a:endParaRPr lang="en-US" altLang="ja-JP" sz="2400" dirty="0">
              <a:solidFill>
                <a:srgbClr val="FF0000"/>
              </a:solidFill>
              <a:ea typeface="ＭＳ Ｐゴシック" pitchFamily="34" charset="-128"/>
            </a:endParaRPr>
          </a:p>
        </p:txBody>
      </p:sp>
    </p:spTree>
    <p:extLst>
      <p:ext uri="{BB962C8B-B14F-4D97-AF65-F5344CB8AC3E}">
        <p14:creationId xmlns:p14="http://schemas.microsoft.com/office/powerpoint/2010/main" val="3896787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71342CEF-25C7-4F8F-B72A-884C402F5BD2}"/>
              </a:ext>
            </a:extLst>
          </p:cNvPr>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23</a:t>
            </a:fld>
            <a:endParaRPr lang="en-US"/>
          </a:p>
        </p:txBody>
      </p:sp>
    </p:spTree>
    <p:extLst>
      <p:ext uri="{BB962C8B-B14F-4D97-AF65-F5344CB8AC3E}">
        <p14:creationId xmlns:p14="http://schemas.microsoft.com/office/powerpoint/2010/main" val="2699861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79874" name="Slide Number Placeholder 5"/>
          <p:cNvSpPr>
            <a:spLocks noGrp="1"/>
          </p:cNvSpPr>
          <p:nvPr>
            <p:ph type="sldNum" sz="quarter" idx="12"/>
          </p:nvPr>
        </p:nvSpPr>
        <p:spPr bwMode="auto">
          <a:noFill/>
          <a:ln>
            <a:miter lim="800000"/>
            <a:headEnd/>
            <a:tailEnd/>
          </a:ln>
        </p:spPr>
        <p:txBody>
          <a:bodyPr/>
          <a:lstStyle/>
          <a:p>
            <a:fld id="{ED51588D-25EB-40FA-B8CB-9D1A1BE021FD}" type="slidenum">
              <a:rPr lang="en-US" altLang="ja-JP" smtClean="0"/>
              <a:pPr/>
              <a:t>24</a:t>
            </a:fld>
            <a:endParaRPr lang="en-US" altLang="ja-JP"/>
          </a:p>
        </p:txBody>
      </p:sp>
      <p:sp>
        <p:nvSpPr>
          <p:cNvPr id="79875" name="Title 1"/>
          <p:cNvSpPr>
            <a:spLocks noGrp="1"/>
          </p:cNvSpPr>
          <p:nvPr>
            <p:ph type="title"/>
          </p:nvPr>
        </p:nvSpPr>
        <p:spPr>
          <a:xfrm>
            <a:off x="0" y="-1"/>
            <a:ext cx="9144000" cy="1761067"/>
          </a:xfrm>
        </p:spPr>
        <p:txBody>
          <a:bodyPr/>
          <a:lstStyle/>
          <a:p>
            <a:r>
              <a:rPr lang="en-US" altLang="ja-JP" dirty="0">
                <a:solidFill>
                  <a:schemeClr val="bg1"/>
                </a:solidFill>
              </a:rPr>
              <a:t>Delirium </a:t>
            </a:r>
            <a:endParaRPr lang="en-US" altLang="ja-JP" dirty="0">
              <a:solidFill>
                <a:schemeClr val="bg1"/>
              </a:solidFill>
              <a:ea typeface="ＭＳ Ｐゴシック" pitchFamily="34" charset="-128"/>
            </a:endParaRPr>
          </a:p>
        </p:txBody>
      </p:sp>
      <p:sp>
        <p:nvSpPr>
          <p:cNvPr id="79876" name="Content Placeholder 2"/>
          <p:cNvSpPr>
            <a:spLocks noGrp="1"/>
          </p:cNvSpPr>
          <p:nvPr>
            <p:ph idx="1"/>
          </p:nvPr>
        </p:nvSpPr>
        <p:spPr>
          <a:xfrm>
            <a:off x="857250" y="2285999"/>
            <a:ext cx="7600950" cy="3840163"/>
          </a:xfrm>
        </p:spPr>
        <p:txBody>
          <a:bodyPr>
            <a:normAutofit fontScale="92500" lnSpcReduction="10000"/>
          </a:bodyPr>
          <a:lstStyle/>
          <a:p>
            <a:pPr marL="0" indent="0">
              <a:lnSpc>
                <a:spcPct val="90000"/>
              </a:lnSpc>
              <a:buSzPct val="70000"/>
              <a:buFont typeface="Arial" charset="0"/>
              <a:buNone/>
            </a:pPr>
            <a:r>
              <a:rPr lang="pt-BR" altLang="ja-JP" sz="2400" dirty="0"/>
              <a:t>Síndrome cerebral orgânica caracterizada por surgimento agudo de</a:t>
            </a:r>
            <a:r>
              <a:rPr lang="en-US" altLang="ja-JP" sz="2400" dirty="0">
                <a:ea typeface="ＭＳ Ｐゴシック" pitchFamily="34" charset="-128"/>
              </a:rPr>
              <a:t>: </a:t>
            </a:r>
          </a:p>
          <a:p>
            <a:pPr lvl="1">
              <a:lnSpc>
                <a:spcPct val="90000"/>
              </a:lnSpc>
              <a:buSzPct val="70000"/>
              <a:buFont typeface="Arial" charset="0"/>
              <a:buChar char="•"/>
            </a:pPr>
            <a:r>
              <a:rPr lang="pt-BR" altLang="ja-JP" sz="2400" dirty="0"/>
              <a:t>Confusão (a pessoa parece confusa, esforça-se para entender o ambiente).</a:t>
            </a:r>
          </a:p>
          <a:p>
            <a:pPr lvl="1">
              <a:lnSpc>
                <a:spcPct val="90000"/>
              </a:lnSpc>
              <a:buSzPct val="70000"/>
              <a:buFont typeface="Arial" charset="0"/>
              <a:buChar char="•"/>
            </a:pPr>
            <a:r>
              <a:rPr lang="pt-BR" altLang="ja-JP" sz="2400" dirty="0"/>
              <a:t>Dificuldade em focar, mudar ou manter a atenção.</a:t>
            </a:r>
          </a:p>
          <a:p>
            <a:pPr lvl="1">
              <a:lnSpc>
                <a:spcPct val="90000"/>
              </a:lnSpc>
              <a:buSzPct val="70000"/>
              <a:buFont typeface="Arial" charset="0"/>
              <a:buChar char="•"/>
            </a:pPr>
            <a:r>
              <a:rPr lang="pt-BR" altLang="ja-JP" sz="2400" dirty="0"/>
              <a:t>Mudanças nos sentimentos (sensações e percepções).</a:t>
            </a:r>
          </a:p>
          <a:p>
            <a:pPr lvl="1">
              <a:lnSpc>
                <a:spcPct val="90000"/>
              </a:lnSpc>
              <a:buSzPct val="70000"/>
              <a:buFont typeface="Arial" charset="0"/>
              <a:buChar char="•"/>
            </a:pPr>
            <a:r>
              <a:rPr lang="pt-BR" altLang="ja-JP" sz="2400" dirty="0"/>
              <a:t>Mudanças no nível de consciência ou percepção.</a:t>
            </a:r>
          </a:p>
          <a:p>
            <a:pPr lvl="1">
              <a:lnSpc>
                <a:spcPct val="90000"/>
              </a:lnSpc>
              <a:buSzPct val="70000"/>
              <a:buFont typeface="Arial" charset="0"/>
              <a:buChar char="•"/>
            </a:pPr>
            <a:r>
              <a:rPr lang="pt-BR" altLang="ja-JP" sz="2400" dirty="0"/>
              <a:t>Perturbação na orientação ao tempo, lugar e às vezes pessoa.</a:t>
            </a:r>
          </a:p>
          <a:p>
            <a:pPr lvl="1">
              <a:lnSpc>
                <a:spcPct val="90000"/>
              </a:lnSpc>
              <a:buSzPct val="70000"/>
              <a:buFont typeface="Arial" charset="0"/>
              <a:buChar char="•"/>
            </a:pPr>
            <a:r>
              <a:rPr lang="pt-BR" altLang="ja-JP" sz="2400" dirty="0"/>
              <a:t>Pensamento desorganizado – a fala não faz sentido.</a:t>
            </a:r>
          </a:p>
          <a:p>
            <a:pPr lvl="1">
              <a:lnSpc>
                <a:spcPct val="90000"/>
              </a:lnSpc>
              <a:buSzPct val="70000"/>
              <a:buFont typeface="Arial" charset="0"/>
              <a:buChar char="•"/>
            </a:pPr>
            <a:r>
              <a:rPr lang="pt-BR" altLang="ja-JP" sz="2400" dirty="0"/>
              <a:t>Mudanças de humor – raiva, agitação, ansiedade, irritabilidade, ansiedade para apatia e depressão</a:t>
            </a:r>
            <a:r>
              <a:rPr lang="en-US" altLang="ja-JP" sz="2400" dirty="0">
                <a:ea typeface="ＭＳ Ｐゴシック" pitchFamily="34" charset="-128"/>
              </a:rPr>
              <a:t>. </a:t>
            </a:r>
            <a:endParaRPr lang="en-GB" altLang="ja-JP" sz="2400" dirty="0">
              <a:ea typeface="ＭＳ Ｐゴシック" pitchFamily="34" charset="-128"/>
            </a:endParaRPr>
          </a:p>
        </p:txBody>
      </p:sp>
    </p:spTree>
    <p:extLst>
      <p:ext uri="{BB962C8B-B14F-4D97-AF65-F5344CB8AC3E}">
        <p14:creationId xmlns:p14="http://schemas.microsoft.com/office/powerpoint/2010/main" val="4046260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0"/>
            <a:ext cx="9144000" cy="1728788"/>
          </a:xfrm>
          <a:noFill/>
        </p:spPr>
        <p:txBody>
          <a:bodyPr>
            <a:normAutofit/>
          </a:bodyPr>
          <a:lstStyle/>
          <a:p>
            <a:r>
              <a:rPr lang="en-US" dirty="0" err="1">
                <a:solidFill>
                  <a:schemeClr val="bg1"/>
                </a:solidFill>
              </a:rPr>
              <a:t>Manejo</a:t>
            </a:r>
            <a:r>
              <a:rPr lang="en-US" dirty="0">
                <a:solidFill>
                  <a:schemeClr val="bg1"/>
                </a:solidFill>
              </a:rPr>
              <a:t> de delirium</a:t>
            </a:r>
          </a:p>
        </p:txBody>
      </p:sp>
      <p:sp>
        <p:nvSpPr>
          <p:cNvPr id="3" name="Content Placeholder 2"/>
          <p:cNvSpPr>
            <a:spLocks noGrp="1"/>
          </p:cNvSpPr>
          <p:nvPr>
            <p:ph idx="1"/>
          </p:nvPr>
        </p:nvSpPr>
        <p:spPr>
          <a:xfrm>
            <a:off x="900112" y="2087033"/>
            <a:ext cx="7343774" cy="3943350"/>
          </a:xfrm>
        </p:spPr>
        <p:txBody>
          <a:bodyPr>
            <a:noAutofit/>
          </a:bodyPr>
          <a:lstStyle/>
          <a:p>
            <a:pPr marL="0" indent="0">
              <a:lnSpc>
                <a:spcPct val="90000"/>
              </a:lnSpc>
              <a:buNone/>
            </a:pPr>
            <a:r>
              <a:rPr lang="pt-BR" sz="2000" dirty="0">
                <a:latin typeface="Calibri" pitchFamily="34" charset="0"/>
              </a:rPr>
              <a:t>Se você acha que uma pessoa tem </a:t>
            </a:r>
            <a:r>
              <a:rPr lang="pt-BR" sz="2000" dirty="0" err="1">
                <a:latin typeface="Calibri" pitchFamily="34" charset="0"/>
              </a:rPr>
              <a:t>delirium</a:t>
            </a:r>
            <a:r>
              <a:rPr lang="en-GB" sz="2000" dirty="0">
                <a:latin typeface="Calibri" pitchFamily="34" charset="0"/>
              </a:rPr>
              <a:t>: </a:t>
            </a:r>
          </a:p>
          <a:p>
            <a:pPr marL="0" indent="0" eaLnBrk="1" hangingPunct="1">
              <a:lnSpc>
                <a:spcPct val="90000"/>
              </a:lnSpc>
              <a:buNone/>
            </a:pPr>
            <a:endParaRPr lang="en-GB" sz="2000" dirty="0">
              <a:latin typeface="Calibri" pitchFamily="34" charset="0"/>
            </a:endParaRPr>
          </a:p>
          <a:p>
            <a:pPr>
              <a:lnSpc>
                <a:spcPct val="90000"/>
              </a:lnSpc>
            </a:pPr>
            <a:r>
              <a:rPr lang="pt-BR" sz="2000" dirty="0">
                <a:latin typeface="Calibri" pitchFamily="34" charset="0"/>
              </a:rPr>
              <a:t>Tente identificar e gerenciar a causa subjacente</a:t>
            </a:r>
            <a:r>
              <a:rPr lang="en-GB" sz="2000" dirty="0">
                <a:latin typeface="Calibri" pitchFamily="34" charset="0"/>
              </a:rPr>
              <a:t>.</a:t>
            </a:r>
          </a:p>
          <a:p>
            <a:pPr eaLnBrk="1" hangingPunct="1">
              <a:lnSpc>
                <a:spcPct val="90000"/>
              </a:lnSpc>
            </a:pPr>
            <a:endParaRPr lang="en-GB" sz="2000" dirty="0">
              <a:latin typeface="Calibri" pitchFamily="34" charset="0"/>
            </a:endParaRPr>
          </a:p>
          <a:p>
            <a:pPr>
              <a:lnSpc>
                <a:spcPct val="90000"/>
              </a:lnSpc>
            </a:pPr>
            <a:r>
              <a:rPr lang="pt-BR" sz="2000" dirty="0">
                <a:latin typeface="Calibri" pitchFamily="34" charset="0"/>
              </a:rPr>
              <a:t>Avalie se há desidratação e forneça fluidos</a:t>
            </a:r>
            <a:r>
              <a:rPr lang="en-GB" sz="2000" dirty="0">
                <a:latin typeface="Calibri" pitchFamily="34" charset="0"/>
              </a:rPr>
              <a:t>.</a:t>
            </a:r>
          </a:p>
          <a:p>
            <a:pPr eaLnBrk="1" hangingPunct="1">
              <a:lnSpc>
                <a:spcPct val="90000"/>
              </a:lnSpc>
            </a:pPr>
            <a:endParaRPr lang="en-GB" sz="2000" dirty="0">
              <a:latin typeface="Calibri" pitchFamily="34" charset="0"/>
            </a:endParaRPr>
          </a:p>
          <a:p>
            <a:pPr>
              <a:lnSpc>
                <a:spcPct val="90000"/>
              </a:lnSpc>
            </a:pPr>
            <a:r>
              <a:rPr lang="pt-BR" sz="2000" dirty="0">
                <a:latin typeface="Calibri" pitchFamily="34" charset="0"/>
              </a:rPr>
              <a:t>Certifique-se de que a pessoa esteja segura e confortável</a:t>
            </a:r>
            <a:r>
              <a:rPr lang="en-GB" sz="2000" dirty="0">
                <a:latin typeface="Calibri" pitchFamily="34" charset="0"/>
              </a:rPr>
              <a:t>.</a:t>
            </a:r>
          </a:p>
          <a:p>
            <a:pPr marL="0" indent="0" eaLnBrk="1" hangingPunct="1">
              <a:lnSpc>
                <a:spcPct val="90000"/>
              </a:lnSpc>
              <a:buNone/>
            </a:pPr>
            <a:endParaRPr lang="en-GB" sz="2000" dirty="0">
              <a:latin typeface="Calibri" pitchFamily="34" charset="0"/>
            </a:endParaRPr>
          </a:p>
          <a:p>
            <a:pPr>
              <a:lnSpc>
                <a:spcPct val="90000"/>
              </a:lnSpc>
            </a:pPr>
            <a:r>
              <a:rPr lang="pt-BR" sz="2000" dirty="0">
                <a:latin typeface="Calibri" pitchFamily="34" charset="0"/>
              </a:rPr>
              <a:t>Continue a reavaliar e monitorar a pessoa após iniciar o manejo</a:t>
            </a:r>
            <a:r>
              <a:rPr lang="en-GB" sz="2000" dirty="0">
                <a:latin typeface="Calibri" pitchFamily="34" charset="0"/>
              </a:rPr>
              <a:t>. </a:t>
            </a:r>
          </a:p>
          <a:p>
            <a:pPr eaLnBrk="1" hangingPunct="1">
              <a:lnSpc>
                <a:spcPct val="90000"/>
              </a:lnSpc>
            </a:pPr>
            <a:endParaRPr lang="en-GB" sz="2000" dirty="0">
              <a:latin typeface="Calibri" pitchFamily="34" charset="0"/>
            </a:endParaRPr>
          </a:p>
          <a:p>
            <a:pPr>
              <a:lnSpc>
                <a:spcPct val="90000"/>
              </a:lnSpc>
            </a:pPr>
            <a:r>
              <a:rPr lang="pt-BR" sz="2000" dirty="0">
                <a:latin typeface="Calibri" pitchFamily="34" charset="0"/>
              </a:rPr>
              <a:t>Encaminhe a pessoa a um especialista (por exemplo, neurologista, psiquiatra ou especialista em medicina interna</a:t>
            </a:r>
            <a:r>
              <a:rPr lang="en-GB" sz="2000" dirty="0">
                <a:latin typeface="Calibri" pitchFamily="34" charset="0"/>
              </a:rPr>
              <a:t>).</a:t>
            </a:r>
          </a:p>
        </p:txBody>
      </p:sp>
      <p:sp>
        <p:nvSpPr>
          <p:cNvPr id="5" name="Slide Number Placeholder 4"/>
          <p:cNvSpPr>
            <a:spLocks noGrp="1"/>
          </p:cNvSpPr>
          <p:nvPr>
            <p:ph type="sldNum" sz="quarter" idx="12"/>
          </p:nvPr>
        </p:nvSpPr>
        <p:spPr/>
        <p:txBody>
          <a:bodyPr/>
          <a:lstStyle/>
          <a:p>
            <a:pPr>
              <a:defRPr/>
            </a:pPr>
            <a:fld id="{29D72A49-12F8-40AE-9E11-98374E76FF5B}" type="slidenum">
              <a:rPr lang="en-US" altLang="ja-JP" smtClean="0"/>
              <a:pPr>
                <a:defRPr/>
              </a:pPr>
              <a:t>25</a:t>
            </a:fld>
            <a:endParaRPr lang="en-US" altLang="ja-JP" dirty="0"/>
          </a:p>
        </p:txBody>
      </p:sp>
    </p:spTree>
    <p:extLst>
      <p:ext uri="{BB962C8B-B14F-4D97-AF65-F5344CB8AC3E}">
        <p14:creationId xmlns:p14="http://schemas.microsoft.com/office/powerpoint/2010/main" val="1529772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2EE4C33-D589-4193-B092-1D007199C9F5}"/>
              </a:ext>
            </a:extLst>
          </p:cNvPr>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26</a:t>
            </a:fld>
            <a:endParaRPr lang="en-US"/>
          </a:p>
        </p:txBody>
      </p:sp>
    </p:spTree>
    <p:extLst>
      <p:ext uri="{BB962C8B-B14F-4D97-AF65-F5344CB8AC3E}">
        <p14:creationId xmlns:p14="http://schemas.microsoft.com/office/powerpoint/2010/main" val="169444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57363"/>
          </a:xfrm>
          <a:solidFill>
            <a:srgbClr val="24357E"/>
          </a:solidFill>
        </p:spPr>
        <p:txBody>
          <a:bodyPr>
            <a:normAutofit/>
          </a:bodyPr>
          <a:lstStyle/>
          <a:p>
            <a:r>
              <a:rPr lang="pt-BR" dirty="0">
                <a:solidFill>
                  <a:schemeClr val="bg1"/>
                </a:solidFill>
              </a:rPr>
              <a:t>Manejo de condições simultâneas </a:t>
            </a:r>
            <a:br>
              <a:rPr lang="pt-BR" dirty="0">
                <a:solidFill>
                  <a:schemeClr val="bg1"/>
                </a:solidFill>
              </a:rPr>
            </a:br>
            <a:r>
              <a:rPr lang="pt-BR" dirty="0">
                <a:solidFill>
                  <a:schemeClr val="bg1"/>
                </a:solidFill>
              </a:rPr>
              <a:t>de MNS e psicoses</a:t>
            </a:r>
            <a:endParaRPr lang="en-US" dirty="0">
              <a:solidFill>
                <a:schemeClr val="bg1"/>
              </a:solidFill>
            </a:endParaRPr>
          </a:p>
        </p:txBody>
      </p:sp>
      <p:sp>
        <p:nvSpPr>
          <p:cNvPr id="3" name="Content Placeholder 2"/>
          <p:cNvSpPr>
            <a:spLocks noGrp="1"/>
          </p:cNvSpPr>
          <p:nvPr>
            <p:ph idx="1"/>
          </p:nvPr>
        </p:nvSpPr>
        <p:spPr>
          <a:xfrm>
            <a:off x="628650" y="2157413"/>
            <a:ext cx="7886700" cy="3968750"/>
          </a:xfrm>
        </p:spPr>
        <p:txBody>
          <a:bodyPr>
            <a:normAutofit fontScale="77500" lnSpcReduction="20000"/>
          </a:bodyPr>
          <a:lstStyle/>
          <a:p>
            <a:pPr marL="0" indent="0">
              <a:buNone/>
            </a:pPr>
            <a:r>
              <a:rPr lang="en-US" dirty="0" err="1"/>
              <a:t>Psicoses</a:t>
            </a:r>
            <a:r>
              <a:rPr lang="en-US" dirty="0"/>
              <a:t> </a:t>
            </a:r>
            <a:r>
              <a:rPr lang="en-US" dirty="0" err="1"/>
              <a:t>podem</a:t>
            </a:r>
            <a:r>
              <a:rPr lang="en-US" dirty="0"/>
              <a:t> </a:t>
            </a:r>
            <a:r>
              <a:rPr lang="en-US" dirty="0" err="1"/>
              <a:t>ocorrer</a:t>
            </a:r>
            <a:r>
              <a:rPr lang="en-US" dirty="0"/>
              <a:t> com: </a:t>
            </a:r>
          </a:p>
          <a:p>
            <a:pPr lvl="1">
              <a:buFont typeface="Arial" charset="0"/>
              <a:buChar char="•"/>
            </a:pPr>
            <a:r>
              <a:rPr lang="en-US" dirty="0" err="1"/>
              <a:t>Episódios</a:t>
            </a:r>
            <a:r>
              <a:rPr lang="en-US" dirty="0"/>
              <a:t> </a:t>
            </a:r>
            <a:r>
              <a:rPr lang="en-US" dirty="0" err="1"/>
              <a:t>depressivos</a:t>
            </a:r>
            <a:r>
              <a:rPr lang="en-US" dirty="0"/>
              <a:t> – </a:t>
            </a:r>
            <a:r>
              <a:rPr lang="pt-BR" sz="2400" dirty="0"/>
              <a:t>as pessoas podem experimentar alucinações e delírios quando deprimidas</a:t>
            </a:r>
            <a:r>
              <a:rPr lang="en-US" sz="2400" dirty="0"/>
              <a:t>. </a:t>
            </a:r>
          </a:p>
          <a:p>
            <a:pPr lvl="1">
              <a:buFont typeface="Arial" charset="0"/>
              <a:buChar char="•"/>
            </a:pPr>
            <a:r>
              <a:rPr lang="en-US" dirty="0" err="1"/>
              <a:t>Psicose</a:t>
            </a:r>
            <a:r>
              <a:rPr lang="en-US" dirty="0"/>
              <a:t> </a:t>
            </a:r>
            <a:r>
              <a:rPr lang="en-US" dirty="0" err="1"/>
              <a:t>pós-parto</a:t>
            </a:r>
            <a:r>
              <a:rPr lang="en-US" dirty="0"/>
              <a:t> – </a:t>
            </a:r>
            <a:r>
              <a:rPr lang="pt-BR" sz="2400" dirty="0"/>
              <a:t>nos dias e semanas após o parto, as mulheres podem experimentar alterações no humor (incluindo mania e depressão). Elas podem experimentar alucinações e delírios e confusão significativa em seu pensamento e comportamento</a:t>
            </a:r>
            <a:r>
              <a:rPr lang="en-US" sz="2400" dirty="0"/>
              <a:t>. </a:t>
            </a:r>
          </a:p>
          <a:p>
            <a:pPr lvl="1">
              <a:buFont typeface="Arial" charset="0"/>
              <a:buChar char="•"/>
            </a:pPr>
            <a:r>
              <a:rPr lang="pt-BR" dirty="0"/>
              <a:t>Transtornos por uso de substâncias </a:t>
            </a:r>
            <a:r>
              <a:rPr lang="en-US" dirty="0"/>
              <a:t>– </a:t>
            </a:r>
            <a:r>
              <a:rPr lang="pt-BR" sz="2400" b="1" dirty="0"/>
              <a:t>intoxicação </a:t>
            </a:r>
            <a:r>
              <a:rPr lang="pt-BR" sz="2400" dirty="0"/>
              <a:t>devido ao uso de substâncias pode produzir perturbações significativas no humor e mudanças nos níveis de consciência, confusões e comportamento errático.</a:t>
            </a:r>
            <a:r>
              <a:rPr lang="pt-BR" sz="2400" b="1" dirty="0"/>
              <a:t> Abstinência </a:t>
            </a:r>
            <a:r>
              <a:rPr lang="pt-BR" sz="2400" dirty="0"/>
              <a:t>de substâncias também pode causar confusão, comportamento errático, mudanças na consciência e percepção</a:t>
            </a:r>
            <a:r>
              <a:rPr lang="en-US" sz="2400" dirty="0"/>
              <a:t>.</a:t>
            </a:r>
          </a:p>
          <a:p>
            <a:pPr lvl="1">
              <a:buFont typeface="Arial" charset="0"/>
              <a:buChar char="•"/>
            </a:pPr>
            <a:r>
              <a:rPr lang="en-US" dirty="0" err="1"/>
              <a:t>Demência</a:t>
            </a:r>
            <a:r>
              <a:rPr lang="en-US" dirty="0"/>
              <a:t> – </a:t>
            </a:r>
            <a:r>
              <a:rPr lang="pt-BR" sz="2400" dirty="0"/>
              <a:t>pessoas que vivem com demência podem relatar mudanças na percepção (alucinações e delírios</a:t>
            </a:r>
            <a:r>
              <a:rPr lang="en-US" sz="2400" dirty="0"/>
              <a:t>). </a:t>
            </a:r>
            <a:endParaRPr lang="en-US" sz="3000" dirty="0"/>
          </a:p>
          <a:p>
            <a:pPr lvl="1"/>
            <a:endParaRPr lang="en-US" sz="2400" dirty="0"/>
          </a:p>
        </p:txBody>
      </p:sp>
      <p:sp>
        <p:nvSpPr>
          <p:cNvPr id="4" name="Slide Number Placeholder 3"/>
          <p:cNvSpPr>
            <a:spLocks noGrp="1"/>
          </p:cNvSpPr>
          <p:nvPr>
            <p:ph type="sldNum" sz="quarter" idx="12"/>
          </p:nvPr>
        </p:nvSpPr>
        <p:spPr/>
        <p:txBody>
          <a:bodyPr/>
          <a:lstStyle/>
          <a:p>
            <a:fld id="{C500ABBE-18FD-BC43-9790-77B931A442BB}" type="slidenum">
              <a:rPr lang="en-US" smtClean="0"/>
              <a:pPr/>
              <a:t>27</a:t>
            </a:fld>
            <a:endParaRPr lang="en-US"/>
          </a:p>
        </p:txBody>
      </p:sp>
    </p:spTree>
    <p:extLst>
      <p:ext uri="{BB962C8B-B14F-4D97-AF65-F5344CB8AC3E}">
        <p14:creationId xmlns:p14="http://schemas.microsoft.com/office/powerpoint/2010/main" val="1895381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C48D4625-2CEE-49E4-AD62-6D9AE7C16F30}"/>
              </a:ext>
            </a:extLst>
          </p:cNvPr>
          <p:cNvPicPr>
            <a:picLocks noChangeAspect="1"/>
          </p:cNvPicPr>
          <p:nvPr/>
        </p:nvPicPr>
        <p:blipFill>
          <a:blip r:embed="rId3"/>
          <a:stretch>
            <a:fillRect/>
          </a:stretch>
        </p:blipFill>
        <p:spPr>
          <a:xfrm>
            <a:off x="0" y="8321"/>
            <a:ext cx="9144000" cy="6849679"/>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28</a:t>
            </a:fld>
            <a:endParaRPr lang="en-US"/>
          </a:p>
        </p:txBody>
      </p:sp>
      <p:sp>
        <p:nvSpPr>
          <p:cNvPr id="4" name="Oval 3"/>
          <p:cNvSpPr/>
          <p:nvPr/>
        </p:nvSpPr>
        <p:spPr>
          <a:xfrm>
            <a:off x="4656331" y="5456097"/>
            <a:ext cx="2407534" cy="1313033"/>
          </a:xfrm>
          <a:prstGeom prst="ellipse">
            <a:avLst/>
          </a:prstGeom>
          <a:noFill/>
          <a:ln w="76200" cmpd="sng">
            <a:solidFill>
              <a:srgbClr val="FFFF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084975" y="714237"/>
            <a:ext cx="3307053" cy="2618870"/>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83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43075"/>
          </a:xfrm>
          <a:solidFill>
            <a:srgbClr val="24357E"/>
          </a:solidFill>
        </p:spPr>
        <p:txBody>
          <a:bodyPr/>
          <a:lstStyle/>
          <a:p>
            <a:r>
              <a:rPr lang="en-US" dirty="0" err="1">
                <a:solidFill>
                  <a:schemeClr val="bg1"/>
                </a:solidFill>
              </a:rPr>
              <a:t>Estudo</a:t>
            </a:r>
            <a:r>
              <a:rPr lang="en-US" dirty="0">
                <a:solidFill>
                  <a:schemeClr val="bg1"/>
                </a:solidFill>
              </a:rPr>
              <a:t> de </a:t>
            </a:r>
            <a:r>
              <a:rPr lang="en-US" dirty="0" err="1">
                <a:solidFill>
                  <a:schemeClr val="bg1"/>
                </a:solidFill>
              </a:rPr>
              <a:t>caso</a:t>
            </a:r>
            <a:endParaRPr lang="en-US" dirty="0">
              <a:solidFill>
                <a:schemeClr val="bg1"/>
              </a:solidFill>
            </a:endParaRPr>
          </a:p>
        </p:txBody>
      </p:sp>
      <p:sp>
        <p:nvSpPr>
          <p:cNvPr id="3" name="Content Placeholder 2"/>
          <p:cNvSpPr>
            <a:spLocks noGrp="1"/>
          </p:cNvSpPr>
          <p:nvPr>
            <p:ph idx="1"/>
          </p:nvPr>
        </p:nvSpPr>
        <p:spPr>
          <a:xfrm>
            <a:off x="607219" y="2286000"/>
            <a:ext cx="7929562" cy="3868738"/>
          </a:xfrm>
        </p:spPr>
        <p:txBody>
          <a:bodyPr>
            <a:normAutofit lnSpcReduction="10000"/>
          </a:bodyPr>
          <a:lstStyle/>
          <a:p>
            <a:r>
              <a:rPr lang="pt-BR" dirty="0"/>
              <a:t>Uma mulher de 22 anos é levada à clínica por seus pais. Eles estão preocupados com seu comportamento bizarro e fala estranha. Eles explicam que a jovem continua ficando muito agitada e irritada e afirma que ela deseja “escapar de um monstro terrível tomando a forma de seu pai”. Hoje ela violentamente atacou seu pai</a:t>
            </a:r>
            <a:r>
              <a:rPr lang="en-US" dirty="0"/>
              <a:t>.</a:t>
            </a:r>
          </a:p>
        </p:txBody>
      </p:sp>
      <p:sp>
        <p:nvSpPr>
          <p:cNvPr id="4" name="Slide Number Placeholder 3"/>
          <p:cNvSpPr>
            <a:spLocks noGrp="1"/>
          </p:cNvSpPr>
          <p:nvPr>
            <p:ph type="sldNum" sz="quarter" idx="12"/>
          </p:nvPr>
        </p:nvSpPr>
        <p:spPr/>
        <p:txBody>
          <a:bodyPr/>
          <a:lstStyle/>
          <a:p>
            <a:fld id="{C500ABBE-18FD-BC43-9790-77B931A442BB}" type="slidenum">
              <a:rPr lang="en-US" smtClean="0"/>
              <a:pPr/>
              <a:t>29</a:t>
            </a:fld>
            <a:endParaRPr lang="en-US"/>
          </a:p>
        </p:txBody>
      </p:sp>
    </p:spTree>
    <p:extLst>
      <p:ext uri="{BB962C8B-B14F-4D97-AF65-F5344CB8AC3E}">
        <p14:creationId xmlns:p14="http://schemas.microsoft.com/office/powerpoint/2010/main" val="35332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61068"/>
          </a:xfrm>
        </p:spPr>
        <p:txBody>
          <a:bodyPr/>
          <a:lstStyle/>
          <a:p>
            <a:r>
              <a:rPr lang="en-US" dirty="0" err="1">
                <a:solidFill>
                  <a:schemeClr val="bg1"/>
                </a:solidFill>
              </a:rPr>
              <a:t>Atividade</a:t>
            </a:r>
            <a:r>
              <a:rPr lang="en-US" dirty="0">
                <a:solidFill>
                  <a:schemeClr val="bg1"/>
                </a:solidFill>
              </a:rPr>
              <a:t> 1: </a:t>
            </a:r>
            <a:r>
              <a:rPr lang="en-US" dirty="0" err="1">
                <a:solidFill>
                  <a:schemeClr val="bg1"/>
                </a:solidFill>
              </a:rPr>
              <a:t>História</a:t>
            </a:r>
            <a:r>
              <a:rPr lang="en-US" dirty="0">
                <a:solidFill>
                  <a:schemeClr val="bg1"/>
                </a:solidFill>
              </a:rPr>
              <a:t> </a:t>
            </a:r>
            <a:r>
              <a:rPr lang="en-US" dirty="0" err="1">
                <a:solidFill>
                  <a:schemeClr val="bg1"/>
                </a:solidFill>
              </a:rPr>
              <a:t>pessoal</a:t>
            </a:r>
            <a:endParaRPr lang="en-US" dirty="0">
              <a:solidFill>
                <a:schemeClr val="bg1"/>
              </a:solidFill>
            </a:endParaRPr>
          </a:p>
        </p:txBody>
      </p:sp>
      <p:sp>
        <p:nvSpPr>
          <p:cNvPr id="3" name="Content Placeholder 2"/>
          <p:cNvSpPr>
            <a:spLocks noGrp="1"/>
          </p:cNvSpPr>
          <p:nvPr>
            <p:ph idx="1"/>
          </p:nvPr>
        </p:nvSpPr>
        <p:spPr>
          <a:xfrm>
            <a:off x="1371600" y="2528888"/>
            <a:ext cx="6400800" cy="2401986"/>
          </a:xfrm>
        </p:spPr>
        <p:txBody>
          <a:bodyPr>
            <a:normAutofit/>
          </a:bodyPr>
          <a:lstStyle/>
          <a:p>
            <a:r>
              <a:rPr lang="pt-BR" dirty="0"/>
              <a:t>Apresente a história pessoal sobre como é viver com psicoses.</a:t>
            </a:r>
            <a:r>
              <a:rPr lang="en-US" dirty="0"/>
              <a:t> </a:t>
            </a:r>
          </a:p>
          <a:p>
            <a:endParaRPr lang="en-US" dirty="0"/>
          </a:p>
          <a:p>
            <a:r>
              <a:rPr lang="en-US" dirty="0" err="1"/>
              <a:t>Primeiros</a:t>
            </a:r>
            <a:r>
              <a:rPr lang="en-US" dirty="0"/>
              <a:t> </a:t>
            </a:r>
            <a:r>
              <a:rPr lang="en-US" dirty="0" err="1"/>
              <a:t>pensamentos</a:t>
            </a:r>
            <a:r>
              <a:rPr lang="en-US" dirty="0"/>
              <a:t>.</a:t>
            </a:r>
          </a:p>
        </p:txBody>
      </p:sp>
      <p:sp>
        <p:nvSpPr>
          <p:cNvPr id="4" name="Slide Number Placeholder 3"/>
          <p:cNvSpPr>
            <a:spLocks noGrp="1"/>
          </p:cNvSpPr>
          <p:nvPr>
            <p:ph type="sldNum" sz="quarter" idx="12"/>
          </p:nvPr>
        </p:nvSpPr>
        <p:spPr/>
        <p:txBody>
          <a:bodyPr/>
          <a:lstStyle/>
          <a:p>
            <a:fld id="{C500ABBE-18FD-BC43-9790-77B931A442BB}" type="slidenum">
              <a:rPr lang="en-US" smtClean="0"/>
              <a:pPr/>
              <a:t>3</a:t>
            </a:fld>
            <a:endParaRPr lang="en-US"/>
          </a:p>
        </p:txBody>
      </p:sp>
    </p:spTree>
    <p:extLst>
      <p:ext uri="{BB962C8B-B14F-4D97-AF65-F5344CB8AC3E}">
        <p14:creationId xmlns:p14="http://schemas.microsoft.com/office/powerpoint/2010/main" val="3282939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3A4FA25-581B-4DD6-BD27-1B9AB2B51A34}"/>
              </a:ext>
            </a:extLst>
          </p:cNvPr>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30</a:t>
            </a:fld>
            <a:endParaRPr lang="en-US"/>
          </a:p>
        </p:txBody>
      </p:sp>
    </p:spTree>
    <p:extLst>
      <p:ext uri="{BB962C8B-B14F-4D97-AF65-F5344CB8AC3E}">
        <p14:creationId xmlns:p14="http://schemas.microsoft.com/office/powerpoint/2010/main" val="4152923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244013" cy="1757363"/>
          </a:xfrm>
          <a:solidFill>
            <a:srgbClr val="24357E"/>
          </a:solidFill>
        </p:spPr>
        <p:txBody>
          <a:bodyPr/>
          <a:lstStyle/>
          <a:p>
            <a:r>
              <a:rPr lang="pt-BR" dirty="0">
                <a:solidFill>
                  <a:schemeClr val="bg1"/>
                </a:solidFill>
              </a:rPr>
              <a:t>Continuação do estudo de caso</a:t>
            </a:r>
            <a:endParaRPr lang="en-US" dirty="0">
              <a:solidFill>
                <a:schemeClr val="bg1"/>
              </a:solidFill>
            </a:endParaRPr>
          </a:p>
        </p:txBody>
      </p:sp>
      <p:sp>
        <p:nvSpPr>
          <p:cNvPr id="3" name="Content Placeholder 2"/>
          <p:cNvSpPr>
            <a:spLocks noGrp="1"/>
          </p:cNvSpPr>
          <p:nvPr>
            <p:ph idx="1"/>
          </p:nvPr>
        </p:nvSpPr>
        <p:spPr>
          <a:xfrm>
            <a:off x="914401" y="2400300"/>
            <a:ext cx="7415212" cy="3925888"/>
          </a:xfrm>
        </p:spPr>
        <p:txBody>
          <a:bodyPr>
            <a:normAutofit lnSpcReduction="10000"/>
          </a:bodyPr>
          <a:lstStyle/>
          <a:p>
            <a:r>
              <a:rPr lang="pt-BR" sz="2800" dirty="0"/>
              <a:t>Seu pai tem vários cortes e hematomas no rosto e no corpo de onde foi atacado.</a:t>
            </a:r>
          </a:p>
          <a:p>
            <a:r>
              <a:rPr lang="pt-BR" sz="2800" dirty="0"/>
              <a:t>A jovem ainda está claramente agitada e inquieta. Ela não consegue ficar parada e continua tentando fugir de seu pai. Ela está gritando para ele “ir embora” “sair” “me deixar”.</a:t>
            </a:r>
          </a:p>
          <a:p>
            <a:r>
              <a:rPr lang="pt-BR" sz="2800" dirty="0"/>
              <a:t>O que você pode fazer para administrar a situação</a:t>
            </a:r>
            <a:r>
              <a:rPr lang="en-US" sz="2800" dirty="0"/>
              <a:t>?</a:t>
            </a:r>
          </a:p>
        </p:txBody>
      </p:sp>
      <p:sp>
        <p:nvSpPr>
          <p:cNvPr id="4" name="Slide Number Placeholder 3"/>
          <p:cNvSpPr>
            <a:spLocks noGrp="1"/>
          </p:cNvSpPr>
          <p:nvPr>
            <p:ph type="sldNum" sz="quarter" idx="12"/>
          </p:nvPr>
        </p:nvSpPr>
        <p:spPr/>
        <p:txBody>
          <a:bodyPr/>
          <a:lstStyle/>
          <a:p>
            <a:fld id="{C500ABBE-18FD-BC43-9790-77B931A442BB}" type="slidenum">
              <a:rPr lang="en-US" smtClean="0"/>
              <a:pPr/>
              <a:t>31</a:t>
            </a:fld>
            <a:endParaRPr lang="en-US"/>
          </a:p>
        </p:txBody>
      </p:sp>
    </p:spTree>
    <p:extLst>
      <p:ext uri="{BB962C8B-B14F-4D97-AF65-F5344CB8AC3E}">
        <p14:creationId xmlns:p14="http://schemas.microsoft.com/office/powerpoint/2010/main" val="1422372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5C9E816A-CDFA-4B36-B8E2-314F1FC19078}"/>
              </a:ext>
            </a:extLst>
          </p:cNvPr>
          <p:cNvPicPr>
            <a:picLocks noChangeAspect="1"/>
          </p:cNvPicPr>
          <p:nvPr/>
        </p:nvPicPr>
        <p:blipFill>
          <a:blip r:embed="rId3"/>
          <a:stretch>
            <a:fillRect/>
          </a:stretch>
        </p:blipFill>
        <p:spPr>
          <a:xfrm>
            <a:off x="0" y="-1"/>
            <a:ext cx="9144000" cy="6721475"/>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32</a:t>
            </a:fld>
            <a:endParaRPr lang="en-US"/>
          </a:p>
        </p:txBody>
      </p:sp>
      <p:sp>
        <p:nvSpPr>
          <p:cNvPr id="4" name="TextBox 3"/>
          <p:cNvSpPr txBox="1"/>
          <p:nvPr/>
        </p:nvSpPr>
        <p:spPr>
          <a:xfrm>
            <a:off x="675582" y="2779091"/>
            <a:ext cx="7512470" cy="2108075"/>
          </a:xfrm>
          <a:prstGeom prst="rect">
            <a:avLst/>
          </a:prstGeom>
          <a:noFill/>
          <a:ln w="57150" cmpd="sng">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166905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075C049-7182-4130-B440-361E6C1512CF}"/>
              </a:ext>
            </a:extLst>
          </p:cNvPr>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33</a:t>
            </a:fld>
            <a:endParaRPr lang="en-US"/>
          </a:p>
        </p:txBody>
      </p:sp>
    </p:spTree>
    <p:extLst>
      <p:ext uri="{BB962C8B-B14F-4D97-AF65-F5344CB8AC3E}">
        <p14:creationId xmlns:p14="http://schemas.microsoft.com/office/powerpoint/2010/main" val="3633332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bwMode="auto">
          <a:noFill/>
          <a:ln>
            <a:miter lim="800000"/>
            <a:headEnd/>
            <a:tailEnd/>
          </a:ln>
        </p:spPr>
        <p:txBody>
          <a:bodyPr/>
          <a:lstStyle/>
          <a:p>
            <a:fld id="{066A3993-89B6-4FC1-B046-3845C7BDFE02}" type="slidenum">
              <a:rPr lang="en-US" altLang="ja-JP" smtClean="0"/>
              <a:pPr/>
              <a:t>34</a:t>
            </a:fld>
            <a:endParaRPr lang="en-US" altLang="ja-JP"/>
          </a:p>
        </p:txBody>
      </p:sp>
      <p:sp>
        <p:nvSpPr>
          <p:cNvPr id="71683" name="Title 3"/>
          <p:cNvSpPr>
            <a:spLocks noGrp="1"/>
          </p:cNvSpPr>
          <p:nvPr>
            <p:ph type="title"/>
          </p:nvPr>
        </p:nvSpPr>
        <p:spPr>
          <a:xfrm>
            <a:off x="0" y="0"/>
            <a:ext cx="9144000" cy="1725614"/>
          </a:xfrm>
          <a:solidFill>
            <a:srgbClr val="24357E"/>
          </a:solidFill>
        </p:spPr>
        <p:txBody>
          <a:bodyPr/>
          <a:lstStyle/>
          <a:p>
            <a:r>
              <a:rPr lang="pt-BR" altLang="ja-JP" sz="3200" dirty="0">
                <a:solidFill>
                  <a:schemeClr val="bg1"/>
                </a:solidFill>
              </a:rPr>
              <a:t>Como perguntar sobre alucinações e delírios?</a:t>
            </a:r>
            <a:endParaRPr lang="en-US" altLang="ja-JP" sz="3200" dirty="0">
              <a:solidFill>
                <a:schemeClr val="bg1"/>
              </a:solidFill>
              <a:ea typeface="ＭＳ Ｐゴシック" pitchFamily="34" charset="-128"/>
            </a:endParaRPr>
          </a:p>
        </p:txBody>
      </p:sp>
      <p:graphicFrame>
        <p:nvGraphicFramePr>
          <p:cNvPr id="83991" name="Group 23"/>
          <p:cNvGraphicFramePr>
            <a:graphicFrameLocks noGrp="1"/>
          </p:cNvGraphicFramePr>
          <p:nvPr>
            <p:ph idx="1"/>
            <p:extLst>
              <p:ext uri="{D42A27DB-BD31-4B8C-83A1-F6EECF244321}">
                <p14:modId xmlns:p14="http://schemas.microsoft.com/office/powerpoint/2010/main" val="230341162"/>
              </p:ext>
            </p:extLst>
          </p:nvPr>
        </p:nvGraphicFramePr>
        <p:xfrm>
          <a:off x="457200" y="2379663"/>
          <a:ext cx="8229600" cy="423672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FFFFFF"/>
                          </a:solidFill>
                          <a:effectLst/>
                          <a:latin typeface="Calibri" pitchFamily="34" charset="0"/>
                          <a:ea typeface="ＭＳ Ｐゴシック" pitchFamily="34" charset="-128"/>
                        </a:rPr>
                        <a:t>Sintomas</a:t>
                      </a:r>
                      <a:endParaRPr kumimoji="0" lang="en-US" sz="2000" b="1" i="0" u="none" strike="noStrike" cap="none" normalizeH="0" baseline="0" dirty="0">
                        <a:ln>
                          <a:noFill/>
                        </a:ln>
                        <a:solidFill>
                          <a:srgbClr val="FFFFFF"/>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435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Calibri" pitchFamily="34" charset="0"/>
                          <a:ea typeface="ＭＳ Ｐゴシック" pitchFamily="34" charset="-128"/>
                        </a:rPr>
                        <a:t>Pessoa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435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FFFFFF"/>
                          </a:solidFill>
                          <a:effectLst/>
                          <a:latin typeface="Calibri" pitchFamily="34" charset="0"/>
                          <a:ea typeface="ＭＳ Ｐゴシック" pitchFamily="34" charset="-128"/>
                        </a:rPr>
                        <a:t>Família</a:t>
                      </a:r>
                      <a:endParaRPr kumimoji="0" lang="en-US" sz="2000" b="1" i="0" u="none" strike="noStrike" cap="none" normalizeH="0" baseline="0" dirty="0">
                        <a:ln>
                          <a:noFill/>
                        </a:ln>
                        <a:solidFill>
                          <a:srgbClr val="FFFFFF"/>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4357E"/>
                    </a:solidFill>
                  </a:tcPr>
                </a:tc>
                <a:extLst>
                  <a:ext uri="{0D108BD9-81ED-4DB2-BD59-A6C34878D82A}">
                    <a16:rowId xmlns:a16="http://schemas.microsoft.com/office/drawing/2014/main" val="10000"/>
                  </a:ext>
                </a:extLst>
              </a:tr>
              <a:tr h="13106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Calibri" pitchFamily="34" charset="0"/>
                          <a:ea typeface="ＭＳ Ｐゴシック" pitchFamily="34" charset="-128"/>
                        </a:rPr>
                        <a:t>Alucinações</a:t>
                      </a:r>
                      <a:endParaRPr kumimoji="0" lang="en-US" sz="2000" b="0" i="0" u="none" strike="noStrike" cap="none" normalizeH="0" baseline="0" dirty="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4357E">
                        <a:alpha val="4588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a:ln>
                            <a:noFill/>
                          </a:ln>
                          <a:solidFill>
                            <a:srgbClr val="000000"/>
                          </a:solidFill>
                          <a:effectLst/>
                          <a:latin typeface="Calibri" pitchFamily="34" charset="0"/>
                          <a:ea typeface="ＭＳ Ｐゴシック" pitchFamily="34" charset="-128"/>
                        </a:rPr>
                        <a:t>Por exemplo, você ouve vozes ou vê coisas que ninguém mais é capaz</a:t>
                      </a:r>
                      <a:r>
                        <a:rPr kumimoji="0" lang="en-US" sz="2000" b="0" i="0" u="none" strike="noStrike" cap="none" normalizeH="0" baseline="0" dirty="0">
                          <a:ln>
                            <a:noFill/>
                          </a:ln>
                          <a:solidFill>
                            <a:srgbClr val="000000"/>
                          </a:solidFill>
                          <a:effectLst/>
                          <a:latin typeface="Calibri" pitchFamily="34" charset="0"/>
                          <a:ea typeface="ＭＳ Ｐゴシック" pitchFamily="34"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4357E">
                        <a:alpha val="4588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a:ln>
                            <a:noFill/>
                          </a:ln>
                          <a:solidFill>
                            <a:srgbClr val="000000"/>
                          </a:solidFill>
                          <a:effectLst/>
                          <a:latin typeface="Calibri" pitchFamily="34" charset="0"/>
                          <a:ea typeface="ＭＳ Ｐゴシック" pitchFamily="34" charset="-128"/>
                        </a:rPr>
                        <a:t>Por exemplo, você vê a pessoa conversando com outra pessoa quando está sozinha? Como se estivesse falando com alguém</a:t>
                      </a:r>
                      <a:r>
                        <a:rPr kumimoji="0" lang="en-US" sz="2000" b="0" i="0" u="none" strike="noStrike" cap="none" normalizeH="0" baseline="0" dirty="0">
                          <a:ln>
                            <a:noFill/>
                          </a:ln>
                          <a:solidFill>
                            <a:srgbClr val="000000"/>
                          </a:solidFill>
                          <a:effectLst/>
                          <a:latin typeface="Calibri" pitchFamily="34" charset="0"/>
                          <a:ea typeface="ＭＳ Ｐゴシック"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4357E">
                        <a:alpha val="45882"/>
                      </a:srgbClr>
                    </a:solidFill>
                  </a:tcPr>
                </a:tc>
                <a:extLst>
                  <a:ext uri="{0D108BD9-81ED-4DB2-BD59-A6C34878D82A}">
                    <a16:rowId xmlns:a16="http://schemas.microsoft.com/office/drawing/2014/main" val="10001"/>
                  </a:ext>
                </a:extLst>
              </a:tr>
              <a:tr h="18697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Calibri" pitchFamily="34" charset="0"/>
                          <a:ea typeface="ＭＳ Ｐゴシック" pitchFamily="34" charset="-128"/>
                        </a:rPr>
                        <a:t>Delírios</a:t>
                      </a:r>
                      <a:endParaRPr kumimoji="0" lang="en-US" sz="2000" b="0" i="0" u="none" strike="noStrike" cap="none" normalizeH="0" baseline="0" dirty="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4357E">
                        <a:alpha val="1568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a:ln>
                            <a:noFill/>
                          </a:ln>
                          <a:solidFill>
                            <a:srgbClr val="000000"/>
                          </a:solidFill>
                          <a:effectLst/>
                          <a:latin typeface="Calibri" pitchFamily="34" charset="0"/>
                          <a:ea typeface="ＭＳ Ｐゴシック" pitchFamily="34" charset="-128"/>
                        </a:rPr>
                        <a:t>Por exemplo, você acredita que alguém está planejando machucá-lo</a:t>
                      </a:r>
                      <a:r>
                        <a:rPr kumimoji="0" lang="en-US" sz="2000" b="0" i="0" u="none" strike="noStrike" cap="none" normalizeH="0" baseline="0" dirty="0">
                          <a:ln>
                            <a:noFill/>
                          </a:ln>
                          <a:solidFill>
                            <a:srgbClr val="000000"/>
                          </a:solidFill>
                          <a:effectLst/>
                          <a:latin typeface="Calibri" pitchFamily="34" charset="0"/>
                          <a:ea typeface="ＭＳ Ｐゴシック" pitchFamily="34"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a:ln>
                            <a:noFill/>
                          </a:ln>
                          <a:solidFill>
                            <a:srgbClr val="000000"/>
                          </a:solidFill>
                          <a:effectLst/>
                          <a:latin typeface="Calibri" pitchFamily="34" charset="0"/>
                          <a:ea typeface="ＭＳ Ｐゴシック" pitchFamily="34" charset="-128"/>
                        </a:rPr>
                        <a:t>Você sente que está sendo vigiado</a:t>
                      </a:r>
                      <a:r>
                        <a:rPr kumimoji="0" lang="en-US" sz="2000" b="0" i="0" u="none" strike="noStrike" cap="none" normalizeH="0" baseline="0" dirty="0">
                          <a:ln>
                            <a:noFill/>
                          </a:ln>
                          <a:solidFill>
                            <a:srgbClr val="000000"/>
                          </a:solidFill>
                          <a:effectLst/>
                          <a:latin typeface="Calibri" pitchFamily="34" charset="0"/>
                          <a:ea typeface="ＭＳ Ｐゴシック"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4357E">
                        <a:alpha val="1568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a:ln>
                            <a:noFill/>
                          </a:ln>
                          <a:solidFill>
                            <a:srgbClr val="000000"/>
                          </a:solidFill>
                          <a:effectLst/>
                          <a:latin typeface="Calibri" pitchFamily="34" charset="0"/>
                          <a:ea typeface="ＭＳ Ｐゴシック" pitchFamily="34" charset="-128"/>
                        </a:rPr>
                        <a:t>Por exemplo, a pessoa compartilhou alguma ideia que você achou estranha e improvável de ser verdadeira</a:t>
                      </a:r>
                      <a:r>
                        <a:rPr kumimoji="0" lang="en-US" sz="2000" b="0" i="0" u="none" strike="noStrike" cap="none" normalizeH="0" baseline="0" dirty="0">
                          <a:ln>
                            <a:noFill/>
                          </a:ln>
                          <a:solidFill>
                            <a:srgbClr val="000000"/>
                          </a:solidFill>
                          <a:effectLst/>
                          <a:latin typeface="Calibri" pitchFamily="34" charset="0"/>
                          <a:ea typeface="ＭＳ Ｐゴシック" pitchFamily="34"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4357E">
                        <a:alpha val="1568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57399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14500"/>
          </a:xfrm>
          <a:solidFill>
            <a:srgbClr val="24357E"/>
          </a:solidFill>
        </p:spPr>
        <p:txBody>
          <a:bodyPr>
            <a:normAutofit/>
          </a:bodyPr>
          <a:lstStyle/>
          <a:p>
            <a:r>
              <a:rPr lang="pt-BR" dirty="0">
                <a:solidFill>
                  <a:schemeClr val="bg1"/>
                </a:solidFill>
              </a:rPr>
              <a:t>Atividade 3: Exibição de vídeo 08: </a:t>
            </a:r>
            <a:br>
              <a:rPr lang="pt-BR" dirty="0">
                <a:solidFill>
                  <a:schemeClr val="bg1"/>
                </a:solidFill>
              </a:rPr>
            </a:br>
            <a:r>
              <a:rPr lang="pt-BR" dirty="0">
                <a:solidFill>
                  <a:schemeClr val="bg1"/>
                </a:solidFill>
              </a:rPr>
              <a:t>Manejo de psicoses </a:t>
            </a:r>
            <a:endParaRPr lang="en-US" dirty="0">
              <a:solidFill>
                <a:schemeClr val="bg1"/>
              </a:solidFill>
            </a:endParaRPr>
          </a:p>
        </p:txBody>
      </p:sp>
      <p:sp>
        <p:nvSpPr>
          <p:cNvPr id="3" name="Content Placeholder 2"/>
          <p:cNvSpPr>
            <a:spLocks noGrp="1"/>
          </p:cNvSpPr>
          <p:nvPr>
            <p:ph idx="1"/>
          </p:nvPr>
        </p:nvSpPr>
        <p:spPr>
          <a:xfrm>
            <a:off x="1071562" y="2443162"/>
            <a:ext cx="7000875" cy="3783013"/>
          </a:xfrm>
        </p:spPr>
        <p:txBody>
          <a:bodyPr>
            <a:normAutofit/>
          </a:bodyPr>
          <a:lstStyle/>
          <a:p>
            <a:r>
              <a:rPr lang="pt-BR" dirty="0"/>
              <a:t>Como o profissional de saúde explicou as opções de tratamento?</a:t>
            </a:r>
          </a:p>
          <a:p>
            <a:r>
              <a:rPr lang="pt-BR" dirty="0"/>
              <a:t>Os riscos e benefícios da medicação foram explicados?</a:t>
            </a:r>
          </a:p>
          <a:p>
            <a:r>
              <a:rPr lang="pt-BR" dirty="0"/>
              <a:t>Os benefícios das intervenções psicossociais foram explicados</a:t>
            </a:r>
            <a:r>
              <a:rPr lang="en-US" dirty="0"/>
              <a:t>?</a:t>
            </a:r>
          </a:p>
        </p:txBody>
      </p:sp>
      <p:sp>
        <p:nvSpPr>
          <p:cNvPr id="4" name="Slide Number Placeholder 3"/>
          <p:cNvSpPr>
            <a:spLocks noGrp="1"/>
          </p:cNvSpPr>
          <p:nvPr>
            <p:ph type="sldNum" sz="quarter" idx="12"/>
          </p:nvPr>
        </p:nvSpPr>
        <p:spPr/>
        <p:txBody>
          <a:bodyPr/>
          <a:lstStyle/>
          <a:p>
            <a:fld id="{C500ABBE-18FD-BC43-9790-77B931A442BB}" type="slidenum">
              <a:rPr lang="en-US" smtClean="0"/>
              <a:pPr/>
              <a:t>35</a:t>
            </a:fld>
            <a:endParaRPr lang="en-US"/>
          </a:p>
        </p:txBody>
      </p:sp>
    </p:spTree>
    <p:extLst>
      <p:ext uri="{BB962C8B-B14F-4D97-AF65-F5344CB8AC3E}">
        <p14:creationId xmlns:p14="http://schemas.microsoft.com/office/powerpoint/2010/main" val="2562682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0707" y="-285406"/>
            <a:ext cx="6140822" cy="7273595"/>
          </a:xfrm>
          <a:prstGeom prst="rect">
            <a:avLst/>
          </a:prstGeom>
        </p:spPr>
      </p:pic>
      <p:sp>
        <p:nvSpPr>
          <p:cNvPr id="3" name="Rectangle 2"/>
          <p:cNvSpPr>
            <a:spLocks/>
          </p:cNvSpPr>
          <p:nvPr/>
        </p:nvSpPr>
        <p:spPr bwMode="auto">
          <a:xfrm>
            <a:off x="0" y="6021288"/>
            <a:ext cx="9144000" cy="836712"/>
          </a:xfrm>
          <a:prstGeom prst="rect">
            <a:avLst/>
          </a:prstGeom>
          <a:solidFill>
            <a:srgbClr val="24357E"/>
          </a:solidFill>
          <a:ln w="9525">
            <a:noFill/>
            <a:miter lim="800000"/>
            <a:headEnd/>
            <a:tailEnd/>
          </a:ln>
        </p:spPr>
        <p:txBody>
          <a:bodyPr anchor="ctr"/>
          <a:lstStyle/>
          <a:p>
            <a:pPr algn="ctr"/>
            <a:endParaRPr lang="en-US" sz="4000">
              <a:solidFill>
                <a:schemeClr val="bg1"/>
              </a:solidFill>
              <a:latin typeface="Calibri" pitchFamily="34" charset="0"/>
            </a:endParaRPr>
          </a:p>
        </p:txBody>
      </p:sp>
      <p:sp>
        <p:nvSpPr>
          <p:cNvPr id="4" name="TextBox 3"/>
          <p:cNvSpPr txBox="1"/>
          <p:nvPr/>
        </p:nvSpPr>
        <p:spPr>
          <a:xfrm>
            <a:off x="800100" y="2915358"/>
            <a:ext cx="1606787" cy="369332"/>
          </a:xfrm>
          <a:prstGeom prst="rect">
            <a:avLst/>
          </a:prstGeom>
          <a:noFill/>
        </p:spPr>
        <p:txBody>
          <a:bodyPr wrap="none" rtlCol="0">
            <a:spAutoFit/>
          </a:bodyPr>
          <a:lstStyle/>
          <a:p>
            <a:r>
              <a:rPr lang="en-US" dirty="0"/>
              <a:t>Psicoeducação </a:t>
            </a:r>
          </a:p>
        </p:txBody>
      </p:sp>
      <p:sp>
        <p:nvSpPr>
          <p:cNvPr id="5" name="TextBox 4"/>
          <p:cNvSpPr txBox="1"/>
          <p:nvPr/>
        </p:nvSpPr>
        <p:spPr>
          <a:xfrm>
            <a:off x="800100" y="548091"/>
            <a:ext cx="2120525" cy="923330"/>
          </a:xfrm>
          <a:prstGeom prst="rect">
            <a:avLst/>
          </a:prstGeom>
          <a:noFill/>
        </p:spPr>
        <p:txBody>
          <a:bodyPr wrap="square" rtlCol="0">
            <a:spAutoFit/>
          </a:bodyPr>
          <a:lstStyle/>
          <a:p>
            <a:r>
              <a:rPr lang="pt-BR" dirty="0"/>
              <a:t>Redução do estresse e fortalecimento do apoio social</a:t>
            </a:r>
            <a:endParaRPr lang="en-US" dirty="0"/>
          </a:p>
        </p:txBody>
      </p:sp>
      <p:sp>
        <p:nvSpPr>
          <p:cNvPr id="6" name="TextBox 5"/>
          <p:cNvSpPr txBox="1"/>
          <p:nvPr/>
        </p:nvSpPr>
        <p:spPr>
          <a:xfrm>
            <a:off x="4833096" y="178759"/>
            <a:ext cx="2973506" cy="646331"/>
          </a:xfrm>
          <a:prstGeom prst="rect">
            <a:avLst/>
          </a:prstGeom>
          <a:noFill/>
        </p:spPr>
        <p:txBody>
          <a:bodyPr wrap="none" rtlCol="0">
            <a:spAutoFit/>
          </a:bodyPr>
          <a:lstStyle/>
          <a:p>
            <a:r>
              <a:rPr lang="pt-BR" dirty="0"/>
              <a:t>Promoção do funcionamento </a:t>
            </a:r>
          </a:p>
          <a:p>
            <a:r>
              <a:rPr lang="pt-BR" dirty="0"/>
              <a:t>em atividades diárias</a:t>
            </a:r>
            <a:endParaRPr lang="en-US" dirty="0"/>
          </a:p>
        </p:txBody>
      </p:sp>
      <p:sp>
        <p:nvSpPr>
          <p:cNvPr id="7" name="TextBox 6"/>
          <p:cNvSpPr txBox="1"/>
          <p:nvPr/>
        </p:nvSpPr>
        <p:spPr>
          <a:xfrm>
            <a:off x="6860811" y="2338023"/>
            <a:ext cx="1434880" cy="369332"/>
          </a:xfrm>
          <a:prstGeom prst="rect">
            <a:avLst/>
          </a:prstGeom>
          <a:noFill/>
        </p:spPr>
        <p:txBody>
          <a:bodyPr wrap="none" rtlCol="0">
            <a:spAutoFit/>
          </a:bodyPr>
          <a:lstStyle/>
          <a:p>
            <a:r>
              <a:rPr lang="en-US" dirty="0" err="1"/>
              <a:t>Farmacologia</a:t>
            </a:r>
            <a:endParaRPr lang="en-US" dirty="0"/>
          </a:p>
        </p:txBody>
      </p:sp>
      <p:sp>
        <p:nvSpPr>
          <p:cNvPr id="8" name="TextBox 7"/>
          <p:cNvSpPr txBox="1"/>
          <p:nvPr/>
        </p:nvSpPr>
        <p:spPr>
          <a:xfrm>
            <a:off x="5909115" y="900288"/>
            <a:ext cx="2470073" cy="1200329"/>
          </a:xfrm>
          <a:prstGeom prst="rect">
            <a:avLst/>
          </a:prstGeom>
          <a:noFill/>
        </p:spPr>
        <p:txBody>
          <a:bodyPr wrap="square" rtlCol="0">
            <a:spAutoFit/>
          </a:bodyPr>
          <a:lstStyle/>
          <a:p>
            <a:r>
              <a:rPr lang="pt-BR" dirty="0"/>
              <a:t>Garantia de segurança na comunidade e o apoio da comunidade na mobilidade</a:t>
            </a:r>
            <a:endParaRPr lang="en-US" dirty="0"/>
          </a:p>
        </p:txBody>
      </p:sp>
      <p:sp>
        <p:nvSpPr>
          <p:cNvPr id="9" name="Slide Number Placeholder 8"/>
          <p:cNvSpPr>
            <a:spLocks noGrp="1"/>
          </p:cNvSpPr>
          <p:nvPr>
            <p:ph type="sldNum" sz="quarter" idx="12"/>
          </p:nvPr>
        </p:nvSpPr>
        <p:spPr/>
        <p:txBody>
          <a:bodyPr/>
          <a:lstStyle/>
          <a:p>
            <a:fld id="{C500ABBE-18FD-BC43-9790-77B931A442BB}" type="slidenum">
              <a:rPr lang="en-US" smtClean="0"/>
              <a:pPr/>
              <a:t>36</a:t>
            </a:fld>
            <a:endParaRPr lang="en-US"/>
          </a:p>
        </p:txBody>
      </p:sp>
    </p:spTree>
    <p:extLst>
      <p:ext uri="{BB962C8B-B14F-4D97-AF65-F5344CB8AC3E}">
        <p14:creationId xmlns:p14="http://schemas.microsoft.com/office/powerpoint/2010/main" val="1244323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4E526A01-A35B-49C4-A636-1C152B21637D}"/>
              </a:ext>
            </a:extLst>
          </p:cNvPr>
          <p:cNvPicPr>
            <a:picLocks noChangeAspect="1"/>
          </p:cNvPicPr>
          <p:nvPr/>
        </p:nvPicPr>
        <p:blipFill>
          <a:blip r:embed="rId3"/>
          <a:stretch>
            <a:fillRect/>
          </a:stretch>
        </p:blipFill>
        <p:spPr>
          <a:xfrm>
            <a:off x="-4448" y="0"/>
            <a:ext cx="9144000" cy="6858000"/>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37</a:t>
            </a:fld>
            <a:endParaRPr lang="en-US"/>
          </a:p>
        </p:txBody>
      </p:sp>
    </p:spTree>
    <p:extLst>
      <p:ext uri="{BB962C8B-B14F-4D97-AF65-F5344CB8AC3E}">
        <p14:creationId xmlns:p14="http://schemas.microsoft.com/office/powerpoint/2010/main" val="3921781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2491C98-86AE-42D8-B144-F81E5DDAA1EE}"/>
              </a:ext>
            </a:extLst>
          </p:cNvPr>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38</a:t>
            </a:fld>
            <a:endParaRPr lang="en-US"/>
          </a:p>
        </p:txBody>
      </p:sp>
    </p:spTree>
    <p:extLst>
      <p:ext uri="{BB962C8B-B14F-4D97-AF65-F5344CB8AC3E}">
        <p14:creationId xmlns:p14="http://schemas.microsoft.com/office/powerpoint/2010/main" val="1197814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244013" cy="1700213"/>
          </a:xfrm>
          <a:solidFill>
            <a:srgbClr val="24357E"/>
          </a:solidFill>
        </p:spPr>
        <p:txBody>
          <a:bodyPr>
            <a:normAutofit/>
          </a:bodyPr>
          <a:lstStyle/>
          <a:p>
            <a:r>
              <a:rPr lang="en-US" dirty="0" err="1">
                <a:solidFill>
                  <a:schemeClr val="bg1"/>
                </a:solidFill>
              </a:rPr>
              <a:t>Atividade</a:t>
            </a:r>
            <a:r>
              <a:rPr lang="en-US" dirty="0">
                <a:solidFill>
                  <a:schemeClr val="bg1"/>
                </a:solidFill>
              </a:rPr>
              <a:t> 4: Psicoeducação</a:t>
            </a:r>
          </a:p>
        </p:txBody>
      </p:sp>
      <p:sp>
        <p:nvSpPr>
          <p:cNvPr id="3" name="Content Placeholder 2"/>
          <p:cNvSpPr>
            <a:spLocks noGrp="1"/>
          </p:cNvSpPr>
          <p:nvPr>
            <p:ph idx="1"/>
          </p:nvPr>
        </p:nvSpPr>
        <p:spPr>
          <a:xfrm>
            <a:off x="1028701" y="2114550"/>
            <a:ext cx="7186612" cy="4054475"/>
          </a:xfrm>
        </p:spPr>
        <p:txBody>
          <a:bodyPr/>
          <a:lstStyle/>
          <a:p>
            <a:r>
              <a:rPr lang="pt-BR" dirty="0"/>
              <a:t>Grupo 1: Mensagens-chave em psicoeducação para psicose</a:t>
            </a:r>
            <a:r>
              <a:rPr lang="en-US" dirty="0"/>
              <a:t>. </a:t>
            </a:r>
          </a:p>
          <a:p>
            <a:endParaRPr lang="en-US" dirty="0"/>
          </a:p>
          <a:p>
            <a:r>
              <a:rPr lang="pt-BR" dirty="0"/>
              <a:t>Grupo 2: Mensagens-chave em psicoeducação para transtorno bipolar</a:t>
            </a:r>
            <a:r>
              <a:rPr lang="en-US" dirty="0"/>
              <a:t>. </a:t>
            </a:r>
          </a:p>
        </p:txBody>
      </p:sp>
      <p:sp>
        <p:nvSpPr>
          <p:cNvPr id="4" name="Slide Number Placeholder 3"/>
          <p:cNvSpPr>
            <a:spLocks noGrp="1"/>
          </p:cNvSpPr>
          <p:nvPr>
            <p:ph type="sldNum" sz="quarter" idx="12"/>
          </p:nvPr>
        </p:nvSpPr>
        <p:spPr/>
        <p:txBody>
          <a:bodyPr/>
          <a:lstStyle/>
          <a:p>
            <a:fld id="{C500ABBE-18FD-BC43-9790-77B931A442BB}" type="slidenum">
              <a:rPr lang="en-US" smtClean="0"/>
              <a:pPr/>
              <a:t>39</a:t>
            </a:fld>
            <a:endParaRPr lang="en-US"/>
          </a:p>
        </p:txBody>
      </p:sp>
    </p:spTree>
    <p:extLst>
      <p:ext uri="{BB962C8B-B14F-4D97-AF65-F5344CB8AC3E}">
        <p14:creationId xmlns:p14="http://schemas.microsoft.com/office/powerpoint/2010/main" val="175915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27200"/>
          </a:xfrm>
          <a:solidFill>
            <a:srgbClr val="24357E"/>
          </a:solidFill>
        </p:spPr>
        <p:txBody>
          <a:bodyPr/>
          <a:lstStyle/>
          <a:p>
            <a:r>
              <a:rPr lang="en-US" dirty="0" err="1">
                <a:solidFill>
                  <a:schemeClr val="bg1"/>
                </a:solidFill>
              </a:rPr>
              <a:t>Quais</a:t>
            </a:r>
            <a:r>
              <a:rPr lang="en-US" dirty="0">
                <a:solidFill>
                  <a:schemeClr val="bg1"/>
                </a:solidFill>
              </a:rPr>
              <a:t> as </a:t>
            </a:r>
            <a:r>
              <a:rPr lang="en-US" dirty="0" err="1">
                <a:solidFill>
                  <a:schemeClr val="bg1"/>
                </a:solidFill>
              </a:rPr>
              <a:t>crenças</a:t>
            </a:r>
            <a:r>
              <a:rPr lang="en-US" dirty="0">
                <a:solidFill>
                  <a:schemeClr val="bg1"/>
                </a:solidFill>
              </a:rPr>
              <a:t> </a:t>
            </a:r>
            <a:r>
              <a:rPr lang="en-US" dirty="0" err="1">
                <a:solidFill>
                  <a:schemeClr val="bg1"/>
                </a:solidFill>
              </a:rPr>
              <a:t>locais</a:t>
            </a:r>
            <a:r>
              <a:rPr lang="en-US" dirty="0">
                <a:solidFill>
                  <a:schemeClr val="bg1"/>
                </a:solidFill>
              </a:rPr>
              <a:t>?</a:t>
            </a:r>
          </a:p>
        </p:txBody>
      </p:sp>
      <p:sp>
        <p:nvSpPr>
          <p:cNvPr id="3" name="Content Placeholder 2"/>
          <p:cNvSpPr>
            <a:spLocks noGrp="1"/>
          </p:cNvSpPr>
          <p:nvPr>
            <p:ph idx="1"/>
          </p:nvPr>
        </p:nvSpPr>
        <p:spPr>
          <a:xfrm>
            <a:off x="1142999" y="2370667"/>
            <a:ext cx="6858001" cy="3738563"/>
          </a:xfrm>
        </p:spPr>
        <p:txBody>
          <a:bodyPr>
            <a:normAutofit fontScale="85000" lnSpcReduction="20000"/>
          </a:bodyPr>
          <a:lstStyle/>
          <a:p>
            <a:r>
              <a:rPr lang="pt-BR" dirty="0"/>
              <a:t>Quais são os termos locais para pessoas com psicoses?</a:t>
            </a:r>
          </a:p>
          <a:p>
            <a:endParaRPr lang="en-US" dirty="0"/>
          </a:p>
          <a:p>
            <a:r>
              <a:rPr lang="pt-BR" dirty="0"/>
              <a:t>Como os indivíduos com psicoses são tratados na comunidade local? Como sua família é tratada?</a:t>
            </a:r>
          </a:p>
          <a:p>
            <a:endParaRPr lang="en-US" dirty="0"/>
          </a:p>
          <a:p>
            <a:r>
              <a:rPr lang="pt-BR" dirty="0"/>
              <a:t>Onde o indivíduo e sua família podem procurar ajuda?</a:t>
            </a:r>
            <a:endParaRPr lang="en-US" dirty="0"/>
          </a:p>
        </p:txBody>
      </p:sp>
      <p:sp>
        <p:nvSpPr>
          <p:cNvPr id="4" name="Slide Number Placeholder 3"/>
          <p:cNvSpPr>
            <a:spLocks noGrp="1"/>
          </p:cNvSpPr>
          <p:nvPr>
            <p:ph type="sldNum" sz="quarter" idx="12"/>
          </p:nvPr>
        </p:nvSpPr>
        <p:spPr/>
        <p:txBody>
          <a:bodyPr/>
          <a:lstStyle/>
          <a:p>
            <a:fld id="{C500ABBE-18FD-BC43-9790-77B931A442BB}" type="slidenum">
              <a:rPr lang="en-US" smtClean="0"/>
              <a:pPr/>
              <a:t>4</a:t>
            </a:fld>
            <a:endParaRPr lang="en-US"/>
          </a:p>
        </p:txBody>
      </p:sp>
    </p:spTree>
    <p:extLst>
      <p:ext uri="{BB962C8B-B14F-4D97-AF65-F5344CB8AC3E}">
        <p14:creationId xmlns:p14="http://schemas.microsoft.com/office/powerpoint/2010/main" val="901810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12913"/>
          </a:xfrm>
          <a:solidFill>
            <a:srgbClr val="24357E"/>
          </a:solidFill>
        </p:spPr>
        <p:txBody>
          <a:bodyPr>
            <a:normAutofit/>
          </a:bodyPr>
          <a:lstStyle/>
          <a:p>
            <a:r>
              <a:rPr lang="pt-BR" dirty="0">
                <a:solidFill>
                  <a:schemeClr val="bg1"/>
                </a:solidFill>
              </a:rPr>
              <a:t>Promoção do funcionamento em atividades diárias</a:t>
            </a:r>
            <a:endParaRPr lang="en-US" dirty="0">
              <a:solidFill>
                <a:schemeClr val="bg1"/>
              </a:solidFill>
            </a:endParaRPr>
          </a:p>
        </p:txBody>
      </p:sp>
      <p:sp>
        <p:nvSpPr>
          <p:cNvPr id="3" name="Content Placeholder 2"/>
          <p:cNvSpPr>
            <a:spLocks noGrp="1"/>
          </p:cNvSpPr>
          <p:nvPr>
            <p:ph idx="1"/>
          </p:nvPr>
        </p:nvSpPr>
        <p:spPr>
          <a:xfrm>
            <a:off x="700088" y="2173287"/>
            <a:ext cx="7986712" cy="4183063"/>
          </a:xfrm>
        </p:spPr>
        <p:txBody>
          <a:bodyPr>
            <a:normAutofit fontScale="85000" lnSpcReduction="20000"/>
          </a:bodyPr>
          <a:lstStyle/>
          <a:p>
            <a:pPr marL="0" lvl="0" indent="0">
              <a:buSzPts val="1200"/>
              <a:buNone/>
            </a:pPr>
            <a:r>
              <a:rPr lang="pt-BR" dirty="0">
                <a:ea typeface="ＭＳ ゴシック"/>
                <a:cs typeface="Times New Roman"/>
              </a:rPr>
              <a:t>Promover o funcionamento em atividades diárias é um passo crucial em sua jornada para a recuperação. Pois irá</a:t>
            </a:r>
            <a:r>
              <a:rPr lang="en-GB" dirty="0">
                <a:ea typeface="ＭＳ ゴシック"/>
                <a:cs typeface="Times New Roman"/>
              </a:rPr>
              <a:t>: </a:t>
            </a:r>
            <a:endParaRPr lang="en-GB" dirty="0">
              <a:latin typeface="Cambria"/>
              <a:ea typeface="ＭＳ 明朝"/>
              <a:cs typeface="Calibri"/>
            </a:endParaRPr>
          </a:p>
          <a:p>
            <a:pPr lvl="1">
              <a:buFont typeface="Arial" charset="0"/>
              <a:buChar char="•"/>
            </a:pPr>
            <a:r>
              <a:rPr lang="pt-BR" dirty="0">
                <a:ea typeface="ＭＳ ゴシック"/>
                <a:cs typeface="Times New Roman"/>
              </a:rPr>
              <a:t>Ajudar uma pessoa a lidar e gerenciar seus sintomas.</a:t>
            </a:r>
          </a:p>
          <a:p>
            <a:pPr lvl="1">
              <a:buFont typeface="Arial" charset="0"/>
              <a:buChar char="•"/>
            </a:pPr>
            <a:r>
              <a:rPr lang="pt-BR" dirty="0">
                <a:ea typeface="ＭＳ ゴシック"/>
                <a:cs typeface="Times New Roman"/>
              </a:rPr>
              <a:t>Reconectar a pessoa com sua comunidade.</a:t>
            </a:r>
          </a:p>
          <a:p>
            <a:pPr lvl="1">
              <a:buFont typeface="Arial" charset="0"/>
              <a:buChar char="•"/>
            </a:pPr>
            <a:r>
              <a:rPr lang="pt-BR" dirty="0">
                <a:ea typeface="ＭＳ ゴシック"/>
                <a:cs typeface="Times New Roman"/>
              </a:rPr>
              <a:t>Capacitar a pessoa a retomar algum controle de sua vida.</a:t>
            </a:r>
          </a:p>
          <a:p>
            <a:pPr lvl="1">
              <a:buFont typeface="Arial" charset="0"/>
              <a:buChar char="•"/>
            </a:pPr>
            <a:r>
              <a:rPr lang="pt-BR" dirty="0">
                <a:ea typeface="ＭＳ ゴシック"/>
                <a:cs typeface="Times New Roman"/>
              </a:rPr>
              <a:t>Dar à pessoa a oportunidade de aprender e/ou obter uma renda para poder viver de forma independente no futuro.</a:t>
            </a:r>
          </a:p>
          <a:p>
            <a:pPr lvl="1">
              <a:buFont typeface="Arial" charset="0"/>
              <a:buChar char="•"/>
            </a:pPr>
            <a:r>
              <a:rPr lang="pt-BR" dirty="0">
                <a:ea typeface="ＭＳ ゴシック"/>
                <a:cs typeface="Times New Roman"/>
              </a:rPr>
              <a:t>Dar à pessoa a esperança de recuperação e de um futuro melhor</a:t>
            </a:r>
            <a:r>
              <a:rPr lang="en-GB" dirty="0">
                <a:ea typeface="ＭＳ ゴシック"/>
                <a:cs typeface="Times New Roman"/>
              </a:rPr>
              <a:t>. </a:t>
            </a:r>
            <a:endParaRPr lang="en-GB" dirty="0">
              <a:latin typeface="Cambria"/>
              <a:ea typeface="ＭＳ 明朝"/>
              <a:cs typeface="Times New Roman"/>
            </a:endParaRPr>
          </a:p>
          <a:p>
            <a:endParaRPr lang="en-US" dirty="0"/>
          </a:p>
        </p:txBody>
      </p:sp>
      <p:sp>
        <p:nvSpPr>
          <p:cNvPr id="4" name="Slide Number Placeholder 3"/>
          <p:cNvSpPr>
            <a:spLocks noGrp="1"/>
          </p:cNvSpPr>
          <p:nvPr>
            <p:ph type="sldNum" sz="quarter" idx="12"/>
          </p:nvPr>
        </p:nvSpPr>
        <p:spPr/>
        <p:txBody>
          <a:bodyPr/>
          <a:lstStyle/>
          <a:p>
            <a:fld id="{C500ABBE-18FD-BC43-9790-77B931A442BB}" type="slidenum">
              <a:rPr lang="en-US" smtClean="0"/>
              <a:pPr/>
              <a:t>40</a:t>
            </a:fld>
            <a:endParaRPr lang="en-US"/>
          </a:p>
        </p:txBody>
      </p:sp>
    </p:spTree>
    <p:extLst>
      <p:ext uri="{BB962C8B-B14F-4D97-AF65-F5344CB8AC3E}">
        <p14:creationId xmlns:p14="http://schemas.microsoft.com/office/powerpoint/2010/main" val="676012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bwMode="auto">
          <a:noFill/>
          <a:ln>
            <a:miter lim="800000"/>
            <a:headEnd/>
            <a:tailEnd/>
          </a:ln>
        </p:spPr>
        <p:txBody>
          <a:bodyPr/>
          <a:lstStyle/>
          <a:p>
            <a:fld id="{3F8D7193-CFAA-43D6-B17A-B77B758B3485}" type="slidenum">
              <a:rPr lang="en-US" altLang="ja-JP" smtClean="0"/>
              <a:pPr/>
              <a:t>41</a:t>
            </a:fld>
            <a:endParaRPr lang="en-US" altLang="ja-JP"/>
          </a:p>
        </p:txBody>
      </p:sp>
      <p:sp>
        <p:nvSpPr>
          <p:cNvPr id="106499" name="Title 1"/>
          <p:cNvSpPr>
            <a:spLocks noGrp="1"/>
          </p:cNvSpPr>
          <p:nvPr>
            <p:ph type="title"/>
          </p:nvPr>
        </p:nvSpPr>
        <p:spPr>
          <a:xfrm>
            <a:off x="0" y="0"/>
            <a:ext cx="9144000" cy="1671638"/>
          </a:xfrm>
          <a:solidFill>
            <a:srgbClr val="24357E"/>
          </a:solidFill>
        </p:spPr>
        <p:txBody>
          <a:bodyPr>
            <a:normAutofit/>
          </a:bodyPr>
          <a:lstStyle/>
          <a:p>
            <a:r>
              <a:rPr lang="en-US" altLang="ja-JP" sz="4000" dirty="0" err="1">
                <a:solidFill>
                  <a:srgbClr val="FFFFFF"/>
                </a:solidFill>
              </a:rPr>
              <a:t>Iniciando</a:t>
            </a:r>
            <a:r>
              <a:rPr lang="en-US" altLang="ja-JP" sz="4000" dirty="0">
                <a:solidFill>
                  <a:srgbClr val="FFFFFF"/>
                </a:solidFill>
              </a:rPr>
              <a:t> </a:t>
            </a:r>
            <a:r>
              <a:rPr lang="en-US" altLang="ja-JP" sz="4000" dirty="0" err="1">
                <a:solidFill>
                  <a:srgbClr val="FFFFFF"/>
                </a:solidFill>
              </a:rPr>
              <a:t>medicação</a:t>
            </a:r>
            <a:r>
              <a:rPr lang="en-US" altLang="ja-JP" sz="4000" dirty="0">
                <a:solidFill>
                  <a:srgbClr val="FFFFFF"/>
                </a:solidFill>
              </a:rPr>
              <a:t> </a:t>
            </a:r>
            <a:r>
              <a:rPr lang="en-US" altLang="ja-JP" sz="4000" dirty="0" err="1">
                <a:solidFill>
                  <a:srgbClr val="FFFFFF"/>
                </a:solidFill>
              </a:rPr>
              <a:t>antipsicótica</a:t>
            </a:r>
            <a:endParaRPr lang="en-US" altLang="ja-JP" sz="4000" dirty="0">
              <a:solidFill>
                <a:srgbClr val="FFFFFF"/>
              </a:solidFill>
              <a:ea typeface="ＭＳ Ｐゴシック" pitchFamily="34" charset="-128"/>
            </a:endParaRPr>
          </a:p>
        </p:txBody>
      </p:sp>
      <p:sp>
        <p:nvSpPr>
          <p:cNvPr id="135170" name="Content Placeholder 2"/>
          <p:cNvSpPr>
            <a:spLocks noGrp="1"/>
          </p:cNvSpPr>
          <p:nvPr>
            <p:ph idx="1"/>
          </p:nvPr>
        </p:nvSpPr>
        <p:spPr>
          <a:xfrm>
            <a:off x="1407318" y="2328862"/>
            <a:ext cx="6329363" cy="3748087"/>
          </a:xfrm>
        </p:spPr>
        <p:txBody>
          <a:bodyPr/>
          <a:lstStyle/>
          <a:p>
            <a:pPr marL="0" indent="0">
              <a:buNone/>
            </a:pPr>
            <a:r>
              <a:rPr lang="pt-BR" altLang="ja-JP" sz="2400" dirty="0"/>
              <a:t>É melhor iniciar os antipsicóticos cedo ou tarde</a:t>
            </a:r>
            <a:r>
              <a:rPr lang="en-US" altLang="ja-JP" sz="2400" dirty="0">
                <a:ea typeface="ＭＳ Ｐゴシック" pitchFamily="34" charset="-128"/>
              </a:rPr>
              <a:t>?</a:t>
            </a:r>
          </a:p>
          <a:p>
            <a:pPr marL="0" indent="0" eaLnBrk="1" hangingPunct="1"/>
            <a:endParaRPr lang="en-GB" altLang="ja-JP" sz="2400" dirty="0">
              <a:ea typeface="ＭＳ Ｐゴシック" pitchFamily="34" charset="-128"/>
            </a:endParaRPr>
          </a:p>
          <a:p>
            <a:pPr marL="0" indent="0" algn="ctr">
              <a:buNone/>
            </a:pPr>
            <a:r>
              <a:rPr lang="en-US" altLang="ja-JP" b="1" dirty="0" err="1">
                <a:solidFill>
                  <a:srgbClr val="24357E"/>
                </a:solidFill>
              </a:rPr>
              <a:t>Cedo</a:t>
            </a:r>
            <a:r>
              <a:rPr lang="en-US" altLang="ja-JP" dirty="0">
                <a:solidFill>
                  <a:srgbClr val="24357E"/>
                </a:solidFill>
                <a:ea typeface="ＭＳ Ｐゴシック" pitchFamily="34" charset="-128"/>
              </a:rPr>
              <a:t>!</a:t>
            </a:r>
          </a:p>
          <a:p>
            <a:pPr marL="0" indent="0" eaLnBrk="1" hangingPunct="1">
              <a:buFont typeface="Arial" charset="0"/>
              <a:buNone/>
            </a:pPr>
            <a:endParaRPr lang="en-US" altLang="ja-JP" sz="2400" dirty="0">
              <a:ea typeface="ＭＳ Ｐゴシック" pitchFamily="34" charset="-128"/>
            </a:endParaRPr>
          </a:p>
          <a:p>
            <a:pPr marL="0" indent="0">
              <a:buNone/>
            </a:pPr>
            <a:r>
              <a:rPr lang="pt-BR" altLang="ja-JP" sz="2400" dirty="0"/>
              <a:t>Para o controle imediato dos sintomas psicóticos, os profissionais de saúde devem iniciar a medicação antipsicótica imediatamente após a avaliação. Quanto antes melhor</a:t>
            </a:r>
            <a:r>
              <a:rPr lang="en-US" altLang="ja-JP" sz="2400" dirty="0">
                <a:ea typeface="ＭＳ Ｐゴシック" pitchFamily="34" charset="-128"/>
              </a:rPr>
              <a:t>. </a:t>
            </a:r>
          </a:p>
          <a:p>
            <a:pPr marL="0" indent="0" eaLnBrk="1" hangingPunct="1"/>
            <a:endParaRPr lang="en-US" altLang="ja-JP" sz="2400" dirty="0">
              <a:ea typeface="ＭＳ Ｐゴシック" pitchFamily="34" charset="-128"/>
            </a:endParaRPr>
          </a:p>
          <a:p>
            <a:pPr marL="0" indent="0" eaLnBrk="1" hangingPunct="1"/>
            <a:endParaRPr lang="en-US" altLang="ja-JP" sz="2400" dirty="0">
              <a:ea typeface="ＭＳ Ｐゴシック" pitchFamily="34" charset="-128"/>
            </a:endParaRPr>
          </a:p>
        </p:txBody>
      </p:sp>
    </p:spTree>
    <p:extLst>
      <p:ext uri="{BB962C8B-B14F-4D97-AF65-F5344CB8AC3E}">
        <p14:creationId xmlns:p14="http://schemas.microsoft.com/office/powerpoint/2010/main" val="2764333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17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1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08546" name="Slide Number Placeholder 5"/>
          <p:cNvSpPr>
            <a:spLocks noGrp="1"/>
          </p:cNvSpPr>
          <p:nvPr>
            <p:ph type="sldNum" sz="quarter" idx="12"/>
          </p:nvPr>
        </p:nvSpPr>
        <p:spPr bwMode="auto">
          <a:noFill/>
          <a:ln>
            <a:miter lim="800000"/>
            <a:headEnd/>
            <a:tailEnd/>
          </a:ln>
        </p:spPr>
        <p:txBody>
          <a:bodyPr/>
          <a:lstStyle/>
          <a:p>
            <a:fld id="{0DFED338-1267-4604-B16D-C500ABE86E2B}" type="slidenum">
              <a:rPr lang="en-US" altLang="ja-JP" smtClean="0"/>
              <a:pPr/>
              <a:t>42</a:t>
            </a:fld>
            <a:endParaRPr lang="en-US" altLang="ja-JP"/>
          </a:p>
        </p:txBody>
      </p:sp>
      <p:sp>
        <p:nvSpPr>
          <p:cNvPr id="108547" name="Title 1"/>
          <p:cNvSpPr>
            <a:spLocks noGrp="1"/>
          </p:cNvSpPr>
          <p:nvPr>
            <p:ph type="title"/>
          </p:nvPr>
        </p:nvSpPr>
        <p:spPr>
          <a:xfrm>
            <a:off x="0" y="-1"/>
            <a:ext cx="9144000" cy="1761067"/>
          </a:xfrm>
        </p:spPr>
        <p:txBody>
          <a:bodyPr>
            <a:normAutofit/>
          </a:bodyPr>
          <a:lstStyle/>
          <a:p>
            <a:r>
              <a:rPr lang="en-US" altLang="ja-JP" dirty="0" err="1">
                <a:solidFill>
                  <a:schemeClr val="bg1"/>
                </a:solidFill>
              </a:rPr>
              <a:t>Iniciando</a:t>
            </a:r>
            <a:r>
              <a:rPr lang="en-US" altLang="ja-JP" dirty="0">
                <a:solidFill>
                  <a:schemeClr val="bg1"/>
                </a:solidFill>
              </a:rPr>
              <a:t> </a:t>
            </a:r>
            <a:r>
              <a:rPr lang="en-US" altLang="ja-JP" dirty="0" err="1">
                <a:solidFill>
                  <a:schemeClr val="bg1"/>
                </a:solidFill>
              </a:rPr>
              <a:t>medicação</a:t>
            </a:r>
            <a:r>
              <a:rPr lang="en-US" altLang="ja-JP" dirty="0">
                <a:solidFill>
                  <a:schemeClr val="bg1"/>
                </a:solidFill>
              </a:rPr>
              <a:t> </a:t>
            </a:r>
            <a:r>
              <a:rPr lang="en-US" altLang="ja-JP" dirty="0" err="1">
                <a:solidFill>
                  <a:schemeClr val="bg1"/>
                </a:solidFill>
              </a:rPr>
              <a:t>antipsicótica</a:t>
            </a:r>
            <a:endParaRPr lang="en-US" altLang="ja-JP" dirty="0">
              <a:solidFill>
                <a:schemeClr val="bg1"/>
              </a:solidFill>
              <a:ea typeface="ＭＳ Ｐゴシック" pitchFamily="34" charset="-128"/>
            </a:endParaRPr>
          </a:p>
        </p:txBody>
      </p:sp>
      <p:sp>
        <p:nvSpPr>
          <p:cNvPr id="139266" name="Content Placeholder 2"/>
          <p:cNvSpPr>
            <a:spLocks noGrp="1"/>
          </p:cNvSpPr>
          <p:nvPr>
            <p:ph idx="1"/>
          </p:nvPr>
        </p:nvSpPr>
        <p:spPr>
          <a:xfrm>
            <a:off x="1678781" y="2446982"/>
            <a:ext cx="5786437" cy="4221163"/>
          </a:xfrm>
        </p:spPr>
        <p:txBody>
          <a:bodyPr/>
          <a:lstStyle/>
          <a:p>
            <a:pPr marL="0" indent="0">
              <a:buNone/>
            </a:pPr>
            <a:r>
              <a:rPr lang="pt-BR" altLang="ja-JP" sz="2400" dirty="0"/>
              <a:t>É melhor começar com uma dose baixa ou uma dose alta</a:t>
            </a:r>
            <a:r>
              <a:rPr lang="en-US" altLang="ja-JP" sz="2400" dirty="0">
                <a:ea typeface="ＭＳ Ｐゴシック" pitchFamily="34" charset="-128"/>
              </a:rPr>
              <a:t>?</a:t>
            </a:r>
          </a:p>
          <a:p>
            <a:pPr marL="0" indent="0" eaLnBrk="1" hangingPunct="1"/>
            <a:endParaRPr lang="en-GB" altLang="ja-JP" sz="2400" dirty="0">
              <a:ea typeface="ＭＳ Ｐゴシック" pitchFamily="34" charset="-128"/>
            </a:endParaRPr>
          </a:p>
          <a:p>
            <a:pPr marL="0" indent="0" algn="ctr">
              <a:buNone/>
            </a:pPr>
            <a:r>
              <a:rPr lang="en-US" altLang="ja-JP" sz="2400" b="1" dirty="0" err="1">
                <a:solidFill>
                  <a:srgbClr val="24357E"/>
                </a:solidFill>
              </a:rPr>
              <a:t>Baixa</a:t>
            </a:r>
            <a:r>
              <a:rPr lang="en-US" altLang="ja-JP" sz="2400" dirty="0">
                <a:solidFill>
                  <a:srgbClr val="24357E"/>
                </a:solidFill>
                <a:ea typeface="ＭＳ Ｐゴシック" pitchFamily="34" charset="-128"/>
              </a:rPr>
              <a:t>!</a:t>
            </a:r>
          </a:p>
          <a:p>
            <a:pPr marL="0" indent="0">
              <a:buNone/>
            </a:pPr>
            <a:r>
              <a:rPr lang="pt-BR" altLang="ja-JP" sz="2400" dirty="0"/>
              <a:t>Comece com uma dose baixa dentro da faixa terapêutica e aumente lentamente até a menor dose efetiva, a fim de reduzir o risco de efeitos colaterais. Comece baixo, vá devagar</a:t>
            </a:r>
            <a:r>
              <a:rPr lang="en-US" altLang="ja-JP" sz="2400" dirty="0">
                <a:ea typeface="ＭＳ Ｐゴシック" pitchFamily="34" charset="-128"/>
              </a:rPr>
              <a:t>. </a:t>
            </a:r>
          </a:p>
          <a:p>
            <a:pPr marL="0" indent="0" eaLnBrk="1" hangingPunct="1"/>
            <a:endParaRPr lang="en-US" altLang="ja-JP" sz="2400" dirty="0">
              <a:ea typeface="ＭＳ Ｐゴシック" pitchFamily="34" charset="-128"/>
            </a:endParaRPr>
          </a:p>
        </p:txBody>
      </p:sp>
    </p:spTree>
    <p:extLst>
      <p:ext uri="{BB962C8B-B14F-4D97-AF65-F5344CB8AC3E}">
        <p14:creationId xmlns:p14="http://schemas.microsoft.com/office/powerpoint/2010/main" val="2649976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26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2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bwMode="auto">
          <a:noFill/>
          <a:ln>
            <a:miter lim="800000"/>
            <a:headEnd/>
            <a:tailEnd/>
          </a:ln>
        </p:spPr>
        <p:txBody>
          <a:bodyPr/>
          <a:lstStyle/>
          <a:p>
            <a:fld id="{00C6BCD3-803F-46FD-A33C-4C5E73A50C31}" type="slidenum">
              <a:rPr lang="en-US" altLang="ja-JP" smtClean="0"/>
              <a:pPr/>
              <a:t>43</a:t>
            </a:fld>
            <a:endParaRPr lang="en-US" altLang="ja-JP"/>
          </a:p>
        </p:txBody>
      </p:sp>
      <p:sp>
        <p:nvSpPr>
          <p:cNvPr id="110595" name="Title 1"/>
          <p:cNvSpPr>
            <a:spLocks noGrp="1"/>
          </p:cNvSpPr>
          <p:nvPr>
            <p:ph type="title"/>
          </p:nvPr>
        </p:nvSpPr>
        <p:spPr>
          <a:xfrm>
            <a:off x="0" y="0"/>
            <a:ext cx="9144000" cy="1728788"/>
          </a:xfrm>
          <a:solidFill>
            <a:srgbClr val="24357E"/>
          </a:solidFill>
        </p:spPr>
        <p:txBody>
          <a:bodyPr>
            <a:normAutofit/>
          </a:bodyPr>
          <a:lstStyle/>
          <a:p>
            <a:r>
              <a:rPr lang="en-US" altLang="ja-JP" sz="4000" dirty="0" err="1">
                <a:solidFill>
                  <a:srgbClr val="FFFFFF"/>
                </a:solidFill>
              </a:rPr>
              <a:t>Iniciando</a:t>
            </a:r>
            <a:r>
              <a:rPr lang="en-US" altLang="ja-JP" sz="4000" dirty="0">
                <a:solidFill>
                  <a:srgbClr val="FFFFFF"/>
                </a:solidFill>
              </a:rPr>
              <a:t> </a:t>
            </a:r>
            <a:r>
              <a:rPr lang="en-US" altLang="ja-JP" sz="4000" dirty="0" err="1">
                <a:solidFill>
                  <a:srgbClr val="FFFFFF"/>
                </a:solidFill>
              </a:rPr>
              <a:t>medicação</a:t>
            </a:r>
            <a:r>
              <a:rPr lang="en-US" altLang="ja-JP" sz="4000" dirty="0">
                <a:solidFill>
                  <a:srgbClr val="FFFFFF"/>
                </a:solidFill>
              </a:rPr>
              <a:t> </a:t>
            </a:r>
            <a:r>
              <a:rPr lang="en-US" altLang="ja-JP" sz="4000" dirty="0" err="1">
                <a:solidFill>
                  <a:srgbClr val="FFFFFF"/>
                </a:solidFill>
              </a:rPr>
              <a:t>antipsicótica</a:t>
            </a:r>
            <a:endParaRPr lang="en-US" altLang="ja-JP" sz="4000" dirty="0">
              <a:solidFill>
                <a:srgbClr val="FFFFFF"/>
              </a:solidFill>
              <a:ea typeface="ＭＳ Ｐゴシック" pitchFamily="34" charset="-128"/>
            </a:endParaRPr>
          </a:p>
        </p:txBody>
      </p:sp>
      <p:sp>
        <p:nvSpPr>
          <p:cNvPr id="3" name="Content Placeholder 2"/>
          <p:cNvSpPr>
            <a:spLocks noGrp="1"/>
          </p:cNvSpPr>
          <p:nvPr>
            <p:ph idx="1"/>
          </p:nvPr>
        </p:nvSpPr>
        <p:spPr>
          <a:xfrm>
            <a:off x="1407318" y="2405856"/>
            <a:ext cx="6329363" cy="3273425"/>
          </a:xfrm>
        </p:spPr>
        <p:txBody>
          <a:bodyPr>
            <a:normAutofit fontScale="92500" lnSpcReduction="10000"/>
          </a:bodyPr>
          <a:lstStyle/>
          <a:p>
            <a:pPr marL="0" indent="0">
              <a:buNone/>
            </a:pPr>
            <a:r>
              <a:rPr lang="en-US" sz="2400" dirty="0">
                <a:ea typeface="ＭＳ Ｐゴシック" pitchFamily="34" charset="-128"/>
              </a:rPr>
              <a:t>Qual </a:t>
            </a:r>
            <a:r>
              <a:rPr lang="en-US" sz="2400" dirty="0" err="1">
                <a:ea typeface="ＭＳ Ｐゴシック" pitchFamily="34" charset="-128"/>
              </a:rPr>
              <a:t>rota</a:t>
            </a:r>
            <a:r>
              <a:rPr lang="en-US" sz="2400" dirty="0">
                <a:ea typeface="ＭＳ Ｐゴシック" pitchFamily="34" charset="-128"/>
              </a:rPr>
              <a:t> é </a:t>
            </a:r>
            <a:r>
              <a:rPr lang="en-US" sz="2400" dirty="0" err="1">
                <a:ea typeface="ＭＳ Ｐゴシック" pitchFamily="34" charset="-128"/>
              </a:rPr>
              <a:t>preferível</a:t>
            </a:r>
            <a:r>
              <a:rPr lang="en-US" sz="2400" dirty="0">
                <a:ea typeface="ＭＳ Ｐゴシック" pitchFamily="34" charset="-128"/>
              </a:rPr>
              <a:t>?</a:t>
            </a:r>
          </a:p>
          <a:p>
            <a:pPr marL="0" indent="0"/>
            <a:r>
              <a:rPr lang="en-US" sz="2400" dirty="0">
                <a:ea typeface="ＭＳ Ｐゴシック" pitchFamily="34" charset="-128"/>
              </a:rPr>
              <a:t> oral </a:t>
            </a:r>
          </a:p>
          <a:p>
            <a:pPr marL="0" indent="0"/>
            <a:r>
              <a:rPr lang="en-US" sz="2400" dirty="0">
                <a:ea typeface="ＭＳ Ｐゴシック" pitchFamily="34" charset="-128"/>
              </a:rPr>
              <a:t> intramuscular.</a:t>
            </a:r>
          </a:p>
          <a:p>
            <a:pPr marL="0" indent="0" eaLnBrk="1" hangingPunct="1"/>
            <a:endParaRPr lang="en-GB" sz="2400" dirty="0">
              <a:ea typeface="ＭＳ Ｐゴシック" pitchFamily="34" charset="-128"/>
            </a:endParaRPr>
          </a:p>
          <a:p>
            <a:pPr marL="0" indent="0" algn="ctr">
              <a:buNone/>
            </a:pPr>
            <a:r>
              <a:rPr lang="en-US" altLang="ja-JP" sz="2400" b="1" dirty="0">
                <a:solidFill>
                  <a:srgbClr val="24357E"/>
                </a:solidFill>
              </a:rPr>
              <a:t>Oral! </a:t>
            </a:r>
            <a:endParaRPr lang="en-US" altLang="ja-JP" sz="2400" b="1" dirty="0">
              <a:solidFill>
                <a:srgbClr val="24357E"/>
              </a:solidFill>
              <a:ea typeface="ＭＳ Ｐゴシック" pitchFamily="34" charset="-128"/>
            </a:endParaRPr>
          </a:p>
          <a:p>
            <a:pPr marL="0" indent="0">
              <a:buNone/>
            </a:pPr>
            <a:r>
              <a:rPr lang="pt-BR" altLang="ja-JP" sz="2400" dirty="0"/>
              <a:t>Considere o tratamento intramuscular somente se o tratamento oral não for viável. Não prescreva medicações injetáveis de liberação prolongada (de depósito) para controle de sintomas psicóticos agudos</a:t>
            </a:r>
            <a:r>
              <a:rPr lang="en-US" altLang="ja-JP" sz="2400" dirty="0">
                <a:ea typeface="ＭＳ Ｐゴシック" pitchFamily="34" charset="-128"/>
              </a:rPr>
              <a:t>.</a:t>
            </a:r>
          </a:p>
          <a:p>
            <a:pPr marL="0" indent="0" eaLnBrk="1" hangingPunct="1"/>
            <a:endParaRPr lang="en-US" sz="2400" dirty="0">
              <a:ea typeface="ＭＳ Ｐゴシック" pitchFamily="34" charset="-128"/>
            </a:endParaRPr>
          </a:p>
        </p:txBody>
      </p:sp>
    </p:spTree>
    <p:extLst>
      <p:ext uri="{BB962C8B-B14F-4D97-AF65-F5344CB8AC3E}">
        <p14:creationId xmlns:p14="http://schemas.microsoft.com/office/powerpoint/2010/main" val="1954707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112642" name="Slide Number Placeholder 5"/>
          <p:cNvSpPr>
            <a:spLocks noGrp="1"/>
          </p:cNvSpPr>
          <p:nvPr>
            <p:ph type="sldNum" sz="quarter" idx="12"/>
          </p:nvPr>
        </p:nvSpPr>
        <p:spPr bwMode="auto">
          <a:noFill/>
          <a:ln>
            <a:miter lim="800000"/>
            <a:headEnd/>
            <a:tailEnd/>
          </a:ln>
        </p:spPr>
        <p:txBody>
          <a:bodyPr/>
          <a:lstStyle/>
          <a:p>
            <a:fld id="{BE28217E-4A29-42AB-92C2-9F020627DB31}" type="slidenum">
              <a:rPr lang="en-US" altLang="ja-JP" smtClean="0"/>
              <a:pPr/>
              <a:t>44</a:t>
            </a:fld>
            <a:endParaRPr lang="en-US" altLang="ja-JP"/>
          </a:p>
        </p:txBody>
      </p:sp>
      <p:sp>
        <p:nvSpPr>
          <p:cNvPr id="112643" name="Title 1"/>
          <p:cNvSpPr>
            <a:spLocks noGrp="1"/>
          </p:cNvSpPr>
          <p:nvPr>
            <p:ph type="title"/>
          </p:nvPr>
        </p:nvSpPr>
        <p:spPr>
          <a:xfrm>
            <a:off x="0" y="0"/>
            <a:ext cx="9144000" cy="1761067"/>
          </a:xfrm>
        </p:spPr>
        <p:txBody>
          <a:bodyPr>
            <a:normAutofit/>
          </a:bodyPr>
          <a:lstStyle/>
          <a:p>
            <a:r>
              <a:rPr lang="en-US" altLang="ja-JP" sz="4000" dirty="0" err="1">
                <a:solidFill>
                  <a:schemeClr val="bg1"/>
                </a:solidFill>
              </a:rPr>
              <a:t>Iniciando</a:t>
            </a:r>
            <a:r>
              <a:rPr lang="en-US" altLang="ja-JP" sz="4000" dirty="0">
                <a:solidFill>
                  <a:schemeClr val="bg1"/>
                </a:solidFill>
              </a:rPr>
              <a:t> </a:t>
            </a:r>
            <a:r>
              <a:rPr lang="en-US" altLang="ja-JP" sz="4000" dirty="0" err="1">
                <a:solidFill>
                  <a:schemeClr val="bg1"/>
                </a:solidFill>
              </a:rPr>
              <a:t>medicação</a:t>
            </a:r>
            <a:r>
              <a:rPr lang="en-US" altLang="ja-JP" sz="4000" dirty="0">
                <a:solidFill>
                  <a:schemeClr val="bg1"/>
                </a:solidFill>
              </a:rPr>
              <a:t> </a:t>
            </a:r>
            <a:r>
              <a:rPr lang="en-US" altLang="ja-JP" sz="4000" dirty="0" err="1">
                <a:solidFill>
                  <a:schemeClr val="bg1"/>
                </a:solidFill>
              </a:rPr>
              <a:t>antipsicótica</a:t>
            </a:r>
            <a:endParaRPr lang="en-US" altLang="ja-JP" sz="4000" dirty="0">
              <a:solidFill>
                <a:schemeClr val="bg1"/>
              </a:solidFill>
              <a:ea typeface="ＭＳ Ｐゴシック" pitchFamily="34" charset="-128"/>
            </a:endParaRPr>
          </a:p>
        </p:txBody>
      </p:sp>
      <p:sp>
        <p:nvSpPr>
          <p:cNvPr id="147458" name="Content Placeholder 2"/>
          <p:cNvSpPr>
            <a:spLocks noGrp="1"/>
          </p:cNvSpPr>
          <p:nvPr>
            <p:ph idx="1"/>
          </p:nvPr>
        </p:nvSpPr>
        <p:spPr>
          <a:xfrm>
            <a:off x="1521618" y="2302618"/>
            <a:ext cx="6100764" cy="4144963"/>
          </a:xfrm>
        </p:spPr>
        <p:txBody>
          <a:bodyPr/>
          <a:lstStyle/>
          <a:p>
            <a:pPr marL="0" indent="0">
              <a:buNone/>
            </a:pPr>
            <a:r>
              <a:rPr lang="pt-BR" altLang="ja-JP" sz="2400" dirty="0"/>
              <a:t>Quantos medicamentos antipsicóticos devemos prescrever de cada vez</a:t>
            </a:r>
            <a:r>
              <a:rPr lang="en-US" altLang="ja-JP" sz="2400" dirty="0">
                <a:ea typeface="ＭＳ Ｐゴシック" pitchFamily="34" charset="-128"/>
              </a:rPr>
              <a:t>? </a:t>
            </a:r>
          </a:p>
          <a:p>
            <a:pPr marL="0" indent="0"/>
            <a:r>
              <a:rPr lang="en-US" altLang="ja-JP" sz="2400" dirty="0">
                <a:ea typeface="ＭＳ Ｐゴシック" pitchFamily="34" charset="-128"/>
              </a:rPr>
              <a:t> </a:t>
            </a:r>
            <a:r>
              <a:rPr lang="en-US" altLang="ja-JP" sz="2400" dirty="0"/>
              <a:t>um</a:t>
            </a:r>
          </a:p>
          <a:p>
            <a:pPr marL="0" indent="0"/>
            <a:r>
              <a:rPr lang="en-US" altLang="ja-JP" sz="2400" dirty="0"/>
              <a:t> </a:t>
            </a:r>
            <a:r>
              <a:rPr lang="en-US" altLang="ja-JP" sz="2400" dirty="0" err="1"/>
              <a:t>mais</a:t>
            </a:r>
            <a:r>
              <a:rPr lang="en-US" altLang="ja-JP" sz="2400" dirty="0"/>
              <a:t> de um</a:t>
            </a:r>
            <a:r>
              <a:rPr lang="en-US" altLang="ja-JP" sz="2400" dirty="0">
                <a:ea typeface="ＭＳ Ｐゴシック" pitchFamily="34" charset="-128"/>
              </a:rPr>
              <a:t>.</a:t>
            </a:r>
          </a:p>
          <a:p>
            <a:pPr marL="0" indent="0" algn="ctr">
              <a:buNone/>
            </a:pPr>
            <a:r>
              <a:rPr lang="en-GB" altLang="ja-JP" sz="2400" b="1" dirty="0">
                <a:solidFill>
                  <a:srgbClr val="24357E"/>
                </a:solidFill>
              </a:rPr>
              <a:t>Um!</a:t>
            </a:r>
            <a:endParaRPr lang="en-GB" altLang="ja-JP" sz="2400" b="1" dirty="0">
              <a:solidFill>
                <a:srgbClr val="24357E"/>
              </a:solidFill>
              <a:ea typeface="ＭＳ Ｐゴシック" pitchFamily="34" charset="-128"/>
            </a:endParaRPr>
          </a:p>
          <a:p>
            <a:pPr marL="0" indent="0">
              <a:buNone/>
            </a:pPr>
            <a:r>
              <a:rPr lang="pt-BR" altLang="ja-JP" sz="2400" dirty="0"/>
              <a:t>Experimente a primeira medicação em uma dose ideal pelo mínimo de quatro a seis semanas antes de considerá-la ineficaz</a:t>
            </a:r>
            <a:r>
              <a:rPr lang="en-US" altLang="ja-JP" sz="2400" dirty="0">
                <a:ea typeface="ＭＳ Ｐゴシック" pitchFamily="34" charset="-128"/>
              </a:rPr>
              <a:t>.</a:t>
            </a:r>
          </a:p>
          <a:p>
            <a:pPr marL="0" indent="0" eaLnBrk="1" hangingPunct="1"/>
            <a:endParaRPr lang="en-US" altLang="ja-JP" sz="2400" dirty="0">
              <a:ea typeface="ＭＳ Ｐゴシック" pitchFamily="34" charset="-128"/>
            </a:endParaRPr>
          </a:p>
        </p:txBody>
      </p:sp>
    </p:spTree>
    <p:extLst>
      <p:ext uri="{BB962C8B-B14F-4D97-AF65-F5344CB8AC3E}">
        <p14:creationId xmlns:p14="http://schemas.microsoft.com/office/powerpoint/2010/main" val="422555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45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AA882E16-D271-4B9F-BA59-E3016DF1274A}"/>
              </a:ext>
            </a:extLst>
          </p:cNvPr>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161636" y="1154545"/>
            <a:ext cx="3242746" cy="5218546"/>
          </a:xfrm>
          <a:prstGeom prst="rect">
            <a:avLst/>
          </a:prstGeom>
          <a:noFill/>
          <a:ln>
            <a:solidFill>
              <a:srgbClr val="FF0000"/>
            </a:solidFill>
          </a:ln>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C500ABBE-18FD-BC43-9790-77B931A442BB}" type="slidenum">
              <a:rPr lang="en-US" smtClean="0"/>
              <a:pPr/>
              <a:t>45</a:t>
            </a:fld>
            <a:endParaRPr lang="en-US"/>
          </a:p>
        </p:txBody>
      </p:sp>
    </p:spTree>
    <p:extLst>
      <p:ext uri="{BB962C8B-B14F-4D97-AF65-F5344CB8AC3E}">
        <p14:creationId xmlns:p14="http://schemas.microsoft.com/office/powerpoint/2010/main" val="307837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F8797954-AB10-428E-B009-E9F10EDC943D}"/>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p:cNvSpPr txBox="1"/>
          <p:nvPr/>
        </p:nvSpPr>
        <p:spPr>
          <a:xfrm>
            <a:off x="3048000" y="1051024"/>
            <a:ext cx="5870917" cy="5218546"/>
          </a:xfrm>
          <a:prstGeom prst="rect">
            <a:avLst/>
          </a:prstGeom>
          <a:noFill/>
          <a:ln>
            <a:solidFill>
              <a:srgbClr val="FF0000"/>
            </a:solidFill>
          </a:ln>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C500ABBE-18FD-BC43-9790-77B931A442BB}" type="slidenum">
              <a:rPr lang="en-US" smtClean="0"/>
              <a:pPr/>
              <a:t>46</a:t>
            </a:fld>
            <a:endParaRPr lang="en-US"/>
          </a:p>
        </p:txBody>
      </p:sp>
    </p:spTree>
    <p:extLst>
      <p:ext uri="{BB962C8B-B14F-4D97-AF65-F5344CB8AC3E}">
        <p14:creationId xmlns:p14="http://schemas.microsoft.com/office/powerpoint/2010/main" val="679152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1638"/>
          </a:xfrm>
          <a:solidFill>
            <a:srgbClr val="24357E"/>
          </a:solidFill>
        </p:spPr>
        <p:txBody>
          <a:bodyPr/>
          <a:lstStyle/>
          <a:p>
            <a:r>
              <a:rPr lang="en-US" dirty="0" err="1">
                <a:solidFill>
                  <a:schemeClr val="bg1"/>
                </a:solidFill>
              </a:rPr>
              <a:t>Estudo</a:t>
            </a:r>
            <a:r>
              <a:rPr lang="en-US" dirty="0">
                <a:solidFill>
                  <a:schemeClr val="bg1"/>
                </a:solidFill>
              </a:rPr>
              <a:t> de </a:t>
            </a:r>
            <a:r>
              <a:rPr lang="en-US" dirty="0" err="1">
                <a:solidFill>
                  <a:schemeClr val="bg1"/>
                </a:solidFill>
              </a:rPr>
              <a:t>caso</a:t>
            </a:r>
            <a:endParaRPr lang="en-US" dirty="0">
              <a:solidFill>
                <a:schemeClr val="bg1"/>
              </a:solidFill>
            </a:endParaRPr>
          </a:p>
        </p:txBody>
      </p:sp>
      <p:sp>
        <p:nvSpPr>
          <p:cNvPr id="3" name="Content Placeholder 2"/>
          <p:cNvSpPr>
            <a:spLocks noGrp="1"/>
          </p:cNvSpPr>
          <p:nvPr>
            <p:ph idx="1"/>
          </p:nvPr>
        </p:nvSpPr>
        <p:spPr>
          <a:xfrm>
            <a:off x="211015" y="1817077"/>
            <a:ext cx="8639907" cy="4904397"/>
          </a:xfrm>
        </p:spPr>
        <p:txBody>
          <a:bodyPr>
            <a:noAutofit/>
          </a:bodyPr>
          <a:lstStyle/>
          <a:p>
            <a:pPr marL="0" indent="0">
              <a:lnSpc>
                <a:spcPct val="80000"/>
              </a:lnSpc>
              <a:buSzPct val="70000"/>
              <a:buNone/>
            </a:pPr>
            <a:r>
              <a:rPr lang="pt-BR" altLang="ja-JP" sz="2400" dirty="0">
                <a:cs typeface="Arial" charset="0"/>
              </a:rPr>
              <a:t>Yosef tem 21 anos e foi trazido a você por sua mãe.</a:t>
            </a:r>
          </a:p>
          <a:p>
            <a:pPr marL="0" indent="0">
              <a:lnSpc>
                <a:spcPct val="80000"/>
              </a:lnSpc>
              <a:buSzPct val="70000"/>
              <a:buNone/>
            </a:pPr>
            <a:r>
              <a:rPr lang="pt-BR" altLang="ja-JP" sz="2400" dirty="0">
                <a:cs typeface="Arial" charset="0"/>
              </a:rPr>
              <a:t>Ela diz que ultimamente Yosef “não é mais o mesmo”. Ele não está mais estudando e prefere ficar em casa sem fazer nada.</a:t>
            </a:r>
          </a:p>
          <a:p>
            <a:pPr marL="0" indent="0">
              <a:lnSpc>
                <a:spcPct val="80000"/>
              </a:lnSpc>
              <a:buSzPct val="70000"/>
              <a:buNone/>
            </a:pPr>
            <a:r>
              <a:rPr lang="pt-BR" altLang="ja-JP" sz="2400" dirty="0">
                <a:cs typeface="Arial" charset="0"/>
              </a:rPr>
              <a:t>Você percebe que Yosef está usando roupas de verão, embora esteja frio e chovendo. Parece que ele não toma banho há semanas.</a:t>
            </a:r>
          </a:p>
          <a:p>
            <a:pPr marL="0" indent="0">
              <a:lnSpc>
                <a:spcPct val="80000"/>
              </a:lnSpc>
              <a:buSzPct val="70000"/>
              <a:buNone/>
            </a:pPr>
            <a:r>
              <a:rPr lang="pt-BR" altLang="ja-JP" sz="2400" dirty="0">
                <a:cs typeface="Arial" charset="0"/>
              </a:rPr>
              <a:t>Quando você fala com ele, Yosef evita contato visual. Ele olha para o teto como se estivesse olhando para alguém. Murmura e gesticula como se estivesse falando com alguém</a:t>
            </a:r>
            <a:r>
              <a:rPr lang="en-US" altLang="ja-JP" sz="2400" dirty="0">
                <a:ea typeface="ＭＳ Ｐゴシック" pitchFamily="34" charset="-128"/>
                <a:cs typeface="Arial" charset="0"/>
              </a:rPr>
              <a:t>. </a:t>
            </a:r>
          </a:p>
          <a:p>
            <a:pPr marL="0" indent="0">
              <a:lnSpc>
                <a:spcPct val="80000"/>
              </a:lnSpc>
              <a:buSzPct val="70000"/>
              <a:buNone/>
            </a:pPr>
            <a:r>
              <a:rPr lang="pt-BR" altLang="ja-JP" sz="2400" dirty="0">
                <a:cs typeface="Arial" charset="0"/>
              </a:rPr>
              <a:t>Ele não quer ver seus amigos, parece desconectado de sua família e não tem energia.</a:t>
            </a:r>
          </a:p>
          <a:p>
            <a:pPr marL="0" indent="0">
              <a:lnSpc>
                <a:spcPct val="80000"/>
              </a:lnSpc>
              <a:buSzPct val="70000"/>
              <a:buNone/>
            </a:pPr>
            <a:r>
              <a:rPr lang="pt-BR" altLang="ja-JP" sz="2400" dirty="0">
                <a:cs typeface="Arial" charset="0"/>
              </a:rPr>
              <a:t>Ele está se recusando a comer em casa, pois acredita que sua mãe está tentando envenená-lo.</a:t>
            </a:r>
          </a:p>
          <a:p>
            <a:pPr marL="0" indent="0">
              <a:lnSpc>
                <a:spcPct val="80000"/>
              </a:lnSpc>
              <a:buSzPct val="70000"/>
              <a:buNone/>
            </a:pPr>
            <a:r>
              <a:rPr lang="pt-BR" altLang="ja-JP" sz="2400" dirty="0">
                <a:cs typeface="Arial" charset="0"/>
              </a:rPr>
              <a:t>Você avalia Yosef e decide iniciá-lo com medicação antipsicótica para ver se isso melhora os sintomas</a:t>
            </a:r>
            <a:r>
              <a:rPr lang="en-US" altLang="ja-JP" sz="2400" dirty="0">
                <a:ea typeface="ＭＳ Ｐゴシック" pitchFamily="34" charset="-128"/>
                <a:cs typeface="Arial" charset="0"/>
              </a:rPr>
              <a:t>.</a:t>
            </a:r>
            <a:endParaRPr lang="en-US" altLang="ja-JP" sz="2400" dirty="0">
              <a:solidFill>
                <a:srgbClr val="7030A0"/>
              </a:solidFill>
              <a:ea typeface="ＭＳ Ｐゴシック" pitchFamily="34" charset="-128"/>
              <a:cs typeface="Arial" charset="0"/>
            </a:endParaRPr>
          </a:p>
          <a:p>
            <a:endParaRPr lang="en-US" sz="2400" dirty="0"/>
          </a:p>
        </p:txBody>
      </p:sp>
      <p:sp>
        <p:nvSpPr>
          <p:cNvPr id="4" name="Slide Number Placeholder 3"/>
          <p:cNvSpPr>
            <a:spLocks noGrp="1"/>
          </p:cNvSpPr>
          <p:nvPr>
            <p:ph type="sldNum" sz="quarter" idx="12"/>
          </p:nvPr>
        </p:nvSpPr>
        <p:spPr/>
        <p:txBody>
          <a:bodyPr/>
          <a:lstStyle/>
          <a:p>
            <a:fld id="{C500ABBE-18FD-BC43-9790-77B931A442BB}" type="slidenum">
              <a:rPr lang="en-US" smtClean="0"/>
              <a:pPr/>
              <a:t>47</a:t>
            </a:fld>
            <a:endParaRPr lang="en-US"/>
          </a:p>
        </p:txBody>
      </p:sp>
    </p:spTree>
    <p:extLst>
      <p:ext uri="{BB962C8B-B14F-4D97-AF65-F5344CB8AC3E}">
        <p14:creationId xmlns:p14="http://schemas.microsoft.com/office/powerpoint/2010/main" val="125138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00213"/>
          </a:xfrm>
          <a:solidFill>
            <a:srgbClr val="24357E"/>
          </a:solidFill>
        </p:spPr>
        <p:txBody>
          <a:bodyPr>
            <a:normAutofit/>
          </a:bodyPr>
          <a:lstStyle/>
          <a:p>
            <a:r>
              <a:rPr lang="en-GB" dirty="0" err="1">
                <a:solidFill>
                  <a:srgbClr val="FFFFFF"/>
                </a:solidFill>
              </a:rPr>
              <a:t>Medicamentos</a:t>
            </a:r>
            <a:r>
              <a:rPr lang="en-GB" dirty="0">
                <a:solidFill>
                  <a:srgbClr val="FFFFFF"/>
                </a:solidFill>
              </a:rPr>
              <a:t> </a:t>
            </a:r>
            <a:r>
              <a:rPr lang="en-GB" dirty="0" err="1">
                <a:solidFill>
                  <a:srgbClr val="FFFFFF"/>
                </a:solidFill>
              </a:rPr>
              <a:t>antipsicóticos</a:t>
            </a:r>
            <a:endParaRPr lang="en-GB" dirty="0">
              <a:solidFill>
                <a:srgbClr val="FFFFFF"/>
              </a:solidFill>
            </a:endParaRPr>
          </a:p>
        </p:txBody>
      </p:sp>
      <p:sp>
        <p:nvSpPr>
          <p:cNvPr id="3" name="Content Placeholder 2"/>
          <p:cNvSpPr>
            <a:spLocks noGrp="1"/>
          </p:cNvSpPr>
          <p:nvPr>
            <p:ph idx="1"/>
          </p:nvPr>
        </p:nvSpPr>
        <p:spPr>
          <a:xfrm>
            <a:off x="935830" y="2343150"/>
            <a:ext cx="7272339" cy="3797300"/>
          </a:xfrm>
        </p:spPr>
        <p:txBody>
          <a:bodyPr>
            <a:normAutofit/>
          </a:bodyPr>
          <a:lstStyle/>
          <a:p>
            <a:r>
              <a:rPr lang="pt-BR" dirty="0"/>
              <a:t>Quais são as doses iniciais para </a:t>
            </a:r>
            <a:r>
              <a:rPr lang="pt-BR" dirty="0" err="1"/>
              <a:t>haloperidol</a:t>
            </a:r>
            <a:r>
              <a:rPr lang="pt-BR" dirty="0"/>
              <a:t>, </a:t>
            </a:r>
            <a:r>
              <a:rPr lang="pt-BR" dirty="0" err="1"/>
              <a:t>clorpromazina</a:t>
            </a:r>
            <a:r>
              <a:rPr lang="pt-BR" dirty="0"/>
              <a:t> e </a:t>
            </a:r>
            <a:r>
              <a:rPr lang="pt-BR" dirty="0" err="1"/>
              <a:t>risperidona</a:t>
            </a:r>
            <a:r>
              <a:rPr lang="pt-BR" dirty="0"/>
              <a:t>?</a:t>
            </a:r>
          </a:p>
          <a:p>
            <a:r>
              <a:rPr lang="pt-BR" dirty="0"/>
              <a:t>Quais são as doses efetivas?</a:t>
            </a:r>
          </a:p>
          <a:p>
            <a:r>
              <a:rPr lang="pt-BR" dirty="0"/>
              <a:t>Quais são os efeitos colaterais de cada droga</a:t>
            </a:r>
            <a:r>
              <a:rPr lang="en-GB" dirty="0"/>
              <a:t>?</a:t>
            </a:r>
          </a:p>
          <a:p>
            <a:pPr marL="0" indent="0">
              <a:buNone/>
            </a:pPr>
            <a:endParaRPr lang="en-GB" dirty="0"/>
          </a:p>
        </p:txBody>
      </p:sp>
      <p:sp>
        <p:nvSpPr>
          <p:cNvPr id="5" name="Slide Number Placeholder 4"/>
          <p:cNvSpPr>
            <a:spLocks noGrp="1"/>
          </p:cNvSpPr>
          <p:nvPr>
            <p:ph type="sldNum" sz="quarter" idx="12"/>
          </p:nvPr>
        </p:nvSpPr>
        <p:spPr/>
        <p:txBody>
          <a:bodyPr/>
          <a:lstStyle/>
          <a:p>
            <a:pPr>
              <a:defRPr/>
            </a:pPr>
            <a:fld id="{29D72A49-12F8-40AE-9E11-98374E76FF5B}" type="slidenum">
              <a:rPr lang="en-US" altLang="ja-JP" smtClean="0"/>
              <a:pPr>
                <a:defRPr/>
              </a:pPr>
              <a:t>48</a:t>
            </a:fld>
            <a:endParaRPr lang="en-US" altLang="ja-JP" dirty="0"/>
          </a:p>
        </p:txBody>
      </p:sp>
    </p:spTree>
    <p:extLst>
      <p:ext uri="{BB962C8B-B14F-4D97-AF65-F5344CB8AC3E}">
        <p14:creationId xmlns:p14="http://schemas.microsoft.com/office/powerpoint/2010/main" val="937791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70063"/>
          </a:xfrm>
          <a:solidFill>
            <a:srgbClr val="24357E"/>
          </a:solidFill>
        </p:spPr>
        <p:txBody>
          <a:bodyPr/>
          <a:lstStyle/>
          <a:p>
            <a:r>
              <a:rPr lang="en-US" dirty="0" err="1">
                <a:solidFill>
                  <a:schemeClr val="bg1"/>
                </a:solidFill>
              </a:rPr>
              <a:t>Estudo</a:t>
            </a:r>
            <a:r>
              <a:rPr lang="en-US" dirty="0">
                <a:solidFill>
                  <a:schemeClr val="bg1"/>
                </a:solidFill>
              </a:rPr>
              <a:t> de </a:t>
            </a:r>
            <a:r>
              <a:rPr lang="en-US" dirty="0" err="1">
                <a:solidFill>
                  <a:schemeClr val="bg1"/>
                </a:solidFill>
              </a:rPr>
              <a:t>caso</a:t>
            </a:r>
            <a:endParaRPr lang="en-US" dirty="0">
              <a:solidFill>
                <a:schemeClr val="bg1"/>
              </a:solidFill>
            </a:endParaRPr>
          </a:p>
        </p:txBody>
      </p:sp>
      <p:sp>
        <p:nvSpPr>
          <p:cNvPr id="3" name="Content Placeholder 2"/>
          <p:cNvSpPr>
            <a:spLocks noGrp="1"/>
          </p:cNvSpPr>
          <p:nvPr>
            <p:ph idx="1"/>
          </p:nvPr>
        </p:nvSpPr>
        <p:spPr>
          <a:xfrm>
            <a:off x="328246" y="2000250"/>
            <a:ext cx="8358554" cy="4721225"/>
          </a:xfrm>
        </p:spPr>
        <p:txBody>
          <a:bodyPr>
            <a:noAutofit/>
          </a:bodyPr>
          <a:lstStyle/>
          <a:p>
            <a:pPr marL="0" indent="0">
              <a:buNone/>
            </a:pPr>
            <a:r>
              <a:rPr lang="pt-BR" sz="2400" dirty="0"/>
              <a:t>Maria é uma mulher de 35 anos. Ela é casada e tem dois filhos (de 10 e 8 anos e idade). Nos últimos cinco anos, ela ocupou uma posição de nível gerencial em um banco local e vem aproveitando sua carreira. Nos últimos dois meses, ela tem experimentado mudanças em seu humor. Ela tem discutido com as pessoas no trabalho e com sua família em casa. Está ficando frustrada porque não sente que as pessoas a estão escutando ou a compreendendo. Sua fala é muito rápida e confusa, pois ela está tendo muitas ideias ao mesmo tempo. Ela está gastando muito dinheiro e isso tem causando discussões com o marido. Ela está ativa o tempo todo e não tem dormindo bem</a:t>
            </a:r>
            <a:r>
              <a:rPr lang="en-US" sz="2400" dirty="0"/>
              <a:t>. </a:t>
            </a:r>
          </a:p>
          <a:p>
            <a:pPr marL="0" indent="0">
              <a:buNone/>
            </a:pPr>
            <a:r>
              <a:rPr lang="en-US" sz="2400" dirty="0"/>
              <a:t>QUAL SUA AVALIAÇÃO ? </a:t>
            </a:r>
          </a:p>
          <a:p>
            <a:pPr marL="0" indent="0">
              <a:buNone/>
            </a:pPr>
            <a:br>
              <a:rPr lang="en-US" sz="2400" dirty="0"/>
            </a:br>
            <a:endParaRPr lang="en-US" sz="2400" dirty="0"/>
          </a:p>
          <a:p>
            <a:pPr marL="0" indent="0">
              <a:buNone/>
            </a:pPr>
            <a:r>
              <a:rPr lang="en-US" sz="2400" dirty="0"/>
              <a:t>. </a:t>
            </a:r>
          </a:p>
        </p:txBody>
      </p:sp>
      <p:sp>
        <p:nvSpPr>
          <p:cNvPr id="4" name="Slide Number Placeholder 3"/>
          <p:cNvSpPr>
            <a:spLocks noGrp="1"/>
          </p:cNvSpPr>
          <p:nvPr>
            <p:ph type="sldNum" sz="quarter" idx="12"/>
          </p:nvPr>
        </p:nvSpPr>
        <p:spPr/>
        <p:txBody>
          <a:bodyPr/>
          <a:lstStyle/>
          <a:p>
            <a:fld id="{C500ABBE-18FD-BC43-9790-77B931A442BB}" type="slidenum">
              <a:rPr lang="en-US" smtClean="0"/>
              <a:pPr/>
              <a:t>49</a:t>
            </a:fld>
            <a:endParaRPr lang="en-US"/>
          </a:p>
        </p:txBody>
      </p:sp>
    </p:spTree>
    <p:extLst>
      <p:ext uri="{BB962C8B-B14F-4D97-AF65-F5344CB8AC3E}">
        <p14:creationId xmlns:p14="http://schemas.microsoft.com/office/powerpoint/2010/main" val="336836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45538F65-EBE5-4A18-9E4B-648CD3DCBD8E}"/>
              </a:ext>
            </a:extLst>
          </p:cNvPr>
          <p:cNvPicPr>
            <a:picLocks noChangeAspect="1"/>
          </p:cNvPicPr>
          <p:nvPr/>
        </p:nvPicPr>
        <p:blipFill rotWithShape="1">
          <a:blip r:embed="rId3"/>
          <a:srcRect b="19361"/>
          <a:stretch/>
        </p:blipFill>
        <p:spPr>
          <a:xfrm>
            <a:off x="0" y="1643062"/>
            <a:ext cx="9144000" cy="5214938"/>
          </a:xfrm>
          <a:prstGeom prst="rect">
            <a:avLst/>
          </a:prstGeom>
        </p:spPr>
      </p:pic>
      <p:sp>
        <p:nvSpPr>
          <p:cNvPr id="2" name="Title 1"/>
          <p:cNvSpPr>
            <a:spLocks noGrp="1"/>
          </p:cNvSpPr>
          <p:nvPr>
            <p:ph type="title"/>
          </p:nvPr>
        </p:nvSpPr>
        <p:spPr>
          <a:xfrm>
            <a:off x="0" y="0"/>
            <a:ext cx="9144000" cy="1643062"/>
          </a:xfrm>
        </p:spPr>
        <p:txBody>
          <a:bodyPr/>
          <a:lstStyle/>
          <a:p>
            <a:r>
              <a:rPr lang="en-US" dirty="0" err="1"/>
              <a:t>Sintomas</a:t>
            </a:r>
            <a:endParaRPr lang="en-US" dirty="0"/>
          </a:p>
        </p:txBody>
      </p:sp>
      <p:sp>
        <p:nvSpPr>
          <p:cNvPr id="3" name="Slide Number Placeholder 2"/>
          <p:cNvSpPr>
            <a:spLocks noGrp="1"/>
          </p:cNvSpPr>
          <p:nvPr>
            <p:ph type="sldNum" sz="quarter" idx="12"/>
          </p:nvPr>
        </p:nvSpPr>
        <p:spPr/>
        <p:txBody>
          <a:bodyPr/>
          <a:lstStyle/>
          <a:p>
            <a:fld id="{C500ABBE-18FD-BC43-9790-77B931A442BB}" type="slidenum">
              <a:rPr lang="en-US" smtClean="0"/>
              <a:pPr/>
              <a:t>5</a:t>
            </a:fld>
            <a:endParaRPr lang="en-US"/>
          </a:p>
        </p:txBody>
      </p:sp>
    </p:spTree>
    <p:extLst>
      <p:ext uri="{BB962C8B-B14F-4D97-AF65-F5344CB8AC3E}">
        <p14:creationId xmlns:p14="http://schemas.microsoft.com/office/powerpoint/2010/main" val="2743996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71651"/>
          </a:xfrm>
          <a:solidFill>
            <a:srgbClr val="24357E"/>
          </a:solidFill>
        </p:spPr>
        <p:txBody>
          <a:bodyPr/>
          <a:lstStyle/>
          <a:p>
            <a:r>
              <a:rPr lang="en-US" dirty="0" err="1">
                <a:solidFill>
                  <a:srgbClr val="FFFFFF"/>
                </a:solidFill>
              </a:rPr>
              <a:t>Estabilizadores</a:t>
            </a:r>
            <a:r>
              <a:rPr lang="en-US" dirty="0">
                <a:solidFill>
                  <a:srgbClr val="FFFFFF"/>
                </a:solidFill>
              </a:rPr>
              <a:t> de humor</a:t>
            </a:r>
          </a:p>
        </p:txBody>
      </p:sp>
      <p:sp>
        <p:nvSpPr>
          <p:cNvPr id="3" name="Content Placeholder 2"/>
          <p:cNvSpPr>
            <a:spLocks noGrp="1"/>
          </p:cNvSpPr>
          <p:nvPr>
            <p:ph idx="1"/>
          </p:nvPr>
        </p:nvSpPr>
        <p:spPr>
          <a:xfrm>
            <a:off x="907256" y="2171700"/>
            <a:ext cx="7329488" cy="3983038"/>
          </a:xfrm>
        </p:spPr>
        <p:txBody>
          <a:bodyPr/>
          <a:lstStyle/>
          <a:p>
            <a:r>
              <a:rPr lang="pt-BR" dirty="0"/>
              <a:t>Quais são as doses iniciais para lítio, </a:t>
            </a:r>
            <a:r>
              <a:rPr lang="pt-BR" dirty="0" err="1"/>
              <a:t>valproato</a:t>
            </a:r>
            <a:r>
              <a:rPr lang="pt-BR" dirty="0"/>
              <a:t> de sódio e </a:t>
            </a:r>
            <a:r>
              <a:rPr lang="pt-BR" dirty="0" err="1"/>
              <a:t>carbamazepina</a:t>
            </a:r>
            <a:r>
              <a:rPr lang="pt-BR" dirty="0"/>
              <a:t>?</a:t>
            </a:r>
          </a:p>
          <a:p>
            <a:r>
              <a:rPr lang="pt-BR" dirty="0"/>
              <a:t>Quando não se deve usar lítio?</a:t>
            </a:r>
          </a:p>
          <a:p>
            <a:r>
              <a:rPr lang="pt-BR" dirty="0"/>
              <a:t>Quais são as doses efetivas?</a:t>
            </a:r>
          </a:p>
          <a:p>
            <a:r>
              <a:rPr lang="pt-BR" dirty="0"/>
              <a:t>Quais são os efeitos colaterais de cada droga</a:t>
            </a:r>
            <a:r>
              <a:rPr lang="en-US" dirty="0"/>
              <a:t>?</a:t>
            </a:r>
          </a:p>
        </p:txBody>
      </p:sp>
      <p:sp>
        <p:nvSpPr>
          <p:cNvPr id="4" name="Slide Number Placeholder 3"/>
          <p:cNvSpPr>
            <a:spLocks noGrp="1"/>
          </p:cNvSpPr>
          <p:nvPr>
            <p:ph type="sldNum" sz="quarter" idx="12"/>
          </p:nvPr>
        </p:nvSpPr>
        <p:spPr/>
        <p:txBody>
          <a:bodyPr/>
          <a:lstStyle/>
          <a:p>
            <a:fld id="{C500ABBE-18FD-BC43-9790-77B931A442BB}" type="slidenum">
              <a:rPr lang="en-US" smtClean="0"/>
              <a:pPr/>
              <a:t>50</a:t>
            </a:fld>
            <a:endParaRPr lang="en-US"/>
          </a:p>
        </p:txBody>
      </p:sp>
    </p:spTree>
    <p:extLst>
      <p:ext uri="{BB962C8B-B14F-4D97-AF65-F5344CB8AC3E}">
        <p14:creationId xmlns:p14="http://schemas.microsoft.com/office/powerpoint/2010/main" val="2256745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93863"/>
          </a:xfrm>
          <a:solidFill>
            <a:srgbClr val="24357E"/>
          </a:solidFill>
        </p:spPr>
        <p:txBody>
          <a:bodyPr/>
          <a:lstStyle/>
          <a:p>
            <a:r>
              <a:rPr lang="en-US" dirty="0" err="1">
                <a:solidFill>
                  <a:srgbClr val="FFFFFF"/>
                </a:solidFill>
              </a:rPr>
              <a:t>Revisão</a:t>
            </a:r>
            <a:r>
              <a:rPr lang="en-US" dirty="0">
                <a:solidFill>
                  <a:srgbClr val="FFFFFF"/>
                </a:solidFill>
              </a:rPr>
              <a:t> e </a:t>
            </a:r>
            <a:r>
              <a:rPr lang="en-US" dirty="0" err="1">
                <a:solidFill>
                  <a:srgbClr val="FFFFFF"/>
                </a:solidFill>
              </a:rPr>
              <a:t>adesão</a:t>
            </a:r>
            <a:endParaRPr lang="en-US" dirty="0">
              <a:solidFill>
                <a:srgbClr val="FFFFFF"/>
              </a:solidFill>
            </a:endParaRPr>
          </a:p>
        </p:txBody>
      </p:sp>
      <p:sp>
        <p:nvSpPr>
          <p:cNvPr id="3" name="Content Placeholder 2"/>
          <p:cNvSpPr>
            <a:spLocks noGrp="1"/>
          </p:cNvSpPr>
          <p:nvPr>
            <p:ph idx="1"/>
          </p:nvPr>
        </p:nvSpPr>
        <p:spPr>
          <a:xfrm>
            <a:off x="914399" y="2058987"/>
            <a:ext cx="7315201" cy="4297363"/>
          </a:xfrm>
        </p:spPr>
        <p:txBody>
          <a:bodyPr>
            <a:normAutofit fontScale="85000" lnSpcReduction="10000"/>
          </a:bodyPr>
          <a:lstStyle/>
          <a:p>
            <a:r>
              <a:rPr lang="pt-BR" dirty="0"/>
              <a:t>O que você deve fazer se Yosef reclamar de hipertonia muscular e rigidez, e você perceber que ele tem tremores repetitivos involuntários nos lábios</a:t>
            </a:r>
            <a:r>
              <a:rPr lang="en-US" dirty="0"/>
              <a:t>?</a:t>
            </a:r>
          </a:p>
          <a:p>
            <a:r>
              <a:rPr lang="pt-BR" dirty="0"/>
              <a:t>O que você poderia fazer se uma pessoa que começou a tomar </a:t>
            </a:r>
            <a:r>
              <a:rPr lang="pt-BR" dirty="0" err="1"/>
              <a:t>risperidona</a:t>
            </a:r>
            <a:r>
              <a:rPr lang="pt-BR" dirty="0"/>
              <a:t> reclamar que acha que isso não está fazendo nada para ajudá-la?</a:t>
            </a:r>
          </a:p>
          <a:p>
            <a:r>
              <a:rPr lang="pt-BR" dirty="0"/>
              <a:t>Como você ajudaria alguém que parou de tomar </a:t>
            </a:r>
            <a:r>
              <a:rPr lang="pt-BR" dirty="0" err="1"/>
              <a:t>valproato</a:t>
            </a:r>
            <a:r>
              <a:rPr lang="pt-BR" dirty="0"/>
              <a:t> de sódio porque estava ganhando muito peso e se sentiu desconfortável</a:t>
            </a:r>
            <a:r>
              <a:rPr lang="en-US" dirty="0"/>
              <a:t>?</a:t>
            </a:r>
          </a:p>
          <a:p>
            <a:endParaRPr lang="en-US" dirty="0"/>
          </a:p>
        </p:txBody>
      </p:sp>
      <p:sp>
        <p:nvSpPr>
          <p:cNvPr id="4" name="Slide Number Placeholder 3"/>
          <p:cNvSpPr>
            <a:spLocks noGrp="1"/>
          </p:cNvSpPr>
          <p:nvPr>
            <p:ph type="sldNum" sz="quarter" idx="12"/>
          </p:nvPr>
        </p:nvSpPr>
        <p:spPr/>
        <p:txBody>
          <a:bodyPr/>
          <a:lstStyle/>
          <a:p>
            <a:fld id="{C500ABBE-18FD-BC43-9790-77B931A442BB}" type="slidenum">
              <a:rPr lang="en-US" smtClean="0"/>
              <a:pPr/>
              <a:t>51</a:t>
            </a:fld>
            <a:endParaRPr lang="en-US"/>
          </a:p>
        </p:txBody>
      </p:sp>
    </p:spTree>
    <p:extLst>
      <p:ext uri="{BB962C8B-B14F-4D97-AF65-F5344CB8AC3E}">
        <p14:creationId xmlns:p14="http://schemas.microsoft.com/office/powerpoint/2010/main" val="3888962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00213"/>
          </a:xfrm>
          <a:solidFill>
            <a:srgbClr val="24357E"/>
          </a:solidFill>
        </p:spPr>
        <p:txBody>
          <a:bodyPr/>
          <a:lstStyle/>
          <a:p>
            <a:r>
              <a:rPr lang="en-US" dirty="0" err="1">
                <a:solidFill>
                  <a:schemeClr val="bg1"/>
                </a:solidFill>
              </a:rPr>
              <a:t>Estudo</a:t>
            </a:r>
            <a:r>
              <a:rPr lang="en-US" dirty="0">
                <a:solidFill>
                  <a:schemeClr val="bg1"/>
                </a:solidFill>
              </a:rPr>
              <a:t> de </a:t>
            </a:r>
            <a:r>
              <a:rPr lang="en-US" dirty="0" err="1">
                <a:solidFill>
                  <a:schemeClr val="bg1"/>
                </a:solidFill>
              </a:rPr>
              <a:t>caso</a:t>
            </a:r>
            <a:endParaRPr lang="en-US" dirty="0">
              <a:solidFill>
                <a:schemeClr val="bg1"/>
              </a:solidFill>
            </a:endParaRPr>
          </a:p>
        </p:txBody>
      </p:sp>
      <p:sp>
        <p:nvSpPr>
          <p:cNvPr id="3" name="Content Placeholder 2"/>
          <p:cNvSpPr>
            <a:spLocks noGrp="1"/>
          </p:cNvSpPr>
          <p:nvPr>
            <p:ph idx="1"/>
          </p:nvPr>
        </p:nvSpPr>
        <p:spPr>
          <a:xfrm>
            <a:off x="728662" y="2143125"/>
            <a:ext cx="7686675" cy="4111625"/>
          </a:xfrm>
        </p:spPr>
        <p:txBody>
          <a:bodyPr>
            <a:normAutofit fontScale="92500" lnSpcReduction="10000"/>
          </a:bodyPr>
          <a:lstStyle/>
          <a:p>
            <a:pPr marL="0" indent="0">
              <a:buNone/>
            </a:pPr>
            <a:r>
              <a:rPr lang="pt-BR" dirty="0"/>
              <a:t>Uma mulher de 28 anos chamada Fátima deu à luz seu segundo filho há duas semanas. O marido explica que ela não está dormindo e está tendo dificuldades para alimentar o bebê. Ela acredita que seu bebê está em perigo, mas não sabe como protegê-lo. Às vezes ela acha que seria melhor se ela e o bebê estivessem mortos. Em uma ocasião, o marido a impediu de agredir  o bebê</a:t>
            </a:r>
            <a:r>
              <a:rPr lang="en-US" dirty="0"/>
              <a:t>. </a:t>
            </a:r>
          </a:p>
        </p:txBody>
      </p:sp>
      <p:sp>
        <p:nvSpPr>
          <p:cNvPr id="4" name="Slide Number Placeholder 3"/>
          <p:cNvSpPr>
            <a:spLocks noGrp="1"/>
          </p:cNvSpPr>
          <p:nvPr>
            <p:ph type="sldNum" sz="quarter" idx="12"/>
          </p:nvPr>
        </p:nvSpPr>
        <p:spPr/>
        <p:txBody>
          <a:bodyPr/>
          <a:lstStyle/>
          <a:p>
            <a:fld id="{C500ABBE-18FD-BC43-9790-77B931A442BB}" type="slidenum">
              <a:rPr lang="en-US" smtClean="0"/>
              <a:pPr/>
              <a:t>52</a:t>
            </a:fld>
            <a:endParaRPr lang="en-US"/>
          </a:p>
        </p:txBody>
      </p:sp>
    </p:spTree>
    <p:extLst>
      <p:ext uri="{BB962C8B-B14F-4D97-AF65-F5344CB8AC3E}">
        <p14:creationId xmlns:p14="http://schemas.microsoft.com/office/powerpoint/2010/main" val="2040475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9FFA7C1A-776A-4426-828B-8EF5C47AF260}"/>
              </a:ext>
            </a:extLst>
          </p:cNvPr>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53</a:t>
            </a:fld>
            <a:endParaRPr lang="en-US"/>
          </a:p>
        </p:txBody>
      </p:sp>
    </p:spTree>
    <p:extLst>
      <p:ext uri="{BB962C8B-B14F-4D97-AF65-F5344CB8AC3E}">
        <p14:creationId xmlns:p14="http://schemas.microsoft.com/office/powerpoint/2010/main" val="4201588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5B864F10-9262-4AA5-96E0-4B6566A157D9}"/>
              </a:ext>
            </a:extLst>
          </p:cNvPr>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54</a:t>
            </a:fld>
            <a:endParaRPr lang="en-US"/>
          </a:p>
        </p:txBody>
      </p:sp>
    </p:spTree>
    <p:extLst>
      <p:ext uri="{BB962C8B-B14F-4D97-AF65-F5344CB8AC3E}">
        <p14:creationId xmlns:p14="http://schemas.microsoft.com/office/powerpoint/2010/main" val="3928148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7774FFD4-6340-40F6-A696-F7FD61BACA45}"/>
              </a:ext>
            </a:extLst>
          </p:cNvPr>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55</a:t>
            </a:fld>
            <a:endParaRPr lang="en-US"/>
          </a:p>
        </p:txBody>
      </p:sp>
    </p:spTree>
    <p:extLst>
      <p:ext uri="{BB962C8B-B14F-4D97-AF65-F5344CB8AC3E}">
        <p14:creationId xmlns:p14="http://schemas.microsoft.com/office/powerpoint/2010/main" val="3386765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38E5AAD-7055-4DEF-9D28-EF2DADE2D7CB}"/>
              </a:ext>
            </a:extLst>
          </p:cNvPr>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56</a:t>
            </a:fld>
            <a:endParaRPr lang="en-US"/>
          </a:p>
        </p:txBody>
      </p:sp>
    </p:spTree>
    <p:extLst>
      <p:ext uri="{BB962C8B-B14F-4D97-AF65-F5344CB8AC3E}">
        <p14:creationId xmlns:p14="http://schemas.microsoft.com/office/powerpoint/2010/main" val="2373935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5260E89-1A3E-456F-BDCF-6A0207238500}"/>
              </a:ext>
            </a:extLst>
          </p:cNvPr>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500ABBE-18FD-BC43-9790-77B931A442BB}" type="slidenum">
              <a:rPr lang="en-US" smtClean="0"/>
              <a:pPr/>
              <a:t>57</a:t>
            </a:fld>
            <a:endParaRPr lang="en-US"/>
          </a:p>
        </p:txBody>
      </p:sp>
    </p:spTree>
    <p:extLst>
      <p:ext uri="{BB962C8B-B14F-4D97-AF65-F5344CB8AC3E}">
        <p14:creationId xmlns:p14="http://schemas.microsoft.com/office/powerpoint/2010/main" val="1227110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28788"/>
          </a:xfrm>
          <a:solidFill>
            <a:srgbClr val="24357E"/>
          </a:solidFill>
        </p:spPr>
        <p:txBody>
          <a:bodyPr>
            <a:normAutofit/>
          </a:bodyPr>
          <a:lstStyle/>
          <a:p>
            <a:r>
              <a:rPr lang="en-US" dirty="0" err="1">
                <a:solidFill>
                  <a:schemeClr val="bg1"/>
                </a:solidFill>
              </a:rPr>
              <a:t>Atividade</a:t>
            </a:r>
            <a:r>
              <a:rPr lang="en-US" dirty="0">
                <a:solidFill>
                  <a:schemeClr val="bg1"/>
                </a:solidFill>
              </a:rPr>
              <a:t> 4: Role Play </a:t>
            </a:r>
          </a:p>
        </p:txBody>
      </p:sp>
      <p:sp>
        <p:nvSpPr>
          <p:cNvPr id="3" name="Content Placeholder 2"/>
          <p:cNvSpPr>
            <a:spLocks noGrp="1"/>
          </p:cNvSpPr>
          <p:nvPr>
            <p:ph idx="1"/>
          </p:nvPr>
        </p:nvSpPr>
        <p:spPr>
          <a:xfrm>
            <a:off x="885824" y="2243137"/>
            <a:ext cx="7372351" cy="3897313"/>
          </a:xfrm>
        </p:spPr>
        <p:txBody>
          <a:bodyPr>
            <a:normAutofit/>
          </a:bodyPr>
          <a:lstStyle/>
          <a:p>
            <a:pPr lvl="0">
              <a:buFont typeface="Times New Roman"/>
              <a:buChar char="•"/>
            </a:pPr>
            <a:r>
              <a:rPr lang="pt-BR" dirty="0">
                <a:ea typeface="MS PGothic"/>
                <a:cs typeface="Calibri"/>
              </a:rPr>
              <a:t>Seguimento ao tratamento de  uma pessoa com psicose.</a:t>
            </a:r>
          </a:p>
          <a:p>
            <a:pPr lvl="0">
              <a:buFont typeface="Times New Roman"/>
              <a:buChar char="•"/>
            </a:pPr>
            <a:r>
              <a:rPr lang="pt-BR" dirty="0">
                <a:ea typeface="MS PGothic"/>
                <a:cs typeface="Calibri"/>
              </a:rPr>
              <a:t>Como abordar e apoiar o cuidador</a:t>
            </a:r>
          </a:p>
          <a:p>
            <a:pPr lvl="0">
              <a:buFont typeface="Times New Roman"/>
              <a:buChar char="•"/>
            </a:pPr>
            <a:r>
              <a:rPr lang="pt-BR" dirty="0">
                <a:ea typeface="MS PGothic"/>
                <a:cs typeface="Calibri"/>
              </a:rPr>
              <a:t>Anexo 7</a:t>
            </a:r>
          </a:p>
          <a:p>
            <a:pPr lvl="0">
              <a:buFont typeface="Times New Roman"/>
              <a:buChar char="•"/>
            </a:pPr>
            <a:endParaRPr lang="pt-BR" dirty="0">
              <a:ea typeface="MS PGothic"/>
              <a:cs typeface="Calibri"/>
            </a:endParaRPr>
          </a:p>
          <a:p>
            <a:endParaRPr lang="en-US" dirty="0"/>
          </a:p>
        </p:txBody>
      </p:sp>
      <p:sp>
        <p:nvSpPr>
          <p:cNvPr id="4" name="Slide Number Placeholder 3"/>
          <p:cNvSpPr>
            <a:spLocks noGrp="1"/>
          </p:cNvSpPr>
          <p:nvPr>
            <p:ph type="sldNum" sz="quarter" idx="12"/>
          </p:nvPr>
        </p:nvSpPr>
        <p:spPr/>
        <p:txBody>
          <a:bodyPr/>
          <a:lstStyle/>
          <a:p>
            <a:fld id="{C500ABBE-18FD-BC43-9790-77B931A442BB}" type="slidenum">
              <a:rPr lang="en-US" smtClean="0"/>
              <a:pPr/>
              <a:t>58</a:t>
            </a:fld>
            <a:endParaRPr lang="en-US"/>
          </a:p>
        </p:txBody>
      </p:sp>
    </p:spTree>
    <p:extLst>
      <p:ext uri="{BB962C8B-B14F-4D97-AF65-F5344CB8AC3E}">
        <p14:creationId xmlns:p14="http://schemas.microsoft.com/office/powerpoint/2010/main" val="1763548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7"/>
            <a:ext cx="9144000" cy="1741177"/>
          </a:xfrm>
          <a:solidFill>
            <a:srgbClr val="24357E"/>
          </a:solidFill>
        </p:spPr>
        <p:txBody>
          <a:bodyPr/>
          <a:lstStyle/>
          <a:p>
            <a:r>
              <a:rPr lang="en-US" dirty="0" err="1">
                <a:solidFill>
                  <a:schemeClr val="bg1"/>
                </a:solidFill>
              </a:rPr>
              <a:t>Dúvidas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C500ABBE-18FD-BC43-9790-77B931A442BB}" type="slidenum">
              <a:rPr lang="en-US" smtClean="0"/>
              <a:pPr/>
              <a:t>59</a:t>
            </a:fld>
            <a:endParaRPr lang="en-US"/>
          </a:p>
        </p:txBody>
      </p:sp>
      <p:sp>
        <p:nvSpPr>
          <p:cNvPr id="5" name="TextBox 4"/>
          <p:cNvSpPr txBox="1"/>
          <p:nvPr/>
        </p:nvSpPr>
        <p:spPr>
          <a:xfrm>
            <a:off x="2355273" y="362989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8619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08667"/>
          </a:xfrm>
          <a:solidFill>
            <a:srgbClr val="24357E"/>
          </a:solidFill>
        </p:spPr>
        <p:txBody>
          <a:bodyPr/>
          <a:lstStyle/>
          <a:p>
            <a:r>
              <a:rPr lang="en-US" dirty="0" err="1">
                <a:solidFill>
                  <a:schemeClr val="bg1"/>
                </a:solidFill>
              </a:rPr>
              <a:t>Sintomas</a:t>
            </a:r>
            <a:r>
              <a:rPr lang="en-US" dirty="0">
                <a:solidFill>
                  <a:schemeClr val="bg1"/>
                </a:solidFill>
              </a:rPr>
              <a:t> de </a:t>
            </a:r>
            <a:r>
              <a:rPr lang="en-US" dirty="0" err="1">
                <a:solidFill>
                  <a:schemeClr val="bg1"/>
                </a:solidFill>
              </a:rPr>
              <a:t>psicose</a:t>
            </a:r>
            <a:endParaRPr lang="en-US" dirty="0">
              <a:solidFill>
                <a:schemeClr val="bg1"/>
              </a:solidFill>
            </a:endParaRPr>
          </a:p>
        </p:txBody>
      </p:sp>
      <p:sp>
        <p:nvSpPr>
          <p:cNvPr id="3" name="Content Placeholder 2"/>
          <p:cNvSpPr>
            <a:spLocks noGrp="1"/>
          </p:cNvSpPr>
          <p:nvPr>
            <p:ph sz="half" idx="1"/>
          </p:nvPr>
        </p:nvSpPr>
        <p:spPr>
          <a:xfrm>
            <a:off x="795866" y="2175934"/>
            <a:ext cx="3877734" cy="4525963"/>
          </a:xfrm>
        </p:spPr>
        <p:txBody>
          <a:bodyPr>
            <a:normAutofit fontScale="70000" lnSpcReduction="20000"/>
          </a:bodyPr>
          <a:lstStyle/>
          <a:p>
            <a:pPr marL="0" indent="0">
              <a:buNone/>
            </a:pPr>
            <a:r>
              <a:rPr lang="en-US" b="1" dirty="0" err="1"/>
              <a:t>Distorção</a:t>
            </a:r>
            <a:r>
              <a:rPr lang="en-US" b="1" dirty="0"/>
              <a:t> de </a:t>
            </a:r>
            <a:r>
              <a:rPr lang="en-US" b="1" dirty="0" err="1"/>
              <a:t>percepções</a:t>
            </a:r>
            <a:r>
              <a:rPr lang="en-US" b="1" dirty="0"/>
              <a:t>:</a:t>
            </a:r>
          </a:p>
          <a:p>
            <a:pPr marL="0" indent="0">
              <a:buNone/>
            </a:pPr>
            <a:r>
              <a:rPr lang="en-US" dirty="0" err="1"/>
              <a:t>Alucinações</a:t>
            </a:r>
            <a:r>
              <a:rPr lang="en-US" dirty="0"/>
              <a:t> </a:t>
            </a:r>
          </a:p>
          <a:p>
            <a:r>
              <a:rPr lang="pt-BR" i="1" dirty="0"/>
              <a:t>Percepção alterada, </a:t>
            </a:r>
            <a:r>
              <a:rPr lang="pt-BR" dirty="0"/>
              <a:t>ou seja, ouvir vozes, ver ou sentir coisas que não estão lá.</a:t>
            </a:r>
          </a:p>
          <a:p>
            <a:pPr marL="0" indent="0">
              <a:buNone/>
            </a:pPr>
            <a:r>
              <a:rPr lang="en-US" b="1" dirty="0" err="1"/>
              <a:t>Distorção</a:t>
            </a:r>
            <a:r>
              <a:rPr lang="en-US" b="1" dirty="0"/>
              <a:t> de </a:t>
            </a:r>
            <a:r>
              <a:rPr lang="en-US" b="1" dirty="0" err="1"/>
              <a:t>pensamentos</a:t>
            </a:r>
            <a:r>
              <a:rPr lang="en-US" b="1" dirty="0"/>
              <a:t>:</a:t>
            </a:r>
          </a:p>
          <a:p>
            <a:pPr marL="0" indent="0">
              <a:buNone/>
            </a:pPr>
            <a:r>
              <a:rPr lang="en-US" dirty="0" err="1"/>
              <a:t>Delírios</a:t>
            </a:r>
            <a:r>
              <a:rPr lang="en-US" dirty="0"/>
              <a:t>:</a:t>
            </a:r>
          </a:p>
          <a:p>
            <a:r>
              <a:rPr lang="pt-BR" i="1" dirty="0"/>
              <a:t>Falsa crença que a pessoa tem certeza que é verdadeira</a:t>
            </a:r>
            <a:r>
              <a:rPr lang="pt-BR" dirty="0"/>
              <a:t>, ou seja, a pessoa acredita que a família está envenenando-a. Ou a pessoa acredita que ela é da realeza. Ou a pessoa pode acreditar que sua família são alienígenas disfarçados.</a:t>
            </a:r>
            <a:endParaRPr lang="en-US" dirty="0"/>
          </a:p>
        </p:txBody>
      </p:sp>
      <p:sp>
        <p:nvSpPr>
          <p:cNvPr id="4" name="Content Placeholder 3"/>
          <p:cNvSpPr>
            <a:spLocks noGrp="1"/>
          </p:cNvSpPr>
          <p:nvPr>
            <p:ph sz="half" idx="2"/>
          </p:nvPr>
        </p:nvSpPr>
        <p:spPr>
          <a:xfrm>
            <a:off x="4986866" y="2175934"/>
            <a:ext cx="3835401" cy="4525963"/>
          </a:xfrm>
        </p:spPr>
        <p:txBody>
          <a:bodyPr>
            <a:normAutofit fontScale="70000" lnSpcReduction="20000"/>
          </a:bodyPr>
          <a:lstStyle/>
          <a:p>
            <a:pPr marL="0" indent="0">
              <a:buNone/>
            </a:pPr>
            <a:r>
              <a:rPr lang="pt-BR" b="1" dirty="0"/>
              <a:t>Distorção de comportamentos e emoções:</a:t>
            </a:r>
            <a:endParaRPr lang="en-US" dirty="0"/>
          </a:p>
          <a:p>
            <a:r>
              <a:rPr lang="pt-BR" dirty="0"/>
              <a:t>Distúrbios do comportamento: isolamento social, agitação, comportamento desorganizado, inatividade ou hiperatividade, autonegligência, perda de interesse e motivação.</a:t>
            </a:r>
            <a:r>
              <a:rPr lang="en-US" dirty="0"/>
              <a:t> </a:t>
            </a:r>
          </a:p>
          <a:p>
            <a:r>
              <a:rPr lang="pt-BR" dirty="0"/>
              <a:t>Distúrbios das emoções: apatia acentuada, fala fraca, respostas de uma palavra só, fala lenta, pensamentos desorganizados e difíceis de seguir, desconexão entre emoção relatada e expressões faciais ou linguagem corporal.</a:t>
            </a:r>
            <a:r>
              <a:rPr lang="en-US" dirty="0"/>
              <a:t> </a:t>
            </a:r>
          </a:p>
        </p:txBody>
      </p:sp>
      <p:sp>
        <p:nvSpPr>
          <p:cNvPr id="5" name="Slide Number Placeholder 4"/>
          <p:cNvSpPr>
            <a:spLocks noGrp="1"/>
          </p:cNvSpPr>
          <p:nvPr>
            <p:ph type="sldNum" sz="quarter" idx="12"/>
          </p:nvPr>
        </p:nvSpPr>
        <p:spPr/>
        <p:txBody>
          <a:bodyPr/>
          <a:lstStyle/>
          <a:p>
            <a:fld id="{C500ABBE-18FD-BC43-9790-77B931A442BB}" type="slidenum">
              <a:rPr lang="en-US" smtClean="0"/>
              <a:pPr/>
              <a:t>6</a:t>
            </a:fld>
            <a:endParaRPr lang="en-US"/>
          </a:p>
        </p:txBody>
      </p:sp>
    </p:spTree>
    <p:extLst>
      <p:ext uri="{BB962C8B-B14F-4D97-AF65-F5344CB8AC3E}">
        <p14:creationId xmlns:p14="http://schemas.microsoft.com/office/powerpoint/2010/main" val="32869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
            <a:ext cx="9144000" cy="1785409"/>
          </a:xfrm>
        </p:spPr>
        <p:txBody>
          <a:bodyPr/>
          <a:lstStyle/>
          <a:p>
            <a:r>
              <a:rPr lang="en-US" dirty="0" err="1">
                <a:solidFill>
                  <a:schemeClr val="bg1"/>
                </a:solidFill>
              </a:rPr>
              <a:t>Sintomas</a:t>
            </a:r>
            <a:r>
              <a:rPr lang="en-US" dirty="0">
                <a:solidFill>
                  <a:schemeClr val="bg1"/>
                </a:solidFill>
              </a:rPr>
              <a:t> de </a:t>
            </a:r>
            <a:r>
              <a:rPr lang="en-US" dirty="0" err="1">
                <a:solidFill>
                  <a:schemeClr val="bg1"/>
                </a:solidFill>
              </a:rPr>
              <a:t>transtorno</a:t>
            </a:r>
            <a:r>
              <a:rPr lang="en-US" dirty="0">
                <a:solidFill>
                  <a:schemeClr val="bg1"/>
                </a:solidFill>
              </a:rPr>
              <a:t> bipolar</a:t>
            </a:r>
          </a:p>
        </p:txBody>
      </p:sp>
      <p:sp>
        <p:nvSpPr>
          <p:cNvPr id="3" name="Content Placeholder 2"/>
          <p:cNvSpPr>
            <a:spLocks noGrp="1"/>
          </p:cNvSpPr>
          <p:nvPr>
            <p:ph sz="half" idx="1"/>
          </p:nvPr>
        </p:nvSpPr>
        <p:spPr>
          <a:xfrm>
            <a:off x="1134533" y="2380719"/>
            <a:ext cx="3733800" cy="4525963"/>
          </a:xfrm>
        </p:spPr>
        <p:txBody>
          <a:bodyPr>
            <a:normAutofit fontScale="70000" lnSpcReduction="20000"/>
          </a:bodyPr>
          <a:lstStyle/>
          <a:p>
            <a:pPr marL="0" indent="0">
              <a:buNone/>
            </a:pPr>
            <a:r>
              <a:rPr lang="en-US" b="1" dirty="0" err="1"/>
              <a:t>Perturbação</a:t>
            </a:r>
            <a:r>
              <a:rPr lang="en-US" b="1" dirty="0"/>
              <a:t> do humor: </a:t>
            </a:r>
          </a:p>
          <a:p>
            <a:r>
              <a:rPr lang="pt-BR" dirty="0"/>
              <a:t>A pessoa tem episódios de mania e outros episódios depressivos</a:t>
            </a:r>
          </a:p>
          <a:p>
            <a:r>
              <a:rPr lang="pt-BR" dirty="0"/>
              <a:t>Em geral, há recuperação completa entre os episódios.</a:t>
            </a:r>
          </a:p>
          <a:p>
            <a:pPr marL="0" indent="0">
              <a:buNone/>
            </a:pPr>
            <a:endParaRPr lang="en-US" dirty="0"/>
          </a:p>
        </p:txBody>
      </p:sp>
      <p:sp>
        <p:nvSpPr>
          <p:cNvPr id="4" name="Content Placeholder 3"/>
          <p:cNvSpPr>
            <a:spLocks noGrp="1"/>
          </p:cNvSpPr>
          <p:nvPr>
            <p:ph sz="half" idx="2"/>
          </p:nvPr>
        </p:nvSpPr>
        <p:spPr>
          <a:xfrm>
            <a:off x="4715933" y="2380719"/>
            <a:ext cx="3953934" cy="4525963"/>
          </a:xfrm>
        </p:spPr>
        <p:txBody>
          <a:bodyPr>
            <a:normAutofit fontScale="70000" lnSpcReduction="20000"/>
          </a:bodyPr>
          <a:lstStyle/>
          <a:p>
            <a:pPr marL="0" indent="0">
              <a:buNone/>
            </a:pPr>
            <a:r>
              <a:rPr lang="en-US" b="1" dirty="0" err="1"/>
              <a:t>Episódio</a:t>
            </a:r>
            <a:r>
              <a:rPr lang="en-US" b="1" dirty="0"/>
              <a:t> </a:t>
            </a:r>
            <a:r>
              <a:rPr lang="en-US" b="1" dirty="0" err="1"/>
              <a:t>maníaco</a:t>
            </a:r>
            <a:r>
              <a:rPr lang="en-US" b="1" dirty="0"/>
              <a:t>: </a:t>
            </a:r>
          </a:p>
          <a:p>
            <a:pPr marL="0" indent="0">
              <a:buNone/>
            </a:pPr>
            <a:r>
              <a:rPr lang="pt-BR" dirty="0"/>
              <a:t>Aumento dos níveis de atividade, elevação do humor (potencialmente muito feliz e muito agitado).</a:t>
            </a:r>
          </a:p>
          <a:p>
            <a:pPr marL="0" indent="0">
              <a:buNone/>
            </a:pPr>
            <a:r>
              <a:rPr lang="pt-BR" dirty="0"/>
              <a:t>Pode falar muito rapidamente, ter muitas ideias diferentes e aumentar os níveis de autovalorização e </a:t>
            </a:r>
            <a:r>
              <a:rPr lang="pt-BR" dirty="0" err="1"/>
              <a:t>autoimportância</a:t>
            </a:r>
            <a:r>
              <a:rPr lang="pt-BR" dirty="0"/>
              <a:t>.</a:t>
            </a:r>
          </a:p>
          <a:p>
            <a:pPr marL="0" indent="0">
              <a:buNone/>
            </a:pPr>
            <a:r>
              <a:rPr lang="pt-BR" dirty="0"/>
              <a:t>Pode ter alucinações e ilusões, ou seja, ouvir vozes e/ou acreditar que é poderoso, que suas ideias podem mudar o mundo.</a:t>
            </a:r>
          </a:p>
          <a:p>
            <a:pPr marL="0" indent="0">
              <a:buNone/>
            </a:pPr>
            <a:r>
              <a:rPr lang="pt-BR" dirty="0"/>
              <a:t>Pode envolver-se em comportamentos de risco (jogos de azar, gastar dinheiro, promiscuidade, etc.).</a:t>
            </a:r>
          </a:p>
        </p:txBody>
      </p:sp>
      <p:sp>
        <p:nvSpPr>
          <p:cNvPr id="5" name="Slide Number Placeholder 4"/>
          <p:cNvSpPr>
            <a:spLocks noGrp="1"/>
          </p:cNvSpPr>
          <p:nvPr>
            <p:ph type="sldNum" sz="quarter" idx="12"/>
          </p:nvPr>
        </p:nvSpPr>
        <p:spPr/>
        <p:txBody>
          <a:bodyPr/>
          <a:lstStyle/>
          <a:p>
            <a:fld id="{C500ABBE-18FD-BC43-9790-77B931A442BB}" type="slidenum">
              <a:rPr lang="en-US" smtClean="0"/>
              <a:pPr/>
              <a:t>7</a:t>
            </a:fld>
            <a:endParaRPr lang="en-US"/>
          </a:p>
        </p:txBody>
      </p:sp>
    </p:spTree>
    <p:extLst>
      <p:ext uri="{BB962C8B-B14F-4D97-AF65-F5344CB8AC3E}">
        <p14:creationId xmlns:p14="http://schemas.microsoft.com/office/powerpoint/2010/main" val="1667360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6" name="Title 5"/>
          <p:cNvSpPr>
            <a:spLocks noGrp="1"/>
          </p:cNvSpPr>
          <p:nvPr>
            <p:ph type="title"/>
          </p:nvPr>
        </p:nvSpPr>
        <p:spPr>
          <a:xfrm>
            <a:off x="0" y="-1"/>
            <a:ext cx="9144000" cy="1761068"/>
          </a:xfrm>
        </p:spPr>
        <p:txBody>
          <a:bodyPr/>
          <a:lstStyle/>
          <a:p>
            <a:r>
              <a:rPr lang="en-US" dirty="0" err="1">
                <a:solidFill>
                  <a:schemeClr val="bg1"/>
                </a:solidFill>
              </a:rPr>
              <a:t>História</a:t>
            </a:r>
            <a:r>
              <a:rPr lang="en-US" dirty="0">
                <a:solidFill>
                  <a:schemeClr val="bg1"/>
                </a:solidFill>
              </a:rPr>
              <a:t> natural da </a:t>
            </a:r>
            <a:r>
              <a:rPr lang="en-US" dirty="0" err="1">
                <a:solidFill>
                  <a:schemeClr val="bg1"/>
                </a:solidFill>
              </a:rPr>
              <a:t>psicose</a:t>
            </a:r>
            <a:endParaRPr lang="en-US" dirty="0">
              <a:solidFill>
                <a:schemeClr val="bg1"/>
              </a:solidFill>
            </a:endParaRPr>
          </a:p>
        </p:txBody>
      </p:sp>
      <p:sp>
        <p:nvSpPr>
          <p:cNvPr id="7" name="Content Placeholder 6"/>
          <p:cNvSpPr>
            <a:spLocks noGrp="1"/>
          </p:cNvSpPr>
          <p:nvPr>
            <p:ph idx="1"/>
          </p:nvPr>
        </p:nvSpPr>
        <p:spPr>
          <a:xfrm>
            <a:off x="885825" y="2428874"/>
            <a:ext cx="7586664" cy="3697289"/>
          </a:xfrm>
        </p:spPr>
        <p:txBody>
          <a:bodyPr>
            <a:normAutofit fontScale="92500" lnSpcReduction="10000"/>
          </a:bodyPr>
          <a:lstStyle/>
          <a:p>
            <a:r>
              <a:rPr lang="pt-BR" dirty="0"/>
              <a:t>Primeiro início tipicamente entre 15 e 29 anos</a:t>
            </a:r>
            <a:r>
              <a:rPr lang="en-US" dirty="0"/>
              <a:t>. </a:t>
            </a:r>
          </a:p>
          <a:p>
            <a:r>
              <a:rPr lang="pt-BR" dirty="0"/>
              <a:t>Existem três possíveis cursos clínicos</a:t>
            </a:r>
            <a:r>
              <a:rPr lang="en-US" dirty="0"/>
              <a:t>: </a:t>
            </a:r>
          </a:p>
          <a:p>
            <a:pPr lvl="1">
              <a:buFont typeface="Courier New" charset="0"/>
              <a:buChar char="o"/>
            </a:pPr>
            <a:r>
              <a:rPr lang="pt-BR" dirty="0"/>
              <a:t>A pessoa se recupera completa ou parcialmente com alguns sintomas.</a:t>
            </a:r>
          </a:p>
          <a:p>
            <a:pPr lvl="1">
              <a:buFont typeface="Courier New" charset="0"/>
              <a:buChar char="o"/>
            </a:pPr>
            <a:r>
              <a:rPr lang="pt-BR" dirty="0"/>
              <a:t>A pessoa se recupera, mas tem um episódio futuro (recaída).</a:t>
            </a:r>
          </a:p>
          <a:p>
            <a:pPr lvl="1">
              <a:buFont typeface="Courier New" charset="0"/>
              <a:buChar char="o"/>
            </a:pPr>
            <a:r>
              <a:rPr lang="pt-BR" dirty="0"/>
              <a:t>Os sintomas continuam por um longo período</a:t>
            </a:r>
            <a:r>
              <a:rPr lang="en-US" dirty="0"/>
              <a:t>.</a:t>
            </a:r>
          </a:p>
        </p:txBody>
      </p:sp>
      <p:sp>
        <p:nvSpPr>
          <p:cNvPr id="5" name="Slide Number Placeholder 4"/>
          <p:cNvSpPr>
            <a:spLocks noGrp="1"/>
          </p:cNvSpPr>
          <p:nvPr>
            <p:ph type="sldNum" sz="quarter" idx="12"/>
          </p:nvPr>
        </p:nvSpPr>
        <p:spPr/>
        <p:txBody>
          <a:bodyPr/>
          <a:lstStyle/>
          <a:p>
            <a:fld id="{C500ABBE-18FD-BC43-9790-77B931A442BB}" type="slidenum">
              <a:rPr lang="en-US" smtClean="0"/>
              <a:pPr/>
              <a:t>8</a:t>
            </a:fld>
            <a:endParaRPr lang="en-US"/>
          </a:p>
        </p:txBody>
      </p:sp>
    </p:spTree>
    <p:extLst>
      <p:ext uri="{BB962C8B-B14F-4D97-AF65-F5344CB8AC3E}">
        <p14:creationId xmlns:p14="http://schemas.microsoft.com/office/powerpoint/2010/main" val="280423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0"/>
            <a:ext cx="9144001" cy="1761067"/>
          </a:xfrm>
          <a:prstGeom prst="rect">
            <a:avLst/>
          </a:prstGeom>
          <a:solidFill>
            <a:srgbClr val="24357E"/>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le 1"/>
          <p:cNvSpPr>
            <a:spLocks noGrp="1"/>
          </p:cNvSpPr>
          <p:nvPr>
            <p:ph type="title"/>
          </p:nvPr>
        </p:nvSpPr>
        <p:spPr>
          <a:xfrm>
            <a:off x="0" y="-12701"/>
            <a:ext cx="9144000" cy="1755775"/>
          </a:xfrm>
        </p:spPr>
        <p:txBody>
          <a:bodyPr/>
          <a:lstStyle/>
          <a:p>
            <a:r>
              <a:rPr lang="pt-BR" dirty="0">
                <a:solidFill>
                  <a:schemeClr val="bg1"/>
                </a:solidFill>
              </a:rPr>
              <a:t>História natural do transtorno bipolar</a:t>
            </a:r>
            <a:endParaRPr lang="en-US" dirty="0">
              <a:solidFill>
                <a:schemeClr val="bg1"/>
              </a:solidFill>
            </a:endParaRPr>
          </a:p>
        </p:txBody>
      </p:sp>
      <p:sp>
        <p:nvSpPr>
          <p:cNvPr id="3" name="Content Placeholder 2"/>
          <p:cNvSpPr>
            <a:spLocks noGrp="1"/>
          </p:cNvSpPr>
          <p:nvPr>
            <p:ph idx="1"/>
          </p:nvPr>
        </p:nvSpPr>
        <p:spPr>
          <a:xfrm>
            <a:off x="928687" y="2071688"/>
            <a:ext cx="7286625" cy="4284661"/>
          </a:xfrm>
        </p:spPr>
        <p:txBody>
          <a:bodyPr>
            <a:normAutofit fontScale="85000" lnSpcReduction="20000"/>
          </a:bodyPr>
          <a:lstStyle/>
          <a:p>
            <a:r>
              <a:rPr lang="pt-BR" dirty="0"/>
              <a:t>Primeiro início tipicamente entre os 15 a 29 anos</a:t>
            </a:r>
            <a:r>
              <a:rPr lang="en-US" dirty="0"/>
              <a:t>.</a:t>
            </a:r>
          </a:p>
          <a:p>
            <a:r>
              <a:rPr lang="pt-BR" dirty="0"/>
              <a:t>O padrão de mudanças de humor pode variar muito entre as pessoas</a:t>
            </a:r>
            <a:r>
              <a:rPr lang="en-US" dirty="0"/>
              <a:t>: </a:t>
            </a:r>
          </a:p>
          <a:p>
            <a:pPr lvl="1">
              <a:buFont typeface="Courier New" charset="0"/>
              <a:buChar char="o"/>
            </a:pPr>
            <a:r>
              <a:rPr lang="pt-BR" dirty="0"/>
              <a:t>O padrão de mudanças de humor pode variar muito entre as pessoas:</a:t>
            </a:r>
          </a:p>
          <a:p>
            <a:pPr lvl="1">
              <a:buFont typeface="Courier New" charset="0"/>
              <a:buChar char="o"/>
            </a:pPr>
            <a:r>
              <a:rPr lang="pt-BR" dirty="0"/>
              <a:t>Alguns terão alguns episódios bipolares ao longo da vida e permanecerão estáveis no meio.</a:t>
            </a:r>
          </a:p>
          <a:p>
            <a:pPr lvl="1">
              <a:buFont typeface="Courier New" charset="0"/>
              <a:buChar char="o"/>
            </a:pPr>
            <a:r>
              <a:rPr lang="pt-BR" dirty="0"/>
              <a:t>Outros terão muitos episódios.</a:t>
            </a:r>
          </a:p>
          <a:p>
            <a:pPr lvl="1">
              <a:buFont typeface="Courier New" charset="0"/>
              <a:buChar char="o"/>
            </a:pPr>
            <a:r>
              <a:rPr lang="pt-BR" dirty="0"/>
              <a:t>Alguns só experimentarão episódios maníacos.</a:t>
            </a:r>
          </a:p>
          <a:p>
            <a:pPr lvl="1">
              <a:buFont typeface="Courier New" charset="0"/>
              <a:buChar char="o"/>
            </a:pPr>
            <a:r>
              <a:rPr lang="pt-BR" dirty="0"/>
              <a:t>Alguns experimentarão mais episódios depressivos  do que episódios maníacos</a:t>
            </a:r>
            <a:r>
              <a:rPr lang="en-US" dirty="0"/>
              <a:t>.</a:t>
            </a:r>
          </a:p>
        </p:txBody>
      </p:sp>
      <p:sp>
        <p:nvSpPr>
          <p:cNvPr id="4" name="Slide Number Placeholder 3"/>
          <p:cNvSpPr>
            <a:spLocks noGrp="1"/>
          </p:cNvSpPr>
          <p:nvPr>
            <p:ph type="sldNum" sz="quarter" idx="12"/>
          </p:nvPr>
        </p:nvSpPr>
        <p:spPr/>
        <p:txBody>
          <a:bodyPr/>
          <a:lstStyle/>
          <a:p>
            <a:fld id="{C500ABBE-18FD-BC43-9790-77B931A442BB}" type="slidenum">
              <a:rPr lang="en-US" smtClean="0"/>
              <a:pPr/>
              <a:t>9</a:t>
            </a:fld>
            <a:endParaRPr lang="en-US"/>
          </a:p>
        </p:txBody>
      </p:sp>
    </p:spTree>
    <p:extLst>
      <p:ext uri="{BB962C8B-B14F-4D97-AF65-F5344CB8AC3E}">
        <p14:creationId xmlns:p14="http://schemas.microsoft.com/office/powerpoint/2010/main" val="827266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8375</TotalTime>
  <Words>7605</Words>
  <Application>Microsoft Office PowerPoint</Application>
  <PresentationFormat>Apresentação na tela (4:3)</PresentationFormat>
  <Paragraphs>773</Paragraphs>
  <Slides>59</Slides>
  <Notes>58</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59</vt:i4>
      </vt:variant>
    </vt:vector>
  </HeadingPairs>
  <TitlesOfParts>
    <vt:vector size="65" baseType="lpstr">
      <vt:lpstr>Arial</vt:lpstr>
      <vt:lpstr>Calibri</vt:lpstr>
      <vt:lpstr>Cambria</vt:lpstr>
      <vt:lpstr>Courier New</vt:lpstr>
      <vt:lpstr>Times New Roman</vt:lpstr>
      <vt:lpstr>Office Theme</vt:lpstr>
      <vt:lpstr>Psicoses</vt:lpstr>
      <vt:lpstr>Mapa da sessão</vt:lpstr>
      <vt:lpstr>Atividade 1: História pessoal</vt:lpstr>
      <vt:lpstr>Quais as crenças locais?</vt:lpstr>
      <vt:lpstr>Sintomas</vt:lpstr>
      <vt:lpstr>Sintomas de psicose</vt:lpstr>
      <vt:lpstr>Sintomas de transtorno bipolar</vt:lpstr>
      <vt:lpstr>História natural da psicose</vt:lpstr>
      <vt:lpstr>História natural do transtorno bipolar</vt:lpstr>
      <vt:lpstr>Impacto das psicoses</vt:lpstr>
      <vt:lpstr>Impacto das psicoses</vt:lpstr>
      <vt:lpstr>Violação dos direitos humanos</vt:lpstr>
      <vt:lpstr>Discussão </vt:lpstr>
      <vt:lpstr>O que você pode fazer para reduzir o estigma, a discriminação e as  violações dos direitos humanos</vt:lpstr>
      <vt:lpstr>O que você pode fazer para reduzir o  estigma, a discriminação e as violações dos direitos humanos</vt:lpstr>
      <vt:lpstr>Impacto global das psicoses</vt:lpstr>
      <vt:lpstr>Por que é importante tratar em ambientes de saúde não especializados</vt:lpstr>
      <vt:lpstr>Atividade 2:  Exibição de vídeo: Avaliação</vt:lpstr>
      <vt:lpstr>Atividade 2: Explorando os sintomas das psicoses</vt:lpstr>
      <vt:lpstr>Apresentação do PowerPoint</vt:lpstr>
      <vt:lpstr>Fatores que influenciam a comunicação</vt:lpstr>
      <vt:lpstr>Estabelecer comunicação e construir confiança</vt:lpstr>
      <vt:lpstr>Apresentação do PowerPoint</vt:lpstr>
      <vt:lpstr>Delirium </vt:lpstr>
      <vt:lpstr>Manejo de delirium</vt:lpstr>
      <vt:lpstr>Apresentação do PowerPoint</vt:lpstr>
      <vt:lpstr>Manejo de condições simultâneas  de MNS e psicoses</vt:lpstr>
      <vt:lpstr>Apresentação do PowerPoint</vt:lpstr>
      <vt:lpstr>Estudo de caso</vt:lpstr>
      <vt:lpstr>Apresentação do PowerPoint</vt:lpstr>
      <vt:lpstr>Continuação do estudo de caso</vt:lpstr>
      <vt:lpstr>Apresentação do PowerPoint</vt:lpstr>
      <vt:lpstr>Apresentação do PowerPoint</vt:lpstr>
      <vt:lpstr>Como perguntar sobre alucinações e delírios?</vt:lpstr>
      <vt:lpstr>Atividade 3: Exibição de vídeo 08:  Manejo de psicoses </vt:lpstr>
      <vt:lpstr>Apresentação do PowerPoint</vt:lpstr>
      <vt:lpstr>Apresentação do PowerPoint</vt:lpstr>
      <vt:lpstr>Apresentação do PowerPoint</vt:lpstr>
      <vt:lpstr>Atividade 4: Psicoeducação</vt:lpstr>
      <vt:lpstr>Promoção do funcionamento em atividades diárias</vt:lpstr>
      <vt:lpstr>Iniciando medicação antipsicótica</vt:lpstr>
      <vt:lpstr>Iniciando medicação antipsicótica</vt:lpstr>
      <vt:lpstr>Iniciando medicação antipsicótica</vt:lpstr>
      <vt:lpstr>Iniciando medicação antipsicótica</vt:lpstr>
      <vt:lpstr>Apresentação do PowerPoint</vt:lpstr>
      <vt:lpstr>Apresentação do PowerPoint</vt:lpstr>
      <vt:lpstr>Estudo de caso</vt:lpstr>
      <vt:lpstr>Medicamentos antipsicóticos</vt:lpstr>
      <vt:lpstr>Estudo de caso</vt:lpstr>
      <vt:lpstr>Estabilizadores de humor</vt:lpstr>
      <vt:lpstr>Revisão e adesão</vt:lpstr>
      <vt:lpstr>Estudo de caso</vt:lpstr>
      <vt:lpstr>Apresentação do PowerPoint</vt:lpstr>
      <vt:lpstr>Apresentação do PowerPoint</vt:lpstr>
      <vt:lpstr>Apresentação do PowerPoint</vt:lpstr>
      <vt:lpstr>Apresentação do PowerPoint</vt:lpstr>
      <vt:lpstr>Apresentação do PowerPoint</vt:lpstr>
      <vt:lpstr>Atividade 4: Role Play </vt:lpstr>
      <vt:lpstr>Dúvidas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Psychoses</dc:title>
  <dc:creator>Georgina Campbell</dc:creator>
  <cp:lastModifiedBy>Joana Moscoso Teixeira De Mendonca</cp:lastModifiedBy>
  <cp:revision>170</cp:revision>
  <dcterms:created xsi:type="dcterms:W3CDTF">2017-03-29T13:58:52Z</dcterms:created>
  <dcterms:modified xsi:type="dcterms:W3CDTF">2022-11-01T19:50:45Z</dcterms:modified>
</cp:coreProperties>
</file>