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1"/>
  </p:notesMasterIdLst>
  <p:handoutMasterIdLst>
    <p:handoutMasterId r:id="rId42"/>
  </p:handoutMasterIdLst>
  <p:sldIdLst>
    <p:sldId id="263" r:id="rId8"/>
    <p:sldId id="265" r:id="rId9"/>
    <p:sldId id="274" r:id="rId10"/>
    <p:sldId id="280" r:id="rId11"/>
    <p:sldId id="281" r:id="rId12"/>
    <p:sldId id="289" r:id="rId13"/>
    <p:sldId id="296" r:id="rId14"/>
    <p:sldId id="342" r:id="rId15"/>
    <p:sldId id="343" r:id="rId16"/>
    <p:sldId id="303" r:id="rId17"/>
    <p:sldId id="297" r:id="rId18"/>
    <p:sldId id="290" r:id="rId19"/>
    <p:sldId id="291" r:id="rId20"/>
    <p:sldId id="293" r:id="rId21"/>
    <p:sldId id="298" r:id="rId22"/>
    <p:sldId id="295" r:id="rId23"/>
    <p:sldId id="304" r:id="rId24"/>
    <p:sldId id="324" r:id="rId25"/>
    <p:sldId id="299" r:id="rId26"/>
    <p:sldId id="300" r:id="rId27"/>
    <p:sldId id="329" r:id="rId28"/>
    <p:sldId id="302" r:id="rId29"/>
    <p:sldId id="334" r:id="rId30"/>
    <p:sldId id="344" r:id="rId31"/>
    <p:sldId id="271" r:id="rId32"/>
    <p:sldId id="272" r:id="rId33"/>
    <p:sldId id="284" r:id="rId34"/>
    <p:sldId id="285" r:id="rId35"/>
    <p:sldId id="341" r:id="rId36"/>
    <p:sldId id="340" r:id="rId37"/>
    <p:sldId id="287" r:id="rId38"/>
    <p:sldId id="283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723"/>
    <a:srgbClr val="114834"/>
    <a:srgbClr val="C55748"/>
    <a:srgbClr val="9C4884"/>
    <a:srgbClr val="429859"/>
    <a:srgbClr val="59913A"/>
    <a:srgbClr val="35743D"/>
    <a:srgbClr val="006B65"/>
    <a:srgbClr val="1D7D5B"/>
    <a:srgbClr val="34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392B7-3062-45CF-AAA2-7DE4F5ED5575}" type="doc">
      <dgm:prSet loTypeId="urn:microsoft.com/office/officeart/2005/8/layout/hChevron3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2CCB0DC1-3F48-43C6-80C5-D169BD05EE51}">
      <dgm:prSet phldrT="[Texto]"/>
      <dgm:spPr/>
      <dgm:t>
        <a:bodyPr/>
        <a:lstStyle/>
        <a:p>
          <a:r>
            <a:rPr lang="pt-BR" b="1" dirty="0">
              <a:solidFill>
                <a:srgbClr val="862723"/>
              </a:solidFill>
              <a:ea typeface="Verdana" pitchFamily="34" charset="0"/>
              <a:cs typeface="Verdana" pitchFamily="34" charset="0"/>
            </a:rPr>
            <a:t>Linhas Guias</a:t>
          </a:r>
          <a:endParaRPr lang="pt-BR" dirty="0">
            <a:solidFill>
              <a:srgbClr val="862723"/>
            </a:solidFill>
          </a:endParaRPr>
        </a:p>
      </dgm:t>
    </dgm:pt>
    <dgm:pt modelId="{CEE2D86D-9A12-44D6-88EA-027B9AE4BEF3}" type="parTrans" cxnId="{FA99763D-29A1-4809-BAC3-81A4BFF2283D}">
      <dgm:prSet/>
      <dgm:spPr/>
      <dgm:t>
        <a:bodyPr/>
        <a:lstStyle/>
        <a:p>
          <a:endParaRPr lang="pt-BR"/>
        </a:p>
      </dgm:t>
    </dgm:pt>
    <dgm:pt modelId="{F8B301CB-5916-47F4-950F-FCAD9FC225B7}" type="sibTrans" cxnId="{FA99763D-29A1-4809-BAC3-81A4BFF2283D}">
      <dgm:prSet/>
      <dgm:spPr/>
      <dgm:t>
        <a:bodyPr/>
        <a:lstStyle/>
        <a:p>
          <a:endParaRPr lang="pt-BR"/>
        </a:p>
      </dgm:t>
    </dgm:pt>
    <dgm:pt modelId="{4728D39B-9A6A-47AF-9A39-8FFB5B35A760}">
      <dgm:prSet/>
      <dgm:spPr/>
      <dgm:t>
        <a:bodyPr/>
        <a:lstStyle/>
        <a:p>
          <a:r>
            <a:rPr lang="pt-BR" b="1" dirty="0">
              <a:solidFill>
                <a:srgbClr val="862723"/>
              </a:solidFill>
              <a:ea typeface="Verdana" pitchFamily="34" charset="0"/>
              <a:cs typeface="Verdana" pitchFamily="34" charset="0"/>
            </a:rPr>
            <a:t>Protocolos Clínicos</a:t>
          </a:r>
          <a:endParaRPr lang="pt-BR" dirty="0">
            <a:solidFill>
              <a:srgbClr val="862723"/>
            </a:solidFill>
            <a:ea typeface="Verdana" pitchFamily="34" charset="0"/>
            <a:cs typeface="Verdana" pitchFamily="34" charset="0"/>
          </a:endParaRPr>
        </a:p>
      </dgm:t>
    </dgm:pt>
    <dgm:pt modelId="{D8E5EC29-150C-4748-AD0E-26E460B7FF49}" type="parTrans" cxnId="{7C8708B5-F912-40FC-922B-5C4DA610CC40}">
      <dgm:prSet/>
      <dgm:spPr/>
      <dgm:t>
        <a:bodyPr/>
        <a:lstStyle/>
        <a:p>
          <a:endParaRPr lang="pt-BR"/>
        </a:p>
      </dgm:t>
    </dgm:pt>
    <dgm:pt modelId="{70616E8A-30C5-4AFC-8646-D52970B99F0A}" type="sibTrans" cxnId="{7C8708B5-F912-40FC-922B-5C4DA610CC40}">
      <dgm:prSet/>
      <dgm:spPr/>
      <dgm:t>
        <a:bodyPr/>
        <a:lstStyle/>
        <a:p>
          <a:endParaRPr lang="pt-BR"/>
        </a:p>
      </dgm:t>
    </dgm:pt>
    <dgm:pt modelId="{1CB24532-F063-4A30-B9ED-8DA0CF0378AD}">
      <dgm:prSet phldrT="[Texto]"/>
      <dgm:spPr/>
      <dgm:t>
        <a:bodyPr/>
        <a:lstStyle/>
        <a:p>
          <a:r>
            <a:rPr lang="pt-BR" dirty="0">
              <a:ea typeface="Verdana" pitchFamily="34" charset="0"/>
              <a:cs typeface="Verdana" pitchFamily="34" charset="0"/>
            </a:rPr>
            <a:t>As linhas-guias normalizam  todo o processo de uma condição de saúde, ao longo de sua história natural, cobrindo as intervenções promocionais, preventivas, curativas, cuidadoras, reabilitadoras e paliativas, realizadas em todos os pontos de atenção de uma rede.</a:t>
          </a:r>
          <a:endParaRPr lang="pt-BR" dirty="0"/>
        </a:p>
      </dgm:t>
    </dgm:pt>
    <dgm:pt modelId="{A7C2B1C4-FAEB-40B5-9050-F50A4BEE6F05}" type="parTrans" cxnId="{F752532B-8798-4F9E-AD91-2DA8A34833DD}">
      <dgm:prSet/>
      <dgm:spPr/>
      <dgm:t>
        <a:bodyPr/>
        <a:lstStyle/>
        <a:p>
          <a:endParaRPr lang="pt-BR"/>
        </a:p>
      </dgm:t>
    </dgm:pt>
    <dgm:pt modelId="{E5EFE70D-8142-4A09-9B19-26A3EA5A28C1}" type="sibTrans" cxnId="{F752532B-8798-4F9E-AD91-2DA8A34833DD}">
      <dgm:prSet/>
      <dgm:spPr/>
      <dgm:t>
        <a:bodyPr/>
        <a:lstStyle/>
        <a:p>
          <a:endParaRPr lang="pt-BR"/>
        </a:p>
      </dgm:t>
    </dgm:pt>
    <dgm:pt modelId="{3E31F428-C9C4-4BB5-AA23-C0DD9CB37A23}">
      <dgm:prSet/>
      <dgm:spPr/>
      <dgm:t>
        <a:bodyPr/>
        <a:lstStyle/>
        <a:p>
          <a:r>
            <a:rPr lang="pt-BR" dirty="0">
              <a:ea typeface="Verdana" pitchFamily="34" charset="0"/>
              <a:cs typeface="Verdana" pitchFamily="34" charset="0"/>
            </a:rPr>
            <a:t>Os protocolos clínicos normalizam partes do processo, definidos com maior precisão e menor variabilidade, em um ponto de atenção determinado.</a:t>
          </a:r>
        </a:p>
      </dgm:t>
    </dgm:pt>
    <dgm:pt modelId="{C3757F1E-F940-4A15-8C4B-ECC9DC9C934E}" type="parTrans" cxnId="{CB25E354-A83F-47AB-B440-6A91139D7A0A}">
      <dgm:prSet/>
      <dgm:spPr/>
      <dgm:t>
        <a:bodyPr/>
        <a:lstStyle/>
        <a:p>
          <a:endParaRPr lang="pt-BR"/>
        </a:p>
      </dgm:t>
    </dgm:pt>
    <dgm:pt modelId="{42994712-F2D7-452D-8D1D-94FF06EBFFFB}" type="sibTrans" cxnId="{CB25E354-A83F-47AB-B440-6A91139D7A0A}">
      <dgm:prSet/>
      <dgm:spPr/>
      <dgm:t>
        <a:bodyPr/>
        <a:lstStyle/>
        <a:p>
          <a:endParaRPr lang="pt-BR"/>
        </a:p>
      </dgm:t>
    </dgm:pt>
    <dgm:pt modelId="{E2FFFE03-D789-4AA4-B94A-F12810AAC114}" type="pres">
      <dgm:prSet presAssocID="{8C6392B7-3062-45CF-AAA2-7DE4F5ED5575}" presName="Name0" presStyleCnt="0">
        <dgm:presLayoutVars>
          <dgm:dir/>
          <dgm:resizeHandles val="exact"/>
        </dgm:presLayoutVars>
      </dgm:prSet>
      <dgm:spPr/>
    </dgm:pt>
    <dgm:pt modelId="{F5B8D27E-5B0B-4589-9DD4-3654AE4F3295}" type="pres">
      <dgm:prSet presAssocID="{2CCB0DC1-3F48-43C6-80C5-D169BD05EE51}" presName="parAndChTx" presStyleLbl="node1" presStyleIdx="0" presStyleCnt="2" custLinFactNeighborX="-22223">
        <dgm:presLayoutVars>
          <dgm:bulletEnabled val="1"/>
        </dgm:presLayoutVars>
      </dgm:prSet>
      <dgm:spPr/>
    </dgm:pt>
    <dgm:pt modelId="{260650BC-E7D5-48C1-AD96-D15630D42459}" type="pres">
      <dgm:prSet presAssocID="{F8B301CB-5916-47F4-950F-FCAD9FC225B7}" presName="parAndChSpace" presStyleCnt="0"/>
      <dgm:spPr/>
    </dgm:pt>
    <dgm:pt modelId="{8879581E-330F-41F4-93E1-7781E27360E3}" type="pres">
      <dgm:prSet presAssocID="{4728D39B-9A6A-47AF-9A39-8FFB5B35A760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F752532B-8798-4F9E-AD91-2DA8A34833DD}" srcId="{2CCB0DC1-3F48-43C6-80C5-D169BD05EE51}" destId="{1CB24532-F063-4A30-B9ED-8DA0CF0378AD}" srcOrd="0" destOrd="0" parTransId="{A7C2B1C4-FAEB-40B5-9050-F50A4BEE6F05}" sibTransId="{E5EFE70D-8142-4A09-9B19-26A3EA5A28C1}"/>
    <dgm:cxn modelId="{FA99763D-29A1-4809-BAC3-81A4BFF2283D}" srcId="{8C6392B7-3062-45CF-AAA2-7DE4F5ED5575}" destId="{2CCB0DC1-3F48-43C6-80C5-D169BD05EE51}" srcOrd="0" destOrd="0" parTransId="{CEE2D86D-9A12-44D6-88EA-027B9AE4BEF3}" sibTransId="{F8B301CB-5916-47F4-950F-FCAD9FC225B7}"/>
    <dgm:cxn modelId="{9C2DA568-153F-45D1-AE63-BA1B3A0F5DEE}" type="presOf" srcId="{2CCB0DC1-3F48-43C6-80C5-D169BD05EE51}" destId="{F5B8D27E-5B0B-4589-9DD4-3654AE4F3295}" srcOrd="0" destOrd="0" presId="urn:microsoft.com/office/officeart/2005/8/layout/hChevron3"/>
    <dgm:cxn modelId="{CB25E354-A83F-47AB-B440-6A91139D7A0A}" srcId="{4728D39B-9A6A-47AF-9A39-8FFB5B35A760}" destId="{3E31F428-C9C4-4BB5-AA23-C0DD9CB37A23}" srcOrd="0" destOrd="0" parTransId="{C3757F1E-F940-4A15-8C4B-ECC9DC9C934E}" sibTransId="{42994712-F2D7-452D-8D1D-94FF06EBFFFB}"/>
    <dgm:cxn modelId="{4C29458A-EA5C-4D08-821A-2D5A8C317F97}" type="presOf" srcId="{8C6392B7-3062-45CF-AAA2-7DE4F5ED5575}" destId="{E2FFFE03-D789-4AA4-B94A-F12810AAC114}" srcOrd="0" destOrd="0" presId="urn:microsoft.com/office/officeart/2005/8/layout/hChevron3"/>
    <dgm:cxn modelId="{7C8708B5-F912-40FC-922B-5C4DA610CC40}" srcId="{8C6392B7-3062-45CF-AAA2-7DE4F5ED5575}" destId="{4728D39B-9A6A-47AF-9A39-8FFB5B35A760}" srcOrd="1" destOrd="0" parTransId="{D8E5EC29-150C-4748-AD0E-26E460B7FF49}" sibTransId="{70616E8A-30C5-4AFC-8646-D52970B99F0A}"/>
    <dgm:cxn modelId="{2028C0C2-0AFD-458F-BE94-8A2D947942BD}" type="presOf" srcId="{1CB24532-F063-4A30-B9ED-8DA0CF0378AD}" destId="{F5B8D27E-5B0B-4589-9DD4-3654AE4F3295}" srcOrd="0" destOrd="1" presId="urn:microsoft.com/office/officeart/2005/8/layout/hChevron3"/>
    <dgm:cxn modelId="{C79820C4-0F5D-473B-8ABE-63E32A42C710}" type="presOf" srcId="{4728D39B-9A6A-47AF-9A39-8FFB5B35A760}" destId="{8879581E-330F-41F4-93E1-7781E27360E3}" srcOrd="0" destOrd="0" presId="urn:microsoft.com/office/officeart/2005/8/layout/hChevron3"/>
    <dgm:cxn modelId="{2AD8AED2-5AFD-4495-83D2-6B1D94C421EB}" type="presOf" srcId="{3E31F428-C9C4-4BB5-AA23-C0DD9CB37A23}" destId="{8879581E-330F-41F4-93E1-7781E27360E3}" srcOrd="0" destOrd="1" presId="urn:microsoft.com/office/officeart/2005/8/layout/hChevron3"/>
    <dgm:cxn modelId="{79FDA9C1-52BA-42E7-92CA-3140C0B48C84}" type="presParOf" srcId="{E2FFFE03-D789-4AA4-B94A-F12810AAC114}" destId="{F5B8D27E-5B0B-4589-9DD4-3654AE4F3295}" srcOrd="0" destOrd="0" presId="urn:microsoft.com/office/officeart/2005/8/layout/hChevron3"/>
    <dgm:cxn modelId="{47EC2CAA-2583-40F0-8F38-55A0A23F34DC}" type="presParOf" srcId="{E2FFFE03-D789-4AA4-B94A-F12810AAC114}" destId="{260650BC-E7D5-48C1-AD96-D15630D42459}" srcOrd="1" destOrd="0" presId="urn:microsoft.com/office/officeart/2005/8/layout/hChevron3"/>
    <dgm:cxn modelId="{4043D14B-5963-45F3-9EF8-59914DAFC208}" type="presParOf" srcId="{E2FFFE03-D789-4AA4-B94A-F12810AAC114}" destId="{8879581E-330F-41F4-93E1-7781E27360E3}" srcOrd="2" destOrd="0" presId="urn:microsoft.com/office/officeart/2005/8/layout/hChevron3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D27E-5B0B-4589-9DD4-3654AE4F3295}">
      <dsp:nvSpPr>
        <dsp:cNvPr id="0" name=""/>
        <dsp:cNvSpPr/>
      </dsp:nvSpPr>
      <dsp:spPr>
        <a:xfrm>
          <a:off x="0" y="0"/>
          <a:ext cx="5575746" cy="3643313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00" tIns="71120" rIns="78680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862723"/>
              </a:solidFill>
              <a:ea typeface="Verdana" pitchFamily="34" charset="0"/>
              <a:cs typeface="Verdana" pitchFamily="34" charset="0"/>
            </a:rPr>
            <a:t>Linhas Guias</a:t>
          </a:r>
          <a:endParaRPr lang="pt-BR" sz="2800" kern="1200" dirty="0">
            <a:solidFill>
              <a:srgbClr val="862723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ea typeface="Verdana" pitchFamily="34" charset="0"/>
              <a:cs typeface="Verdana" pitchFamily="34" charset="0"/>
            </a:rPr>
            <a:t>As linhas-guias normalizam  todo o processo de uma condição de saúde, ao longo de sua história natural, cobrindo as intervenções promocionais, preventivas, curativas, cuidadoras, reabilitadoras e paliativas, realizadas em todos os pontos de atenção de uma rede.</a:t>
          </a:r>
          <a:endParaRPr lang="pt-BR" sz="2200" kern="1200" dirty="0"/>
        </a:p>
      </dsp:txBody>
      <dsp:txXfrm>
        <a:off x="0" y="0"/>
        <a:ext cx="5120332" cy="3643313"/>
      </dsp:txXfrm>
    </dsp:sp>
    <dsp:sp modelId="{8879581E-330F-41F4-93E1-7781E27360E3}">
      <dsp:nvSpPr>
        <dsp:cNvPr id="0" name=""/>
        <dsp:cNvSpPr/>
      </dsp:nvSpPr>
      <dsp:spPr>
        <a:xfrm>
          <a:off x="4468450" y="0"/>
          <a:ext cx="5575746" cy="3643313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00" tIns="71120" rIns="19670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862723"/>
              </a:solidFill>
              <a:ea typeface="Verdana" pitchFamily="34" charset="0"/>
              <a:cs typeface="Verdana" pitchFamily="34" charset="0"/>
            </a:rPr>
            <a:t>Protocolos Clínicos</a:t>
          </a:r>
          <a:endParaRPr lang="pt-BR" sz="2800" kern="1200" dirty="0">
            <a:solidFill>
              <a:srgbClr val="862723"/>
            </a:solidFill>
            <a:ea typeface="Verdana" pitchFamily="34" charset="0"/>
            <a:cs typeface="Verdana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ea typeface="Verdana" pitchFamily="34" charset="0"/>
              <a:cs typeface="Verdana" pitchFamily="34" charset="0"/>
            </a:rPr>
            <a:t>Os protocolos clínicos normalizam partes do processo, definidos com maior precisão e menor variabilidade, em um ponto de atenção determinado.</a:t>
          </a:r>
        </a:p>
      </dsp:txBody>
      <dsp:txXfrm>
        <a:off x="5379278" y="0"/>
        <a:ext cx="3754090" cy="364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6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63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1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0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6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6272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vimeo.com/783756238/7b59dec7a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E3642-EE1E-4435-A182-2A963E14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 técnica ou diretriz clínica</a:t>
            </a:r>
          </a:p>
        </p:txBody>
      </p:sp>
    </p:spTree>
    <p:extLst>
      <p:ext uri="{BB962C8B-B14F-4D97-AF65-F5344CB8AC3E}">
        <p14:creationId xmlns:p14="http://schemas.microsoft.com/office/powerpoint/2010/main" val="33089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46BE8-0D42-4C3C-9B64-1F4A81A2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 clínica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27E5B-A35C-47AC-BF33-0BB99CDE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 diretrizes clínicas são recomendações preparadas de forma sistemática,  com base em evidências científicas, com o propósito de influenciar as decisões dos profissionais de saúde e dos pacientes a respeito da atenção apropriada, em circunstâncias clínicas específicas. 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sz="1800" i="1" dirty="0"/>
              <a:t>INSTITUTE OF MEDICINE</a:t>
            </a:r>
            <a:r>
              <a:rPr lang="pt-BR" sz="1800" dirty="0"/>
              <a:t>, 1990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06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2AA4D-E7F1-4D1A-A96D-F84674D4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das diretrizes clínicas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2DBFB-BAB3-47E6-AA1D-B3D1FB4B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29807"/>
          </a:xfrm>
        </p:spPr>
        <p:txBody>
          <a:bodyPr>
            <a:normAutofit/>
          </a:bodyPr>
          <a:lstStyle/>
          <a:p>
            <a:r>
              <a:rPr lang="pt-BR" dirty="0"/>
              <a:t>Comunicar um conjunto de recomendações a cerca de uma condição de saúde</a:t>
            </a:r>
          </a:p>
          <a:p>
            <a:endParaRPr lang="pt-BR" dirty="0"/>
          </a:p>
          <a:p>
            <a:r>
              <a:rPr lang="pt-BR" dirty="0"/>
              <a:t>Fornecer elementos de apoio à decisão e ao manejo clínico</a:t>
            </a:r>
          </a:p>
          <a:p>
            <a:endParaRPr lang="pt-BR" dirty="0"/>
          </a:p>
          <a:p>
            <a:r>
              <a:rPr lang="pt-BR" dirty="0"/>
              <a:t>Orientar a organização dos processos de trabalho</a:t>
            </a:r>
          </a:p>
          <a:p>
            <a:endParaRPr lang="pt-BR" dirty="0"/>
          </a:p>
          <a:p>
            <a:r>
              <a:rPr lang="pt-BR" dirty="0"/>
              <a:t>Definir competências e responsabilidades dos serviços, equipes e dos profissionais</a:t>
            </a:r>
          </a:p>
          <a:p>
            <a:endParaRPr lang="pt-BR" dirty="0"/>
          </a:p>
          <a:p>
            <a:r>
              <a:rPr lang="pt-BR" dirty="0"/>
              <a:t>Melhorar a qualidade do atendimento, eficiência e efetividade clínica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938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FEE7F-F060-44B1-8127-37E69946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diretrizes clínicas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9366D3D-B544-4AB8-9A4A-AD8002B9E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162114"/>
              </p:ext>
            </p:extLst>
          </p:nvPr>
        </p:nvGraphicFramePr>
        <p:xfrm>
          <a:off x="682754" y="2441575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79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41C5E-8230-448B-824B-35DCDC66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 técnica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5F128C-039E-4348-8CB6-DF495147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7"/>
            <a:ext cx="10052222" cy="400478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pt-BR" dirty="0"/>
              <a:t>Documento elaborado por técnicos especializados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Mesmo formato da Linha Guia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Baseada em evidências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Foco na organização do cuidado 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Emitida quando é identificada a necessidade de fundamentação formal 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Oferece alternativas para tomada de decisão.</a:t>
            </a:r>
          </a:p>
          <a:p>
            <a:pPr>
              <a:spcBef>
                <a:spcPts val="600"/>
              </a:spcBef>
            </a:pPr>
            <a:endParaRPr lang="pt-BR" dirty="0"/>
          </a:p>
        </p:txBody>
      </p:sp>
      <p:pic>
        <p:nvPicPr>
          <p:cNvPr id="5" name="Gráfico 4" descr="Narrativa com preenchimento sólido">
            <a:extLst>
              <a:ext uri="{FF2B5EF4-FFF2-40B4-BE49-F238E27FC236}">
                <a16:creationId xmlns:a16="http://schemas.microsoft.com/office/drawing/2014/main" id="{D44D5423-5CAC-4261-B1C9-CFFF7321C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2216" y="1931233"/>
            <a:ext cx="2995534" cy="29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36089-4E80-4EF6-9BDE-CE4895B2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da condição de saúde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91861F9-5BB3-4D5B-9808-9D621F1FCA41}"/>
              </a:ext>
            </a:extLst>
          </p:cNvPr>
          <p:cNvGrpSpPr/>
          <p:nvPr/>
        </p:nvGrpSpPr>
        <p:grpSpPr>
          <a:xfrm>
            <a:off x="1696995" y="1514076"/>
            <a:ext cx="8994963" cy="5343924"/>
            <a:chOff x="2171623" y="1418087"/>
            <a:chExt cx="8994963" cy="5343924"/>
          </a:xfrm>
        </p:grpSpPr>
        <p:cxnSp>
          <p:nvCxnSpPr>
            <p:cNvPr id="4" name="Conector: Angulado 16">
              <a:extLst>
                <a:ext uri="{FF2B5EF4-FFF2-40B4-BE49-F238E27FC236}">
                  <a16:creationId xmlns:a16="http://schemas.microsoft.com/office/drawing/2014/main" id="{3D715D3C-069B-4CF5-BB9A-F7290D9D2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4937" y="4010464"/>
              <a:ext cx="730168" cy="416892"/>
            </a:xfrm>
            <a:prstGeom prst="bentConnector3">
              <a:avLst>
                <a:gd name="adj1" fmla="val 36718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: Angulado 25">
              <a:extLst>
                <a:ext uri="{FF2B5EF4-FFF2-40B4-BE49-F238E27FC236}">
                  <a16:creationId xmlns:a16="http://schemas.microsoft.com/office/drawing/2014/main" id="{7207549E-603E-4451-A728-041D6B51DB11}"/>
                </a:ext>
              </a:extLst>
            </p:cNvPr>
            <p:cNvCxnSpPr>
              <a:cxnSpLocks/>
            </p:cNvCxnSpPr>
            <p:nvPr/>
          </p:nvCxnSpPr>
          <p:spPr>
            <a:xfrm>
              <a:off x="7823083" y="2345441"/>
              <a:ext cx="834636" cy="1875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: Angulado 26">
              <a:extLst>
                <a:ext uri="{FF2B5EF4-FFF2-40B4-BE49-F238E27FC236}">
                  <a16:creationId xmlns:a16="http://schemas.microsoft.com/office/drawing/2014/main" id="{67315A41-F73C-44AC-8ECD-FAFFDFC13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820" y="2100732"/>
              <a:ext cx="834636" cy="23353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: Angulado 20">
              <a:extLst>
                <a:ext uri="{FF2B5EF4-FFF2-40B4-BE49-F238E27FC236}">
                  <a16:creationId xmlns:a16="http://schemas.microsoft.com/office/drawing/2014/main" id="{30EA6948-4E13-4956-9200-71DE02DA1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357" y="2330047"/>
              <a:ext cx="1289243" cy="1741476"/>
            </a:xfrm>
            <a:prstGeom prst="bentConnector3">
              <a:avLst>
                <a:gd name="adj1" fmla="val 46776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: Angulado 21">
              <a:extLst>
                <a:ext uri="{FF2B5EF4-FFF2-40B4-BE49-F238E27FC236}">
                  <a16:creationId xmlns:a16="http://schemas.microsoft.com/office/drawing/2014/main" id="{1EBD20E8-40CC-4F18-B926-153CE99C65D8}"/>
                </a:ext>
              </a:extLst>
            </p:cNvPr>
            <p:cNvCxnSpPr>
              <a:cxnSpLocks/>
            </p:cNvCxnSpPr>
            <p:nvPr/>
          </p:nvCxnSpPr>
          <p:spPr>
            <a:xfrm>
              <a:off x="5482745" y="4071523"/>
              <a:ext cx="1289242" cy="540718"/>
            </a:xfrm>
            <a:prstGeom prst="bentConnector3">
              <a:avLst>
                <a:gd name="adj1" fmla="val 47851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: Angulado 22">
              <a:extLst>
                <a:ext uri="{FF2B5EF4-FFF2-40B4-BE49-F238E27FC236}">
                  <a16:creationId xmlns:a16="http://schemas.microsoft.com/office/drawing/2014/main" id="{7D226502-430F-4018-8276-2CB4A7A77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745" y="3429000"/>
              <a:ext cx="1226509" cy="6233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: Angulado 23">
              <a:extLst>
                <a:ext uri="{FF2B5EF4-FFF2-40B4-BE49-F238E27FC236}">
                  <a16:creationId xmlns:a16="http://schemas.microsoft.com/office/drawing/2014/main" id="{66473365-82A7-4E6D-BFD0-034FAED18E7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rot="16200000" flipH="1">
              <a:off x="5412013" y="4744576"/>
              <a:ext cx="1733572" cy="349060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: Angulado 16">
              <a:extLst>
                <a:ext uri="{FF2B5EF4-FFF2-40B4-BE49-F238E27FC236}">
                  <a16:creationId xmlns:a16="http://schemas.microsoft.com/office/drawing/2014/main" id="{FDC4BAFE-9C1B-418E-8DE8-B57CF67C1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1789" y="5326349"/>
              <a:ext cx="798158" cy="393849"/>
            </a:xfrm>
            <a:prstGeom prst="bentConnector3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: Angulado 17">
              <a:extLst>
                <a:ext uri="{FF2B5EF4-FFF2-40B4-BE49-F238E27FC236}">
                  <a16:creationId xmlns:a16="http://schemas.microsoft.com/office/drawing/2014/main" id="{62202B15-89EF-4EE1-A0CF-791E725DAA66}"/>
                </a:ext>
              </a:extLst>
            </p:cNvPr>
            <p:cNvCxnSpPr>
              <a:cxnSpLocks/>
            </p:cNvCxnSpPr>
            <p:nvPr/>
          </p:nvCxnSpPr>
          <p:spPr>
            <a:xfrm>
              <a:off x="8227254" y="5724665"/>
              <a:ext cx="807227" cy="398239"/>
            </a:xfrm>
            <a:prstGeom prst="bentConnector3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ângulo: Cantos Arredondados 8">
              <a:extLst>
                <a:ext uri="{FF2B5EF4-FFF2-40B4-BE49-F238E27FC236}">
                  <a16:creationId xmlns:a16="http://schemas.microsoft.com/office/drawing/2014/main" id="{3C1AB1A0-E7B3-4F74-86DB-75265E1D4856}"/>
                </a:ext>
              </a:extLst>
            </p:cNvPr>
            <p:cNvSpPr/>
            <p:nvPr/>
          </p:nvSpPr>
          <p:spPr>
            <a:xfrm>
              <a:off x="6453329" y="3104963"/>
              <a:ext cx="1537854" cy="648072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</a:rPr>
                <a:t>Gestão de risco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E5C5B337-36FC-4506-9552-5BD0AA267683}"/>
                </a:ext>
              </a:extLst>
            </p:cNvPr>
            <p:cNvSpPr/>
            <p:nvPr/>
          </p:nvSpPr>
          <p:spPr>
            <a:xfrm>
              <a:off x="6453329" y="5424772"/>
              <a:ext cx="1773924" cy="722240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Mudança de comportamento</a:t>
              </a:r>
            </a:p>
          </p:txBody>
        </p:sp>
        <p:sp>
          <p:nvSpPr>
            <p:cNvPr id="15" name="Retângulo: Cantos Arredondados 12">
              <a:extLst>
                <a:ext uri="{FF2B5EF4-FFF2-40B4-BE49-F238E27FC236}">
                  <a16:creationId xmlns:a16="http://schemas.microsoft.com/office/drawing/2014/main" id="{0C27513D-AC29-4F21-863A-7EA5DABFD121}"/>
                </a:ext>
              </a:extLst>
            </p:cNvPr>
            <p:cNvSpPr/>
            <p:nvPr/>
          </p:nvSpPr>
          <p:spPr>
            <a:xfrm>
              <a:off x="6453329" y="4191155"/>
              <a:ext cx="1537855" cy="648072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Programação</a:t>
              </a:r>
            </a:p>
          </p:txBody>
        </p:sp>
        <p:sp>
          <p:nvSpPr>
            <p:cNvPr id="16" name="Retângulo: Cantos Arredondados 6">
              <a:extLst>
                <a:ext uri="{FF2B5EF4-FFF2-40B4-BE49-F238E27FC236}">
                  <a16:creationId xmlns:a16="http://schemas.microsoft.com/office/drawing/2014/main" id="{0AE23853-3EAB-4618-89AA-4941AEC1086E}"/>
                </a:ext>
              </a:extLst>
            </p:cNvPr>
            <p:cNvSpPr/>
            <p:nvPr/>
          </p:nvSpPr>
          <p:spPr>
            <a:xfrm>
              <a:off x="2171623" y="3362594"/>
              <a:ext cx="1358398" cy="1162931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00" b="1" dirty="0"/>
                <a:t>DIRETRIZ CLÍNICA</a:t>
              </a:r>
            </a:p>
          </p:txBody>
        </p:sp>
        <p:sp>
          <p:nvSpPr>
            <p:cNvPr id="17" name="Retângulo: Cantos Arredondados 9">
              <a:extLst>
                <a:ext uri="{FF2B5EF4-FFF2-40B4-BE49-F238E27FC236}">
                  <a16:creationId xmlns:a16="http://schemas.microsoft.com/office/drawing/2014/main" id="{AE086343-EDB5-4E16-AEBC-1AA626F89345}"/>
                </a:ext>
              </a:extLst>
            </p:cNvPr>
            <p:cNvSpPr/>
            <p:nvPr/>
          </p:nvSpPr>
          <p:spPr>
            <a:xfrm>
              <a:off x="8723548" y="1418087"/>
              <a:ext cx="2367588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Escalonamento do cuidado</a:t>
              </a:r>
            </a:p>
          </p:txBody>
        </p:sp>
        <p:sp>
          <p:nvSpPr>
            <p:cNvPr id="18" name="Retângulo: Cantos Arredondados 11">
              <a:extLst>
                <a:ext uri="{FF2B5EF4-FFF2-40B4-BE49-F238E27FC236}">
                  <a16:creationId xmlns:a16="http://schemas.microsoft.com/office/drawing/2014/main" id="{A8777BE8-68D3-4702-B1C8-A5D2AC28A176}"/>
                </a:ext>
              </a:extLst>
            </p:cNvPr>
            <p:cNvSpPr/>
            <p:nvPr/>
          </p:nvSpPr>
          <p:spPr>
            <a:xfrm>
              <a:off x="8723548" y="1887633"/>
              <a:ext cx="1873364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Acompanhamento</a:t>
              </a:r>
              <a:endParaRPr lang="pt-BR" sz="16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Retângulo: Cantos Arredondados 24">
              <a:extLst>
                <a:ext uri="{FF2B5EF4-FFF2-40B4-BE49-F238E27FC236}">
                  <a16:creationId xmlns:a16="http://schemas.microsoft.com/office/drawing/2014/main" id="{7FE54C6E-1C1B-4822-83FD-2CFDC982F200}"/>
                </a:ext>
              </a:extLst>
            </p:cNvPr>
            <p:cNvSpPr/>
            <p:nvPr/>
          </p:nvSpPr>
          <p:spPr>
            <a:xfrm>
              <a:off x="8704523" y="2311115"/>
              <a:ext cx="2261291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Integração</a:t>
              </a:r>
              <a:r>
                <a:rPr lang="pt-BR" sz="1500" dirty="0">
                  <a:solidFill>
                    <a:srgbClr val="742521"/>
                  </a:solidFill>
                </a:rPr>
                <a:t> </a:t>
              </a:r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APS em rede</a:t>
              </a:r>
            </a:p>
          </p:txBody>
        </p:sp>
        <p:sp>
          <p:nvSpPr>
            <p:cNvPr id="20" name="Retângulo: Cantos Arredondados 10">
              <a:extLst>
                <a:ext uri="{FF2B5EF4-FFF2-40B4-BE49-F238E27FC236}">
                  <a16:creationId xmlns:a16="http://schemas.microsoft.com/office/drawing/2014/main" id="{EE7EDB47-B7FE-45E0-A2BE-CC8F8292144E}"/>
                </a:ext>
              </a:extLst>
            </p:cNvPr>
            <p:cNvSpPr/>
            <p:nvPr/>
          </p:nvSpPr>
          <p:spPr>
            <a:xfrm>
              <a:off x="8704523" y="2753824"/>
              <a:ext cx="2136639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Plano de cuidado</a:t>
              </a:r>
            </a:p>
          </p:txBody>
        </p:sp>
        <p:sp>
          <p:nvSpPr>
            <p:cNvPr id="21" name="Retângulo: Cantos Arredondados 15">
              <a:extLst>
                <a:ext uri="{FF2B5EF4-FFF2-40B4-BE49-F238E27FC236}">
                  <a16:creationId xmlns:a16="http://schemas.microsoft.com/office/drawing/2014/main" id="{12C27266-408E-41C9-8B64-32CBDEF544F9}"/>
                </a:ext>
              </a:extLst>
            </p:cNvPr>
            <p:cNvSpPr/>
            <p:nvPr/>
          </p:nvSpPr>
          <p:spPr>
            <a:xfrm>
              <a:off x="9029947" y="4853017"/>
              <a:ext cx="2136639" cy="9466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Educação permanente com o profissional</a:t>
              </a:r>
            </a:p>
          </p:txBody>
        </p:sp>
        <p:sp>
          <p:nvSpPr>
            <p:cNvPr id="22" name="Retângulo: Cantos Arredondados 14">
              <a:extLst>
                <a:ext uri="{FF2B5EF4-FFF2-40B4-BE49-F238E27FC236}">
                  <a16:creationId xmlns:a16="http://schemas.microsoft.com/office/drawing/2014/main" id="{3A45BF12-0E96-4A75-9D0B-84149026EEDF}"/>
                </a:ext>
              </a:extLst>
            </p:cNvPr>
            <p:cNvSpPr/>
            <p:nvPr/>
          </p:nvSpPr>
          <p:spPr>
            <a:xfrm>
              <a:off x="9029947" y="5760887"/>
              <a:ext cx="1811215" cy="10011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Educação em saúde com o usuário</a:t>
              </a:r>
            </a:p>
          </p:txBody>
        </p:sp>
        <p:cxnSp>
          <p:nvCxnSpPr>
            <p:cNvPr id="23" name="Conector: Angulado 18">
              <a:extLst>
                <a:ext uri="{FF2B5EF4-FFF2-40B4-BE49-F238E27FC236}">
                  <a16:creationId xmlns:a16="http://schemas.microsoft.com/office/drawing/2014/main" id="{693130CE-394B-4205-B7FA-5215642FDF6A}"/>
                </a:ext>
              </a:extLst>
            </p:cNvPr>
            <p:cNvCxnSpPr>
              <a:cxnSpLocks/>
            </p:cNvCxnSpPr>
            <p:nvPr/>
          </p:nvCxnSpPr>
          <p:spPr>
            <a:xfrm>
              <a:off x="7844889" y="2345441"/>
              <a:ext cx="834636" cy="60638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: Angulado 19">
              <a:extLst>
                <a:ext uri="{FF2B5EF4-FFF2-40B4-BE49-F238E27FC236}">
                  <a16:creationId xmlns:a16="http://schemas.microsoft.com/office/drawing/2014/main" id="{4965EA88-53B9-4779-B10E-391E1D50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4889" y="1680469"/>
              <a:ext cx="834636" cy="65380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: Cantos Arredondados 7">
              <a:extLst>
                <a:ext uri="{FF2B5EF4-FFF2-40B4-BE49-F238E27FC236}">
                  <a16:creationId xmlns:a16="http://schemas.microsoft.com/office/drawing/2014/main" id="{741F3893-A5AC-4973-890F-3DB1377E3345}"/>
                </a:ext>
              </a:extLst>
            </p:cNvPr>
            <p:cNvSpPr/>
            <p:nvPr/>
          </p:nvSpPr>
          <p:spPr>
            <a:xfrm>
              <a:off x="6453330" y="2010234"/>
              <a:ext cx="1537854" cy="743590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</a:rPr>
                <a:t>Linha de cuidado</a:t>
              </a:r>
            </a:p>
          </p:txBody>
        </p:sp>
        <p:sp>
          <p:nvSpPr>
            <p:cNvPr id="26" name="Retângulo: Cantos Arredondados 6">
              <a:extLst>
                <a:ext uri="{FF2B5EF4-FFF2-40B4-BE49-F238E27FC236}">
                  <a16:creationId xmlns:a16="http://schemas.microsoft.com/office/drawing/2014/main" id="{24C13B59-0F4E-4D44-AA1E-CD14C481BDA7}"/>
                </a:ext>
              </a:extLst>
            </p:cNvPr>
            <p:cNvSpPr/>
            <p:nvPr/>
          </p:nvSpPr>
          <p:spPr>
            <a:xfrm>
              <a:off x="3861110" y="3358193"/>
              <a:ext cx="1621635" cy="1225989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GESTÃO DA CONDIÇÃO DE SAÚDE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592005" y="3284096"/>
            <a:ext cx="309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742521"/>
                </a:solidFill>
              </a:rPr>
              <a:t>Identificação dos riscos associados a condição de saúde</a:t>
            </a:r>
          </a:p>
        </p:txBody>
      </p:sp>
    </p:spTree>
    <p:extLst>
      <p:ext uri="{BB962C8B-B14F-4D97-AF65-F5344CB8AC3E}">
        <p14:creationId xmlns:p14="http://schemas.microsoft.com/office/powerpoint/2010/main" val="282375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29F97-BB7A-4491-8382-3F646B1B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da Nota Técnica ou Diretriz Clínica adotada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F9CEC-A45A-4DF5-932A-EF777851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747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Quais os objetivos da diretriz clínica adotada?</a:t>
            </a:r>
          </a:p>
          <a:p>
            <a:pPr>
              <a:spcAft>
                <a:spcPts val="1200"/>
              </a:spcAft>
            </a:pPr>
            <a:r>
              <a:rPr lang="pt-BR" dirty="0"/>
              <a:t>As equipes conhecem a subpopulação com necessidades de cuidado em saúde mental?</a:t>
            </a:r>
          </a:p>
          <a:p>
            <a:pPr>
              <a:spcAft>
                <a:spcPts val="1200"/>
              </a:spcAft>
            </a:pPr>
            <a:r>
              <a:rPr lang="pt-BR" dirty="0"/>
              <a:t>Como são os fluxos da atenção na Rede de Atenção à Saúde?</a:t>
            </a:r>
          </a:p>
          <a:p>
            <a:pPr>
              <a:spcAft>
                <a:spcPts val="1200"/>
              </a:spcAft>
            </a:pPr>
            <a:r>
              <a:rPr lang="pt-BR" dirty="0"/>
              <a:t>Por que escalonar o cuidado da subpopulação?</a:t>
            </a:r>
          </a:p>
          <a:p>
            <a:pPr>
              <a:spcAft>
                <a:spcPts val="1200"/>
              </a:spcAft>
            </a:pPr>
            <a:r>
              <a:rPr lang="pt-BR" dirty="0"/>
              <a:t>Como escalonar o cuidado da pessoa com necessidades de cuidado em saúde mental?</a:t>
            </a:r>
          </a:p>
          <a:p>
            <a:pPr>
              <a:spcAft>
                <a:spcPts val="1200"/>
              </a:spcAft>
            </a:pPr>
            <a:r>
              <a:rPr lang="pt-BR" dirty="0"/>
              <a:t>Discutir sobre registro, monitoramento e avaliação.</a:t>
            </a:r>
          </a:p>
        </p:txBody>
      </p:sp>
    </p:spTree>
    <p:extLst>
      <p:ext uri="{BB962C8B-B14F-4D97-AF65-F5344CB8AC3E}">
        <p14:creationId xmlns:p14="http://schemas.microsoft.com/office/powerpoint/2010/main" val="31256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EB33F-E604-4B94-B92C-7A4FE2DB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Escalonamento do cuidado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281066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2D7EB6D-61DF-4BE2-8480-862D5FE9E001}"/>
              </a:ext>
            </a:extLst>
          </p:cNvPr>
          <p:cNvSpPr/>
          <p:nvPr/>
        </p:nvSpPr>
        <p:spPr>
          <a:xfrm>
            <a:off x="269823" y="2114761"/>
            <a:ext cx="3146550" cy="3542878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estratificação de risco da população com condições crônicas diferencia as pessoas usuárias por riscos, possibilitando 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atenção com maior qualidade e segurança e mais assertiva e coerente com a situação de saúde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3A4D08-7EF3-42EF-899C-3B39F3FC2057}"/>
              </a:ext>
            </a:extLst>
          </p:cNvPr>
          <p:cNvSpPr/>
          <p:nvPr/>
        </p:nvSpPr>
        <p:spPr>
          <a:xfrm>
            <a:off x="3600599" y="2114761"/>
            <a:ext cx="3638958" cy="3542878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estratificação de risco da população com condições de saúde mental é melhor compreendida por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escalonamento da necessidade de cuidado em saúde mental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visando os múltiplos fatores individuais e ambientais e a necessidade de escalonar o cuidado nos diferentes pontos de atenção, sendo importante para a ordenação dos fluxos na RAPS, coordenada pela a APS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E890A6-C775-4AA7-A3CE-7109778D82C9}"/>
              </a:ext>
            </a:extLst>
          </p:cNvPr>
          <p:cNvSpPr/>
          <p:nvPr/>
        </p:nvSpPr>
        <p:spPr>
          <a:xfrm>
            <a:off x="7423783" y="2114761"/>
            <a:ext cx="3494053" cy="3542877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 escalonamento da necessidade de cuidado é determinado a partir de diversas tecnologias leves e duras, sendo 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Escala de Avaliação da Necessidade de Cuidado em Saúde Mental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uma das ferramentas de apoio a esse processo</a:t>
            </a:r>
          </a:p>
        </p:txBody>
      </p:sp>
      <p:pic>
        <p:nvPicPr>
          <p:cNvPr id="8" name="Gráfico 7" descr="Grupo de pessoas estrutura de tópicos">
            <a:extLst>
              <a:ext uri="{FF2B5EF4-FFF2-40B4-BE49-F238E27FC236}">
                <a16:creationId xmlns:a16="http://schemas.microsoft.com/office/drawing/2014/main" id="{D8DBD014-7D54-4369-91B8-7338FAF5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164" y="1200361"/>
            <a:ext cx="914400" cy="914400"/>
          </a:xfrm>
          <a:prstGeom prst="rect">
            <a:avLst/>
          </a:prstGeom>
        </p:spPr>
      </p:pic>
      <p:pic>
        <p:nvPicPr>
          <p:cNvPr id="10" name="Gráfico 9" descr="Engrenagens estrutura de tópicos">
            <a:extLst>
              <a:ext uri="{FF2B5EF4-FFF2-40B4-BE49-F238E27FC236}">
                <a16:creationId xmlns:a16="http://schemas.microsoft.com/office/drawing/2014/main" id="{4B72C04D-33BF-4581-AE48-7FD55DDCA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9580" y="1027931"/>
            <a:ext cx="1086830" cy="1086830"/>
          </a:xfrm>
          <a:prstGeom prst="rect">
            <a:avLst/>
          </a:prstGeom>
        </p:spPr>
      </p:pic>
      <p:pic>
        <p:nvPicPr>
          <p:cNvPr id="12" name="Gráfico 11" descr="Pirâmide com níveis estrutura de tópicos">
            <a:extLst>
              <a:ext uri="{FF2B5EF4-FFF2-40B4-BE49-F238E27FC236}">
                <a16:creationId xmlns:a16="http://schemas.microsoft.com/office/drawing/2014/main" id="{A00114B2-BD00-4E51-A8B4-0C87133E4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6662" y="1114145"/>
            <a:ext cx="1086831" cy="1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DD185-8D92-454A-9A00-5A6635A0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atenção às condições crônicas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9ED4795-103E-435F-AFD7-C61B9B9F0AA4}"/>
              </a:ext>
            </a:extLst>
          </p:cNvPr>
          <p:cNvGrpSpPr/>
          <p:nvPr/>
        </p:nvGrpSpPr>
        <p:grpSpPr>
          <a:xfrm>
            <a:off x="1696995" y="2099507"/>
            <a:ext cx="8228313" cy="5461261"/>
            <a:chOff x="161925" y="1364989"/>
            <a:chExt cx="8228313" cy="5461261"/>
          </a:xfrm>
        </p:grpSpPr>
        <p:sp>
          <p:nvSpPr>
            <p:cNvPr id="4" name="Espaço Reservado para Texto 3">
              <a:extLst>
                <a:ext uri="{FF2B5EF4-FFF2-40B4-BE49-F238E27FC236}">
                  <a16:creationId xmlns:a16="http://schemas.microsoft.com/office/drawing/2014/main" id="{19CF3668-086A-48D2-B0B0-20E73F91DF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25" y="6454775"/>
              <a:ext cx="2420938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2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0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8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6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4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pt-BR">
                  <a:solidFill>
                    <a:srgbClr val="A6A6A6"/>
                  </a:solidFill>
                </a:rPr>
                <a:t>INSTITUTO ISRAELITA DE RESPONSABILIDADE SOCIAL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F82BD77-4A42-4CEB-82A6-8CF36DAE5A47}"/>
                </a:ext>
              </a:extLst>
            </p:cNvPr>
            <p:cNvSpPr/>
            <p:nvPr/>
          </p:nvSpPr>
          <p:spPr>
            <a:xfrm>
              <a:off x="317500" y="1698625"/>
              <a:ext cx="7961313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endParaRPr lang="pt-BR" sz="1800" dirty="0">
                <a:latin typeface="Lucida Grande (Títulos)"/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5C79DF3-F751-489B-908F-94509A46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65" y="1364989"/>
              <a:ext cx="7722973" cy="439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518B57-7275-4271-9AF1-D1F55A4A6476}"/>
                </a:ext>
              </a:extLst>
            </p:cNvPr>
            <p:cNvSpPr/>
            <p:nvPr/>
          </p:nvSpPr>
          <p:spPr>
            <a:xfrm>
              <a:off x="538543" y="1364989"/>
              <a:ext cx="2328225" cy="43932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3149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Organização dos macroprocessos de atenção às condições crônicas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23EE8-34AA-4861-896E-D3444612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da pirâmide de riscos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BD4D56-E96F-4B96-817F-35160662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4" y="2441012"/>
            <a:ext cx="6157228" cy="40497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manejo clínico diferenciado por estratos de riscos</a:t>
            </a:r>
          </a:p>
          <a:p>
            <a:pPr algn="just"/>
            <a:r>
              <a:rPr lang="pt-BR" dirty="0"/>
              <a:t>A introdução da gestão da clínica</a:t>
            </a:r>
          </a:p>
          <a:p>
            <a:pPr algn="just"/>
            <a:r>
              <a:rPr lang="pt-BR" dirty="0"/>
              <a:t>A distribuição relativa do autocuidado e do cuidado profissional </a:t>
            </a:r>
          </a:p>
          <a:p>
            <a:pPr algn="just"/>
            <a:r>
              <a:rPr lang="pt-BR" dirty="0"/>
              <a:t>A concentração ótima da atenção dos membros das equipes multiprofissionais no cuidado profissional</a:t>
            </a:r>
          </a:p>
          <a:p>
            <a:pPr algn="just"/>
            <a:r>
              <a:rPr lang="pt-BR" dirty="0"/>
              <a:t>A distribuição relativa da atenção entre profissionais generalistas e especialistas</a:t>
            </a:r>
          </a:p>
          <a:p>
            <a:pPr algn="just"/>
            <a:r>
              <a:rPr lang="pt-BR" dirty="0"/>
              <a:t>A racionalização da agenda dos profissionais da APS e de outros pontos da rede</a:t>
            </a:r>
          </a:p>
          <a:p>
            <a:endParaRPr lang="pt-BR" dirty="0"/>
          </a:p>
        </p:txBody>
      </p:sp>
      <p:pic>
        <p:nvPicPr>
          <p:cNvPr id="14" name="Imagem 13" descr="Diagrama, Gráfico de funil&#10;&#10;Descrição gerada automaticamente">
            <a:extLst>
              <a:ext uri="{FF2B5EF4-FFF2-40B4-BE49-F238E27FC236}">
                <a16:creationId xmlns:a16="http://schemas.microsoft.com/office/drawing/2014/main" id="{DD9CC99D-C990-498E-A846-E19BEFEC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11" y="2825647"/>
            <a:ext cx="5591989" cy="28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Escalonamento do Cuidado em Saúde Mental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AB618B8-5124-4D04-B981-CD68FFA68FD6}"/>
              </a:ext>
            </a:extLst>
          </p:cNvPr>
          <p:cNvSpPr txBox="1">
            <a:spLocks/>
          </p:cNvSpPr>
          <p:nvPr/>
        </p:nvSpPr>
        <p:spPr>
          <a:xfrm>
            <a:off x="442782" y="2441013"/>
            <a:ext cx="10417475" cy="419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dirty="0"/>
              <a:t>Durante a avaliação dos usuários, apoiados pelo MI-</a:t>
            </a:r>
            <a:r>
              <a:rPr lang="pt-BR" dirty="0" err="1"/>
              <a:t>mhGAP</a:t>
            </a:r>
            <a:r>
              <a:rPr lang="pt-BR" dirty="0"/>
              <a:t> e pelo apoio matricial, os profissionais podem identificar diversos elementos que irão compor a decisão do nível de atenção que o cuidado do usuário pode ser escalonado: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a exposição dos usuários a fatores de risco para adoecimento psíquico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a severidade da condição de saúde mental instalada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quanto de apoio os usuários necessitam para o autocuidado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suporte que recebem de sua rede de apoio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contexto familiar que estão inseridos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25A3D6E-9354-4D8E-B8BC-0319B2576401}"/>
              </a:ext>
            </a:extLst>
          </p:cNvPr>
          <p:cNvSpPr/>
          <p:nvPr/>
        </p:nvSpPr>
        <p:spPr>
          <a:xfrm>
            <a:off x="8539089" y="5795889"/>
            <a:ext cx="2228994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95C4088-A41E-42D8-8B99-2654E6070DC9}"/>
              </a:ext>
            </a:extLst>
          </p:cNvPr>
          <p:cNvSpPr/>
          <p:nvPr/>
        </p:nvSpPr>
        <p:spPr>
          <a:xfrm>
            <a:off x="8834511" y="5377252"/>
            <a:ext cx="1660494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9C49AB-0717-4050-B207-8B74369F001B}"/>
              </a:ext>
            </a:extLst>
          </p:cNvPr>
          <p:cNvSpPr/>
          <p:nvPr/>
        </p:nvSpPr>
        <p:spPr>
          <a:xfrm>
            <a:off x="8989255" y="4955222"/>
            <a:ext cx="1322363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40F3F32-7678-4F2B-9D46-75DF67A412EA}"/>
              </a:ext>
            </a:extLst>
          </p:cNvPr>
          <p:cNvSpPr/>
          <p:nvPr/>
        </p:nvSpPr>
        <p:spPr>
          <a:xfrm>
            <a:off x="9200271" y="4536454"/>
            <a:ext cx="858129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3792E4-1BD3-4293-A5DC-565A8E4322CC}"/>
              </a:ext>
            </a:extLst>
          </p:cNvPr>
          <p:cNvSpPr/>
          <p:nvPr/>
        </p:nvSpPr>
        <p:spPr>
          <a:xfrm>
            <a:off x="9369083" y="4114424"/>
            <a:ext cx="534572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92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E9C5F-1B14-42D5-9EAF-46AC0A8F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Escalonamento do Cuidado em Saúde Mental</a:t>
            </a:r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DB890-2B3A-4261-8DFD-28EF5F2B0403}"/>
              </a:ext>
            </a:extLst>
          </p:cNvPr>
          <p:cNvSpPr txBox="1">
            <a:spLocks noChangeArrowheads="1"/>
          </p:cNvSpPr>
          <p:nvPr/>
        </p:nvSpPr>
        <p:spPr>
          <a:xfrm>
            <a:off x="1635212" y="2684736"/>
            <a:ext cx="2123185" cy="1276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Pessoas com condições crônicas simples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A0E021-9608-439C-8920-040D229ABA61}"/>
              </a:ext>
            </a:extLst>
          </p:cNvPr>
          <p:cNvSpPr txBox="1">
            <a:spLocks noChangeArrowheads="1"/>
          </p:cNvSpPr>
          <p:nvPr/>
        </p:nvSpPr>
        <p:spPr>
          <a:xfrm>
            <a:off x="1635212" y="4688220"/>
            <a:ext cx="2123185" cy="13014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Pessoas com condições crônicas complexas e muito complexas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2B266F-A0FE-4FBC-A9F2-91CC3F95CE21}"/>
              </a:ext>
            </a:extLst>
          </p:cNvPr>
          <p:cNvSpPr txBox="1">
            <a:spLocks noChangeArrowheads="1"/>
          </p:cNvSpPr>
          <p:nvPr/>
        </p:nvSpPr>
        <p:spPr>
          <a:xfrm>
            <a:off x="4970534" y="2444733"/>
            <a:ext cx="4981429" cy="1160126"/>
          </a:xfrm>
          <a:prstGeom prst="rect">
            <a:avLst/>
          </a:prstGeom>
        </p:spPr>
        <p:txBody>
          <a:bodyPr/>
          <a:lstStyle>
            <a:lvl1pPr marL="342900" indent="-342900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31850" indent="-3190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279525" indent="-2555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790700" indent="-2555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303463" indent="-2555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815840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11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83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53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742521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latin typeface="+mn-lt"/>
                <a:ea typeface="Verdana" pitchFamily="34" charset="0"/>
                <a:cs typeface="Verdana" pitchFamily="34" charset="0"/>
              </a:rPr>
              <a:t>tecnologias de autocuidado apoiado</a:t>
            </a:r>
          </a:p>
          <a:p>
            <a:pPr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latin typeface="+mn-lt"/>
                <a:ea typeface="Verdana" pitchFamily="34" charset="0"/>
                <a:cs typeface="Verdana" pitchFamily="34" charset="0"/>
              </a:rPr>
              <a:t>foco na APS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DB816E-EE33-48A3-B899-B4DBCBEF09EE}"/>
              </a:ext>
            </a:extLst>
          </p:cNvPr>
          <p:cNvSpPr txBox="1">
            <a:spLocks noChangeArrowheads="1"/>
          </p:cNvSpPr>
          <p:nvPr/>
        </p:nvSpPr>
        <p:spPr>
          <a:xfrm>
            <a:off x="4859509" y="4102440"/>
            <a:ext cx="5439804" cy="27555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endParaRPr lang="pt-BR" sz="2000" dirty="0">
              <a:solidFill>
                <a:srgbClr val="742521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tecnologias de autocuidado apoiado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presença mais significativa de atenção profissional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concentração maior de cuidados pela equipe de saúde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coparticipação da atenção especializada.</a:t>
            </a:r>
          </a:p>
        </p:txBody>
      </p:sp>
      <p:sp>
        <p:nvSpPr>
          <p:cNvPr id="8" name="Chave esquerda 1">
            <a:extLst>
              <a:ext uri="{FF2B5EF4-FFF2-40B4-BE49-F238E27FC236}">
                <a16:creationId xmlns:a16="http://schemas.microsoft.com/office/drawing/2014/main" id="{44F83436-F646-462D-992F-648DA733CDB2}"/>
              </a:ext>
            </a:extLst>
          </p:cNvPr>
          <p:cNvSpPr/>
          <p:nvPr/>
        </p:nvSpPr>
        <p:spPr>
          <a:xfrm>
            <a:off x="4663616" y="2579710"/>
            <a:ext cx="380262" cy="990836"/>
          </a:xfrm>
          <a:prstGeom prst="leftBrace">
            <a:avLst/>
          </a:prstGeom>
          <a:ln>
            <a:solidFill>
              <a:srgbClr val="742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42521"/>
              </a:solidFill>
            </a:endParaRPr>
          </a:p>
        </p:txBody>
      </p:sp>
      <p:sp>
        <p:nvSpPr>
          <p:cNvPr id="9" name="Chave esquerda 7">
            <a:extLst>
              <a:ext uri="{FF2B5EF4-FFF2-40B4-BE49-F238E27FC236}">
                <a16:creationId xmlns:a16="http://schemas.microsoft.com/office/drawing/2014/main" id="{9E060DCD-4351-4B70-8185-5A655B2F4607}"/>
              </a:ext>
            </a:extLst>
          </p:cNvPr>
          <p:cNvSpPr/>
          <p:nvPr/>
        </p:nvSpPr>
        <p:spPr>
          <a:xfrm>
            <a:off x="4590272" y="4340143"/>
            <a:ext cx="526951" cy="2068082"/>
          </a:xfrm>
          <a:prstGeom prst="leftBrace">
            <a:avLst/>
          </a:prstGeom>
          <a:ln>
            <a:solidFill>
              <a:srgbClr val="742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42521"/>
              </a:solidFill>
            </a:endParaRPr>
          </a:p>
        </p:txBody>
      </p:sp>
      <p:cxnSp>
        <p:nvCxnSpPr>
          <p:cNvPr id="10" name="Conector de seta reta 12">
            <a:extLst>
              <a:ext uri="{FF2B5EF4-FFF2-40B4-BE49-F238E27FC236}">
                <a16:creationId xmlns:a16="http://schemas.microsoft.com/office/drawing/2014/main" id="{5F1D1117-F11F-4615-8A9A-0993C4C02B4A}"/>
              </a:ext>
            </a:extLst>
          </p:cNvPr>
          <p:cNvCxnSpPr>
            <a:cxnSpLocks/>
          </p:cNvCxnSpPr>
          <p:nvPr/>
        </p:nvCxnSpPr>
        <p:spPr>
          <a:xfrm>
            <a:off x="3758397" y="3059109"/>
            <a:ext cx="538647" cy="0"/>
          </a:xfrm>
          <a:prstGeom prst="straightConnector1">
            <a:avLst/>
          </a:prstGeom>
          <a:ln w="57150">
            <a:solidFill>
              <a:srgbClr val="74252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7C38ACA-4A65-47ED-A5EA-E317FC2500E2}"/>
              </a:ext>
            </a:extLst>
          </p:cNvPr>
          <p:cNvCxnSpPr/>
          <p:nvPr/>
        </p:nvCxnSpPr>
        <p:spPr>
          <a:xfrm>
            <a:off x="3758397" y="5356060"/>
            <a:ext cx="538647" cy="0"/>
          </a:xfrm>
          <a:prstGeom prst="straightConnector1">
            <a:avLst/>
          </a:prstGeom>
          <a:ln w="57150">
            <a:solidFill>
              <a:srgbClr val="74252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0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Escala de Avaliação da Necessidade de Cuidado em Saúde Mental (Escala </a:t>
            </a:r>
            <a:r>
              <a:rPr lang="pt-BR" dirty="0" err="1">
                <a:latin typeface="Calibri"/>
                <a:ea typeface="Calibri"/>
                <a:cs typeface="Calibri"/>
              </a:rPr>
              <a:t>CuidaSM</a:t>
            </a:r>
            <a:r>
              <a:rPr lang="pt-BR" dirty="0">
                <a:latin typeface="Calibri"/>
                <a:ea typeface="Calibri"/>
                <a:cs typeface="Calibri"/>
              </a:rPr>
              <a:t>)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4DDD380-4CFE-4878-AE77-F0A6191644D2}"/>
              </a:ext>
            </a:extLst>
          </p:cNvPr>
          <p:cNvSpPr txBox="1">
            <a:spLocks/>
          </p:cNvSpPr>
          <p:nvPr/>
        </p:nvSpPr>
        <p:spPr>
          <a:xfrm>
            <a:off x="442782" y="2441013"/>
            <a:ext cx="10417475" cy="4199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dirty="0"/>
              <a:t>Tecnologia de gestão do cuidado que pode somar elementos objetivos para as decisões que envolvem o escalonamento do cuidado em saúde mental</a:t>
            </a:r>
          </a:p>
          <a:p>
            <a:pPr>
              <a:spcBef>
                <a:spcPts val="2400"/>
              </a:spcBef>
            </a:pPr>
            <a:r>
              <a:rPr lang="pt-BR" dirty="0"/>
              <a:t>Objetivos da utilização da Escala </a:t>
            </a:r>
            <a:r>
              <a:rPr lang="pt-BR" dirty="0" err="1"/>
              <a:t>CuidaSM</a:t>
            </a:r>
            <a:r>
              <a:rPr lang="pt-BR" dirty="0"/>
              <a:t>: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Subsidiar o processo de escalonamento do cuidado com dados objetivos sobre a necessidade de cuidado em saúde mental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Padronizar a avaliação das necessidades de cuidado em saúde mental, buscando uma comunicação efetiva entre diferentes pontos de atenção da rede, que auxilie na tomada de decisão conjunta, e favoreça o cuidado colaborativo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Apoiar a decisão quanto a terapia certa, no momento certo, para o usuário certo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Favorecer a utilização mais racional dos recursos técnicos e humanos, auxiliando na programação </a:t>
            </a:r>
            <a:r>
              <a:rPr lang="pt-BR"/>
              <a:t>do cuidado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270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7700F-2ACC-4214-8D4A-08A65F98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0563103" cy="1325563"/>
          </a:xfrm>
        </p:spPr>
        <p:txBody>
          <a:bodyPr/>
          <a:lstStyle/>
          <a:p>
            <a:r>
              <a:rPr lang="pt-BR" dirty="0"/>
              <a:t>Vídeo: Escalonamento das necessidades de cuidado em Saúde Mental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82FDF3-2E0B-4744-A6A6-2C8A8B1E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719" y="2732644"/>
            <a:ext cx="2873829" cy="2832212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FD61DB-824C-444F-95E7-8567F519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53" y="2306076"/>
            <a:ext cx="3455233" cy="35940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CE826F2-15DD-44A6-8C43-DE35778F68C4}"/>
              </a:ext>
            </a:extLst>
          </p:cNvPr>
          <p:cNvSpPr txBox="1"/>
          <p:nvPr/>
        </p:nvSpPr>
        <p:spPr>
          <a:xfrm>
            <a:off x="4912386" y="5692821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https://vimeo.com/825074302/ae34bfb44c</a:t>
            </a:r>
          </a:p>
        </p:txBody>
      </p:sp>
    </p:spTree>
    <p:extLst>
      <p:ext uri="{BB962C8B-B14F-4D97-AF65-F5344CB8AC3E}">
        <p14:creationId xmlns:p14="http://schemas.microsoft.com/office/powerpoint/2010/main" val="279611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26040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Implantação do Time de Segurança na APS </a:t>
            </a:r>
          </a:p>
        </p:txBody>
      </p:sp>
    </p:spTree>
    <p:extLst>
      <p:ext uri="{BB962C8B-B14F-4D97-AF65-F5344CB8AC3E}">
        <p14:creationId xmlns:p14="http://schemas.microsoft.com/office/powerpoint/2010/main" val="296311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/>
              <a:t> O que é o  Núcleo de Segurança do Paciente (NSP)?</a:t>
            </a:r>
          </a:p>
          <a:p>
            <a:pPr lvl="1" algn="just"/>
            <a:r>
              <a:rPr lang="pt-BR" dirty="0"/>
              <a:t>Instância que deve ser criada para promover e apoiar a implementação de ações voltadas à segurança do paciente nos serviços de saúde. </a:t>
            </a:r>
          </a:p>
        </p:txBody>
      </p:sp>
      <p:pic>
        <p:nvPicPr>
          <p:cNvPr id="5" name="Gráfico 4" descr="Brinde estrutura de tópicos">
            <a:extLst>
              <a:ext uri="{FF2B5EF4-FFF2-40B4-BE49-F238E27FC236}">
                <a16:creationId xmlns:a16="http://schemas.microsoft.com/office/drawing/2014/main" id="{FE28829D-A7EE-4B8E-B3B6-AB8EF862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729" y="3429000"/>
            <a:ext cx="3854671" cy="31770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Estruturar o Time de Segurança com objetivo de promover ações para a promoção da segurança do paciente e a melhoria da qualidade no serviço de saúde, adotando os seguintes princípios e diretrizes: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sz="2200" dirty="0"/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lvl="1" algn="just"/>
            <a:r>
              <a:rPr lang="pt-BR" sz="2200" dirty="0"/>
              <a:t>A garantia das boas práticas de funcionamento do serviço de saúde</a:t>
            </a:r>
          </a:p>
          <a:p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D4D64CD-6646-44A3-8CE8-4EC17E8D1872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Executar as ações do Plano Municipal ou Local de Segurança do Paciente;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Monitorar as ações do Plano Municipal ou Local de Segurança do Paciente;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Apoiar a capacitação e atualização dos profissionais da unidade para a qualidade e segurança do paciente;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Apoiar a equipe no processo de notificação de incidentes; </a:t>
            </a:r>
          </a:p>
        </p:txBody>
      </p:sp>
    </p:spTree>
    <p:extLst>
      <p:ext uri="{BB962C8B-B14F-4D97-AF65-F5344CB8AC3E}">
        <p14:creationId xmlns:p14="http://schemas.microsoft.com/office/powerpoint/2010/main" val="10389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1538B-92F6-415F-85F9-2A1182DE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Macroprocessos de atenção às condições crônicas não agudizadas, enfermidades e pessoas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hiperutilizadoras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BA489ABC-139E-47F7-8093-2BFC1C48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95" y="2371198"/>
            <a:ext cx="7742911" cy="43168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8800" dirty="0"/>
              <a:t>Gerenciamento das condições crônicas prioritárias (juntamente com as condições de saúde mental)</a:t>
            </a:r>
          </a:p>
          <a:p>
            <a:r>
              <a:rPr lang="pt-BR" sz="8800" dirty="0"/>
              <a:t>Escalonamento do cuidado em saúde mental </a:t>
            </a:r>
          </a:p>
          <a:p>
            <a:r>
              <a:rPr lang="pt-BR" sz="8800" dirty="0"/>
              <a:t>Elaboração e monitoramento dos planos de cuidado</a:t>
            </a:r>
          </a:p>
          <a:p>
            <a:r>
              <a:rPr lang="pt-BR" sz="8800" dirty="0"/>
              <a:t>Autocuidado apoiado</a:t>
            </a:r>
          </a:p>
          <a:p>
            <a:r>
              <a:rPr lang="pt-BR" sz="8800" dirty="0"/>
              <a:t>Gestão de caso</a:t>
            </a:r>
          </a:p>
          <a:p>
            <a:r>
              <a:rPr lang="pt-BR" sz="8800" dirty="0"/>
              <a:t>Intervenções psicossociais</a:t>
            </a:r>
          </a:p>
          <a:p>
            <a:r>
              <a:rPr lang="pt-BR" sz="8800" dirty="0" err="1"/>
              <a:t>Matriciamento</a:t>
            </a:r>
            <a:endParaRPr lang="pt-BR" sz="8800" dirty="0"/>
          </a:p>
          <a:p>
            <a:r>
              <a:rPr lang="pt-BR" sz="8800" dirty="0"/>
              <a:t>Educação permanente dos profissionais de saúde</a:t>
            </a:r>
          </a:p>
          <a:p>
            <a:r>
              <a:rPr lang="pt-BR" sz="8800" dirty="0"/>
              <a:t>Educação em saúde e educação popular </a:t>
            </a:r>
          </a:p>
          <a:p>
            <a:r>
              <a:rPr lang="pt-BR" sz="8800" dirty="0"/>
              <a:t>Guia de Ações e Serviços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F8B7308-51F3-4064-8AF9-3E502F56B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01" y="3716827"/>
            <a:ext cx="225425" cy="1625583"/>
          </a:xfrm>
          <a:prstGeom prst="rect">
            <a:avLst/>
          </a:prstGeom>
        </p:spPr>
      </p:pic>
      <p:grpSp>
        <p:nvGrpSpPr>
          <p:cNvPr id="18" name="Agrupar 16">
            <a:extLst>
              <a:ext uri="{FF2B5EF4-FFF2-40B4-BE49-F238E27FC236}">
                <a16:creationId xmlns:a16="http://schemas.microsoft.com/office/drawing/2014/main" id="{3483E093-9DA7-4247-ABC4-56B20FF72B45}"/>
              </a:ext>
            </a:extLst>
          </p:cNvPr>
          <p:cNvGrpSpPr/>
          <p:nvPr/>
        </p:nvGrpSpPr>
        <p:grpSpPr>
          <a:xfrm>
            <a:off x="328038" y="2706893"/>
            <a:ext cx="2956560" cy="2635872"/>
            <a:chOff x="0" y="0"/>
            <a:chExt cx="2956560" cy="2591155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A6B584D-53B0-4FB7-8DF9-04761098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EBFF22A-6527-4BEC-A9F5-160DEE2E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77ECF5F-E3DD-471A-B1A7-63E5218A5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39" y="1258214"/>
              <a:ext cx="600075" cy="57912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F302AA1-1B2C-48A9-AE97-484F985C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82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Apoiar as lideranças da unidade na investigação e análise dos incidentes;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Notificar ao Núcleo Municipal, na ocorrência de eventos adversos graves e catastróficos;</a:t>
            </a:r>
          </a:p>
          <a:p>
            <a:pPr marL="0" lvl="0" indent="0" algn="just">
              <a:buNone/>
            </a:pPr>
            <a:r>
              <a:rPr lang="pt-BR" dirty="0"/>
              <a:t>  </a:t>
            </a:r>
          </a:p>
          <a:p>
            <a:pPr lvl="0" algn="just"/>
            <a:r>
              <a:rPr lang="pt-BR" dirty="0"/>
              <a:t>Apoiar o Núcleo Municipal na investigação e análise dos eventos adversos graves e catastróficos e monitorar a elaboração do plano de ação para a prevenção de novos eventos. </a:t>
            </a:r>
          </a:p>
        </p:txBody>
      </p:sp>
    </p:spTree>
    <p:extLst>
      <p:ext uri="{BB962C8B-B14F-4D97-AF65-F5344CB8AC3E}">
        <p14:creationId xmlns:p14="http://schemas.microsoft.com/office/powerpoint/2010/main" val="3668008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 estruturação do Time De Segurança no serviço de saúde beneficia a todos os usuários e profissionais dos serviços de saúde, conformando-se como um elemento transversal para Rede de Atenção à Saúde.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29534A-43D5-4292-941F-B523A6511E0E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189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1C517FD-2712-4B6B-AFC7-57E81DB550B2}"/>
              </a:ext>
            </a:extLst>
          </p:cNvPr>
          <p:cNvSpPr txBox="1"/>
          <p:nvPr/>
        </p:nvSpPr>
        <p:spPr>
          <a:xfrm>
            <a:off x="467921" y="1347545"/>
            <a:ext cx="4877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1148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Implantando o núcleo local de segurança do paciente na unidade de saúde</a:t>
            </a:r>
            <a:endParaRPr lang="pt-BR" dirty="0">
              <a:solidFill>
                <a:srgbClr val="11483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F07CA-4CB7-421F-8EB3-91387055CC8B}"/>
              </a:ext>
            </a:extLst>
          </p:cNvPr>
          <p:cNvSpPr txBox="1"/>
          <p:nvPr/>
        </p:nvSpPr>
        <p:spPr>
          <a:xfrm>
            <a:off x="5911234" y="1347545"/>
            <a:ext cx="4877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1148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Experiência prática: Implantação e gestão do Time de Segurança no serviço</a:t>
            </a:r>
            <a:endParaRPr lang="pt-BR" dirty="0">
              <a:solidFill>
                <a:srgbClr val="114834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5550CE-E831-42FD-BAFB-20AF1CE55BB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E5CBAED-D3E7-5519-79E0-782468049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03589"/>
              </p:ext>
            </p:extLst>
          </p:nvPr>
        </p:nvGraphicFramePr>
        <p:xfrm>
          <a:off x="609899" y="6261330"/>
          <a:ext cx="4593321" cy="343938"/>
        </p:xfrm>
        <a:graphic>
          <a:graphicData uri="http://schemas.openxmlformats.org/drawingml/2006/table">
            <a:tbl>
              <a:tblPr/>
              <a:tblGrid>
                <a:gridCol w="4593321">
                  <a:extLst>
                    <a:ext uri="{9D8B030D-6E8A-4147-A177-3AD203B41FA5}">
                      <a16:colId xmlns:a16="http://schemas.microsoft.com/office/drawing/2014/main" val="2167934094"/>
                    </a:ext>
                  </a:extLst>
                </a:gridCol>
              </a:tblGrid>
              <a:tr h="343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u="sng" kern="1200" dirty="0">
                          <a:solidFill>
                            <a:srgbClr val="0563C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https://vimeo.com/783756238/7b59dec7af</a:t>
                      </a:r>
                      <a:r>
                        <a:rPr lang="pt-BR" sz="1800" u="sng" kern="1200" dirty="0">
                          <a:solidFill>
                            <a:srgbClr val="0563C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96650"/>
                  </a:ext>
                </a:extLst>
              </a:tr>
            </a:tbl>
          </a:graphicData>
        </a:graphic>
      </p:graphicFrame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2EAAFA6F-C87C-6CB0-E574-4E621301F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0" y="2124941"/>
            <a:ext cx="3861582" cy="3861582"/>
          </a:xfrm>
          <a:prstGeom prst="rect">
            <a:avLst/>
          </a:prstGeom>
        </p:spPr>
      </p:pic>
      <p:pic>
        <p:nvPicPr>
          <p:cNvPr id="9" name="Imagem 8" descr="Código QR&#10;&#10;Descrição gerada automaticamente">
            <a:extLst>
              <a:ext uri="{FF2B5EF4-FFF2-40B4-BE49-F238E27FC236}">
                <a16:creationId xmlns:a16="http://schemas.microsoft.com/office/drawing/2014/main" id="{56F98180-4E1E-0232-2B24-0D9F52613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08" y="2124941"/>
            <a:ext cx="3861582" cy="38615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A141FA-4973-1B3A-FFAC-4E0B2403AD74}"/>
              </a:ext>
            </a:extLst>
          </p:cNvPr>
          <p:cNvSpPr txBox="1"/>
          <p:nvPr/>
        </p:nvSpPr>
        <p:spPr>
          <a:xfrm>
            <a:off x="6096000" y="6235936"/>
            <a:ext cx="459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</a:rPr>
              <a:t>https://vimeo.com/783755845/dd5b28dd8a</a:t>
            </a:r>
          </a:p>
        </p:txBody>
      </p:sp>
    </p:spTree>
    <p:extLst>
      <p:ext uri="{BB962C8B-B14F-4D97-AF65-F5344CB8AC3E}">
        <p14:creationId xmlns:p14="http://schemas.microsoft.com/office/powerpoint/2010/main" val="2306749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3E41-4F6C-4201-B490-FFBEC47E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467166"/>
            <a:ext cx="10052222" cy="1325563"/>
          </a:xfrm>
        </p:spPr>
        <p:txBody>
          <a:bodyPr/>
          <a:lstStyle/>
          <a:p>
            <a:r>
              <a:rPr lang="pt-BR" dirty="0"/>
              <a:t>As diferenças entre as condições agudas e crônicas</a:t>
            </a:r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7C311361-F777-4EFB-8117-2024A0D4AF4B}"/>
              </a:ext>
            </a:extLst>
          </p:cNvPr>
          <p:cNvGraphicFramePr>
            <a:graphicFrameLocks noGrp="1"/>
          </p:cNvGraphicFramePr>
          <p:nvPr/>
        </p:nvGraphicFramePr>
        <p:xfrm>
          <a:off x="804979" y="1505941"/>
          <a:ext cx="10312868" cy="5352059"/>
        </p:xfrm>
        <a:graphic>
          <a:graphicData uri="http://schemas.openxmlformats.org/drawingml/2006/table">
            <a:tbl>
              <a:tblPr/>
              <a:tblGrid>
                <a:gridCol w="366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77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VARIÁVEL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CONDIÇÃO AGUDA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CONDIÇÃO CRÔNICA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INÍCIO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Rápido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Gradual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CAUSA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única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múltiplas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DURAÇÃO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Curta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Indefinida longa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DIAGNÓSTICO E PROGNÓSTICO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Comumente acurados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incertos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TESTES DIAGNÓSTICOS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Frequentemente decisivos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Frequentemente de valor limitado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RESULTADO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 geral,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 geral, cuidado sem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7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PAPEL DOS PROFISSIONAIS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Selecionar e prescrever o tratamento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Educar e fazer parceria com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NATUREZA DAS INTERVENÇÕES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Centrada no cuidado profissional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Centrada no cuidado multiprofissional e no autocuidado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5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CONHECIMENTO E AÇÃO CLÍNICA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Concentrados no profissional médico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Compartilhados pela equipe multiprofissional e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1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PAPEL DA PESSOA USUÁRIA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Seguir as prescrições, atuando como paciente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Corresponsabilizar-se</a:t>
                      </a: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por sua saúde em parceria com a equipe de saúde, atuando como agente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SISTEMA DE ATENÇÃO À SAÚDE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Reativo e episódico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Proativo e contínuo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2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2D465-D3DE-43C6-BD32-9D759D72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da clínica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0FD9-8E90-4B37-B93C-49354C07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158584"/>
            <a:ext cx="10485048" cy="446101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pt-BR" sz="2400" dirty="0"/>
              <a:t>Conjunto de tecnologias de </a:t>
            </a:r>
            <a:r>
              <a:rPr lang="pt-BR" sz="2400" dirty="0" err="1"/>
              <a:t>microgestão</a:t>
            </a:r>
            <a:r>
              <a:rPr lang="pt-BR" sz="2400" dirty="0"/>
              <a:t> da clínica, destinado a prover uma atenção à saúde de qualidade: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centrada nas pessoas;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efetiva (estruturada com base em evidências científicas);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segura (não causa danos às pessoas usuárias e nem aos profissionais de saúde);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eficiente (provida com os custos ótimos);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oportuna (porque é prestada no tempo certo);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equitativa (de forma a reduzir as desigualdades injustas);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ofertada de forma humanizada. </a:t>
            </a:r>
          </a:p>
          <a:p>
            <a:pPr>
              <a:spcBef>
                <a:spcPts val="120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8366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BC50-AFB8-43B7-9BA1-3F1BCD44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da condição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8A678-8181-4A80-9DB6-DE1E1200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gestão da condição de saúde começa com uma </a:t>
            </a:r>
            <a:r>
              <a:rPr lang="pt-BR" b="1" dirty="0"/>
              <a:t>correta compreensão de toda história </a:t>
            </a:r>
            <a:r>
              <a:rPr lang="pt-BR" dirty="0"/>
              <a:t>dessa condição [expressa na história natural e na linha de cuidado].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F882CE-6C73-40F8-8523-13DCE6E9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40" y="3632786"/>
            <a:ext cx="7055708" cy="176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DE4756F-DCCC-4E22-82A7-877F7CCD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99" y="695700"/>
            <a:ext cx="10709899" cy="1325563"/>
          </a:xfrm>
        </p:spPr>
        <p:txBody>
          <a:bodyPr>
            <a:normAutofit/>
          </a:bodyPr>
          <a:lstStyle/>
          <a:p>
            <a:r>
              <a:rPr lang="pt-BR" sz="2400" dirty="0"/>
              <a:t>Principais fatores de risco para transtornos mentais X Linha de vida de um indivíduo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F4376EC-979F-4E52-B240-9EB1D5DC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37" y="1638534"/>
            <a:ext cx="7286625" cy="48101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10C218-0219-4912-B749-FDFC53944920}"/>
              </a:ext>
            </a:extLst>
          </p:cNvPr>
          <p:cNvSpPr txBox="1"/>
          <p:nvPr/>
        </p:nvSpPr>
        <p:spPr>
          <a:xfrm>
            <a:off x="4664439" y="6448659"/>
            <a:ext cx="286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Fonte: </a:t>
            </a:r>
            <a:r>
              <a:rPr lang="pt-BR" sz="1600" dirty="0"/>
              <a:t>CHIAVERINI, 2011.</a:t>
            </a:r>
          </a:p>
        </p:txBody>
      </p:sp>
    </p:spTree>
    <p:extLst>
      <p:ext uri="{BB962C8B-B14F-4D97-AF65-F5344CB8AC3E}">
        <p14:creationId xmlns:p14="http://schemas.microsoft.com/office/powerpoint/2010/main" val="291194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0518-25AE-4C19-88DF-04AC146A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Identificação das pessoas com necessidades de cuidado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25243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4C373-0249-4931-88D5-B5B377B5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da população com necessidades de cuidado em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B26B76-9BB3-401B-9C28-AE3ED566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Levantamento realizado pela equipe da APS para conhecer a população com necessidade de cuidado em saúde mental.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Discutir: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Identificação da subpopulação que necessita de cuidados em saúde mental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Acompanhamento dos indivíduos e grupos com essas condições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89991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1816</Words>
  <Application>Microsoft Office PowerPoint</Application>
  <PresentationFormat>Widescreen</PresentationFormat>
  <Paragraphs>264</Paragraphs>
  <Slides>33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Lucida Grande (Títulos)</vt:lpstr>
      <vt:lpstr>Tisa Sans Pro</vt:lpstr>
      <vt:lpstr>Verdana</vt:lpstr>
      <vt:lpstr>Wingdings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Organização dos macroprocessos de atenção às condições crônicas</vt:lpstr>
      <vt:lpstr>Macroprocessos de atenção às condições crônicas não agudizadas, enfermidades e pessoas hiperutilizadoras</vt:lpstr>
      <vt:lpstr>As diferenças entre as condições agudas e crônicas</vt:lpstr>
      <vt:lpstr>Gestão da clínica</vt:lpstr>
      <vt:lpstr>Gestão da condição de saúde</vt:lpstr>
      <vt:lpstr>Principais fatores de risco para transtornos mentais X Linha de vida de um indivíduo</vt:lpstr>
      <vt:lpstr>Identificação das pessoas com necessidades de cuidado em saúde mental</vt:lpstr>
      <vt:lpstr>Mapeamento da população com necessidades de cuidado em saúde mental</vt:lpstr>
      <vt:lpstr>Nota técnica ou diretriz clínica</vt:lpstr>
      <vt:lpstr>Diretriz clínica</vt:lpstr>
      <vt:lpstr>Objetivos das diretrizes clínicas</vt:lpstr>
      <vt:lpstr>Tipos de diretrizes clínicas</vt:lpstr>
      <vt:lpstr>Nota técnica</vt:lpstr>
      <vt:lpstr>Gestão da condição de saúde</vt:lpstr>
      <vt:lpstr>Discussão da Nota Técnica ou Diretriz Clínica adotada</vt:lpstr>
      <vt:lpstr>Escalonamento do cuidado em Saúde Mental</vt:lpstr>
      <vt:lpstr>Apresentação do PowerPoint</vt:lpstr>
      <vt:lpstr>Modelo de atenção às condições crônicas</vt:lpstr>
      <vt:lpstr>Modelo da pirâmide de riscos</vt:lpstr>
      <vt:lpstr>Escalonamento do Cuidado em Saúde Mental</vt:lpstr>
      <vt:lpstr>Escalonamento do Cuidado em Saúde Mental</vt:lpstr>
      <vt:lpstr>Escala de Avaliação da Necessidade de Cuidado em Saúde Mental (Escala CuidaSM)</vt:lpstr>
      <vt:lpstr>Vídeo: Escalonamento das necessidades de cuidado em Saúde Mental</vt:lpstr>
      <vt:lpstr>Material de Apoio – Parte II</vt:lpstr>
      <vt:lpstr>Implantação do Time de Segurança na APS </vt:lpstr>
      <vt:lpstr>Conceito</vt:lpstr>
      <vt:lpstr>Objetivo </vt:lpstr>
      <vt:lpstr>Papel do Time de Segurança</vt:lpstr>
      <vt:lpstr>Papel do Time de Segurança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145</cp:revision>
  <dcterms:created xsi:type="dcterms:W3CDTF">2021-05-10T00:56:02Z</dcterms:created>
  <dcterms:modified xsi:type="dcterms:W3CDTF">2023-06-02T20:02:41Z</dcterms:modified>
</cp:coreProperties>
</file>