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03" r:id="rId2"/>
    <p:sldMasterId id="2147483698" r:id="rId3"/>
    <p:sldMasterId id="2147483648" r:id="rId4"/>
    <p:sldMasterId id="2147483672" r:id="rId5"/>
    <p:sldMasterId id="2147483660" r:id="rId6"/>
    <p:sldMasterId id="2147483701" r:id="rId7"/>
    <p:sldMasterId id="2147483707" r:id="rId8"/>
  </p:sldMasterIdLst>
  <p:notesMasterIdLst>
    <p:notesMasterId r:id="rId60"/>
  </p:notesMasterIdLst>
  <p:handoutMasterIdLst>
    <p:handoutMasterId r:id="rId61"/>
  </p:handoutMasterIdLst>
  <p:sldIdLst>
    <p:sldId id="263" r:id="rId9"/>
    <p:sldId id="269" r:id="rId10"/>
    <p:sldId id="270" r:id="rId11"/>
    <p:sldId id="271" r:id="rId12"/>
    <p:sldId id="265" r:id="rId13"/>
    <p:sldId id="272" r:id="rId14"/>
    <p:sldId id="273" r:id="rId15"/>
    <p:sldId id="291" r:id="rId16"/>
    <p:sldId id="274" r:id="rId17"/>
    <p:sldId id="276" r:id="rId18"/>
    <p:sldId id="4102" r:id="rId19"/>
    <p:sldId id="277" r:id="rId20"/>
    <p:sldId id="4104" r:id="rId21"/>
    <p:sldId id="4103" r:id="rId22"/>
    <p:sldId id="4105" r:id="rId23"/>
    <p:sldId id="4157" r:id="rId24"/>
    <p:sldId id="3434" r:id="rId25"/>
    <p:sldId id="4129" r:id="rId26"/>
    <p:sldId id="4113" r:id="rId27"/>
    <p:sldId id="4130" r:id="rId28"/>
    <p:sldId id="4131" r:id="rId29"/>
    <p:sldId id="4117" r:id="rId30"/>
    <p:sldId id="4123" r:id="rId31"/>
    <p:sldId id="4092" r:id="rId32"/>
    <p:sldId id="4118" r:id="rId33"/>
    <p:sldId id="4122" r:id="rId34"/>
    <p:sldId id="4132" r:id="rId35"/>
    <p:sldId id="4140" r:id="rId36"/>
    <p:sldId id="260" r:id="rId37"/>
    <p:sldId id="264" r:id="rId38"/>
    <p:sldId id="4142" r:id="rId39"/>
    <p:sldId id="4143" r:id="rId40"/>
    <p:sldId id="4141" r:id="rId41"/>
    <p:sldId id="261" r:id="rId42"/>
    <p:sldId id="4144" r:id="rId43"/>
    <p:sldId id="4145" r:id="rId44"/>
    <p:sldId id="287" r:id="rId45"/>
    <p:sldId id="4146" r:id="rId46"/>
    <p:sldId id="3424" r:id="rId47"/>
    <p:sldId id="4128" r:id="rId48"/>
    <p:sldId id="4095" r:id="rId49"/>
    <p:sldId id="4150" r:id="rId50"/>
    <p:sldId id="4151" r:id="rId51"/>
    <p:sldId id="4152" r:id="rId52"/>
    <p:sldId id="4134" r:id="rId53"/>
    <p:sldId id="4153" r:id="rId54"/>
    <p:sldId id="4135" r:id="rId55"/>
    <p:sldId id="4154" r:id="rId56"/>
    <p:sldId id="4156" r:id="rId57"/>
    <p:sldId id="4158" r:id="rId58"/>
    <p:sldId id="268"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1D16"/>
    <a:srgbClr val="F2CCCC"/>
    <a:srgbClr val="862722"/>
    <a:srgbClr val="862723"/>
    <a:srgbClr val="C55848"/>
    <a:srgbClr val="C55748"/>
    <a:srgbClr val="9C4884"/>
    <a:srgbClr val="429859"/>
    <a:srgbClr val="59913A"/>
    <a:srgbClr val="357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118" autoAdjust="0"/>
  </p:normalViewPr>
  <p:slideViewPr>
    <p:cSldViewPr snapToGrid="0">
      <p:cViewPr varScale="1">
        <p:scale>
          <a:sx n="68" d="100"/>
          <a:sy n="68" d="100"/>
        </p:scale>
        <p:origin x="109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6BCF58-7D05-475B-8656-70E40BFAC457}"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pt-BR"/>
        </a:p>
      </dgm:t>
    </dgm:pt>
    <dgm:pt modelId="{D2F3A3FE-84A8-4B95-A4B9-24FDFF228FB0}">
      <dgm:prSet custT="1"/>
      <dgm:spPr/>
      <dgm:t>
        <a:bodyPr/>
        <a:lstStyle/>
        <a:p>
          <a:pPr algn="ctr"/>
          <a:r>
            <a:rPr lang="pt-BR" altLang="pt-BR" sz="1400" dirty="0">
              <a:latin typeface="+mn-lt"/>
            </a:rPr>
            <a:t>Cuidado centrado na pessoa</a:t>
          </a:r>
        </a:p>
      </dgm:t>
    </dgm:pt>
    <dgm:pt modelId="{D6E86E11-20BD-4A9F-B0AA-4C785F177BC1}" type="parTrans" cxnId="{E34DCA18-6DFD-4078-AE35-B683AC9D7934}">
      <dgm:prSet/>
      <dgm:spPr/>
      <dgm:t>
        <a:bodyPr/>
        <a:lstStyle/>
        <a:p>
          <a:endParaRPr lang="pt-BR"/>
        </a:p>
      </dgm:t>
    </dgm:pt>
    <dgm:pt modelId="{6BD86399-8D6A-49EA-8255-3B0A4DDD1F01}" type="sibTrans" cxnId="{E34DCA18-6DFD-4078-AE35-B683AC9D7934}">
      <dgm:prSet/>
      <dgm:spPr/>
      <dgm:t>
        <a:bodyPr/>
        <a:lstStyle/>
        <a:p>
          <a:endParaRPr lang="pt-BR"/>
        </a:p>
      </dgm:t>
    </dgm:pt>
    <dgm:pt modelId="{8791E5DB-4C5A-4AEB-A3AA-40434EB5201D}">
      <dgm:prSet custT="1"/>
      <dgm:spPr>
        <a:solidFill>
          <a:srgbClr val="FFFF00">
            <a:alpha val="50000"/>
          </a:srgbClr>
        </a:solidFill>
      </dgm:spPr>
      <dgm:t>
        <a:bodyPr/>
        <a:lstStyle/>
        <a:p>
          <a:pPr algn="r"/>
          <a:r>
            <a:rPr lang="pt-BR" altLang="pt-BR" sz="1300" dirty="0">
              <a:latin typeface="+mn-lt"/>
            </a:rPr>
            <a:t>               </a:t>
          </a:r>
          <a:r>
            <a:rPr lang="pt-BR" altLang="pt-BR" sz="1200" dirty="0">
              <a:latin typeface="+mn-lt"/>
            </a:rPr>
            <a:t>Resolutividade</a:t>
          </a:r>
        </a:p>
      </dgm:t>
    </dgm:pt>
    <dgm:pt modelId="{A1383E56-0723-4FC0-85D3-F2F48205D168}" type="parTrans" cxnId="{C97E4E6C-87FC-404C-ABC1-BAB51954F1D7}">
      <dgm:prSet/>
      <dgm:spPr/>
      <dgm:t>
        <a:bodyPr/>
        <a:lstStyle/>
        <a:p>
          <a:endParaRPr lang="pt-BR"/>
        </a:p>
      </dgm:t>
    </dgm:pt>
    <dgm:pt modelId="{0A3EA2F4-CA96-4F72-B41D-89BB79A075CC}" type="sibTrans" cxnId="{C97E4E6C-87FC-404C-ABC1-BAB51954F1D7}">
      <dgm:prSet/>
      <dgm:spPr/>
      <dgm:t>
        <a:bodyPr/>
        <a:lstStyle/>
        <a:p>
          <a:endParaRPr lang="pt-BR"/>
        </a:p>
      </dgm:t>
    </dgm:pt>
    <dgm:pt modelId="{18C6B480-C89D-495D-BABC-7BFD74666FF9}">
      <dgm:prSet custT="1"/>
      <dgm:spPr>
        <a:solidFill>
          <a:srgbClr val="92D050">
            <a:alpha val="50000"/>
          </a:srgbClr>
        </a:solidFill>
      </dgm:spPr>
      <dgm:t>
        <a:bodyPr/>
        <a:lstStyle/>
        <a:p>
          <a:r>
            <a:rPr lang="pt-BR" altLang="pt-BR" sz="1200" dirty="0">
              <a:latin typeface="+mn-lt"/>
            </a:rPr>
            <a:t>Longitudinalidade do cuidado</a:t>
          </a:r>
        </a:p>
      </dgm:t>
    </dgm:pt>
    <dgm:pt modelId="{D55D70D1-06D4-4B30-93D8-4637D31F7158}" type="parTrans" cxnId="{82F341C8-28DB-402B-B4B0-2547CFDB4DCE}">
      <dgm:prSet/>
      <dgm:spPr/>
      <dgm:t>
        <a:bodyPr/>
        <a:lstStyle/>
        <a:p>
          <a:endParaRPr lang="pt-BR"/>
        </a:p>
      </dgm:t>
    </dgm:pt>
    <dgm:pt modelId="{ADD60B1B-588F-42A2-BE6D-F8D7B14A59CF}" type="sibTrans" cxnId="{82F341C8-28DB-402B-B4B0-2547CFDB4DCE}">
      <dgm:prSet/>
      <dgm:spPr/>
      <dgm:t>
        <a:bodyPr/>
        <a:lstStyle/>
        <a:p>
          <a:endParaRPr lang="pt-BR"/>
        </a:p>
      </dgm:t>
    </dgm:pt>
    <dgm:pt modelId="{950AA524-BEAF-48F6-8F5E-46EBB743C95C}">
      <dgm:prSet custT="1"/>
      <dgm:spPr>
        <a:solidFill>
          <a:srgbClr val="009D82">
            <a:alpha val="50000"/>
          </a:srgbClr>
        </a:solidFill>
      </dgm:spPr>
      <dgm:t>
        <a:bodyPr/>
        <a:lstStyle/>
        <a:p>
          <a:r>
            <a:rPr lang="pt-BR" altLang="pt-BR" sz="1200" dirty="0">
              <a:latin typeface="+mn-lt"/>
            </a:rPr>
            <a:t>Conhecimento do Território</a:t>
          </a:r>
        </a:p>
      </dgm:t>
    </dgm:pt>
    <dgm:pt modelId="{0247988C-7FA0-4FC1-A15D-948E48C42D23}" type="parTrans" cxnId="{72248E30-1B9D-4BA0-8368-109240D393F4}">
      <dgm:prSet/>
      <dgm:spPr/>
      <dgm:t>
        <a:bodyPr/>
        <a:lstStyle/>
        <a:p>
          <a:endParaRPr lang="pt-BR"/>
        </a:p>
      </dgm:t>
    </dgm:pt>
    <dgm:pt modelId="{7B174955-CE41-42D9-9C33-52ADF4490DD0}" type="sibTrans" cxnId="{72248E30-1B9D-4BA0-8368-109240D393F4}">
      <dgm:prSet/>
      <dgm:spPr/>
      <dgm:t>
        <a:bodyPr/>
        <a:lstStyle/>
        <a:p>
          <a:endParaRPr lang="pt-BR"/>
        </a:p>
      </dgm:t>
    </dgm:pt>
    <dgm:pt modelId="{B992D983-3570-4A8F-8CC1-6B85D456AE64}">
      <dgm:prSet custT="1"/>
      <dgm:spPr>
        <a:solidFill>
          <a:srgbClr val="BE6311">
            <a:alpha val="50000"/>
          </a:srgbClr>
        </a:solidFill>
      </dgm:spPr>
      <dgm:t>
        <a:bodyPr/>
        <a:lstStyle/>
        <a:p>
          <a:r>
            <a:rPr lang="pt-BR" altLang="pt-BR" sz="1200" dirty="0">
              <a:latin typeface="+mn-lt"/>
            </a:rPr>
            <a:t>Ordenação da RAS</a:t>
          </a:r>
        </a:p>
      </dgm:t>
    </dgm:pt>
    <dgm:pt modelId="{A9490079-0015-41EE-9085-62DD1DE21863}" type="parTrans" cxnId="{5D161279-E954-4FCE-8D6A-22F816B99B36}">
      <dgm:prSet/>
      <dgm:spPr/>
      <dgm:t>
        <a:bodyPr/>
        <a:lstStyle/>
        <a:p>
          <a:endParaRPr lang="pt-BR"/>
        </a:p>
      </dgm:t>
    </dgm:pt>
    <dgm:pt modelId="{4F31B872-78A1-48D4-A5AD-0ABC075CE632}" type="sibTrans" cxnId="{5D161279-E954-4FCE-8D6A-22F816B99B36}">
      <dgm:prSet/>
      <dgm:spPr/>
      <dgm:t>
        <a:bodyPr/>
        <a:lstStyle/>
        <a:p>
          <a:endParaRPr lang="pt-BR"/>
        </a:p>
      </dgm:t>
    </dgm:pt>
    <dgm:pt modelId="{D22AAFE5-EE96-4EAF-9571-2CFB23A7A9C7}">
      <dgm:prSet custT="1"/>
      <dgm:spPr>
        <a:solidFill>
          <a:srgbClr val="C00000">
            <a:alpha val="50000"/>
          </a:srgbClr>
        </a:solidFill>
      </dgm:spPr>
      <dgm:t>
        <a:bodyPr/>
        <a:lstStyle/>
        <a:p>
          <a:r>
            <a:rPr lang="pt-BR" altLang="pt-BR" sz="1200" dirty="0">
              <a:latin typeface="+mn-lt"/>
            </a:rPr>
            <a:t>Mútuo apoio na equipe</a:t>
          </a:r>
        </a:p>
      </dgm:t>
    </dgm:pt>
    <dgm:pt modelId="{34F9DF34-3C42-4586-943D-A1D4CAC4D75B}" type="parTrans" cxnId="{D275267E-E7DA-4636-B1DA-6F5F9FEFEDD2}">
      <dgm:prSet/>
      <dgm:spPr/>
      <dgm:t>
        <a:bodyPr/>
        <a:lstStyle/>
        <a:p>
          <a:endParaRPr lang="pt-BR"/>
        </a:p>
      </dgm:t>
    </dgm:pt>
    <dgm:pt modelId="{7799BE96-1E01-43C0-97B2-E4C368A477AF}" type="sibTrans" cxnId="{D275267E-E7DA-4636-B1DA-6F5F9FEFEDD2}">
      <dgm:prSet/>
      <dgm:spPr/>
      <dgm:t>
        <a:bodyPr/>
        <a:lstStyle/>
        <a:p>
          <a:endParaRPr lang="pt-BR"/>
        </a:p>
      </dgm:t>
    </dgm:pt>
    <dgm:pt modelId="{8057A235-6948-4634-A529-F1E5CA55D9D7}" type="pres">
      <dgm:prSet presAssocID="{566BCF58-7D05-475B-8656-70E40BFAC457}" presName="composite" presStyleCnt="0">
        <dgm:presLayoutVars>
          <dgm:chMax val="1"/>
          <dgm:dir/>
          <dgm:resizeHandles val="exact"/>
        </dgm:presLayoutVars>
      </dgm:prSet>
      <dgm:spPr/>
    </dgm:pt>
    <dgm:pt modelId="{6CFB93F7-5AD7-4144-A1F0-4B6F56686D15}" type="pres">
      <dgm:prSet presAssocID="{566BCF58-7D05-475B-8656-70E40BFAC457}" presName="radial" presStyleCnt="0">
        <dgm:presLayoutVars>
          <dgm:animLvl val="ctr"/>
        </dgm:presLayoutVars>
      </dgm:prSet>
      <dgm:spPr/>
    </dgm:pt>
    <dgm:pt modelId="{2FCCFB64-2C8F-4859-B29F-EF739239DA40}" type="pres">
      <dgm:prSet presAssocID="{D2F3A3FE-84A8-4B95-A4B9-24FDFF228FB0}" presName="centerShape" presStyleLbl="vennNode1" presStyleIdx="0" presStyleCnt="6"/>
      <dgm:spPr/>
    </dgm:pt>
    <dgm:pt modelId="{1C014351-A1D7-4FBE-A7C0-B1464344E2CB}" type="pres">
      <dgm:prSet presAssocID="{8791E5DB-4C5A-4AEB-A3AA-40434EB5201D}" presName="node" presStyleLbl="vennNode1" presStyleIdx="1" presStyleCnt="6" custScaleX="131021" custRadScaleRad="102972" custRadScaleInc="109917">
        <dgm:presLayoutVars>
          <dgm:bulletEnabled val="1"/>
        </dgm:presLayoutVars>
      </dgm:prSet>
      <dgm:spPr/>
    </dgm:pt>
    <dgm:pt modelId="{788522E9-1436-4197-99D2-68EE174874C1}" type="pres">
      <dgm:prSet presAssocID="{18C6B480-C89D-495D-BABC-7BFD74666FF9}" presName="node" presStyleLbl="vennNode1" presStyleIdx="2" presStyleCnt="6" custScaleX="131021" custRadScaleRad="94112" custRadScaleInc="-96674">
        <dgm:presLayoutVars>
          <dgm:bulletEnabled val="1"/>
        </dgm:presLayoutVars>
      </dgm:prSet>
      <dgm:spPr/>
    </dgm:pt>
    <dgm:pt modelId="{596521A4-0434-4D2F-83B4-721635747752}" type="pres">
      <dgm:prSet presAssocID="{950AA524-BEAF-48F6-8F5E-46EBB743C95C}" presName="node" presStyleLbl="vennNode1" presStyleIdx="3" presStyleCnt="6" custScaleX="131021">
        <dgm:presLayoutVars>
          <dgm:bulletEnabled val="1"/>
        </dgm:presLayoutVars>
      </dgm:prSet>
      <dgm:spPr/>
    </dgm:pt>
    <dgm:pt modelId="{39586A9E-F7D0-495F-BF80-4A0ACEE98331}" type="pres">
      <dgm:prSet presAssocID="{B992D983-3570-4A8F-8CC1-6B85D456AE64}" presName="node" presStyleLbl="vennNode1" presStyleIdx="4" presStyleCnt="6" custScaleX="131021">
        <dgm:presLayoutVars>
          <dgm:bulletEnabled val="1"/>
        </dgm:presLayoutVars>
      </dgm:prSet>
      <dgm:spPr/>
    </dgm:pt>
    <dgm:pt modelId="{51E591E4-CF68-4516-9609-E8DC6A7D3A03}" type="pres">
      <dgm:prSet presAssocID="{D22AAFE5-EE96-4EAF-9571-2CFB23A7A9C7}" presName="node" presStyleLbl="vennNode1" presStyleIdx="5" presStyleCnt="6" custScaleX="131021">
        <dgm:presLayoutVars>
          <dgm:bulletEnabled val="1"/>
        </dgm:presLayoutVars>
      </dgm:prSet>
      <dgm:spPr/>
    </dgm:pt>
  </dgm:ptLst>
  <dgm:cxnLst>
    <dgm:cxn modelId="{E34DCA18-6DFD-4078-AE35-B683AC9D7934}" srcId="{566BCF58-7D05-475B-8656-70E40BFAC457}" destId="{D2F3A3FE-84A8-4B95-A4B9-24FDFF228FB0}" srcOrd="0" destOrd="0" parTransId="{D6E86E11-20BD-4A9F-B0AA-4C785F177BC1}" sibTransId="{6BD86399-8D6A-49EA-8255-3B0A4DDD1F01}"/>
    <dgm:cxn modelId="{4CF4DB2D-E058-401D-B1BB-0B164D3A902A}" type="presOf" srcId="{566BCF58-7D05-475B-8656-70E40BFAC457}" destId="{8057A235-6948-4634-A529-F1E5CA55D9D7}" srcOrd="0" destOrd="0" presId="urn:microsoft.com/office/officeart/2005/8/layout/radial3"/>
    <dgm:cxn modelId="{72248E30-1B9D-4BA0-8368-109240D393F4}" srcId="{D2F3A3FE-84A8-4B95-A4B9-24FDFF228FB0}" destId="{950AA524-BEAF-48F6-8F5E-46EBB743C95C}" srcOrd="2" destOrd="0" parTransId="{0247988C-7FA0-4FC1-A15D-948E48C42D23}" sibTransId="{7B174955-CE41-42D9-9C33-52ADF4490DD0}"/>
    <dgm:cxn modelId="{B8893941-B114-42EE-A015-ED79D67A39EC}" type="presOf" srcId="{8791E5DB-4C5A-4AEB-A3AA-40434EB5201D}" destId="{1C014351-A1D7-4FBE-A7C0-B1464344E2CB}" srcOrd="0" destOrd="0" presId="urn:microsoft.com/office/officeart/2005/8/layout/radial3"/>
    <dgm:cxn modelId="{C97E4E6C-87FC-404C-ABC1-BAB51954F1D7}" srcId="{D2F3A3FE-84A8-4B95-A4B9-24FDFF228FB0}" destId="{8791E5DB-4C5A-4AEB-A3AA-40434EB5201D}" srcOrd="0" destOrd="0" parTransId="{A1383E56-0723-4FC0-85D3-F2F48205D168}" sibTransId="{0A3EA2F4-CA96-4F72-B41D-89BB79A075CC}"/>
    <dgm:cxn modelId="{A2117F4D-DB2E-4770-8684-6401219A3039}" type="presOf" srcId="{950AA524-BEAF-48F6-8F5E-46EBB743C95C}" destId="{596521A4-0434-4D2F-83B4-721635747752}" srcOrd="0" destOrd="0" presId="urn:microsoft.com/office/officeart/2005/8/layout/radial3"/>
    <dgm:cxn modelId="{5D161279-E954-4FCE-8D6A-22F816B99B36}" srcId="{D2F3A3FE-84A8-4B95-A4B9-24FDFF228FB0}" destId="{B992D983-3570-4A8F-8CC1-6B85D456AE64}" srcOrd="3" destOrd="0" parTransId="{A9490079-0015-41EE-9085-62DD1DE21863}" sibTransId="{4F31B872-78A1-48D4-A5AD-0ABC075CE632}"/>
    <dgm:cxn modelId="{D275267E-E7DA-4636-B1DA-6F5F9FEFEDD2}" srcId="{D2F3A3FE-84A8-4B95-A4B9-24FDFF228FB0}" destId="{D22AAFE5-EE96-4EAF-9571-2CFB23A7A9C7}" srcOrd="4" destOrd="0" parTransId="{34F9DF34-3C42-4586-943D-A1D4CAC4D75B}" sibTransId="{7799BE96-1E01-43C0-97B2-E4C368A477AF}"/>
    <dgm:cxn modelId="{467F31A6-F346-4378-B529-3E90A4EC4A30}" type="presOf" srcId="{D22AAFE5-EE96-4EAF-9571-2CFB23A7A9C7}" destId="{51E591E4-CF68-4516-9609-E8DC6A7D3A03}" srcOrd="0" destOrd="0" presId="urn:microsoft.com/office/officeart/2005/8/layout/radial3"/>
    <dgm:cxn modelId="{E54BB1A6-09F3-42EC-B8A5-88A692591FC6}" type="presOf" srcId="{D2F3A3FE-84A8-4B95-A4B9-24FDFF228FB0}" destId="{2FCCFB64-2C8F-4859-B29F-EF739239DA40}" srcOrd="0" destOrd="0" presId="urn:microsoft.com/office/officeart/2005/8/layout/radial3"/>
    <dgm:cxn modelId="{D4288BAF-2A66-4623-A973-8BA2F76FCBBD}" type="presOf" srcId="{B992D983-3570-4A8F-8CC1-6B85D456AE64}" destId="{39586A9E-F7D0-495F-BF80-4A0ACEE98331}" srcOrd="0" destOrd="0" presId="urn:microsoft.com/office/officeart/2005/8/layout/radial3"/>
    <dgm:cxn modelId="{82F341C8-28DB-402B-B4B0-2547CFDB4DCE}" srcId="{D2F3A3FE-84A8-4B95-A4B9-24FDFF228FB0}" destId="{18C6B480-C89D-495D-BABC-7BFD74666FF9}" srcOrd="1" destOrd="0" parTransId="{D55D70D1-06D4-4B30-93D8-4637D31F7158}" sibTransId="{ADD60B1B-588F-42A2-BE6D-F8D7B14A59CF}"/>
    <dgm:cxn modelId="{269B6DEB-1F5C-47EF-B2C1-42046233D4FC}" type="presOf" srcId="{18C6B480-C89D-495D-BABC-7BFD74666FF9}" destId="{788522E9-1436-4197-99D2-68EE174874C1}" srcOrd="0" destOrd="0" presId="urn:microsoft.com/office/officeart/2005/8/layout/radial3"/>
    <dgm:cxn modelId="{DB020303-CDDD-49B5-8182-330CCD1DADF2}" type="presParOf" srcId="{8057A235-6948-4634-A529-F1E5CA55D9D7}" destId="{6CFB93F7-5AD7-4144-A1F0-4B6F56686D15}" srcOrd="0" destOrd="0" presId="urn:microsoft.com/office/officeart/2005/8/layout/radial3"/>
    <dgm:cxn modelId="{374A1AF1-5C2E-42FB-8AAB-24F07A01F496}" type="presParOf" srcId="{6CFB93F7-5AD7-4144-A1F0-4B6F56686D15}" destId="{2FCCFB64-2C8F-4859-B29F-EF739239DA40}" srcOrd="0" destOrd="0" presId="urn:microsoft.com/office/officeart/2005/8/layout/radial3"/>
    <dgm:cxn modelId="{32A58054-EDD6-43D5-BCC9-BEBFDEFF478A}" type="presParOf" srcId="{6CFB93F7-5AD7-4144-A1F0-4B6F56686D15}" destId="{1C014351-A1D7-4FBE-A7C0-B1464344E2CB}" srcOrd="1" destOrd="0" presId="urn:microsoft.com/office/officeart/2005/8/layout/radial3"/>
    <dgm:cxn modelId="{E70AB84B-932C-4D9A-B120-3D772EBE9C16}" type="presParOf" srcId="{6CFB93F7-5AD7-4144-A1F0-4B6F56686D15}" destId="{788522E9-1436-4197-99D2-68EE174874C1}" srcOrd="2" destOrd="0" presId="urn:microsoft.com/office/officeart/2005/8/layout/radial3"/>
    <dgm:cxn modelId="{382DD09C-7842-47A1-8B5D-86C1E7DBA7C7}" type="presParOf" srcId="{6CFB93F7-5AD7-4144-A1F0-4B6F56686D15}" destId="{596521A4-0434-4D2F-83B4-721635747752}" srcOrd="3" destOrd="0" presId="urn:microsoft.com/office/officeart/2005/8/layout/radial3"/>
    <dgm:cxn modelId="{78AA2064-9153-471A-8C21-5861F6EFFB16}" type="presParOf" srcId="{6CFB93F7-5AD7-4144-A1F0-4B6F56686D15}" destId="{39586A9E-F7D0-495F-BF80-4A0ACEE98331}" srcOrd="4" destOrd="0" presId="urn:microsoft.com/office/officeart/2005/8/layout/radial3"/>
    <dgm:cxn modelId="{5D3EF811-9184-4221-81FE-CCAA6DFCDB4B}" type="presParOf" srcId="{6CFB93F7-5AD7-4144-A1F0-4B6F56686D15}" destId="{51E591E4-CF68-4516-9609-E8DC6A7D3A03}"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A9508F-3DDE-436A-B43D-2D846795B5EE}"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lang="pt-BR"/>
        </a:p>
      </dgm:t>
    </dgm:pt>
    <dgm:pt modelId="{640563E4-6E2C-44A0-A465-FB2E1E444495}">
      <dgm:prSet phldrT="[Texto]" custT="1"/>
      <dgm:spPr/>
      <dgm:t>
        <a:bodyPr/>
        <a:lstStyle/>
        <a:p>
          <a:pPr marL="0" lvl="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Rede </a:t>
          </a:r>
        </a:p>
        <a:p>
          <a:pPr marL="0" lvl="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de apoio</a:t>
          </a:r>
        </a:p>
      </dgm:t>
    </dgm:pt>
    <dgm:pt modelId="{75A43CA4-579E-4991-B41D-DE55814AE14E}" type="parTrans" cxnId="{03A3FA6A-5FCB-4E86-BE45-03E692CCC16A}">
      <dgm:prSet/>
      <dgm:spPr/>
      <dgm:t>
        <a:bodyPr/>
        <a:lstStyle/>
        <a:p>
          <a:endParaRPr lang="pt-BR"/>
        </a:p>
      </dgm:t>
    </dgm:pt>
    <dgm:pt modelId="{3373DF9B-D09F-497F-BA26-F4572A6E9CEF}" type="sibTrans" cxnId="{03A3FA6A-5FCB-4E86-BE45-03E692CCC16A}">
      <dgm:prSet/>
      <dgm:spPr>
        <a:solidFill>
          <a:srgbClr val="862723"/>
        </a:solidFill>
      </dgm:spPr>
      <dgm:t>
        <a:bodyPr/>
        <a:lstStyle/>
        <a:p>
          <a:endParaRPr lang="pt-BR"/>
        </a:p>
      </dgm:t>
    </dgm:pt>
    <dgm:pt modelId="{3FA893E5-96D7-42EB-B590-4BAA2506540D}">
      <dgm:prSet phldrT="[Texto]" custT="1"/>
      <dgm:spPr/>
      <dgm: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Avaliação clínica-diagnóstica</a:t>
          </a:r>
        </a:p>
      </dgm:t>
    </dgm:pt>
    <dgm:pt modelId="{8DF14B1F-D0F7-4E73-9057-A2AB15CB7DF9}" type="parTrans" cxnId="{1E0436DD-5410-41F5-81EA-DF550C8067C7}">
      <dgm:prSet/>
      <dgm:spPr/>
      <dgm:t>
        <a:bodyPr/>
        <a:lstStyle/>
        <a:p>
          <a:endParaRPr lang="pt-BR"/>
        </a:p>
      </dgm:t>
    </dgm:pt>
    <dgm:pt modelId="{0E719130-F62E-40C9-BEF2-E7151A5A8E58}" type="sibTrans" cxnId="{1E0436DD-5410-41F5-81EA-DF550C8067C7}">
      <dgm:prSet/>
      <dgm:spPr>
        <a:solidFill>
          <a:srgbClr val="862723"/>
        </a:solidFill>
      </dgm:spPr>
      <dgm:t>
        <a:bodyPr/>
        <a:lstStyle/>
        <a:p>
          <a:endParaRPr lang="pt-BR"/>
        </a:p>
      </dgm:t>
    </dgm:pt>
    <dgm:pt modelId="{7617C6DC-A4FD-4A69-AA59-E5FF74F5000A}">
      <dgm:prSet phldrT="[Texto]" custT="1"/>
      <dgm:spPr/>
      <dgm: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Necessidade de cuidado em saúde mental</a:t>
          </a:r>
        </a:p>
      </dgm:t>
    </dgm:pt>
    <dgm:pt modelId="{CE0D3541-A281-4247-BE9B-A4EE2613080C}" type="parTrans" cxnId="{DFE63A52-9492-4739-AB03-7E4C8DF9FB8C}">
      <dgm:prSet/>
      <dgm:spPr/>
      <dgm:t>
        <a:bodyPr/>
        <a:lstStyle/>
        <a:p>
          <a:endParaRPr lang="pt-BR"/>
        </a:p>
      </dgm:t>
    </dgm:pt>
    <dgm:pt modelId="{AD03D42F-607F-4D67-97AC-459DAD9E79F6}" type="sibTrans" cxnId="{DFE63A52-9492-4739-AB03-7E4C8DF9FB8C}">
      <dgm:prSet/>
      <dgm:spPr>
        <a:solidFill>
          <a:srgbClr val="862723"/>
        </a:solidFill>
      </dgm:spPr>
      <dgm:t>
        <a:bodyPr/>
        <a:lstStyle/>
        <a:p>
          <a:endParaRPr lang="pt-BR"/>
        </a:p>
      </dgm:t>
    </dgm:pt>
    <dgm:pt modelId="{4B926F42-D44F-4DFB-931B-BEB2D0F728AE}">
      <dgm:prSet phldrT="[Texto]" custT="1"/>
      <dgm:spPr/>
      <dgm:t>
        <a:bodyPr/>
        <a:lstStyle/>
        <a:p>
          <a:r>
            <a:rPr lang="pt-BR" sz="2200" b="1" kern="1200" dirty="0">
              <a:solidFill>
                <a:srgbClr val="862722"/>
              </a:solidFill>
              <a:effectLst/>
              <a:latin typeface="+mn-lt"/>
              <a:ea typeface="+mj-ea"/>
              <a:cs typeface="+mj-cs"/>
            </a:rPr>
            <a:t>Risco/vulnerabilidade</a:t>
          </a:r>
        </a:p>
        <a:p>
          <a:r>
            <a:rPr lang="pt-BR" sz="2200" b="1" kern="1200" dirty="0">
              <a:solidFill>
                <a:srgbClr val="862722"/>
              </a:solidFill>
              <a:effectLst/>
              <a:latin typeface="+mn-lt"/>
              <a:ea typeface="+mj-ea"/>
              <a:cs typeface="+mj-cs"/>
            </a:rPr>
            <a:t> familiar</a:t>
          </a:r>
        </a:p>
      </dgm:t>
    </dgm:pt>
    <dgm:pt modelId="{4F705BE0-1FFA-4995-A4C9-E69D03705CC0}" type="parTrans" cxnId="{22F96FEE-000A-4A43-81FB-66C76BBE3873}">
      <dgm:prSet/>
      <dgm:spPr/>
      <dgm:t>
        <a:bodyPr/>
        <a:lstStyle/>
        <a:p>
          <a:endParaRPr lang="pt-BR"/>
        </a:p>
      </dgm:t>
    </dgm:pt>
    <dgm:pt modelId="{2084C0C2-7B39-46EA-8EAB-9EEF3DD3EDB8}" type="sibTrans" cxnId="{22F96FEE-000A-4A43-81FB-66C76BBE3873}">
      <dgm:prSet/>
      <dgm:spPr>
        <a:solidFill>
          <a:srgbClr val="862723"/>
        </a:solidFill>
      </dgm:spPr>
      <dgm:t>
        <a:bodyPr/>
        <a:lstStyle/>
        <a:p>
          <a:endParaRPr lang="pt-BR"/>
        </a:p>
      </dgm:t>
    </dgm:pt>
    <dgm:pt modelId="{2867120B-C7E9-416D-A125-A4E3B87F313A}" type="pres">
      <dgm:prSet presAssocID="{C6A9508F-3DDE-436A-B43D-2D846795B5EE}" presName="cycle" presStyleCnt="0">
        <dgm:presLayoutVars>
          <dgm:dir/>
          <dgm:resizeHandles val="exact"/>
        </dgm:presLayoutVars>
      </dgm:prSet>
      <dgm:spPr/>
    </dgm:pt>
    <dgm:pt modelId="{243A299F-F247-47C3-8E8E-D2F56C352912}" type="pres">
      <dgm:prSet presAssocID="{640563E4-6E2C-44A0-A465-FB2E1E444495}" presName="dummy" presStyleCnt="0"/>
      <dgm:spPr/>
    </dgm:pt>
    <dgm:pt modelId="{52103837-4C78-400E-90D6-204B663829A5}" type="pres">
      <dgm:prSet presAssocID="{640563E4-6E2C-44A0-A465-FB2E1E444495}" presName="node" presStyleLbl="revTx" presStyleIdx="0" presStyleCnt="4">
        <dgm:presLayoutVars>
          <dgm:bulletEnabled val="1"/>
        </dgm:presLayoutVars>
      </dgm:prSet>
      <dgm:spPr/>
    </dgm:pt>
    <dgm:pt modelId="{FD67D6D9-9D2C-4DD4-AD30-5B3FB4A64C46}" type="pres">
      <dgm:prSet presAssocID="{3373DF9B-D09F-497F-BA26-F4572A6E9CEF}" presName="sibTrans" presStyleLbl="node1" presStyleIdx="0" presStyleCnt="4"/>
      <dgm:spPr/>
    </dgm:pt>
    <dgm:pt modelId="{7C92BBD5-FD94-4874-922B-26256ECA4420}" type="pres">
      <dgm:prSet presAssocID="{3FA893E5-96D7-42EB-B590-4BAA2506540D}" presName="dummy" presStyleCnt="0"/>
      <dgm:spPr/>
    </dgm:pt>
    <dgm:pt modelId="{AA2B843C-C555-48D0-A876-386619308B6F}" type="pres">
      <dgm:prSet presAssocID="{3FA893E5-96D7-42EB-B590-4BAA2506540D}" presName="node" presStyleLbl="revTx" presStyleIdx="1" presStyleCnt="4">
        <dgm:presLayoutVars>
          <dgm:bulletEnabled val="1"/>
        </dgm:presLayoutVars>
      </dgm:prSet>
      <dgm:spPr/>
    </dgm:pt>
    <dgm:pt modelId="{1A5929C6-8622-4E45-B52D-F7EDA9E7246E}" type="pres">
      <dgm:prSet presAssocID="{0E719130-F62E-40C9-BEF2-E7151A5A8E58}" presName="sibTrans" presStyleLbl="node1" presStyleIdx="1" presStyleCnt="4"/>
      <dgm:spPr/>
    </dgm:pt>
    <dgm:pt modelId="{5995A261-6BB2-4157-B1E6-D2100C2C1F8E}" type="pres">
      <dgm:prSet presAssocID="{7617C6DC-A4FD-4A69-AA59-E5FF74F5000A}" presName="dummy" presStyleCnt="0"/>
      <dgm:spPr/>
    </dgm:pt>
    <dgm:pt modelId="{2E8E96E1-79C6-46AA-A7A3-3C84E7ECC808}" type="pres">
      <dgm:prSet presAssocID="{7617C6DC-A4FD-4A69-AA59-E5FF74F5000A}" presName="node" presStyleLbl="revTx" presStyleIdx="2" presStyleCnt="4">
        <dgm:presLayoutVars>
          <dgm:bulletEnabled val="1"/>
        </dgm:presLayoutVars>
      </dgm:prSet>
      <dgm:spPr/>
    </dgm:pt>
    <dgm:pt modelId="{34A7A7D6-F789-46D5-920D-EE9E5CA8AC8A}" type="pres">
      <dgm:prSet presAssocID="{AD03D42F-607F-4D67-97AC-459DAD9E79F6}" presName="sibTrans" presStyleLbl="node1" presStyleIdx="2" presStyleCnt="4"/>
      <dgm:spPr/>
    </dgm:pt>
    <dgm:pt modelId="{72567497-27F8-4D14-ACE9-F6941F46308E}" type="pres">
      <dgm:prSet presAssocID="{4B926F42-D44F-4DFB-931B-BEB2D0F728AE}" presName="dummy" presStyleCnt="0"/>
      <dgm:spPr/>
    </dgm:pt>
    <dgm:pt modelId="{B57E9D06-23C0-4FEF-9B1F-4BA9B8634A5C}" type="pres">
      <dgm:prSet presAssocID="{4B926F42-D44F-4DFB-931B-BEB2D0F728AE}" presName="node" presStyleLbl="revTx" presStyleIdx="3" presStyleCnt="4" custScaleX="142988">
        <dgm:presLayoutVars>
          <dgm:bulletEnabled val="1"/>
        </dgm:presLayoutVars>
      </dgm:prSet>
      <dgm:spPr/>
    </dgm:pt>
    <dgm:pt modelId="{7A60D3CF-A2B5-4F79-835B-EB6A9BF72C73}" type="pres">
      <dgm:prSet presAssocID="{2084C0C2-7B39-46EA-8EAB-9EEF3DD3EDB8}" presName="sibTrans" presStyleLbl="node1" presStyleIdx="3" presStyleCnt="4" custLinFactNeighborX="4791" custLinFactNeighborY="-1855"/>
      <dgm:spPr/>
    </dgm:pt>
  </dgm:ptLst>
  <dgm:cxnLst>
    <dgm:cxn modelId="{548EE10A-881A-47DC-B506-8C50A670FD62}" type="presOf" srcId="{C6A9508F-3DDE-436A-B43D-2D846795B5EE}" destId="{2867120B-C7E9-416D-A125-A4E3B87F313A}" srcOrd="0" destOrd="0" presId="urn:microsoft.com/office/officeart/2005/8/layout/cycle1"/>
    <dgm:cxn modelId="{61A9AC16-BE03-4DF3-9CBB-2A1FE8079B2A}" type="presOf" srcId="{640563E4-6E2C-44A0-A465-FB2E1E444495}" destId="{52103837-4C78-400E-90D6-204B663829A5}" srcOrd="0" destOrd="0" presId="urn:microsoft.com/office/officeart/2005/8/layout/cycle1"/>
    <dgm:cxn modelId="{E3AF6A1B-B292-4C88-84A1-4558BC9ECE38}" type="presOf" srcId="{4B926F42-D44F-4DFB-931B-BEB2D0F728AE}" destId="{B57E9D06-23C0-4FEF-9B1F-4BA9B8634A5C}" srcOrd="0" destOrd="0" presId="urn:microsoft.com/office/officeart/2005/8/layout/cycle1"/>
    <dgm:cxn modelId="{4E36D02F-EA87-45F6-AC8F-8D4C0C394E93}" type="presOf" srcId="{AD03D42F-607F-4D67-97AC-459DAD9E79F6}" destId="{34A7A7D6-F789-46D5-920D-EE9E5CA8AC8A}" srcOrd="0" destOrd="0" presId="urn:microsoft.com/office/officeart/2005/8/layout/cycle1"/>
    <dgm:cxn modelId="{E4CCB947-B159-40EF-AEEA-723AE56921B4}" type="presOf" srcId="{7617C6DC-A4FD-4A69-AA59-E5FF74F5000A}" destId="{2E8E96E1-79C6-46AA-A7A3-3C84E7ECC808}" srcOrd="0" destOrd="0" presId="urn:microsoft.com/office/officeart/2005/8/layout/cycle1"/>
    <dgm:cxn modelId="{03A3FA6A-5FCB-4E86-BE45-03E692CCC16A}" srcId="{C6A9508F-3DDE-436A-B43D-2D846795B5EE}" destId="{640563E4-6E2C-44A0-A465-FB2E1E444495}" srcOrd="0" destOrd="0" parTransId="{75A43CA4-579E-4991-B41D-DE55814AE14E}" sibTransId="{3373DF9B-D09F-497F-BA26-F4572A6E9CEF}"/>
    <dgm:cxn modelId="{DFE63A52-9492-4739-AB03-7E4C8DF9FB8C}" srcId="{C6A9508F-3DDE-436A-B43D-2D846795B5EE}" destId="{7617C6DC-A4FD-4A69-AA59-E5FF74F5000A}" srcOrd="2" destOrd="0" parTransId="{CE0D3541-A281-4247-BE9B-A4EE2613080C}" sibTransId="{AD03D42F-607F-4D67-97AC-459DAD9E79F6}"/>
    <dgm:cxn modelId="{1E629C80-58A0-4B3F-AA69-C712074E8E75}" type="presOf" srcId="{3373DF9B-D09F-497F-BA26-F4572A6E9CEF}" destId="{FD67D6D9-9D2C-4DD4-AD30-5B3FB4A64C46}" srcOrd="0" destOrd="0" presId="urn:microsoft.com/office/officeart/2005/8/layout/cycle1"/>
    <dgm:cxn modelId="{25076892-2879-489A-824D-2E66B17160DA}" type="presOf" srcId="{2084C0C2-7B39-46EA-8EAB-9EEF3DD3EDB8}" destId="{7A60D3CF-A2B5-4F79-835B-EB6A9BF72C73}" srcOrd="0" destOrd="0" presId="urn:microsoft.com/office/officeart/2005/8/layout/cycle1"/>
    <dgm:cxn modelId="{008EF8AD-EA36-4D07-BBD1-00F2F7A7E375}" type="presOf" srcId="{3FA893E5-96D7-42EB-B590-4BAA2506540D}" destId="{AA2B843C-C555-48D0-A876-386619308B6F}" srcOrd="0" destOrd="0" presId="urn:microsoft.com/office/officeart/2005/8/layout/cycle1"/>
    <dgm:cxn modelId="{69B08FB2-99F2-4E73-A41E-E5D9D602A52F}" type="presOf" srcId="{0E719130-F62E-40C9-BEF2-E7151A5A8E58}" destId="{1A5929C6-8622-4E45-B52D-F7EDA9E7246E}" srcOrd="0" destOrd="0" presId="urn:microsoft.com/office/officeart/2005/8/layout/cycle1"/>
    <dgm:cxn modelId="{1E0436DD-5410-41F5-81EA-DF550C8067C7}" srcId="{C6A9508F-3DDE-436A-B43D-2D846795B5EE}" destId="{3FA893E5-96D7-42EB-B590-4BAA2506540D}" srcOrd="1" destOrd="0" parTransId="{8DF14B1F-D0F7-4E73-9057-A2AB15CB7DF9}" sibTransId="{0E719130-F62E-40C9-BEF2-E7151A5A8E58}"/>
    <dgm:cxn modelId="{22F96FEE-000A-4A43-81FB-66C76BBE3873}" srcId="{C6A9508F-3DDE-436A-B43D-2D846795B5EE}" destId="{4B926F42-D44F-4DFB-931B-BEB2D0F728AE}" srcOrd="3" destOrd="0" parTransId="{4F705BE0-1FFA-4995-A4C9-E69D03705CC0}" sibTransId="{2084C0C2-7B39-46EA-8EAB-9EEF3DD3EDB8}"/>
    <dgm:cxn modelId="{913FEA67-3AFD-47B6-84EB-941DBB4F9E4E}" type="presParOf" srcId="{2867120B-C7E9-416D-A125-A4E3B87F313A}" destId="{243A299F-F247-47C3-8E8E-D2F56C352912}" srcOrd="0" destOrd="0" presId="urn:microsoft.com/office/officeart/2005/8/layout/cycle1"/>
    <dgm:cxn modelId="{EEA06B50-F273-4DDB-88E2-E4CE021427A6}" type="presParOf" srcId="{2867120B-C7E9-416D-A125-A4E3B87F313A}" destId="{52103837-4C78-400E-90D6-204B663829A5}" srcOrd="1" destOrd="0" presId="urn:microsoft.com/office/officeart/2005/8/layout/cycle1"/>
    <dgm:cxn modelId="{1205CF24-CD96-40E9-9314-CBEF1DEFF2BA}" type="presParOf" srcId="{2867120B-C7E9-416D-A125-A4E3B87F313A}" destId="{FD67D6D9-9D2C-4DD4-AD30-5B3FB4A64C46}" srcOrd="2" destOrd="0" presId="urn:microsoft.com/office/officeart/2005/8/layout/cycle1"/>
    <dgm:cxn modelId="{7C992533-153A-401B-B0FA-0FBD3271CA64}" type="presParOf" srcId="{2867120B-C7E9-416D-A125-A4E3B87F313A}" destId="{7C92BBD5-FD94-4874-922B-26256ECA4420}" srcOrd="3" destOrd="0" presId="urn:microsoft.com/office/officeart/2005/8/layout/cycle1"/>
    <dgm:cxn modelId="{DAB55C26-BEC4-4E35-AD3C-6D6060330BC4}" type="presParOf" srcId="{2867120B-C7E9-416D-A125-A4E3B87F313A}" destId="{AA2B843C-C555-48D0-A876-386619308B6F}" srcOrd="4" destOrd="0" presId="urn:microsoft.com/office/officeart/2005/8/layout/cycle1"/>
    <dgm:cxn modelId="{00E9C7E5-2D27-4A95-BB59-C741EAC3A8FE}" type="presParOf" srcId="{2867120B-C7E9-416D-A125-A4E3B87F313A}" destId="{1A5929C6-8622-4E45-B52D-F7EDA9E7246E}" srcOrd="5" destOrd="0" presId="urn:microsoft.com/office/officeart/2005/8/layout/cycle1"/>
    <dgm:cxn modelId="{A37DA2C8-0446-446F-B338-5F1C05A5430B}" type="presParOf" srcId="{2867120B-C7E9-416D-A125-A4E3B87F313A}" destId="{5995A261-6BB2-4157-B1E6-D2100C2C1F8E}" srcOrd="6" destOrd="0" presId="urn:microsoft.com/office/officeart/2005/8/layout/cycle1"/>
    <dgm:cxn modelId="{A2C02ED5-ED72-4308-B2B0-9509ED2514B6}" type="presParOf" srcId="{2867120B-C7E9-416D-A125-A4E3B87F313A}" destId="{2E8E96E1-79C6-46AA-A7A3-3C84E7ECC808}" srcOrd="7" destOrd="0" presId="urn:microsoft.com/office/officeart/2005/8/layout/cycle1"/>
    <dgm:cxn modelId="{D1C7EC41-7522-4DAD-9BD4-B9499529B5E7}" type="presParOf" srcId="{2867120B-C7E9-416D-A125-A4E3B87F313A}" destId="{34A7A7D6-F789-46D5-920D-EE9E5CA8AC8A}" srcOrd="8" destOrd="0" presId="urn:microsoft.com/office/officeart/2005/8/layout/cycle1"/>
    <dgm:cxn modelId="{DF7C4366-1778-4DCE-AEC3-0BE4195754E1}" type="presParOf" srcId="{2867120B-C7E9-416D-A125-A4E3B87F313A}" destId="{72567497-27F8-4D14-ACE9-F6941F46308E}" srcOrd="9" destOrd="0" presId="urn:microsoft.com/office/officeart/2005/8/layout/cycle1"/>
    <dgm:cxn modelId="{9AAE0F44-D05F-45DE-BDEB-243CE9A32251}" type="presParOf" srcId="{2867120B-C7E9-416D-A125-A4E3B87F313A}" destId="{B57E9D06-23C0-4FEF-9B1F-4BA9B8634A5C}" srcOrd="10" destOrd="0" presId="urn:microsoft.com/office/officeart/2005/8/layout/cycle1"/>
    <dgm:cxn modelId="{7ED4D8D2-F29A-4573-9FF3-FE4CB715CE94}" type="presParOf" srcId="{2867120B-C7E9-416D-A125-A4E3B87F313A}" destId="{7A60D3CF-A2B5-4F79-835B-EB6A9BF72C73}" srcOrd="11" destOrd="0" presId="urn:microsoft.com/office/officeart/2005/8/layout/cycle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FB64-2C8F-4859-B29F-EF739239DA40}">
      <dsp:nvSpPr>
        <dsp:cNvPr id="0" name=""/>
        <dsp:cNvSpPr/>
      </dsp:nvSpPr>
      <dsp:spPr>
        <a:xfrm>
          <a:off x="1803641" y="984369"/>
          <a:ext cx="2281850" cy="228185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t-BR" altLang="pt-BR" sz="1400" kern="1200" dirty="0">
              <a:latin typeface="+mn-lt"/>
            </a:rPr>
            <a:t>Cuidado centrado na pessoa</a:t>
          </a:r>
        </a:p>
      </dsp:txBody>
      <dsp:txXfrm>
        <a:off x="2137810" y="1318538"/>
        <a:ext cx="1613512" cy="1613512"/>
      </dsp:txXfrm>
    </dsp:sp>
    <dsp:sp modelId="{1C014351-A1D7-4FBE-A7C0-B1464344E2CB}">
      <dsp:nvSpPr>
        <dsp:cNvPr id="0" name=""/>
        <dsp:cNvSpPr/>
      </dsp:nvSpPr>
      <dsp:spPr>
        <a:xfrm>
          <a:off x="3698315" y="1266844"/>
          <a:ext cx="1494851" cy="1140925"/>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r" defTabSz="577850">
            <a:lnSpc>
              <a:spcPct val="90000"/>
            </a:lnSpc>
            <a:spcBef>
              <a:spcPct val="0"/>
            </a:spcBef>
            <a:spcAft>
              <a:spcPct val="35000"/>
            </a:spcAft>
            <a:buNone/>
          </a:pPr>
          <a:r>
            <a:rPr lang="pt-BR" altLang="pt-BR" sz="1300" kern="1200" dirty="0">
              <a:latin typeface="+mn-lt"/>
            </a:rPr>
            <a:t>               </a:t>
          </a:r>
          <a:r>
            <a:rPr lang="pt-BR" altLang="pt-BR" sz="1200" kern="1200" dirty="0">
              <a:latin typeface="+mn-lt"/>
            </a:rPr>
            <a:t>Resolutividade</a:t>
          </a:r>
        </a:p>
      </dsp:txBody>
      <dsp:txXfrm>
        <a:off x="3917231" y="1433929"/>
        <a:ext cx="1057019" cy="806755"/>
      </dsp:txXfrm>
    </dsp:sp>
    <dsp:sp modelId="{788522E9-1436-4197-99D2-68EE174874C1}">
      <dsp:nvSpPr>
        <dsp:cNvPr id="0" name=""/>
        <dsp:cNvSpPr/>
      </dsp:nvSpPr>
      <dsp:spPr>
        <a:xfrm>
          <a:off x="2255513" y="159023"/>
          <a:ext cx="1494851" cy="1140925"/>
        </a:xfrm>
        <a:prstGeom prst="ellipse">
          <a:avLst/>
        </a:prstGeom>
        <a:solidFill>
          <a:srgbClr val="92D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altLang="pt-BR" sz="1200" kern="1200" dirty="0">
              <a:latin typeface="+mn-lt"/>
            </a:rPr>
            <a:t>Longitudinalidade do cuidado</a:t>
          </a:r>
        </a:p>
      </dsp:txBody>
      <dsp:txXfrm>
        <a:off x="2474429" y="326108"/>
        <a:ext cx="1057019" cy="806755"/>
      </dsp:txXfrm>
    </dsp:sp>
    <dsp:sp modelId="{596521A4-0434-4D2F-83B4-721635747752}">
      <dsp:nvSpPr>
        <dsp:cNvPr id="0" name=""/>
        <dsp:cNvSpPr/>
      </dsp:nvSpPr>
      <dsp:spPr>
        <a:xfrm>
          <a:off x="3069667" y="2755762"/>
          <a:ext cx="1494851" cy="1140925"/>
        </a:xfrm>
        <a:prstGeom prst="ellipse">
          <a:avLst/>
        </a:prstGeom>
        <a:solidFill>
          <a:srgbClr val="009D8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altLang="pt-BR" sz="1200" kern="1200" dirty="0">
              <a:latin typeface="+mn-lt"/>
            </a:rPr>
            <a:t>Conhecimento do Território</a:t>
          </a:r>
        </a:p>
      </dsp:txBody>
      <dsp:txXfrm>
        <a:off x="3288583" y="2922847"/>
        <a:ext cx="1057019" cy="806755"/>
      </dsp:txXfrm>
    </dsp:sp>
    <dsp:sp modelId="{39586A9E-F7D0-495F-BF80-4A0ACEE98331}">
      <dsp:nvSpPr>
        <dsp:cNvPr id="0" name=""/>
        <dsp:cNvSpPr/>
      </dsp:nvSpPr>
      <dsp:spPr>
        <a:xfrm>
          <a:off x="1324613" y="2755762"/>
          <a:ext cx="1494851" cy="1140925"/>
        </a:xfrm>
        <a:prstGeom prst="ellipse">
          <a:avLst/>
        </a:prstGeom>
        <a:solidFill>
          <a:srgbClr val="BE6311">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altLang="pt-BR" sz="1200" kern="1200" dirty="0">
              <a:latin typeface="+mn-lt"/>
            </a:rPr>
            <a:t>Ordenação da RAS</a:t>
          </a:r>
        </a:p>
      </dsp:txBody>
      <dsp:txXfrm>
        <a:off x="1543529" y="2922847"/>
        <a:ext cx="1057019" cy="806755"/>
      </dsp:txXfrm>
    </dsp:sp>
    <dsp:sp modelId="{51E591E4-CF68-4516-9609-E8DC6A7D3A03}">
      <dsp:nvSpPr>
        <dsp:cNvPr id="0" name=""/>
        <dsp:cNvSpPr/>
      </dsp:nvSpPr>
      <dsp:spPr>
        <a:xfrm>
          <a:off x="785361" y="1096117"/>
          <a:ext cx="1494851" cy="1140925"/>
        </a:xfrm>
        <a:prstGeom prst="ellipse">
          <a:avLst/>
        </a:prstGeom>
        <a:solidFill>
          <a:srgbClr val="C0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BR" altLang="pt-BR" sz="1200" kern="1200" dirty="0">
              <a:latin typeface="+mn-lt"/>
            </a:rPr>
            <a:t>Mútuo apoio na equipe</a:t>
          </a:r>
        </a:p>
      </dsp:txBody>
      <dsp:txXfrm>
        <a:off x="1004277" y="1263202"/>
        <a:ext cx="1057019" cy="806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03837-4C78-400E-90D6-204B663829A5}">
      <dsp:nvSpPr>
        <dsp:cNvPr id="0" name=""/>
        <dsp:cNvSpPr/>
      </dsp:nvSpPr>
      <dsp:spPr>
        <a:xfrm>
          <a:off x="488160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Rede </a:t>
          </a:r>
        </a:p>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de apoio</a:t>
          </a:r>
        </a:p>
      </dsp:txBody>
      <dsp:txXfrm>
        <a:off x="4881604" y="121283"/>
        <a:ext cx="1916906" cy="1916906"/>
      </dsp:txXfrm>
    </dsp:sp>
    <dsp:sp modelId="{FD67D6D9-9D2C-4DD4-AD30-5B3FB4A64C46}">
      <dsp:nvSpPr>
        <dsp:cNvPr id="0" name=""/>
        <dsp:cNvSpPr/>
      </dsp:nvSpPr>
      <dsp:spPr>
        <a:xfrm>
          <a:off x="1500915" y="-211"/>
          <a:ext cx="5419090" cy="5419090"/>
        </a:xfrm>
        <a:prstGeom prst="circularArrow">
          <a:avLst>
            <a:gd name="adj1" fmla="val 6898"/>
            <a:gd name="adj2" fmla="val 465012"/>
            <a:gd name="adj3" fmla="val 550847"/>
            <a:gd name="adj4" fmla="val 20584141"/>
            <a:gd name="adj5" fmla="val 8047"/>
          </a:avLst>
        </a:prstGeom>
        <a:solidFill>
          <a:srgbClr val="8627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B843C-C555-48D0-A876-386619308B6F}">
      <dsp:nvSpPr>
        <dsp:cNvPr id="0" name=""/>
        <dsp:cNvSpPr/>
      </dsp:nvSpPr>
      <dsp:spPr>
        <a:xfrm>
          <a:off x="488160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Avaliação clínica-diagnóstica</a:t>
          </a:r>
        </a:p>
      </dsp:txBody>
      <dsp:txXfrm>
        <a:off x="4881604" y="3380477"/>
        <a:ext cx="1916906" cy="1916906"/>
      </dsp:txXfrm>
    </dsp:sp>
    <dsp:sp modelId="{1A5929C6-8622-4E45-B52D-F7EDA9E7246E}">
      <dsp:nvSpPr>
        <dsp:cNvPr id="0" name=""/>
        <dsp:cNvSpPr/>
      </dsp:nvSpPr>
      <dsp:spPr>
        <a:xfrm>
          <a:off x="1500915" y="-211"/>
          <a:ext cx="5419090" cy="5419090"/>
        </a:xfrm>
        <a:prstGeom prst="circularArrow">
          <a:avLst>
            <a:gd name="adj1" fmla="val 6898"/>
            <a:gd name="adj2" fmla="val 465012"/>
            <a:gd name="adj3" fmla="val 5950847"/>
            <a:gd name="adj4" fmla="val 4384141"/>
            <a:gd name="adj5" fmla="val 8047"/>
          </a:avLst>
        </a:prstGeom>
        <a:solidFill>
          <a:srgbClr val="8627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E96E1-79C6-46AA-A7A3-3C84E7ECC808}">
      <dsp:nvSpPr>
        <dsp:cNvPr id="0" name=""/>
        <dsp:cNvSpPr/>
      </dsp:nvSpPr>
      <dsp:spPr>
        <a:xfrm>
          <a:off x="1622410"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Calibri"/>
              <a:ea typeface="+mn-ea"/>
              <a:cs typeface="+mn-cs"/>
            </a:rPr>
            <a:t>Necessidade de cuidado em saúde mental</a:t>
          </a:r>
        </a:p>
      </dsp:txBody>
      <dsp:txXfrm>
        <a:off x="1622410" y="3380477"/>
        <a:ext cx="1916906" cy="1916906"/>
      </dsp:txXfrm>
    </dsp:sp>
    <dsp:sp modelId="{34A7A7D6-F789-46D5-920D-EE9E5CA8AC8A}">
      <dsp:nvSpPr>
        <dsp:cNvPr id="0" name=""/>
        <dsp:cNvSpPr/>
      </dsp:nvSpPr>
      <dsp:spPr>
        <a:xfrm>
          <a:off x="1500915" y="-211"/>
          <a:ext cx="5419090" cy="5419090"/>
        </a:xfrm>
        <a:prstGeom prst="circularArrow">
          <a:avLst>
            <a:gd name="adj1" fmla="val 6898"/>
            <a:gd name="adj2" fmla="val 465012"/>
            <a:gd name="adj3" fmla="val 11350847"/>
            <a:gd name="adj4" fmla="val 9784141"/>
            <a:gd name="adj5" fmla="val 8047"/>
          </a:avLst>
        </a:prstGeom>
        <a:solidFill>
          <a:srgbClr val="8627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E9D06-23C0-4FEF-9B1F-4BA9B8634A5C}">
      <dsp:nvSpPr>
        <dsp:cNvPr id="0" name=""/>
        <dsp:cNvSpPr/>
      </dsp:nvSpPr>
      <dsp:spPr>
        <a:xfrm>
          <a:off x="1210390" y="121283"/>
          <a:ext cx="2740945"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pt-BR" sz="2200" b="1" kern="1200" dirty="0">
              <a:solidFill>
                <a:srgbClr val="862722"/>
              </a:solidFill>
              <a:effectLst/>
              <a:latin typeface="+mn-lt"/>
              <a:ea typeface="+mj-ea"/>
              <a:cs typeface="+mj-cs"/>
            </a:rPr>
            <a:t>Risco/vulnerabilidade</a:t>
          </a:r>
        </a:p>
        <a:p>
          <a:pPr marL="0" lvl="0" indent="0" algn="ctr" defTabSz="977900">
            <a:lnSpc>
              <a:spcPct val="90000"/>
            </a:lnSpc>
            <a:spcBef>
              <a:spcPct val="0"/>
            </a:spcBef>
            <a:spcAft>
              <a:spcPct val="35000"/>
            </a:spcAft>
            <a:buNone/>
          </a:pPr>
          <a:r>
            <a:rPr lang="pt-BR" sz="2200" b="1" kern="1200" dirty="0">
              <a:solidFill>
                <a:srgbClr val="862722"/>
              </a:solidFill>
              <a:effectLst/>
              <a:latin typeface="+mn-lt"/>
              <a:ea typeface="+mj-ea"/>
              <a:cs typeface="+mj-cs"/>
            </a:rPr>
            <a:t> familiar</a:t>
          </a:r>
        </a:p>
      </dsp:txBody>
      <dsp:txXfrm>
        <a:off x="1210390" y="121283"/>
        <a:ext cx="2740945" cy="1916906"/>
      </dsp:txXfrm>
    </dsp:sp>
    <dsp:sp modelId="{7A60D3CF-A2B5-4F79-835B-EB6A9BF72C73}">
      <dsp:nvSpPr>
        <dsp:cNvPr id="0" name=""/>
        <dsp:cNvSpPr/>
      </dsp:nvSpPr>
      <dsp:spPr>
        <a:xfrm>
          <a:off x="1760544" y="-100735"/>
          <a:ext cx="5419090" cy="5419090"/>
        </a:xfrm>
        <a:prstGeom prst="circularArrow">
          <a:avLst>
            <a:gd name="adj1" fmla="val 6898"/>
            <a:gd name="adj2" fmla="val 465012"/>
            <a:gd name="adj3" fmla="val 16750847"/>
            <a:gd name="adj4" fmla="val 15812648"/>
            <a:gd name="adj5" fmla="val 8047"/>
          </a:avLst>
        </a:prstGeom>
        <a:solidFill>
          <a:srgbClr val="8627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C24839-7C19-45C1-9C4A-821238DD8A81}" type="datetimeFigureOut">
              <a:rPr lang="pt-BR" smtClean="0"/>
              <a:t>28/07/2023</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DA19F5-598E-46EC-B008-6B9FDEF94FE6}" type="slidenum">
              <a:rPr lang="pt-BR" smtClean="0"/>
              <a:t>‹nº›</a:t>
            </a:fld>
            <a:endParaRPr lang="pt-BR"/>
          </a:p>
        </p:txBody>
      </p:sp>
    </p:spTree>
    <p:extLst>
      <p:ext uri="{BB962C8B-B14F-4D97-AF65-F5344CB8AC3E}">
        <p14:creationId xmlns:p14="http://schemas.microsoft.com/office/powerpoint/2010/main" val="226146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22B06-FE82-4328-8488-C3EC27F1050C}" type="datetimeFigureOut">
              <a:rPr lang="pt-BR" smtClean="0"/>
              <a:t>28/07/2023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9CC49-8AAC-42AA-B613-EF323627394B}" type="slidenum">
              <a:rPr lang="pt-BR" smtClean="0"/>
              <a:t>‹nº›</a:t>
            </a:fld>
            <a:endParaRPr lang="pt-BR"/>
          </a:p>
        </p:txBody>
      </p:sp>
    </p:spTree>
    <p:extLst>
      <p:ext uri="{BB962C8B-B14F-4D97-AF65-F5344CB8AC3E}">
        <p14:creationId xmlns:p14="http://schemas.microsoft.com/office/powerpoint/2010/main" val="1486285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BE9CC49-8AAC-42AA-B613-EF323627394B}" type="slidenum">
              <a:rPr lang="pt-BR" smtClean="0"/>
              <a:t>1</a:t>
            </a:fld>
            <a:endParaRPr lang="pt-BR"/>
          </a:p>
        </p:txBody>
      </p:sp>
    </p:spTree>
    <p:extLst>
      <p:ext uri="{BB962C8B-B14F-4D97-AF65-F5344CB8AC3E}">
        <p14:creationId xmlns:p14="http://schemas.microsoft.com/office/powerpoint/2010/main" val="3615449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O profissional da APS identifica o caso em que apresenta dificuldades no manejo e o discute conjuntamente com a equipe de apoio matricial oriunda dos diversos serviços especializados de saúde mental, para então, definir o plano de cuidado. A partir disso, o usuário pode permanecer sob os cuidados da equipe da APS ou ser encaminhado para unidades especializadas, dentro da perspectiva do cuidado compartilhado. Esse processo potencializa a consolidação de uma rede de cuidados que funcione integradamente. </a:t>
            </a:r>
          </a:p>
          <a:p>
            <a:endParaRPr lang="pt-BR" dirty="0"/>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15</a:t>
            </a:fld>
            <a:endParaRPr lang="pt-BR"/>
          </a:p>
        </p:txBody>
      </p:sp>
    </p:spTree>
    <p:extLst>
      <p:ext uri="{BB962C8B-B14F-4D97-AF65-F5344CB8AC3E}">
        <p14:creationId xmlns:p14="http://schemas.microsoft.com/office/powerpoint/2010/main" val="3039102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escalonamento do cuidado possibilita:</a:t>
            </a:r>
          </a:p>
          <a:p>
            <a:r>
              <a:rPr lang="pt-BR" sz="1200" dirty="0">
                <a:solidFill>
                  <a:schemeClr val="lt1"/>
                </a:solidFill>
                <a:ea typeface="Roboto"/>
                <a:cs typeface="Roboto"/>
                <a:sym typeface="Roboto"/>
              </a:rPr>
              <a:t>Possibilita a </a:t>
            </a:r>
            <a:r>
              <a:rPr lang="pt-BR" sz="1200" b="1" dirty="0">
                <a:solidFill>
                  <a:schemeClr val="lt1"/>
                </a:solidFill>
                <a:ea typeface="Roboto"/>
                <a:cs typeface="Roboto"/>
                <a:sym typeface="Roboto"/>
              </a:rPr>
              <a:t>atenção diferenciada</a:t>
            </a:r>
            <a:r>
              <a:rPr lang="pt-BR" sz="1200" dirty="0">
                <a:solidFill>
                  <a:schemeClr val="lt1"/>
                </a:solidFill>
                <a:ea typeface="Roboto"/>
                <a:cs typeface="Roboto"/>
                <a:sym typeface="Roboto"/>
              </a:rPr>
              <a:t>, de acordo com a </a:t>
            </a:r>
            <a:r>
              <a:rPr lang="pt-BR" sz="1200" b="1" dirty="0">
                <a:solidFill>
                  <a:schemeClr val="lt1"/>
                </a:solidFill>
                <a:ea typeface="Roboto"/>
                <a:cs typeface="Roboto"/>
                <a:sym typeface="Roboto"/>
              </a:rPr>
              <a:t>necessidade </a:t>
            </a:r>
            <a:r>
              <a:rPr lang="pt-BR" sz="1200" dirty="0">
                <a:solidFill>
                  <a:schemeClr val="lt1"/>
                </a:solidFill>
                <a:ea typeface="Roboto"/>
                <a:cs typeface="Roboto"/>
                <a:sym typeface="Roboto"/>
              </a:rPr>
              <a:t>de cuidado em saúde menta</a:t>
            </a:r>
          </a:p>
          <a:p>
            <a:r>
              <a:rPr lang="pt-BR" sz="1200" dirty="0">
                <a:solidFill>
                  <a:schemeClr val="lt1"/>
                </a:solidFill>
                <a:ea typeface="Roboto"/>
                <a:cs typeface="Roboto"/>
                <a:sym typeface="Roboto"/>
              </a:rPr>
              <a:t>Padroniza o cuidado dos </a:t>
            </a:r>
            <a:r>
              <a:rPr lang="pt-BR" sz="1200" b="1" dirty="0">
                <a:solidFill>
                  <a:schemeClr val="lt1"/>
                </a:solidFill>
                <a:ea typeface="Roboto"/>
                <a:cs typeface="Roboto"/>
                <a:sym typeface="Roboto"/>
              </a:rPr>
              <a:t>indivíduos com estrato semelhantes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lt1"/>
                </a:solidFill>
                <a:ea typeface="Roboto"/>
                <a:cs typeface="Roboto"/>
                <a:sym typeface="Roboto"/>
              </a:rPr>
              <a:t>Orienta o </a:t>
            </a:r>
            <a:r>
              <a:rPr lang="pt-BR" sz="1200" b="1" dirty="0">
                <a:solidFill>
                  <a:schemeClr val="lt1"/>
                </a:solidFill>
                <a:ea typeface="Roboto"/>
                <a:cs typeface="Roboto"/>
                <a:sym typeface="Roboto"/>
              </a:rPr>
              <a:t>manejo clínico </a:t>
            </a:r>
            <a:r>
              <a:rPr lang="pt-BR" sz="1200" dirty="0">
                <a:solidFill>
                  <a:schemeClr val="lt1"/>
                </a:solidFill>
                <a:ea typeface="Roboto"/>
                <a:cs typeface="Roboto"/>
                <a:sym typeface="Roboto"/>
              </a:rPr>
              <a:t>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lt1"/>
                </a:solidFill>
                <a:ea typeface="Roboto"/>
                <a:cs typeface="Roboto"/>
                <a:sym typeface="Roboto"/>
              </a:rPr>
              <a:t>Possibilita </a:t>
            </a:r>
            <a:r>
              <a:rPr lang="pt-BR" sz="1200" b="1" dirty="0">
                <a:solidFill>
                  <a:schemeClr val="lt1"/>
                </a:solidFill>
                <a:ea typeface="Roboto"/>
                <a:cs typeface="Roboto"/>
                <a:sym typeface="Roboto"/>
              </a:rPr>
              <a:t>dimensionar </a:t>
            </a:r>
            <a:r>
              <a:rPr lang="pt-BR" sz="1200" dirty="0">
                <a:solidFill>
                  <a:schemeClr val="lt1"/>
                </a:solidFill>
                <a:ea typeface="Roboto"/>
                <a:cs typeface="Roboto"/>
                <a:sym typeface="Roboto"/>
              </a:rPr>
              <a:t> os </a:t>
            </a:r>
            <a:r>
              <a:rPr lang="pt-BR" sz="1200" b="1" dirty="0">
                <a:solidFill>
                  <a:schemeClr val="lt1"/>
                </a:solidFill>
                <a:ea typeface="Roboto"/>
                <a:cs typeface="Roboto"/>
                <a:sym typeface="Roboto"/>
              </a:rPr>
              <a:t>recursos necessários </a:t>
            </a:r>
            <a:r>
              <a:rPr lang="pt-BR" sz="1200" dirty="0">
                <a:solidFill>
                  <a:schemeClr val="lt1"/>
                </a:solidFill>
                <a:ea typeface="Roboto"/>
                <a:cs typeface="Roboto"/>
                <a:sym typeface="Roboto"/>
              </a:rPr>
              <a:t>para os pontos da rede e serviços de apoio e logísticos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lt1"/>
                </a:solidFill>
                <a:ea typeface="Roboto"/>
                <a:cs typeface="Roboto"/>
                <a:sym typeface="Roboto"/>
              </a:rPr>
              <a:t>Possibilita a </a:t>
            </a:r>
            <a:r>
              <a:rPr lang="pt-BR" sz="1200" b="1" dirty="0">
                <a:solidFill>
                  <a:schemeClr val="lt1"/>
                </a:solidFill>
                <a:ea typeface="Roboto"/>
                <a:cs typeface="Roboto"/>
                <a:sym typeface="Roboto"/>
              </a:rPr>
              <a:t>programação assistencial</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a:solidFill>
                  <a:schemeClr val="lt1"/>
                </a:solidFill>
                <a:ea typeface="Roboto"/>
                <a:cs typeface="Roboto"/>
                <a:sym typeface="Roboto"/>
              </a:rPr>
              <a:t>Orienta </a:t>
            </a:r>
            <a:r>
              <a:rPr lang="pt-BR" sz="1200" dirty="0">
                <a:solidFill>
                  <a:schemeClr val="lt1"/>
                </a:solidFill>
                <a:ea typeface="Roboto"/>
                <a:cs typeface="Roboto"/>
                <a:sym typeface="Roboto"/>
              </a:rPr>
              <a:t>o </a:t>
            </a:r>
            <a:r>
              <a:rPr lang="pt-BR" sz="1200">
                <a:solidFill>
                  <a:schemeClr val="lt1"/>
                </a:solidFill>
                <a:ea typeface="Roboto"/>
                <a:cs typeface="Roboto"/>
                <a:sym typeface="Roboto"/>
              </a:rPr>
              <a:t>processo de </a:t>
            </a:r>
            <a:r>
              <a:rPr lang="pt-BR" sz="1200" b="1" dirty="0">
                <a:solidFill>
                  <a:schemeClr val="lt1"/>
                </a:solidFill>
                <a:ea typeface="Roboto"/>
                <a:cs typeface="Roboto"/>
                <a:sym typeface="Roboto"/>
              </a:rPr>
              <a:t>coordenação do cuidado </a:t>
            </a:r>
            <a:r>
              <a:rPr lang="pt-BR" sz="1200" dirty="0">
                <a:solidFill>
                  <a:schemeClr val="lt1"/>
                </a:solidFill>
                <a:ea typeface="Roboto"/>
                <a:cs typeface="Roboto"/>
                <a:sym typeface="Roboto"/>
              </a:rPr>
              <a:t>pela 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b="1" dirty="0">
              <a:solidFill>
                <a:schemeClr val="lt1"/>
              </a:solidFill>
              <a:ea typeface="Roboto"/>
              <a:cs typeface="Roboto"/>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solidFill>
                <a:schemeClr val="lt1"/>
              </a:solidFill>
              <a:ea typeface="Roboto"/>
              <a:cs typeface="Roboto"/>
              <a:sym typeface="Roboto"/>
            </a:endParaRPr>
          </a:p>
          <a:p>
            <a:endParaRPr lang="pt-BR" sz="1200" dirty="0">
              <a:solidFill>
                <a:schemeClr val="lt1"/>
              </a:solidFill>
              <a:ea typeface="Roboto"/>
              <a:cs typeface="Roboto"/>
              <a:sym typeface="Roboto"/>
            </a:endParaRPr>
          </a:p>
          <a:p>
            <a:endParaRPr lang="pt-BR" sz="1200" dirty="0">
              <a:solidFill>
                <a:schemeClr val="lt1"/>
              </a:solidFill>
              <a:ea typeface="Roboto"/>
              <a:cs typeface="Roboto"/>
              <a:sym typeface="Roboto"/>
            </a:endParaRP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16</a:t>
            </a:fld>
            <a:endParaRPr lang="pt-BR"/>
          </a:p>
        </p:txBody>
      </p:sp>
    </p:spTree>
    <p:extLst>
      <p:ext uri="{BB962C8B-B14F-4D97-AF65-F5344CB8AC3E}">
        <p14:creationId xmlns:p14="http://schemas.microsoft.com/office/powerpoint/2010/main" val="1961220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17</a:t>
            </a:fld>
            <a:endParaRPr lang="pt-BR"/>
          </a:p>
        </p:txBody>
      </p:sp>
    </p:spTree>
    <p:extLst>
      <p:ext uri="{BB962C8B-B14F-4D97-AF65-F5344CB8AC3E}">
        <p14:creationId xmlns:p14="http://schemas.microsoft.com/office/powerpoint/2010/main" val="3153068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spcBef>
                <a:spcPts val="2400"/>
              </a:spcBef>
            </a:pPr>
            <a:r>
              <a:rPr lang="pt-BR" dirty="0"/>
              <a:t>Durante a </a:t>
            </a:r>
            <a:r>
              <a:rPr lang="pt-BR" b="1" dirty="0"/>
              <a:t>avaliação</a:t>
            </a:r>
            <a:r>
              <a:rPr lang="pt-BR" dirty="0"/>
              <a:t> dos usuários, apoiados pelo </a:t>
            </a:r>
            <a:r>
              <a:rPr lang="pt-BR" b="1" dirty="0" err="1"/>
              <a:t>MI-mhGAP</a:t>
            </a:r>
            <a:r>
              <a:rPr lang="pt-BR" dirty="0"/>
              <a:t> e pelo </a:t>
            </a:r>
            <a:r>
              <a:rPr lang="pt-BR" b="1" dirty="0"/>
              <a:t>apoio matricial</a:t>
            </a:r>
            <a:r>
              <a:rPr lang="pt-BR" dirty="0"/>
              <a:t>, os profissionais podem identificar diversos elementos que irão compor a decisão do nível de atenção que o cuidado do usuário pode ser escalonado:</a:t>
            </a:r>
          </a:p>
          <a:p>
            <a:pPr lvl="1">
              <a:spcBef>
                <a:spcPts val="2400"/>
              </a:spcBef>
            </a:pPr>
            <a:r>
              <a:rPr lang="pt-BR" dirty="0"/>
              <a:t>a exposição dos usuários a </a:t>
            </a:r>
            <a:r>
              <a:rPr lang="pt-BR" b="1" dirty="0"/>
              <a:t>fatores de risco </a:t>
            </a:r>
            <a:r>
              <a:rPr lang="pt-BR" dirty="0"/>
              <a:t>para adoecimento psíquico</a:t>
            </a:r>
          </a:p>
          <a:p>
            <a:pPr lvl="1">
              <a:spcBef>
                <a:spcPts val="2400"/>
              </a:spcBef>
            </a:pPr>
            <a:r>
              <a:rPr lang="pt-BR" dirty="0"/>
              <a:t>a </a:t>
            </a:r>
            <a:r>
              <a:rPr lang="pt-BR" b="1" dirty="0"/>
              <a:t>severidade </a:t>
            </a:r>
            <a:r>
              <a:rPr lang="pt-BR" dirty="0"/>
              <a:t>da </a:t>
            </a:r>
            <a:r>
              <a:rPr lang="pt-BR" b="1" dirty="0"/>
              <a:t>condição de saúde mental </a:t>
            </a:r>
            <a:r>
              <a:rPr lang="pt-BR" dirty="0"/>
              <a:t>instalada</a:t>
            </a:r>
          </a:p>
          <a:p>
            <a:pPr lvl="1">
              <a:spcBef>
                <a:spcPts val="2400"/>
              </a:spcBef>
            </a:pPr>
            <a:r>
              <a:rPr lang="pt-BR" dirty="0"/>
              <a:t>o quanto de apoio os usuários necessitam para o </a:t>
            </a:r>
            <a:r>
              <a:rPr lang="pt-BR" b="1" dirty="0"/>
              <a:t>autocuidado</a:t>
            </a:r>
          </a:p>
          <a:p>
            <a:pPr lvl="1">
              <a:spcBef>
                <a:spcPts val="2400"/>
              </a:spcBef>
            </a:pPr>
            <a:r>
              <a:rPr lang="pt-BR" dirty="0"/>
              <a:t>o suporte que recebem de sua </a:t>
            </a:r>
            <a:r>
              <a:rPr lang="pt-BR" b="1" dirty="0"/>
              <a:t>rede de apoio</a:t>
            </a:r>
          </a:p>
          <a:p>
            <a:pPr lvl="1">
              <a:spcBef>
                <a:spcPts val="2400"/>
              </a:spcBef>
            </a:pPr>
            <a:r>
              <a:rPr lang="pt-BR" dirty="0"/>
              <a:t>o </a:t>
            </a:r>
            <a:r>
              <a:rPr lang="pt-BR" b="1" dirty="0"/>
              <a:t>contexto familiar </a:t>
            </a:r>
            <a:r>
              <a:rPr lang="pt-BR" dirty="0"/>
              <a:t>que estão inseridos</a:t>
            </a: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19</a:t>
            </a:fld>
            <a:endParaRPr lang="pt-BR"/>
          </a:p>
        </p:txBody>
      </p:sp>
    </p:spTree>
    <p:extLst>
      <p:ext uri="{BB962C8B-B14F-4D97-AF65-F5344CB8AC3E}">
        <p14:creationId xmlns:p14="http://schemas.microsoft.com/office/powerpoint/2010/main" val="132296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22</a:t>
            </a:fld>
            <a:endParaRPr lang="pt-BR"/>
          </a:p>
        </p:txBody>
      </p:sp>
    </p:spTree>
    <p:extLst>
      <p:ext uri="{BB962C8B-B14F-4D97-AF65-F5344CB8AC3E}">
        <p14:creationId xmlns:p14="http://schemas.microsoft.com/office/powerpoint/2010/main" val="2937749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lnSpc>
                <a:spcPct val="107000"/>
              </a:lnSpc>
              <a:spcAft>
                <a:spcPts val="800"/>
              </a:spcAft>
            </a:pP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estudo que validou a escala demonstrou que 2 itens devem ser considerados marcadores de NCSM e 2 itens devem ser considerados potencializadores da NCSM. </a:t>
            </a:r>
            <a:b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formação do escore e a divisão nos estratos baixa, moderada alta e altíssima NCSM é uma combinação de resultados, mas ao invés de nos concentramos apenas no escore total, é recomendado observar o escore combinado com as respostas para os itens marcadores e para os potencializadores.</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b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Quando um item ocorre na amostra do estudo com uma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frequência elevada independente do estrato de NCSM </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 as pessoas estão ele é considerado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marcador da NCSM</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Ou seja, ao responder sim, aos itens marcadores, é necessário ter em mente que a maioria dos usuários com NCSM, independente do estrato, respondem sim a este item.</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item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“Você consegue se manter trabalhando?”,</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da mesma forma que o item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Você é capaz de controlar sua impulsividade?”</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foram considerados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marcadores</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que necessitam de atenção independente do escore final, na amostra do estudo de validação da Escala Cuida SM.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b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Já quando a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maioria das pessoas que respondem positivo a determinado item estão em no estrato altíssima NCSM</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esses itens são considerados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potencializadores da NCSM</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Ou seja, ao obter uma resposta positiva para eles, mesmo que o resultado do escore evidencie baixa ou moderada NCSM, é preciso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atenção.</a:t>
            </a:r>
            <a:endParaRPr lang="pt-BR" sz="1200" b="1"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Os itens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usuário foi testemunha de violência?</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 usuário foi vítima de violência?</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foram considerados potencializadores da NCSM na amostra do estudo de validação da Escala Cuida SM. Devemos ter </a:t>
            </a:r>
            <a:r>
              <a:rPr lang="pt-BR" sz="1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atenção aos usuários que tiveram resposta positiva a esses itens</a:t>
            </a:r>
            <a:r>
              <a:rPr lang="pt-BR"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mesmo que a sua classificação final seja moderada ou baixa NCSM. </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23</a:t>
            </a:fld>
            <a:endParaRPr lang="pt-BR"/>
          </a:p>
        </p:txBody>
      </p:sp>
    </p:spTree>
    <p:extLst>
      <p:ext uri="{BB962C8B-B14F-4D97-AF65-F5344CB8AC3E}">
        <p14:creationId xmlns:p14="http://schemas.microsoft.com/office/powerpoint/2010/main" val="138879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25</a:t>
            </a:fld>
            <a:endParaRPr lang="pt-BR"/>
          </a:p>
        </p:txBody>
      </p:sp>
    </p:spTree>
    <p:extLst>
      <p:ext uri="{BB962C8B-B14F-4D97-AF65-F5344CB8AC3E}">
        <p14:creationId xmlns:p14="http://schemas.microsoft.com/office/powerpoint/2010/main" val="274846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26</a:t>
            </a:fld>
            <a:endParaRPr lang="pt-BR"/>
          </a:p>
        </p:txBody>
      </p:sp>
    </p:spTree>
    <p:extLst>
      <p:ext uri="{BB962C8B-B14F-4D97-AF65-F5344CB8AC3E}">
        <p14:creationId xmlns:p14="http://schemas.microsoft.com/office/powerpoint/2010/main" val="45952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chemeClr val="bg1">
                    <a:lumMod val="50000"/>
                  </a:schemeClr>
                </a:solidFill>
              </a:rPr>
              <a:t>Orientações</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solidFill>
                  <a:schemeClr val="bg1">
                    <a:lumMod val="50000"/>
                  </a:schemeClr>
                </a:solidFill>
              </a:rPr>
              <a:t>Objetivo: </a:t>
            </a:r>
            <a:r>
              <a:rPr lang="pt-BR" sz="1200" dirty="0">
                <a:solidFill>
                  <a:schemeClr val="bg1">
                    <a:lumMod val="50000"/>
                  </a:schemeClr>
                </a:solidFill>
              </a:rPr>
              <a:t>Consolidar o conhecimento do conteúdo apresentado através de uma atividade lúdica</a:t>
            </a:r>
          </a:p>
          <a:p>
            <a:pPr marL="191770" indent="-228600" algn="just">
              <a:lnSpc>
                <a:spcPct val="107000"/>
              </a:lnSpc>
              <a:spcBef>
                <a:spcPts val="5"/>
              </a:spcBef>
              <a:spcAft>
                <a:spcPts val="600"/>
              </a:spcAft>
              <a:buClr>
                <a:srgbClr val="009999"/>
              </a:buClr>
              <a:buBlip>
                <a:blip r:embed="rId3"/>
              </a:buBlip>
            </a:pPr>
            <a:r>
              <a:rPr lang="pt-PT" sz="1200" dirty="0">
                <a:solidFill>
                  <a:srgbClr val="345292"/>
                </a:solidFill>
                <a:latin typeface="Calibri" panose="020F0502020204030204" pitchFamily="34" charset="0"/>
              </a:rPr>
              <a:t>Faremos perguntas aos participantes.</a:t>
            </a:r>
          </a:p>
          <a:p>
            <a:pPr marL="191770" indent="-228600" algn="just">
              <a:lnSpc>
                <a:spcPct val="107000"/>
              </a:lnSpc>
              <a:spcBef>
                <a:spcPts val="5"/>
              </a:spcBef>
              <a:spcAft>
                <a:spcPts val="600"/>
              </a:spcAft>
              <a:buClr>
                <a:srgbClr val="009999"/>
              </a:buClr>
              <a:buBlip>
                <a:blip r:embed="rId3"/>
              </a:buBlip>
            </a:pPr>
            <a:r>
              <a:rPr lang="pt-PT" sz="1200" dirty="0">
                <a:solidFill>
                  <a:srgbClr val="345292"/>
                </a:solidFill>
                <a:latin typeface="Calibri" panose="020F0502020204030204" pitchFamily="34" charset="0"/>
              </a:rPr>
              <a:t>Assim que a pergunta é feita, os participantes têm um tempo para refletir e escolher sua resposta. </a:t>
            </a:r>
          </a:p>
          <a:p>
            <a:pPr marL="191770" indent="-228600" algn="just">
              <a:lnSpc>
                <a:spcPct val="107000"/>
              </a:lnSpc>
              <a:spcBef>
                <a:spcPts val="5"/>
              </a:spcBef>
              <a:spcAft>
                <a:spcPts val="600"/>
              </a:spcAft>
              <a:buClr>
                <a:srgbClr val="009999"/>
              </a:buClr>
              <a:buBlip>
                <a:blip r:embed="rId3"/>
              </a:buBlip>
            </a:pPr>
            <a:r>
              <a:rPr lang="pt-PT" sz="1200" dirty="0">
                <a:solidFill>
                  <a:srgbClr val="345292"/>
                </a:solidFill>
                <a:latin typeface="Calibri" panose="020F0502020204030204" pitchFamily="34" charset="0"/>
              </a:rPr>
              <a:t>Quando estiverem prontos, o facilitador pergunta quem escolhe A, B, C ou D, sequencialmente  eles levantam as mãos para indicar sua resposta. </a:t>
            </a:r>
          </a:p>
          <a:p>
            <a:pPr marL="191770" indent="-228600" algn="just">
              <a:lnSpc>
                <a:spcPct val="107000"/>
              </a:lnSpc>
              <a:spcBef>
                <a:spcPts val="5"/>
              </a:spcBef>
              <a:spcAft>
                <a:spcPts val="600"/>
              </a:spcAft>
              <a:buClr>
                <a:srgbClr val="009999"/>
              </a:buClr>
              <a:buBlip>
                <a:blip r:embed="rId3"/>
              </a:buBlip>
            </a:pPr>
            <a:r>
              <a:rPr lang="pt-PT" sz="1200" dirty="0">
                <a:solidFill>
                  <a:srgbClr val="345292"/>
                </a:solidFill>
                <a:latin typeface="Calibri" panose="020F0502020204030204" pitchFamily="34" charset="0"/>
              </a:rPr>
              <a:t>Em seguida, o facilitador revela a resposta correta.</a:t>
            </a:r>
          </a:p>
          <a:p>
            <a:pPr marL="0" indent="0" algn="just">
              <a:lnSpc>
                <a:spcPct val="107000"/>
              </a:lnSpc>
              <a:spcBef>
                <a:spcPts val="5"/>
              </a:spcBef>
              <a:spcAft>
                <a:spcPts val="600"/>
              </a:spcAft>
              <a:buClr>
                <a:srgbClr val="009999"/>
              </a:buClr>
              <a:buNone/>
            </a:pPr>
            <a:endParaRPr lang="pt-PT" sz="1200" dirty="0">
              <a:solidFill>
                <a:srgbClr val="345292"/>
              </a:solidFill>
              <a:latin typeface="Calibri" panose="020F0502020204030204" pitchFamily="34" charset="0"/>
            </a:endParaRPr>
          </a:p>
          <a:p>
            <a:pPr algn="l"/>
            <a:r>
              <a:rPr lang="pt-BR" sz="1800" b="1" i="0" u="none" strike="noStrike" baseline="0" dirty="0">
                <a:solidFill>
                  <a:srgbClr val="5A0000"/>
                </a:solidFill>
                <a:latin typeface="Gotham-Bold"/>
              </a:rPr>
              <a:t>Outras dicas...</a:t>
            </a:r>
          </a:p>
          <a:p>
            <a:pPr algn="l"/>
            <a:r>
              <a:rPr lang="pt-BR" sz="1800" b="0" i="0" u="none" strike="noStrike" baseline="0" dirty="0">
                <a:solidFill>
                  <a:srgbClr val="000000"/>
                </a:solidFill>
                <a:latin typeface="Gotham-Light"/>
              </a:rPr>
              <a:t>O facilitador pode contar as mãos levantadas e selecionar um ou mais participantes para responderem verbalmente, compartilhando suas respostas. Esse formato de resposta com as mãos permite uma interação visual e imediata, criando um ambiente de interação amigável e engajamento entre os participantes. Além</a:t>
            </a:r>
          </a:p>
          <a:p>
            <a:pPr algn="l"/>
            <a:r>
              <a:rPr lang="pt-BR" sz="1800" b="0" i="0" u="none" strike="noStrike" baseline="0" dirty="0">
                <a:solidFill>
                  <a:srgbClr val="000000"/>
                </a:solidFill>
                <a:latin typeface="Gotham-Light"/>
              </a:rPr>
              <a:t>disso, o facilitador deve estimular discussões e compartilhar conhecimentos adicionais ao explicar as respostas corretas, tornando o quiz não apenas divertido, mas também educativo.</a:t>
            </a:r>
            <a:endParaRPr lang="pt-BR" sz="1200" dirty="0">
              <a:solidFill>
                <a:srgbClr val="345292"/>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solidFill>
                <a:schemeClr val="bg1">
                  <a:lumMod val="50000"/>
                </a:schemeClr>
              </a:solidFill>
            </a:endParaRP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9CC49-8AAC-42AA-B613-EF323627394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012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b="0" i="0" dirty="0">
                <a:solidFill>
                  <a:srgbClr val="374151"/>
                </a:solidFill>
                <a:effectLst/>
                <a:latin typeface="Söhne"/>
              </a:rPr>
              <a:t>O modelo de cuidado escalonado em saúde mental é baseado em uma abordagem que visa suprir lacunas de cuidados existentes e promover uma atenção adequada no tempo certo, no lugar certo, com o custo certo, com a qualidade certa e de forma humanizada e equitativa. Além disso, o modelo busca promover uma atenção no tempo certo, reconhecendo a importância de intervenções precoces e preventivas em saúde mental. Isso significa que, ao identificar sinais precoces de problemas de saúde mental, o modelo procura intervir o mais cedo possível, evitando o agravamento da condição e reduzindo potenciais impactos negativos na vida da pessoa. Por fim, o modelo busca oferecer cuidados de forma humanizada e equitativa, reconhecendo a importância de abordagens que considerem as necessidades individuais, os direitos humanos, a participação ativa da pessoa no processo de cuidado, a não discriminação e a equidade de acesso aos cuidados em saúde mental, ofertando mais para quem necessita mais.</a:t>
            </a:r>
          </a:p>
          <a:p>
            <a:pPr algn="l"/>
            <a:r>
              <a:rPr lang="pt-BR" b="0" i="0" dirty="0">
                <a:solidFill>
                  <a:srgbClr val="374151"/>
                </a:solidFill>
                <a:effectLst/>
                <a:latin typeface="Söhne"/>
              </a:rPr>
              <a:t>	</a:t>
            </a:r>
            <a:endParaRPr lang="pt-BR" dirty="0"/>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9CC49-8AAC-42AA-B613-EF323627394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63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0215" algn="just">
              <a:lnSpc>
                <a:spcPct val="107000"/>
              </a:lnSpc>
              <a:spcAft>
                <a:spcPts val="600"/>
              </a:spcAft>
            </a:pPr>
            <a:r>
              <a:rPr lang="pt-BR" sz="1200" b="1" dirty="0">
                <a:effectLst/>
                <a:latin typeface="Calibri" panose="020F0502020204030204" pitchFamily="34" charset="0"/>
                <a:ea typeface="Calibri" panose="020F0502020204030204" pitchFamily="34" charset="0"/>
                <a:cs typeface="Calibri" panose="020F0502020204030204" pitchFamily="34" charset="0"/>
              </a:rPr>
              <a:t>Informe os participantes: </a:t>
            </a:r>
            <a:r>
              <a:rPr lang="pt-BR" sz="1200" dirty="0">
                <a:effectLst/>
                <a:latin typeface="Calibri" panose="020F0502020204030204" pitchFamily="34" charset="0"/>
                <a:ea typeface="Calibri" panose="020F0502020204030204" pitchFamily="34" charset="0"/>
                <a:cs typeface="Calibri" panose="020F0502020204030204" pitchFamily="34" charset="0"/>
              </a:rPr>
              <a:t>Peça a todos os participantes que se levantem. Diga-lhes que vai dar-lhes instruções sobre a direção a seguir. Eles têm que virar a cabeça (apenas a cabeça, não o corpo) e olhar na direção apropriada.</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marL="450215" algn="just">
              <a:lnSpc>
                <a:spcPct val="107000"/>
              </a:lnSpc>
              <a:spcAft>
                <a:spcPts val="600"/>
              </a:spcAft>
            </a:pPr>
            <a:r>
              <a:rPr lang="pt-BR" sz="1200" b="1" dirty="0">
                <a:effectLst/>
                <a:latin typeface="Calibri" panose="020F0502020204030204" pitchFamily="34" charset="0"/>
                <a:ea typeface="Calibri" panose="020F0502020204030204" pitchFamily="34" charset="0"/>
                <a:cs typeface="Calibri" panose="020F0502020204030204" pitchFamily="34" charset="0"/>
              </a:rPr>
              <a:t>Explique os detalhes: </a:t>
            </a:r>
            <a:r>
              <a:rPr lang="pt-BR" sz="1200" dirty="0">
                <a:effectLst/>
                <a:latin typeface="Calibri" panose="020F0502020204030204" pitchFamily="34" charset="0"/>
                <a:ea typeface="Calibri" panose="020F0502020204030204" pitchFamily="34" charset="0"/>
                <a:cs typeface="Calibri" panose="020F0502020204030204" pitchFamily="34" charset="0"/>
              </a:rPr>
              <a:t>Quando você diz “Para cima”, os participantes devem inclinar a cabeça e olhar para o teto (ou para o céu). Quando você diz “Abaixar”, os participantes devem abaixar a cabeça e olhar para o chão (ou para os pés). Quando você disser “Esquerda”, os participantes devem virar a cabeça para a esquerda. Quando você diz “Direita”, os participantes devem virar a cabeça para a direita.</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marL="450215" algn="just">
              <a:lnSpc>
                <a:spcPct val="107000"/>
              </a:lnSpc>
              <a:spcAft>
                <a:spcPts val="600"/>
              </a:spcAft>
            </a:pPr>
            <a:r>
              <a:rPr lang="pt-BR" sz="1200" b="1" dirty="0">
                <a:effectLst/>
                <a:latin typeface="Calibri" panose="020F0502020204030204" pitchFamily="34" charset="0"/>
                <a:ea typeface="Calibri" panose="020F0502020204030204" pitchFamily="34" charset="0"/>
                <a:cs typeface="Calibri" panose="020F0502020204030204" pitchFamily="34" charset="0"/>
              </a:rPr>
              <a:t>Dê direções</a:t>
            </a:r>
            <a:r>
              <a:rPr lang="pt-BR" sz="1200" dirty="0">
                <a:effectLst/>
                <a:latin typeface="Calibri" panose="020F0502020204030204" pitchFamily="34" charset="0"/>
                <a:ea typeface="Calibri" panose="020F0502020204030204" pitchFamily="34" charset="0"/>
                <a:cs typeface="Calibri" panose="020F0502020204030204" pitchFamily="34" charset="0"/>
              </a:rPr>
              <a:t>: Diga as palavras para cima, para baixo, para a esquerda e para a direita em uma ordem aleatória e incentive os participantes a seguir suas instruções. Continue dando instruções em um ritmo bastante rápido.</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marL="450215" algn="just">
              <a:lnSpc>
                <a:spcPct val="107000"/>
              </a:lnSpc>
              <a:spcAft>
                <a:spcPts val="600"/>
              </a:spcAft>
            </a:pPr>
            <a:r>
              <a:rPr lang="pt-BR" sz="1200" b="1" dirty="0">
                <a:effectLst/>
                <a:latin typeface="Calibri" panose="020F0502020204030204" pitchFamily="34" charset="0"/>
                <a:ea typeface="Calibri" panose="020F0502020204030204" pitchFamily="34" charset="0"/>
                <a:cs typeface="Calibri" panose="020F0502020204030204" pitchFamily="34" charset="0"/>
              </a:rPr>
              <a:t>Mude o significado das palavras: </a:t>
            </a:r>
            <a:r>
              <a:rPr lang="pt-BR" sz="1200" dirty="0">
                <a:effectLst/>
                <a:latin typeface="Calibri" panose="020F0502020204030204" pitchFamily="34" charset="0"/>
                <a:ea typeface="Calibri" panose="020F0502020204030204" pitchFamily="34" charset="0"/>
                <a:cs typeface="Calibri" panose="020F0502020204030204" pitchFamily="34" charset="0"/>
              </a:rPr>
              <a:t>Após cerca de um minuto, diga aos participantes que você fará uma mudança. A partir de agora, para cima significa para baixo e vice-versa. Então, quando você disser “Para baixo”, os participantes devem olhar para o teto. Da mesma forma, quando você diz “Para cima”, os participantes devem olhar para seus pés. Explique que o significado das palavras esquerda e direita permanece o mesmo. Diga as quatro direções em ordem aleatória e peça aos participantes que sigam as instruções. Lembre-os, no entanto, de que eles precisam se lembrar do novo significado das palavras para cima e para baixo. Você verá muitos “erros” e muitas risadas envergonhadas.</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marL="450215" algn="just">
              <a:lnSpc>
                <a:spcPct val="107000"/>
              </a:lnSpc>
              <a:spcAft>
                <a:spcPts val="600"/>
              </a:spcAft>
            </a:pPr>
            <a:r>
              <a:rPr lang="pt-BR" sz="1200" b="1" dirty="0">
                <a:effectLst/>
                <a:latin typeface="Calibri" panose="020F0502020204030204" pitchFamily="34" charset="0"/>
                <a:ea typeface="Calibri" panose="020F0502020204030204" pitchFamily="34" charset="0"/>
                <a:cs typeface="Calibri" panose="020F0502020204030204" pitchFamily="34" charset="0"/>
              </a:rPr>
              <a:t>Conclua a atividade: </a:t>
            </a:r>
            <a:r>
              <a:rPr lang="pt-BR" sz="1200" dirty="0">
                <a:effectLst/>
                <a:latin typeface="Calibri" panose="020F0502020204030204" pitchFamily="34" charset="0"/>
                <a:ea typeface="Calibri" panose="020F0502020204030204" pitchFamily="34" charset="0"/>
                <a:cs typeface="Calibri" panose="020F0502020204030204" pitchFamily="34" charset="0"/>
              </a:rPr>
              <a:t>Anuncie o fim da atividade após cerca de mais um minuto.</a:t>
            </a:r>
            <a:endParaRPr lang="pt-BR" sz="1200" dirty="0">
              <a:effectLst/>
              <a:latin typeface="Calibri" panose="020F0502020204030204" pitchFamily="34" charset="0"/>
              <a:ea typeface="Calibri" panose="020F0502020204030204" pitchFamily="34" charset="0"/>
              <a:cs typeface="Times New Roman" panose="02020603050405020304" pitchFamily="18" charset="0"/>
            </a:endParaRPr>
          </a:p>
          <a:p>
            <a:pPr marL="450215" marR="0" lvl="0" indent="0" algn="just" defTabSz="914400" rtl="0" eaLnBrk="1" fontAlgn="auto" latinLnBrk="0" hangingPunct="1">
              <a:lnSpc>
                <a:spcPct val="107000"/>
              </a:lnSpc>
              <a:spcBef>
                <a:spcPts val="0"/>
              </a:spcBef>
              <a:spcAft>
                <a:spcPts val="600"/>
              </a:spcAft>
              <a:buClrTx/>
              <a:buSzTx/>
              <a:buFontTx/>
              <a:buNone/>
              <a:tabLst/>
              <a:defRPr/>
            </a:pPr>
            <a:r>
              <a:rPr lang="pt-BR" sz="1200" b="1" dirty="0">
                <a:effectLst/>
                <a:latin typeface="Calibri" panose="020F0502020204030204" pitchFamily="34" charset="0"/>
                <a:ea typeface="Calibri" panose="020F0502020204030204" pitchFamily="34" charset="0"/>
                <a:cs typeface="Calibri" panose="020F0502020204030204" pitchFamily="34" charset="0"/>
              </a:rPr>
              <a:t>Momento de reflexão: </a:t>
            </a:r>
            <a:r>
              <a:rPr lang="pt-BR" sz="1200" dirty="0">
                <a:effectLst/>
                <a:latin typeface="Calibri" panose="020F0502020204030204" pitchFamily="34" charset="0"/>
                <a:ea typeface="Calibri" panose="020F0502020204030204" pitchFamily="34" charset="0"/>
                <a:cs typeface="Calibri" panose="020F0502020204030204" pitchFamily="34" charset="0"/>
              </a:rPr>
              <a:t>Pergunte aos participantes como foi difícil seguir as instruções quando os significados das palavras foram alterados. Peça-lhes que discutam quaisquer experiências semelhantes que possam ter tido na vida real. </a:t>
            </a:r>
            <a:r>
              <a:rPr lang="pt-BR" sz="1200" i="1" dirty="0">
                <a:solidFill>
                  <a:srgbClr val="2F7B85"/>
                </a:solidFill>
                <a:effectLst/>
                <a:latin typeface="Calibri" panose="020F0502020204030204" pitchFamily="34" charset="0"/>
                <a:ea typeface="Calibri" panose="020F0502020204030204" pitchFamily="34" charset="0"/>
                <a:cs typeface="Calibri" panose="020F0502020204030204" pitchFamily="34" charset="0"/>
              </a:rPr>
              <a:t>Pontos de Aprendizagem dessa atividade: É difícil aprender novos conceitos sem desaprender alguns conceitos antigos. O jeito antigo de fazer as coisas interfere no aprendizado de novos procedimentos.</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6</a:t>
            </a:fld>
            <a:endParaRPr lang="pt-BR"/>
          </a:p>
        </p:txBody>
      </p:sp>
    </p:spTree>
    <p:extLst>
      <p:ext uri="{BB962C8B-B14F-4D97-AF65-F5344CB8AC3E}">
        <p14:creationId xmlns:p14="http://schemas.microsoft.com/office/powerpoint/2010/main" val="335507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dirty="0"/>
              <a:t>No nível 1 do MACC, temos a atuação da APS, especialmente em casos ligados às condições de vida e de trabalho, extensiva a toda à população: educação, emprego, renda, habitação, saneamento, disponibilidade de alimentos, infraestrutura urbana, serviços sociais e comunitários. Logo são ações voltadas à promoção da saúde para a população em geral. Quanto pior a qualidade de vida da população, maiores as possibilidades de sofrimento psíquico. No Nível 2 do MACC temos fatores que influenciam no desenvolvimento emocional, comprometem a capacidade de resiliência e desencadeiam transtornos mentais. Logo a ênfase das ações são voltadas aos determinantes proximais, focando a parcela da população que apresenta fatores de risco predisponentes aos transtornos mentais. As intervenções psicossociais de baixa intensidade são a primeira opção. Já os demais níveis o foco da intervenção recai sobre pessoas usuárias com condições de saúde mental já instaladas: </a:t>
            </a:r>
            <a:r>
              <a:rPr lang="pt-BR" sz="1200" dirty="0">
                <a:solidFill>
                  <a:srgbClr val="345292"/>
                </a:solidFill>
                <a:latin typeface="Calibri" panose="020F0502020204030204" pitchFamily="34" charset="0"/>
              </a:rPr>
              <a:t>condições de saúde mental simples, complexa ou muito complexas.</a:t>
            </a:r>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9CC49-8AAC-42AA-B613-EF323627394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872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b="0" i="0" dirty="0">
                <a:solidFill>
                  <a:srgbClr val="374151"/>
                </a:solidFill>
                <a:effectLst/>
                <a:latin typeface="Söhne"/>
              </a:rPr>
              <a:t>A alternativa correta é a C) Um processo de compartilhamento do cuidado com outros pontos da rede, no qual a equipe de apoio matricial discute casos com a equipe da Atenção Primária à Saúde (APS) para definir o plano de cuidado. O </a:t>
            </a:r>
            <a:r>
              <a:rPr lang="pt-BR" b="0" i="0" dirty="0" err="1">
                <a:solidFill>
                  <a:srgbClr val="374151"/>
                </a:solidFill>
                <a:effectLst/>
                <a:latin typeface="Söhne"/>
              </a:rPr>
              <a:t>matriciamento</a:t>
            </a:r>
            <a:r>
              <a:rPr lang="pt-BR" b="0" i="0" dirty="0">
                <a:solidFill>
                  <a:srgbClr val="374151"/>
                </a:solidFill>
                <a:effectLst/>
                <a:latin typeface="Söhne"/>
              </a:rPr>
              <a:t> é um processo colaborativo e de compartilhamento de conhecimentos e experiências entre diferentes equipes de saúde, onde a equipe de apoio matricial, que geralmente é composta por profissionais especializados em saúde mental, trabalha em conjunto com a equipe da Atenção Primária à Saúde (APS). No </a:t>
            </a:r>
            <a:r>
              <a:rPr lang="pt-BR" b="0" i="0" dirty="0" err="1">
                <a:solidFill>
                  <a:srgbClr val="374151"/>
                </a:solidFill>
                <a:effectLst/>
                <a:latin typeface="Söhne"/>
              </a:rPr>
              <a:t>matriciamento</a:t>
            </a:r>
            <a:r>
              <a:rPr lang="pt-BR" b="0" i="0" dirty="0">
                <a:solidFill>
                  <a:srgbClr val="374151"/>
                </a:solidFill>
                <a:effectLst/>
                <a:latin typeface="Söhne"/>
              </a:rPr>
              <a:t>, a equipe de apoio matricial atua como um suporte para a equipe da APS, auxiliando no manejo de casos de saúde mental mais complexos ou que necessitem de expertise específica. Essa colaboração envolve a discussão dos casos, a troca de informações, o atendimento conjunto e a definição conjunta do plano de cuidado e a orientação da equipe da APS no acompanhamento das pessoas usuárias. Essa abordagem de compartilhamento do cuidado permite uma integração mais efetiva entre os serviços de saúde mental e a APS, promovendo uma atenção mais abrangente e de qualidade para as pessoas que necessitam de cuidados em saúde mental. O </a:t>
            </a:r>
            <a:r>
              <a:rPr lang="pt-BR" b="0" i="0" dirty="0" err="1">
                <a:solidFill>
                  <a:srgbClr val="374151"/>
                </a:solidFill>
                <a:effectLst/>
                <a:latin typeface="Söhne"/>
              </a:rPr>
              <a:t>matriciamento</a:t>
            </a:r>
            <a:r>
              <a:rPr lang="pt-BR" b="0" i="0" dirty="0">
                <a:solidFill>
                  <a:srgbClr val="374151"/>
                </a:solidFill>
                <a:effectLst/>
                <a:latin typeface="Söhne"/>
              </a:rPr>
              <a:t> também contribui para a capacitação da equipe da APS, fortalecendo o vínculo entre os profissionais e favorecendo a continuidade do cuidado ao longo do tempo.</a:t>
            </a:r>
            <a:endParaRPr lang="pt-BR" dirty="0"/>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9CC49-8AAC-42AA-B613-EF323627394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3206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648970" lvl="1" indent="-228600" algn="just">
              <a:lnSpc>
                <a:spcPct val="107000"/>
              </a:lnSpc>
              <a:spcBef>
                <a:spcPts val="5"/>
              </a:spcBef>
              <a:spcAft>
                <a:spcPts val="600"/>
              </a:spcAft>
              <a:buClr>
                <a:srgbClr val="009999"/>
              </a:buClr>
              <a:buBlip>
                <a:blip r:embed="rId3"/>
              </a:buBlip>
            </a:pPr>
            <a:r>
              <a:rPr lang="pt-BR" sz="1200" b="1" dirty="0">
                <a:solidFill>
                  <a:srgbClr val="345292"/>
                </a:solidFill>
                <a:latin typeface="Calibri" panose="020F0502020204030204" pitchFamily="34" charset="0"/>
              </a:rPr>
              <a:t>Avaliação clinica-diagnóstica: </a:t>
            </a:r>
            <a:r>
              <a:rPr lang="pt-BR" sz="1200" dirty="0">
                <a:solidFill>
                  <a:srgbClr val="345292"/>
                </a:solidFill>
                <a:latin typeface="Calibri" panose="020F0502020204030204" pitchFamily="34" charset="0"/>
              </a:rPr>
              <a:t>Os profissionais devem identificar os problemas de saúde mental apresentados pelos usuários por meio de uma anamnese cuidadosa e exame psíquico, considerando a gravidade, duração e impacto na vida do usuário e de terceiros.</a:t>
            </a:r>
          </a:p>
          <a:p>
            <a:pPr marL="648970" lvl="1" indent="-228600" algn="just">
              <a:lnSpc>
                <a:spcPct val="107000"/>
              </a:lnSpc>
              <a:spcBef>
                <a:spcPts val="5"/>
              </a:spcBef>
              <a:spcAft>
                <a:spcPts val="600"/>
              </a:spcAft>
              <a:buClr>
                <a:srgbClr val="009999"/>
              </a:buClr>
              <a:buBlip>
                <a:blip r:embed="rId3"/>
              </a:buBlip>
            </a:pPr>
            <a:r>
              <a:rPr lang="pt-BR" sz="1200" b="1" dirty="0">
                <a:solidFill>
                  <a:srgbClr val="345292"/>
                </a:solidFill>
                <a:latin typeface="Calibri" panose="020F0502020204030204" pitchFamily="34" charset="0"/>
              </a:rPr>
              <a:t>Conhecer o grau de necessidade de cuidado em saúde mental:</a:t>
            </a:r>
            <a:r>
              <a:rPr lang="pt-BR" sz="1200" dirty="0">
                <a:solidFill>
                  <a:srgbClr val="345292"/>
                </a:solidFill>
                <a:latin typeface="Calibri" panose="020F0502020204030204" pitchFamily="34" charset="0"/>
              </a:rPr>
              <a:t> é importante que os profissionais reconheçam nos casos clínicos apresentados os fatores que levam a uma maior ou menor necessidade de cuidado em saúde mental das pessoas usuárias, através das respostas da Escala </a:t>
            </a:r>
            <a:r>
              <a:rPr lang="pt-BR" sz="1200" dirty="0" err="1">
                <a:solidFill>
                  <a:srgbClr val="345292"/>
                </a:solidFill>
                <a:latin typeface="Calibri" panose="020F0502020204030204" pitchFamily="34" charset="0"/>
              </a:rPr>
              <a:t>CuidaSM</a:t>
            </a:r>
            <a:r>
              <a:rPr lang="pt-BR" sz="1200" dirty="0">
                <a:solidFill>
                  <a:srgbClr val="345292"/>
                </a:solidFill>
                <a:latin typeface="Calibri" panose="020F0502020204030204" pitchFamily="34" charset="0"/>
              </a:rPr>
              <a:t> e possam as estratificar segundo essas diferentes necessidades.</a:t>
            </a:r>
          </a:p>
          <a:p>
            <a:pPr marL="648970" lvl="1" indent="-228600" algn="just">
              <a:lnSpc>
                <a:spcPct val="107000"/>
              </a:lnSpc>
              <a:spcBef>
                <a:spcPts val="5"/>
              </a:spcBef>
              <a:spcAft>
                <a:spcPts val="600"/>
              </a:spcAft>
              <a:buClr>
                <a:srgbClr val="009999"/>
              </a:buClr>
              <a:buBlip>
                <a:blip r:embed="rId3"/>
              </a:buBlip>
            </a:pPr>
            <a:r>
              <a:rPr lang="pt-BR" sz="1200" b="1" dirty="0">
                <a:solidFill>
                  <a:srgbClr val="345292"/>
                </a:solidFill>
                <a:latin typeface="Calibri" panose="020F0502020204030204" pitchFamily="34" charset="0"/>
              </a:rPr>
              <a:t>Rede de apoio: </a:t>
            </a:r>
            <a:r>
              <a:rPr lang="pt-BR" sz="1200" dirty="0">
                <a:solidFill>
                  <a:srgbClr val="345292"/>
                </a:solidFill>
                <a:latin typeface="Calibri" panose="020F0502020204030204" pitchFamily="34" charset="0"/>
              </a:rPr>
              <a:t>Os profissionais devem identificar as fontes de apoio e suporte existentes e potenciais dos usuários, como redes sociais, familiares de apoio ou organizações comunitárias, para auxiliar no cuidado em saúde mental.</a:t>
            </a:r>
          </a:p>
          <a:p>
            <a:pPr marL="648970" lvl="1" indent="-228600" algn="just">
              <a:lnSpc>
                <a:spcPct val="107000"/>
              </a:lnSpc>
              <a:spcBef>
                <a:spcPts val="5"/>
              </a:spcBef>
              <a:spcAft>
                <a:spcPts val="600"/>
              </a:spcAft>
              <a:buClr>
                <a:srgbClr val="009999"/>
              </a:buClr>
              <a:buBlip>
                <a:blip r:embed="rId3"/>
              </a:buBlip>
            </a:pPr>
            <a:r>
              <a:rPr lang="pt-BR" sz="1200" b="1" dirty="0">
                <a:solidFill>
                  <a:srgbClr val="345292"/>
                </a:solidFill>
                <a:latin typeface="Calibri" panose="020F0502020204030204" pitchFamily="34" charset="0"/>
              </a:rPr>
              <a:t>Vulnerabilidade familiar: </a:t>
            </a:r>
            <a:r>
              <a:rPr lang="pt-BR" sz="1200" dirty="0">
                <a:solidFill>
                  <a:srgbClr val="345292"/>
                </a:solidFill>
                <a:latin typeface="Calibri" panose="020F0502020204030204" pitchFamily="34" charset="0"/>
              </a:rPr>
              <a:t>É importante identificar a vulnerabilidade familiar por meio de ferramentas como a escala de Coelho-Savassi, levando em consideração as condições de vida e as necessidades da família como um todo, para um manejo adequado dos casos de saúde mental.</a:t>
            </a: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9CC49-8AAC-42AA-B613-EF323627394B}"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11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Parabenize o grupo pelos acertos e pelos erros. Lembrando que ambos promovem o aprendizado. </a:t>
            </a: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37</a:t>
            </a:fld>
            <a:endParaRPr lang="pt-BR"/>
          </a:p>
        </p:txBody>
      </p:sp>
    </p:spTree>
    <p:extLst>
      <p:ext uri="{BB962C8B-B14F-4D97-AF65-F5344CB8AC3E}">
        <p14:creationId xmlns:p14="http://schemas.microsoft.com/office/powerpoint/2010/main" val="4083005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38</a:t>
            </a:fld>
            <a:endParaRPr lang="pt-BR"/>
          </a:p>
        </p:txBody>
      </p:sp>
    </p:spTree>
    <p:extLst>
      <p:ext uri="{BB962C8B-B14F-4D97-AF65-F5344CB8AC3E}">
        <p14:creationId xmlns:p14="http://schemas.microsoft.com/office/powerpoint/2010/main" val="31600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41</a:t>
            </a:fld>
            <a:endParaRPr lang="pt-BR"/>
          </a:p>
        </p:txBody>
      </p:sp>
    </p:spTree>
    <p:extLst>
      <p:ext uri="{BB962C8B-B14F-4D97-AF65-F5344CB8AC3E}">
        <p14:creationId xmlns:p14="http://schemas.microsoft.com/office/powerpoint/2010/main" val="245215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Ao final das apresentações, estimule os participantes a compartilharem qual dos elementos pesou mais na decisão dos grupos sobre o escalonamento do cuidado</a:t>
            </a:r>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42</a:t>
            </a:fld>
            <a:endParaRPr lang="pt-BR"/>
          </a:p>
        </p:txBody>
      </p:sp>
    </p:spTree>
    <p:extLst>
      <p:ext uri="{BB962C8B-B14F-4D97-AF65-F5344CB8AC3E}">
        <p14:creationId xmlns:p14="http://schemas.microsoft.com/office/powerpoint/2010/main" val="539433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800" b="1" i="0" u="none" strike="noStrike" baseline="0" dirty="0">
                <a:solidFill>
                  <a:srgbClr val="333333"/>
                </a:solidFill>
                <a:latin typeface="Gotham-Bold"/>
              </a:rPr>
              <a:t>Etapa nº 1 – Construção do Plano de Ação por equipe / Complementação do Plano de Ação da tutoria</a:t>
            </a:r>
          </a:p>
          <a:p>
            <a:pPr algn="l"/>
            <a:r>
              <a:rPr lang="pt-BR" sz="1800" b="0" i="0" u="none" strike="noStrike" baseline="0" dirty="0">
                <a:solidFill>
                  <a:srgbClr val="000000"/>
                </a:solidFill>
                <a:latin typeface="Gotham-Light"/>
              </a:rPr>
              <a:t>1. Os participantes da Oficina se reúnem nas suas respectivas equipes e juntos combinam quais serão as estratégias/ações/atividades necessárias para implementar o escalonamento do cuidado e a utilização da Escala Cuida SM.</a:t>
            </a:r>
          </a:p>
          <a:p>
            <a:pPr algn="l"/>
            <a:r>
              <a:rPr lang="pt-BR" sz="1800" b="0" i="0" u="none" strike="noStrike" baseline="0" dirty="0">
                <a:solidFill>
                  <a:srgbClr val="000000"/>
                </a:solidFill>
                <a:latin typeface="Gotham-Light"/>
              </a:rPr>
              <a:t>2. Confecção coletiva do Plano de Ação, contendo a ação, como realizá-la, pessoas envolvidas, prazos e responsáveis (Modelo de Plano de Ação disponível na página </a:t>
            </a:r>
            <a:r>
              <a:rPr lang="pt-BR" sz="1800" b="0" i="0" u="none" strike="noStrike" baseline="0" dirty="0">
                <a:solidFill>
                  <a:srgbClr val="0045D7"/>
                </a:solidFill>
                <a:latin typeface="Gotham-Light"/>
              </a:rPr>
              <a:t>39 </a:t>
            </a:r>
            <a:r>
              <a:rPr lang="pt-BR" sz="1800" b="0" i="0" u="none" strike="noStrike" baseline="0" dirty="0">
                <a:solidFill>
                  <a:srgbClr val="000000"/>
                </a:solidFill>
                <a:latin typeface="Gotham-Light"/>
              </a:rPr>
              <a:t>)</a:t>
            </a:r>
          </a:p>
          <a:p>
            <a:pPr algn="l"/>
            <a:endParaRPr lang="pt-BR" sz="1800" b="0" i="0" u="none" strike="noStrike" baseline="0" dirty="0">
              <a:solidFill>
                <a:srgbClr val="000000"/>
              </a:solidFill>
              <a:latin typeface="Gotham-Light"/>
            </a:endParaRPr>
          </a:p>
          <a:p>
            <a:pPr algn="l"/>
            <a:r>
              <a:rPr lang="pt-BR" sz="1800" b="1" i="0" u="none" strike="noStrike" baseline="0" dirty="0">
                <a:solidFill>
                  <a:srgbClr val="333333"/>
                </a:solidFill>
                <a:latin typeface="Gotham-Bold"/>
              </a:rPr>
              <a:t>Etapa nº 2 – Compartilhamento do Plano de Ação entre as equipes</a:t>
            </a:r>
          </a:p>
          <a:p>
            <a:pPr algn="l"/>
            <a:r>
              <a:rPr lang="pt-BR" sz="1800" b="0" i="0" u="none" strike="noStrike" baseline="0" dirty="0">
                <a:solidFill>
                  <a:srgbClr val="000000"/>
                </a:solidFill>
                <a:latin typeface="Gotham-Light"/>
              </a:rPr>
              <a:t>1. Todos os profissionais e gestores da unidade de saúde se reúnem para compartilhar as estratégias elencadas no Plano de Ação construído em cada equipe.</a:t>
            </a:r>
          </a:p>
          <a:p>
            <a:pPr algn="l"/>
            <a:r>
              <a:rPr lang="pt-BR" sz="1800" b="0" i="0" u="none" strike="noStrike" baseline="0" dirty="0">
                <a:solidFill>
                  <a:srgbClr val="000000"/>
                </a:solidFill>
                <a:latin typeface="Gotham-Light"/>
              </a:rPr>
              <a:t>2. As equipes devem revisar seu plano de ação e complementá-lo caso identifiquem estratégias válidas que não tinham sido pensadas inicialmente.</a:t>
            </a:r>
          </a:p>
          <a:p>
            <a:pPr algn="l"/>
            <a:r>
              <a:rPr lang="pt-BR" sz="1800" b="0" i="0" u="none" strike="noStrike" baseline="0" dirty="0">
                <a:solidFill>
                  <a:srgbClr val="000000"/>
                </a:solidFill>
                <a:latin typeface="Gotham-Light"/>
              </a:rPr>
              <a:t>3. Deve-se pactuar rotinas de monitoramento.</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44</a:t>
            </a:fld>
            <a:endParaRPr lang="pt-BR"/>
          </a:p>
        </p:txBody>
      </p:sp>
    </p:spTree>
    <p:extLst>
      <p:ext uri="{BB962C8B-B14F-4D97-AF65-F5344CB8AC3E}">
        <p14:creationId xmlns:p14="http://schemas.microsoft.com/office/powerpoint/2010/main" val="233158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800" b="0" i="0" u="none" strike="noStrike" baseline="0" dirty="0">
                <a:solidFill>
                  <a:srgbClr val="1A0000"/>
                </a:solidFill>
                <a:latin typeface="Gotham-Book"/>
              </a:rPr>
              <a:t>Recomendamos que as estratégias pactuadas sejam inseridas no mesmo plano de ação que as equipes já utilizam na tutoria.</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47</a:t>
            </a:fld>
            <a:endParaRPr lang="pt-BR"/>
          </a:p>
        </p:txBody>
      </p:sp>
    </p:spTree>
    <p:extLst>
      <p:ext uri="{BB962C8B-B14F-4D97-AF65-F5344CB8AC3E}">
        <p14:creationId xmlns:p14="http://schemas.microsoft.com/office/powerpoint/2010/main" val="467168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800" b="0" i="1" u="none" strike="noStrike" baseline="0" dirty="0">
                <a:solidFill>
                  <a:srgbClr val="1A0000"/>
                </a:solidFill>
                <a:latin typeface="Gotham-LightItalic"/>
              </a:rPr>
              <a:t>No final de uma oficina, é importante refletir sobre as coisas que você aprendeu, as que você ainda precisa trabalhar e como as coisas que você aprendeu na oficina o ajudarão a auxiliar o escalonamento do cuidado de saúde mental das pessoas usuárias. Esta atividade incentiva a reflexão ao fim da oficina.</a:t>
            </a:r>
          </a:p>
          <a:p>
            <a:pPr algn="l"/>
            <a:r>
              <a:rPr lang="pt-BR" sz="1800" b="0" i="0" u="none" strike="noStrike" baseline="0" dirty="0">
                <a:solidFill>
                  <a:srgbClr val="1A0000"/>
                </a:solidFill>
                <a:latin typeface="Gotham-Book"/>
              </a:rPr>
              <a:t>Como facilitador, encoraje o público a tomar nota dos diferentes </a:t>
            </a:r>
            <a:r>
              <a:rPr lang="pt-BR" sz="1800" b="0" i="1" u="none" strike="noStrike" baseline="0" dirty="0">
                <a:solidFill>
                  <a:srgbClr val="1A0000"/>
                </a:solidFill>
                <a:latin typeface="Gotham-LightItalic"/>
              </a:rPr>
              <a:t>feedbacks </a:t>
            </a:r>
            <a:r>
              <a:rPr lang="pt-BR" sz="1800" b="0" i="0" u="none" strike="noStrike" baseline="0" dirty="0">
                <a:solidFill>
                  <a:srgbClr val="1A0000"/>
                </a:solidFill>
                <a:latin typeface="Gotham-Book"/>
              </a:rPr>
              <a:t>capturados e a refletir sobre o “Quadrado” de todos, bem como sobre as suas</a:t>
            </a:r>
          </a:p>
          <a:p>
            <a:pPr algn="l"/>
            <a:r>
              <a:rPr lang="pt-BR" sz="1800" b="0" i="0" u="none" strike="noStrike" baseline="0" dirty="0">
                <a:solidFill>
                  <a:srgbClr val="1A0000"/>
                </a:solidFill>
                <a:latin typeface="Gotham-Book"/>
              </a:rPr>
              <a:t>conclusões do “Triângulo”. Desafie todos a transformar seus “Quadrados” em um “Círculos” e aponte para recursos que possam ajudar.</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49</a:t>
            </a:fld>
            <a:endParaRPr lang="pt-BR"/>
          </a:p>
        </p:txBody>
      </p:sp>
    </p:spTree>
    <p:extLst>
      <p:ext uri="{BB962C8B-B14F-4D97-AF65-F5344CB8AC3E}">
        <p14:creationId xmlns:p14="http://schemas.microsoft.com/office/powerpoint/2010/main" val="77512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Utilize este slide para pactuar com os participantes acordos de convivência durante a realização da oficina, anote as pactuações no próximo slide e retome os combinados, sempre que necessário, ao longo das atividades</a:t>
            </a: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7</a:t>
            </a:fld>
            <a:endParaRPr lang="pt-BR"/>
          </a:p>
        </p:txBody>
      </p:sp>
    </p:spTree>
    <p:extLst>
      <p:ext uri="{BB962C8B-B14F-4D97-AF65-F5344CB8AC3E}">
        <p14:creationId xmlns:p14="http://schemas.microsoft.com/office/powerpoint/2010/main" val="323486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Wingdings" panose="05000000000000000000" pitchFamily="2" charset="2"/>
              <a:buNone/>
            </a:pPr>
            <a:r>
              <a:rPr lang="pt-BR" dirty="0"/>
              <a:t>Incluir neste slide os acordos do grupo.</a:t>
            </a:r>
          </a:p>
          <a:p>
            <a:pPr marL="0" indent="0">
              <a:buFont typeface="Wingdings" panose="05000000000000000000" pitchFamily="2" charset="2"/>
              <a:buNone/>
            </a:pPr>
            <a:endParaRPr lang="pt-BR" dirty="0"/>
          </a:p>
          <a:p>
            <a:pPr marL="0" indent="0">
              <a:buFont typeface="Wingdings" panose="05000000000000000000" pitchFamily="2" charset="2"/>
              <a:buNone/>
            </a:pPr>
            <a:r>
              <a:rPr lang="pt-BR" dirty="0"/>
              <a:t>Exemplos de acordos: </a:t>
            </a:r>
          </a:p>
          <a:p>
            <a:pPr marL="457200" indent="-457200">
              <a:buFont typeface="Wingdings" panose="05000000000000000000" pitchFamily="2" charset="2"/>
              <a:buChar char="ü"/>
            </a:pPr>
            <a:r>
              <a:rPr lang="pt-BR" sz="1200" dirty="0"/>
              <a:t>Atenção;</a:t>
            </a:r>
          </a:p>
          <a:p>
            <a:pPr marL="457200" indent="-457200">
              <a:buFont typeface="Wingdings" panose="05000000000000000000" pitchFamily="2" charset="2"/>
              <a:buChar char="ü"/>
            </a:pPr>
            <a:r>
              <a:rPr lang="pt-BR" sz="1200" dirty="0"/>
              <a:t>Escuta;</a:t>
            </a:r>
          </a:p>
          <a:p>
            <a:pPr marL="457200" indent="-457200">
              <a:buFont typeface="Wingdings" panose="05000000000000000000" pitchFamily="2" charset="2"/>
              <a:buChar char="ü"/>
            </a:pPr>
            <a:r>
              <a:rPr lang="pt-BR" sz="1200" dirty="0"/>
              <a:t>Celular no silencioso;</a:t>
            </a:r>
          </a:p>
          <a:p>
            <a:pPr marL="457200" indent="-457200">
              <a:buFont typeface="Wingdings" panose="05000000000000000000" pitchFamily="2" charset="2"/>
              <a:buChar char="ü"/>
            </a:pPr>
            <a:r>
              <a:rPr lang="pt-BR" sz="1200" dirty="0"/>
              <a:t>Evitar conversas paralelas;</a:t>
            </a:r>
          </a:p>
          <a:p>
            <a:pPr marL="457200" indent="-457200">
              <a:buFont typeface="Wingdings" panose="05000000000000000000" pitchFamily="2" charset="2"/>
              <a:buChar char="ü"/>
            </a:pPr>
            <a:r>
              <a:rPr lang="pt-BR" sz="1200" dirty="0"/>
              <a:t>Interação;</a:t>
            </a:r>
          </a:p>
          <a:p>
            <a:pPr marL="457200" indent="-457200">
              <a:buFont typeface="Wingdings" panose="05000000000000000000" pitchFamily="2" charset="2"/>
              <a:buChar char="ü"/>
            </a:pPr>
            <a:r>
              <a:rPr lang="pt-BR" sz="1200" dirty="0"/>
              <a:t>Respeito;</a:t>
            </a:r>
          </a:p>
          <a:p>
            <a:pPr marL="457200" indent="-457200">
              <a:buFont typeface="Wingdings" panose="05000000000000000000" pitchFamily="2" charset="2"/>
              <a:buChar char="ü"/>
            </a:pPr>
            <a:r>
              <a:rPr lang="pt-BR" sz="1200" dirty="0"/>
              <a:t>Colaboração.</a:t>
            </a:r>
          </a:p>
          <a:p>
            <a:endParaRPr lang="pt-BR" dirty="0"/>
          </a:p>
        </p:txBody>
      </p:sp>
      <p:sp>
        <p:nvSpPr>
          <p:cNvPr id="4" name="Espaço Reservado para Número de Slide 3"/>
          <p:cNvSpPr>
            <a:spLocks noGrp="1"/>
          </p:cNvSpPr>
          <p:nvPr>
            <p:ph type="sldNum" sz="quarter" idx="5"/>
          </p:nvPr>
        </p:nvSpPr>
        <p:spPr/>
        <p:txBody>
          <a:bodyPr/>
          <a:lstStyle/>
          <a:p>
            <a:fld id="{EBA2AEC5-4166-4F6A-918F-9E5D593BE47A}" type="slidenum">
              <a:rPr lang="pt-BR" smtClean="0"/>
              <a:t>8</a:t>
            </a:fld>
            <a:endParaRPr lang="pt-BR"/>
          </a:p>
        </p:txBody>
      </p:sp>
    </p:spTree>
    <p:extLst>
      <p:ext uri="{BB962C8B-B14F-4D97-AF65-F5344CB8AC3E}">
        <p14:creationId xmlns:p14="http://schemas.microsoft.com/office/powerpoint/2010/main" val="25993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r>
              <a:rPr lang="pt-BR" sz="1800" b="1" i="0" u="none" strike="noStrike" baseline="0" dirty="0">
                <a:solidFill>
                  <a:srgbClr val="5A0000"/>
                </a:solidFill>
                <a:latin typeface="Gotham-Bold"/>
              </a:rPr>
              <a:t>EXPOSIÇÃO DIALOGADA: </a:t>
            </a:r>
            <a:r>
              <a:rPr lang="pt-BR" sz="1800" b="0" i="0" u="none" strike="noStrike" baseline="0" dirty="0">
                <a:latin typeface="Gotham-Light"/>
              </a:rPr>
              <a:t>É interessante que o facilitador registre no </a:t>
            </a:r>
            <a:r>
              <a:rPr lang="pt-BR" sz="1800" b="0" i="1" u="none" strike="noStrike" baseline="0" dirty="0">
                <a:latin typeface="Gotham-LightItalic"/>
              </a:rPr>
              <a:t>flip-</a:t>
            </a:r>
            <a:r>
              <a:rPr lang="pt-BR" sz="1800" b="0" i="1" u="none" strike="noStrike" baseline="0" dirty="0" err="1">
                <a:latin typeface="Gotham-LightItalic"/>
              </a:rPr>
              <a:t>chart</a:t>
            </a:r>
            <a:r>
              <a:rPr lang="pt-BR" sz="1800" b="0" i="1" u="none" strike="noStrike" baseline="0" dirty="0">
                <a:latin typeface="Gotham-LightItalic"/>
              </a:rPr>
              <a:t>/</a:t>
            </a:r>
            <a:r>
              <a:rPr lang="pt-BR" sz="1800" b="0" i="0" u="none" strike="noStrike" baseline="0" dirty="0">
                <a:latin typeface="Gotham-Light"/>
              </a:rPr>
              <a:t>cartolina ou quadro branco as contribuições dos participantes ao longo da discussão. Isso irá facilitar o resumo das informações pelo facilitador que lidera a atividade no momento.</a:t>
            </a:r>
          </a:p>
          <a:p>
            <a:pPr algn="l"/>
            <a:r>
              <a:rPr lang="pt-BR" sz="1800" b="0" i="0" u="none" strike="noStrike" baseline="0" dirty="0">
                <a:latin typeface="Gotham-Light"/>
              </a:rPr>
              <a:t>Em cada slide contém um conteúdo que permite que o facilitador leve cerca de </a:t>
            </a:r>
            <a:r>
              <a:rPr lang="pt-BR" sz="1800" b="1" i="0" u="none" strike="noStrike" baseline="0" dirty="0">
                <a:latin typeface="Gotham-Bold"/>
              </a:rPr>
              <a:t>1 minuto </a:t>
            </a:r>
            <a:r>
              <a:rPr lang="pt-BR" sz="1800" b="0" i="0" u="none" strike="noStrike" baseline="0" dirty="0">
                <a:latin typeface="Gotham-Light"/>
              </a:rPr>
              <a:t>na exposição. É fundamental se ater a gestão do tempo. O foco das informações transmitidas deve se concentrar no objetivo da atividade.</a:t>
            </a:r>
          </a:p>
          <a:p>
            <a:pPr algn="l"/>
            <a:r>
              <a:rPr lang="pt-BR" sz="1800" b="0" i="0" u="none" strike="noStrike" baseline="0" dirty="0">
                <a:latin typeface="Gotham-Light"/>
              </a:rPr>
              <a:t>Slide com pergunta disparadora para uma discussão ativa dos participantes podem demorar mais: em torno de </a:t>
            </a:r>
            <a:r>
              <a:rPr lang="pt-BR" sz="1800" b="1" i="0" u="none" strike="noStrike" baseline="0" dirty="0">
                <a:latin typeface="Gotham-Bold"/>
              </a:rPr>
              <a:t>3 a 5 minutos</a:t>
            </a:r>
            <a:r>
              <a:rPr lang="pt-BR" sz="1800" b="0" i="0" u="none" strike="noStrike" baseline="0" dirty="0">
                <a:latin typeface="Gotham-Light"/>
              </a:rPr>
              <a:t>.</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9</a:t>
            </a:fld>
            <a:endParaRPr lang="pt-BR"/>
          </a:p>
        </p:txBody>
      </p:sp>
    </p:spTree>
    <p:extLst>
      <p:ext uri="{BB962C8B-B14F-4D97-AF65-F5344CB8AC3E}">
        <p14:creationId xmlns:p14="http://schemas.microsoft.com/office/powerpoint/2010/main" val="127726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atenção primária à saúde desempenha um papel fundamental na promoção de cuidados de saúde integrais, centrados na pessoa e longitudinal. Os princípios e diretrizes da atenção primária são guias essenciais que asseguram a qualidade e a efetividade dos serviços prestados, além de orientar os profissionais de saúde na abordagem as pessoas usuárias de forma holística considerando não apenas as necessidades físicas, mas também as sociais e psicológicas de cada indivíduo.</a:t>
            </a:r>
          </a:p>
          <a:p>
            <a:endParaRPr lang="pt-BR" dirty="0"/>
          </a:p>
          <a:p>
            <a:pPr marL="0" lvl="0" indent="0" algn="l" rtl="0">
              <a:spcBef>
                <a:spcPts val="0"/>
              </a:spcBef>
              <a:spcAft>
                <a:spcPts val="0"/>
              </a:spcAft>
              <a:buNone/>
            </a:pPr>
            <a:r>
              <a:rPr lang="pt-BR" dirty="0"/>
              <a:t>Porém, para a oferta deste cuidado integral às condições crônicas, para além do cumprimento dos princípios e diretrizes da APS, precisamos </a:t>
            </a:r>
            <a:r>
              <a:rPr lang="pt-BR" sz="1800" dirty="0">
                <a:effectLst/>
                <a:latin typeface="Calibri" panose="020F0502020204030204" pitchFamily="34" charset="0"/>
                <a:ea typeface="Times New Roman" panose="02020603050405020304" pitchFamily="18" charset="0"/>
              </a:rPr>
              <a:t>transformar o atual Modelo de Atenção à Saúde, que atua deforma fragmentada, centrado na doença, na prestação de cuidados de saúde conforme a oferta e médico centrado, para o Modelo de Atenção às Condições Crônicas, sendo este centrado no cuidado das condições de saúde das pessoas, na oferta de cuidados conforme as necessidades de saúde da população e na atenção interdisciplinar, tendo a APS como a coordenadora das Redes de Atenção.</a:t>
            </a:r>
          </a:p>
          <a:p>
            <a:pPr marL="0" lvl="0" indent="0" algn="l" rtl="0">
              <a:spcBef>
                <a:spcPts val="0"/>
              </a:spcBef>
              <a:spcAft>
                <a:spcPts val="0"/>
              </a:spcAft>
              <a:buNone/>
            </a:pPr>
            <a:r>
              <a:rPr lang="pt-BR" sz="2800" b="0" i="0" dirty="0">
                <a:solidFill>
                  <a:srgbClr val="374151"/>
                </a:solidFill>
                <a:effectLst/>
                <a:latin typeface="Söhne"/>
              </a:rPr>
              <a:t>Esse modelo </a:t>
            </a:r>
            <a:r>
              <a:rPr lang="pt-BR" sz="2800" dirty="0"/>
              <a:t>de atenção garante </a:t>
            </a:r>
            <a:r>
              <a:rPr lang="pt-BR" sz="2800" dirty="0">
                <a:effectLst/>
                <a:latin typeface="Calibri" panose="020F0502020204030204" pitchFamily="34" charset="0"/>
              </a:rPr>
              <a:t>um</a:t>
            </a:r>
            <a:r>
              <a:rPr lang="pt-BR" sz="2800" dirty="0">
                <a:effectLst/>
                <a:latin typeface="Calibri" panose="020F0502020204030204" pitchFamily="34" charset="0"/>
                <a:ea typeface="Times New Roman" panose="02020603050405020304" pitchFamily="18" charset="0"/>
              </a:rPr>
              <a:t> cuidado contínuo, proativo e integrado entre todos os níveis de atenção. </a:t>
            </a:r>
            <a:r>
              <a:rPr lang="pt-BR" sz="2800" b="0" i="0" dirty="0">
                <a:solidFill>
                  <a:srgbClr val="374151"/>
                </a:solidFill>
                <a:effectLst/>
                <a:latin typeface="Söhne"/>
                <a:ea typeface="Times New Roman" panose="02020603050405020304" pitchFamily="18" charset="0"/>
              </a:rPr>
              <a:t>T</a:t>
            </a:r>
            <a:r>
              <a:rPr lang="pt-BR" sz="2800" b="0" i="0">
                <a:solidFill>
                  <a:srgbClr val="374151"/>
                </a:solidFill>
                <a:effectLst/>
                <a:latin typeface="Söhne"/>
              </a:rPr>
              <a:t>ambém </a:t>
            </a:r>
            <a:r>
              <a:rPr lang="pt-BR" sz="1800" dirty="0">
                <a:effectLst/>
                <a:latin typeface="Calibri" panose="020F0502020204030204" pitchFamily="34" charset="0"/>
                <a:ea typeface="Calibri" panose="020F0502020204030204" pitchFamily="34" charset="0"/>
                <a:cs typeface="Times New Roman" panose="02020603050405020304" pitchFamily="18" charset="0"/>
              </a:rPr>
              <a:t>enfatiza a importância da APS conhecer sua população e de dividi-la em subpopulações segundo suas diferentes necessidades de intensidade de cuidado, diferenciando as intervenções que serão ofertadas para esses grupos  </a:t>
            </a:r>
            <a:r>
              <a:rPr lang="pt-BR" dirty="0">
                <a:solidFill>
                  <a:schemeClr val="tx1">
                    <a:lumMod val="75000"/>
                    <a:lumOff val="25000"/>
                  </a:schemeClr>
                </a:solidFill>
                <a:latin typeface="Calibri"/>
                <a:cs typeface="Calibri"/>
              </a:rPr>
              <a:t>para prover os recursos de forma eficaz, p</a:t>
            </a:r>
            <a:r>
              <a:rPr lang="pt-BR" sz="1200" dirty="0">
                <a:solidFill>
                  <a:schemeClr val="lt1"/>
                </a:solidFill>
                <a:ea typeface="Roboto"/>
                <a:cs typeface="Roboto"/>
                <a:sym typeface="Roboto"/>
              </a:rPr>
              <a:t>adroniza o cuidado dos </a:t>
            </a:r>
            <a:r>
              <a:rPr lang="pt-BR" sz="1200" b="1" dirty="0">
                <a:solidFill>
                  <a:schemeClr val="lt1"/>
                </a:solidFill>
                <a:ea typeface="Roboto"/>
                <a:cs typeface="Roboto"/>
                <a:sym typeface="Roboto"/>
              </a:rPr>
              <a:t>indivíduos com estratos semelhantes.</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10</a:t>
            </a:fld>
            <a:endParaRPr lang="pt-BR"/>
          </a:p>
        </p:txBody>
      </p:sp>
    </p:spTree>
    <p:extLst>
      <p:ext uri="{BB962C8B-B14F-4D97-AF65-F5344CB8AC3E}">
        <p14:creationId xmlns:p14="http://schemas.microsoft.com/office/powerpoint/2010/main" val="90791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Modelo de Atenção às Condições Crônicas, que engloba cinco níveis: o nível 1 é o de promoção da saúde; o nível 2, de prevenção das condições de saúde, e os níveis 3, 4 e 5 convocam tecnologias potentes de gestão da clínica, voltadas para o enfrentamento adequado das condições crônicas estabelecidas – os níveis 3 e 4 abrangem a gestão das condições de saúde e o nível 5, a gestão de caso.</a:t>
            </a:r>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11</a:t>
            </a:fld>
            <a:endParaRPr lang="pt-BR"/>
          </a:p>
        </p:txBody>
      </p:sp>
    </p:spTree>
    <p:extLst>
      <p:ext uri="{BB962C8B-B14F-4D97-AF65-F5344CB8AC3E}">
        <p14:creationId xmlns:p14="http://schemas.microsoft.com/office/powerpoint/2010/main" val="375238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Vamos conhecer a seguir a sistematização encontrada na Nota técnica em saúde mental, considerando a realidade do socioeconômica do Brasil, dos subgrupos específicos de uma população que merecem atenção, por poderem se encontrar em situação de risco potencializado:</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Mulheres grávidas, mães, mães solteiras, viúvas, vítimas de abusos ou violência doméstica. </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Homens em zonas de conflito com a polícia ou o tráfico, aqueles que perderam os meios para sustentar suas famílias, jovens em risco de detenção, sequestro ou alvos do tráfico.</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Crianças (zero a 18 anos) separadas dos pais, abandonadas, que sofrem negligências (incluindo órfãos), recrutadas ou usadas por grupos de milícias, traficadas, infratoras da lei, que exercem trabalho perigoso, que vivem ou trabalham nas ruas, que sofrem exploração sexual, com a desnutrição e com a falta de estímulos necessários ao seu.</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Idosos em processo de fragilização, vítimas de violência, institucionalizados ou que perderam o amparo/ cuidado da família. </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Pessoas em risco de violações de direitos humanos, como ativistas políticos, minorias de quaisquer tipos, pessoas em situação de institucionalização, detentas, vítimas de tortura ou que já foram expostas a outros tipos de violência.</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Grupos estigmatizados, população de Lésbicas, Gays, Bissexuais, Transexuais, Transgêneros, Queer, Intersexuais, Assexuais e demais variações de sexualidade e gênero (LGBTQIA+), profissionais do sexo, pessoas com transtornos mentais graves e sobreviventes de violência sexual. </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Pessoas em situação de extrema miséria, refugiados ou migrantes em situações irregulares, vítimas de tráfico humano ou submetidas a trabalho análogo ao escravo.</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Pessoas que tenham sido expostas a eventos extremamente estressantes ou traumáticos, que perderam membros da família ou seu meio de subsistência, sobreviventes de estupro e tortura, testemunhas de atrocidades;</a:t>
            </a:r>
          </a:p>
          <a:p>
            <a:pPr indent="449580" algn="just">
              <a:lnSpc>
                <a:spcPct val="150000"/>
              </a:lnSpc>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 • Familiares em primeiro grau de pessoas com transtornos mentais graves. </a:t>
            </a:r>
          </a:p>
          <a:p>
            <a:pPr>
              <a:spcAft>
                <a:spcPts val="800"/>
              </a:spcAft>
            </a:pPr>
            <a:r>
              <a:rPr lang="pt-BR" sz="1200" dirty="0">
                <a:effectLst/>
                <a:latin typeface="Calibri" panose="020F0502020204030204" pitchFamily="34" charset="0"/>
                <a:ea typeface="Calibri" panose="020F0502020204030204" pitchFamily="34" charset="0"/>
                <a:cs typeface="Times New Roman" panose="02020603050405020304" pitchFamily="18" charset="0"/>
              </a:rPr>
              <a:t>Tais circunstâncias não devem ser compreendidas como determinantes de uma doença ou um transtorno mental, muito embora possam aumentar a probabilidade de uma pessoa vir a desenvolvê-la.  </a:t>
            </a:r>
            <a:br>
              <a:rPr lang="pt-BR" dirty="0"/>
            </a:br>
            <a:br>
              <a:rPr lang="pt-BR" dirty="0"/>
            </a:br>
            <a:r>
              <a:rPr lang="pt-BR" dirty="0"/>
              <a:t>É importante perceber que na presença de fatores de risco para adoecimento psíquico, no nível 2 do MACC, já é possível que haja uma necessidade de cuidado em saúde mental. Uma vez que fatores de risco clínicos, socioeconômicos, e culturais complicam os resultados de saúde, interrompendo o equilíbrio entre a dificuldade do paciente com as demandas da vida, incluindo autocuidado, e sua capacidade de atender à essas demandas.</a:t>
            </a:r>
          </a:p>
          <a:p>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12</a:t>
            </a:fld>
            <a:endParaRPr lang="pt-BR"/>
          </a:p>
        </p:txBody>
      </p:sp>
    </p:spTree>
    <p:extLst>
      <p:ext uri="{BB962C8B-B14F-4D97-AF65-F5344CB8AC3E}">
        <p14:creationId xmlns:p14="http://schemas.microsoft.com/office/powerpoint/2010/main" val="107957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effectLst/>
                <a:latin typeface="Calibri" panose="020F0502020204030204" pitchFamily="34" charset="0"/>
                <a:ea typeface="Calibri" panose="020F0502020204030204" pitchFamily="34" charset="0"/>
                <a:cs typeface="Times New Roman" panose="02020603050405020304" pitchFamily="18" charset="0"/>
              </a:rPr>
              <a:t>O escalonamento do cuidado possibilita a atenção diferenciada, de acordo com a necessidade de cuidado em saúde mental. É uma estratégia de organização do sistema de saúde que busca articular diferentes níveis de atenção à saúde, com o objetivo de proporcionar atendimento mais eficiente e resolutivo. Essa abordagem permite que os serviços de saúde sejam organizados em rede, com cada nível de atenção sendo responsável por determinado grau de complexidade no atendimento às pessoas usuárias. </a:t>
            </a:r>
            <a:endParaRPr lang="pt-BR" dirty="0"/>
          </a:p>
        </p:txBody>
      </p:sp>
      <p:sp>
        <p:nvSpPr>
          <p:cNvPr id="4" name="Espaço Reservado para Número de Slide 3"/>
          <p:cNvSpPr>
            <a:spLocks noGrp="1"/>
          </p:cNvSpPr>
          <p:nvPr>
            <p:ph type="sldNum" sz="quarter" idx="5"/>
          </p:nvPr>
        </p:nvSpPr>
        <p:spPr/>
        <p:txBody>
          <a:bodyPr/>
          <a:lstStyle/>
          <a:p>
            <a:fld id="{4BE9CC49-8AAC-42AA-B613-EF323627394B}" type="slidenum">
              <a:rPr lang="pt-BR" smtClean="0"/>
              <a:t>14</a:t>
            </a:fld>
            <a:endParaRPr lang="pt-BR"/>
          </a:p>
        </p:txBody>
      </p:sp>
    </p:spTree>
    <p:extLst>
      <p:ext uri="{BB962C8B-B14F-4D97-AF65-F5344CB8AC3E}">
        <p14:creationId xmlns:p14="http://schemas.microsoft.com/office/powerpoint/2010/main" val="124006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Espaço Reservado para Título 1"/>
          <p:cNvSpPr>
            <a:spLocks noGrp="1"/>
          </p:cNvSpPr>
          <p:nvPr>
            <p:ph type="title"/>
          </p:nvPr>
        </p:nvSpPr>
        <p:spPr>
          <a:xfrm>
            <a:off x="5758249" y="3190208"/>
            <a:ext cx="5949336" cy="866559"/>
          </a:xfrm>
          <a:prstGeom prst="rect">
            <a:avLst/>
          </a:prstGeom>
        </p:spPr>
        <p:txBody>
          <a:bodyPr vert="horz" lIns="91440" tIns="45720" rIns="91440" bIns="45720" rtlCol="0" anchor="ctr">
            <a:normAutofit/>
          </a:bodyPr>
          <a:lstStyle/>
          <a:p>
            <a:r>
              <a:rPr lang="pt-BR" dirty="0"/>
              <a:t>Clique para editar </a:t>
            </a:r>
            <a:br>
              <a:rPr lang="pt-BR" dirty="0"/>
            </a:br>
            <a:r>
              <a:rPr lang="pt-BR" dirty="0"/>
              <a:t>o título mestre</a:t>
            </a:r>
          </a:p>
        </p:txBody>
      </p:sp>
    </p:spTree>
    <p:extLst>
      <p:ext uri="{BB962C8B-B14F-4D97-AF65-F5344CB8AC3E}">
        <p14:creationId xmlns:p14="http://schemas.microsoft.com/office/powerpoint/2010/main" val="272800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42783" y="980514"/>
            <a:ext cx="10515600" cy="1325562"/>
          </a:xfrm>
        </p:spPr>
        <p:txBody>
          <a:bodyPr/>
          <a:lstStyle/>
          <a:p>
            <a:r>
              <a:rPr lang="pt-BR" dirty="0"/>
              <a:t>Clique para editar o título mestre</a:t>
            </a:r>
          </a:p>
        </p:txBody>
      </p:sp>
      <p:sp>
        <p:nvSpPr>
          <p:cNvPr id="3" name="Espaço Reservado para Conteúdo 2"/>
          <p:cNvSpPr>
            <a:spLocks noGrp="1"/>
          </p:cNvSpPr>
          <p:nvPr>
            <p:ph sz="half" idx="1"/>
          </p:nvPr>
        </p:nvSpPr>
        <p:spPr>
          <a:xfrm>
            <a:off x="432486" y="2397211"/>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5766486" y="2397211"/>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7" name="Espaço Reservado para Número de Slide 6"/>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2432159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03182" y="840986"/>
            <a:ext cx="10515600" cy="1260087"/>
          </a:xfrm>
        </p:spPr>
        <p:txBody>
          <a:bodyPr/>
          <a:lstStyle/>
          <a:p>
            <a:r>
              <a:rPr lang="pt-BR" dirty="0"/>
              <a:t>Clique para editar o título mestre</a:t>
            </a:r>
          </a:p>
        </p:txBody>
      </p:sp>
      <p:sp>
        <p:nvSpPr>
          <p:cNvPr id="3" name="Espaço Reservado para Texto 2"/>
          <p:cNvSpPr>
            <a:spLocks noGrp="1"/>
          </p:cNvSpPr>
          <p:nvPr>
            <p:ph type="body" idx="1"/>
          </p:nvPr>
        </p:nvSpPr>
        <p:spPr>
          <a:xfrm>
            <a:off x="403182" y="215702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4" name="Espaço Reservado para Conteúdo 3"/>
          <p:cNvSpPr>
            <a:spLocks noGrp="1"/>
          </p:cNvSpPr>
          <p:nvPr>
            <p:ph sz="half" idx="2"/>
          </p:nvPr>
        </p:nvSpPr>
        <p:spPr>
          <a:xfrm>
            <a:off x="403182" y="2980936"/>
            <a:ext cx="5157787"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5735594" y="215702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6" name="Espaço Reservado para Conteúdo 5"/>
          <p:cNvSpPr>
            <a:spLocks noGrp="1"/>
          </p:cNvSpPr>
          <p:nvPr>
            <p:ph sz="quarter" idx="4"/>
          </p:nvPr>
        </p:nvSpPr>
        <p:spPr>
          <a:xfrm>
            <a:off x="5735594" y="2980936"/>
            <a:ext cx="5183188"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Número de Slide 8"/>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11144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42783" y="1139133"/>
            <a:ext cx="10515600" cy="1325563"/>
          </a:xfrm>
        </p:spPr>
        <p:txBody>
          <a:bodyPr/>
          <a:lstStyle/>
          <a:p>
            <a:r>
              <a:rPr lang="pt-BR" dirty="0"/>
              <a:t>Clique para editar o título mestre</a:t>
            </a:r>
          </a:p>
        </p:txBody>
      </p:sp>
      <p:sp>
        <p:nvSpPr>
          <p:cNvPr id="5" name="Espaço Reservado para Número de Slide 4"/>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926100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83074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10916" y="774441"/>
            <a:ext cx="3932237" cy="1600200"/>
          </a:xfrm>
        </p:spPr>
        <p:txBody>
          <a:bodyPr anchor="b"/>
          <a:lstStyle>
            <a:lvl1pPr>
              <a:defRPr sz="3200"/>
            </a:lvl1pPr>
          </a:lstStyle>
          <a:p>
            <a:r>
              <a:rPr lang="pt-BR" dirty="0"/>
              <a:t>Clique para editar o título mestre</a:t>
            </a:r>
          </a:p>
        </p:txBody>
      </p:sp>
      <p:sp>
        <p:nvSpPr>
          <p:cNvPr id="3" name="Espaço Reservado para Conteúdo 2"/>
          <p:cNvSpPr>
            <a:spLocks noGrp="1"/>
          </p:cNvSpPr>
          <p:nvPr>
            <p:ph idx="1"/>
          </p:nvPr>
        </p:nvSpPr>
        <p:spPr>
          <a:xfrm>
            <a:off x="4672021" y="11833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p:cNvSpPr>
            <a:spLocks noGrp="1"/>
          </p:cNvSpPr>
          <p:nvPr>
            <p:ph type="body" sz="half" idx="2"/>
          </p:nvPr>
        </p:nvSpPr>
        <p:spPr>
          <a:xfrm>
            <a:off x="410916" y="2374641"/>
            <a:ext cx="3932237" cy="36823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
        <p:nvSpPr>
          <p:cNvPr id="7" name="Espaço Reservado para Número de Slide 6"/>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293688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31763" y="709127"/>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4619316" y="124729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431763" y="230932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7" name="Espaço Reservado para Número de Slide 6"/>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741712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42783" y="858058"/>
            <a:ext cx="10093412" cy="1325563"/>
          </a:xfrm>
        </p:spPr>
        <p:txBody>
          <a:bodyPr/>
          <a:lstStyle/>
          <a:p>
            <a:r>
              <a:rPr lang="pt-BR" dirty="0"/>
              <a:t>Clique para editar o título mestre</a:t>
            </a:r>
          </a:p>
        </p:txBody>
      </p:sp>
      <p:sp>
        <p:nvSpPr>
          <p:cNvPr id="3" name="Espaço Reservado para Texto Vertical 2"/>
          <p:cNvSpPr>
            <a:spLocks noGrp="1"/>
          </p:cNvSpPr>
          <p:nvPr>
            <p:ph type="body" orient="vert" idx="1"/>
          </p:nvPr>
        </p:nvSpPr>
        <p:spPr>
          <a:xfrm>
            <a:off x="442783" y="2318558"/>
            <a:ext cx="10093412" cy="3765001"/>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Número de Slide 5"/>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310470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65402" y="965621"/>
            <a:ext cx="2628900" cy="5173922"/>
          </a:xfrm>
        </p:spPr>
        <p:txBody>
          <a:bodyPr vert="eaVert"/>
          <a:lstStyle/>
          <a:p>
            <a:r>
              <a:rPr lang="pt-BR" dirty="0"/>
              <a:t>Clique para editar o título mestre</a:t>
            </a:r>
          </a:p>
        </p:txBody>
      </p:sp>
      <p:sp>
        <p:nvSpPr>
          <p:cNvPr id="3" name="Espaço Reservado para Texto Vertical 2"/>
          <p:cNvSpPr>
            <a:spLocks noGrp="1"/>
          </p:cNvSpPr>
          <p:nvPr>
            <p:ph type="body" orient="vert" idx="1"/>
          </p:nvPr>
        </p:nvSpPr>
        <p:spPr>
          <a:xfrm>
            <a:off x="0" y="965621"/>
            <a:ext cx="7613002" cy="5173922"/>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Número de Slide 5"/>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66597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838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117DC58E-069D-4F36-BE29-0B66CB30F52D}" type="datetimeFigureOut">
              <a:rPr lang="pt-BR" smtClean="0"/>
              <a:t>28/07/2023</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72863D64-5C49-418F-86B0-72AC76350EC8}" type="slidenum">
              <a:rPr lang="pt-BR" smtClean="0"/>
              <a:t>‹nº›</a:t>
            </a:fld>
            <a:endParaRPr lang="pt-BR"/>
          </a:p>
        </p:txBody>
      </p:sp>
    </p:spTree>
    <p:extLst>
      <p:ext uri="{BB962C8B-B14F-4D97-AF65-F5344CB8AC3E}">
        <p14:creationId xmlns:p14="http://schemas.microsoft.com/office/powerpoint/2010/main" val="13883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7" name="Espaço Reservado para Título 1"/>
          <p:cNvSpPr>
            <a:spLocks noGrp="1"/>
          </p:cNvSpPr>
          <p:nvPr>
            <p:ph type="title"/>
          </p:nvPr>
        </p:nvSpPr>
        <p:spPr>
          <a:xfrm>
            <a:off x="5758249" y="3190208"/>
            <a:ext cx="5949336" cy="866559"/>
          </a:xfrm>
          <a:prstGeom prst="rect">
            <a:avLst/>
          </a:prstGeom>
        </p:spPr>
        <p:txBody>
          <a:bodyPr vert="horz" lIns="91440" tIns="45720" rIns="91440" bIns="45720" rtlCol="0" anchor="ctr">
            <a:normAutofit/>
          </a:bodyPr>
          <a:lstStyle/>
          <a:p>
            <a:r>
              <a:rPr lang="pt-BR" dirty="0"/>
              <a:t>Clique para editar </a:t>
            </a:r>
            <a:br>
              <a:rPr lang="pt-BR" dirty="0"/>
            </a:br>
            <a:r>
              <a:rPr lang="pt-BR" dirty="0"/>
              <a:t>o título mestre</a:t>
            </a:r>
          </a:p>
        </p:txBody>
      </p:sp>
    </p:spTree>
    <p:extLst>
      <p:ext uri="{BB962C8B-B14F-4D97-AF65-F5344CB8AC3E}">
        <p14:creationId xmlns:p14="http://schemas.microsoft.com/office/powerpoint/2010/main" val="2265735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6162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671B53"/>
                </a:solidFill>
                <a:latin typeface="Trebuchet MS"/>
                <a:cs typeface="Trebuchet MS"/>
              </a:defRPr>
            </a:lvl1pPr>
          </a:lstStyle>
          <a:p>
            <a:endParaRPr/>
          </a:p>
        </p:txBody>
      </p:sp>
      <p:sp>
        <p:nvSpPr>
          <p:cNvPr id="3" name="Holder 3"/>
          <p:cNvSpPr>
            <a:spLocks noGrp="1"/>
          </p:cNvSpPr>
          <p:nvPr>
            <p:ph sz="half" idx="2"/>
          </p:nvPr>
        </p:nvSpPr>
        <p:spPr>
          <a:xfrm>
            <a:off x="609600" y="1577340"/>
            <a:ext cx="5303520" cy="3046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46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10437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07520" y="1122363"/>
            <a:ext cx="9144000" cy="2387600"/>
          </a:xfrm>
        </p:spPr>
        <p:txBody>
          <a:bodyPr anchor="b"/>
          <a:lstStyle>
            <a:lvl1pPr algn="l">
              <a:defRPr sz="6000"/>
            </a:lvl1pPr>
          </a:lstStyle>
          <a:p>
            <a:r>
              <a:rPr lang="pt-BR" dirty="0"/>
              <a:t>Clique para editar o </a:t>
            </a:r>
            <a:br>
              <a:rPr lang="pt-BR" dirty="0"/>
            </a:br>
            <a:r>
              <a:rPr lang="pt-BR" dirty="0"/>
              <a:t>título mestre</a:t>
            </a:r>
          </a:p>
        </p:txBody>
      </p:sp>
      <p:sp>
        <p:nvSpPr>
          <p:cNvPr id="3" name="Subtítulo 2"/>
          <p:cNvSpPr>
            <a:spLocks noGrp="1"/>
          </p:cNvSpPr>
          <p:nvPr>
            <p:ph type="subTitle" idx="1"/>
          </p:nvPr>
        </p:nvSpPr>
        <p:spPr>
          <a:xfrm>
            <a:off x="40752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445346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767535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395244" y="1404938"/>
            <a:ext cx="10515600" cy="2852737"/>
          </a:xfrm>
        </p:spPr>
        <p:txBody>
          <a:bodyPr anchor="b"/>
          <a:lstStyle>
            <a:lvl1pPr>
              <a:defRPr sz="6000"/>
            </a:lvl1pPr>
          </a:lstStyle>
          <a:p>
            <a:r>
              <a:rPr lang="pt-BR" dirty="0"/>
              <a:t>Clique para editar o título mestre</a:t>
            </a:r>
          </a:p>
        </p:txBody>
      </p:sp>
      <p:sp>
        <p:nvSpPr>
          <p:cNvPr id="3" name="Espaço Reservado para Texto 2"/>
          <p:cNvSpPr>
            <a:spLocks noGrp="1"/>
          </p:cNvSpPr>
          <p:nvPr>
            <p:ph type="body" idx="1"/>
          </p:nvPr>
        </p:nvSpPr>
        <p:spPr>
          <a:xfrm>
            <a:off x="395244" y="42846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3230961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42783" y="980514"/>
            <a:ext cx="10515600" cy="1325562"/>
          </a:xfrm>
        </p:spPr>
        <p:txBody>
          <a:bodyPr/>
          <a:lstStyle/>
          <a:p>
            <a:r>
              <a:rPr lang="pt-BR" dirty="0"/>
              <a:t>Clique para editar o título mestre</a:t>
            </a:r>
          </a:p>
        </p:txBody>
      </p:sp>
      <p:sp>
        <p:nvSpPr>
          <p:cNvPr id="3" name="Espaço Reservado para Conteúdo 2"/>
          <p:cNvSpPr>
            <a:spLocks noGrp="1"/>
          </p:cNvSpPr>
          <p:nvPr>
            <p:ph sz="half" idx="1"/>
          </p:nvPr>
        </p:nvSpPr>
        <p:spPr>
          <a:xfrm>
            <a:off x="432486" y="2397211"/>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5766486" y="2397211"/>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565485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03182" y="840986"/>
            <a:ext cx="10515600" cy="1260087"/>
          </a:xfrm>
        </p:spPr>
        <p:txBody>
          <a:bodyPr/>
          <a:lstStyle/>
          <a:p>
            <a:r>
              <a:rPr lang="pt-BR" dirty="0"/>
              <a:t>Clique para editar o título mestre</a:t>
            </a:r>
          </a:p>
        </p:txBody>
      </p:sp>
      <p:sp>
        <p:nvSpPr>
          <p:cNvPr id="3" name="Espaço Reservado para Texto 2"/>
          <p:cNvSpPr>
            <a:spLocks noGrp="1"/>
          </p:cNvSpPr>
          <p:nvPr>
            <p:ph type="body" idx="1"/>
          </p:nvPr>
        </p:nvSpPr>
        <p:spPr>
          <a:xfrm>
            <a:off x="403182" y="215702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4" name="Espaço Reservado para Conteúdo 3"/>
          <p:cNvSpPr>
            <a:spLocks noGrp="1"/>
          </p:cNvSpPr>
          <p:nvPr>
            <p:ph sz="half" idx="2"/>
          </p:nvPr>
        </p:nvSpPr>
        <p:spPr>
          <a:xfrm>
            <a:off x="403182" y="2980936"/>
            <a:ext cx="5157787"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5735594" y="215702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6" name="Espaço Reservado para Conteúdo 5"/>
          <p:cNvSpPr>
            <a:spLocks noGrp="1"/>
          </p:cNvSpPr>
          <p:nvPr>
            <p:ph sz="quarter" idx="4"/>
          </p:nvPr>
        </p:nvSpPr>
        <p:spPr>
          <a:xfrm>
            <a:off x="5735594" y="2980936"/>
            <a:ext cx="5183188"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755156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42783" y="1139133"/>
            <a:ext cx="10515600" cy="1325563"/>
          </a:xfrm>
        </p:spPr>
        <p:txBody>
          <a:bodyPr/>
          <a:lstStyle/>
          <a:p>
            <a:r>
              <a:rPr lang="pt-BR" dirty="0"/>
              <a:t>Clique para editar o título mestre</a:t>
            </a:r>
          </a:p>
        </p:txBody>
      </p:sp>
    </p:spTree>
    <p:extLst>
      <p:ext uri="{BB962C8B-B14F-4D97-AF65-F5344CB8AC3E}">
        <p14:creationId xmlns:p14="http://schemas.microsoft.com/office/powerpoint/2010/main" val="2035011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680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10916" y="774441"/>
            <a:ext cx="3932237" cy="1600200"/>
          </a:xfrm>
        </p:spPr>
        <p:txBody>
          <a:bodyPr anchor="b"/>
          <a:lstStyle>
            <a:lvl1pPr>
              <a:defRPr sz="3200"/>
            </a:lvl1pPr>
          </a:lstStyle>
          <a:p>
            <a:r>
              <a:rPr lang="pt-BR" dirty="0"/>
              <a:t>Clique para editar o título mestre</a:t>
            </a:r>
          </a:p>
        </p:txBody>
      </p:sp>
      <p:sp>
        <p:nvSpPr>
          <p:cNvPr id="3" name="Espaço Reservado para Conteúdo 2"/>
          <p:cNvSpPr>
            <a:spLocks noGrp="1"/>
          </p:cNvSpPr>
          <p:nvPr>
            <p:ph idx="1"/>
          </p:nvPr>
        </p:nvSpPr>
        <p:spPr>
          <a:xfrm>
            <a:off x="4672021" y="11833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p:cNvSpPr>
            <a:spLocks noGrp="1"/>
          </p:cNvSpPr>
          <p:nvPr>
            <p:ph type="body" sz="half" idx="2"/>
          </p:nvPr>
        </p:nvSpPr>
        <p:spPr>
          <a:xfrm>
            <a:off x="410916" y="2374641"/>
            <a:ext cx="3932237" cy="36823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45842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405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31763" y="709127"/>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4619316" y="124729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431763" y="230932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7" name="Espaço Reservado para Número de Slide 6"/>
          <p:cNvSpPr>
            <a:spLocks noGrp="1"/>
          </p:cNvSpPr>
          <p:nvPr>
            <p:ph type="sldNum" sz="quarter" idx="12"/>
          </p:nvPr>
        </p:nvSpPr>
        <p:spPr>
          <a:xfrm>
            <a:off x="8610600" y="6356350"/>
            <a:ext cx="2743200" cy="365125"/>
          </a:xfrm>
          <a:prstGeom prst="rect">
            <a:avLst/>
          </a:prstGeom>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2405029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42783" y="858058"/>
            <a:ext cx="10093412" cy="1325563"/>
          </a:xfrm>
        </p:spPr>
        <p:txBody>
          <a:bodyPr/>
          <a:lstStyle/>
          <a:p>
            <a:r>
              <a:rPr lang="pt-BR" dirty="0"/>
              <a:t>Clique para editar o título mestre</a:t>
            </a:r>
          </a:p>
        </p:txBody>
      </p:sp>
      <p:sp>
        <p:nvSpPr>
          <p:cNvPr id="3" name="Espaço Reservado para Texto Vertical 2"/>
          <p:cNvSpPr>
            <a:spLocks noGrp="1"/>
          </p:cNvSpPr>
          <p:nvPr>
            <p:ph type="body" orient="vert" idx="1"/>
          </p:nvPr>
        </p:nvSpPr>
        <p:spPr>
          <a:xfrm>
            <a:off x="442783" y="2318558"/>
            <a:ext cx="10093412" cy="3765001"/>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0134946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65402" y="965621"/>
            <a:ext cx="2628900" cy="5173922"/>
          </a:xfrm>
        </p:spPr>
        <p:txBody>
          <a:bodyPr vert="eaVert"/>
          <a:lstStyle/>
          <a:p>
            <a:r>
              <a:rPr lang="pt-BR" dirty="0"/>
              <a:t>Clique para editar o título mestre</a:t>
            </a:r>
          </a:p>
        </p:txBody>
      </p:sp>
      <p:sp>
        <p:nvSpPr>
          <p:cNvPr id="3" name="Espaço Reservado para Texto Vertical 2"/>
          <p:cNvSpPr>
            <a:spLocks noGrp="1"/>
          </p:cNvSpPr>
          <p:nvPr>
            <p:ph type="body" orient="vert" idx="1"/>
          </p:nvPr>
        </p:nvSpPr>
        <p:spPr>
          <a:xfrm>
            <a:off x="0" y="965621"/>
            <a:ext cx="7613002" cy="5173922"/>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633700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07519" y="1122363"/>
            <a:ext cx="10639925" cy="2387600"/>
          </a:xfrm>
        </p:spPr>
        <p:txBody>
          <a:bodyPr anchor="b"/>
          <a:lstStyle>
            <a:lvl1pPr algn="l">
              <a:defRPr sz="6000"/>
            </a:lvl1pPr>
          </a:lstStyle>
          <a:p>
            <a:r>
              <a:rPr lang="pt-BR" dirty="0"/>
              <a:t>Clique para editar o </a:t>
            </a:r>
            <a:br>
              <a:rPr lang="pt-BR" dirty="0"/>
            </a:br>
            <a:r>
              <a:rPr lang="pt-BR" dirty="0"/>
              <a:t>título mestre</a:t>
            </a:r>
          </a:p>
        </p:txBody>
      </p:sp>
      <p:sp>
        <p:nvSpPr>
          <p:cNvPr id="3" name="Subtítulo 2"/>
          <p:cNvSpPr>
            <a:spLocks noGrp="1"/>
          </p:cNvSpPr>
          <p:nvPr>
            <p:ph type="subTitle" idx="1"/>
          </p:nvPr>
        </p:nvSpPr>
        <p:spPr>
          <a:xfrm>
            <a:off x="407519" y="3602038"/>
            <a:ext cx="1063992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1674946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tx1">
                    <a:lumMod val="65000"/>
                    <a:lumOff val="35000"/>
                  </a:schemeClr>
                </a:solidFill>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solidFill>
                  <a:srgbClr val="114834"/>
                </a:solidFill>
              </a:defRPr>
            </a:lvl1pPr>
            <a:lvl2pPr>
              <a:defRPr>
                <a:solidFill>
                  <a:srgbClr val="114834"/>
                </a:solidFill>
              </a:defRPr>
            </a:lvl2pPr>
            <a:lvl3pPr>
              <a:defRPr>
                <a:solidFill>
                  <a:srgbClr val="114834"/>
                </a:solidFill>
              </a:defRPr>
            </a:lvl3pPr>
            <a:lvl4pPr>
              <a:defRPr>
                <a:solidFill>
                  <a:srgbClr val="114834"/>
                </a:solidFill>
              </a:defRPr>
            </a:lvl4pPr>
            <a:lvl5pPr>
              <a:defRPr>
                <a:solidFill>
                  <a:srgbClr val="114834"/>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3428197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395244" y="1289861"/>
            <a:ext cx="10515600" cy="2852737"/>
          </a:xfrm>
        </p:spPr>
        <p:txBody>
          <a:bodyPr anchor="b"/>
          <a:lstStyle>
            <a:lvl1pPr>
              <a:defRPr sz="6000"/>
            </a:lvl1pPr>
          </a:lstStyle>
          <a:p>
            <a:r>
              <a:rPr lang="pt-BR" dirty="0"/>
              <a:t>Clique para editar o título mestre</a:t>
            </a:r>
          </a:p>
        </p:txBody>
      </p:sp>
      <p:sp>
        <p:nvSpPr>
          <p:cNvPr id="3" name="Espaço Reservado para Texto 2"/>
          <p:cNvSpPr>
            <a:spLocks noGrp="1"/>
          </p:cNvSpPr>
          <p:nvPr>
            <p:ph type="body" idx="1"/>
          </p:nvPr>
        </p:nvSpPr>
        <p:spPr>
          <a:xfrm>
            <a:off x="395244" y="416958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375616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Clique para editar o título mestre</a:t>
            </a:r>
          </a:p>
        </p:txBody>
      </p:sp>
      <p:sp>
        <p:nvSpPr>
          <p:cNvPr id="3" name="Espaço Reservado para Conteúdo 2"/>
          <p:cNvSpPr>
            <a:spLocks noGrp="1"/>
          </p:cNvSpPr>
          <p:nvPr>
            <p:ph sz="half" idx="1"/>
          </p:nvPr>
        </p:nvSpPr>
        <p:spPr>
          <a:xfrm>
            <a:off x="432486" y="2397967"/>
            <a:ext cx="5181600" cy="3582955"/>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5766486" y="2397967"/>
            <a:ext cx="5181600" cy="358295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048642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03182" y="989045"/>
            <a:ext cx="10515600" cy="1177504"/>
          </a:xfrm>
        </p:spPr>
        <p:txBody>
          <a:bodyPr/>
          <a:lstStyle/>
          <a:p>
            <a:r>
              <a:rPr lang="pt-BR" dirty="0"/>
              <a:t>Clique para editar o título mestre</a:t>
            </a:r>
          </a:p>
        </p:txBody>
      </p:sp>
      <p:sp>
        <p:nvSpPr>
          <p:cNvPr id="3" name="Espaço Reservado para Texto 2"/>
          <p:cNvSpPr>
            <a:spLocks noGrp="1"/>
          </p:cNvSpPr>
          <p:nvPr>
            <p:ph type="body" idx="1"/>
          </p:nvPr>
        </p:nvSpPr>
        <p:spPr>
          <a:xfrm>
            <a:off x="403182" y="2267338"/>
            <a:ext cx="5157787" cy="7135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403182" y="2980936"/>
            <a:ext cx="5157787" cy="2981325"/>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5735594" y="2267338"/>
            <a:ext cx="5183188" cy="7135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5735594" y="2980936"/>
            <a:ext cx="5183188" cy="298132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727993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42783" y="1139133"/>
            <a:ext cx="10515600" cy="1325563"/>
          </a:xfrm>
        </p:spPr>
        <p:txBody>
          <a:bodyPr/>
          <a:lstStyle/>
          <a:p>
            <a:r>
              <a:rPr lang="pt-BR" dirty="0"/>
              <a:t>Clique para editar o título mestre</a:t>
            </a:r>
          </a:p>
        </p:txBody>
      </p:sp>
    </p:spTree>
    <p:extLst>
      <p:ext uri="{BB962C8B-B14F-4D97-AF65-F5344CB8AC3E}">
        <p14:creationId xmlns:p14="http://schemas.microsoft.com/office/powerpoint/2010/main" val="1824257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51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46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10916" y="774441"/>
            <a:ext cx="3932237" cy="1600200"/>
          </a:xfrm>
        </p:spPr>
        <p:txBody>
          <a:bodyPr anchor="b"/>
          <a:lstStyle>
            <a:lvl1pPr>
              <a:defRPr sz="3200"/>
            </a:lvl1pPr>
          </a:lstStyle>
          <a:p>
            <a:r>
              <a:rPr lang="pt-BR" dirty="0"/>
              <a:t>Clique para editar o título mestre</a:t>
            </a:r>
          </a:p>
        </p:txBody>
      </p:sp>
      <p:sp>
        <p:nvSpPr>
          <p:cNvPr id="3" name="Espaço Reservado para Conteúdo 2"/>
          <p:cNvSpPr>
            <a:spLocks noGrp="1"/>
          </p:cNvSpPr>
          <p:nvPr>
            <p:ph idx="1"/>
          </p:nvPr>
        </p:nvSpPr>
        <p:spPr>
          <a:xfrm>
            <a:off x="4672021" y="11833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p:cNvSpPr>
            <a:spLocks noGrp="1"/>
          </p:cNvSpPr>
          <p:nvPr>
            <p:ph type="body" sz="half" idx="2"/>
          </p:nvPr>
        </p:nvSpPr>
        <p:spPr>
          <a:xfrm>
            <a:off x="410916" y="237464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Tree>
    <p:extLst>
      <p:ext uri="{BB962C8B-B14F-4D97-AF65-F5344CB8AC3E}">
        <p14:creationId xmlns:p14="http://schemas.microsoft.com/office/powerpoint/2010/main" val="18352049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31763" y="709127"/>
            <a:ext cx="3932237" cy="1600200"/>
          </a:xfrm>
        </p:spPr>
        <p:txBody>
          <a:bodyPr anchor="b"/>
          <a:lstStyle>
            <a:lvl1pPr>
              <a:defRPr sz="3200"/>
            </a:lvl1pPr>
          </a:lstStyle>
          <a:p>
            <a:r>
              <a:rPr lang="pt-BR" dirty="0"/>
              <a:t>Clique para editar o título mestre</a:t>
            </a:r>
          </a:p>
        </p:txBody>
      </p:sp>
      <p:sp>
        <p:nvSpPr>
          <p:cNvPr id="3" name="Espaço Reservado para Imagem 2"/>
          <p:cNvSpPr>
            <a:spLocks noGrp="1"/>
          </p:cNvSpPr>
          <p:nvPr>
            <p:ph type="pic" idx="1"/>
          </p:nvPr>
        </p:nvSpPr>
        <p:spPr>
          <a:xfrm>
            <a:off x="4743305" y="1247291"/>
            <a:ext cx="6172200" cy="46592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431763" y="2309327"/>
            <a:ext cx="3932237" cy="35972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3136212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42783" y="1045029"/>
            <a:ext cx="10520686" cy="1138592"/>
          </a:xfrm>
        </p:spPr>
        <p:txBody>
          <a:bodyPr/>
          <a:lstStyle/>
          <a:p>
            <a:r>
              <a:rPr lang="pt-BR" dirty="0"/>
              <a:t>Clique para editar o título mestre</a:t>
            </a:r>
          </a:p>
        </p:txBody>
      </p:sp>
      <p:sp>
        <p:nvSpPr>
          <p:cNvPr id="3" name="Espaço Reservado para Texto Vertical 2"/>
          <p:cNvSpPr>
            <a:spLocks noGrp="1"/>
          </p:cNvSpPr>
          <p:nvPr>
            <p:ph type="body" orient="vert" idx="1"/>
          </p:nvPr>
        </p:nvSpPr>
        <p:spPr>
          <a:xfrm>
            <a:off x="442783" y="2318558"/>
            <a:ext cx="10520686" cy="3596210"/>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83843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250594" y="1082351"/>
            <a:ext cx="2628900" cy="4814596"/>
          </a:xfrm>
        </p:spPr>
        <p:txBody>
          <a:bodyPr vert="eaVert"/>
          <a:lstStyle/>
          <a:p>
            <a:r>
              <a:rPr lang="pt-BR" dirty="0"/>
              <a:t>Clique para editar o título mestre</a:t>
            </a:r>
          </a:p>
        </p:txBody>
      </p:sp>
      <p:sp>
        <p:nvSpPr>
          <p:cNvPr id="3" name="Espaço Reservado para Texto Vertical 2"/>
          <p:cNvSpPr>
            <a:spLocks noGrp="1"/>
          </p:cNvSpPr>
          <p:nvPr>
            <p:ph type="body" orient="vert" idx="1"/>
          </p:nvPr>
        </p:nvSpPr>
        <p:spPr>
          <a:xfrm>
            <a:off x="587828" y="1082351"/>
            <a:ext cx="7510366" cy="4814596"/>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938996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315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407520" y="1328309"/>
            <a:ext cx="9144000" cy="2387600"/>
          </a:xfrm>
        </p:spPr>
        <p:txBody>
          <a:bodyPr anchor="b"/>
          <a:lstStyle>
            <a:lvl1pPr algn="l">
              <a:defRPr sz="6000"/>
            </a:lvl1pPr>
          </a:lstStyle>
          <a:p>
            <a:r>
              <a:rPr lang="pt-BR" dirty="0"/>
              <a:t>Clique para editar o título mestre</a:t>
            </a:r>
          </a:p>
        </p:txBody>
      </p:sp>
      <p:sp>
        <p:nvSpPr>
          <p:cNvPr id="3" name="Subtítulo 2"/>
          <p:cNvSpPr>
            <a:spLocks noGrp="1"/>
          </p:cNvSpPr>
          <p:nvPr>
            <p:ph type="subTitle" idx="1"/>
          </p:nvPr>
        </p:nvSpPr>
        <p:spPr>
          <a:xfrm>
            <a:off x="407520" y="3807984"/>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215290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bg1"/>
                </a:solidFill>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4286146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395244" y="1347273"/>
            <a:ext cx="10515600" cy="2852737"/>
          </a:xfrm>
        </p:spPr>
        <p:txBody>
          <a:bodyPr anchor="b"/>
          <a:lstStyle>
            <a:lvl1pPr>
              <a:defRPr sz="6000"/>
            </a:lvl1pPr>
          </a:lstStyle>
          <a:p>
            <a:r>
              <a:rPr lang="pt-BR" dirty="0"/>
              <a:t>Clique para editar o título mestre</a:t>
            </a:r>
          </a:p>
        </p:txBody>
      </p:sp>
      <p:sp>
        <p:nvSpPr>
          <p:cNvPr id="3" name="Espaço Reservado para Texto 2"/>
          <p:cNvSpPr>
            <a:spLocks noGrp="1"/>
          </p:cNvSpPr>
          <p:nvPr>
            <p:ph type="body" idx="1"/>
          </p:nvPr>
        </p:nvSpPr>
        <p:spPr>
          <a:xfrm>
            <a:off x="395244" y="422699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Tree>
    <p:extLst>
      <p:ext uri="{BB962C8B-B14F-4D97-AF65-F5344CB8AC3E}">
        <p14:creationId xmlns:p14="http://schemas.microsoft.com/office/powerpoint/2010/main" val="22192477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42783" y="1334741"/>
            <a:ext cx="10515600" cy="1325562"/>
          </a:xfrm>
        </p:spPr>
        <p:txBody>
          <a:bodyPr/>
          <a:lstStyle/>
          <a:p>
            <a:r>
              <a:rPr lang="pt-BR" dirty="0"/>
              <a:t>Clique para editar o título mestre</a:t>
            </a:r>
          </a:p>
        </p:txBody>
      </p:sp>
      <p:sp>
        <p:nvSpPr>
          <p:cNvPr id="3" name="Espaço Reservado para Conteúdo 2"/>
          <p:cNvSpPr>
            <a:spLocks noGrp="1"/>
          </p:cNvSpPr>
          <p:nvPr>
            <p:ph sz="half" idx="1"/>
          </p:nvPr>
        </p:nvSpPr>
        <p:spPr>
          <a:xfrm>
            <a:off x="432486" y="2751438"/>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5766486" y="2751438"/>
            <a:ext cx="5181600" cy="377975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02064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03182" y="1351732"/>
            <a:ext cx="10515600" cy="1260087"/>
          </a:xfrm>
        </p:spPr>
        <p:txBody>
          <a:bodyPr/>
          <a:lstStyle/>
          <a:p>
            <a:r>
              <a:rPr lang="pt-BR" dirty="0"/>
              <a:t>Clique para editar o título mestre</a:t>
            </a:r>
          </a:p>
        </p:txBody>
      </p:sp>
      <p:sp>
        <p:nvSpPr>
          <p:cNvPr id="3" name="Espaço Reservado para Texto 2"/>
          <p:cNvSpPr>
            <a:spLocks noGrp="1"/>
          </p:cNvSpPr>
          <p:nvPr>
            <p:ph type="body" idx="1"/>
          </p:nvPr>
        </p:nvSpPr>
        <p:spPr>
          <a:xfrm>
            <a:off x="403182" y="266777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4" name="Espaço Reservado para Conteúdo 3"/>
          <p:cNvSpPr>
            <a:spLocks noGrp="1"/>
          </p:cNvSpPr>
          <p:nvPr>
            <p:ph sz="half" idx="2"/>
          </p:nvPr>
        </p:nvSpPr>
        <p:spPr>
          <a:xfrm>
            <a:off x="403182" y="3491682"/>
            <a:ext cx="5157787"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5735594" y="266777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Editar estilos de texto Mestre</a:t>
            </a:r>
          </a:p>
        </p:txBody>
      </p:sp>
      <p:sp>
        <p:nvSpPr>
          <p:cNvPr id="6" name="Espaço Reservado para Conteúdo 5"/>
          <p:cNvSpPr>
            <a:spLocks noGrp="1"/>
          </p:cNvSpPr>
          <p:nvPr>
            <p:ph sz="quarter" idx="4"/>
          </p:nvPr>
        </p:nvSpPr>
        <p:spPr>
          <a:xfrm>
            <a:off x="5735594" y="3491682"/>
            <a:ext cx="5183188" cy="3065301"/>
          </a:xfrm>
        </p:spPr>
        <p:txBody>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6165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4" name="Espaço Reservado para Título 1"/>
          <p:cNvSpPr>
            <a:spLocks noGrp="1"/>
          </p:cNvSpPr>
          <p:nvPr>
            <p:ph type="title"/>
          </p:nvPr>
        </p:nvSpPr>
        <p:spPr>
          <a:xfrm>
            <a:off x="2541813" y="4198651"/>
            <a:ext cx="7108371" cy="866559"/>
          </a:xfrm>
          <a:prstGeom prst="rect">
            <a:avLst/>
          </a:prstGeom>
        </p:spPr>
        <p:txBody>
          <a:bodyPr vert="horz" lIns="91440" tIns="45720" rIns="91440" bIns="45720" rtlCol="0" anchor="ctr">
            <a:normAutofit/>
          </a:bodyPr>
          <a:lstStyle/>
          <a:p>
            <a:r>
              <a:rPr lang="pt-BR" dirty="0"/>
              <a:t>Clique para editar o título mestre</a:t>
            </a:r>
          </a:p>
        </p:txBody>
      </p:sp>
    </p:spTree>
    <p:extLst>
      <p:ext uri="{BB962C8B-B14F-4D97-AF65-F5344CB8AC3E}">
        <p14:creationId xmlns:p14="http://schemas.microsoft.com/office/powerpoint/2010/main" val="3532213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42783" y="1410982"/>
            <a:ext cx="10515600" cy="1325563"/>
          </a:xfrm>
        </p:spPr>
        <p:txBody>
          <a:bodyPr/>
          <a:lstStyle/>
          <a:p>
            <a:r>
              <a:rPr lang="pt-BR" dirty="0"/>
              <a:t>Clique para editar o título mestre</a:t>
            </a:r>
          </a:p>
        </p:txBody>
      </p:sp>
    </p:spTree>
    <p:extLst>
      <p:ext uri="{BB962C8B-B14F-4D97-AF65-F5344CB8AC3E}">
        <p14:creationId xmlns:p14="http://schemas.microsoft.com/office/powerpoint/2010/main" val="3070997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606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10916" y="1342852"/>
            <a:ext cx="3932237" cy="1600200"/>
          </a:xfrm>
        </p:spPr>
        <p:txBody>
          <a:bodyPr anchor="b"/>
          <a:lstStyle>
            <a:lvl1pPr>
              <a:defRPr sz="3200"/>
            </a:lvl1pPr>
          </a:lstStyle>
          <a:p>
            <a:r>
              <a:rPr lang="pt-BR" dirty="0"/>
              <a:t>Clique para editar o título mestre</a:t>
            </a:r>
          </a:p>
        </p:txBody>
      </p:sp>
      <p:sp>
        <p:nvSpPr>
          <p:cNvPr id="3" name="Espaço Reservado para Conteúdo 2"/>
          <p:cNvSpPr>
            <a:spLocks noGrp="1"/>
          </p:cNvSpPr>
          <p:nvPr>
            <p:ph idx="1"/>
          </p:nvPr>
        </p:nvSpPr>
        <p:spPr>
          <a:xfrm>
            <a:off x="4672021" y="175177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Texto 3"/>
          <p:cNvSpPr>
            <a:spLocks noGrp="1"/>
          </p:cNvSpPr>
          <p:nvPr>
            <p:ph type="body" sz="half" idx="2"/>
          </p:nvPr>
        </p:nvSpPr>
        <p:spPr>
          <a:xfrm>
            <a:off x="410916" y="2943052"/>
            <a:ext cx="3932237" cy="36823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spTree>
    <p:extLst>
      <p:ext uri="{BB962C8B-B14F-4D97-AF65-F5344CB8AC3E}">
        <p14:creationId xmlns:p14="http://schemas.microsoft.com/office/powerpoint/2010/main" val="2655966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31763" y="1351005"/>
            <a:ext cx="3932237" cy="1558882"/>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4619316" y="18478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431763" y="290988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7" name="Espaço Reservado para Número de Slide 6"/>
          <p:cNvSpPr>
            <a:spLocks noGrp="1"/>
          </p:cNvSpPr>
          <p:nvPr>
            <p:ph type="sldNum" sz="quarter" idx="12"/>
          </p:nvPr>
        </p:nvSpPr>
        <p:spPr>
          <a:xfrm>
            <a:off x="8610600" y="6356350"/>
            <a:ext cx="2743200" cy="365125"/>
          </a:xfrm>
          <a:prstGeom prst="rect">
            <a:avLst/>
          </a:prstGeom>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295539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42783" y="1335853"/>
            <a:ext cx="10093412" cy="1325563"/>
          </a:xfrm>
        </p:spPr>
        <p:txBody>
          <a:bodyPr/>
          <a:lstStyle/>
          <a:p>
            <a:r>
              <a:rPr lang="pt-BR" dirty="0"/>
              <a:t>Clique para editar o título mestre</a:t>
            </a:r>
          </a:p>
        </p:txBody>
      </p:sp>
      <p:sp>
        <p:nvSpPr>
          <p:cNvPr id="3" name="Espaço Reservado para Texto Vertical 2"/>
          <p:cNvSpPr>
            <a:spLocks noGrp="1"/>
          </p:cNvSpPr>
          <p:nvPr>
            <p:ph type="body" orient="vert" idx="1"/>
          </p:nvPr>
        </p:nvSpPr>
        <p:spPr>
          <a:xfrm>
            <a:off x="442783" y="2796353"/>
            <a:ext cx="10093412" cy="3765001"/>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622100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65402" y="1418702"/>
            <a:ext cx="2628900" cy="5173922"/>
          </a:xfrm>
        </p:spPr>
        <p:txBody>
          <a:bodyPr vert="eaVert"/>
          <a:lstStyle/>
          <a:p>
            <a:r>
              <a:rPr lang="pt-BR" dirty="0"/>
              <a:t>Clique para editar o título mestre</a:t>
            </a:r>
          </a:p>
        </p:txBody>
      </p:sp>
      <p:sp>
        <p:nvSpPr>
          <p:cNvPr id="3" name="Espaço Reservado para Texto Vertical 2"/>
          <p:cNvSpPr>
            <a:spLocks noGrp="1"/>
          </p:cNvSpPr>
          <p:nvPr>
            <p:ph type="body" orient="vert" idx="1"/>
          </p:nvPr>
        </p:nvSpPr>
        <p:spPr>
          <a:xfrm>
            <a:off x="0" y="1418702"/>
            <a:ext cx="7613002" cy="5173922"/>
          </a:xfrm>
        </p:spPr>
        <p:txBody>
          <a:bodyPr vert="eaVert"/>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39472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117DC58E-069D-4F36-BE29-0B66CB30F52D}" type="datetimeFigureOut">
              <a:rPr lang="pt-BR" smtClean="0"/>
              <a:t>28/07/2023</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72863D64-5C49-418F-86B0-72AC76350EC8}" type="slidenum">
              <a:rPr lang="pt-BR" smtClean="0"/>
              <a:t>‹nº›</a:t>
            </a:fld>
            <a:endParaRPr lang="pt-BR"/>
          </a:p>
        </p:txBody>
      </p:sp>
    </p:spTree>
    <p:extLst>
      <p:ext uri="{BB962C8B-B14F-4D97-AF65-F5344CB8AC3E}">
        <p14:creationId xmlns:p14="http://schemas.microsoft.com/office/powerpoint/2010/main" val="13899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407520" y="1122363"/>
            <a:ext cx="9144000" cy="2387600"/>
          </a:xfrm>
        </p:spPr>
        <p:txBody>
          <a:bodyPr anchor="b"/>
          <a:lstStyle>
            <a:lvl1pPr algn="ctr">
              <a:defRPr sz="6000"/>
            </a:lvl1pPr>
          </a:lstStyle>
          <a:p>
            <a:r>
              <a:rPr lang="pt-BR" dirty="0"/>
              <a:t>Clique para editar o título mestre</a:t>
            </a:r>
          </a:p>
        </p:txBody>
      </p:sp>
      <p:sp>
        <p:nvSpPr>
          <p:cNvPr id="3" name="Subtítulo 2"/>
          <p:cNvSpPr>
            <a:spLocks noGrp="1"/>
          </p:cNvSpPr>
          <p:nvPr>
            <p:ph type="subTitle" idx="1"/>
          </p:nvPr>
        </p:nvSpPr>
        <p:spPr>
          <a:xfrm>
            <a:off x="40752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6" name="Espaço Reservado para Número de Slide 5"/>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019712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solidFill>
                  <a:schemeClr val="tx1">
                    <a:lumMod val="65000"/>
                    <a:lumOff val="35000"/>
                  </a:schemeClr>
                </a:solidFill>
              </a:defRPr>
            </a:lvl1pPr>
          </a:lstStyle>
          <a:p>
            <a:r>
              <a:rPr lang="pt-BR" dirty="0"/>
              <a:t>Clique para editar o título mestre</a:t>
            </a:r>
          </a:p>
        </p:txBody>
      </p:sp>
      <p:sp>
        <p:nvSpPr>
          <p:cNvPr id="3" name="Espaço Reservado para Conteúdo 2"/>
          <p:cNvSpPr>
            <a:spLocks noGrp="1"/>
          </p:cNvSpPr>
          <p:nvPr>
            <p:ph idx="1"/>
          </p:nvPr>
        </p:nvSpPr>
        <p:spPr/>
        <p:txBody>
          <a:bodyPr/>
          <a:lstStyle>
            <a:lvl1pPr>
              <a:defRPr>
                <a:solidFill>
                  <a:srgbClr val="114834"/>
                </a:solidFill>
              </a:defRPr>
            </a:lvl1pPr>
            <a:lvl2pPr>
              <a:defRPr>
                <a:solidFill>
                  <a:srgbClr val="114834"/>
                </a:solidFill>
              </a:defRPr>
            </a:lvl2pPr>
            <a:lvl3pPr>
              <a:defRPr>
                <a:solidFill>
                  <a:srgbClr val="114834"/>
                </a:solidFill>
              </a:defRPr>
            </a:lvl3pPr>
            <a:lvl4pPr>
              <a:defRPr>
                <a:solidFill>
                  <a:srgbClr val="114834"/>
                </a:solidFill>
              </a:defRPr>
            </a:lvl4pPr>
            <a:lvl5pPr>
              <a:defRPr>
                <a:solidFill>
                  <a:srgbClr val="114834"/>
                </a:solidFill>
              </a:defRPr>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Número de Slide 5"/>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461677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95244" y="1404938"/>
            <a:ext cx="10515600" cy="2852737"/>
          </a:xfrm>
        </p:spPr>
        <p:txBody>
          <a:bodyPr anchor="b"/>
          <a:lstStyle>
            <a:lvl1pPr>
              <a:defRPr sz="6000"/>
            </a:lvl1pPr>
          </a:lstStyle>
          <a:p>
            <a:r>
              <a:rPr lang="pt-BR" dirty="0"/>
              <a:t>Clique para editar o </a:t>
            </a:r>
            <a:br>
              <a:rPr lang="pt-BR" dirty="0"/>
            </a:br>
            <a:r>
              <a:rPr lang="pt-BR" dirty="0"/>
              <a:t>título mestre</a:t>
            </a:r>
          </a:p>
        </p:txBody>
      </p:sp>
      <p:sp>
        <p:nvSpPr>
          <p:cNvPr id="3" name="Espaço Reservado para Texto 2"/>
          <p:cNvSpPr>
            <a:spLocks noGrp="1"/>
          </p:cNvSpPr>
          <p:nvPr>
            <p:ph type="body" idx="1"/>
          </p:nvPr>
        </p:nvSpPr>
        <p:spPr>
          <a:xfrm>
            <a:off x="395244" y="42846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Editar estilos de texto Mestre</a:t>
            </a:r>
          </a:p>
        </p:txBody>
      </p:sp>
      <p:sp>
        <p:nvSpPr>
          <p:cNvPr id="6" name="Espaço Reservado para Número de Slide 5"/>
          <p:cNvSpPr>
            <a:spLocks noGrp="1"/>
          </p:cNvSpPr>
          <p:nvPr>
            <p:ph type="sldNum" sz="quarter" idx="12"/>
          </p:nvPr>
        </p:nvSpPr>
        <p:spPr/>
        <p:txBody>
          <a:bodyPr/>
          <a:lstStyle/>
          <a:p>
            <a:fld id="{7BD1BDAA-36E9-4AC9-8C53-4A47F672A043}" type="slidenum">
              <a:rPr lang="pt-BR" smtClean="0"/>
              <a:t>‹nº›</a:t>
            </a:fld>
            <a:endParaRPr lang="pt-BR"/>
          </a:p>
        </p:txBody>
      </p:sp>
    </p:spTree>
    <p:extLst>
      <p:ext uri="{BB962C8B-B14F-4D97-AF65-F5344CB8AC3E}">
        <p14:creationId xmlns:p14="http://schemas.microsoft.com/office/powerpoint/2010/main" val="183423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4.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6.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7.xml"/><Relationship Id="rId1" Type="http://schemas.openxmlformats.org/officeDocument/2006/relationships/slideLayout" Target="../slideLayouts/slideLayout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5.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Espaço Reservado para Título 1"/>
          <p:cNvSpPr>
            <a:spLocks noGrp="1"/>
          </p:cNvSpPr>
          <p:nvPr>
            <p:ph type="title"/>
          </p:nvPr>
        </p:nvSpPr>
        <p:spPr>
          <a:xfrm>
            <a:off x="5758249" y="3190208"/>
            <a:ext cx="5949336" cy="866559"/>
          </a:xfrm>
          <a:prstGeom prst="rect">
            <a:avLst/>
          </a:prstGeom>
        </p:spPr>
        <p:txBody>
          <a:bodyPr vert="horz" lIns="91440" tIns="45720" rIns="91440" bIns="45720" rtlCol="0" anchor="ctr">
            <a:normAutofit/>
          </a:bodyPr>
          <a:lstStyle/>
          <a:p>
            <a:r>
              <a:rPr lang="pt-BR" dirty="0"/>
              <a:t>Clique para editar </a:t>
            </a:r>
            <a:br>
              <a:rPr lang="pt-BR" dirty="0"/>
            </a:br>
            <a:r>
              <a:rPr lang="pt-BR" dirty="0"/>
              <a:t>o título mestre</a:t>
            </a:r>
          </a:p>
        </p:txBody>
      </p:sp>
    </p:spTree>
    <p:extLst>
      <p:ext uri="{BB962C8B-B14F-4D97-AF65-F5344CB8AC3E}">
        <p14:creationId xmlns:p14="http://schemas.microsoft.com/office/powerpoint/2010/main" val="1401451466"/>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000" b="0" kern="1200">
          <a:solidFill>
            <a:srgbClr val="862723"/>
          </a:solidFill>
          <a:effectLst>
            <a:outerShdw blurRad="50800" dist="38100" dir="2700000" algn="tl"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793642"/>
      </p:ext>
    </p:extLst>
  </p:cSld>
  <p:clrMap bg1="lt1" tx1="dk1" bg2="lt2" tx2="dk2" accent1="accent1" accent2="accent2" accent3="accent3" accent4="accent4" accent5="accent5" accent6="accent6" hlink="hlink" folHlink="folHlink"/>
  <p:sldLayoutIdLst>
    <p:sldLayoutId id="2147483704" r:id="rId1"/>
    <p:sldLayoutId id="2147483705" r:id="rId2"/>
  </p:sldLayoutIdLst>
  <p:txStyles>
    <p:titleStyle>
      <a:lvl1pPr algn="l" defTabSz="914400" rtl="0" eaLnBrk="1" latinLnBrk="0" hangingPunct="1">
        <a:lnSpc>
          <a:spcPct val="90000"/>
        </a:lnSpc>
        <a:spcBef>
          <a:spcPct val="0"/>
        </a:spcBef>
        <a:buNone/>
        <a:defRPr sz="4000" b="0" kern="1200">
          <a:solidFill>
            <a:srgbClr val="862723"/>
          </a:solidFill>
          <a:effectLst>
            <a:outerShdw blurRad="50800" dist="38100" dir="2700000" algn="tl"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m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a:solidFill>
            <a:srgbClr val="345292"/>
          </a:solidFill>
        </p:spPr>
      </p:pic>
      <p:sp>
        <p:nvSpPr>
          <p:cNvPr id="2" name="Espaço Reservado para Título 1"/>
          <p:cNvSpPr>
            <a:spLocks noGrp="1"/>
          </p:cNvSpPr>
          <p:nvPr>
            <p:ph type="title"/>
          </p:nvPr>
        </p:nvSpPr>
        <p:spPr>
          <a:xfrm>
            <a:off x="2541813" y="4198651"/>
            <a:ext cx="7108371" cy="866559"/>
          </a:xfrm>
          <a:prstGeom prst="rect">
            <a:avLst/>
          </a:prstGeom>
        </p:spPr>
        <p:txBody>
          <a:bodyPr vert="horz" lIns="91440" tIns="45720" rIns="91440" bIns="45720" rtlCol="0" anchor="ctr">
            <a:normAutofit/>
          </a:bodyPr>
          <a:lstStyle/>
          <a:p>
            <a:r>
              <a:rPr lang="pt-BR" dirty="0"/>
              <a:t>Clique para editar o título mestre</a:t>
            </a:r>
          </a:p>
        </p:txBody>
      </p:sp>
    </p:spTree>
    <p:extLst>
      <p:ext uri="{BB962C8B-B14F-4D97-AF65-F5344CB8AC3E}">
        <p14:creationId xmlns:p14="http://schemas.microsoft.com/office/powerpoint/2010/main" val="2567163464"/>
      </p:ext>
    </p:extLst>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ctr" defTabSz="914400" rtl="0" eaLnBrk="1" latinLnBrk="0" hangingPunct="1">
        <a:lnSpc>
          <a:spcPct val="90000"/>
        </a:lnSpc>
        <a:spcBef>
          <a:spcPct val="0"/>
        </a:spcBef>
        <a:buNone/>
        <a:defRPr sz="3600" kern="1200">
          <a:solidFill>
            <a:srgbClr val="862723"/>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17" cstate="print">
            <a:extLst>
              <a:ext uri="{28A0092B-C50C-407E-A947-70E740481C1C}">
                <a14:useLocalDpi xmlns:a14="http://schemas.microsoft.com/office/drawing/2010/main" val="0"/>
              </a:ext>
            </a:extLst>
          </a:blip>
          <a:srcRect r="30413"/>
          <a:stretch/>
        </p:blipFill>
        <p:spPr>
          <a:xfrm>
            <a:off x="11074237" y="0"/>
            <a:ext cx="1117763" cy="6858000"/>
          </a:xfrm>
          <a:prstGeom prst="rect">
            <a:avLst/>
          </a:prstGeom>
        </p:spPr>
      </p:pic>
      <p:sp>
        <p:nvSpPr>
          <p:cNvPr id="2" name="Espaço Reservado para Título 1"/>
          <p:cNvSpPr>
            <a:spLocks noGrp="1"/>
          </p:cNvSpPr>
          <p:nvPr>
            <p:ph type="title"/>
          </p:nvPr>
        </p:nvSpPr>
        <p:spPr>
          <a:xfrm>
            <a:off x="442783" y="980513"/>
            <a:ext cx="10052222"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42783" y="2441013"/>
            <a:ext cx="10052222" cy="3644410"/>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1BDAA-36E9-4AC9-8C53-4A47F672A043}" type="slidenum">
              <a:rPr lang="pt-BR" smtClean="0"/>
              <a:t>‹nº›</a:t>
            </a:fld>
            <a:endParaRPr lang="pt-BR"/>
          </a:p>
        </p:txBody>
      </p:sp>
      <p:sp>
        <p:nvSpPr>
          <p:cNvPr id="12" name="Retângulo 11"/>
          <p:cNvSpPr/>
          <p:nvPr userDrawn="1"/>
        </p:nvSpPr>
        <p:spPr>
          <a:xfrm>
            <a:off x="442783" y="393924"/>
            <a:ext cx="6474513" cy="523220"/>
          </a:xfrm>
          <a:prstGeom prst="rect">
            <a:avLst/>
          </a:prstGeom>
          <a:noFill/>
        </p:spPr>
        <p:txBody>
          <a:bodyPr wrap="square" lIns="91440" tIns="45720" rIns="91440" bIns="45720">
            <a:spAutoFit/>
          </a:bodyPr>
          <a:lstStyle/>
          <a:p>
            <a:pPr algn="l"/>
            <a:r>
              <a:rPr lang="pt-BR" sz="2800" b="0" cap="none" spc="0" dirty="0">
                <a:ln w="0"/>
                <a:solidFill>
                  <a:srgbClr val="862723"/>
                </a:solidFill>
                <a:effectLst/>
                <a:latin typeface="Tisa Sans Pro" panose="020B0504020201020104" pitchFamily="34" charset="0"/>
              </a:rPr>
              <a:t>Saúde Mental na APS</a:t>
            </a:r>
          </a:p>
        </p:txBody>
      </p:sp>
    </p:spTree>
    <p:extLst>
      <p:ext uri="{BB962C8B-B14F-4D97-AF65-F5344CB8AC3E}">
        <p14:creationId xmlns:p14="http://schemas.microsoft.com/office/powerpoint/2010/main" val="56074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 id="2147483694" r:id="rId13"/>
    <p:sldLayoutId id="2147483706" r:id="rId14"/>
    <p:sldLayoutId id="2147483719" r:id="rId15"/>
  </p:sldLayoutIdLst>
  <p:txStyles>
    <p:titleStyle>
      <a:lvl1pPr algn="l" defTabSz="914400" rtl="0" eaLnBrk="1" latinLnBrk="0" hangingPunct="1">
        <a:lnSpc>
          <a:spcPct val="90000"/>
        </a:lnSpc>
        <a:spcBef>
          <a:spcPct val="0"/>
        </a:spcBef>
        <a:buNone/>
        <a:defRPr sz="2800" b="0" kern="1200" baseline="0">
          <a:solidFill>
            <a:schemeClr val="tx1">
              <a:lumMod val="65000"/>
              <a:lumOff val="35000"/>
            </a:schemeClr>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Clr>
          <a:srgbClr val="009999"/>
        </a:buClr>
        <a:buFontTx/>
        <a:buBlip>
          <a:blip r:embed="rId18"/>
        </a:buBlip>
        <a:defRPr sz="2200" kern="1200" baseline="0">
          <a:solidFill>
            <a:srgbClr val="114834"/>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18"/>
        </a:buBlip>
        <a:defRPr sz="2000" kern="1200" baseline="0">
          <a:solidFill>
            <a:srgbClr val="114834"/>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18"/>
        </a:buBlip>
        <a:defRPr sz="1800" kern="1200" baseline="0">
          <a:solidFill>
            <a:srgbClr val="114834"/>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18"/>
        </a:buBlip>
        <a:defRPr sz="1600" kern="1200" baseline="0">
          <a:solidFill>
            <a:srgbClr val="114834"/>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18"/>
        </a:buBlip>
        <a:defRPr sz="1400" kern="1200" baseline="0">
          <a:solidFill>
            <a:srgbClr val="11483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tângulo 3"/>
          <p:cNvSpPr/>
          <p:nvPr userDrawn="1"/>
        </p:nvSpPr>
        <p:spPr>
          <a:xfrm>
            <a:off x="0" y="0"/>
            <a:ext cx="12192000" cy="6858000"/>
          </a:xfrm>
          <a:prstGeom prst="rect">
            <a:avLst/>
          </a:prstGeom>
          <a:solidFill>
            <a:srgbClr val="86272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 name="Espaço Reservado para Título 1"/>
          <p:cNvSpPr>
            <a:spLocks noGrp="1"/>
          </p:cNvSpPr>
          <p:nvPr>
            <p:ph type="title"/>
          </p:nvPr>
        </p:nvSpPr>
        <p:spPr>
          <a:xfrm>
            <a:off x="442783" y="980513"/>
            <a:ext cx="10052222"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42783" y="2441013"/>
            <a:ext cx="10052222" cy="3644410"/>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4" name="Retângulo 13"/>
          <p:cNvSpPr/>
          <p:nvPr userDrawn="1"/>
        </p:nvSpPr>
        <p:spPr>
          <a:xfrm>
            <a:off x="442783" y="393924"/>
            <a:ext cx="6474513" cy="523220"/>
          </a:xfrm>
          <a:prstGeom prst="rect">
            <a:avLst/>
          </a:prstGeom>
          <a:noFill/>
        </p:spPr>
        <p:txBody>
          <a:bodyPr wrap="square" lIns="91440" tIns="45720" rIns="91440" bIns="45720">
            <a:spAutoFit/>
          </a:bodyPr>
          <a:lstStyle/>
          <a:p>
            <a:pPr algn="l"/>
            <a:r>
              <a:rPr lang="pt-BR" sz="2800" b="0" cap="none" spc="0" dirty="0">
                <a:ln w="0"/>
                <a:solidFill>
                  <a:schemeClr val="bg1"/>
                </a:solidFill>
                <a:effectLst/>
                <a:latin typeface="Tisa Sans Pro" panose="020B0504020201020104" pitchFamily="34" charset="0"/>
              </a:rPr>
              <a:t>Saúde Mental na APS</a:t>
            </a:r>
          </a:p>
        </p:txBody>
      </p:sp>
      <p:pic>
        <p:nvPicPr>
          <p:cNvPr id="7" name="Imagem 6"/>
          <p:cNvPicPr>
            <a:picLocks noChangeAspect="1"/>
          </p:cNvPicPr>
          <p:nvPr userDrawn="1"/>
        </p:nvPicPr>
        <p:blipFill rotWithShape="1">
          <a:blip r:embed="rId13" cstate="print">
            <a:extLst>
              <a:ext uri="{28A0092B-C50C-407E-A947-70E740481C1C}">
                <a14:useLocalDpi xmlns:a14="http://schemas.microsoft.com/office/drawing/2010/main" val="0"/>
              </a:ext>
            </a:extLst>
          </a:blip>
          <a:srcRect r="30413"/>
          <a:stretch/>
        </p:blipFill>
        <p:spPr>
          <a:xfrm>
            <a:off x="11074237" y="0"/>
            <a:ext cx="1117763" cy="6858000"/>
          </a:xfrm>
          <a:prstGeom prst="rect">
            <a:avLst/>
          </a:prstGeom>
        </p:spPr>
      </p:pic>
    </p:spTree>
    <p:extLst>
      <p:ext uri="{BB962C8B-B14F-4D97-AF65-F5344CB8AC3E}">
        <p14:creationId xmlns:p14="http://schemas.microsoft.com/office/powerpoint/2010/main" val="2829222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2800" b="1" kern="1200" baseline="0">
          <a:solidFill>
            <a:schemeClr val="bg1"/>
          </a:solidFill>
          <a:latin typeface="Calibri Light" panose="020F03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9999"/>
        </a:buClr>
        <a:buFontTx/>
        <a:buBlip>
          <a:blip r:embed="rId14"/>
        </a:buBlip>
        <a:defRPr sz="2200"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14"/>
        </a:buBlip>
        <a:defRPr sz="2000" kern="1200" baseline="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14"/>
        </a:buBlip>
        <a:defRPr sz="1800" kern="1200" baseline="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14"/>
        </a:buBlip>
        <a:defRPr sz="1600" kern="1200" baseline="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14"/>
        </a:buBlip>
        <a:defRPr sz="1400" kern="1200" baseline="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p:cNvSpPr>
            <a:spLocks noGrp="1"/>
          </p:cNvSpPr>
          <p:nvPr>
            <p:ph type="title"/>
          </p:nvPr>
        </p:nvSpPr>
        <p:spPr>
          <a:xfrm>
            <a:off x="442783" y="1108988"/>
            <a:ext cx="10515600" cy="1197088"/>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42783" y="2441013"/>
            <a:ext cx="10515600" cy="3512789"/>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1" name="Retângulo 10"/>
          <p:cNvSpPr/>
          <p:nvPr userDrawn="1"/>
        </p:nvSpPr>
        <p:spPr>
          <a:xfrm>
            <a:off x="442783" y="393924"/>
            <a:ext cx="6474513" cy="523220"/>
          </a:xfrm>
          <a:prstGeom prst="rect">
            <a:avLst/>
          </a:prstGeom>
          <a:noFill/>
        </p:spPr>
        <p:txBody>
          <a:bodyPr wrap="square" lIns="91440" tIns="45720" rIns="91440" bIns="45720">
            <a:spAutoFit/>
          </a:bodyPr>
          <a:lstStyle/>
          <a:p>
            <a:pPr algn="l"/>
            <a:r>
              <a:rPr lang="pt-BR" sz="2800" b="0" cap="none" spc="0" dirty="0">
                <a:ln w="0"/>
                <a:solidFill>
                  <a:srgbClr val="862723"/>
                </a:solidFill>
                <a:effectLst/>
                <a:latin typeface="Tisa Sans Pro" panose="020B0504020201020104" pitchFamily="34" charset="0"/>
              </a:rPr>
              <a:t>Saúde Mental na APS</a:t>
            </a:r>
          </a:p>
        </p:txBody>
      </p:sp>
      <p:pic>
        <p:nvPicPr>
          <p:cNvPr id="7" name="Imagem 6"/>
          <p:cNvPicPr>
            <a:picLocks noChangeAspect="1"/>
          </p:cNvPicPr>
          <p:nvPr userDrawn="1"/>
        </p:nvPicPr>
        <p:blipFill rotWithShape="1">
          <a:blip r:embed="rId14" cstate="print">
            <a:extLst>
              <a:ext uri="{28A0092B-C50C-407E-A947-70E740481C1C}">
                <a14:useLocalDpi xmlns:a14="http://schemas.microsoft.com/office/drawing/2010/main" val="0"/>
              </a:ext>
            </a:extLst>
          </a:blip>
          <a:srcRect r="30413"/>
          <a:stretch/>
        </p:blipFill>
        <p:spPr>
          <a:xfrm>
            <a:off x="11074237" y="0"/>
            <a:ext cx="1117763" cy="6858000"/>
          </a:xfrm>
          <a:prstGeom prst="rect">
            <a:avLst/>
          </a:prstGeom>
        </p:spPr>
      </p:pic>
    </p:spTree>
    <p:extLst>
      <p:ext uri="{BB962C8B-B14F-4D97-AF65-F5344CB8AC3E}">
        <p14:creationId xmlns:p14="http://schemas.microsoft.com/office/powerpoint/2010/main" val="2209282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0" kern="1200" baseline="0">
          <a:solidFill>
            <a:schemeClr val="tx1">
              <a:lumMod val="65000"/>
              <a:lumOff val="35000"/>
            </a:schemeClr>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9999"/>
        </a:buClr>
        <a:buFontTx/>
        <a:buBlip>
          <a:blip r:embed="rId15"/>
        </a:buBlip>
        <a:defRPr sz="2200" kern="1200" baseline="0">
          <a:solidFill>
            <a:srgbClr val="114834"/>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15"/>
        </a:buBlip>
        <a:defRPr sz="2000" kern="1200" baseline="0">
          <a:solidFill>
            <a:srgbClr val="114834"/>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15"/>
        </a:buBlip>
        <a:defRPr sz="1800" kern="1200" baseline="0">
          <a:solidFill>
            <a:srgbClr val="114834"/>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15"/>
        </a:buBlip>
        <a:defRPr sz="1600" kern="1200" baseline="0">
          <a:solidFill>
            <a:srgbClr val="114834"/>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15"/>
        </a:buBlip>
        <a:defRPr sz="1400" kern="1200" baseline="0">
          <a:solidFill>
            <a:srgbClr val="11483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spaço Reservado para Conteúdo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58422450"/>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tângulo 3"/>
          <p:cNvSpPr/>
          <p:nvPr userDrawn="1"/>
        </p:nvSpPr>
        <p:spPr>
          <a:xfrm>
            <a:off x="0" y="0"/>
            <a:ext cx="12192000" cy="6858000"/>
          </a:xfrm>
          <a:prstGeom prst="rect">
            <a:avLst/>
          </a:prstGeom>
          <a:solidFill>
            <a:srgbClr val="34529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6" name="Imagem 5"/>
          <p:cNvPicPr>
            <a:picLocks noChangeAspect="1"/>
          </p:cNvPicPr>
          <p:nvPr userDrawn="1"/>
        </p:nvPicPr>
        <p:blipFill rotWithShape="1">
          <a:blip r:embed="rId13" cstate="print">
            <a:extLst>
              <a:ext uri="{28A0092B-C50C-407E-A947-70E740481C1C}">
                <a14:useLocalDpi xmlns:a14="http://schemas.microsoft.com/office/drawing/2010/main" val="0"/>
              </a:ext>
            </a:extLst>
          </a:blip>
          <a:srcRect r="12288"/>
          <a:stretch/>
        </p:blipFill>
        <p:spPr>
          <a:xfrm>
            <a:off x="10962859" y="3956180"/>
            <a:ext cx="1220904" cy="2901821"/>
          </a:xfrm>
          <a:prstGeom prst="rect">
            <a:avLst/>
          </a:prstGeom>
        </p:spPr>
      </p:pic>
      <p:sp>
        <p:nvSpPr>
          <p:cNvPr id="2" name="Espaço Reservado para Título 1"/>
          <p:cNvSpPr>
            <a:spLocks noGrp="1"/>
          </p:cNvSpPr>
          <p:nvPr>
            <p:ph type="title"/>
          </p:nvPr>
        </p:nvSpPr>
        <p:spPr>
          <a:xfrm>
            <a:off x="442783" y="1334740"/>
            <a:ext cx="10052222"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442783" y="2660303"/>
            <a:ext cx="10052222" cy="3644410"/>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3" name="Retângulo 12"/>
          <p:cNvSpPr/>
          <p:nvPr userDrawn="1"/>
        </p:nvSpPr>
        <p:spPr>
          <a:xfrm>
            <a:off x="0" y="1"/>
            <a:ext cx="12192000" cy="222098"/>
          </a:xfrm>
          <a:prstGeom prst="rect">
            <a:avLst/>
          </a:prstGeom>
          <a:solidFill>
            <a:srgbClr val="009D8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222100"/>
          </a:xfrm>
          <a:prstGeom prst="rect">
            <a:avLst/>
          </a:prstGeom>
        </p:spPr>
      </p:pic>
    </p:spTree>
    <p:extLst>
      <p:ext uri="{BB962C8B-B14F-4D97-AF65-F5344CB8AC3E}">
        <p14:creationId xmlns:p14="http://schemas.microsoft.com/office/powerpoint/2010/main" val="39102785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2800" b="1" kern="1200" baseline="0">
          <a:solidFill>
            <a:schemeClr val="bg1"/>
          </a:solidFill>
          <a:latin typeface="Calibri Light" panose="020F030202020403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9999"/>
        </a:buClr>
        <a:buFontTx/>
        <a:buBlip>
          <a:blip r:embed="rId15"/>
        </a:buBlip>
        <a:defRPr sz="2200"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15"/>
        </a:buBlip>
        <a:defRPr sz="2000" kern="1200" baseline="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15"/>
        </a:buBlip>
        <a:defRPr sz="1800" kern="1200" baseline="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15"/>
        </a:buBlip>
        <a:defRPr sz="1600" kern="1200" baseline="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15"/>
        </a:buBlip>
        <a:defRPr sz="1400" kern="1200" baseline="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825074302/ae34bfb44c?share=cop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diagramQuickStyle" Target="../diagrams/quickStyle2.xml"/><Relationship Id="rId12" Type="http://schemas.openxmlformats.org/officeDocument/2006/relationships/image" Target="../media/image35.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Layout" Target="../diagrams/layout2.xml"/><Relationship Id="rId11" Type="http://schemas.openxmlformats.org/officeDocument/2006/relationships/image" Target="../media/image34.png"/><Relationship Id="rId5" Type="http://schemas.openxmlformats.org/officeDocument/2006/relationships/diagramData" Target="../diagrams/data2.xml"/><Relationship Id="rId10" Type="http://schemas.openxmlformats.org/officeDocument/2006/relationships/image" Target="../media/image33.jpg"/><Relationship Id="rId4" Type="http://schemas.openxmlformats.org/officeDocument/2006/relationships/image" Target="../media/image27.sv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europepmc.org/article/ppr/ppr595899%3e"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s://europepmc.org/article/ppr/ppr595899%3e"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44.sv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gif"/></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42.svg"/><Relationship Id="rId2" Type="http://schemas.openxmlformats.org/officeDocument/2006/relationships/image" Target="../media/image48.png"/><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sv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62.sv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42.svg"/><Relationship Id="rId11" Type="http://schemas.openxmlformats.org/officeDocument/2006/relationships/image" Target="../media/image60.png"/><Relationship Id="rId5" Type="http://schemas.openxmlformats.org/officeDocument/2006/relationships/image" Target="../media/image41.png"/><Relationship Id="rId10" Type="http://schemas.openxmlformats.org/officeDocument/2006/relationships/image" Target="../media/image59.svg"/><Relationship Id="rId4" Type="http://schemas.openxmlformats.org/officeDocument/2006/relationships/image" Target="../media/image55.svg"/><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42.svg"/><Relationship Id="rId2" Type="http://schemas.openxmlformats.org/officeDocument/2006/relationships/image" Target="../media/image48.png"/><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svg"/></Relationships>
</file>

<file path=ppt/slides/_rels/slide32.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66.svg"/><Relationship Id="rId4" Type="http://schemas.openxmlformats.org/officeDocument/2006/relationships/image" Target="../media/image55.sv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42.svg"/><Relationship Id="rId2" Type="http://schemas.openxmlformats.org/officeDocument/2006/relationships/image" Target="../media/image48.png"/><Relationship Id="rId1" Type="http://schemas.openxmlformats.org/officeDocument/2006/relationships/slideLayout" Target="../slideLayouts/slideLayout51.xml"/><Relationship Id="rId6" Type="http://schemas.openxmlformats.org/officeDocument/2006/relationships/image" Target="../media/image4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sv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9.sv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image" Target="../media/image67.gif"/><Relationship Id="rId4" Type="http://schemas.openxmlformats.org/officeDocument/2006/relationships/image" Target="../media/image42.svg"/><Relationship Id="rId9" Type="http://schemas.openxmlformats.org/officeDocument/2006/relationships/image" Target="../media/image51.sv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1.svg"/><Relationship Id="rId4" Type="http://schemas.openxmlformats.org/officeDocument/2006/relationships/image" Target="../media/image42.svg"/><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72.gif"/><Relationship Id="rId7" Type="http://schemas.openxmlformats.org/officeDocument/2006/relationships/image" Target="../media/image50.png"/><Relationship Id="rId12" Type="http://schemas.openxmlformats.org/officeDocument/2006/relationships/image" Target="../media/image75.sv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49.svg"/><Relationship Id="rId11" Type="http://schemas.openxmlformats.org/officeDocument/2006/relationships/image" Target="../media/image74.png"/><Relationship Id="rId5" Type="http://schemas.openxmlformats.org/officeDocument/2006/relationships/image" Target="../media/image48.png"/><Relationship Id="rId10" Type="http://schemas.openxmlformats.org/officeDocument/2006/relationships/image" Target="../media/image42.svg"/><Relationship Id="rId4" Type="http://schemas.openxmlformats.org/officeDocument/2006/relationships/image" Target="../media/image73.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9.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forms.office.com/r/QFR2E7aVV4" TargetMode="Externa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5758249" y="3190208"/>
            <a:ext cx="5949336" cy="866559"/>
          </a:xfrm>
        </p:spPr>
        <p:txBody>
          <a:bodyPr>
            <a:normAutofit fontScale="90000"/>
          </a:bodyPr>
          <a:lstStyle/>
          <a:p>
            <a:r>
              <a:rPr lang="pt-BR" sz="4000" dirty="0"/>
              <a:t>Oficina sobre Escalonamento</a:t>
            </a:r>
            <a:br>
              <a:rPr lang="pt-BR" sz="4000" dirty="0"/>
            </a:br>
            <a:r>
              <a:rPr lang="pt-BR" sz="4000" dirty="0"/>
              <a:t>do Cuidado em Saúde Mental</a:t>
            </a:r>
            <a:endParaRPr lang="pt-BR" dirty="0"/>
          </a:p>
        </p:txBody>
      </p:sp>
      <p:sp>
        <p:nvSpPr>
          <p:cNvPr id="3" name="Retângulo 2">
            <a:extLst>
              <a:ext uri="{FF2B5EF4-FFF2-40B4-BE49-F238E27FC236}">
                <a16:creationId xmlns:a16="http://schemas.microsoft.com/office/drawing/2014/main" id="{B7CDF6B1-3256-4E5B-9283-EF17F1FB06E1}"/>
              </a:ext>
            </a:extLst>
          </p:cNvPr>
          <p:cNvSpPr/>
          <p:nvPr/>
        </p:nvSpPr>
        <p:spPr>
          <a:xfrm>
            <a:off x="-2408238" y="0"/>
            <a:ext cx="2378075" cy="6858000"/>
          </a:xfrm>
          <a:prstGeom prst="rect">
            <a:avLst/>
          </a:prstGeom>
          <a:solidFill>
            <a:srgbClr val="862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ORIENTAÇÕES:</a:t>
            </a:r>
          </a:p>
          <a:p>
            <a:pPr algn="ctr">
              <a:defRPr/>
            </a:pPr>
            <a:endParaRPr lang="pt-BR" dirty="0"/>
          </a:p>
          <a:p>
            <a:pPr marL="285750" indent="-285750">
              <a:buFont typeface="Arial" panose="020B0604020202020204" pitchFamily="34" charset="0"/>
              <a:buChar char="•"/>
              <a:defRPr/>
            </a:pPr>
            <a:r>
              <a:rPr lang="pt-BR" dirty="0"/>
              <a:t>Fonte de título: calibri (Light Títulos) 40 - branco</a:t>
            </a:r>
          </a:p>
          <a:p>
            <a:pPr marL="285750" indent="-285750">
              <a:buFont typeface="Arial" panose="020B0604020202020204" pitchFamily="34" charset="0"/>
              <a:buChar char="•"/>
              <a:defRPr/>
            </a:pPr>
            <a:r>
              <a:rPr lang="pt-BR" dirty="0"/>
              <a:t>Alinhada à direita</a:t>
            </a:r>
          </a:p>
          <a:p>
            <a:pPr marL="285750" indent="-285750">
              <a:buFont typeface="Arial" panose="020B0604020202020204" pitchFamily="34" charset="0"/>
              <a:buChar char="•"/>
              <a:defRPr/>
            </a:pPr>
            <a:r>
              <a:rPr lang="pt-BR" dirty="0"/>
              <a:t>Não reposicionar</a:t>
            </a:r>
          </a:p>
          <a:p>
            <a:pPr marL="285750" indent="-285750">
              <a:buFont typeface="Arial" panose="020B0604020202020204" pitchFamily="34" charset="0"/>
              <a:buChar char="•"/>
              <a:defRPr/>
            </a:pPr>
            <a:r>
              <a:rPr lang="pt-BR" dirty="0"/>
              <a:t>Não inserir imagens</a:t>
            </a:r>
          </a:p>
        </p:txBody>
      </p:sp>
    </p:spTree>
    <p:extLst>
      <p:ext uri="{BB962C8B-B14F-4D97-AF65-F5344CB8AC3E}">
        <p14:creationId xmlns:p14="http://schemas.microsoft.com/office/powerpoint/2010/main" val="406021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9CC79C0F-F4C5-4D9E-9280-E32C228C3946}"/>
              </a:ext>
            </a:extLst>
          </p:cNvPr>
          <p:cNvGraphicFramePr/>
          <p:nvPr>
            <p:extLst>
              <p:ext uri="{D42A27DB-BD31-4B8C-83A1-F6EECF244321}">
                <p14:modId xmlns:p14="http://schemas.microsoft.com/office/powerpoint/2010/main" val="5256116"/>
              </p:ext>
            </p:extLst>
          </p:nvPr>
        </p:nvGraphicFramePr>
        <p:xfrm>
          <a:off x="-659027" y="1486499"/>
          <a:ext cx="5889133" cy="3967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eta: Curva para Baixo 4">
            <a:extLst>
              <a:ext uri="{FF2B5EF4-FFF2-40B4-BE49-F238E27FC236}">
                <a16:creationId xmlns:a16="http://schemas.microsoft.com/office/drawing/2014/main" id="{0128934F-08CE-46A3-A33A-2F7114B0FF5E}"/>
              </a:ext>
            </a:extLst>
          </p:cNvPr>
          <p:cNvSpPr/>
          <p:nvPr/>
        </p:nvSpPr>
        <p:spPr>
          <a:xfrm>
            <a:off x="3836504" y="517660"/>
            <a:ext cx="4518991" cy="1021845"/>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Seta: Curva para Baixo 5">
            <a:extLst>
              <a:ext uri="{FF2B5EF4-FFF2-40B4-BE49-F238E27FC236}">
                <a16:creationId xmlns:a16="http://schemas.microsoft.com/office/drawing/2014/main" id="{FC8B056F-86E6-48AB-9965-BB511B2FBCB9}"/>
              </a:ext>
            </a:extLst>
          </p:cNvPr>
          <p:cNvSpPr/>
          <p:nvPr/>
        </p:nvSpPr>
        <p:spPr>
          <a:xfrm rot="10800000">
            <a:off x="2139765" y="5571941"/>
            <a:ext cx="4518991" cy="102184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7" name="Imagem 6">
            <a:extLst>
              <a:ext uri="{FF2B5EF4-FFF2-40B4-BE49-F238E27FC236}">
                <a16:creationId xmlns:a16="http://schemas.microsoft.com/office/drawing/2014/main" id="{AB7095C1-E9D5-4534-9933-35CB6A7E943B}"/>
              </a:ext>
            </a:extLst>
          </p:cNvPr>
          <p:cNvPicPr>
            <a:picLocks noChangeAspect="1"/>
          </p:cNvPicPr>
          <p:nvPr/>
        </p:nvPicPr>
        <p:blipFill>
          <a:blip r:embed="rId8"/>
          <a:stretch>
            <a:fillRect/>
          </a:stretch>
        </p:blipFill>
        <p:spPr>
          <a:xfrm>
            <a:off x="5686362" y="1952842"/>
            <a:ext cx="5273851" cy="3500746"/>
          </a:xfrm>
          <a:prstGeom prst="rect">
            <a:avLst/>
          </a:prstGeom>
          <a:ln>
            <a:solidFill>
              <a:schemeClr val="accent1"/>
            </a:solidFill>
          </a:ln>
        </p:spPr>
      </p:pic>
    </p:spTree>
    <p:extLst>
      <p:ext uri="{BB962C8B-B14F-4D97-AF65-F5344CB8AC3E}">
        <p14:creationId xmlns:p14="http://schemas.microsoft.com/office/powerpoint/2010/main" val="36075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Agrupar 7">
            <a:extLst>
              <a:ext uri="{FF2B5EF4-FFF2-40B4-BE49-F238E27FC236}">
                <a16:creationId xmlns:a16="http://schemas.microsoft.com/office/drawing/2014/main" id="{99ED4795-103E-435F-AFD7-C61B9B9F0AA4}"/>
              </a:ext>
            </a:extLst>
          </p:cNvPr>
          <p:cNvGrpSpPr/>
          <p:nvPr/>
        </p:nvGrpSpPr>
        <p:grpSpPr>
          <a:xfrm>
            <a:off x="1655133" y="266681"/>
            <a:ext cx="8881734" cy="7190793"/>
            <a:chOff x="161925" y="1364989"/>
            <a:chExt cx="8228313" cy="5461261"/>
          </a:xfrm>
        </p:grpSpPr>
        <p:sp>
          <p:nvSpPr>
            <p:cNvPr id="4" name="Espaço Reservado para Texto 3">
              <a:extLst>
                <a:ext uri="{FF2B5EF4-FFF2-40B4-BE49-F238E27FC236}">
                  <a16:creationId xmlns:a16="http://schemas.microsoft.com/office/drawing/2014/main" id="{19CF3668-086A-48D2-B0B0-20E73F91DF16}"/>
                </a:ext>
              </a:extLst>
            </p:cNvPr>
            <p:cNvSpPr txBox="1">
              <a:spLocks/>
            </p:cNvSpPr>
            <p:nvPr/>
          </p:nvSpPr>
          <p:spPr bwMode="auto">
            <a:xfrm>
              <a:off x="161925" y="6454775"/>
              <a:ext cx="2420938" cy="371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rgbClr val="009999"/>
                </a:buClr>
                <a:buFontTx/>
                <a:buBlip>
                  <a:blip r:embed="rId3"/>
                </a:buBlip>
                <a:defRPr sz="2200" kern="1200" baseline="0">
                  <a:solidFill>
                    <a:srgbClr val="74252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3"/>
                </a:buBlip>
                <a:defRPr sz="2000" kern="1200" baseline="0">
                  <a:solidFill>
                    <a:srgbClr val="74252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3"/>
                </a:buBlip>
                <a:defRPr sz="1800" kern="1200" baseline="0">
                  <a:solidFill>
                    <a:srgbClr val="74252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3"/>
                </a:buBlip>
                <a:defRPr sz="1600" kern="1200" baseline="0">
                  <a:solidFill>
                    <a:srgbClr val="74252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3"/>
                </a:buBlip>
                <a:defRPr sz="1400" kern="1200" baseline="0">
                  <a:solidFill>
                    <a:srgbClr val="74252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t-BR">
                  <a:solidFill>
                    <a:srgbClr val="A6A6A6"/>
                  </a:solidFill>
                </a:rPr>
                <a:t>INSTITUTO ISRAELITA DE RESPONSABILIDADE SOCIAL</a:t>
              </a:r>
            </a:p>
          </p:txBody>
        </p:sp>
        <p:sp>
          <p:nvSpPr>
            <p:cNvPr id="5" name="Retângulo 4">
              <a:extLst>
                <a:ext uri="{FF2B5EF4-FFF2-40B4-BE49-F238E27FC236}">
                  <a16:creationId xmlns:a16="http://schemas.microsoft.com/office/drawing/2014/main" id="{8F82BD77-4A42-4CEB-82A6-8CF36DAE5A47}"/>
                </a:ext>
              </a:extLst>
            </p:cNvPr>
            <p:cNvSpPr/>
            <p:nvPr/>
          </p:nvSpPr>
          <p:spPr>
            <a:xfrm>
              <a:off x="317500" y="1698625"/>
              <a:ext cx="7961313" cy="369332"/>
            </a:xfrm>
            <a:prstGeom prst="rect">
              <a:avLst/>
            </a:prstGeom>
          </p:spPr>
          <p:txBody>
            <a:bodyPr>
              <a:spAutoFit/>
            </a:bodyPr>
            <a:lstStyle/>
            <a:p>
              <a:pPr algn="just" eaLnBrk="1" hangingPunct="1">
                <a:defRPr/>
              </a:pPr>
              <a:endParaRPr lang="pt-BR" sz="1800" dirty="0">
                <a:latin typeface="Lucida Grande (Títulos)"/>
              </a:endParaRPr>
            </a:p>
          </p:txBody>
        </p:sp>
        <p:pic>
          <p:nvPicPr>
            <p:cNvPr id="6" name="Picture 3">
              <a:extLst>
                <a:ext uri="{FF2B5EF4-FFF2-40B4-BE49-F238E27FC236}">
                  <a16:creationId xmlns:a16="http://schemas.microsoft.com/office/drawing/2014/main" id="{B5C79DF3-F751-489B-908F-94509A463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65" y="1364989"/>
              <a:ext cx="7722973" cy="439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ângulo 6">
              <a:extLst>
                <a:ext uri="{FF2B5EF4-FFF2-40B4-BE49-F238E27FC236}">
                  <a16:creationId xmlns:a16="http://schemas.microsoft.com/office/drawing/2014/main" id="{2A518B57-7275-4271-9AF1-D1F55A4A6476}"/>
                </a:ext>
              </a:extLst>
            </p:cNvPr>
            <p:cNvSpPr/>
            <p:nvPr/>
          </p:nvSpPr>
          <p:spPr>
            <a:xfrm>
              <a:off x="538543" y="1364989"/>
              <a:ext cx="2328225" cy="439326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grpSp>
      <p:sp>
        <p:nvSpPr>
          <p:cNvPr id="3" name="CaixaDeTexto 2">
            <a:extLst>
              <a:ext uri="{FF2B5EF4-FFF2-40B4-BE49-F238E27FC236}">
                <a16:creationId xmlns:a16="http://schemas.microsoft.com/office/drawing/2014/main" id="{E1922CC8-E57A-43F1-ADD6-55CFBC17AC3E}"/>
              </a:ext>
            </a:extLst>
          </p:cNvPr>
          <p:cNvSpPr txBox="1"/>
          <p:nvPr/>
        </p:nvSpPr>
        <p:spPr>
          <a:xfrm>
            <a:off x="345561" y="4829166"/>
            <a:ext cx="11632255"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Ações voltadas à promoção da saúde para a população em geral: educação, emprego, renda, habitação, saneamento, disponibilidade de alimentos, infraestrutura urbana, serviços sociais e comunitários. Quanto pior a qualidade de vida da população, maiores as possibilidades de sofrimento psíquico.</a:t>
            </a:r>
          </a:p>
        </p:txBody>
      </p:sp>
      <p:sp>
        <p:nvSpPr>
          <p:cNvPr id="9" name="CaixaDeTexto 8">
            <a:extLst>
              <a:ext uri="{FF2B5EF4-FFF2-40B4-BE49-F238E27FC236}">
                <a16:creationId xmlns:a16="http://schemas.microsoft.com/office/drawing/2014/main" id="{72282A6C-F24A-4412-A69A-BB22C9A6EFF4}"/>
              </a:ext>
            </a:extLst>
          </p:cNvPr>
          <p:cNvSpPr txBox="1"/>
          <p:nvPr/>
        </p:nvSpPr>
        <p:spPr>
          <a:xfrm>
            <a:off x="279872" y="3675200"/>
            <a:ext cx="11632256"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Ênfase das ações para a parcela da população que está exposta a fatores de risco para o adoecimento psíquico. As intervenções psicossociais de baixa intensidade são a primeira opção de intervenção.</a:t>
            </a:r>
          </a:p>
        </p:txBody>
      </p:sp>
      <p:sp>
        <p:nvSpPr>
          <p:cNvPr id="10" name="CaixaDeTexto 9">
            <a:extLst>
              <a:ext uri="{FF2B5EF4-FFF2-40B4-BE49-F238E27FC236}">
                <a16:creationId xmlns:a16="http://schemas.microsoft.com/office/drawing/2014/main" id="{EB406D91-DB2F-414B-A7A2-95B868B2CD93}"/>
              </a:ext>
            </a:extLst>
          </p:cNvPr>
          <p:cNvSpPr txBox="1"/>
          <p:nvPr/>
        </p:nvSpPr>
        <p:spPr>
          <a:xfrm>
            <a:off x="283757" y="2398026"/>
            <a:ext cx="1163225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Subpopulação com transtorno mental já está estabelecido, porém manifesta um quadro que pode ser manejado pela equipe multiprofissional de APS (eSF e </a:t>
            </a:r>
            <a:r>
              <a:rPr lang="pt-BR" dirty="0" err="1"/>
              <a:t>eMulti</a:t>
            </a:r>
            <a:r>
              <a:rPr lang="pt-BR" dirty="0"/>
              <a:t>). Nesse nível, o uso do </a:t>
            </a:r>
            <a:r>
              <a:rPr lang="pt-BR" dirty="0" err="1"/>
              <a:t>MI-mhGAP</a:t>
            </a:r>
            <a:r>
              <a:rPr lang="pt-BR" dirty="0"/>
              <a:t> orienta às equipes quanto ao direcionamento e as possibilidades de manejo.</a:t>
            </a:r>
          </a:p>
        </p:txBody>
      </p:sp>
      <p:sp>
        <p:nvSpPr>
          <p:cNvPr id="11" name="CaixaDeTexto 10">
            <a:extLst>
              <a:ext uri="{FF2B5EF4-FFF2-40B4-BE49-F238E27FC236}">
                <a16:creationId xmlns:a16="http://schemas.microsoft.com/office/drawing/2014/main" id="{63E8DF7A-82F1-4D4A-AD12-671D8D628BC1}"/>
              </a:ext>
            </a:extLst>
          </p:cNvPr>
          <p:cNvSpPr txBox="1"/>
          <p:nvPr/>
        </p:nvSpPr>
        <p:spPr>
          <a:xfrm>
            <a:off x="283758" y="1432948"/>
            <a:ext cx="1163225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Subpopulação com condição de saúde mental com sinais de agravamento do quadro. As intervenções são compartilhadas entre as equipes da APS e da Equipe Ambulatorial Especializada em Saúde Mental, mediante plano de cuidados compartilhado, PTS, com vistas à estabilização do usuário</a:t>
            </a:r>
          </a:p>
        </p:txBody>
      </p:sp>
      <p:sp>
        <p:nvSpPr>
          <p:cNvPr id="12" name="CaixaDeTexto 11">
            <a:extLst>
              <a:ext uri="{FF2B5EF4-FFF2-40B4-BE49-F238E27FC236}">
                <a16:creationId xmlns:a16="http://schemas.microsoft.com/office/drawing/2014/main" id="{2276D2C7-2C19-4317-8E93-2EB0CFA4FDFC}"/>
              </a:ext>
            </a:extLst>
          </p:cNvPr>
          <p:cNvSpPr txBox="1"/>
          <p:nvPr/>
        </p:nvSpPr>
        <p:spPr>
          <a:xfrm>
            <a:off x="283757" y="408500"/>
            <a:ext cx="1162837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dirty="0"/>
              <a:t>Subpopulação com condição de saúde mental que exige ações mais intensas de cuidado, focando na reabilitação psicossocial, em decorrência da perda significativa de autonomia, aumento da condição de dependência ou risco de morte. O cuidado continua compartilhado, porém com ênfase temporária no CAPS de referência, até estabilização do usuário. </a:t>
            </a:r>
          </a:p>
        </p:txBody>
      </p:sp>
    </p:spTree>
    <p:extLst>
      <p:ext uri="{BB962C8B-B14F-4D97-AF65-F5344CB8AC3E}">
        <p14:creationId xmlns:p14="http://schemas.microsoft.com/office/powerpoint/2010/main" val="30422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1" nodeType="clickEffect">
                                  <p:stCondLst>
                                    <p:cond delay="0"/>
                                  </p:stCondLst>
                                  <p:childTnLst>
                                    <p:animEffect transition="out" filter="wipe(dow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1" nodeType="clickEffect">
                                  <p:stCondLst>
                                    <p:cond delay="0"/>
                                  </p:stCondLst>
                                  <p:childTnLst>
                                    <p:animEffect transition="out" filter="wipe(down)">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4" fill="hold" grpId="1" nodeType="clickEffect">
                                  <p:stCondLst>
                                    <p:cond delay="0"/>
                                  </p:stCondLst>
                                  <p:childTnLst>
                                    <p:animEffect transition="out" filter="wipe(down)">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0F811-A7AE-4D3A-BF85-F6CA81DB348D}"/>
              </a:ext>
            </a:extLst>
          </p:cNvPr>
          <p:cNvSpPr>
            <a:spLocks noGrp="1"/>
          </p:cNvSpPr>
          <p:nvPr>
            <p:ph type="title"/>
          </p:nvPr>
        </p:nvSpPr>
        <p:spPr>
          <a:xfrm>
            <a:off x="442782" y="980514"/>
            <a:ext cx="10644317" cy="772086"/>
          </a:xfrm>
        </p:spPr>
        <p:txBody>
          <a:bodyPr>
            <a:normAutofit/>
          </a:bodyPr>
          <a:lstStyle/>
          <a:p>
            <a:r>
              <a:rPr lang="pt-BR" sz="2400" dirty="0"/>
              <a:t>Principais fatores de risco para transtornos mentais X Linha de vida de um indivíduo</a:t>
            </a:r>
          </a:p>
        </p:txBody>
      </p:sp>
      <p:pic>
        <p:nvPicPr>
          <p:cNvPr id="4" name="Imagem 3">
            <a:extLst>
              <a:ext uri="{FF2B5EF4-FFF2-40B4-BE49-F238E27FC236}">
                <a16:creationId xmlns:a16="http://schemas.microsoft.com/office/drawing/2014/main" id="{C115CBA6-19E7-4912-82F2-C826D4E58068}"/>
              </a:ext>
            </a:extLst>
          </p:cNvPr>
          <p:cNvPicPr>
            <a:picLocks noChangeAspect="1"/>
          </p:cNvPicPr>
          <p:nvPr/>
        </p:nvPicPr>
        <p:blipFill>
          <a:blip r:embed="rId3"/>
          <a:stretch>
            <a:fillRect/>
          </a:stretch>
        </p:blipFill>
        <p:spPr>
          <a:xfrm>
            <a:off x="2042439" y="1590051"/>
            <a:ext cx="7286625" cy="4810125"/>
          </a:xfrm>
          <a:prstGeom prst="rect">
            <a:avLst/>
          </a:prstGeom>
        </p:spPr>
      </p:pic>
      <p:sp>
        <p:nvSpPr>
          <p:cNvPr id="5" name="CaixaDeTexto 4">
            <a:extLst>
              <a:ext uri="{FF2B5EF4-FFF2-40B4-BE49-F238E27FC236}">
                <a16:creationId xmlns:a16="http://schemas.microsoft.com/office/drawing/2014/main" id="{5BC6239C-033E-4A10-9F0A-5A2B429AAF77}"/>
              </a:ext>
            </a:extLst>
          </p:cNvPr>
          <p:cNvSpPr txBox="1"/>
          <p:nvPr/>
        </p:nvSpPr>
        <p:spPr>
          <a:xfrm>
            <a:off x="4664439" y="6400176"/>
            <a:ext cx="2863121" cy="338554"/>
          </a:xfrm>
          <a:prstGeom prst="rect">
            <a:avLst/>
          </a:prstGeom>
          <a:noFill/>
        </p:spPr>
        <p:txBody>
          <a:bodyPr wrap="square" rtlCol="0">
            <a:spAutoFit/>
          </a:bodyPr>
          <a:lstStyle/>
          <a:p>
            <a:pPr algn="ctr"/>
            <a:r>
              <a:rPr lang="pt-BR" sz="1600" b="1" dirty="0"/>
              <a:t>Fonte: </a:t>
            </a:r>
            <a:r>
              <a:rPr lang="pt-BR" sz="1600" dirty="0"/>
              <a:t>CHIAVERINI, 2011.</a:t>
            </a:r>
          </a:p>
        </p:txBody>
      </p:sp>
    </p:spTree>
    <p:extLst>
      <p:ext uri="{BB962C8B-B14F-4D97-AF65-F5344CB8AC3E}">
        <p14:creationId xmlns:p14="http://schemas.microsoft.com/office/powerpoint/2010/main" val="148682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338B7-C27F-46B3-A957-1F7F96FBC9F2}"/>
              </a:ext>
            </a:extLst>
          </p:cNvPr>
          <p:cNvSpPr>
            <a:spLocks noGrp="1"/>
          </p:cNvSpPr>
          <p:nvPr>
            <p:ph type="title"/>
          </p:nvPr>
        </p:nvSpPr>
        <p:spPr/>
        <p:txBody>
          <a:bodyPr>
            <a:normAutofit fontScale="90000"/>
          </a:bodyPr>
          <a:lstStyle/>
          <a:p>
            <a:r>
              <a:rPr lang="pt-BR" sz="3600" dirty="0"/>
              <a:t>O escalonamento do cuidado </a:t>
            </a:r>
            <a:br>
              <a:rPr lang="pt-BR" sz="3600" dirty="0"/>
            </a:br>
            <a:r>
              <a:rPr lang="pt-BR" sz="3600" dirty="0"/>
              <a:t>em saúde mental</a:t>
            </a:r>
            <a:endParaRPr lang="pt-BR" dirty="0"/>
          </a:p>
        </p:txBody>
      </p:sp>
    </p:spTree>
    <p:extLst>
      <p:ext uri="{BB962C8B-B14F-4D97-AF65-F5344CB8AC3E}">
        <p14:creationId xmlns:p14="http://schemas.microsoft.com/office/powerpoint/2010/main" val="18051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AF04B25F-8C17-4662-AD90-36917F77763A}"/>
              </a:ext>
            </a:extLst>
          </p:cNvPr>
          <p:cNvSpPr/>
          <p:nvPr/>
        </p:nvSpPr>
        <p:spPr>
          <a:xfrm>
            <a:off x="688923" y="2114761"/>
            <a:ext cx="3146550" cy="3542878"/>
          </a:xfrm>
          <a:prstGeom prst="rect">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400"/>
              </a:spcBef>
            </a:pPr>
            <a:r>
              <a:rPr lang="pt-BR" b="1" dirty="0">
                <a:solidFill>
                  <a:schemeClr val="tx1">
                    <a:lumMod val="75000"/>
                    <a:lumOff val="25000"/>
                  </a:schemeClr>
                </a:solidFill>
                <a:latin typeface="Calibri"/>
                <a:cs typeface="Calibri"/>
              </a:rPr>
              <a:t>Estratificação de risco da população </a:t>
            </a:r>
          </a:p>
          <a:p>
            <a:pPr algn="ctr">
              <a:spcBef>
                <a:spcPts val="2400"/>
              </a:spcBef>
            </a:pPr>
            <a:r>
              <a:rPr lang="pt-BR" dirty="0">
                <a:solidFill>
                  <a:schemeClr val="tx1">
                    <a:lumMod val="75000"/>
                    <a:lumOff val="25000"/>
                  </a:schemeClr>
                </a:solidFill>
                <a:latin typeface="Calibri"/>
                <a:cs typeface="Calibri"/>
              </a:rPr>
              <a:t>Atenção com maior qualidade e segurança, mais assertiva e coerente com a situação de saúde das pessoas. </a:t>
            </a:r>
          </a:p>
        </p:txBody>
      </p:sp>
      <p:sp>
        <p:nvSpPr>
          <p:cNvPr id="5" name="Retângulo 4">
            <a:extLst>
              <a:ext uri="{FF2B5EF4-FFF2-40B4-BE49-F238E27FC236}">
                <a16:creationId xmlns:a16="http://schemas.microsoft.com/office/drawing/2014/main" id="{4F0C1E55-8CE7-4144-965B-E1EA36A73106}"/>
              </a:ext>
            </a:extLst>
          </p:cNvPr>
          <p:cNvSpPr/>
          <p:nvPr/>
        </p:nvSpPr>
        <p:spPr>
          <a:xfrm>
            <a:off x="4019699" y="2114761"/>
            <a:ext cx="3638958" cy="3542878"/>
          </a:xfrm>
          <a:prstGeom prst="rect">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400"/>
              </a:spcBef>
            </a:pPr>
            <a:r>
              <a:rPr lang="pt-BR" b="1" dirty="0">
                <a:solidFill>
                  <a:schemeClr val="tx1">
                    <a:lumMod val="75000"/>
                    <a:lumOff val="25000"/>
                  </a:schemeClr>
                </a:solidFill>
                <a:cs typeface="Calibri"/>
              </a:rPr>
              <a:t>Escalonamento da necessidade de cuidado em saúde mental  </a:t>
            </a:r>
          </a:p>
          <a:p>
            <a:pPr algn="ctr">
              <a:spcBef>
                <a:spcPts val="2400"/>
              </a:spcBef>
            </a:pPr>
            <a:r>
              <a:rPr lang="pt-BR" dirty="0">
                <a:solidFill>
                  <a:schemeClr val="tx1">
                    <a:lumMod val="75000"/>
                    <a:lumOff val="25000"/>
                  </a:schemeClr>
                </a:solidFill>
                <a:cs typeface="Calibri"/>
              </a:rPr>
              <a:t>Diferenciação das </a:t>
            </a:r>
            <a:r>
              <a:rPr lang="pt-BR" dirty="0">
                <a:solidFill>
                  <a:schemeClr val="tx1">
                    <a:lumMod val="75000"/>
                    <a:lumOff val="25000"/>
                  </a:schemeClr>
                </a:solidFill>
                <a:latin typeface="Calibri"/>
                <a:cs typeface="Calibri"/>
              </a:rPr>
              <a:t>subpopulações com condições de saúde mental segundo as suas necessidades de cuidado para prover o recurso menos intensivo e mais eficaz.</a:t>
            </a:r>
          </a:p>
        </p:txBody>
      </p:sp>
      <p:sp>
        <p:nvSpPr>
          <p:cNvPr id="6" name="Retângulo 5">
            <a:extLst>
              <a:ext uri="{FF2B5EF4-FFF2-40B4-BE49-F238E27FC236}">
                <a16:creationId xmlns:a16="http://schemas.microsoft.com/office/drawing/2014/main" id="{80EBB09D-58C6-4876-89FD-E3987A77C4C2}"/>
              </a:ext>
            </a:extLst>
          </p:cNvPr>
          <p:cNvSpPr/>
          <p:nvPr/>
        </p:nvSpPr>
        <p:spPr>
          <a:xfrm>
            <a:off x="7842883" y="2114761"/>
            <a:ext cx="3494053" cy="3542877"/>
          </a:xfrm>
          <a:prstGeom prst="rect">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400"/>
              </a:spcBef>
            </a:pPr>
            <a:r>
              <a:rPr lang="pt-BR" b="1" dirty="0">
                <a:solidFill>
                  <a:schemeClr val="tx1">
                    <a:lumMod val="75000"/>
                    <a:lumOff val="25000"/>
                  </a:schemeClr>
                </a:solidFill>
                <a:cs typeface="Calibri"/>
              </a:rPr>
              <a:t>Escala de Avaliação</a:t>
            </a:r>
            <a:br>
              <a:rPr lang="pt-BR" b="1" dirty="0">
                <a:solidFill>
                  <a:schemeClr val="tx1">
                    <a:lumMod val="75000"/>
                    <a:lumOff val="25000"/>
                  </a:schemeClr>
                </a:solidFill>
                <a:cs typeface="Calibri"/>
              </a:rPr>
            </a:br>
            <a:r>
              <a:rPr lang="pt-BR" b="1" dirty="0">
                <a:solidFill>
                  <a:schemeClr val="tx1">
                    <a:lumMod val="75000"/>
                    <a:lumOff val="25000"/>
                  </a:schemeClr>
                </a:solidFill>
                <a:cs typeface="Calibri"/>
              </a:rPr>
              <a:t> da Necessidade de Cuidado </a:t>
            </a:r>
            <a:br>
              <a:rPr lang="pt-BR" b="1" dirty="0">
                <a:solidFill>
                  <a:schemeClr val="tx1">
                    <a:lumMod val="75000"/>
                    <a:lumOff val="25000"/>
                  </a:schemeClr>
                </a:solidFill>
                <a:cs typeface="Calibri"/>
              </a:rPr>
            </a:br>
            <a:r>
              <a:rPr lang="pt-BR" b="1" dirty="0">
                <a:solidFill>
                  <a:schemeClr val="tx1">
                    <a:lumMod val="75000"/>
                    <a:lumOff val="25000"/>
                  </a:schemeClr>
                </a:solidFill>
                <a:cs typeface="Calibri"/>
              </a:rPr>
              <a:t>em Saúde Mental</a:t>
            </a:r>
            <a:r>
              <a:rPr lang="pt-BR" dirty="0">
                <a:solidFill>
                  <a:schemeClr val="tx1">
                    <a:lumMod val="75000"/>
                    <a:lumOff val="25000"/>
                  </a:schemeClr>
                </a:solidFill>
                <a:cs typeface="Calibri"/>
              </a:rPr>
              <a:t> </a:t>
            </a:r>
            <a:r>
              <a:rPr lang="pt-BR" b="1" dirty="0">
                <a:solidFill>
                  <a:schemeClr val="tx1">
                    <a:lumMod val="75000"/>
                    <a:lumOff val="25000"/>
                  </a:schemeClr>
                </a:solidFill>
                <a:cs typeface="Calibri"/>
              </a:rPr>
              <a:t>(Cuida SM)</a:t>
            </a:r>
          </a:p>
          <a:p>
            <a:pPr algn="ctr">
              <a:spcBef>
                <a:spcPts val="2400"/>
              </a:spcBef>
            </a:pPr>
            <a:r>
              <a:rPr lang="pt-BR" dirty="0">
                <a:solidFill>
                  <a:schemeClr val="tx1">
                    <a:lumMod val="75000"/>
                    <a:lumOff val="25000"/>
                  </a:schemeClr>
                </a:solidFill>
                <a:latin typeface="Calibri"/>
                <a:cs typeface="Calibri"/>
              </a:rPr>
              <a:t>Uma das tecnologias leves e leves-duras de apoio </a:t>
            </a:r>
            <a:r>
              <a:rPr lang="pt-BR" dirty="0">
                <a:solidFill>
                  <a:schemeClr val="tx1">
                    <a:lumMod val="75000"/>
                    <a:lumOff val="25000"/>
                  </a:schemeClr>
                </a:solidFill>
                <a:cs typeface="Calibri"/>
              </a:rPr>
              <a:t>ao processo do escalonamento da necessidade de cuidado.</a:t>
            </a:r>
            <a:endParaRPr lang="pt-BR" dirty="0">
              <a:solidFill>
                <a:schemeClr val="tx1">
                  <a:lumMod val="75000"/>
                  <a:lumOff val="25000"/>
                </a:schemeClr>
              </a:solidFill>
              <a:latin typeface="Calibri"/>
              <a:cs typeface="Calibri"/>
            </a:endParaRPr>
          </a:p>
        </p:txBody>
      </p:sp>
      <p:pic>
        <p:nvPicPr>
          <p:cNvPr id="7" name="Gráfico 6" descr="Pirâmide com níveis estrutura de tópicos">
            <a:extLst>
              <a:ext uri="{FF2B5EF4-FFF2-40B4-BE49-F238E27FC236}">
                <a16:creationId xmlns:a16="http://schemas.microsoft.com/office/drawing/2014/main" id="{F7ABA40C-B619-449A-BBED-B51DAE5D50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762" y="936593"/>
            <a:ext cx="1086831" cy="1086831"/>
          </a:xfrm>
          <a:prstGeom prst="rect">
            <a:avLst/>
          </a:prstGeom>
        </p:spPr>
      </p:pic>
      <p:pic>
        <p:nvPicPr>
          <p:cNvPr id="8" name="Gráfico 7" descr="Conexões com preenchimento sólido">
            <a:extLst>
              <a:ext uri="{FF2B5EF4-FFF2-40B4-BE49-F238E27FC236}">
                <a16:creationId xmlns:a16="http://schemas.microsoft.com/office/drawing/2014/main" id="{7DD479CB-0469-449B-A8CE-5E9545A798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07906" y="779484"/>
            <a:ext cx="1401048" cy="1401048"/>
          </a:xfrm>
          <a:prstGeom prst="rect">
            <a:avLst/>
          </a:prstGeom>
        </p:spPr>
      </p:pic>
      <p:pic>
        <p:nvPicPr>
          <p:cNvPr id="9" name="Gráfico 8" descr="Grupo de pessoas estrutura de tópicos">
            <a:extLst>
              <a:ext uri="{FF2B5EF4-FFF2-40B4-BE49-F238E27FC236}">
                <a16:creationId xmlns:a16="http://schemas.microsoft.com/office/drawing/2014/main" id="{EA4D8E1E-E740-4070-8CBF-94BBAF9059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04998" y="1022808"/>
            <a:ext cx="914400" cy="914400"/>
          </a:xfrm>
          <a:prstGeom prst="rect">
            <a:avLst/>
          </a:prstGeom>
        </p:spPr>
      </p:pic>
    </p:spTree>
    <p:extLst>
      <p:ext uri="{BB962C8B-B14F-4D97-AF65-F5344CB8AC3E}">
        <p14:creationId xmlns:p14="http://schemas.microsoft.com/office/powerpoint/2010/main" val="24688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6FAF5-815A-4240-B245-359081FB6406}"/>
              </a:ext>
            </a:extLst>
          </p:cNvPr>
          <p:cNvSpPr>
            <a:spLocks noGrp="1"/>
          </p:cNvSpPr>
          <p:nvPr>
            <p:ph type="title"/>
          </p:nvPr>
        </p:nvSpPr>
        <p:spPr/>
        <p:txBody>
          <a:bodyPr/>
          <a:lstStyle/>
          <a:p>
            <a:r>
              <a:rPr lang="pt-BR" dirty="0"/>
              <a:t>Nota técnica de SM</a:t>
            </a:r>
          </a:p>
        </p:txBody>
      </p:sp>
      <p:sp>
        <p:nvSpPr>
          <p:cNvPr id="3" name="Espaço Reservado para Conteúdo 2">
            <a:extLst>
              <a:ext uri="{FF2B5EF4-FFF2-40B4-BE49-F238E27FC236}">
                <a16:creationId xmlns:a16="http://schemas.microsoft.com/office/drawing/2014/main" id="{456A4BF6-629F-4FFA-A2E6-C4807F960A61}"/>
              </a:ext>
            </a:extLst>
          </p:cNvPr>
          <p:cNvSpPr>
            <a:spLocks noGrp="1"/>
          </p:cNvSpPr>
          <p:nvPr>
            <p:ph idx="1"/>
          </p:nvPr>
        </p:nvSpPr>
        <p:spPr/>
        <p:txBody>
          <a:bodyPr/>
          <a:lstStyle/>
          <a:p>
            <a:r>
              <a:rPr lang="pt-BR" dirty="0"/>
              <a:t>No Brasil, atualmente, o escalonamento do cuidado é construído a partir do acolhimento de casos de pessoas com transtornos mentais pela APS, com apoio das equipes do NASF e dos serviços especializados em saúde mental, quando necessário, por meio do processo de </a:t>
            </a:r>
            <a:r>
              <a:rPr lang="pt-BR" b="1" dirty="0" err="1"/>
              <a:t>matriciamento</a:t>
            </a:r>
            <a:r>
              <a:rPr lang="pt-BR" dirty="0"/>
              <a:t>.</a:t>
            </a:r>
          </a:p>
          <a:p>
            <a:pPr marL="0" indent="0">
              <a:buNone/>
            </a:pPr>
            <a:endParaRPr lang="pt-BR" dirty="0"/>
          </a:p>
          <a:p>
            <a:pPr algn="just"/>
            <a:r>
              <a:rPr lang="pt-BR" dirty="0"/>
              <a:t>O </a:t>
            </a:r>
            <a:r>
              <a:rPr lang="pt-BR" dirty="0" err="1"/>
              <a:t>matriciamento</a:t>
            </a:r>
            <a:r>
              <a:rPr lang="pt-BR" dirty="0"/>
              <a:t> é o regulador por excelência do compartilhamento do cuidado com outros pontos da rede. </a:t>
            </a:r>
          </a:p>
          <a:p>
            <a:endParaRPr lang="pt-BR" dirty="0"/>
          </a:p>
        </p:txBody>
      </p:sp>
    </p:spTree>
    <p:extLst>
      <p:ext uri="{BB962C8B-B14F-4D97-AF65-F5344CB8AC3E}">
        <p14:creationId xmlns:p14="http://schemas.microsoft.com/office/powerpoint/2010/main" val="53791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9;p86">
            <a:extLst>
              <a:ext uri="{FF2B5EF4-FFF2-40B4-BE49-F238E27FC236}">
                <a16:creationId xmlns:a16="http://schemas.microsoft.com/office/drawing/2014/main" id="{A66D0D4A-3220-4944-BEDA-E2E77C32690F}"/>
              </a:ext>
            </a:extLst>
          </p:cNvPr>
          <p:cNvSpPr txBox="1">
            <a:spLocks noGrp="1"/>
          </p:cNvSpPr>
          <p:nvPr>
            <p:ph idx="1"/>
          </p:nvPr>
        </p:nvSpPr>
        <p:spPr>
          <a:xfrm>
            <a:off x="-337249" y="730418"/>
            <a:ext cx="7440803" cy="1327907"/>
          </a:xfrm>
          <a:prstGeom prst="rect">
            <a:avLst/>
          </a:prstGeom>
          <a:noFill/>
          <a:ln w="9525" cap="flat" cmpd="sng">
            <a:noFill/>
            <a:prstDash val="solid"/>
            <a:miter lim="800000"/>
            <a:headEnd type="none" w="sm" len="sm"/>
            <a:tailEnd type="none" w="sm" len="sm"/>
          </a:ln>
        </p:spPr>
        <p:txBody>
          <a:bodyPr spcFirstLastPara="1" wrap="square" lIns="0" tIns="4425" rIns="0" bIns="0" anchor="t" anchorCtr="0">
            <a:spAutoFit/>
          </a:bodyPr>
          <a:lstStyle/>
          <a:p>
            <a:pPr marL="0" marR="0" lvl="0" indent="0" algn="l" rtl="0">
              <a:lnSpc>
                <a:spcPct val="100000"/>
              </a:lnSpc>
              <a:spcBef>
                <a:spcPts val="0"/>
              </a:spcBef>
              <a:spcAft>
                <a:spcPts val="0"/>
              </a:spcAft>
              <a:buClr>
                <a:srgbClr val="000000"/>
              </a:buClr>
              <a:buSzPts val="3300"/>
              <a:buFont typeface="Arial"/>
              <a:buNone/>
            </a:pPr>
            <a:endParaRPr sz="4400" b="0" i="0" u="none" strike="noStrike" cap="none" dirty="0">
              <a:solidFill>
                <a:srgbClr val="661D16"/>
              </a:solidFill>
              <a:latin typeface="Times New Roman"/>
              <a:ea typeface="Times New Roman"/>
              <a:cs typeface="Times New Roman"/>
              <a:sym typeface="Times New Roman"/>
            </a:endParaRPr>
          </a:p>
          <a:p>
            <a:pPr marL="0" marR="0" lvl="0" indent="0" algn="ctr" rtl="0">
              <a:lnSpc>
                <a:spcPct val="105468"/>
              </a:lnSpc>
              <a:spcBef>
                <a:spcPts val="0"/>
              </a:spcBef>
              <a:spcAft>
                <a:spcPts val="0"/>
              </a:spcAft>
              <a:buClr>
                <a:srgbClr val="000000"/>
              </a:buClr>
              <a:buSzPts val="3200"/>
              <a:buFont typeface="Arial"/>
              <a:buNone/>
            </a:pPr>
            <a:r>
              <a:rPr lang="en-US" sz="4000" b="1" i="0" u="none" strike="noStrike" cap="none" dirty="0" err="1">
                <a:solidFill>
                  <a:srgbClr val="661D16"/>
                </a:solidFill>
                <a:latin typeface="Calibri"/>
                <a:ea typeface="Calibri"/>
                <a:cs typeface="Calibri"/>
                <a:sym typeface="Calibri"/>
              </a:rPr>
              <a:t>Vamos</a:t>
            </a:r>
            <a:r>
              <a:rPr lang="en-US" sz="4000" b="1" i="0" u="none" strike="noStrike" cap="none" dirty="0">
                <a:solidFill>
                  <a:srgbClr val="661D16"/>
                </a:solidFill>
                <a:latin typeface="Calibri"/>
                <a:ea typeface="Calibri"/>
                <a:cs typeface="Calibri"/>
                <a:sym typeface="Calibri"/>
              </a:rPr>
              <a:t> </a:t>
            </a:r>
            <a:r>
              <a:rPr lang="en-US" sz="4000" b="1" i="0" u="none" strike="noStrike" cap="none" dirty="0" err="1">
                <a:solidFill>
                  <a:srgbClr val="661D16"/>
                </a:solidFill>
                <a:latin typeface="Calibri"/>
                <a:ea typeface="Calibri"/>
                <a:cs typeface="Calibri"/>
                <a:sym typeface="Calibri"/>
              </a:rPr>
              <a:t>assistir</a:t>
            </a:r>
            <a:r>
              <a:rPr lang="en-US" sz="4000" b="1" i="0" u="none" strike="noStrike" cap="none" dirty="0">
                <a:solidFill>
                  <a:srgbClr val="661D16"/>
                </a:solidFill>
                <a:latin typeface="Calibri"/>
                <a:ea typeface="Calibri"/>
                <a:cs typeface="Calibri"/>
                <a:sym typeface="Calibri"/>
              </a:rPr>
              <a:t> um  </a:t>
            </a:r>
            <a:r>
              <a:rPr lang="en-US" sz="4000" b="1" i="0" u="none" strike="noStrike" cap="none" dirty="0" err="1">
                <a:solidFill>
                  <a:srgbClr val="661D16"/>
                </a:solidFill>
                <a:latin typeface="Calibri"/>
                <a:ea typeface="Calibri"/>
                <a:cs typeface="Calibri"/>
                <a:sym typeface="Calibri"/>
              </a:rPr>
              <a:t>vídeo</a:t>
            </a:r>
            <a:r>
              <a:rPr lang="en-US" sz="4000" b="1" i="0" u="none" strike="noStrike" cap="none" dirty="0">
                <a:solidFill>
                  <a:srgbClr val="661D16"/>
                </a:solidFill>
                <a:latin typeface="Calibri"/>
                <a:ea typeface="Calibri"/>
                <a:cs typeface="Calibri"/>
                <a:sym typeface="Calibri"/>
              </a:rPr>
              <a:t>?</a:t>
            </a:r>
            <a:endParaRPr sz="4000" b="0" i="0" u="none" strike="noStrike" cap="none" dirty="0">
              <a:solidFill>
                <a:srgbClr val="661D16"/>
              </a:solidFill>
              <a:latin typeface="Calibri"/>
              <a:ea typeface="Calibri"/>
              <a:cs typeface="Calibri"/>
              <a:sym typeface="Calibri"/>
            </a:endParaRPr>
          </a:p>
        </p:txBody>
      </p:sp>
      <p:sp>
        <p:nvSpPr>
          <p:cNvPr id="7" name="CaixaDeTexto 6">
            <a:extLst>
              <a:ext uri="{FF2B5EF4-FFF2-40B4-BE49-F238E27FC236}">
                <a16:creationId xmlns:a16="http://schemas.microsoft.com/office/drawing/2014/main" id="{0170E03E-FF5D-4A57-8A24-3D7038910358}"/>
              </a:ext>
            </a:extLst>
          </p:cNvPr>
          <p:cNvSpPr txBox="1"/>
          <p:nvPr/>
        </p:nvSpPr>
        <p:spPr>
          <a:xfrm>
            <a:off x="2138996" y="5932790"/>
            <a:ext cx="7530864" cy="830997"/>
          </a:xfrm>
          <a:prstGeom prst="rect">
            <a:avLst/>
          </a:prstGeom>
          <a:noFill/>
        </p:spPr>
        <p:txBody>
          <a:bodyPr wrap="square">
            <a:spAutoFit/>
          </a:bodyPr>
          <a:lstStyle/>
          <a:p>
            <a:r>
              <a:rPr lang="pt-BR" sz="2400" dirty="0">
                <a:hlinkClick r:id="rId3"/>
              </a:rPr>
              <a:t>https://vimeo.com/825074302/ae34bfb44c?share=copy</a:t>
            </a:r>
            <a:endParaRPr lang="pt-BR" sz="2400" dirty="0"/>
          </a:p>
          <a:p>
            <a:endParaRPr lang="pt-BR" sz="2400" dirty="0"/>
          </a:p>
        </p:txBody>
      </p:sp>
      <p:pic>
        <p:nvPicPr>
          <p:cNvPr id="3" name="Imagem 2">
            <a:extLst>
              <a:ext uri="{FF2B5EF4-FFF2-40B4-BE49-F238E27FC236}">
                <a16:creationId xmlns:a16="http://schemas.microsoft.com/office/drawing/2014/main" id="{2A10DF95-8835-4D00-898B-AFA606510524}"/>
              </a:ext>
            </a:extLst>
          </p:cNvPr>
          <p:cNvPicPr>
            <a:picLocks noChangeAspect="1"/>
          </p:cNvPicPr>
          <p:nvPr/>
        </p:nvPicPr>
        <p:blipFill>
          <a:blip r:embed="rId4"/>
          <a:stretch>
            <a:fillRect/>
          </a:stretch>
        </p:blipFill>
        <p:spPr>
          <a:xfrm>
            <a:off x="6096000" y="2345351"/>
            <a:ext cx="3573860" cy="3464136"/>
          </a:xfrm>
          <a:prstGeom prst="rect">
            <a:avLst/>
          </a:prstGeom>
        </p:spPr>
      </p:pic>
      <p:pic>
        <p:nvPicPr>
          <p:cNvPr id="6" name="Imagem 5">
            <a:extLst>
              <a:ext uri="{FF2B5EF4-FFF2-40B4-BE49-F238E27FC236}">
                <a16:creationId xmlns:a16="http://schemas.microsoft.com/office/drawing/2014/main" id="{F913F654-77E6-4984-9BF6-A114C47EAFF8}"/>
              </a:ext>
            </a:extLst>
          </p:cNvPr>
          <p:cNvPicPr>
            <a:picLocks noChangeAspect="1"/>
          </p:cNvPicPr>
          <p:nvPr/>
        </p:nvPicPr>
        <p:blipFill>
          <a:blip r:embed="rId5"/>
          <a:stretch>
            <a:fillRect/>
          </a:stretch>
        </p:blipFill>
        <p:spPr>
          <a:xfrm>
            <a:off x="2348806" y="2438387"/>
            <a:ext cx="3144142" cy="3114340"/>
          </a:xfrm>
          <a:prstGeom prst="rect">
            <a:avLst/>
          </a:prstGeom>
        </p:spPr>
      </p:pic>
    </p:spTree>
    <p:extLst>
      <p:ext uri="{BB962C8B-B14F-4D97-AF65-F5344CB8AC3E}">
        <p14:creationId xmlns:p14="http://schemas.microsoft.com/office/powerpoint/2010/main" val="3316594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4" name="Google Shape;759;p23">
            <a:extLst>
              <a:ext uri="{FF2B5EF4-FFF2-40B4-BE49-F238E27FC236}">
                <a16:creationId xmlns:a16="http://schemas.microsoft.com/office/drawing/2014/main" id="{9499FCE7-E875-47D7-8F13-7EC4B9D8076A}"/>
              </a:ext>
            </a:extLst>
          </p:cNvPr>
          <p:cNvGrpSpPr/>
          <p:nvPr/>
        </p:nvGrpSpPr>
        <p:grpSpPr>
          <a:xfrm>
            <a:off x="4041381" y="3167985"/>
            <a:ext cx="4180455" cy="1046557"/>
            <a:chOff x="2755455" y="2522321"/>
            <a:chExt cx="3584400" cy="740700"/>
          </a:xfrm>
          <a:solidFill>
            <a:srgbClr val="FF0000"/>
          </a:solidFill>
        </p:grpSpPr>
        <p:sp>
          <p:nvSpPr>
            <p:cNvPr id="25" name="Google Shape;760;p23">
              <a:extLst>
                <a:ext uri="{FF2B5EF4-FFF2-40B4-BE49-F238E27FC236}">
                  <a16:creationId xmlns:a16="http://schemas.microsoft.com/office/drawing/2014/main" id="{B7F84F2F-71C2-49A1-8F0F-8CA1497C4A4D}"/>
                </a:ext>
              </a:extLst>
            </p:cNvPr>
            <p:cNvSpPr/>
            <p:nvPr/>
          </p:nvSpPr>
          <p:spPr>
            <a:xfrm>
              <a:off x="2755455" y="2522321"/>
              <a:ext cx="3584400" cy="7407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26" name="Google Shape;761;p23">
              <a:extLst>
                <a:ext uri="{FF2B5EF4-FFF2-40B4-BE49-F238E27FC236}">
                  <a16:creationId xmlns:a16="http://schemas.microsoft.com/office/drawing/2014/main" id="{DE0F38A1-9D55-4019-B357-BAE67D69C8FE}"/>
                </a:ext>
              </a:extLst>
            </p:cNvPr>
            <p:cNvSpPr txBox="1"/>
            <p:nvPr/>
          </p:nvSpPr>
          <p:spPr>
            <a:xfrm>
              <a:off x="3022473" y="2630936"/>
              <a:ext cx="3081300" cy="481200"/>
            </a:xfrm>
            <a:prstGeom prst="rect">
              <a:avLst/>
            </a:prstGeom>
            <a:grp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pt-BR" sz="2200" b="1" dirty="0">
                  <a:solidFill>
                    <a:schemeClr val="bg1"/>
                  </a:solidFill>
                  <a:ea typeface="Roboto"/>
                  <a:cs typeface="Roboto"/>
                  <a:sym typeface="Roboto"/>
                </a:rPr>
                <a:t>O escalonamento do cuidado</a:t>
              </a:r>
            </a:p>
            <a:p>
              <a:pPr marL="0" lvl="0" indent="0" algn="ctr" rtl="0">
                <a:spcBef>
                  <a:spcPts val="0"/>
                </a:spcBef>
                <a:spcAft>
                  <a:spcPts val="0"/>
                </a:spcAft>
                <a:buNone/>
              </a:pPr>
              <a:r>
                <a:rPr lang="pt-BR" sz="2200" b="1" dirty="0">
                  <a:solidFill>
                    <a:schemeClr val="bg1"/>
                  </a:solidFill>
                  <a:ea typeface="Roboto"/>
                  <a:cs typeface="Roboto"/>
                  <a:sym typeface="Roboto"/>
                </a:rPr>
                <a:t> em saúde mental</a:t>
              </a:r>
              <a:endParaRPr sz="2200" b="1" dirty="0">
                <a:solidFill>
                  <a:schemeClr val="bg1"/>
                </a:solidFill>
                <a:ea typeface="Roboto"/>
                <a:cs typeface="Roboto"/>
                <a:sym typeface="Roboto"/>
              </a:endParaRPr>
            </a:p>
          </p:txBody>
        </p:sp>
      </p:grpSp>
      <p:grpSp>
        <p:nvGrpSpPr>
          <p:cNvPr id="27" name="Google Shape;762;p23">
            <a:extLst>
              <a:ext uri="{FF2B5EF4-FFF2-40B4-BE49-F238E27FC236}">
                <a16:creationId xmlns:a16="http://schemas.microsoft.com/office/drawing/2014/main" id="{84341DEC-17B1-4C62-8826-736DB083B680}"/>
              </a:ext>
            </a:extLst>
          </p:cNvPr>
          <p:cNvGrpSpPr/>
          <p:nvPr/>
        </p:nvGrpSpPr>
        <p:grpSpPr>
          <a:xfrm>
            <a:off x="126890" y="171312"/>
            <a:ext cx="5229089" cy="3085209"/>
            <a:chOff x="226244" y="1010619"/>
            <a:chExt cx="3570360" cy="1457649"/>
          </a:xfrm>
          <a:solidFill>
            <a:srgbClr val="84584D"/>
          </a:solidFill>
        </p:grpSpPr>
        <p:sp>
          <p:nvSpPr>
            <p:cNvPr id="28" name="Google Shape;763;p23">
              <a:extLst>
                <a:ext uri="{FF2B5EF4-FFF2-40B4-BE49-F238E27FC236}">
                  <a16:creationId xmlns:a16="http://schemas.microsoft.com/office/drawing/2014/main" id="{5FA85213-B592-4052-AFF8-DF7965458357}"/>
                </a:ext>
              </a:extLst>
            </p:cNvPr>
            <p:cNvSpPr/>
            <p:nvPr/>
          </p:nvSpPr>
          <p:spPr>
            <a:xfrm>
              <a:off x="226244" y="1010619"/>
              <a:ext cx="2961328" cy="819463"/>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29" name="Google Shape;764;p23">
              <a:extLst>
                <a:ext uri="{FF2B5EF4-FFF2-40B4-BE49-F238E27FC236}">
                  <a16:creationId xmlns:a16="http://schemas.microsoft.com/office/drawing/2014/main" id="{58C2D9EF-E45C-4872-AFAE-6F930AF263B2}"/>
                </a:ext>
              </a:extLst>
            </p:cNvPr>
            <p:cNvSpPr txBox="1"/>
            <p:nvPr/>
          </p:nvSpPr>
          <p:spPr>
            <a:xfrm>
              <a:off x="616674" y="1138536"/>
              <a:ext cx="2331913" cy="584531"/>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2200" dirty="0">
                  <a:solidFill>
                    <a:schemeClr val="lt1"/>
                  </a:solidFill>
                  <a:ea typeface="Roboto"/>
                  <a:cs typeface="Roboto"/>
                  <a:sym typeface="Roboto"/>
                </a:rPr>
                <a:t>Possibilita a </a:t>
              </a:r>
              <a:r>
                <a:rPr lang="pt-BR" sz="2200" b="1" dirty="0">
                  <a:solidFill>
                    <a:schemeClr val="lt1"/>
                  </a:solidFill>
                  <a:ea typeface="Roboto"/>
                  <a:cs typeface="Roboto"/>
                  <a:sym typeface="Roboto"/>
                </a:rPr>
                <a:t>atenção diferenciada</a:t>
              </a:r>
              <a:r>
                <a:rPr lang="pt-BR" sz="2200" dirty="0">
                  <a:solidFill>
                    <a:schemeClr val="lt1"/>
                  </a:solidFill>
                  <a:ea typeface="Roboto"/>
                  <a:cs typeface="Roboto"/>
                  <a:sym typeface="Roboto"/>
                </a:rPr>
                <a:t>, </a:t>
              </a:r>
            </a:p>
            <a:p>
              <a:pPr marL="0" lvl="0" indent="0" algn="ctr" rtl="0">
                <a:spcBef>
                  <a:spcPts val="0"/>
                </a:spcBef>
                <a:spcAft>
                  <a:spcPts val="0"/>
                </a:spcAft>
                <a:buNone/>
              </a:pPr>
              <a:r>
                <a:rPr lang="pt-BR" sz="2200" dirty="0">
                  <a:solidFill>
                    <a:schemeClr val="lt1"/>
                  </a:solidFill>
                  <a:ea typeface="Roboto"/>
                  <a:cs typeface="Roboto"/>
                  <a:sym typeface="Roboto"/>
                </a:rPr>
                <a:t>de acordo com a </a:t>
              </a:r>
              <a:r>
                <a:rPr lang="pt-BR" sz="2200" b="1" dirty="0">
                  <a:solidFill>
                    <a:schemeClr val="lt1"/>
                  </a:solidFill>
                  <a:ea typeface="Roboto"/>
                  <a:cs typeface="Roboto"/>
                  <a:sym typeface="Roboto"/>
                </a:rPr>
                <a:t>necessidade </a:t>
              </a:r>
              <a:r>
                <a:rPr lang="pt-BR" sz="2200" dirty="0">
                  <a:solidFill>
                    <a:schemeClr val="lt1"/>
                  </a:solidFill>
                  <a:ea typeface="Roboto"/>
                  <a:cs typeface="Roboto"/>
                  <a:sym typeface="Roboto"/>
                </a:rPr>
                <a:t>de cuidado em saúde mental</a:t>
              </a:r>
              <a:endParaRPr sz="2200" dirty="0">
                <a:solidFill>
                  <a:schemeClr val="lt1"/>
                </a:solidFill>
                <a:ea typeface="Roboto"/>
                <a:cs typeface="Roboto"/>
                <a:sym typeface="Roboto"/>
              </a:endParaRPr>
            </a:p>
          </p:txBody>
        </p:sp>
        <p:sp>
          <p:nvSpPr>
            <p:cNvPr id="30" name="Google Shape;765;p23">
              <a:extLst>
                <a:ext uri="{FF2B5EF4-FFF2-40B4-BE49-F238E27FC236}">
                  <a16:creationId xmlns:a16="http://schemas.microsoft.com/office/drawing/2014/main" id="{CC8BFD39-1D07-4FA7-A1D0-62D838DE3C1F}"/>
                </a:ext>
              </a:extLst>
            </p:cNvPr>
            <p:cNvSpPr/>
            <p:nvPr/>
          </p:nvSpPr>
          <p:spPr>
            <a:xfrm>
              <a:off x="1705275" y="1920950"/>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31" name="Google Shape;766;p23">
              <a:extLst>
                <a:ext uri="{FF2B5EF4-FFF2-40B4-BE49-F238E27FC236}">
                  <a16:creationId xmlns:a16="http://schemas.microsoft.com/office/drawing/2014/main" id="{55EDD71B-1AEE-4AC3-8A87-CD12F86009AF}"/>
                </a:ext>
              </a:extLst>
            </p:cNvPr>
            <p:cNvSpPr/>
            <p:nvPr/>
          </p:nvSpPr>
          <p:spPr>
            <a:xfrm>
              <a:off x="3696704" y="2368368"/>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cxnSp>
          <p:nvCxnSpPr>
            <p:cNvPr id="32" name="Google Shape;767;p23">
              <a:extLst>
                <a:ext uri="{FF2B5EF4-FFF2-40B4-BE49-F238E27FC236}">
                  <a16:creationId xmlns:a16="http://schemas.microsoft.com/office/drawing/2014/main" id="{794B2A95-90B0-4440-9442-4EF40E4E04BC}"/>
                </a:ext>
              </a:extLst>
            </p:cNvPr>
            <p:cNvCxnSpPr>
              <a:stCxn id="30" idx="4"/>
              <a:endCxn id="31" idx="0"/>
            </p:cNvCxnSpPr>
            <p:nvPr/>
          </p:nvCxnSpPr>
          <p:spPr>
            <a:xfrm rot="16200000" flipH="1">
              <a:off x="2577180" y="1198894"/>
              <a:ext cx="347518" cy="1991429"/>
            </a:xfrm>
            <a:prstGeom prst="bentConnector3">
              <a:avLst>
                <a:gd name="adj1" fmla="val 50000"/>
              </a:avLst>
            </a:prstGeom>
            <a:grpFill/>
            <a:ln w="19050" cap="flat" cmpd="sng">
              <a:solidFill>
                <a:schemeClr val="lt2"/>
              </a:solidFill>
              <a:prstDash val="solid"/>
              <a:round/>
              <a:headEnd type="none" w="med" len="med"/>
              <a:tailEnd type="none" w="med" len="med"/>
            </a:ln>
          </p:spPr>
        </p:cxnSp>
      </p:grpSp>
      <p:grpSp>
        <p:nvGrpSpPr>
          <p:cNvPr id="33" name="Google Shape;768;p23">
            <a:extLst>
              <a:ext uri="{FF2B5EF4-FFF2-40B4-BE49-F238E27FC236}">
                <a16:creationId xmlns:a16="http://schemas.microsoft.com/office/drawing/2014/main" id="{6026A00F-00AA-4696-9F7D-F06C462FC729}"/>
              </a:ext>
            </a:extLst>
          </p:cNvPr>
          <p:cNvGrpSpPr/>
          <p:nvPr/>
        </p:nvGrpSpPr>
        <p:grpSpPr>
          <a:xfrm>
            <a:off x="4444451" y="181468"/>
            <a:ext cx="4337111" cy="2986516"/>
            <a:chOff x="3278273" y="1073450"/>
            <a:chExt cx="2592600" cy="1302833"/>
          </a:xfrm>
          <a:solidFill>
            <a:srgbClr val="00B050"/>
          </a:solidFill>
        </p:grpSpPr>
        <p:grpSp>
          <p:nvGrpSpPr>
            <p:cNvPr id="34" name="Google Shape;769;p23">
              <a:extLst>
                <a:ext uri="{FF2B5EF4-FFF2-40B4-BE49-F238E27FC236}">
                  <a16:creationId xmlns:a16="http://schemas.microsoft.com/office/drawing/2014/main" id="{7B094239-996E-4060-A8A1-BA67C32AD47F}"/>
                </a:ext>
              </a:extLst>
            </p:cNvPr>
            <p:cNvGrpSpPr/>
            <p:nvPr/>
          </p:nvGrpSpPr>
          <p:grpSpPr>
            <a:xfrm>
              <a:off x="3278273" y="1073450"/>
              <a:ext cx="2592600" cy="1302833"/>
              <a:chOff x="3278273" y="1073450"/>
              <a:chExt cx="2592600" cy="1302833"/>
            </a:xfrm>
            <a:grpFill/>
          </p:grpSpPr>
          <p:sp>
            <p:nvSpPr>
              <p:cNvPr id="36" name="Google Shape;770;p23">
                <a:extLst>
                  <a:ext uri="{FF2B5EF4-FFF2-40B4-BE49-F238E27FC236}">
                    <a16:creationId xmlns:a16="http://schemas.microsoft.com/office/drawing/2014/main" id="{64EB3AE7-572A-48EF-8106-A2DEF43F7DF8}"/>
                  </a:ext>
                </a:extLst>
              </p:cNvPr>
              <p:cNvSpPr/>
              <p:nvPr/>
            </p:nvSpPr>
            <p:spPr>
              <a:xfrm>
                <a:off x="3278273" y="1073450"/>
                <a:ext cx="2592600" cy="744000"/>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38" name="Google Shape;772;p23">
                <a:extLst>
                  <a:ext uri="{FF2B5EF4-FFF2-40B4-BE49-F238E27FC236}">
                    <a16:creationId xmlns:a16="http://schemas.microsoft.com/office/drawing/2014/main" id="{426F9981-48A5-4CD2-B92E-AA8026B053A7}"/>
                  </a:ext>
                </a:extLst>
              </p:cNvPr>
              <p:cNvSpPr/>
              <p:nvPr/>
            </p:nvSpPr>
            <p:spPr>
              <a:xfrm>
                <a:off x="4314356" y="1785854"/>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39" name="Google Shape;773;p23">
                <a:extLst>
                  <a:ext uri="{FF2B5EF4-FFF2-40B4-BE49-F238E27FC236}">
                    <a16:creationId xmlns:a16="http://schemas.microsoft.com/office/drawing/2014/main" id="{1ED47398-892A-4083-88B9-DAC871523F31}"/>
                  </a:ext>
                </a:extLst>
              </p:cNvPr>
              <p:cNvSpPr/>
              <p:nvPr/>
            </p:nvSpPr>
            <p:spPr>
              <a:xfrm>
                <a:off x="4292255" y="2276383"/>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grpSp>
        <p:cxnSp>
          <p:nvCxnSpPr>
            <p:cNvPr id="35" name="Google Shape;774;p23">
              <a:extLst>
                <a:ext uri="{FF2B5EF4-FFF2-40B4-BE49-F238E27FC236}">
                  <a16:creationId xmlns:a16="http://schemas.microsoft.com/office/drawing/2014/main" id="{685C4B79-FE7C-4CD3-BBBF-02321A0A10C0}"/>
                </a:ext>
              </a:extLst>
            </p:cNvPr>
            <p:cNvCxnSpPr>
              <a:cxnSpLocks/>
              <a:stCxn id="39" idx="0"/>
              <a:endCxn id="38" idx="3"/>
            </p:cNvCxnSpPr>
            <p:nvPr/>
          </p:nvCxnSpPr>
          <p:spPr>
            <a:xfrm flipH="1" flipV="1">
              <a:off x="4328986" y="1871124"/>
              <a:ext cx="13220" cy="405259"/>
            </a:xfrm>
            <a:prstGeom prst="straightConnector1">
              <a:avLst/>
            </a:prstGeom>
            <a:grpFill/>
            <a:ln w="9525" cap="flat" cmpd="sng">
              <a:solidFill>
                <a:schemeClr val="lt2"/>
              </a:solidFill>
              <a:prstDash val="solid"/>
              <a:round/>
              <a:headEnd type="none" w="med" len="med"/>
              <a:tailEnd type="none" w="med" len="med"/>
            </a:ln>
          </p:spPr>
        </p:cxnSp>
      </p:grpSp>
      <p:grpSp>
        <p:nvGrpSpPr>
          <p:cNvPr id="40" name="Google Shape;775;p23">
            <a:extLst>
              <a:ext uri="{FF2B5EF4-FFF2-40B4-BE49-F238E27FC236}">
                <a16:creationId xmlns:a16="http://schemas.microsoft.com/office/drawing/2014/main" id="{0F740D9D-812F-43D1-98E4-FB6AEBACAAB0}"/>
              </a:ext>
            </a:extLst>
          </p:cNvPr>
          <p:cNvGrpSpPr/>
          <p:nvPr/>
        </p:nvGrpSpPr>
        <p:grpSpPr>
          <a:xfrm>
            <a:off x="6854622" y="44142"/>
            <a:ext cx="5360624" cy="3206536"/>
            <a:chOff x="4753261" y="1030080"/>
            <a:chExt cx="3728390" cy="1388160"/>
          </a:xfrm>
        </p:grpSpPr>
        <p:sp>
          <p:nvSpPr>
            <p:cNvPr id="41" name="Google Shape;776;p23">
              <a:extLst>
                <a:ext uri="{FF2B5EF4-FFF2-40B4-BE49-F238E27FC236}">
                  <a16:creationId xmlns:a16="http://schemas.microsoft.com/office/drawing/2014/main" id="{61539987-1688-4C9B-94AF-D61C2F0CF330}"/>
                </a:ext>
              </a:extLst>
            </p:cNvPr>
            <p:cNvSpPr/>
            <p:nvPr/>
          </p:nvSpPr>
          <p:spPr>
            <a:xfrm>
              <a:off x="6096045" y="1077450"/>
              <a:ext cx="2385606" cy="7440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2" name="Google Shape;777;p23">
              <a:extLst>
                <a:ext uri="{FF2B5EF4-FFF2-40B4-BE49-F238E27FC236}">
                  <a16:creationId xmlns:a16="http://schemas.microsoft.com/office/drawing/2014/main" id="{1161AA51-79C0-47AD-8C31-54E5AFD2B522}"/>
                </a:ext>
              </a:extLst>
            </p:cNvPr>
            <p:cNvSpPr txBox="1"/>
            <p:nvPr/>
          </p:nvSpPr>
          <p:spPr>
            <a:xfrm>
              <a:off x="6131025" y="1030080"/>
              <a:ext cx="2350626" cy="84288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2200" dirty="0">
                  <a:solidFill>
                    <a:schemeClr val="lt1"/>
                  </a:solidFill>
                  <a:ea typeface="Roboto"/>
                  <a:cs typeface="Roboto"/>
                  <a:sym typeface="Roboto"/>
                </a:rPr>
                <a:t>Orienta o </a:t>
              </a:r>
              <a:r>
                <a:rPr lang="pt-BR" sz="2200" b="1" dirty="0">
                  <a:solidFill>
                    <a:schemeClr val="lt1"/>
                  </a:solidFill>
                  <a:ea typeface="Roboto"/>
                  <a:cs typeface="Roboto"/>
                  <a:sym typeface="Roboto"/>
                </a:rPr>
                <a:t>manejo clínico </a:t>
              </a:r>
              <a:r>
                <a:rPr lang="pt-BR" sz="2200" dirty="0">
                  <a:solidFill>
                    <a:schemeClr val="lt1"/>
                  </a:solidFill>
                  <a:ea typeface="Roboto"/>
                  <a:cs typeface="Roboto"/>
                  <a:sym typeface="Roboto"/>
                </a:rPr>
                <a:t>individual. </a:t>
              </a:r>
            </a:p>
          </p:txBody>
        </p:sp>
        <p:sp>
          <p:nvSpPr>
            <p:cNvPr id="43" name="Google Shape;778;p23">
              <a:extLst>
                <a:ext uri="{FF2B5EF4-FFF2-40B4-BE49-F238E27FC236}">
                  <a16:creationId xmlns:a16="http://schemas.microsoft.com/office/drawing/2014/main" id="{D2C5DF34-9E73-4675-9B77-E6F3C53FC937}"/>
                </a:ext>
              </a:extLst>
            </p:cNvPr>
            <p:cNvSpPr/>
            <p:nvPr/>
          </p:nvSpPr>
          <p:spPr>
            <a:xfrm flipH="1">
              <a:off x="7316725" y="1920950"/>
              <a:ext cx="99900" cy="99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4" name="Google Shape;779;p23">
              <a:extLst>
                <a:ext uri="{FF2B5EF4-FFF2-40B4-BE49-F238E27FC236}">
                  <a16:creationId xmlns:a16="http://schemas.microsoft.com/office/drawing/2014/main" id="{7C7F1B77-5A88-4530-83B1-7693DEF40E54}"/>
                </a:ext>
              </a:extLst>
            </p:cNvPr>
            <p:cNvSpPr/>
            <p:nvPr/>
          </p:nvSpPr>
          <p:spPr>
            <a:xfrm flipH="1">
              <a:off x="4753261" y="2314217"/>
              <a:ext cx="124514" cy="1040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cxnSp>
          <p:nvCxnSpPr>
            <p:cNvPr id="45" name="Google Shape;780;p23">
              <a:extLst>
                <a:ext uri="{FF2B5EF4-FFF2-40B4-BE49-F238E27FC236}">
                  <a16:creationId xmlns:a16="http://schemas.microsoft.com/office/drawing/2014/main" id="{235EF40D-A6B4-4C46-996D-67DED9E6B310}"/>
                </a:ext>
              </a:extLst>
            </p:cNvPr>
            <p:cNvCxnSpPr>
              <a:cxnSpLocks/>
              <a:stCxn id="43" idx="4"/>
              <a:endCxn id="44" idx="0"/>
            </p:cNvCxnSpPr>
            <p:nvPr/>
          </p:nvCxnSpPr>
          <p:spPr>
            <a:xfrm rot="5400000">
              <a:off x="5944413" y="891955"/>
              <a:ext cx="293367" cy="2551157"/>
            </a:xfrm>
            <a:prstGeom prst="bentConnector3">
              <a:avLst>
                <a:gd name="adj1" fmla="val 50000"/>
              </a:avLst>
            </a:prstGeom>
            <a:noFill/>
            <a:ln w="19050" cap="flat" cmpd="sng">
              <a:solidFill>
                <a:schemeClr val="lt2"/>
              </a:solidFill>
              <a:prstDash val="solid"/>
              <a:round/>
              <a:headEnd type="none" w="med" len="med"/>
              <a:tailEnd type="none" w="med" len="med"/>
            </a:ln>
          </p:spPr>
        </p:cxnSp>
      </p:grpSp>
      <p:grpSp>
        <p:nvGrpSpPr>
          <p:cNvPr id="46" name="Google Shape;781;p23">
            <a:extLst>
              <a:ext uri="{FF2B5EF4-FFF2-40B4-BE49-F238E27FC236}">
                <a16:creationId xmlns:a16="http://schemas.microsoft.com/office/drawing/2014/main" id="{6BCFB69C-4223-4266-95DD-DA28D64A8BFD}"/>
              </a:ext>
            </a:extLst>
          </p:cNvPr>
          <p:cNvGrpSpPr/>
          <p:nvPr/>
        </p:nvGrpSpPr>
        <p:grpSpPr>
          <a:xfrm>
            <a:off x="126891" y="4231880"/>
            <a:ext cx="5155933" cy="2454805"/>
            <a:chOff x="77000" y="3343275"/>
            <a:chExt cx="4291625" cy="1523115"/>
          </a:xfrm>
          <a:solidFill>
            <a:srgbClr val="009D82"/>
          </a:solidFill>
        </p:grpSpPr>
        <p:sp>
          <p:nvSpPr>
            <p:cNvPr id="47" name="Google Shape;782;p23">
              <a:extLst>
                <a:ext uri="{FF2B5EF4-FFF2-40B4-BE49-F238E27FC236}">
                  <a16:creationId xmlns:a16="http://schemas.microsoft.com/office/drawing/2014/main" id="{98FA8494-C5CA-467D-AFEF-ECE1C3EA5A3B}"/>
                </a:ext>
              </a:extLst>
            </p:cNvPr>
            <p:cNvSpPr/>
            <p:nvPr/>
          </p:nvSpPr>
          <p:spPr>
            <a:xfrm>
              <a:off x="77000" y="3693838"/>
              <a:ext cx="3258290" cy="1172552"/>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48" name="Google Shape;783;p23">
              <a:extLst>
                <a:ext uri="{FF2B5EF4-FFF2-40B4-BE49-F238E27FC236}">
                  <a16:creationId xmlns:a16="http://schemas.microsoft.com/office/drawing/2014/main" id="{42A68BA5-64B7-4D60-8DDA-7A28ECA0C9D8}"/>
                </a:ext>
              </a:extLst>
            </p:cNvPr>
            <p:cNvSpPr txBox="1"/>
            <p:nvPr/>
          </p:nvSpPr>
          <p:spPr>
            <a:xfrm>
              <a:off x="279285" y="4009064"/>
              <a:ext cx="2845686" cy="567671"/>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2200" dirty="0">
                  <a:solidFill>
                    <a:schemeClr val="lt1"/>
                  </a:solidFill>
                  <a:ea typeface="Roboto"/>
                  <a:cs typeface="Roboto"/>
                  <a:sym typeface="Roboto"/>
                </a:rPr>
                <a:t>Possibilita </a:t>
              </a:r>
              <a:r>
                <a:rPr lang="pt-BR" sz="2200" b="1" dirty="0">
                  <a:solidFill>
                    <a:schemeClr val="lt1"/>
                  </a:solidFill>
                  <a:ea typeface="Roboto"/>
                  <a:cs typeface="Roboto"/>
                  <a:sym typeface="Roboto"/>
                </a:rPr>
                <a:t>dimensionar</a:t>
              </a:r>
            </a:p>
            <a:p>
              <a:pPr marL="0" lvl="0" indent="0" algn="ctr" rtl="0">
                <a:spcBef>
                  <a:spcPts val="0"/>
                </a:spcBef>
                <a:spcAft>
                  <a:spcPts val="0"/>
                </a:spcAft>
                <a:buNone/>
              </a:pPr>
              <a:r>
                <a:rPr lang="pt-BR" sz="2200" dirty="0">
                  <a:solidFill>
                    <a:schemeClr val="lt1"/>
                  </a:solidFill>
                  <a:ea typeface="Roboto"/>
                  <a:cs typeface="Roboto"/>
                  <a:sym typeface="Roboto"/>
                </a:rPr>
                <a:t> os </a:t>
              </a:r>
              <a:r>
                <a:rPr lang="pt-BR" sz="2200" b="1" dirty="0">
                  <a:solidFill>
                    <a:schemeClr val="lt1"/>
                  </a:solidFill>
                  <a:ea typeface="Roboto"/>
                  <a:cs typeface="Roboto"/>
                  <a:sym typeface="Roboto"/>
                </a:rPr>
                <a:t>recursos necessários </a:t>
              </a:r>
            </a:p>
            <a:p>
              <a:pPr marL="0" lvl="0" indent="0" algn="ctr" rtl="0">
                <a:spcBef>
                  <a:spcPts val="0"/>
                </a:spcBef>
                <a:spcAft>
                  <a:spcPts val="0"/>
                </a:spcAft>
                <a:buNone/>
              </a:pPr>
              <a:r>
                <a:rPr lang="pt-BR" sz="2200" dirty="0">
                  <a:solidFill>
                    <a:schemeClr val="lt1"/>
                  </a:solidFill>
                  <a:ea typeface="Roboto"/>
                  <a:cs typeface="Roboto"/>
                  <a:sym typeface="Roboto"/>
                </a:rPr>
                <a:t>para os pontos da rede e </a:t>
              </a:r>
            </a:p>
            <a:p>
              <a:pPr marL="0" lvl="0" indent="0" algn="ctr" rtl="0">
                <a:spcBef>
                  <a:spcPts val="0"/>
                </a:spcBef>
                <a:spcAft>
                  <a:spcPts val="0"/>
                </a:spcAft>
                <a:buNone/>
              </a:pPr>
              <a:r>
                <a:rPr lang="pt-BR" sz="2200" dirty="0">
                  <a:solidFill>
                    <a:schemeClr val="lt1"/>
                  </a:solidFill>
                  <a:ea typeface="Roboto"/>
                  <a:cs typeface="Roboto"/>
                  <a:sym typeface="Roboto"/>
                </a:rPr>
                <a:t>serviços de apoio e logísticos. </a:t>
              </a:r>
            </a:p>
          </p:txBody>
        </p:sp>
        <p:sp>
          <p:nvSpPr>
            <p:cNvPr id="49" name="Google Shape;784;p23">
              <a:extLst>
                <a:ext uri="{FF2B5EF4-FFF2-40B4-BE49-F238E27FC236}">
                  <a16:creationId xmlns:a16="http://schemas.microsoft.com/office/drawing/2014/main" id="{3DF1922B-0AFA-4B48-AB61-D546CCBF339F}"/>
                </a:ext>
              </a:extLst>
            </p:cNvPr>
            <p:cNvSpPr/>
            <p:nvPr/>
          </p:nvSpPr>
          <p:spPr>
            <a:xfrm rot="10800000" flipH="1">
              <a:off x="1705275" y="3773313"/>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50" name="Google Shape;785;p23">
              <a:extLst>
                <a:ext uri="{FF2B5EF4-FFF2-40B4-BE49-F238E27FC236}">
                  <a16:creationId xmlns:a16="http://schemas.microsoft.com/office/drawing/2014/main" id="{491C6AAB-5F3B-49E3-9DCD-8A08E8E76BF2}"/>
                </a:ext>
              </a:extLst>
            </p:cNvPr>
            <p:cNvSpPr/>
            <p:nvPr/>
          </p:nvSpPr>
          <p:spPr>
            <a:xfrm rot="10800000" flipH="1">
              <a:off x="4268725" y="3343275"/>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cxnSp>
          <p:nvCxnSpPr>
            <p:cNvPr id="51" name="Google Shape;786;p23">
              <a:extLst>
                <a:ext uri="{FF2B5EF4-FFF2-40B4-BE49-F238E27FC236}">
                  <a16:creationId xmlns:a16="http://schemas.microsoft.com/office/drawing/2014/main" id="{9A1C8F35-3A85-4800-B400-907717B22C01}"/>
                </a:ext>
              </a:extLst>
            </p:cNvPr>
            <p:cNvCxnSpPr>
              <a:cxnSpLocks/>
              <a:stCxn id="47" idx="0"/>
              <a:endCxn id="50" idx="0"/>
            </p:cNvCxnSpPr>
            <p:nvPr/>
          </p:nvCxnSpPr>
          <p:spPr>
            <a:xfrm rot="5400000" flipH="1" flipV="1">
              <a:off x="2887078" y="2262242"/>
              <a:ext cx="250663" cy="2612531"/>
            </a:xfrm>
            <a:prstGeom prst="bentConnector3">
              <a:avLst>
                <a:gd name="adj1" fmla="val 50000"/>
              </a:avLst>
            </a:prstGeom>
            <a:grpFill/>
            <a:ln w="19050" cap="flat" cmpd="sng">
              <a:solidFill>
                <a:schemeClr val="lt2"/>
              </a:solidFill>
              <a:prstDash val="solid"/>
              <a:round/>
              <a:headEnd type="none" w="med" len="med"/>
              <a:tailEnd type="none" w="med" len="med"/>
            </a:ln>
          </p:spPr>
        </p:cxnSp>
      </p:grpSp>
      <p:grpSp>
        <p:nvGrpSpPr>
          <p:cNvPr id="52" name="Google Shape;787;p23">
            <a:extLst>
              <a:ext uri="{FF2B5EF4-FFF2-40B4-BE49-F238E27FC236}">
                <a16:creationId xmlns:a16="http://schemas.microsoft.com/office/drawing/2014/main" id="{1BC1E984-9136-42F2-A706-BC83CDA22916}"/>
              </a:ext>
            </a:extLst>
          </p:cNvPr>
          <p:cNvGrpSpPr/>
          <p:nvPr/>
        </p:nvGrpSpPr>
        <p:grpSpPr>
          <a:xfrm>
            <a:off x="4159309" y="4268310"/>
            <a:ext cx="3597959" cy="2347486"/>
            <a:chOff x="3273600" y="3343275"/>
            <a:chExt cx="2777081" cy="1371921"/>
          </a:xfrm>
          <a:solidFill>
            <a:srgbClr val="FFFF00"/>
          </a:solidFill>
        </p:grpSpPr>
        <p:sp>
          <p:nvSpPr>
            <p:cNvPr id="53" name="Google Shape;788;p23">
              <a:extLst>
                <a:ext uri="{FF2B5EF4-FFF2-40B4-BE49-F238E27FC236}">
                  <a16:creationId xmlns:a16="http://schemas.microsoft.com/office/drawing/2014/main" id="{C6429ACF-E349-46ED-984C-D295CE195E13}"/>
                </a:ext>
              </a:extLst>
            </p:cNvPr>
            <p:cNvSpPr/>
            <p:nvPr/>
          </p:nvSpPr>
          <p:spPr>
            <a:xfrm>
              <a:off x="3273600" y="3671235"/>
              <a:ext cx="2777081" cy="1043961"/>
            </a:xfrm>
            <a:prstGeom prst="roundRect">
              <a:avLst>
                <a:gd name="adj" fmla="val 50000"/>
              </a:avLst>
            </a:pr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54" name="Google Shape;789;p23">
              <a:extLst>
                <a:ext uri="{FF2B5EF4-FFF2-40B4-BE49-F238E27FC236}">
                  <a16:creationId xmlns:a16="http://schemas.microsoft.com/office/drawing/2014/main" id="{BE07891E-E815-439A-9E02-326159EF9382}"/>
                </a:ext>
              </a:extLst>
            </p:cNvPr>
            <p:cNvSpPr txBox="1"/>
            <p:nvPr/>
          </p:nvSpPr>
          <p:spPr>
            <a:xfrm>
              <a:off x="3765553" y="3857875"/>
              <a:ext cx="1938769" cy="713467"/>
            </a:xfrm>
            <a:prstGeom prst="rect">
              <a:avLst/>
            </a:prstGeom>
            <a:solidFill>
              <a:srgbClr val="7030A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t-BR" sz="2200" dirty="0">
                  <a:solidFill>
                    <a:schemeClr val="lt1"/>
                  </a:solidFill>
                  <a:ea typeface="Roboto"/>
                  <a:cs typeface="Roboto"/>
                  <a:sym typeface="Roboto"/>
                </a:rPr>
                <a:t>Possibilita a </a:t>
              </a:r>
              <a:r>
                <a:rPr lang="pt-BR" sz="2200" b="1" dirty="0">
                  <a:solidFill>
                    <a:schemeClr val="lt1"/>
                  </a:solidFill>
                  <a:ea typeface="Roboto"/>
                  <a:cs typeface="Roboto"/>
                  <a:sym typeface="Roboto"/>
                </a:rPr>
                <a:t>programação assistencial. </a:t>
              </a:r>
            </a:p>
          </p:txBody>
        </p:sp>
        <p:sp>
          <p:nvSpPr>
            <p:cNvPr id="55" name="Google Shape;790;p23">
              <a:extLst>
                <a:ext uri="{FF2B5EF4-FFF2-40B4-BE49-F238E27FC236}">
                  <a16:creationId xmlns:a16="http://schemas.microsoft.com/office/drawing/2014/main" id="{4A5F778C-8079-4031-AEAA-8DD2DEAC766F}"/>
                </a:ext>
              </a:extLst>
            </p:cNvPr>
            <p:cNvSpPr/>
            <p:nvPr/>
          </p:nvSpPr>
          <p:spPr>
            <a:xfrm rot="10800000" flipH="1" flipV="1">
              <a:off x="4546868" y="3651147"/>
              <a:ext cx="7699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56" name="Google Shape;791;p23">
              <a:extLst>
                <a:ext uri="{FF2B5EF4-FFF2-40B4-BE49-F238E27FC236}">
                  <a16:creationId xmlns:a16="http://schemas.microsoft.com/office/drawing/2014/main" id="{0099F389-4748-4C78-9420-89F4C6F662D7}"/>
                </a:ext>
              </a:extLst>
            </p:cNvPr>
            <p:cNvSpPr/>
            <p:nvPr/>
          </p:nvSpPr>
          <p:spPr>
            <a:xfrm rot="10800000" flipH="1">
              <a:off x="4523958" y="3343275"/>
              <a:ext cx="99900" cy="99900"/>
            </a:xfrm>
            <a:prstGeom prst="ellipse">
              <a:avLst/>
            </a:prstGeom>
            <a:grpFill/>
            <a:ln>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cxnSp>
          <p:nvCxnSpPr>
            <p:cNvPr id="57" name="Google Shape;792;p23">
              <a:extLst>
                <a:ext uri="{FF2B5EF4-FFF2-40B4-BE49-F238E27FC236}">
                  <a16:creationId xmlns:a16="http://schemas.microsoft.com/office/drawing/2014/main" id="{628C28C8-B121-4AE3-8792-5A89DBA515C2}"/>
                </a:ext>
              </a:extLst>
            </p:cNvPr>
            <p:cNvCxnSpPr>
              <a:cxnSpLocks/>
              <a:stCxn id="56" idx="0"/>
              <a:endCxn id="55" idx="4"/>
            </p:cNvCxnSpPr>
            <p:nvPr/>
          </p:nvCxnSpPr>
          <p:spPr>
            <a:xfrm>
              <a:off x="4573909" y="3443175"/>
              <a:ext cx="11455" cy="307872"/>
            </a:xfrm>
            <a:prstGeom prst="straightConnector1">
              <a:avLst/>
            </a:prstGeom>
            <a:grpFill/>
            <a:ln w="9525" cap="flat" cmpd="sng">
              <a:solidFill>
                <a:srgbClr val="FFFFFF"/>
              </a:solidFill>
              <a:prstDash val="solid"/>
              <a:round/>
              <a:headEnd type="none" w="med" len="med"/>
              <a:tailEnd type="none" w="med" len="med"/>
            </a:ln>
          </p:spPr>
        </p:cxnSp>
      </p:grpSp>
      <p:grpSp>
        <p:nvGrpSpPr>
          <p:cNvPr id="58" name="Google Shape;793;p23">
            <a:extLst>
              <a:ext uri="{FF2B5EF4-FFF2-40B4-BE49-F238E27FC236}">
                <a16:creationId xmlns:a16="http://schemas.microsoft.com/office/drawing/2014/main" id="{3D42DDA3-536A-422C-B2F7-D5185EF9BF90}"/>
              </a:ext>
            </a:extLst>
          </p:cNvPr>
          <p:cNvGrpSpPr/>
          <p:nvPr/>
        </p:nvGrpSpPr>
        <p:grpSpPr>
          <a:xfrm>
            <a:off x="6323110" y="4285314"/>
            <a:ext cx="5576024" cy="2297664"/>
            <a:chOff x="4753275" y="3343275"/>
            <a:chExt cx="4641294" cy="1425614"/>
          </a:xfrm>
          <a:solidFill>
            <a:srgbClr val="BE6312"/>
          </a:solidFill>
        </p:grpSpPr>
        <p:sp>
          <p:nvSpPr>
            <p:cNvPr id="59" name="Google Shape;794;p23">
              <a:extLst>
                <a:ext uri="{FF2B5EF4-FFF2-40B4-BE49-F238E27FC236}">
                  <a16:creationId xmlns:a16="http://schemas.microsoft.com/office/drawing/2014/main" id="{B32A8A20-9366-4F3B-A0C0-F7375D5B8E39}"/>
                </a:ext>
              </a:extLst>
            </p:cNvPr>
            <p:cNvSpPr/>
            <p:nvPr/>
          </p:nvSpPr>
          <p:spPr>
            <a:xfrm>
              <a:off x="6220281" y="3660686"/>
              <a:ext cx="3174288" cy="1108203"/>
            </a:xfrm>
            <a:prstGeom prst="roundRect">
              <a:avLst>
                <a:gd name="adj" fmla="val 5000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dirty="0"/>
            </a:p>
          </p:txBody>
        </p:sp>
        <p:sp>
          <p:nvSpPr>
            <p:cNvPr id="60" name="Google Shape;795;p23">
              <a:extLst>
                <a:ext uri="{FF2B5EF4-FFF2-40B4-BE49-F238E27FC236}">
                  <a16:creationId xmlns:a16="http://schemas.microsoft.com/office/drawing/2014/main" id="{86621DD7-D487-4102-9FB3-3768DFBD7A53}"/>
                </a:ext>
              </a:extLst>
            </p:cNvPr>
            <p:cNvSpPr txBox="1"/>
            <p:nvPr/>
          </p:nvSpPr>
          <p:spPr>
            <a:xfrm>
              <a:off x="6382693" y="3999102"/>
              <a:ext cx="2849463" cy="564360"/>
            </a:xfrm>
            <a:prstGeom prst="rect">
              <a:avLst/>
            </a:prstGeom>
            <a:grp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pt-BR" sz="2200" dirty="0">
                  <a:solidFill>
                    <a:schemeClr val="lt1"/>
                  </a:solidFill>
                  <a:ea typeface="Roboto"/>
                  <a:cs typeface="Roboto"/>
                  <a:sym typeface="Roboto"/>
                </a:rPr>
                <a:t>Orienta o processo </a:t>
              </a:r>
            </a:p>
            <a:p>
              <a:pPr marL="0" lvl="0" indent="0" algn="ctr" rtl="0">
                <a:spcBef>
                  <a:spcPts val="0"/>
                </a:spcBef>
                <a:spcAft>
                  <a:spcPts val="0"/>
                </a:spcAft>
                <a:buClr>
                  <a:schemeClr val="dk1"/>
                </a:buClr>
                <a:buSzPts val="1100"/>
                <a:buFont typeface="Arial"/>
                <a:buNone/>
              </a:pPr>
              <a:r>
                <a:rPr lang="pt-BR" sz="2200" dirty="0">
                  <a:solidFill>
                    <a:schemeClr val="lt1"/>
                  </a:solidFill>
                  <a:ea typeface="Roboto"/>
                  <a:cs typeface="Roboto"/>
                  <a:sym typeface="Roboto"/>
                </a:rPr>
                <a:t>de </a:t>
              </a:r>
              <a:r>
                <a:rPr lang="pt-BR" sz="2200" b="1" dirty="0">
                  <a:solidFill>
                    <a:schemeClr val="lt1"/>
                  </a:solidFill>
                  <a:ea typeface="Roboto"/>
                  <a:cs typeface="Roboto"/>
                  <a:sym typeface="Roboto"/>
                </a:rPr>
                <a:t>coordenação do cuidado </a:t>
              </a:r>
              <a:r>
                <a:rPr lang="pt-BR" sz="2200" dirty="0">
                  <a:solidFill>
                    <a:schemeClr val="lt1"/>
                  </a:solidFill>
                  <a:ea typeface="Roboto"/>
                  <a:cs typeface="Roboto"/>
                  <a:sym typeface="Roboto"/>
                </a:rPr>
                <a:t>pela APS.</a:t>
              </a:r>
            </a:p>
          </p:txBody>
        </p:sp>
        <p:sp>
          <p:nvSpPr>
            <p:cNvPr id="61" name="Google Shape;796;p23">
              <a:extLst>
                <a:ext uri="{FF2B5EF4-FFF2-40B4-BE49-F238E27FC236}">
                  <a16:creationId xmlns:a16="http://schemas.microsoft.com/office/drawing/2014/main" id="{6280611B-1869-48C9-A1CF-4A0ACB20E24A}"/>
                </a:ext>
              </a:extLst>
            </p:cNvPr>
            <p:cNvSpPr/>
            <p:nvPr/>
          </p:nvSpPr>
          <p:spPr>
            <a:xfrm rot="10800000">
              <a:off x="7316725" y="3773313"/>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sp>
          <p:nvSpPr>
            <p:cNvPr id="62" name="Google Shape;797;p23">
              <a:extLst>
                <a:ext uri="{FF2B5EF4-FFF2-40B4-BE49-F238E27FC236}">
                  <a16:creationId xmlns:a16="http://schemas.microsoft.com/office/drawing/2014/main" id="{09CC099A-749A-4AAC-9803-A3832EBBDF4D}"/>
                </a:ext>
              </a:extLst>
            </p:cNvPr>
            <p:cNvSpPr/>
            <p:nvPr/>
          </p:nvSpPr>
          <p:spPr>
            <a:xfrm rot="10800000">
              <a:off x="4753275" y="3343275"/>
              <a:ext cx="99900" cy="99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p>
          </p:txBody>
        </p:sp>
        <p:cxnSp>
          <p:nvCxnSpPr>
            <p:cNvPr id="63" name="Google Shape;798;p23">
              <a:extLst>
                <a:ext uri="{FF2B5EF4-FFF2-40B4-BE49-F238E27FC236}">
                  <a16:creationId xmlns:a16="http://schemas.microsoft.com/office/drawing/2014/main" id="{113E295A-016A-46ED-9B6E-55C781E0D617}"/>
                </a:ext>
              </a:extLst>
            </p:cNvPr>
            <p:cNvCxnSpPr>
              <a:stCxn id="61" idx="4"/>
              <a:endCxn id="62" idx="0"/>
            </p:cNvCxnSpPr>
            <p:nvPr/>
          </p:nvCxnSpPr>
          <p:spPr>
            <a:xfrm rot="5400000" flipH="1">
              <a:off x="5919925" y="2326563"/>
              <a:ext cx="330000" cy="2563500"/>
            </a:xfrm>
            <a:prstGeom prst="bentConnector3">
              <a:avLst>
                <a:gd name="adj1" fmla="val 50021"/>
              </a:avLst>
            </a:prstGeom>
            <a:grpFill/>
            <a:ln w="19050" cap="flat" cmpd="sng">
              <a:solidFill>
                <a:schemeClr val="lt2"/>
              </a:solidFill>
              <a:prstDash val="solid"/>
              <a:round/>
              <a:headEnd type="none" w="med" len="med"/>
              <a:tailEnd type="none" w="med" len="med"/>
            </a:ln>
          </p:spPr>
        </p:cxnSp>
      </p:grpSp>
      <p:sp>
        <p:nvSpPr>
          <p:cNvPr id="67" name="CaixaDeTexto 66">
            <a:extLst>
              <a:ext uri="{FF2B5EF4-FFF2-40B4-BE49-F238E27FC236}">
                <a16:creationId xmlns:a16="http://schemas.microsoft.com/office/drawing/2014/main" id="{9AACEDC1-C2AD-4735-A4D0-DAADF3E05FC1}"/>
              </a:ext>
            </a:extLst>
          </p:cNvPr>
          <p:cNvSpPr txBox="1"/>
          <p:nvPr/>
        </p:nvSpPr>
        <p:spPr>
          <a:xfrm>
            <a:off x="4355924" y="488352"/>
            <a:ext cx="4687843" cy="1107996"/>
          </a:xfrm>
          <a:prstGeom prst="rect">
            <a:avLst/>
          </a:prstGeom>
          <a:noFill/>
        </p:spPr>
        <p:txBody>
          <a:bodyPr wrap="square">
            <a:spAutoFit/>
          </a:bodyPr>
          <a:lstStyle/>
          <a:p>
            <a:pPr marL="0" lvl="0" indent="0" algn="ctr" rtl="0">
              <a:spcBef>
                <a:spcPts val="0"/>
              </a:spcBef>
              <a:spcAft>
                <a:spcPts val="0"/>
              </a:spcAft>
              <a:buNone/>
            </a:pPr>
            <a:r>
              <a:rPr lang="pt-BR" sz="2200" dirty="0">
                <a:solidFill>
                  <a:schemeClr val="lt1"/>
                </a:solidFill>
                <a:ea typeface="Roboto"/>
                <a:cs typeface="Roboto"/>
                <a:sym typeface="Roboto"/>
              </a:rPr>
              <a:t>Padroniza o cuidado </a:t>
            </a:r>
          </a:p>
          <a:p>
            <a:pPr marL="0" lvl="0" indent="0" algn="ctr" rtl="0">
              <a:spcBef>
                <a:spcPts val="0"/>
              </a:spcBef>
              <a:spcAft>
                <a:spcPts val="0"/>
              </a:spcAft>
              <a:buNone/>
            </a:pPr>
            <a:r>
              <a:rPr lang="pt-BR" sz="2200" dirty="0">
                <a:solidFill>
                  <a:schemeClr val="lt1"/>
                </a:solidFill>
                <a:ea typeface="Roboto"/>
                <a:cs typeface="Roboto"/>
                <a:sym typeface="Roboto"/>
              </a:rPr>
              <a:t>dos </a:t>
            </a:r>
            <a:r>
              <a:rPr lang="pt-BR" sz="2200" b="1" dirty="0">
                <a:solidFill>
                  <a:schemeClr val="lt1"/>
                </a:solidFill>
                <a:ea typeface="Roboto"/>
                <a:cs typeface="Roboto"/>
                <a:sym typeface="Roboto"/>
              </a:rPr>
              <a:t>indivíduos com estrato semelhantes</a:t>
            </a:r>
            <a:r>
              <a:rPr lang="pt-BR" sz="2200" dirty="0">
                <a:solidFill>
                  <a:schemeClr val="lt1"/>
                </a:solidFill>
                <a:ea typeface="Roboto"/>
                <a:cs typeface="Roboto"/>
                <a:sym typeface="Roboto"/>
              </a:rPr>
              <a:t>.</a:t>
            </a:r>
          </a:p>
        </p:txBody>
      </p:sp>
    </p:spTree>
    <p:extLst>
      <p:ext uri="{BB962C8B-B14F-4D97-AF65-F5344CB8AC3E}">
        <p14:creationId xmlns:p14="http://schemas.microsoft.com/office/powerpoint/2010/main" val="370286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iagrama&#10;&#10;Descrição gerada automaticamente">
            <a:extLst>
              <a:ext uri="{FF2B5EF4-FFF2-40B4-BE49-F238E27FC236}">
                <a16:creationId xmlns:a16="http://schemas.microsoft.com/office/drawing/2014/main" id="{2EE03F94-1B91-9DD3-7044-C153B0EA5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tângulo 12">
            <a:extLst>
              <a:ext uri="{FF2B5EF4-FFF2-40B4-BE49-F238E27FC236}">
                <a16:creationId xmlns:a16="http://schemas.microsoft.com/office/drawing/2014/main" id="{15C8DF98-A022-99E9-98B4-F29C8DFC98C3}"/>
              </a:ext>
            </a:extLst>
          </p:cNvPr>
          <p:cNvSpPr/>
          <p:nvPr/>
        </p:nvSpPr>
        <p:spPr>
          <a:xfrm>
            <a:off x="710344" y="2233391"/>
            <a:ext cx="3169150" cy="646331"/>
          </a:xfrm>
          <a:prstGeom prst="rect">
            <a:avLst/>
          </a:prstGeom>
          <a:noFill/>
        </p:spPr>
        <p:txBody>
          <a:bodyPr wrap="square" lIns="91440" tIns="45720" rIns="91440" bIns="45720">
            <a:spAutoFit/>
          </a:bodyPr>
          <a:lstStyle/>
          <a:p>
            <a:pPr lvl="1" algn="ctr"/>
            <a:r>
              <a:rPr lang="pt-BR" b="1" cap="none" spc="0" dirty="0">
                <a:ln/>
                <a:solidFill>
                  <a:srgbClr val="0070B6"/>
                </a:solidFill>
                <a:effectLst/>
              </a:rPr>
              <a:t>Diagnósti</a:t>
            </a:r>
            <a:r>
              <a:rPr lang="pt-BR" b="1" dirty="0">
                <a:ln/>
                <a:solidFill>
                  <a:srgbClr val="0070B6"/>
                </a:solidFill>
              </a:rPr>
              <a:t>co </a:t>
            </a:r>
          </a:p>
          <a:p>
            <a:pPr lvl="1" algn="ctr"/>
            <a:r>
              <a:rPr lang="pt-BR" b="1" dirty="0">
                <a:ln/>
                <a:solidFill>
                  <a:srgbClr val="0070B6"/>
                </a:solidFill>
              </a:rPr>
              <a:t>da Rede</a:t>
            </a:r>
            <a:endParaRPr lang="pt-BR" b="1" cap="none" spc="0" dirty="0">
              <a:ln/>
              <a:solidFill>
                <a:srgbClr val="0070B6"/>
              </a:solidFill>
              <a:effectLst/>
            </a:endParaRPr>
          </a:p>
        </p:txBody>
      </p:sp>
      <p:sp>
        <p:nvSpPr>
          <p:cNvPr id="14" name="Retângulo 13">
            <a:extLst>
              <a:ext uri="{FF2B5EF4-FFF2-40B4-BE49-F238E27FC236}">
                <a16:creationId xmlns:a16="http://schemas.microsoft.com/office/drawing/2014/main" id="{AB539966-3602-FEAA-BBEB-8212CB06454A}"/>
              </a:ext>
            </a:extLst>
          </p:cNvPr>
          <p:cNvSpPr/>
          <p:nvPr/>
        </p:nvSpPr>
        <p:spPr>
          <a:xfrm>
            <a:off x="2495057" y="2689485"/>
            <a:ext cx="3169150" cy="646331"/>
          </a:xfrm>
          <a:prstGeom prst="rect">
            <a:avLst/>
          </a:prstGeom>
          <a:noFill/>
        </p:spPr>
        <p:txBody>
          <a:bodyPr wrap="square" lIns="91440" tIns="45720" rIns="91440" bIns="45720">
            <a:spAutoFit/>
          </a:bodyPr>
          <a:lstStyle/>
          <a:p>
            <a:pPr algn="ctr"/>
            <a:r>
              <a:rPr lang="pt-BR" b="1" cap="none" spc="0" dirty="0">
                <a:ln/>
                <a:solidFill>
                  <a:srgbClr val="007251"/>
                </a:solidFill>
                <a:effectLst/>
              </a:rPr>
              <a:t>Sinais de Alerta</a:t>
            </a:r>
          </a:p>
          <a:p>
            <a:pPr algn="ctr"/>
            <a:r>
              <a:rPr lang="pt-BR" b="1" cap="none" spc="0" dirty="0">
                <a:ln/>
                <a:solidFill>
                  <a:srgbClr val="007251"/>
                </a:solidFill>
                <a:effectLst/>
              </a:rPr>
              <a:t> em Saúde Mental</a:t>
            </a:r>
          </a:p>
        </p:txBody>
      </p:sp>
      <p:sp>
        <p:nvSpPr>
          <p:cNvPr id="15" name="Retângulo 14">
            <a:extLst>
              <a:ext uri="{FF2B5EF4-FFF2-40B4-BE49-F238E27FC236}">
                <a16:creationId xmlns:a16="http://schemas.microsoft.com/office/drawing/2014/main" id="{7FFC58AE-D396-7B35-D4FD-342D77BB884B}"/>
              </a:ext>
            </a:extLst>
          </p:cNvPr>
          <p:cNvSpPr/>
          <p:nvPr/>
        </p:nvSpPr>
        <p:spPr>
          <a:xfrm>
            <a:off x="4334735" y="2255258"/>
            <a:ext cx="3169150" cy="646331"/>
          </a:xfrm>
          <a:prstGeom prst="rect">
            <a:avLst/>
          </a:prstGeom>
          <a:noFill/>
        </p:spPr>
        <p:txBody>
          <a:bodyPr wrap="square" lIns="91440" tIns="45720" rIns="91440" bIns="45720">
            <a:spAutoFit/>
          </a:bodyPr>
          <a:lstStyle/>
          <a:p>
            <a:pPr algn="ctr"/>
            <a:r>
              <a:rPr lang="pt-BR" b="1" dirty="0">
                <a:ln/>
                <a:solidFill>
                  <a:srgbClr val="90176A"/>
                </a:solidFill>
              </a:rPr>
              <a:t>Vulnerabilidade </a:t>
            </a:r>
          </a:p>
          <a:p>
            <a:pPr algn="ctr"/>
            <a:r>
              <a:rPr lang="pt-BR" b="1" dirty="0">
                <a:ln/>
                <a:solidFill>
                  <a:srgbClr val="90176A"/>
                </a:solidFill>
              </a:rPr>
              <a:t>Familiar</a:t>
            </a:r>
            <a:endParaRPr lang="pt-BR" b="1" cap="none" spc="0" dirty="0">
              <a:ln/>
              <a:solidFill>
                <a:srgbClr val="90176A"/>
              </a:solidFill>
              <a:effectLst/>
            </a:endParaRPr>
          </a:p>
        </p:txBody>
      </p:sp>
      <p:sp>
        <p:nvSpPr>
          <p:cNvPr id="16" name="Retângulo 15">
            <a:extLst>
              <a:ext uri="{FF2B5EF4-FFF2-40B4-BE49-F238E27FC236}">
                <a16:creationId xmlns:a16="http://schemas.microsoft.com/office/drawing/2014/main" id="{5DFD3501-73DA-5F8B-BA76-328DCAD672EC}"/>
              </a:ext>
            </a:extLst>
          </p:cNvPr>
          <p:cNvSpPr/>
          <p:nvPr/>
        </p:nvSpPr>
        <p:spPr>
          <a:xfrm>
            <a:off x="6046862" y="2673237"/>
            <a:ext cx="3169150" cy="369332"/>
          </a:xfrm>
          <a:prstGeom prst="rect">
            <a:avLst/>
          </a:prstGeom>
          <a:noFill/>
          <a:effectLst>
            <a:glow rad="127000">
              <a:srgbClr val="B22B27"/>
            </a:glow>
          </a:effectLst>
        </p:spPr>
        <p:txBody>
          <a:bodyPr wrap="square" lIns="91440" tIns="45720" rIns="91440" bIns="45720">
            <a:spAutoFit/>
          </a:bodyPr>
          <a:lstStyle/>
          <a:p>
            <a:pPr algn="ctr"/>
            <a:r>
              <a:rPr lang="pt-BR" b="1" dirty="0">
                <a:ln/>
                <a:solidFill>
                  <a:srgbClr val="B72D27"/>
                </a:solidFill>
              </a:rPr>
              <a:t>Mapeamento NCSM</a:t>
            </a:r>
            <a:endParaRPr lang="pt-BR" b="1" cap="none" spc="0" dirty="0">
              <a:ln/>
              <a:solidFill>
                <a:srgbClr val="B72D27"/>
              </a:solidFill>
              <a:effectLst/>
            </a:endParaRPr>
          </a:p>
        </p:txBody>
      </p:sp>
      <p:sp>
        <p:nvSpPr>
          <p:cNvPr id="17" name="Retângulo 16">
            <a:extLst>
              <a:ext uri="{FF2B5EF4-FFF2-40B4-BE49-F238E27FC236}">
                <a16:creationId xmlns:a16="http://schemas.microsoft.com/office/drawing/2014/main" id="{A679EAF5-19DD-D57B-BE22-87DD45215597}"/>
              </a:ext>
            </a:extLst>
          </p:cNvPr>
          <p:cNvSpPr/>
          <p:nvPr/>
        </p:nvSpPr>
        <p:spPr>
          <a:xfrm>
            <a:off x="7758988" y="2233391"/>
            <a:ext cx="3169150" cy="646331"/>
          </a:xfrm>
          <a:prstGeom prst="rect">
            <a:avLst/>
          </a:prstGeom>
          <a:noFill/>
          <a:effectLst>
            <a:glow rad="127000">
              <a:srgbClr val="8264A2"/>
            </a:glow>
          </a:effectLst>
        </p:spPr>
        <p:txBody>
          <a:bodyPr wrap="square" lIns="91440" tIns="45720" rIns="91440" bIns="45720">
            <a:spAutoFit/>
          </a:bodyPr>
          <a:lstStyle/>
          <a:p>
            <a:pPr algn="ctr"/>
            <a:r>
              <a:rPr lang="pt-BR" b="1" dirty="0" err="1">
                <a:ln/>
                <a:solidFill>
                  <a:srgbClr val="7D5F9A"/>
                </a:solidFill>
              </a:rPr>
              <a:t>Ecomapa</a:t>
            </a:r>
            <a:r>
              <a:rPr lang="pt-BR" b="1" dirty="0">
                <a:ln/>
                <a:solidFill>
                  <a:srgbClr val="7D5F9A"/>
                </a:solidFill>
              </a:rPr>
              <a:t> </a:t>
            </a:r>
          </a:p>
          <a:p>
            <a:pPr algn="ctr"/>
            <a:r>
              <a:rPr lang="pt-BR" b="1" dirty="0" err="1">
                <a:ln/>
                <a:solidFill>
                  <a:srgbClr val="7D5F9A"/>
                </a:solidFill>
              </a:rPr>
              <a:t>Genograma</a:t>
            </a:r>
            <a:endParaRPr lang="pt-BR" b="1" dirty="0">
              <a:ln/>
              <a:solidFill>
                <a:srgbClr val="7D5F9A"/>
              </a:solidFill>
            </a:endParaRPr>
          </a:p>
        </p:txBody>
      </p:sp>
      <p:sp>
        <p:nvSpPr>
          <p:cNvPr id="18" name="Retângulo 17">
            <a:extLst>
              <a:ext uri="{FF2B5EF4-FFF2-40B4-BE49-F238E27FC236}">
                <a16:creationId xmlns:a16="http://schemas.microsoft.com/office/drawing/2014/main" id="{CE513B77-9DBD-8D23-C01D-D2026CBB131E}"/>
              </a:ext>
            </a:extLst>
          </p:cNvPr>
          <p:cNvSpPr/>
          <p:nvPr/>
        </p:nvSpPr>
        <p:spPr>
          <a:xfrm>
            <a:off x="8368588" y="4393477"/>
            <a:ext cx="3169150" cy="646331"/>
          </a:xfrm>
          <a:prstGeom prst="rect">
            <a:avLst/>
          </a:prstGeom>
          <a:noFill/>
          <a:effectLst>
            <a:glow rad="127000">
              <a:srgbClr val="8264A2"/>
            </a:glow>
          </a:effectLst>
        </p:spPr>
        <p:txBody>
          <a:bodyPr wrap="square" lIns="91440" tIns="45720" rIns="91440" bIns="45720">
            <a:spAutoFit/>
          </a:bodyPr>
          <a:lstStyle/>
          <a:p>
            <a:pPr algn="ctr"/>
            <a:r>
              <a:rPr lang="pt-BR" b="1" dirty="0">
                <a:ln/>
                <a:solidFill>
                  <a:srgbClr val="BA8B20"/>
                </a:solidFill>
              </a:rPr>
              <a:t>Avaliação</a:t>
            </a:r>
          </a:p>
          <a:p>
            <a:pPr algn="ctr"/>
            <a:r>
              <a:rPr lang="pt-BR" b="1" dirty="0">
                <a:ln/>
                <a:solidFill>
                  <a:srgbClr val="BA8B20"/>
                </a:solidFill>
              </a:rPr>
              <a:t> MI-</a:t>
            </a:r>
            <a:r>
              <a:rPr lang="pt-BR" b="1" dirty="0" err="1">
                <a:ln/>
                <a:solidFill>
                  <a:srgbClr val="BA8B20"/>
                </a:solidFill>
              </a:rPr>
              <a:t>MhGAP</a:t>
            </a:r>
            <a:endParaRPr lang="pt-BR" b="1" dirty="0">
              <a:ln/>
              <a:solidFill>
                <a:srgbClr val="BA8B20"/>
              </a:solidFill>
            </a:endParaRPr>
          </a:p>
        </p:txBody>
      </p:sp>
      <p:sp>
        <p:nvSpPr>
          <p:cNvPr id="19" name="Retângulo 18">
            <a:extLst>
              <a:ext uri="{FF2B5EF4-FFF2-40B4-BE49-F238E27FC236}">
                <a16:creationId xmlns:a16="http://schemas.microsoft.com/office/drawing/2014/main" id="{69A0E911-A6C6-5710-6BC3-9F4538187851}"/>
              </a:ext>
            </a:extLst>
          </p:cNvPr>
          <p:cNvSpPr/>
          <p:nvPr/>
        </p:nvSpPr>
        <p:spPr>
          <a:xfrm>
            <a:off x="6595327" y="4716642"/>
            <a:ext cx="3169150" cy="646331"/>
          </a:xfrm>
          <a:prstGeom prst="rect">
            <a:avLst/>
          </a:prstGeom>
          <a:noFill/>
          <a:effectLst>
            <a:glow rad="127000">
              <a:srgbClr val="8264A2"/>
            </a:glow>
          </a:effectLst>
        </p:spPr>
        <p:txBody>
          <a:bodyPr wrap="square" lIns="91440" tIns="45720" rIns="91440" bIns="45720">
            <a:spAutoFit/>
          </a:bodyPr>
          <a:lstStyle/>
          <a:p>
            <a:pPr algn="ctr"/>
            <a:r>
              <a:rPr lang="pt-BR" b="1" dirty="0">
                <a:ln/>
                <a:solidFill>
                  <a:srgbClr val="00798F"/>
                </a:solidFill>
              </a:rPr>
              <a:t>Escala Cuida SM</a:t>
            </a:r>
          </a:p>
          <a:p>
            <a:pPr algn="ctr"/>
            <a:endParaRPr lang="pt-BR" b="1" cap="none" spc="0" dirty="0">
              <a:ln/>
              <a:solidFill>
                <a:srgbClr val="00798F"/>
              </a:solidFill>
              <a:effectLst/>
            </a:endParaRPr>
          </a:p>
        </p:txBody>
      </p:sp>
      <p:sp>
        <p:nvSpPr>
          <p:cNvPr id="20" name="Retângulo 19">
            <a:extLst>
              <a:ext uri="{FF2B5EF4-FFF2-40B4-BE49-F238E27FC236}">
                <a16:creationId xmlns:a16="http://schemas.microsoft.com/office/drawing/2014/main" id="{17E6D708-AE0A-FF6F-BD3C-6814336F3037}"/>
              </a:ext>
            </a:extLst>
          </p:cNvPr>
          <p:cNvSpPr/>
          <p:nvPr/>
        </p:nvSpPr>
        <p:spPr>
          <a:xfrm>
            <a:off x="4762722" y="5420938"/>
            <a:ext cx="3169150" cy="646331"/>
          </a:xfrm>
          <a:prstGeom prst="rect">
            <a:avLst/>
          </a:prstGeom>
          <a:noFill/>
          <a:effectLst>
            <a:glow rad="127000">
              <a:srgbClr val="8264A2"/>
            </a:glow>
          </a:effectLst>
        </p:spPr>
        <p:txBody>
          <a:bodyPr wrap="square" lIns="91440" tIns="45720" rIns="91440" bIns="45720">
            <a:spAutoFit/>
          </a:bodyPr>
          <a:lstStyle/>
          <a:p>
            <a:pPr algn="ctr"/>
            <a:r>
              <a:rPr lang="pt-BR" b="1" dirty="0" err="1">
                <a:ln/>
                <a:solidFill>
                  <a:srgbClr val="C97A04"/>
                </a:solidFill>
              </a:rPr>
              <a:t>Matriciamento</a:t>
            </a:r>
            <a:endParaRPr lang="pt-BR" b="1" dirty="0">
              <a:ln/>
              <a:solidFill>
                <a:srgbClr val="C97A04"/>
              </a:solidFill>
            </a:endParaRPr>
          </a:p>
          <a:p>
            <a:pPr algn="ctr"/>
            <a:endParaRPr lang="pt-BR" b="1" cap="none" spc="0" dirty="0">
              <a:ln/>
              <a:solidFill>
                <a:srgbClr val="C97A04"/>
              </a:solidFill>
              <a:effectLst/>
            </a:endParaRPr>
          </a:p>
        </p:txBody>
      </p:sp>
      <p:sp>
        <p:nvSpPr>
          <p:cNvPr id="21" name="Retângulo 20">
            <a:extLst>
              <a:ext uri="{FF2B5EF4-FFF2-40B4-BE49-F238E27FC236}">
                <a16:creationId xmlns:a16="http://schemas.microsoft.com/office/drawing/2014/main" id="{BE487560-E7E2-2DD8-CAF9-AA530D9E9E34}"/>
              </a:ext>
            </a:extLst>
          </p:cNvPr>
          <p:cNvSpPr/>
          <p:nvPr/>
        </p:nvSpPr>
        <p:spPr>
          <a:xfrm>
            <a:off x="1090978" y="5670665"/>
            <a:ext cx="2523760" cy="923330"/>
          </a:xfrm>
          <a:prstGeom prst="rect">
            <a:avLst/>
          </a:prstGeom>
          <a:noFill/>
          <a:effectLst>
            <a:glow rad="127000">
              <a:srgbClr val="8264A2"/>
            </a:glow>
          </a:effectLst>
        </p:spPr>
        <p:txBody>
          <a:bodyPr wrap="square" lIns="91440" tIns="45720" rIns="91440" bIns="45720">
            <a:spAutoFit/>
          </a:bodyPr>
          <a:lstStyle/>
          <a:p>
            <a:pPr algn="ctr"/>
            <a:r>
              <a:rPr lang="pt-BR" b="1" dirty="0">
                <a:ln/>
                <a:solidFill>
                  <a:schemeClr val="tx1">
                    <a:lumMod val="50000"/>
                    <a:lumOff val="50000"/>
                  </a:schemeClr>
                </a:solidFill>
              </a:rPr>
              <a:t>Plano de cuidado integrado</a:t>
            </a:r>
          </a:p>
          <a:p>
            <a:pPr algn="ctr"/>
            <a:endParaRPr lang="pt-BR" b="1" cap="none" spc="0" dirty="0">
              <a:ln/>
              <a:solidFill>
                <a:srgbClr val="C97A04"/>
              </a:solidFill>
              <a:effectLst/>
            </a:endParaRPr>
          </a:p>
        </p:txBody>
      </p:sp>
      <p:sp>
        <p:nvSpPr>
          <p:cNvPr id="22" name="Retângulo 21">
            <a:extLst>
              <a:ext uri="{FF2B5EF4-FFF2-40B4-BE49-F238E27FC236}">
                <a16:creationId xmlns:a16="http://schemas.microsoft.com/office/drawing/2014/main" id="{0D8286EF-7D5A-45C3-860D-F3274ED1D9CA}"/>
              </a:ext>
            </a:extLst>
          </p:cNvPr>
          <p:cNvSpPr/>
          <p:nvPr/>
        </p:nvSpPr>
        <p:spPr>
          <a:xfrm>
            <a:off x="3350800" y="5077640"/>
            <a:ext cx="1812817" cy="923330"/>
          </a:xfrm>
          <a:prstGeom prst="rect">
            <a:avLst/>
          </a:prstGeom>
          <a:noFill/>
          <a:effectLst>
            <a:glow rad="127000">
              <a:srgbClr val="8264A2"/>
            </a:glow>
          </a:effectLst>
        </p:spPr>
        <p:txBody>
          <a:bodyPr wrap="square" lIns="91440" tIns="45720" rIns="91440" bIns="45720">
            <a:spAutoFit/>
          </a:bodyPr>
          <a:lstStyle/>
          <a:p>
            <a:pPr algn="ctr"/>
            <a:r>
              <a:rPr lang="pt-BR" b="1" dirty="0">
                <a:ln/>
                <a:solidFill>
                  <a:schemeClr val="tx1">
                    <a:lumMod val="50000"/>
                    <a:lumOff val="50000"/>
                  </a:schemeClr>
                </a:solidFill>
              </a:rPr>
              <a:t>Escalonamento do cuidado</a:t>
            </a:r>
          </a:p>
          <a:p>
            <a:pPr algn="ctr"/>
            <a:endParaRPr lang="pt-BR" b="1" cap="none" spc="0" dirty="0">
              <a:ln/>
              <a:solidFill>
                <a:srgbClr val="C97A04"/>
              </a:solidFill>
              <a:effectLst/>
            </a:endParaRPr>
          </a:p>
        </p:txBody>
      </p:sp>
      <p:sp>
        <p:nvSpPr>
          <p:cNvPr id="24" name="CaixaDeTexto 23">
            <a:extLst>
              <a:ext uri="{FF2B5EF4-FFF2-40B4-BE49-F238E27FC236}">
                <a16:creationId xmlns:a16="http://schemas.microsoft.com/office/drawing/2014/main" id="{5FC89A40-7024-4495-B7C3-E872DD52FE88}"/>
              </a:ext>
            </a:extLst>
          </p:cNvPr>
          <p:cNvSpPr txBox="1"/>
          <p:nvPr/>
        </p:nvSpPr>
        <p:spPr>
          <a:xfrm>
            <a:off x="2324101" y="-37230"/>
            <a:ext cx="7105650" cy="1215440"/>
          </a:xfrm>
          <a:prstGeom prst="rect">
            <a:avLst/>
          </a:prstGeom>
          <a:solidFill>
            <a:srgbClr val="86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0" i="0" u="none" strike="noStrike" kern="1200" cap="none" spc="0" normalizeH="0" baseline="0" noProof="0" dirty="0">
                <a:ln>
                  <a:noFill/>
                </a:ln>
                <a:solidFill>
                  <a:schemeClr val="bg1"/>
                </a:solidFill>
                <a:effectLst/>
                <a:uLnTx/>
                <a:uFillTx/>
                <a:latin typeface="Calibri"/>
                <a:ea typeface="+mn-ea"/>
                <a:cs typeface="+mn-cs"/>
              </a:rPr>
              <a:t>A gestão do cuidado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500" b="0" i="0" u="none" strike="noStrike" kern="1200" cap="none" spc="0" normalizeH="0" baseline="0" noProof="0" dirty="0">
                <a:ln>
                  <a:noFill/>
                </a:ln>
                <a:solidFill>
                  <a:schemeClr val="bg1"/>
                </a:solidFill>
                <a:effectLst/>
                <a:uLnTx/>
                <a:uFillTx/>
                <a:latin typeface="Calibri"/>
                <a:ea typeface="+mn-ea"/>
                <a:cs typeface="+mn-cs"/>
              </a:rPr>
              <a:t> em saúde mental</a:t>
            </a:r>
          </a:p>
        </p:txBody>
      </p:sp>
      <p:sp>
        <p:nvSpPr>
          <p:cNvPr id="6" name="Retângulo 5">
            <a:extLst>
              <a:ext uri="{FF2B5EF4-FFF2-40B4-BE49-F238E27FC236}">
                <a16:creationId xmlns:a16="http://schemas.microsoft.com/office/drawing/2014/main" id="{8D4C2B9F-9ACD-4594-9C70-8FF63CA238B3}"/>
              </a:ext>
            </a:extLst>
          </p:cNvPr>
          <p:cNvSpPr/>
          <p:nvPr/>
        </p:nvSpPr>
        <p:spPr>
          <a:xfrm>
            <a:off x="10406743" y="2689485"/>
            <a:ext cx="232228" cy="353084"/>
          </a:xfrm>
          <a:prstGeom prst="rect">
            <a:avLst/>
          </a:prstGeom>
          <a:solidFill>
            <a:srgbClr val="D9C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C248D998-E89D-45FB-89B7-FA14601852B8}"/>
              </a:ext>
            </a:extLst>
          </p:cNvPr>
          <p:cNvSpPr/>
          <p:nvPr/>
        </p:nvSpPr>
        <p:spPr>
          <a:xfrm>
            <a:off x="10928138" y="5038965"/>
            <a:ext cx="232228" cy="353084"/>
          </a:xfrm>
          <a:prstGeom prst="rect">
            <a:avLst/>
          </a:prstGeom>
          <a:solidFill>
            <a:srgbClr val="D9C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548475A5-03E6-4978-A360-AF32E10D7C48}"/>
              </a:ext>
            </a:extLst>
          </p:cNvPr>
          <p:cNvSpPr/>
          <p:nvPr/>
        </p:nvSpPr>
        <p:spPr>
          <a:xfrm>
            <a:off x="7407805" y="5561919"/>
            <a:ext cx="351183" cy="755078"/>
          </a:xfrm>
          <a:prstGeom prst="rect">
            <a:avLst/>
          </a:prstGeom>
          <a:solidFill>
            <a:srgbClr val="E3D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DC6A75A5-BBB3-47DF-8728-F3CEDCF07EA4}"/>
              </a:ext>
            </a:extLst>
          </p:cNvPr>
          <p:cNvSpPr/>
          <p:nvPr/>
        </p:nvSpPr>
        <p:spPr>
          <a:xfrm>
            <a:off x="8202777" y="3202888"/>
            <a:ext cx="165812" cy="279528"/>
          </a:xfrm>
          <a:prstGeom prst="rect">
            <a:avLst/>
          </a:prstGeom>
          <a:solidFill>
            <a:srgbClr val="DE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968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áfico 9" descr="Conexões com preenchimento sólido">
            <a:extLst>
              <a:ext uri="{FF2B5EF4-FFF2-40B4-BE49-F238E27FC236}">
                <a16:creationId xmlns:a16="http://schemas.microsoft.com/office/drawing/2014/main" id="{19F3EC81-735A-7E4E-A716-27E50AE29A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2389" y="975283"/>
            <a:ext cx="1401048" cy="1401048"/>
          </a:xfrm>
          <a:prstGeom prst="rect">
            <a:avLst/>
          </a:prstGeom>
        </p:spPr>
      </p:pic>
      <p:graphicFrame>
        <p:nvGraphicFramePr>
          <p:cNvPr id="2" name="Diagrama 1">
            <a:extLst>
              <a:ext uri="{FF2B5EF4-FFF2-40B4-BE49-F238E27FC236}">
                <a16:creationId xmlns:a16="http://schemas.microsoft.com/office/drawing/2014/main" id="{BF6EB1F6-9758-4B79-AF20-0DD5C451875F}"/>
              </a:ext>
            </a:extLst>
          </p:cNvPr>
          <p:cNvGraphicFramePr/>
          <p:nvPr>
            <p:extLst>
              <p:ext uri="{D42A27DB-BD31-4B8C-83A1-F6EECF244321}">
                <p14:modId xmlns:p14="http://schemas.microsoft.com/office/powerpoint/2010/main" val="1715005391"/>
              </p:ext>
            </p:extLst>
          </p:nvPr>
        </p:nvGraphicFramePr>
        <p:xfrm>
          <a:off x="1678609" y="59173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eta: da Esquerda para a Direita 2">
            <a:extLst>
              <a:ext uri="{FF2B5EF4-FFF2-40B4-BE49-F238E27FC236}">
                <a16:creationId xmlns:a16="http://schemas.microsoft.com/office/drawing/2014/main" id="{BBDA3A3E-C8F0-41B9-A9F0-6EFB38AAAACB}"/>
              </a:ext>
            </a:extLst>
          </p:cNvPr>
          <p:cNvSpPr/>
          <p:nvPr/>
        </p:nvSpPr>
        <p:spPr>
          <a:xfrm>
            <a:off x="1678609" y="5778353"/>
            <a:ext cx="8839200" cy="916535"/>
          </a:xfrm>
          <a:prstGeom prst="leftRightArrow">
            <a:avLst/>
          </a:prstGeom>
          <a:solidFill>
            <a:srgbClr val="862723"/>
          </a:solidFill>
          <a:ln>
            <a:solidFill>
              <a:srgbClr val="661D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4" name="CaixaDeTexto 3">
            <a:extLst>
              <a:ext uri="{FF2B5EF4-FFF2-40B4-BE49-F238E27FC236}">
                <a16:creationId xmlns:a16="http://schemas.microsoft.com/office/drawing/2014/main" id="{EC8E4CBB-3CFC-47B7-9941-90A5920BE6A6}"/>
              </a:ext>
            </a:extLst>
          </p:cNvPr>
          <p:cNvSpPr txBox="1"/>
          <p:nvPr/>
        </p:nvSpPr>
        <p:spPr>
          <a:xfrm>
            <a:off x="3783496" y="6005787"/>
            <a:ext cx="4956313" cy="461665"/>
          </a:xfrm>
          <a:prstGeom prst="rect">
            <a:avLst/>
          </a:prstGeom>
          <a:noFill/>
        </p:spPr>
        <p:txBody>
          <a:bodyPr wrap="square" rtlCol="0">
            <a:spAutoFit/>
          </a:bodyPr>
          <a:lstStyle/>
          <a:p>
            <a:pPr algn="ctr"/>
            <a:r>
              <a:rPr lang="pt-BR" sz="2400" b="1" dirty="0">
                <a:solidFill>
                  <a:schemeClr val="bg1"/>
                </a:solidFill>
              </a:rPr>
              <a:t>Escalonamento do cuidado</a:t>
            </a:r>
          </a:p>
        </p:txBody>
      </p:sp>
      <p:pic>
        <p:nvPicPr>
          <p:cNvPr id="12" name="Imagem 11">
            <a:extLst>
              <a:ext uri="{FF2B5EF4-FFF2-40B4-BE49-F238E27FC236}">
                <a16:creationId xmlns:a16="http://schemas.microsoft.com/office/drawing/2014/main" id="{47AEC791-86B4-415F-BB3E-06AC27D0838A}"/>
              </a:ext>
            </a:extLst>
          </p:cNvPr>
          <p:cNvPicPr>
            <a:picLocks noChangeAspect="1"/>
          </p:cNvPicPr>
          <p:nvPr/>
        </p:nvPicPr>
        <p:blipFill rotWithShape="1">
          <a:blip r:embed="rId10"/>
          <a:srcRect t="2667" b="3101"/>
          <a:stretch/>
        </p:blipFill>
        <p:spPr>
          <a:xfrm>
            <a:off x="8739809" y="4442955"/>
            <a:ext cx="1605113" cy="1075177"/>
          </a:xfrm>
          <a:prstGeom prst="rect">
            <a:avLst/>
          </a:prstGeom>
          <a:ln/>
        </p:spPr>
        <p:style>
          <a:lnRef idx="2">
            <a:schemeClr val="accent5"/>
          </a:lnRef>
          <a:fillRef idx="1">
            <a:schemeClr val="lt1"/>
          </a:fillRef>
          <a:effectRef idx="0">
            <a:schemeClr val="accent5"/>
          </a:effectRef>
          <a:fontRef idx="minor">
            <a:schemeClr val="dk1"/>
          </a:fontRef>
        </p:style>
      </p:pic>
      <p:pic>
        <p:nvPicPr>
          <p:cNvPr id="13" name="Gráfico 12" descr="Brinde estrutura de tópicos">
            <a:extLst>
              <a:ext uri="{FF2B5EF4-FFF2-40B4-BE49-F238E27FC236}">
                <a16:creationId xmlns:a16="http://schemas.microsoft.com/office/drawing/2014/main" id="{0F21A1CD-91D5-4F33-AF30-7B8674057068}"/>
              </a:ext>
            </a:extLst>
          </p:cNvPr>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4036" y="980527"/>
            <a:ext cx="1525376" cy="1200329"/>
          </a:xfrm>
          <a:prstGeom prst="rect">
            <a:avLst/>
          </a:prstGeom>
        </p:spPr>
      </p:pic>
      <p:pic>
        <p:nvPicPr>
          <p:cNvPr id="1026" name="Picture 2">
            <a:extLst>
              <a:ext uri="{FF2B5EF4-FFF2-40B4-BE49-F238E27FC236}">
                <a16:creationId xmlns:a16="http://schemas.microsoft.com/office/drawing/2014/main" id="{6C1024C4-B10A-45BA-86A9-E139556E6A16}"/>
              </a:ext>
            </a:extLst>
          </p:cNvPr>
          <p:cNvPicPr>
            <a:picLocks noChangeAspect="1" noChangeArrowheads="1"/>
          </p:cNvPicPr>
          <p:nvPr/>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1365806" y="4238751"/>
            <a:ext cx="1287631" cy="12876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FF6A003-082D-0403-876F-BE44CA040FCB}"/>
              </a:ext>
            </a:extLst>
          </p:cNvPr>
          <p:cNvSpPr txBox="1"/>
          <p:nvPr/>
        </p:nvSpPr>
        <p:spPr>
          <a:xfrm>
            <a:off x="8686359" y="970049"/>
            <a:ext cx="2778814" cy="1200329"/>
          </a:xfrm>
          <a:prstGeom prst="rect">
            <a:avLst/>
          </a:prstGeom>
          <a:solidFill>
            <a:srgbClr val="F2CCCC"/>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pt-BR" b="1" dirty="0">
                <a:solidFill>
                  <a:schemeClr val="tx1">
                    <a:lumMod val="75000"/>
                    <a:lumOff val="25000"/>
                  </a:schemeClr>
                </a:solidFill>
                <a:cs typeface="Calibri"/>
              </a:rPr>
              <a:t>Avaliação através da:</a:t>
            </a:r>
          </a:p>
          <a:p>
            <a:pPr marL="285750" indent="-285750">
              <a:buFont typeface="Arial" panose="020B0604020202020204" pitchFamily="34" charset="0"/>
              <a:buChar char="•"/>
            </a:pPr>
            <a:r>
              <a:rPr lang="pt-BR" b="1" dirty="0">
                <a:solidFill>
                  <a:schemeClr val="tx1">
                    <a:lumMod val="75000"/>
                    <a:lumOff val="25000"/>
                  </a:schemeClr>
                </a:solidFill>
                <a:cs typeface="Calibri"/>
              </a:rPr>
              <a:t>História da pessoa</a:t>
            </a:r>
          </a:p>
          <a:p>
            <a:pPr marL="285750" indent="-285750">
              <a:buFont typeface="Arial" panose="020B0604020202020204" pitchFamily="34" charset="0"/>
              <a:buChar char="•"/>
            </a:pPr>
            <a:r>
              <a:rPr lang="pt-BR" b="1" dirty="0" err="1">
                <a:solidFill>
                  <a:schemeClr val="tx1">
                    <a:lumMod val="75000"/>
                    <a:lumOff val="25000"/>
                  </a:schemeClr>
                </a:solidFill>
                <a:cs typeface="Calibri"/>
              </a:rPr>
              <a:t>Ecomapa</a:t>
            </a:r>
            <a:endParaRPr lang="pt-BR" b="1" dirty="0">
              <a:solidFill>
                <a:schemeClr val="tx1">
                  <a:lumMod val="75000"/>
                  <a:lumOff val="25000"/>
                </a:schemeClr>
              </a:solidFill>
              <a:cs typeface="Calibri"/>
            </a:endParaRPr>
          </a:p>
          <a:p>
            <a:pPr marL="285750" indent="-285750">
              <a:buFont typeface="Arial" panose="020B0604020202020204" pitchFamily="34" charset="0"/>
              <a:buChar char="•"/>
            </a:pPr>
            <a:r>
              <a:rPr lang="pt-BR" b="1" dirty="0" err="1">
                <a:solidFill>
                  <a:schemeClr val="tx1">
                    <a:lumMod val="75000"/>
                    <a:lumOff val="25000"/>
                  </a:schemeClr>
                </a:solidFill>
                <a:cs typeface="Calibri"/>
              </a:rPr>
              <a:t>Genograma</a:t>
            </a:r>
            <a:endParaRPr lang="pt-BR" b="1" dirty="0">
              <a:solidFill>
                <a:schemeClr val="tx1">
                  <a:lumMod val="75000"/>
                  <a:lumOff val="25000"/>
                </a:schemeClr>
              </a:solidFill>
              <a:cs typeface="Calibri"/>
            </a:endParaRPr>
          </a:p>
        </p:txBody>
      </p:sp>
      <p:sp>
        <p:nvSpPr>
          <p:cNvPr id="6" name="CaixaDeTexto 5">
            <a:extLst>
              <a:ext uri="{FF2B5EF4-FFF2-40B4-BE49-F238E27FC236}">
                <a16:creationId xmlns:a16="http://schemas.microsoft.com/office/drawing/2014/main" id="{82C0D55E-3C74-9C68-BEB1-E45048C8F92C}"/>
              </a:ext>
            </a:extLst>
          </p:cNvPr>
          <p:cNvSpPr txBox="1"/>
          <p:nvPr/>
        </p:nvSpPr>
        <p:spPr>
          <a:xfrm>
            <a:off x="8705822" y="4386649"/>
            <a:ext cx="3054014" cy="1200329"/>
          </a:xfrm>
          <a:prstGeom prst="rect">
            <a:avLst/>
          </a:prstGeom>
          <a:solidFill>
            <a:srgbClr val="F2CCC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pt-BR" b="1" dirty="0">
                <a:solidFill>
                  <a:schemeClr val="tx1">
                    <a:lumMod val="75000"/>
                    <a:lumOff val="25000"/>
                  </a:schemeClr>
                </a:solidFill>
                <a:cs typeface="Calibri"/>
              </a:rPr>
              <a:t>Avaliação através:</a:t>
            </a:r>
          </a:p>
          <a:p>
            <a:pPr marL="285750" indent="-285750">
              <a:buFont typeface="Arial" panose="020B0604020202020204" pitchFamily="34" charset="0"/>
              <a:buChar char="•"/>
            </a:pPr>
            <a:r>
              <a:rPr lang="pt-BR" b="1" dirty="0">
                <a:solidFill>
                  <a:schemeClr val="tx1">
                    <a:lumMod val="75000"/>
                    <a:lumOff val="25000"/>
                  </a:schemeClr>
                </a:solidFill>
                <a:cs typeface="Calibri"/>
              </a:rPr>
              <a:t>Anamnese/Exame Psíquico</a:t>
            </a:r>
          </a:p>
          <a:p>
            <a:pPr marL="285750" indent="-285750">
              <a:buFont typeface="Arial" panose="020B0604020202020204" pitchFamily="34" charset="0"/>
              <a:buChar char="•"/>
            </a:pPr>
            <a:r>
              <a:rPr lang="pt-BR" b="1" dirty="0">
                <a:solidFill>
                  <a:schemeClr val="tx1">
                    <a:lumMod val="75000"/>
                    <a:lumOff val="25000"/>
                  </a:schemeClr>
                </a:solidFill>
                <a:cs typeface="Calibri"/>
              </a:rPr>
              <a:t>MI-</a:t>
            </a:r>
            <a:r>
              <a:rPr lang="pt-BR" b="1" dirty="0" err="1">
                <a:solidFill>
                  <a:schemeClr val="tx1">
                    <a:lumMod val="75000"/>
                    <a:lumOff val="25000"/>
                  </a:schemeClr>
                </a:solidFill>
                <a:cs typeface="Calibri"/>
              </a:rPr>
              <a:t>MhGAP</a:t>
            </a:r>
            <a:endParaRPr lang="pt-BR" b="1" dirty="0">
              <a:solidFill>
                <a:schemeClr val="tx1">
                  <a:lumMod val="75000"/>
                  <a:lumOff val="25000"/>
                </a:schemeClr>
              </a:solidFill>
              <a:cs typeface="Calibri"/>
            </a:endParaRPr>
          </a:p>
          <a:p>
            <a:pPr marL="285750" indent="-285750">
              <a:buFont typeface="Arial" panose="020B0604020202020204" pitchFamily="34" charset="0"/>
              <a:buChar char="•"/>
            </a:pPr>
            <a:r>
              <a:rPr lang="pt-BR" b="1" dirty="0" err="1">
                <a:solidFill>
                  <a:schemeClr val="tx1">
                    <a:lumMod val="75000"/>
                    <a:lumOff val="25000"/>
                  </a:schemeClr>
                </a:solidFill>
                <a:cs typeface="Calibri"/>
              </a:rPr>
              <a:t>Matriciamento</a:t>
            </a:r>
            <a:endParaRPr lang="pt-BR" sz="2400" dirty="0">
              <a:solidFill>
                <a:schemeClr val="tx1"/>
              </a:solidFill>
            </a:endParaRPr>
          </a:p>
        </p:txBody>
      </p:sp>
      <p:sp>
        <p:nvSpPr>
          <p:cNvPr id="7" name="CaixaDeTexto 6">
            <a:extLst>
              <a:ext uri="{FF2B5EF4-FFF2-40B4-BE49-F238E27FC236}">
                <a16:creationId xmlns:a16="http://schemas.microsoft.com/office/drawing/2014/main" id="{8CE8DDD7-102B-35DD-BDA3-3A9DE7F80811}"/>
              </a:ext>
            </a:extLst>
          </p:cNvPr>
          <p:cNvSpPr txBox="1"/>
          <p:nvPr/>
        </p:nvSpPr>
        <p:spPr>
          <a:xfrm>
            <a:off x="243658" y="4282400"/>
            <a:ext cx="2611905" cy="1200329"/>
          </a:xfrm>
          <a:prstGeom prst="rect">
            <a:avLst/>
          </a:prstGeom>
          <a:solidFill>
            <a:srgbClr val="F2CCC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pt-BR" b="1" dirty="0">
                <a:solidFill>
                  <a:schemeClr val="tx1">
                    <a:lumMod val="75000"/>
                    <a:lumOff val="25000"/>
                  </a:schemeClr>
                </a:solidFill>
                <a:cs typeface="Calibri"/>
              </a:rPr>
              <a:t>Avaliação através da:</a:t>
            </a:r>
          </a:p>
          <a:p>
            <a:pPr marL="285750" indent="-285750">
              <a:buFont typeface="Arial" panose="020B0604020202020204" pitchFamily="34" charset="0"/>
              <a:buChar char="•"/>
            </a:pPr>
            <a:r>
              <a:rPr lang="pt-BR" b="1" dirty="0">
                <a:solidFill>
                  <a:schemeClr val="tx1">
                    <a:lumMod val="75000"/>
                    <a:lumOff val="25000"/>
                  </a:schemeClr>
                </a:solidFill>
                <a:cs typeface="Calibri"/>
              </a:rPr>
              <a:t>Escuta ampliada</a:t>
            </a:r>
          </a:p>
          <a:p>
            <a:pPr marL="285750" indent="-285750">
              <a:buFont typeface="Arial" panose="020B0604020202020204" pitchFamily="34" charset="0"/>
              <a:buChar char="•"/>
            </a:pPr>
            <a:r>
              <a:rPr lang="pt-BR" b="1" dirty="0">
                <a:solidFill>
                  <a:schemeClr val="tx1">
                    <a:lumMod val="75000"/>
                    <a:lumOff val="25000"/>
                  </a:schemeClr>
                </a:solidFill>
                <a:cs typeface="Calibri"/>
              </a:rPr>
              <a:t>Escala Cuida SM</a:t>
            </a:r>
          </a:p>
          <a:p>
            <a:pPr marL="285750" indent="-285750">
              <a:buFont typeface="Arial" panose="020B0604020202020204" pitchFamily="34" charset="0"/>
              <a:buChar char="•"/>
            </a:pPr>
            <a:r>
              <a:rPr lang="pt-BR" b="1" dirty="0">
                <a:solidFill>
                  <a:schemeClr val="tx1">
                    <a:lumMod val="75000"/>
                    <a:lumOff val="25000"/>
                  </a:schemeClr>
                </a:solidFill>
                <a:cs typeface="Calibri"/>
              </a:rPr>
              <a:t>Trabalho colaborativo</a:t>
            </a:r>
          </a:p>
        </p:txBody>
      </p:sp>
      <p:sp>
        <p:nvSpPr>
          <p:cNvPr id="8" name="CaixaDeTexto 7">
            <a:extLst>
              <a:ext uri="{FF2B5EF4-FFF2-40B4-BE49-F238E27FC236}">
                <a16:creationId xmlns:a16="http://schemas.microsoft.com/office/drawing/2014/main" id="{055BA469-3B7C-AB11-BD9F-019256CE7B8D}"/>
              </a:ext>
            </a:extLst>
          </p:cNvPr>
          <p:cNvSpPr txBox="1"/>
          <p:nvPr/>
        </p:nvSpPr>
        <p:spPr>
          <a:xfrm>
            <a:off x="188852" y="1018227"/>
            <a:ext cx="2666711" cy="1200329"/>
          </a:xfrm>
          <a:prstGeom prst="rect">
            <a:avLst/>
          </a:prstGeom>
          <a:solidFill>
            <a:srgbClr val="F2CCCC"/>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pt-BR" b="1" dirty="0">
                <a:solidFill>
                  <a:schemeClr val="tx1">
                    <a:lumMod val="75000"/>
                    <a:lumOff val="25000"/>
                  </a:schemeClr>
                </a:solidFill>
                <a:cs typeface="Calibri"/>
              </a:rPr>
              <a:t>Avaliação através da:</a:t>
            </a:r>
          </a:p>
          <a:p>
            <a:pPr marL="285750" indent="-285750">
              <a:buFont typeface="Arial" panose="020B0604020202020204" pitchFamily="34" charset="0"/>
              <a:buChar char="•"/>
            </a:pPr>
            <a:r>
              <a:rPr lang="pt-BR" b="1" dirty="0">
                <a:solidFill>
                  <a:schemeClr val="tx1">
                    <a:lumMod val="75000"/>
                    <a:lumOff val="25000"/>
                  </a:schemeClr>
                </a:solidFill>
                <a:cs typeface="Calibri"/>
              </a:rPr>
              <a:t>Escala de Coelho-Savassi</a:t>
            </a:r>
          </a:p>
          <a:p>
            <a:pPr marL="285750" indent="-285750">
              <a:buFont typeface="Arial" panose="020B0604020202020204" pitchFamily="34" charset="0"/>
              <a:buChar char="•"/>
            </a:pPr>
            <a:r>
              <a:rPr lang="pt-BR" b="1" dirty="0">
                <a:solidFill>
                  <a:schemeClr val="tx1">
                    <a:lumMod val="75000"/>
                    <a:lumOff val="25000"/>
                  </a:schemeClr>
                </a:solidFill>
                <a:cs typeface="Calibri"/>
              </a:rPr>
              <a:t>Visitas domiciliares</a:t>
            </a:r>
          </a:p>
        </p:txBody>
      </p:sp>
    </p:spTree>
    <p:extLst>
      <p:ext uri="{BB962C8B-B14F-4D97-AF65-F5344CB8AC3E}">
        <p14:creationId xmlns:p14="http://schemas.microsoft.com/office/powerpoint/2010/main" val="75012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8E2E2-9E86-48BF-9757-B0A60CDE5BEB}"/>
              </a:ext>
            </a:extLst>
          </p:cNvPr>
          <p:cNvSpPr>
            <a:spLocks noGrp="1"/>
          </p:cNvSpPr>
          <p:nvPr>
            <p:ph type="title"/>
          </p:nvPr>
        </p:nvSpPr>
        <p:spPr/>
        <p:txBody>
          <a:bodyPr/>
          <a:lstStyle/>
          <a:p>
            <a:r>
              <a:rPr lang="pt-BR" dirty="0"/>
              <a:t>Programação</a:t>
            </a:r>
          </a:p>
        </p:txBody>
      </p:sp>
      <p:sp>
        <p:nvSpPr>
          <p:cNvPr id="4" name="Retângulo 3">
            <a:extLst>
              <a:ext uri="{FF2B5EF4-FFF2-40B4-BE49-F238E27FC236}">
                <a16:creationId xmlns:a16="http://schemas.microsoft.com/office/drawing/2014/main" id="{36431FC3-E95C-4C1A-B74B-E4FB082998FD}"/>
              </a:ext>
            </a:extLst>
          </p:cNvPr>
          <p:cNvSpPr/>
          <p:nvPr/>
        </p:nvSpPr>
        <p:spPr>
          <a:xfrm>
            <a:off x="-2408238" y="0"/>
            <a:ext cx="2378075" cy="6858000"/>
          </a:xfrm>
          <a:prstGeom prst="rect">
            <a:avLst/>
          </a:prstGeom>
          <a:solidFill>
            <a:srgbClr val="862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ORIENTAÇÕES:</a:t>
            </a:r>
          </a:p>
          <a:p>
            <a:pPr algn="ctr">
              <a:defRPr/>
            </a:pPr>
            <a:endParaRPr lang="pt-BR" dirty="0"/>
          </a:p>
          <a:p>
            <a:pPr marL="285750" indent="-285750">
              <a:buFont typeface="Arial" panose="020B0604020202020204" pitchFamily="34" charset="0"/>
              <a:buChar char="•"/>
              <a:defRPr/>
            </a:pPr>
            <a:r>
              <a:rPr lang="pt-BR" dirty="0"/>
              <a:t>Slide corpo TUTORIA</a:t>
            </a:r>
          </a:p>
          <a:p>
            <a:pPr marL="285750" indent="-285750">
              <a:buFont typeface="Arial" panose="020B0604020202020204" pitchFamily="34" charset="0"/>
              <a:buChar char="•"/>
              <a:defRPr/>
            </a:pPr>
            <a:r>
              <a:rPr lang="pt-BR" dirty="0"/>
              <a:t>Fonte de sub-título: calibri 28 - cor do marcador</a:t>
            </a:r>
          </a:p>
          <a:p>
            <a:pPr marL="285750" indent="-285750">
              <a:buFont typeface="Arial" panose="020B0604020202020204" pitchFamily="34" charset="0"/>
              <a:buChar char="•"/>
              <a:defRPr/>
            </a:pPr>
            <a:r>
              <a:rPr lang="pt-BR" dirty="0"/>
              <a:t>Corpo do texto: calibri 22 – azul</a:t>
            </a:r>
          </a:p>
          <a:p>
            <a:pPr marL="285750" indent="-285750">
              <a:buFont typeface="Arial" panose="020B0604020202020204" pitchFamily="34" charset="0"/>
              <a:buChar char="•"/>
              <a:defRPr/>
            </a:pPr>
            <a:r>
              <a:rPr lang="pt-BR" dirty="0"/>
              <a:t>Manter os marcadores</a:t>
            </a:r>
          </a:p>
          <a:p>
            <a:pPr marL="285750" indent="-285750">
              <a:buFont typeface="Arial" panose="020B0604020202020204" pitchFamily="34" charset="0"/>
              <a:buChar char="•"/>
              <a:defRPr/>
            </a:pPr>
            <a:r>
              <a:rPr lang="pt-BR" dirty="0"/>
              <a:t>Máximo cinco tópicos por slide</a:t>
            </a:r>
          </a:p>
          <a:p>
            <a:pPr marL="285750" indent="-285750">
              <a:buFont typeface="Arial" panose="020B0604020202020204" pitchFamily="34" charset="0"/>
              <a:buChar char="•"/>
              <a:defRPr/>
            </a:pPr>
            <a:r>
              <a:rPr lang="pt-BR" dirty="0"/>
              <a:t>Tópicos alinhados à esquerda</a:t>
            </a:r>
          </a:p>
          <a:p>
            <a:pPr marL="285750" indent="-285750">
              <a:buFont typeface="Arial" panose="020B0604020202020204" pitchFamily="34" charset="0"/>
              <a:buChar char="•"/>
              <a:defRPr/>
            </a:pPr>
            <a:endParaRPr lang="pt-BR" dirty="0"/>
          </a:p>
          <a:p>
            <a:pPr algn="ctr">
              <a:defRPr/>
            </a:pPr>
            <a:endParaRPr lang="pt-BR" dirty="0"/>
          </a:p>
        </p:txBody>
      </p:sp>
      <p:graphicFrame>
        <p:nvGraphicFramePr>
          <p:cNvPr id="9" name="Tabela 3">
            <a:extLst>
              <a:ext uri="{FF2B5EF4-FFF2-40B4-BE49-F238E27FC236}">
                <a16:creationId xmlns:a16="http://schemas.microsoft.com/office/drawing/2014/main" id="{DCD4251C-43EE-49A5-AB67-A8141AF32693}"/>
              </a:ext>
            </a:extLst>
          </p:cNvPr>
          <p:cNvGraphicFramePr>
            <a:graphicFrameLocks noGrp="1"/>
          </p:cNvGraphicFramePr>
          <p:nvPr>
            <p:extLst>
              <p:ext uri="{D42A27DB-BD31-4B8C-83A1-F6EECF244321}">
                <p14:modId xmlns:p14="http://schemas.microsoft.com/office/powerpoint/2010/main" val="441813610"/>
              </p:ext>
            </p:extLst>
          </p:nvPr>
        </p:nvGraphicFramePr>
        <p:xfrm>
          <a:off x="2355835" y="2149671"/>
          <a:ext cx="8612116" cy="4023360"/>
        </p:xfrm>
        <a:graphic>
          <a:graphicData uri="http://schemas.openxmlformats.org/drawingml/2006/table">
            <a:tbl>
              <a:tblPr firstRow="1" bandRow="1">
                <a:tableStyleId>{9D7B26C5-4107-4FEC-AEDC-1716B250A1EF}</a:tableStyleId>
              </a:tblPr>
              <a:tblGrid>
                <a:gridCol w="4306058">
                  <a:extLst>
                    <a:ext uri="{9D8B030D-6E8A-4147-A177-3AD203B41FA5}">
                      <a16:colId xmlns:a16="http://schemas.microsoft.com/office/drawing/2014/main" val="3829190442"/>
                    </a:ext>
                  </a:extLst>
                </a:gridCol>
                <a:gridCol w="4306058">
                  <a:extLst>
                    <a:ext uri="{9D8B030D-6E8A-4147-A177-3AD203B41FA5}">
                      <a16:colId xmlns:a16="http://schemas.microsoft.com/office/drawing/2014/main" val="1665253790"/>
                    </a:ext>
                  </a:extLst>
                </a:gridCol>
              </a:tblGrid>
              <a:tr h="370840">
                <a:tc>
                  <a:txBody>
                    <a:bodyPr/>
                    <a:lstStyle/>
                    <a:p>
                      <a:pPr algn="ctr"/>
                      <a:r>
                        <a:rPr lang="pt-BR" sz="2400" dirty="0"/>
                        <a:t>Tempo</a:t>
                      </a:r>
                    </a:p>
                  </a:txBody>
                  <a:tcPr/>
                </a:tc>
                <a:tc>
                  <a:txBody>
                    <a:bodyPr/>
                    <a:lstStyle/>
                    <a:p>
                      <a:pPr algn="ctr"/>
                      <a:r>
                        <a:rPr lang="pt-BR" sz="2400" dirty="0"/>
                        <a:t>Atividade</a:t>
                      </a:r>
                    </a:p>
                  </a:txBody>
                  <a:tcPr/>
                </a:tc>
                <a:extLst>
                  <a:ext uri="{0D108BD9-81ED-4DB2-BD59-A6C34878D82A}">
                    <a16:rowId xmlns:a16="http://schemas.microsoft.com/office/drawing/2014/main" val="3009888867"/>
                  </a:ext>
                </a:extLst>
              </a:tr>
              <a:tr h="370840">
                <a:tc>
                  <a:txBody>
                    <a:bodyPr/>
                    <a:lstStyle/>
                    <a:p>
                      <a:pPr algn="ctr"/>
                      <a:r>
                        <a:rPr lang="pt-BR" sz="2400" dirty="0">
                          <a:solidFill>
                            <a:schemeClr val="tx1"/>
                          </a:solidFill>
                        </a:rPr>
                        <a:t>30 min</a:t>
                      </a:r>
                    </a:p>
                  </a:txBody>
                  <a:tcPr>
                    <a:solidFill>
                      <a:srgbClr val="F2CCCC"/>
                    </a:solidFill>
                  </a:tcPr>
                </a:tc>
                <a:tc>
                  <a:txBody>
                    <a:bodyPr/>
                    <a:lstStyle/>
                    <a:p>
                      <a:r>
                        <a:rPr lang="pt-BR" sz="2400" dirty="0">
                          <a:solidFill>
                            <a:schemeClr val="tx1"/>
                          </a:solidFill>
                        </a:rPr>
                        <a:t>Acolhimento e Abertura </a:t>
                      </a:r>
                    </a:p>
                  </a:txBody>
                  <a:tcPr>
                    <a:solidFill>
                      <a:srgbClr val="C00000">
                        <a:alpha val="20000"/>
                      </a:srgbClr>
                    </a:solidFill>
                  </a:tcPr>
                </a:tc>
                <a:extLst>
                  <a:ext uri="{0D108BD9-81ED-4DB2-BD59-A6C34878D82A}">
                    <a16:rowId xmlns:a16="http://schemas.microsoft.com/office/drawing/2014/main" val="2199241883"/>
                  </a:ext>
                </a:extLst>
              </a:tr>
              <a:tr h="370840">
                <a:tc>
                  <a:txBody>
                    <a:bodyPr/>
                    <a:lstStyle/>
                    <a:p>
                      <a:pPr algn="ctr"/>
                      <a:r>
                        <a:rPr lang="pt-BR" sz="2400" dirty="0">
                          <a:solidFill>
                            <a:schemeClr val="tx1"/>
                          </a:solidFill>
                        </a:rPr>
                        <a:t>20 min</a:t>
                      </a:r>
                    </a:p>
                  </a:txBody>
                  <a:tcPr/>
                </a:tc>
                <a:tc>
                  <a:txBody>
                    <a:bodyPr/>
                    <a:lstStyle/>
                    <a:p>
                      <a:r>
                        <a:rPr lang="pt-BR" sz="2400" dirty="0">
                          <a:solidFill>
                            <a:schemeClr val="tx1"/>
                          </a:solidFill>
                        </a:rPr>
                        <a:t>Embarque e Contrato de convivência </a:t>
                      </a:r>
                    </a:p>
                  </a:txBody>
                  <a:tcPr/>
                </a:tc>
                <a:extLst>
                  <a:ext uri="{0D108BD9-81ED-4DB2-BD59-A6C34878D82A}">
                    <a16:rowId xmlns:a16="http://schemas.microsoft.com/office/drawing/2014/main" val="2504274496"/>
                  </a:ext>
                </a:extLst>
              </a:tr>
              <a:tr h="370840">
                <a:tc>
                  <a:txBody>
                    <a:bodyPr/>
                    <a:lstStyle/>
                    <a:p>
                      <a:pPr algn="ctr"/>
                      <a:r>
                        <a:rPr lang="pt-BR" sz="2400" dirty="0">
                          <a:solidFill>
                            <a:schemeClr val="tx1"/>
                          </a:solidFill>
                        </a:rPr>
                        <a:t>50 min</a:t>
                      </a:r>
                    </a:p>
                  </a:txBody>
                  <a:tcPr>
                    <a:solidFill>
                      <a:srgbClr val="C000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solidFill>
                            <a:schemeClr val="tx1"/>
                          </a:solidFill>
                        </a:rPr>
                        <a:t>Exposição dialogada + Quiz</a:t>
                      </a:r>
                    </a:p>
                  </a:txBody>
                  <a:tcPr>
                    <a:solidFill>
                      <a:srgbClr val="C00000">
                        <a:alpha val="20000"/>
                      </a:srgbClr>
                    </a:solidFill>
                  </a:tcPr>
                </a:tc>
                <a:extLst>
                  <a:ext uri="{0D108BD9-81ED-4DB2-BD59-A6C34878D82A}">
                    <a16:rowId xmlns:a16="http://schemas.microsoft.com/office/drawing/2014/main" val="1393148"/>
                  </a:ext>
                </a:extLst>
              </a:tr>
              <a:tr h="370840">
                <a:tc>
                  <a:txBody>
                    <a:bodyPr/>
                    <a:lstStyle/>
                    <a:p>
                      <a:pPr algn="ctr"/>
                      <a:r>
                        <a:rPr lang="pt-BR" sz="2400" dirty="0">
                          <a:solidFill>
                            <a:schemeClr val="tx1"/>
                          </a:solidFill>
                        </a:rPr>
                        <a:t>10 min</a:t>
                      </a:r>
                    </a:p>
                  </a:txBody>
                  <a:tcPr/>
                </a:tc>
                <a:tc>
                  <a:txBody>
                    <a:bodyPr/>
                    <a:lstStyle/>
                    <a:p>
                      <a:r>
                        <a:rPr lang="pt-BR" sz="2400" dirty="0">
                          <a:solidFill>
                            <a:schemeClr val="tx1"/>
                          </a:solidFill>
                        </a:rPr>
                        <a:t>Café com prosa</a:t>
                      </a:r>
                    </a:p>
                  </a:txBody>
                  <a:tcPr/>
                </a:tc>
                <a:extLst>
                  <a:ext uri="{0D108BD9-81ED-4DB2-BD59-A6C34878D82A}">
                    <a16:rowId xmlns:a16="http://schemas.microsoft.com/office/drawing/2014/main" val="3682436140"/>
                  </a:ext>
                </a:extLst>
              </a:tr>
              <a:tr h="370840">
                <a:tc>
                  <a:txBody>
                    <a:bodyPr/>
                    <a:lstStyle/>
                    <a:p>
                      <a:pPr algn="ctr"/>
                      <a:r>
                        <a:rPr lang="pt-BR" sz="2400" dirty="0">
                          <a:solidFill>
                            <a:schemeClr val="tx1"/>
                          </a:solidFill>
                        </a:rPr>
                        <a:t>120 min</a:t>
                      </a:r>
                    </a:p>
                  </a:txBody>
                  <a:tcPr>
                    <a:solidFill>
                      <a:srgbClr val="C00000">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dirty="0">
                          <a:solidFill>
                            <a:schemeClr val="tx1"/>
                          </a:solidFill>
                        </a:rPr>
                        <a:t>Rodadas de conhecimento</a:t>
                      </a:r>
                    </a:p>
                  </a:txBody>
                  <a:tcPr>
                    <a:solidFill>
                      <a:srgbClr val="C00000">
                        <a:alpha val="20000"/>
                      </a:srgbClr>
                    </a:solidFill>
                  </a:tcPr>
                </a:tc>
                <a:extLst>
                  <a:ext uri="{0D108BD9-81ED-4DB2-BD59-A6C34878D82A}">
                    <a16:rowId xmlns:a16="http://schemas.microsoft.com/office/drawing/2014/main" val="3592456149"/>
                  </a:ext>
                </a:extLst>
              </a:tr>
              <a:tr h="370840">
                <a:tc>
                  <a:txBody>
                    <a:bodyPr/>
                    <a:lstStyle/>
                    <a:p>
                      <a:pPr algn="ctr"/>
                      <a:r>
                        <a:rPr lang="pt-BR" sz="2400" dirty="0">
                          <a:solidFill>
                            <a:schemeClr val="tx1"/>
                          </a:solidFill>
                        </a:rPr>
                        <a:t>40 min</a:t>
                      </a:r>
                    </a:p>
                  </a:txBody>
                  <a:tcPr/>
                </a:tc>
                <a:tc>
                  <a:txBody>
                    <a:bodyPr/>
                    <a:lstStyle/>
                    <a:p>
                      <a:r>
                        <a:rPr lang="pt-BR" sz="2400" dirty="0">
                          <a:solidFill>
                            <a:schemeClr val="tx1"/>
                          </a:solidFill>
                        </a:rPr>
                        <a:t>Construção do plano de ação</a:t>
                      </a:r>
                    </a:p>
                  </a:txBody>
                  <a:tcPr/>
                </a:tc>
                <a:extLst>
                  <a:ext uri="{0D108BD9-81ED-4DB2-BD59-A6C34878D82A}">
                    <a16:rowId xmlns:a16="http://schemas.microsoft.com/office/drawing/2014/main" val="823703084"/>
                  </a:ext>
                </a:extLst>
              </a:tr>
              <a:tr h="370840">
                <a:tc>
                  <a:txBody>
                    <a:bodyPr/>
                    <a:lstStyle/>
                    <a:p>
                      <a:pPr algn="ctr"/>
                      <a:r>
                        <a:rPr lang="pt-BR" sz="2400" dirty="0">
                          <a:solidFill>
                            <a:schemeClr val="tx1"/>
                          </a:solidFill>
                        </a:rPr>
                        <a:t>30 min</a:t>
                      </a:r>
                    </a:p>
                  </a:txBody>
                  <a:tcPr>
                    <a:solidFill>
                      <a:srgbClr val="C00000">
                        <a:alpha val="20000"/>
                      </a:srgbClr>
                    </a:solidFill>
                  </a:tcPr>
                </a:tc>
                <a:tc>
                  <a:txBody>
                    <a:bodyPr/>
                    <a:lstStyle/>
                    <a:p>
                      <a:r>
                        <a:rPr lang="pt-BR" sz="2400" dirty="0">
                          <a:solidFill>
                            <a:schemeClr val="tx1"/>
                          </a:solidFill>
                        </a:rPr>
                        <a:t>Desembarque</a:t>
                      </a:r>
                    </a:p>
                  </a:txBody>
                  <a:tcPr>
                    <a:solidFill>
                      <a:srgbClr val="C00000">
                        <a:alpha val="20000"/>
                      </a:srgbClr>
                    </a:solidFill>
                  </a:tcPr>
                </a:tc>
                <a:extLst>
                  <a:ext uri="{0D108BD9-81ED-4DB2-BD59-A6C34878D82A}">
                    <a16:rowId xmlns:a16="http://schemas.microsoft.com/office/drawing/2014/main" val="1688770349"/>
                  </a:ext>
                </a:extLst>
              </a:tr>
            </a:tbl>
          </a:graphicData>
        </a:graphic>
      </p:graphicFrame>
      <p:pic>
        <p:nvPicPr>
          <p:cNvPr id="6" name="Imagem 5">
            <a:extLst>
              <a:ext uri="{FF2B5EF4-FFF2-40B4-BE49-F238E27FC236}">
                <a16:creationId xmlns:a16="http://schemas.microsoft.com/office/drawing/2014/main" id="{08CF045F-843A-42F7-95C7-B6E28CF78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7323" y="1855275"/>
            <a:ext cx="4462922" cy="4846320"/>
          </a:xfrm>
          <a:prstGeom prst="rect">
            <a:avLst/>
          </a:prstGeom>
        </p:spPr>
      </p:pic>
    </p:spTree>
    <p:extLst>
      <p:ext uri="{BB962C8B-B14F-4D97-AF65-F5344CB8AC3E}">
        <p14:creationId xmlns:p14="http://schemas.microsoft.com/office/powerpoint/2010/main" val="2336795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8C2D20-D2AF-4938-9087-1E3DB34EC604}"/>
              </a:ext>
            </a:extLst>
          </p:cNvPr>
          <p:cNvSpPr>
            <a:spLocks noGrp="1"/>
          </p:cNvSpPr>
          <p:nvPr>
            <p:ph type="title"/>
          </p:nvPr>
        </p:nvSpPr>
        <p:spPr/>
        <p:txBody>
          <a:bodyPr>
            <a:normAutofit/>
          </a:bodyPr>
          <a:lstStyle/>
          <a:p>
            <a:r>
              <a:rPr lang="pt-BR" sz="3600" dirty="0"/>
              <a:t>A Escala Cuida SM</a:t>
            </a:r>
            <a:endParaRPr lang="pt-BR" dirty="0"/>
          </a:p>
        </p:txBody>
      </p:sp>
    </p:spTree>
    <p:extLst>
      <p:ext uri="{BB962C8B-B14F-4D97-AF65-F5344CB8AC3E}">
        <p14:creationId xmlns:p14="http://schemas.microsoft.com/office/powerpoint/2010/main" val="269090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A5A75-C366-451A-9CAB-3F3F98507B03}"/>
              </a:ext>
            </a:extLst>
          </p:cNvPr>
          <p:cNvSpPr>
            <a:spLocks noGrp="1"/>
          </p:cNvSpPr>
          <p:nvPr>
            <p:ph type="title"/>
          </p:nvPr>
        </p:nvSpPr>
        <p:spPr/>
        <p:txBody>
          <a:bodyPr/>
          <a:lstStyle/>
          <a:p>
            <a:r>
              <a:rPr lang="pt-BR" dirty="0"/>
              <a:t>Objetivos da Escala Cuida SM:</a:t>
            </a:r>
          </a:p>
        </p:txBody>
      </p:sp>
      <p:sp>
        <p:nvSpPr>
          <p:cNvPr id="3" name="Espaço Reservado para Conteúdo 2">
            <a:extLst>
              <a:ext uri="{FF2B5EF4-FFF2-40B4-BE49-F238E27FC236}">
                <a16:creationId xmlns:a16="http://schemas.microsoft.com/office/drawing/2014/main" id="{B5CB6A9B-F57C-43C4-84DE-82FC825109E6}"/>
              </a:ext>
            </a:extLst>
          </p:cNvPr>
          <p:cNvSpPr>
            <a:spLocks noGrp="1"/>
          </p:cNvSpPr>
          <p:nvPr>
            <p:ph idx="1"/>
          </p:nvPr>
        </p:nvSpPr>
        <p:spPr/>
        <p:txBody>
          <a:bodyPr/>
          <a:lstStyle/>
          <a:p>
            <a:pPr>
              <a:spcAft>
                <a:spcPts val="600"/>
              </a:spcAft>
            </a:pPr>
            <a:r>
              <a:rPr lang="pt-BR" dirty="0"/>
              <a:t>Subsidiar o processo de escalonamento do cuidado com dados objetivos sobre a necessidade de cuidado em saúde mental</a:t>
            </a:r>
          </a:p>
          <a:p>
            <a:pPr>
              <a:spcAft>
                <a:spcPts val="600"/>
              </a:spcAft>
            </a:pPr>
            <a:r>
              <a:rPr lang="pt-BR" dirty="0"/>
              <a:t>Padronizar a avaliação das necessidades de cuidado em saúde mental, buscando uma comunicação efetiva entre diferentes pontos de atenção da rede, que auxilie na tomada de decisão conjunta, e favoreça o cuidado colaborativo</a:t>
            </a:r>
          </a:p>
          <a:p>
            <a:pPr>
              <a:spcAft>
                <a:spcPts val="600"/>
              </a:spcAft>
            </a:pPr>
            <a:r>
              <a:rPr lang="pt-BR" dirty="0"/>
              <a:t>Apoiar a decisão quanto a terapia certa, no momento certo, para o usuário certo</a:t>
            </a:r>
          </a:p>
          <a:p>
            <a:pPr>
              <a:spcAft>
                <a:spcPts val="600"/>
              </a:spcAft>
            </a:pPr>
            <a:r>
              <a:rPr lang="pt-BR" dirty="0"/>
              <a:t>Favorecer a utilização mais racional dos recursos técnicos e humanos, auxiliando na programação do cuidado</a:t>
            </a:r>
          </a:p>
          <a:p>
            <a:endParaRPr lang="pt-BR" dirty="0"/>
          </a:p>
        </p:txBody>
      </p:sp>
    </p:spTree>
    <p:extLst>
      <p:ext uri="{BB962C8B-B14F-4D97-AF65-F5344CB8AC3E}">
        <p14:creationId xmlns:p14="http://schemas.microsoft.com/office/powerpoint/2010/main" val="265723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Agrupar 27">
            <a:extLst>
              <a:ext uri="{FF2B5EF4-FFF2-40B4-BE49-F238E27FC236}">
                <a16:creationId xmlns:a16="http://schemas.microsoft.com/office/drawing/2014/main" id="{75205CDD-2F5F-423C-8BC4-3606296B5AEC}"/>
              </a:ext>
            </a:extLst>
          </p:cNvPr>
          <p:cNvGrpSpPr/>
          <p:nvPr/>
        </p:nvGrpSpPr>
        <p:grpSpPr>
          <a:xfrm>
            <a:off x="-200008" y="268719"/>
            <a:ext cx="6296008" cy="6233050"/>
            <a:chOff x="-200008" y="268719"/>
            <a:chExt cx="6296008" cy="6233050"/>
          </a:xfrm>
        </p:grpSpPr>
        <p:pic>
          <p:nvPicPr>
            <p:cNvPr id="14" name="Imagem 13" descr="Tabela&#10;&#10;Descrição gerada automaticamente">
              <a:extLst>
                <a:ext uri="{FF2B5EF4-FFF2-40B4-BE49-F238E27FC236}">
                  <a16:creationId xmlns:a16="http://schemas.microsoft.com/office/drawing/2014/main" id="{5BB26DED-7FA2-485D-AD91-3FEC3745D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08" y="268719"/>
              <a:ext cx="6296008" cy="6233050"/>
            </a:xfrm>
            <a:prstGeom prst="rect">
              <a:avLst/>
            </a:prstGeom>
          </p:spPr>
        </p:pic>
        <p:sp>
          <p:nvSpPr>
            <p:cNvPr id="2" name="Retângulo 1">
              <a:extLst>
                <a:ext uri="{FF2B5EF4-FFF2-40B4-BE49-F238E27FC236}">
                  <a16:creationId xmlns:a16="http://schemas.microsoft.com/office/drawing/2014/main" id="{9854EDBB-EA52-47C0-9E4A-DEB6F0060A7B}"/>
                </a:ext>
              </a:extLst>
            </p:cNvPr>
            <p:cNvSpPr/>
            <p:nvPr/>
          </p:nvSpPr>
          <p:spPr>
            <a:xfrm>
              <a:off x="434715" y="1454046"/>
              <a:ext cx="2863121" cy="84187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3" name="CaixaDeTexto 2">
              <a:extLst>
                <a:ext uri="{FF2B5EF4-FFF2-40B4-BE49-F238E27FC236}">
                  <a16:creationId xmlns:a16="http://schemas.microsoft.com/office/drawing/2014/main" id="{9C33F92C-052A-4B9D-9BDC-84D2A73EC1C5}"/>
                </a:ext>
              </a:extLst>
            </p:cNvPr>
            <p:cNvSpPr txBox="1"/>
            <p:nvPr/>
          </p:nvSpPr>
          <p:spPr>
            <a:xfrm>
              <a:off x="2567993" y="1454046"/>
              <a:ext cx="1780840" cy="369332"/>
            </a:xfrm>
            <a:prstGeom prst="rect">
              <a:avLst/>
            </a:prstGeom>
            <a:solidFill>
              <a:schemeClr val="tx2">
                <a:lumMod val="20000"/>
                <a:lumOff val="80000"/>
              </a:schemeClr>
            </a:solidFill>
          </p:spPr>
          <p:txBody>
            <a:bodyPr wrap="square" rtlCol="0">
              <a:spAutoFit/>
            </a:bodyPr>
            <a:lstStyle/>
            <a:p>
              <a:r>
                <a:rPr lang="pt-BR" dirty="0"/>
                <a:t>Relações sociais</a:t>
              </a:r>
            </a:p>
          </p:txBody>
        </p:sp>
        <p:sp>
          <p:nvSpPr>
            <p:cNvPr id="11" name="Retângulo 10">
              <a:extLst>
                <a:ext uri="{FF2B5EF4-FFF2-40B4-BE49-F238E27FC236}">
                  <a16:creationId xmlns:a16="http://schemas.microsoft.com/office/drawing/2014/main" id="{EBD3FC70-616E-45E7-ADD9-210CAA6192AF}"/>
                </a:ext>
              </a:extLst>
            </p:cNvPr>
            <p:cNvSpPr/>
            <p:nvPr/>
          </p:nvSpPr>
          <p:spPr>
            <a:xfrm>
              <a:off x="434715" y="2383436"/>
              <a:ext cx="2863121" cy="1045564"/>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12" name="CaixaDeTexto 11">
              <a:extLst>
                <a:ext uri="{FF2B5EF4-FFF2-40B4-BE49-F238E27FC236}">
                  <a16:creationId xmlns:a16="http://schemas.microsoft.com/office/drawing/2014/main" id="{DFA5305D-4359-4C1B-BE76-2EC827CF64EB}"/>
                </a:ext>
              </a:extLst>
            </p:cNvPr>
            <p:cNvSpPr txBox="1"/>
            <p:nvPr/>
          </p:nvSpPr>
          <p:spPr>
            <a:xfrm>
              <a:off x="3207896" y="2394266"/>
              <a:ext cx="1780840" cy="369332"/>
            </a:xfrm>
            <a:prstGeom prst="rect">
              <a:avLst/>
            </a:prstGeom>
            <a:solidFill>
              <a:schemeClr val="tx2">
                <a:lumMod val="20000"/>
                <a:lumOff val="80000"/>
              </a:schemeClr>
            </a:solidFill>
          </p:spPr>
          <p:txBody>
            <a:bodyPr wrap="square" rtlCol="0">
              <a:spAutoFit/>
            </a:bodyPr>
            <a:lstStyle/>
            <a:p>
              <a:r>
                <a:rPr lang="pt-BR" dirty="0"/>
                <a:t>Funcionalidade</a:t>
              </a:r>
            </a:p>
          </p:txBody>
        </p:sp>
        <p:sp>
          <p:nvSpPr>
            <p:cNvPr id="13" name="Retângulo 12">
              <a:extLst>
                <a:ext uri="{FF2B5EF4-FFF2-40B4-BE49-F238E27FC236}">
                  <a16:creationId xmlns:a16="http://schemas.microsoft.com/office/drawing/2014/main" id="{09020D54-63B1-483A-B40D-FBA414218E1E}"/>
                </a:ext>
              </a:extLst>
            </p:cNvPr>
            <p:cNvSpPr/>
            <p:nvPr/>
          </p:nvSpPr>
          <p:spPr>
            <a:xfrm>
              <a:off x="434714" y="3472756"/>
              <a:ext cx="2863121" cy="885634"/>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15" name="CaixaDeTexto 14">
              <a:extLst>
                <a:ext uri="{FF2B5EF4-FFF2-40B4-BE49-F238E27FC236}">
                  <a16:creationId xmlns:a16="http://schemas.microsoft.com/office/drawing/2014/main" id="{76DC3C7C-EA29-4684-AD37-B04063B176BE}"/>
                </a:ext>
              </a:extLst>
            </p:cNvPr>
            <p:cNvSpPr txBox="1"/>
            <p:nvPr/>
          </p:nvSpPr>
          <p:spPr>
            <a:xfrm>
              <a:off x="2872292" y="3492956"/>
              <a:ext cx="1780840" cy="369332"/>
            </a:xfrm>
            <a:prstGeom prst="rect">
              <a:avLst/>
            </a:prstGeom>
            <a:solidFill>
              <a:schemeClr val="tx2">
                <a:lumMod val="20000"/>
                <a:lumOff val="80000"/>
              </a:schemeClr>
            </a:solidFill>
          </p:spPr>
          <p:txBody>
            <a:bodyPr wrap="square" rtlCol="0">
              <a:spAutoFit/>
            </a:bodyPr>
            <a:lstStyle/>
            <a:p>
              <a:r>
                <a:rPr lang="pt-BR" dirty="0"/>
                <a:t>Autonomia</a:t>
              </a:r>
            </a:p>
          </p:txBody>
        </p:sp>
        <p:sp>
          <p:nvSpPr>
            <p:cNvPr id="16" name="Retângulo 15">
              <a:extLst>
                <a:ext uri="{FF2B5EF4-FFF2-40B4-BE49-F238E27FC236}">
                  <a16:creationId xmlns:a16="http://schemas.microsoft.com/office/drawing/2014/main" id="{8D550D92-FEBC-4FFF-BDFD-049926FEBB55}"/>
                </a:ext>
              </a:extLst>
            </p:cNvPr>
            <p:cNvSpPr/>
            <p:nvPr/>
          </p:nvSpPr>
          <p:spPr>
            <a:xfrm>
              <a:off x="419724" y="4422346"/>
              <a:ext cx="2863121" cy="885634"/>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17" name="CaixaDeTexto 16">
              <a:extLst>
                <a:ext uri="{FF2B5EF4-FFF2-40B4-BE49-F238E27FC236}">
                  <a16:creationId xmlns:a16="http://schemas.microsoft.com/office/drawing/2014/main" id="{B4D716BD-8A8C-40B5-B465-76EB0CEA83A4}"/>
                </a:ext>
              </a:extLst>
            </p:cNvPr>
            <p:cNvSpPr txBox="1"/>
            <p:nvPr/>
          </p:nvSpPr>
          <p:spPr>
            <a:xfrm>
              <a:off x="3126413" y="4422346"/>
              <a:ext cx="1780840" cy="646331"/>
            </a:xfrm>
            <a:prstGeom prst="rect">
              <a:avLst/>
            </a:prstGeom>
            <a:solidFill>
              <a:schemeClr val="tx2">
                <a:lumMod val="20000"/>
                <a:lumOff val="80000"/>
              </a:schemeClr>
            </a:solidFill>
          </p:spPr>
          <p:txBody>
            <a:bodyPr wrap="square" rtlCol="0">
              <a:spAutoFit/>
            </a:bodyPr>
            <a:lstStyle/>
            <a:p>
              <a:r>
                <a:rPr lang="pt-BR" dirty="0"/>
                <a:t>Impulsividade e </a:t>
              </a:r>
            </a:p>
            <a:p>
              <a:r>
                <a:rPr lang="pt-BR" dirty="0"/>
                <a:t>Agressividade</a:t>
              </a:r>
            </a:p>
          </p:txBody>
        </p:sp>
        <p:sp>
          <p:nvSpPr>
            <p:cNvPr id="18" name="Retângulo 17">
              <a:extLst>
                <a:ext uri="{FF2B5EF4-FFF2-40B4-BE49-F238E27FC236}">
                  <a16:creationId xmlns:a16="http://schemas.microsoft.com/office/drawing/2014/main" id="{BADF4ECE-5014-4182-B189-DE3CC69F4484}"/>
                </a:ext>
              </a:extLst>
            </p:cNvPr>
            <p:cNvSpPr/>
            <p:nvPr/>
          </p:nvSpPr>
          <p:spPr>
            <a:xfrm>
              <a:off x="439389" y="5371935"/>
              <a:ext cx="2863121" cy="1077615"/>
            </a:xfrm>
            <a:prstGeom prst="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19" name="CaixaDeTexto 18">
              <a:extLst>
                <a:ext uri="{FF2B5EF4-FFF2-40B4-BE49-F238E27FC236}">
                  <a16:creationId xmlns:a16="http://schemas.microsoft.com/office/drawing/2014/main" id="{05112539-8BFF-425A-AAC3-26A4011CF8F1}"/>
                </a:ext>
              </a:extLst>
            </p:cNvPr>
            <p:cNvSpPr txBox="1"/>
            <p:nvPr/>
          </p:nvSpPr>
          <p:spPr>
            <a:xfrm>
              <a:off x="2881642" y="5369881"/>
              <a:ext cx="1780840" cy="369332"/>
            </a:xfrm>
            <a:prstGeom prst="rect">
              <a:avLst/>
            </a:prstGeom>
            <a:solidFill>
              <a:schemeClr val="tx2">
                <a:lumMod val="20000"/>
                <a:lumOff val="80000"/>
              </a:schemeClr>
            </a:solidFill>
          </p:spPr>
          <p:txBody>
            <a:bodyPr wrap="square" rtlCol="0">
              <a:spAutoFit/>
            </a:bodyPr>
            <a:lstStyle/>
            <a:p>
              <a:r>
                <a:rPr lang="pt-BR" dirty="0"/>
                <a:t>Espiritualidade</a:t>
              </a:r>
            </a:p>
          </p:txBody>
        </p:sp>
      </p:grpSp>
      <p:grpSp>
        <p:nvGrpSpPr>
          <p:cNvPr id="7" name="Agrupar 6">
            <a:extLst>
              <a:ext uri="{FF2B5EF4-FFF2-40B4-BE49-F238E27FC236}">
                <a16:creationId xmlns:a16="http://schemas.microsoft.com/office/drawing/2014/main" id="{C61F84CC-E796-4ABB-B700-4CF3E646AF01}"/>
              </a:ext>
            </a:extLst>
          </p:cNvPr>
          <p:cNvGrpSpPr/>
          <p:nvPr/>
        </p:nvGrpSpPr>
        <p:grpSpPr>
          <a:xfrm>
            <a:off x="5874807" y="198316"/>
            <a:ext cx="6447237" cy="6390966"/>
            <a:chOff x="5895992" y="356232"/>
            <a:chExt cx="6296008" cy="6045456"/>
          </a:xfrm>
        </p:grpSpPr>
        <p:pic>
          <p:nvPicPr>
            <p:cNvPr id="9" name="Imagem 8" descr="Tabela&#10;&#10;Descrição gerada automaticamente">
              <a:extLst>
                <a:ext uri="{FF2B5EF4-FFF2-40B4-BE49-F238E27FC236}">
                  <a16:creationId xmlns:a16="http://schemas.microsoft.com/office/drawing/2014/main" id="{7352064F-1B8F-4851-9EFC-7F1A896967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10"/>
            <a:stretch/>
          </p:blipFill>
          <p:spPr>
            <a:xfrm>
              <a:off x="5895992" y="356232"/>
              <a:ext cx="6296008" cy="6045456"/>
            </a:xfrm>
            <a:prstGeom prst="rect">
              <a:avLst/>
            </a:prstGeom>
          </p:spPr>
        </p:pic>
        <p:sp>
          <p:nvSpPr>
            <p:cNvPr id="20" name="Retângulo 19">
              <a:extLst>
                <a:ext uri="{FF2B5EF4-FFF2-40B4-BE49-F238E27FC236}">
                  <a16:creationId xmlns:a16="http://schemas.microsoft.com/office/drawing/2014/main" id="{6ACEF138-1EE7-4779-907D-5D425E28B27C}"/>
                </a:ext>
              </a:extLst>
            </p:cNvPr>
            <p:cNvSpPr/>
            <p:nvPr/>
          </p:nvSpPr>
          <p:spPr>
            <a:xfrm>
              <a:off x="6535895" y="1959329"/>
              <a:ext cx="2863121" cy="84187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21" name="Retângulo 20">
              <a:extLst>
                <a:ext uri="{FF2B5EF4-FFF2-40B4-BE49-F238E27FC236}">
                  <a16:creationId xmlns:a16="http://schemas.microsoft.com/office/drawing/2014/main" id="{D53CC429-A226-4ACE-822F-2415949E1296}"/>
                </a:ext>
              </a:extLst>
            </p:cNvPr>
            <p:cNvSpPr/>
            <p:nvPr/>
          </p:nvSpPr>
          <p:spPr>
            <a:xfrm>
              <a:off x="6535894" y="2861166"/>
              <a:ext cx="2863121" cy="168085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22" name="CaixaDeTexto 21">
              <a:extLst>
                <a:ext uri="{FF2B5EF4-FFF2-40B4-BE49-F238E27FC236}">
                  <a16:creationId xmlns:a16="http://schemas.microsoft.com/office/drawing/2014/main" id="{A2450475-E26B-4963-A027-380E9CCC9449}"/>
                </a:ext>
              </a:extLst>
            </p:cNvPr>
            <p:cNvSpPr txBox="1"/>
            <p:nvPr/>
          </p:nvSpPr>
          <p:spPr>
            <a:xfrm>
              <a:off x="8851686" y="1959329"/>
              <a:ext cx="1780840" cy="369332"/>
            </a:xfrm>
            <a:prstGeom prst="rect">
              <a:avLst/>
            </a:prstGeom>
            <a:solidFill>
              <a:schemeClr val="tx2">
                <a:lumMod val="20000"/>
                <a:lumOff val="80000"/>
              </a:schemeClr>
            </a:solidFill>
          </p:spPr>
          <p:txBody>
            <a:bodyPr wrap="square" rtlCol="0">
              <a:spAutoFit/>
            </a:bodyPr>
            <a:lstStyle/>
            <a:p>
              <a:r>
                <a:rPr lang="pt-BR" dirty="0"/>
                <a:t>Violência</a:t>
              </a:r>
            </a:p>
          </p:txBody>
        </p:sp>
        <p:sp>
          <p:nvSpPr>
            <p:cNvPr id="23" name="CaixaDeTexto 22">
              <a:extLst>
                <a:ext uri="{FF2B5EF4-FFF2-40B4-BE49-F238E27FC236}">
                  <a16:creationId xmlns:a16="http://schemas.microsoft.com/office/drawing/2014/main" id="{388AED33-236A-4EAA-83DB-3FC0B2A352DD}"/>
                </a:ext>
              </a:extLst>
            </p:cNvPr>
            <p:cNvSpPr txBox="1"/>
            <p:nvPr/>
          </p:nvSpPr>
          <p:spPr>
            <a:xfrm>
              <a:off x="8851684" y="2861166"/>
              <a:ext cx="2465889" cy="646331"/>
            </a:xfrm>
            <a:prstGeom prst="rect">
              <a:avLst/>
            </a:prstGeom>
            <a:solidFill>
              <a:schemeClr val="tx2">
                <a:lumMod val="20000"/>
                <a:lumOff val="80000"/>
              </a:schemeClr>
            </a:solidFill>
          </p:spPr>
          <p:txBody>
            <a:bodyPr wrap="square" rtlCol="0">
              <a:spAutoFit/>
            </a:bodyPr>
            <a:lstStyle/>
            <a:p>
              <a:r>
                <a:rPr lang="pt-BR" dirty="0"/>
                <a:t>Autoagressão e comportamento suicida</a:t>
              </a:r>
            </a:p>
          </p:txBody>
        </p:sp>
        <p:sp>
          <p:nvSpPr>
            <p:cNvPr id="24" name="Retângulo 23">
              <a:extLst>
                <a:ext uri="{FF2B5EF4-FFF2-40B4-BE49-F238E27FC236}">
                  <a16:creationId xmlns:a16="http://schemas.microsoft.com/office/drawing/2014/main" id="{7FA0340D-373C-45EF-84A5-01B9423EA0A6}"/>
                </a:ext>
              </a:extLst>
            </p:cNvPr>
            <p:cNvSpPr/>
            <p:nvPr/>
          </p:nvSpPr>
          <p:spPr>
            <a:xfrm>
              <a:off x="6545887" y="4572541"/>
              <a:ext cx="3167734" cy="973819"/>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pt-BR"/>
            </a:p>
          </p:txBody>
        </p:sp>
        <p:sp>
          <p:nvSpPr>
            <p:cNvPr id="25" name="CaixaDeTexto 24">
              <a:extLst>
                <a:ext uri="{FF2B5EF4-FFF2-40B4-BE49-F238E27FC236}">
                  <a16:creationId xmlns:a16="http://schemas.microsoft.com/office/drawing/2014/main" id="{74F5897A-CD47-4C01-AE5E-918DA42A195C}"/>
                </a:ext>
              </a:extLst>
            </p:cNvPr>
            <p:cNvSpPr txBox="1"/>
            <p:nvPr/>
          </p:nvSpPr>
          <p:spPr>
            <a:xfrm>
              <a:off x="9671117" y="4560845"/>
              <a:ext cx="2062486" cy="369332"/>
            </a:xfrm>
            <a:prstGeom prst="rect">
              <a:avLst/>
            </a:prstGeom>
            <a:solidFill>
              <a:schemeClr val="tx2">
                <a:lumMod val="20000"/>
                <a:lumOff val="80000"/>
              </a:schemeClr>
            </a:solidFill>
          </p:spPr>
          <p:txBody>
            <a:bodyPr wrap="square" rtlCol="0">
              <a:spAutoFit/>
            </a:bodyPr>
            <a:lstStyle/>
            <a:p>
              <a:r>
                <a:rPr lang="pt-BR" dirty="0"/>
                <a:t>Plano de cuidados</a:t>
              </a:r>
            </a:p>
          </p:txBody>
        </p:sp>
      </p:grpSp>
      <p:sp>
        <p:nvSpPr>
          <p:cNvPr id="6" name="CaixaDeTexto 5">
            <a:extLst>
              <a:ext uri="{FF2B5EF4-FFF2-40B4-BE49-F238E27FC236}">
                <a16:creationId xmlns:a16="http://schemas.microsoft.com/office/drawing/2014/main" id="{39DDB96A-46C6-43B4-AC1D-436DCA6FCEF3}"/>
              </a:ext>
            </a:extLst>
          </p:cNvPr>
          <p:cNvSpPr txBox="1"/>
          <p:nvPr/>
        </p:nvSpPr>
        <p:spPr>
          <a:xfrm>
            <a:off x="1355464" y="383881"/>
            <a:ext cx="9369647"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2400" b="1" dirty="0"/>
              <a:t>Cuida SM</a:t>
            </a:r>
          </a:p>
        </p:txBody>
      </p:sp>
      <p:pic>
        <p:nvPicPr>
          <p:cNvPr id="1028" name="Picture 4" descr="three dots Icon 4375739">
            <a:extLst>
              <a:ext uri="{FF2B5EF4-FFF2-40B4-BE49-F238E27FC236}">
                <a16:creationId xmlns:a16="http://schemas.microsoft.com/office/drawing/2014/main" id="{8512B461-3A9B-F816-0668-CBF75060F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6787" y="80006"/>
            <a:ext cx="1027880" cy="1027880"/>
          </a:xfrm>
          <a:prstGeom prst="rect">
            <a:avLst/>
          </a:prstGeom>
          <a:noFill/>
          <a:extLst>
            <a:ext uri="{909E8E84-426E-40DD-AFC4-6F175D3DCCD1}">
              <a14:hiddenFill xmlns:a14="http://schemas.microsoft.com/office/drawing/2010/main">
                <a:solidFill>
                  <a:srgbClr val="FFFFFF"/>
                </a:solidFill>
              </a14:hiddenFill>
            </a:ext>
          </a:extLst>
        </p:spPr>
      </p:pic>
      <p:sp>
        <p:nvSpPr>
          <p:cNvPr id="34" name="CaixaDeTexto 33">
            <a:extLst>
              <a:ext uri="{FF2B5EF4-FFF2-40B4-BE49-F238E27FC236}">
                <a16:creationId xmlns:a16="http://schemas.microsoft.com/office/drawing/2014/main" id="{3BCAC403-8A48-4F3F-8704-45A36547905E}"/>
              </a:ext>
            </a:extLst>
          </p:cNvPr>
          <p:cNvSpPr txBox="1"/>
          <p:nvPr/>
        </p:nvSpPr>
        <p:spPr>
          <a:xfrm>
            <a:off x="1508127" y="368360"/>
            <a:ext cx="2785363" cy="373954"/>
          </a:xfrm>
          <a:prstGeom prst="rect">
            <a:avLst/>
          </a:prstGeom>
          <a:noFill/>
        </p:spPr>
        <p:txBody>
          <a:bodyPr wrap="square">
            <a:spAutoFit/>
          </a:bodyPr>
          <a:lstStyle/>
          <a:p>
            <a:r>
              <a:rPr lang="pt-BR" sz="1800" b="1" dirty="0"/>
              <a:t>17 itens</a:t>
            </a:r>
            <a:endParaRPr lang="pt-BR" dirty="0"/>
          </a:p>
        </p:txBody>
      </p:sp>
      <p:grpSp>
        <p:nvGrpSpPr>
          <p:cNvPr id="26" name="Agrupar 25">
            <a:extLst>
              <a:ext uri="{FF2B5EF4-FFF2-40B4-BE49-F238E27FC236}">
                <a16:creationId xmlns:a16="http://schemas.microsoft.com/office/drawing/2014/main" id="{93ED5514-D9D6-56A9-5FAD-EE0FA64454C8}"/>
              </a:ext>
            </a:extLst>
          </p:cNvPr>
          <p:cNvGrpSpPr/>
          <p:nvPr/>
        </p:nvGrpSpPr>
        <p:grpSpPr>
          <a:xfrm>
            <a:off x="3500290" y="203428"/>
            <a:ext cx="12907596" cy="699753"/>
            <a:chOff x="3500290" y="203428"/>
            <a:chExt cx="12907596" cy="699753"/>
          </a:xfrm>
        </p:grpSpPr>
        <p:pic>
          <p:nvPicPr>
            <p:cNvPr id="1026" name="Picture 2" descr="clock Icon 5765133">
              <a:extLst>
                <a:ext uri="{FF2B5EF4-FFF2-40B4-BE49-F238E27FC236}">
                  <a16:creationId xmlns:a16="http://schemas.microsoft.com/office/drawing/2014/main" id="{6CFC3E17-5DF8-CD0F-7490-B6B6B69E22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0290" y="213370"/>
              <a:ext cx="624284" cy="62428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23333A8B-921F-E77D-A9A3-F64A62800EAB}"/>
                </a:ext>
              </a:extLst>
            </p:cNvPr>
            <p:cNvSpPr txBox="1"/>
            <p:nvPr/>
          </p:nvSpPr>
          <p:spPr>
            <a:xfrm>
              <a:off x="4100086" y="379961"/>
              <a:ext cx="1614631" cy="523220"/>
            </a:xfrm>
            <a:prstGeom prst="rect">
              <a:avLst/>
            </a:prstGeom>
            <a:noFill/>
          </p:spPr>
          <p:txBody>
            <a:bodyPr wrap="square" rtlCol="0">
              <a:spAutoFit/>
            </a:bodyPr>
            <a:lstStyle/>
            <a:p>
              <a:r>
                <a:rPr lang="pt-BR" sz="2800" dirty="0">
                  <a:solidFill>
                    <a:srgbClr val="114834"/>
                  </a:solidFill>
                  <a:latin typeface="Calibri" panose="020F0502020204030204" pitchFamily="34" charset="0"/>
                </a:rPr>
                <a:t>5 min</a:t>
              </a:r>
            </a:p>
          </p:txBody>
        </p:sp>
        <p:pic>
          <p:nvPicPr>
            <p:cNvPr id="10" name="Picture 2" descr="clock Icon 5765133">
              <a:extLst>
                <a:ext uri="{FF2B5EF4-FFF2-40B4-BE49-F238E27FC236}">
                  <a16:creationId xmlns:a16="http://schemas.microsoft.com/office/drawing/2014/main" id="{B17FD8D3-C408-C6FB-98F0-74179F8E83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9589" y="203428"/>
              <a:ext cx="624284" cy="624284"/>
            </a:xfrm>
            <a:prstGeom prst="rect">
              <a:avLst/>
            </a:prstGeom>
            <a:noFill/>
            <a:extLst>
              <a:ext uri="{909E8E84-426E-40DD-AFC4-6F175D3DCCD1}">
                <a14:hiddenFill xmlns:a14="http://schemas.microsoft.com/office/drawing/2010/main">
                  <a:solidFill>
                    <a:srgbClr val="FFFFFF"/>
                  </a:solidFill>
                </a14:hiddenFill>
              </a:ext>
            </a:extLst>
          </p:spPr>
        </p:pic>
        <p:sp>
          <p:nvSpPr>
            <p:cNvPr id="35" name="CaixaDeTexto 34">
              <a:extLst>
                <a:ext uri="{FF2B5EF4-FFF2-40B4-BE49-F238E27FC236}">
                  <a16:creationId xmlns:a16="http://schemas.microsoft.com/office/drawing/2014/main" id="{6E4BD9C0-2AF1-4BE7-A17A-9E1625161F11}"/>
                </a:ext>
              </a:extLst>
            </p:cNvPr>
            <p:cNvSpPr txBox="1"/>
            <p:nvPr/>
          </p:nvSpPr>
          <p:spPr>
            <a:xfrm>
              <a:off x="8901494" y="422718"/>
              <a:ext cx="7506392" cy="369332"/>
            </a:xfrm>
            <a:prstGeom prst="rect">
              <a:avLst/>
            </a:prstGeom>
            <a:noFill/>
          </p:spPr>
          <p:txBody>
            <a:bodyPr wrap="square">
              <a:spAutoFit/>
            </a:bodyPr>
            <a:lstStyle/>
            <a:p>
              <a:r>
                <a:rPr lang="pt-BR" sz="1800" b="1" dirty="0"/>
                <a:t>14 itens</a:t>
              </a:r>
              <a:endParaRPr lang="pt-BR" dirty="0"/>
            </a:p>
          </p:txBody>
        </p:sp>
      </p:grpSp>
      <p:sp>
        <p:nvSpPr>
          <p:cNvPr id="8" name="CaixaDeTexto 7">
            <a:extLst>
              <a:ext uri="{FF2B5EF4-FFF2-40B4-BE49-F238E27FC236}">
                <a16:creationId xmlns:a16="http://schemas.microsoft.com/office/drawing/2014/main" id="{ECC1B137-A36A-A2F0-17BE-A8F1381481B3}"/>
              </a:ext>
            </a:extLst>
          </p:cNvPr>
          <p:cNvSpPr txBox="1"/>
          <p:nvPr/>
        </p:nvSpPr>
        <p:spPr>
          <a:xfrm>
            <a:off x="7507820" y="5808481"/>
            <a:ext cx="4543754" cy="938719"/>
          </a:xfrm>
          <a:prstGeom prst="rect">
            <a:avLst/>
          </a:prstGeom>
          <a:noFill/>
        </p:spPr>
        <p:txBody>
          <a:bodyPr wrap="square">
            <a:spAutoFit/>
          </a:bodyPr>
          <a:lstStyle/>
          <a:p>
            <a:r>
              <a:rPr lang="pt-BR" sz="1100" dirty="0"/>
              <a:t>MENDONÇA, J.M.T.; SOUSA, A.A.F.; ESHRIQUI, I; REBUSTINI, F; BONFIM, D; ZORZI, D.S.; </a:t>
            </a:r>
            <a:r>
              <a:rPr lang="pt-BR" sz="1100" i="1" dirty="0"/>
              <a:t>et al</a:t>
            </a:r>
            <a:r>
              <a:rPr lang="pt-BR" sz="1100" dirty="0"/>
              <a:t>., </a:t>
            </a:r>
            <a:r>
              <a:rPr lang="pt-BR" sz="1100" dirty="0" err="1"/>
              <a:t>Brazilian</a:t>
            </a:r>
            <a:r>
              <a:rPr lang="pt-BR" sz="1100" dirty="0"/>
              <a:t> </a:t>
            </a:r>
            <a:r>
              <a:rPr lang="pt-BR" sz="1100" dirty="0" err="1"/>
              <a:t>Scale</a:t>
            </a:r>
            <a:r>
              <a:rPr lang="pt-BR" sz="1100" dirty="0"/>
              <a:t> for </a:t>
            </a:r>
            <a:r>
              <a:rPr lang="pt-BR" sz="1100" dirty="0" err="1"/>
              <a:t>Evaluation</a:t>
            </a:r>
            <a:r>
              <a:rPr lang="pt-BR" sz="1100" dirty="0"/>
              <a:t> </a:t>
            </a:r>
            <a:r>
              <a:rPr lang="pt-BR" sz="1100" dirty="0" err="1"/>
              <a:t>of</a:t>
            </a:r>
            <a:r>
              <a:rPr lang="pt-BR" sz="1100" dirty="0"/>
              <a:t> Mental Health </a:t>
            </a:r>
            <a:r>
              <a:rPr lang="pt-BR" sz="1100" dirty="0" err="1"/>
              <a:t>Care</a:t>
            </a:r>
            <a:r>
              <a:rPr lang="pt-BR" sz="1100" dirty="0"/>
              <a:t> </a:t>
            </a:r>
            <a:r>
              <a:rPr lang="pt-BR" sz="1100" dirty="0" err="1"/>
              <a:t>Needs</a:t>
            </a:r>
            <a:r>
              <a:rPr lang="pt-BR" sz="1100" dirty="0"/>
              <a:t>: </a:t>
            </a:r>
            <a:r>
              <a:rPr lang="pt-BR" sz="1100" dirty="0" err="1"/>
              <a:t>Development</a:t>
            </a:r>
            <a:r>
              <a:rPr lang="pt-BR" sz="1100" dirty="0"/>
              <a:t> </a:t>
            </a:r>
            <a:r>
              <a:rPr lang="pt-BR" sz="1100" dirty="0" err="1"/>
              <a:t>and</a:t>
            </a:r>
            <a:r>
              <a:rPr lang="pt-BR" sz="1100" dirty="0"/>
              <a:t> </a:t>
            </a:r>
            <a:r>
              <a:rPr lang="pt-BR" sz="1100" dirty="0" err="1"/>
              <a:t>evidence</a:t>
            </a:r>
            <a:r>
              <a:rPr lang="pt-BR" sz="1100" dirty="0"/>
              <a:t> </a:t>
            </a:r>
            <a:r>
              <a:rPr lang="pt-BR" sz="1100" dirty="0" err="1"/>
              <a:t>of</a:t>
            </a:r>
            <a:r>
              <a:rPr lang="pt-BR" sz="1100" dirty="0"/>
              <a:t> </a:t>
            </a:r>
            <a:r>
              <a:rPr lang="pt-BR" sz="1100" dirty="0" err="1"/>
              <a:t>validity</a:t>
            </a:r>
            <a:r>
              <a:rPr lang="pt-BR" sz="1100" dirty="0"/>
              <a:t>, 11 </a:t>
            </a:r>
            <a:r>
              <a:rPr lang="pt-BR" sz="1100" dirty="0" err="1"/>
              <a:t>January</a:t>
            </a:r>
            <a:r>
              <a:rPr lang="pt-BR" sz="1100" dirty="0"/>
              <a:t> 2023, PREPRINT (Versão 1) Disponível em: &lt;</a:t>
            </a:r>
            <a:r>
              <a:rPr lang="pt-BR" sz="1100" dirty="0">
                <a:effectLst/>
                <a:hlinkClick r:id="rId7" tooltip="https://europepmc.org/article/ppr/ppr595899%3e"/>
              </a:rPr>
              <a:t>https://europepmc.org/</a:t>
            </a:r>
            <a:r>
              <a:rPr lang="pt-BR" sz="1100" dirty="0" err="1">
                <a:effectLst/>
                <a:hlinkClick r:id="rId7" tooltip="https://europepmc.org/article/ppr/ppr595899%3e"/>
              </a:rPr>
              <a:t>article</a:t>
            </a:r>
            <a:r>
              <a:rPr lang="pt-BR" sz="1100" dirty="0">
                <a:effectLst/>
                <a:hlinkClick r:id="rId7" tooltip="https://europepmc.org/article/ppr/ppr595899%3e"/>
              </a:rPr>
              <a:t>/</a:t>
            </a:r>
            <a:r>
              <a:rPr lang="pt-BR" sz="1100" dirty="0" err="1">
                <a:effectLst/>
                <a:hlinkClick r:id="rId7" tooltip="https://europepmc.org/article/ppr/ppr595899%3e"/>
              </a:rPr>
              <a:t>ppr</a:t>
            </a:r>
            <a:r>
              <a:rPr lang="pt-BR" sz="1100" dirty="0">
                <a:effectLst/>
                <a:hlinkClick r:id="rId7" tooltip="https://europepmc.org/article/ppr/ppr595899%3e"/>
              </a:rPr>
              <a:t>/ppr595899&gt;</a:t>
            </a:r>
            <a:r>
              <a:rPr lang="pt-BR" sz="1100" dirty="0"/>
              <a:t> Acesso em: 20 mar 2023</a:t>
            </a:r>
          </a:p>
        </p:txBody>
      </p:sp>
    </p:spTree>
    <p:extLst>
      <p:ext uri="{BB962C8B-B14F-4D97-AF65-F5344CB8AC3E}">
        <p14:creationId xmlns:p14="http://schemas.microsoft.com/office/powerpoint/2010/main" val="34108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E5FE8-80D5-412A-B3CF-A774F6FF181B}"/>
              </a:ext>
            </a:extLst>
          </p:cNvPr>
          <p:cNvSpPr>
            <a:spLocks noGrp="1"/>
          </p:cNvSpPr>
          <p:nvPr>
            <p:ph type="title"/>
          </p:nvPr>
        </p:nvSpPr>
        <p:spPr>
          <a:xfrm>
            <a:off x="257045" y="825439"/>
            <a:ext cx="10515600" cy="1197088"/>
          </a:xfrm>
        </p:spPr>
        <p:txBody>
          <a:bodyPr/>
          <a:lstStyle/>
          <a:p>
            <a:r>
              <a:rPr lang="pt-BR" dirty="0"/>
              <a:t>Itens Marcadores e Potencializadores</a:t>
            </a:r>
          </a:p>
        </p:txBody>
      </p:sp>
      <p:sp>
        <p:nvSpPr>
          <p:cNvPr id="3" name="Espaço Reservado para Conteúdo 2">
            <a:extLst>
              <a:ext uri="{FF2B5EF4-FFF2-40B4-BE49-F238E27FC236}">
                <a16:creationId xmlns:a16="http://schemas.microsoft.com/office/drawing/2014/main" id="{4EF07C60-0C6B-C66E-C1DC-AB3135942852}"/>
              </a:ext>
            </a:extLst>
          </p:cNvPr>
          <p:cNvSpPr>
            <a:spLocks noGrp="1"/>
          </p:cNvSpPr>
          <p:nvPr>
            <p:ph idx="1"/>
          </p:nvPr>
        </p:nvSpPr>
        <p:spPr>
          <a:xfrm>
            <a:off x="385633" y="2022527"/>
            <a:ext cx="10834817" cy="4651891"/>
          </a:xfrm>
        </p:spPr>
        <p:txBody>
          <a:bodyPr>
            <a:normAutofit/>
          </a:bodyPr>
          <a:lstStyle/>
          <a:p>
            <a:r>
              <a:rPr lang="pt-BR" dirty="0"/>
              <a:t>2 itens Marcadores:</a:t>
            </a:r>
          </a:p>
          <a:p>
            <a:pPr lvl="1"/>
            <a:r>
              <a:rPr lang="pt-BR" sz="2200" dirty="0"/>
              <a:t>“Você consegue se manter trabalhando?”</a:t>
            </a:r>
          </a:p>
          <a:p>
            <a:pPr lvl="1"/>
            <a:r>
              <a:rPr lang="pt-BR" sz="2200" dirty="0"/>
              <a:t> “Você é capaz de controlar sua impulsividade?”</a:t>
            </a:r>
          </a:p>
          <a:p>
            <a:pPr marL="0" indent="0">
              <a:buNone/>
            </a:pPr>
            <a:r>
              <a:rPr lang="pt-BR" dirty="0"/>
              <a:t>Ocorrem com uma frequência elevada </a:t>
            </a:r>
            <a:r>
              <a:rPr lang="pt-BR" b="1" dirty="0"/>
              <a:t>independente do estrato de NCSM e </a:t>
            </a:r>
            <a:r>
              <a:rPr lang="pt-BR" dirty="0"/>
              <a:t>necessitam de </a:t>
            </a:r>
            <a:r>
              <a:rPr lang="pt-BR" b="1" dirty="0"/>
              <a:t>atenção </a:t>
            </a:r>
            <a:r>
              <a:rPr lang="pt-BR" dirty="0"/>
              <a:t>independente do escore final.</a:t>
            </a:r>
          </a:p>
          <a:p>
            <a:pPr marL="0" indent="0">
              <a:buNone/>
            </a:pPr>
            <a:endParaRPr lang="pt-BR" b="1" dirty="0"/>
          </a:p>
          <a:p>
            <a:r>
              <a:rPr lang="pt-BR" dirty="0"/>
              <a:t> 2 itens Potencializadores:</a:t>
            </a:r>
          </a:p>
          <a:p>
            <a:pPr lvl="1"/>
            <a:r>
              <a:rPr lang="pt-BR" sz="2200" dirty="0"/>
              <a:t>“O usuário foi testemunha de violência?”</a:t>
            </a:r>
          </a:p>
          <a:p>
            <a:pPr lvl="1"/>
            <a:r>
              <a:rPr lang="pt-BR" sz="2200" dirty="0"/>
              <a:t> “O usuário foi vítima de violência?” </a:t>
            </a:r>
          </a:p>
          <a:p>
            <a:pPr marL="0" indent="0">
              <a:buNone/>
            </a:pPr>
            <a:r>
              <a:rPr lang="pt-BR" dirty="0"/>
              <a:t>A maioria das pessoas que respondem positivo a esses itens estão em no estrato altíssima NCSM. Por isso, ao obter uma </a:t>
            </a:r>
            <a:r>
              <a:rPr lang="pt-BR" b="1" dirty="0"/>
              <a:t>resposta positiva </a:t>
            </a:r>
            <a:r>
              <a:rPr lang="pt-BR" dirty="0"/>
              <a:t>para eles, mesmo que o resultado do escore evidencie baixa ou moderada NCSM, </a:t>
            </a:r>
            <a:r>
              <a:rPr lang="pt-BR" b="1" dirty="0"/>
              <a:t>é preciso atenção.</a:t>
            </a:r>
          </a:p>
        </p:txBody>
      </p:sp>
    </p:spTree>
    <p:extLst>
      <p:ext uri="{BB962C8B-B14F-4D97-AF65-F5344CB8AC3E}">
        <p14:creationId xmlns:p14="http://schemas.microsoft.com/office/powerpoint/2010/main" val="37311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214357" y="784127"/>
            <a:ext cx="10515600" cy="1197088"/>
          </a:xfrm>
        </p:spPr>
        <p:txBody>
          <a:bodyPr/>
          <a:lstStyle/>
          <a:p>
            <a:r>
              <a:rPr lang="pt-BR" dirty="0"/>
              <a:t>Escala de Avaliação da NCSM (Cuida SM)</a:t>
            </a:r>
          </a:p>
        </p:txBody>
      </p:sp>
      <p:sp>
        <p:nvSpPr>
          <p:cNvPr id="9" name="Espaço Reservado para Conteúdo 8"/>
          <p:cNvSpPr>
            <a:spLocks noGrp="1"/>
          </p:cNvSpPr>
          <p:nvPr>
            <p:ph idx="1"/>
          </p:nvPr>
        </p:nvSpPr>
        <p:spPr>
          <a:xfrm>
            <a:off x="439021" y="1952105"/>
            <a:ext cx="5212779" cy="3512789"/>
          </a:xfrm>
        </p:spPr>
        <p:txBody>
          <a:bodyPr>
            <a:noAutofit/>
          </a:bodyPr>
          <a:lstStyle/>
          <a:p>
            <a:pPr>
              <a:spcAft>
                <a:spcPts val="600"/>
              </a:spcAft>
            </a:pPr>
            <a:r>
              <a:rPr lang="pt-BR" dirty="0"/>
              <a:t>Cálculo e Classificação do escore:</a:t>
            </a:r>
          </a:p>
          <a:p>
            <a:pPr marL="228600" lvl="1">
              <a:spcBef>
                <a:spcPts val="1000"/>
              </a:spcBef>
              <a:spcAft>
                <a:spcPts val="600"/>
              </a:spcAft>
            </a:pPr>
            <a:r>
              <a:rPr lang="pt-BR" sz="2200" dirty="0"/>
              <a:t>Resposta “Sim” em cada item = 1 ponto</a:t>
            </a:r>
          </a:p>
          <a:p>
            <a:pPr marL="228600" lvl="1">
              <a:spcBef>
                <a:spcPts val="1000"/>
              </a:spcBef>
              <a:spcAft>
                <a:spcPts val="600"/>
              </a:spcAft>
            </a:pPr>
            <a:r>
              <a:rPr lang="pt-BR" sz="2200" dirty="0"/>
              <a:t>NCSM = (17 - </a:t>
            </a:r>
            <a:r>
              <a:rPr lang="el-GR" sz="2200" dirty="0"/>
              <a:t>Σ</a:t>
            </a:r>
            <a:r>
              <a:rPr lang="pt-BR" sz="2200" dirty="0"/>
              <a:t>bloco1) + </a:t>
            </a:r>
            <a:r>
              <a:rPr lang="el-GR" sz="2200" dirty="0"/>
              <a:t>Σ</a:t>
            </a:r>
            <a:r>
              <a:rPr lang="pt-BR" sz="2200" dirty="0"/>
              <a:t>bloco2</a:t>
            </a:r>
          </a:p>
          <a:p>
            <a:pPr marL="228600" lvl="1">
              <a:spcBef>
                <a:spcPts val="1000"/>
              </a:spcBef>
              <a:spcAft>
                <a:spcPts val="600"/>
              </a:spcAft>
            </a:pPr>
            <a:r>
              <a:rPr lang="pt-BR" sz="2200" dirty="0"/>
              <a:t>Pontuação total: 0 (↓NCSM) a 31 (↑NCSM)</a:t>
            </a:r>
            <a:endParaRPr lang="pt-BR" dirty="0"/>
          </a:p>
        </p:txBody>
      </p:sp>
      <p:graphicFrame>
        <p:nvGraphicFramePr>
          <p:cNvPr id="5" name="Tabela 2">
            <a:extLst>
              <a:ext uri="{FF2B5EF4-FFF2-40B4-BE49-F238E27FC236}">
                <a16:creationId xmlns:a16="http://schemas.microsoft.com/office/drawing/2014/main" id="{0949E8FC-7C28-43F2-A962-965D20F88A83}"/>
              </a:ext>
            </a:extLst>
          </p:cNvPr>
          <p:cNvGraphicFramePr>
            <a:graphicFrameLocks noGrp="1"/>
          </p:cNvGraphicFramePr>
          <p:nvPr>
            <p:extLst>
              <p:ext uri="{D42A27DB-BD31-4B8C-83A1-F6EECF244321}">
                <p14:modId xmlns:p14="http://schemas.microsoft.com/office/powerpoint/2010/main" val="1173330852"/>
              </p:ext>
            </p:extLst>
          </p:nvPr>
        </p:nvGraphicFramePr>
        <p:xfrm>
          <a:off x="5470165" y="2156352"/>
          <a:ext cx="5441428" cy="1854200"/>
        </p:xfrm>
        <a:graphic>
          <a:graphicData uri="http://schemas.openxmlformats.org/drawingml/2006/table">
            <a:tbl>
              <a:tblPr firstRow="1" bandRow="1">
                <a:tableStyleId>{5C22544A-7EE6-4342-B048-85BDC9FD1C3A}</a:tableStyleId>
              </a:tblPr>
              <a:tblGrid>
                <a:gridCol w="2748196">
                  <a:extLst>
                    <a:ext uri="{9D8B030D-6E8A-4147-A177-3AD203B41FA5}">
                      <a16:colId xmlns:a16="http://schemas.microsoft.com/office/drawing/2014/main" val="1477129500"/>
                    </a:ext>
                  </a:extLst>
                </a:gridCol>
                <a:gridCol w="2693232">
                  <a:extLst>
                    <a:ext uri="{9D8B030D-6E8A-4147-A177-3AD203B41FA5}">
                      <a16:colId xmlns:a16="http://schemas.microsoft.com/office/drawing/2014/main" val="4043218804"/>
                    </a:ext>
                  </a:extLst>
                </a:gridCol>
              </a:tblGrid>
              <a:tr h="370840">
                <a:tc>
                  <a:txBody>
                    <a:bodyPr/>
                    <a:lstStyle/>
                    <a:p>
                      <a:pPr algn="ctr"/>
                      <a:r>
                        <a:rPr lang="pt-BR" dirty="0"/>
                        <a:t>Classificação da NCSM</a:t>
                      </a:r>
                    </a:p>
                  </a:txBody>
                  <a:tcPr>
                    <a:solidFill>
                      <a:srgbClr val="661D16"/>
                    </a:solidFill>
                  </a:tcPr>
                </a:tc>
                <a:tc>
                  <a:txBody>
                    <a:bodyPr/>
                    <a:lstStyle/>
                    <a:p>
                      <a:pPr algn="ctr"/>
                      <a:r>
                        <a:rPr lang="pt-BR" dirty="0"/>
                        <a:t>Pontuação Cuida SM</a:t>
                      </a:r>
                    </a:p>
                  </a:txBody>
                  <a:tcPr>
                    <a:solidFill>
                      <a:srgbClr val="661D16"/>
                    </a:solidFill>
                  </a:tcPr>
                </a:tc>
                <a:extLst>
                  <a:ext uri="{0D108BD9-81ED-4DB2-BD59-A6C34878D82A}">
                    <a16:rowId xmlns:a16="http://schemas.microsoft.com/office/drawing/2014/main" val="1966763486"/>
                  </a:ext>
                </a:extLst>
              </a:tr>
              <a:tr h="370840">
                <a:tc>
                  <a:txBody>
                    <a:bodyPr/>
                    <a:lstStyle/>
                    <a:p>
                      <a:pPr algn="ctr"/>
                      <a:r>
                        <a:rPr lang="pt-BR" dirty="0"/>
                        <a:t>Baixa</a:t>
                      </a:r>
                    </a:p>
                  </a:txBody>
                  <a:tcPr>
                    <a:solidFill>
                      <a:srgbClr val="F2CCCC"/>
                    </a:solidFill>
                  </a:tcPr>
                </a:tc>
                <a:tc>
                  <a:txBody>
                    <a:bodyPr/>
                    <a:lstStyle/>
                    <a:p>
                      <a:pPr algn="ctr"/>
                      <a:r>
                        <a:rPr lang="pt-BR" dirty="0"/>
                        <a:t>0 a 1</a:t>
                      </a:r>
                    </a:p>
                  </a:txBody>
                  <a:tcPr>
                    <a:solidFill>
                      <a:srgbClr val="F2CCCC"/>
                    </a:solidFill>
                  </a:tcPr>
                </a:tc>
                <a:extLst>
                  <a:ext uri="{0D108BD9-81ED-4DB2-BD59-A6C34878D82A}">
                    <a16:rowId xmlns:a16="http://schemas.microsoft.com/office/drawing/2014/main" val="4247671769"/>
                  </a:ext>
                </a:extLst>
              </a:tr>
              <a:tr h="370840">
                <a:tc>
                  <a:txBody>
                    <a:bodyPr/>
                    <a:lstStyle/>
                    <a:p>
                      <a:pPr algn="ctr"/>
                      <a:r>
                        <a:rPr lang="pt-BR" dirty="0"/>
                        <a:t>Moderada</a:t>
                      </a:r>
                    </a:p>
                  </a:txBody>
                  <a:tcPr>
                    <a:solidFill>
                      <a:srgbClr val="F2CCCC"/>
                    </a:solidFill>
                  </a:tcPr>
                </a:tc>
                <a:tc>
                  <a:txBody>
                    <a:bodyPr/>
                    <a:lstStyle/>
                    <a:p>
                      <a:pPr algn="ctr"/>
                      <a:r>
                        <a:rPr lang="pt-BR" dirty="0"/>
                        <a:t>2 a 3</a:t>
                      </a:r>
                    </a:p>
                  </a:txBody>
                  <a:tcPr>
                    <a:solidFill>
                      <a:srgbClr val="F2CCCC"/>
                    </a:solidFill>
                  </a:tcPr>
                </a:tc>
                <a:extLst>
                  <a:ext uri="{0D108BD9-81ED-4DB2-BD59-A6C34878D82A}">
                    <a16:rowId xmlns:a16="http://schemas.microsoft.com/office/drawing/2014/main" val="1464747017"/>
                  </a:ext>
                </a:extLst>
              </a:tr>
              <a:tr h="370840">
                <a:tc>
                  <a:txBody>
                    <a:bodyPr/>
                    <a:lstStyle/>
                    <a:p>
                      <a:pPr algn="ctr"/>
                      <a:r>
                        <a:rPr lang="pt-BR" dirty="0"/>
                        <a:t>Alta</a:t>
                      </a:r>
                    </a:p>
                  </a:txBody>
                  <a:tcPr>
                    <a:solidFill>
                      <a:srgbClr val="F2CCCC"/>
                    </a:solidFill>
                  </a:tcPr>
                </a:tc>
                <a:tc>
                  <a:txBody>
                    <a:bodyPr/>
                    <a:lstStyle/>
                    <a:p>
                      <a:pPr algn="ctr"/>
                      <a:r>
                        <a:rPr lang="pt-BR" dirty="0"/>
                        <a:t>4 a 6</a:t>
                      </a:r>
                    </a:p>
                  </a:txBody>
                  <a:tcPr>
                    <a:solidFill>
                      <a:srgbClr val="F2CCCC"/>
                    </a:solidFill>
                  </a:tcPr>
                </a:tc>
                <a:extLst>
                  <a:ext uri="{0D108BD9-81ED-4DB2-BD59-A6C34878D82A}">
                    <a16:rowId xmlns:a16="http://schemas.microsoft.com/office/drawing/2014/main" val="1345973722"/>
                  </a:ext>
                </a:extLst>
              </a:tr>
              <a:tr h="370840">
                <a:tc>
                  <a:txBody>
                    <a:bodyPr/>
                    <a:lstStyle/>
                    <a:p>
                      <a:pPr algn="ctr"/>
                      <a:r>
                        <a:rPr lang="pt-BR" dirty="0"/>
                        <a:t>Altíssima</a:t>
                      </a:r>
                    </a:p>
                  </a:txBody>
                  <a:tcPr>
                    <a:solidFill>
                      <a:srgbClr val="F2CCCC"/>
                    </a:solidFill>
                  </a:tcPr>
                </a:tc>
                <a:tc>
                  <a:txBody>
                    <a:bodyPr/>
                    <a:lstStyle/>
                    <a:p>
                      <a:pPr algn="ctr"/>
                      <a:r>
                        <a:rPr lang="pt-BR" dirty="0"/>
                        <a:t>≥7</a:t>
                      </a:r>
                    </a:p>
                  </a:txBody>
                  <a:tcPr>
                    <a:solidFill>
                      <a:srgbClr val="F2CCCC"/>
                    </a:solidFill>
                  </a:tcPr>
                </a:tc>
                <a:extLst>
                  <a:ext uri="{0D108BD9-81ED-4DB2-BD59-A6C34878D82A}">
                    <a16:rowId xmlns:a16="http://schemas.microsoft.com/office/drawing/2014/main" val="413310093"/>
                  </a:ext>
                </a:extLst>
              </a:tr>
            </a:tbl>
          </a:graphicData>
        </a:graphic>
      </p:graphicFrame>
      <p:sp>
        <p:nvSpPr>
          <p:cNvPr id="2" name="CaixaDeTexto 1">
            <a:extLst>
              <a:ext uri="{FF2B5EF4-FFF2-40B4-BE49-F238E27FC236}">
                <a16:creationId xmlns:a16="http://schemas.microsoft.com/office/drawing/2014/main" id="{3B69F738-83D3-AD65-5902-09F8BD336514}"/>
              </a:ext>
            </a:extLst>
          </p:cNvPr>
          <p:cNvSpPr txBox="1"/>
          <p:nvPr/>
        </p:nvSpPr>
        <p:spPr>
          <a:xfrm>
            <a:off x="439021" y="6039889"/>
            <a:ext cx="10728867" cy="430887"/>
          </a:xfrm>
          <a:prstGeom prst="rect">
            <a:avLst/>
          </a:prstGeom>
          <a:noFill/>
        </p:spPr>
        <p:txBody>
          <a:bodyPr wrap="square">
            <a:spAutoFit/>
          </a:bodyPr>
          <a:lstStyle/>
          <a:p>
            <a:pPr algn="r"/>
            <a:r>
              <a:rPr lang="pt-BR" sz="1100" dirty="0"/>
              <a:t>MENDONÇA, J.M.T.; SOUSA, A.A.F.; ESHRIQUI, I; REBUSTINI, F; BONFIM, D; ZORZI, D.S.; </a:t>
            </a:r>
            <a:r>
              <a:rPr lang="pt-BR" sz="1100" i="1" dirty="0"/>
              <a:t>et al</a:t>
            </a:r>
            <a:r>
              <a:rPr lang="pt-BR" sz="1100" dirty="0"/>
              <a:t>., </a:t>
            </a:r>
            <a:r>
              <a:rPr lang="pt-BR" sz="1100" dirty="0" err="1"/>
              <a:t>Brazilian</a:t>
            </a:r>
            <a:r>
              <a:rPr lang="pt-BR" sz="1100" dirty="0"/>
              <a:t> </a:t>
            </a:r>
            <a:r>
              <a:rPr lang="pt-BR" sz="1100" dirty="0" err="1"/>
              <a:t>Scale</a:t>
            </a:r>
            <a:r>
              <a:rPr lang="pt-BR" sz="1100" dirty="0"/>
              <a:t> for </a:t>
            </a:r>
            <a:r>
              <a:rPr lang="pt-BR" sz="1100" dirty="0" err="1"/>
              <a:t>Evaluation</a:t>
            </a:r>
            <a:r>
              <a:rPr lang="pt-BR" sz="1100" dirty="0"/>
              <a:t> </a:t>
            </a:r>
            <a:r>
              <a:rPr lang="pt-BR" sz="1100" dirty="0" err="1"/>
              <a:t>of</a:t>
            </a:r>
            <a:r>
              <a:rPr lang="pt-BR" sz="1100" dirty="0"/>
              <a:t> Mental Health </a:t>
            </a:r>
            <a:r>
              <a:rPr lang="pt-BR" sz="1100" dirty="0" err="1"/>
              <a:t>Care</a:t>
            </a:r>
            <a:r>
              <a:rPr lang="pt-BR" sz="1100" dirty="0"/>
              <a:t> </a:t>
            </a:r>
            <a:r>
              <a:rPr lang="pt-BR" sz="1100" dirty="0" err="1"/>
              <a:t>Needs</a:t>
            </a:r>
            <a:r>
              <a:rPr lang="pt-BR" sz="1100" dirty="0"/>
              <a:t>: </a:t>
            </a:r>
            <a:r>
              <a:rPr lang="pt-BR" sz="1100" dirty="0" err="1"/>
              <a:t>Development</a:t>
            </a:r>
            <a:r>
              <a:rPr lang="pt-BR" sz="1100" dirty="0"/>
              <a:t> </a:t>
            </a:r>
            <a:r>
              <a:rPr lang="pt-BR" sz="1100" dirty="0" err="1"/>
              <a:t>and</a:t>
            </a:r>
            <a:r>
              <a:rPr lang="pt-BR" sz="1100" dirty="0"/>
              <a:t> </a:t>
            </a:r>
            <a:r>
              <a:rPr lang="pt-BR" sz="1100" dirty="0" err="1"/>
              <a:t>evidence</a:t>
            </a:r>
            <a:r>
              <a:rPr lang="pt-BR" sz="1100" dirty="0"/>
              <a:t> </a:t>
            </a:r>
            <a:r>
              <a:rPr lang="pt-BR" sz="1100" dirty="0" err="1"/>
              <a:t>of</a:t>
            </a:r>
            <a:r>
              <a:rPr lang="pt-BR" sz="1100" dirty="0"/>
              <a:t> </a:t>
            </a:r>
            <a:r>
              <a:rPr lang="pt-BR" sz="1100" dirty="0" err="1"/>
              <a:t>validity</a:t>
            </a:r>
            <a:r>
              <a:rPr lang="pt-BR" sz="1100" dirty="0"/>
              <a:t>, 11 </a:t>
            </a:r>
            <a:r>
              <a:rPr lang="pt-BR" sz="1100" dirty="0" err="1"/>
              <a:t>January</a:t>
            </a:r>
            <a:r>
              <a:rPr lang="pt-BR" sz="1100" dirty="0"/>
              <a:t> 2023, PREPRINT (Versão 1) Disponível em: &lt;</a:t>
            </a:r>
            <a:r>
              <a:rPr lang="pt-BR" sz="1100" dirty="0">
                <a:effectLst/>
                <a:hlinkClick r:id="rId2" tooltip="https://europepmc.org/article/ppr/ppr595899%3e"/>
              </a:rPr>
              <a:t>https://europepmc.org/</a:t>
            </a:r>
            <a:r>
              <a:rPr lang="pt-BR" sz="1100" dirty="0" err="1">
                <a:effectLst/>
                <a:hlinkClick r:id="rId2" tooltip="https://europepmc.org/article/ppr/ppr595899%3e"/>
              </a:rPr>
              <a:t>article</a:t>
            </a:r>
            <a:r>
              <a:rPr lang="pt-BR" sz="1100" dirty="0">
                <a:effectLst/>
                <a:hlinkClick r:id="rId2" tooltip="https://europepmc.org/article/ppr/ppr595899%3e"/>
              </a:rPr>
              <a:t>/</a:t>
            </a:r>
            <a:r>
              <a:rPr lang="pt-BR" sz="1100" dirty="0" err="1">
                <a:effectLst/>
                <a:hlinkClick r:id="rId2" tooltip="https://europepmc.org/article/ppr/ppr595899%3e"/>
              </a:rPr>
              <a:t>ppr</a:t>
            </a:r>
            <a:r>
              <a:rPr lang="pt-BR" sz="1100" dirty="0">
                <a:effectLst/>
                <a:hlinkClick r:id="rId2" tooltip="https://europepmc.org/article/ppr/ppr595899%3e"/>
              </a:rPr>
              <a:t>/ppr595899&gt;</a:t>
            </a:r>
            <a:r>
              <a:rPr lang="pt-BR" sz="1100" dirty="0"/>
              <a:t> Acesso em: 20 mar 2023</a:t>
            </a:r>
          </a:p>
        </p:txBody>
      </p:sp>
    </p:spTree>
    <p:extLst>
      <p:ext uri="{BB962C8B-B14F-4D97-AF65-F5344CB8AC3E}">
        <p14:creationId xmlns:p14="http://schemas.microsoft.com/office/powerpoint/2010/main" val="2477175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65CFAA-3B41-4C09-824F-54536EA85A2A}"/>
              </a:ext>
            </a:extLst>
          </p:cNvPr>
          <p:cNvSpPr>
            <a:spLocks noGrp="1"/>
          </p:cNvSpPr>
          <p:nvPr>
            <p:ph type="title"/>
          </p:nvPr>
        </p:nvSpPr>
        <p:spPr>
          <a:xfrm>
            <a:off x="404682" y="846569"/>
            <a:ext cx="10515600" cy="1197088"/>
          </a:xfrm>
        </p:spPr>
        <p:txBody>
          <a:bodyPr/>
          <a:lstStyle/>
          <a:p>
            <a:r>
              <a:rPr lang="pt-BR" dirty="0">
                <a:latin typeface="Calibri"/>
                <a:ea typeface="Calibri"/>
                <a:cs typeface="Calibri"/>
              </a:rPr>
              <a:t>Uso da Escala Cuida SM</a:t>
            </a:r>
          </a:p>
        </p:txBody>
      </p:sp>
      <p:sp>
        <p:nvSpPr>
          <p:cNvPr id="3" name="Espaço Reservado para Conteúdo 2">
            <a:extLst>
              <a:ext uri="{FF2B5EF4-FFF2-40B4-BE49-F238E27FC236}">
                <a16:creationId xmlns:a16="http://schemas.microsoft.com/office/drawing/2014/main" id="{B0319660-4C06-4892-935A-1BFC4205612A}"/>
              </a:ext>
            </a:extLst>
          </p:cNvPr>
          <p:cNvSpPr>
            <a:spLocks noGrp="1"/>
          </p:cNvSpPr>
          <p:nvPr>
            <p:ph idx="1"/>
          </p:nvPr>
        </p:nvSpPr>
        <p:spPr>
          <a:xfrm>
            <a:off x="404682" y="3069663"/>
            <a:ext cx="10862527" cy="4198938"/>
          </a:xfrm>
        </p:spPr>
        <p:txBody>
          <a:bodyPr vert="horz" lIns="91440" tIns="45720" rIns="91440" bIns="45720" rtlCol="0" anchor="t">
            <a:noAutofit/>
          </a:bodyPr>
          <a:lstStyle/>
          <a:p>
            <a:pPr marL="0" indent="0" algn="just">
              <a:buNone/>
            </a:pPr>
            <a:endParaRPr lang="pt-BR" dirty="0">
              <a:ea typeface="Calibri"/>
              <a:cs typeface="Calibri"/>
            </a:endParaRPr>
          </a:p>
          <a:p>
            <a:pPr marL="0" indent="0" algn="just">
              <a:buNone/>
            </a:pPr>
            <a:endParaRPr lang="pt-BR" dirty="0">
              <a:ea typeface="Calibri"/>
              <a:cs typeface="Calibri"/>
            </a:endParaRPr>
          </a:p>
          <a:p>
            <a:pPr marL="0" indent="0" algn="just">
              <a:buNone/>
            </a:pPr>
            <a:endParaRPr lang="pt-BR" dirty="0">
              <a:ea typeface="Calibri"/>
              <a:cs typeface="Calibri"/>
            </a:endParaRPr>
          </a:p>
          <a:p>
            <a:pPr marL="0" indent="0">
              <a:buNone/>
            </a:pPr>
            <a:endParaRPr lang="pt-BR" dirty="0"/>
          </a:p>
        </p:txBody>
      </p:sp>
      <p:sp>
        <p:nvSpPr>
          <p:cNvPr id="5" name="Espaço Reservado para Conteúdo 2">
            <a:extLst>
              <a:ext uri="{FF2B5EF4-FFF2-40B4-BE49-F238E27FC236}">
                <a16:creationId xmlns:a16="http://schemas.microsoft.com/office/drawing/2014/main" id="{34DDD380-4CFE-4878-AE77-F0A6191644D2}"/>
              </a:ext>
            </a:extLst>
          </p:cNvPr>
          <p:cNvSpPr txBox="1">
            <a:spLocks/>
          </p:cNvSpPr>
          <p:nvPr/>
        </p:nvSpPr>
        <p:spPr>
          <a:xfrm>
            <a:off x="453744" y="1831918"/>
            <a:ext cx="10417475" cy="5409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999"/>
              </a:buClr>
              <a:buFontTx/>
              <a:buBlip>
                <a:blip r:embed="rId3"/>
              </a:buBlip>
              <a:defRPr sz="2200" kern="1200" baseline="0">
                <a:solidFill>
                  <a:srgbClr val="114834"/>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3"/>
              </a:buBlip>
              <a:defRPr sz="2000" kern="1200" baseline="0">
                <a:solidFill>
                  <a:srgbClr val="114834"/>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3"/>
              </a:buBlip>
              <a:defRPr sz="1800" kern="1200" baseline="0">
                <a:solidFill>
                  <a:srgbClr val="114834"/>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3"/>
              </a:buBlip>
              <a:defRPr sz="1600" kern="1200" baseline="0">
                <a:solidFill>
                  <a:srgbClr val="114834"/>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3"/>
              </a:buBlip>
              <a:defRPr sz="1400" kern="1200" baseline="0">
                <a:solidFill>
                  <a:srgbClr val="11483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pt-BR" b="1" dirty="0"/>
              <a:t>Em quem aplicar?</a:t>
            </a:r>
          </a:p>
          <a:p>
            <a:pPr lvl="1">
              <a:spcBef>
                <a:spcPts val="2400"/>
              </a:spcBef>
            </a:pPr>
            <a:r>
              <a:rPr lang="pt-BR" sz="2200" dirty="0"/>
              <a:t>Adultos (≥  18 anos ) pessoas com necessidades de cuidados em saúde mental.</a:t>
            </a:r>
          </a:p>
          <a:p>
            <a:pPr>
              <a:spcBef>
                <a:spcPts val="2400"/>
              </a:spcBef>
            </a:pPr>
            <a:r>
              <a:rPr lang="pt-BR" b="1" dirty="0"/>
              <a:t>Quem pode aplicar?</a:t>
            </a:r>
          </a:p>
          <a:p>
            <a:pPr lvl="1">
              <a:spcBef>
                <a:spcPts val="2400"/>
              </a:spcBef>
            </a:pPr>
            <a:r>
              <a:rPr lang="pt-BR" sz="2200" dirty="0"/>
              <a:t>Profissionais de nível superior.</a:t>
            </a:r>
          </a:p>
          <a:p>
            <a:pPr lvl="2">
              <a:spcBef>
                <a:spcPts val="2400"/>
              </a:spcBef>
            </a:pPr>
            <a:r>
              <a:rPr lang="pt-BR" sz="2200" dirty="0"/>
              <a:t>Médicos, Enfermeiros, Farmacêuticos, Dentistas, Psicólogos, Assistentes sociais, Educadores Físicos, Nutricionistas, Fisioterapeutas etc.</a:t>
            </a:r>
          </a:p>
          <a:p>
            <a:pPr>
              <a:spcBef>
                <a:spcPts val="2400"/>
              </a:spcBef>
            </a:pPr>
            <a:r>
              <a:rPr lang="pt-BR" b="1" dirty="0"/>
              <a:t> Forma de aplicação?</a:t>
            </a:r>
          </a:p>
          <a:p>
            <a:pPr lvl="1">
              <a:spcBef>
                <a:spcPts val="2400"/>
              </a:spcBef>
            </a:pPr>
            <a:r>
              <a:rPr lang="pt-BR" sz="2200" dirty="0"/>
              <a:t> Autorreferido: A pessoa lê as perguntas e responde (parte 1) ou o profissional questiona a pessoa (parte 1 e parte 2)</a:t>
            </a:r>
          </a:p>
        </p:txBody>
      </p:sp>
    </p:spTree>
    <p:extLst>
      <p:ext uri="{BB962C8B-B14F-4D97-AF65-F5344CB8AC3E}">
        <p14:creationId xmlns:p14="http://schemas.microsoft.com/office/powerpoint/2010/main" val="199714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65CFAA-3B41-4C09-824F-54536EA85A2A}"/>
              </a:ext>
            </a:extLst>
          </p:cNvPr>
          <p:cNvSpPr>
            <a:spLocks noGrp="1"/>
          </p:cNvSpPr>
          <p:nvPr>
            <p:ph type="title"/>
          </p:nvPr>
        </p:nvSpPr>
        <p:spPr>
          <a:xfrm>
            <a:off x="442782" y="770369"/>
            <a:ext cx="10515600" cy="1197088"/>
          </a:xfrm>
        </p:spPr>
        <p:txBody>
          <a:bodyPr/>
          <a:lstStyle/>
          <a:p>
            <a:r>
              <a:rPr lang="pt-BR" dirty="0">
                <a:latin typeface="Calibri"/>
                <a:ea typeface="Calibri"/>
                <a:cs typeface="Calibri"/>
              </a:rPr>
              <a:t>Uso da Escala Cuida SM</a:t>
            </a:r>
          </a:p>
        </p:txBody>
      </p:sp>
      <p:sp>
        <p:nvSpPr>
          <p:cNvPr id="3" name="Espaço Reservado para Conteúdo 2">
            <a:extLst>
              <a:ext uri="{FF2B5EF4-FFF2-40B4-BE49-F238E27FC236}">
                <a16:creationId xmlns:a16="http://schemas.microsoft.com/office/drawing/2014/main" id="{B0319660-4C06-4892-935A-1BFC4205612A}"/>
              </a:ext>
            </a:extLst>
          </p:cNvPr>
          <p:cNvSpPr>
            <a:spLocks noGrp="1"/>
          </p:cNvSpPr>
          <p:nvPr>
            <p:ph idx="1"/>
          </p:nvPr>
        </p:nvSpPr>
        <p:spPr>
          <a:xfrm>
            <a:off x="442782" y="2993463"/>
            <a:ext cx="10862527" cy="4198938"/>
          </a:xfrm>
        </p:spPr>
        <p:txBody>
          <a:bodyPr vert="horz" lIns="91440" tIns="45720" rIns="91440" bIns="45720" rtlCol="0" anchor="t">
            <a:noAutofit/>
          </a:bodyPr>
          <a:lstStyle/>
          <a:p>
            <a:pPr marL="0" indent="0" algn="just">
              <a:buNone/>
            </a:pPr>
            <a:endParaRPr lang="pt-BR" dirty="0">
              <a:ea typeface="Calibri"/>
              <a:cs typeface="Calibri"/>
            </a:endParaRPr>
          </a:p>
          <a:p>
            <a:pPr marL="0" indent="0" algn="just">
              <a:buNone/>
            </a:pPr>
            <a:endParaRPr lang="pt-BR" dirty="0">
              <a:ea typeface="Calibri"/>
              <a:cs typeface="Calibri"/>
            </a:endParaRPr>
          </a:p>
          <a:p>
            <a:pPr marL="0" indent="0" algn="just">
              <a:buNone/>
            </a:pPr>
            <a:endParaRPr lang="pt-BR" dirty="0">
              <a:ea typeface="Calibri"/>
              <a:cs typeface="Calibri"/>
            </a:endParaRPr>
          </a:p>
          <a:p>
            <a:pPr marL="0" indent="0">
              <a:buNone/>
            </a:pPr>
            <a:endParaRPr lang="pt-BR" dirty="0"/>
          </a:p>
        </p:txBody>
      </p:sp>
      <p:sp>
        <p:nvSpPr>
          <p:cNvPr id="5" name="Espaço Reservado para Conteúdo 2">
            <a:extLst>
              <a:ext uri="{FF2B5EF4-FFF2-40B4-BE49-F238E27FC236}">
                <a16:creationId xmlns:a16="http://schemas.microsoft.com/office/drawing/2014/main" id="{34DDD380-4CFE-4878-AE77-F0A6191644D2}"/>
              </a:ext>
            </a:extLst>
          </p:cNvPr>
          <p:cNvSpPr txBox="1">
            <a:spLocks/>
          </p:cNvSpPr>
          <p:nvPr/>
        </p:nvSpPr>
        <p:spPr>
          <a:xfrm>
            <a:off x="491844" y="1755718"/>
            <a:ext cx="10417475" cy="5409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9999"/>
              </a:buClr>
              <a:buFontTx/>
              <a:buBlip>
                <a:blip r:embed="rId3"/>
              </a:buBlip>
              <a:defRPr sz="2200" kern="1200" baseline="0">
                <a:solidFill>
                  <a:srgbClr val="114834"/>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9999"/>
              </a:buClr>
              <a:buFontTx/>
              <a:buBlip>
                <a:blip r:embed="rId3"/>
              </a:buBlip>
              <a:defRPr sz="2000" kern="1200" baseline="0">
                <a:solidFill>
                  <a:srgbClr val="114834"/>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9999"/>
              </a:buClr>
              <a:buFontTx/>
              <a:buBlip>
                <a:blip r:embed="rId3"/>
              </a:buBlip>
              <a:defRPr sz="1800" kern="1200" baseline="0">
                <a:solidFill>
                  <a:srgbClr val="114834"/>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9999"/>
              </a:buClr>
              <a:buFontTx/>
              <a:buBlip>
                <a:blip r:embed="rId3"/>
              </a:buBlip>
              <a:defRPr sz="1600" kern="1200" baseline="0">
                <a:solidFill>
                  <a:srgbClr val="114834"/>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09999"/>
              </a:buClr>
              <a:buFontTx/>
              <a:buBlip>
                <a:blip r:embed="rId3"/>
              </a:buBlip>
              <a:defRPr sz="1400" kern="1200" baseline="0">
                <a:solidFill>
                  <a:srgbClr val="114834"/>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pt-BR" b="1" dirty="0"/>
              <a:t>Contexto de aplicação: </a:t>
            </a:r>
          </a:p>
          <a:p>
            <a:pPr lvl="1">
              <a:spcBef>
                <a:spcPts val="2400"/>
              </a:spcBef>
            </a:pPr>
            <a:r>
              <a:rPr lang="pt-BR" sz="2200" dirty="0"/>
              <a:t>Preferencialmente aplicada durante os atendimentos.</a:t>
            </a:r>
          </a:p>
          <a:p>
            <a:pPr lvl="1">
              <a:spcBef>
                <a:spcPts val="2400"/>
              </a:spcBef>
            </a:pPr>
            <a:r>
              <a:rPr lang="pt-BR" sz="2200" dirty="0"/>
              <a:t>Criar espaço protegido e seguro.</a:t>
            </a:r>
          </a:p>
          <a:p>
            <a:pPr lvl="1">
              <a:spcBef>
                <a:spcPts val="2400"/>
              </a:spcBef>
            </a:pPr>
            <a:r>
              <a:rPr lang="pt-BR" sz="2200" dirty="0"/>
              <a:t>Garantir que a demanda identificada seja cuidada.</a:t>
            </a:r>
          </a:p>
          <a:p>
            <a:pPr lvl="1">
              <a:spcBef>
                <a:spcPts val="2400"/>
              </a:spcBef>
            </a:pPr>
            <a:r>
              <a:rPr lang="pt-BR" sz="2200" dirty="0"/>
              <a:t> Reaplicar durante as consultas de seguimento ou a qualquer momento quando o usuário apresentar mudanças no quadro clínico.  </a:t>
            </a:r>
          </a:p>
          <a:p>
            <a:pPr>
              <a:spcBef>
                <a:spcPts val="2400"/>
              </a:spcBef>
            </a:pPr>
            <a:r>
              <a:rPr lang="pt-BR" b="1" dirty="0"/>
              <a:t>Registro</a:t>
            </a:r>
          </a:p>
          <a:p>
            <a:pPr lvl="1">
              <a:spcBef>
                <a:spcPts val="2400"/>
              </a:spcBef>
            </a:pPr>
            <a:r>
              <a:rPr lang="pt-BR" sz="2200" dirty="0"/>
              <a:t>Prontuário individual e familiar.</a:t>
            </a:r>
          </a:p>
          <a:p>
            <a:pPr lvl="1">
              <a:spcBef>
                <a:spcPts val="2400"/>
              </a:spcBef>
            </a:pPr>
            <a:r>
              <a:rPr lang="pt-BR" sz="2200" dirty="0"/>
              <a:t>Instrumento de Mapeamento de  necessidades do cuidado de saúde mental.</a:t>
            </a:r>
          </a:p>
          <a:p>
            <a:pPr lvl="1">
              <a:spcBef>
                <a:spcPts val="2400"/>
              </a:spcBef>
            </a:pPr>
            <a:endParaRPr lang="pt-BR" sz="2400" dirty="0"/>
          </a:p>
        </p:txBody>
      </p:sp>
    </p:spTree>
    <p:extLst>
      <p:ext uri="{BB962C8B-B14F-4D97-AF65-F5344CB8AC3E}">
        <p14:creationId xmlns:p14="http://schemas.microsoft.com/office/powerpoint/2010/main" val="13869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194C7-DD89-4685-9FE7-79E7BFAA6507}"/>
              </a:ext>
            </a:extLst>
          </p:cNvPr>
          <p:cNvSpPr>
            <a:spLocks noGrp="1"/>
          </p:cNvSpPr>
          <p:nvPr>
            <p:ph type="title"/>
          </p:nvPr>
        </p:nvSpPr>
        <p:spPr/>
        <p:txBody>
          <a:bodyPr>
            <a:normAutofit/>
          </a:bodyPr>
          <a:lstStyle/>
          <a:p>
            <a:r>
              <a:rPr lang="pt-BR" dirty="0"/>
              <a:t>Quiz</a:t>
            </a:r>
          </a:p>
        </p:txBody>
      </p:sp>
    </p:spTree>
    <p:extLst>
      <p:ext uri="{BB962C8B-B14F-4D97-AF65-F5344CB8AC3E}">
        <p14:creationId xmlns:p14="http://schemas.microsoft.com/office/powerpoint/2010/main" val="17791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5">
            <a:extLst>
              <a:ext uri="{FF2B5EF4-FFF2-40B4-BE49-F238E27FC236}">
                <a16:creationId xmlns:a16="http://schemas.microsoft.com/office/drawing/2014/main" id="{D4DE6DF4-9738-3E43-A153-63C13F0E5235}"/>
              </a:ext>
            </a:extLst>
          </p:cNvPr>
          <p:cNvSpPr/>
          <p:nvPr/>
        </p:nvSpPr>
        <p:spPr>
          <a:xfrm>
            <a:off x="9673954" y="6237645"/>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Freeform 5">
            <a:extLst>
              <a:ext uri="{FF2B5EF4-FFF2-40B4-BE49-F238E27FC236}">
                <a16:creationId xmlns:a16="http://schemas.microsoft.com/office/drawing/2014/main" id="{68C4812A-1436-5692-AA1E-C6BBFABD22A8}"/>
              </a:ext>
            </a:extLst>
          </p:cNvPr>
          <p:cNvSpPr/>
          <p:nvPr/>
        </p:nvSpPr>
        <p:spPr>
          <a:xfrm>
            <a:off x="9693548" y="6003128"/>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5">
            <a:extLst>
              <a:ext uri="{FF2B5EF4-FFF2-40B4-BE49-F238E27FC236}">
                <a16:creationId xmlns:a16="http://schemas.microsoft.com/office/drawing/2014/main" id="{51F285F1-1582-A1B2-98C3-CD9234ECF18B}"/>
              </a:ext>
            </a:extLst>
          </p:cNvPr>
          <p:cNvSpPr/>
          <p:nvPr/>
        </p:nvSpPr>
        <p:spPr>
          <a:xfrm>
            <a:off x="9684533" y="5734779"/>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Freeform 5">
            <a:extLst>
              <a:ext uri="{FF2B5EF4-FFF2-40B4-BE49-F238E27FC236}">
                <a16:creationId xmlns:a16="http://schemas.microsoft.com/office/drawing/2014/main" id="{D405EA40-1976-0D11-8EBB-24900F0566EF}"/>
              </a:ext>
            </a:extLst>
          </p:cNvPr>
          <p:cNvSpPr/>
          <p:nvPr/>
        </p:nvSpPr>
        <p:spPr>
          <a:xfrm>
            <a:off x="9675518" y="5517906"/>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a:ea typeface="+mn-ea"/>
                <a:cs typeface="+mn-cs"/>
              </a:rPr>
              <a:t>V</a:t>
            </a:r>
          </a:p>
        </p:txBody>
      </p:sp>
      <p:sp>
        <p:nvSpPr>
          <p:cNvPr id="50" name="Freeform 5">
            <a:extLst>
              <a:ext uri="{FF2B5EF4-FFF2-40B4-BE49-F238E27FC236}">
                <a16:creationId xmlns:a16="http://schemas.microsoft.com/office/drawing/2014/main" id="{17AC045D-3908-30A5-9031-2DEB4DAF10B4}"/>
              </a:ext>
            </a:extLst>
          </p:cNvPr>
          <p:cNvSpPr/>
          <p:nvPr/>
        </p:nvSpPr>
        <p:spPr>
          <a:xfrm>
            <a:off x="9684533" y="5166429"/>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5">
            <a:extLst>
              <a:ext uri="{FF2B5EF4-FFF2-40B4-BE49-F238E27FC236}">
                <a16:creationId xmlns:a16="http://schemas.microsoft.com/office/drawing/2014/main" id="{C19A3D1D-564D-3B42-FD47-E1C8342BD402}"/>
              </a:ext>
            </a:extLst>
          </p:cNvPr>
          <p:cNvSpPr/>
          <p:nvPr/>
        </p:nvSpPr>
        <p:spPr>
          <a:xfrm>
            <a:off x="7194039" y="6228080"/>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5">
            <a:extLst>
              <a:ext uri="{FF2B5EF4-FFF2-40B4-BE49-F238E27FC236}">
                <a16:creationId xmlns:a16="http://schemas.microsoft.com/office/drawing/2014/main" id="{6C00F9AF-697C-FCE2-FC1E-E243BC31FC40}"/>
              </a:ext>
            </a:extLst>
          </p:cNvPr>
          <p:cNvSpPr/>
          <p:nvPr/>
        </p:nvSpPr>
        <p:spPr>
          <a:xfrm>
            <a:off x="7178114" y="5876195"/>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5">
            <a:extLst>
              <a:ext uri="{FF2B5EF4-FFF2-40B4-BE49-F238E27FC236}">
                <a16:creationId xmlns:a16="http://schemas.microsoft.com/office/drawing/2014/main" id="{34A5BC26-9B7E-EE27-24B8-C2540D4640AF}"/>
              </a:ext>
            </a:extLst>
          </p:cNvPr>
          <p:cNvSpPr/>
          <p:nvPr/>
        </p:nvSpPr>
        <p:spPr>
          <a:xfrm>
            <a:off x="7204618" y="5498481"/>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Freeform 5">
            <a:extLst>
              <a:ext uri="{FF2B5EF4-FFF2-40B4-BE49-F238E27FC236}">
                <a16:creationId xmlns:a16="http://schemas.microsoft.com/office/drawing/2014/main" id="{9B9D58D9-D848-AAA2-8F4E-972D4AA131DD}"/>
              </a:ext>
            </a:extLst>
          </p:cNvPr>
          <p:cNvSpPr/>
          <p:nvPr/>
        </p:nvSpPr>
        <p:spPr>
          <a:xfrm>
            <a:off x="4745648" y="6231625"/>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Freeform 5">
            <a:extLst>
              <a:ext uri="{FF2B5EF4-FFF2-40B4-BE49-F238E27FC236}">
                <a16:creationId xmlns:a16="http://schemas.microsoft.com/office/drawing/2014/main" id="{BAA44F7F-3CCC-1B74-E0C6-2FBB08F12A29}"/>
              </a:ext>
            </a:extLst>
          </p:cNvPr>
          <p:cNvSpPr/>
          <p:nvPr/>
        </p:nvSpPr>
        <p:spPr>
          <a:xfrm>
            <a:off x="4735069" y="58797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5">
            <a:extLst>
              <a:ext uri="{FF2B5EF4-FFF2-40B4-BE49-F238E27FC236}">
                <a16:creationId xmlns:a16="http://schemas.microsoft.com/office/drawing/2014/main" id="{AED24801-84C2-E2A7-D19C-221CBAFC30D5}"/>
              </a:ext>
            </a:extLst>
          </p:cNvPr>
          <p:cNvSpPr/>
          <p:nvPr/>
        </p:nvSpPr>
        <p:spPr>
          <a:xfrm>
            <a:off x="2254705" y="6239110"/>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745648" y="3695393"/>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2254705" y="588682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5" name="Freeform 5"/>
          <p:cNvSpPr/>
          <p:nvPr/>
        </p:nvSpPr>
        <p:spPr>
          <a:xfrm>
            <a:off x="7204618" y="5066230"/>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flipH="1">
            <a:off x="9875664" y="2958042"/>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2706538" y="649107"/>
            <a:ext cx="6910827" cy="1629265"/>
            <a:chOff x="0" y="0"/>
            <a:chExt cx="13821653" cy="3258530"/>
          </a:xfrm>
        </p:grpSpPr>
        <p:grpSp>
          <p:nvGrpSpPr>
            <p:cNvPr id="8" name="Group 8"/>
            <p:cNvGrpSpPr/>
            <p:nvPr/>
          </p:nvGrpSpPr>
          <p:grpSpPr>
            <a:xfrm>
              <a:off x="522727" y="254000"/>
              <a:ext cx="13298927" cy="2434968"/>
              <a:chOff x="0" y="0"/>
              <a:chExt cx="4423004" cy="809830"/>
            </a:xfrm>
          </p:grpSpPr>
          <p:sp>
            <p:nvSpPr>
              <p:cNvPr id="9" name="Freeform 9"/>
              <p:cNvSpPr/>
              <p:nvPr/>
            </p:nvSpPr>
            <p:spPr>
              <a:xfrm>
                <a:off x="0" y="0"/>
                <a:ext cx="4423004" cy="809830"/>
              </a:xfrm>
              <a:custGeom>
                <a:avLst/>
                <a:gdLst/>
                <a:ahLst/>
                <a:cxnLst/>
                <a:rect l="l" t="t" r="r" b="b"/>
                <a:pathLst>
                  <a:path w="4423004" h="809830">
                    <a:moveTo>
                      <a:pt x="0" y="0"/>
                    </a:moveTo>
                    <a:lnTo>
                      <a:pt x="4423004" y="0"/>
                    </a:lnTo>
                    <a:lnTo>
                      <a:pt x="4423004" y="809830"/>
                    </a:lnTo>
                    <a:lnTo>
                      <a:pt x="0" y="809830"/>
                    </a:lnTo>
                    <a:close/>
                  </a:path>
                </a:pathLst>
              </a:custGeom>
              <a:solidFill>
                <a:srgbClr val="000000"/>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0" y="0"/>
              <a:ext cx="2474446" cy="3258530"/>
            </a:xfrm>
            <a:custGeom>
              <a:avLst/>
              <a:gdLst/>
              <a:ahLst/>
              <a:cxnLst/>
              <a:rect l="l" t="t" r="r" b="b"/>
              <a:pathLst>
                <a:path w="2474446" h="3258530">
                  <a:moveTo>
                    <a:pt x="0" y="0"/>
                  </a:moveTo>
                  <a:lnTo>
                    <a:pt x="2474446" y="0"/>
                  </a:lnTo>
                  <a:lnTo>
                    <a:pt x="2474446" y="3258530"/>
                  </a:lnTo>
                  <a:lnTo>
                    <a:pt x="0" y="3258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2451817" y="0"/>
              <a:ext cx="11115836" cy="2434968"/>
              <a:chOff x="0" y="0"/>
              <a:chExt cx="3696944" cy="809830"/>
            </a:xfrm>
          </p:grpSpPr>
          <p:sp>
            <p:nvSpPr>
              <p:cNvPr id="13" name="Freeform 13"/>
              <p:cNvSpPr/>
              <p:nvPr/>
            </p:nvSpPr>
            <p:spPr>
              <a:xfrm>
                <a:off x="0" y="0"/>
                <a:ext cx="3696944" cy="809830"/>
              </a:xfrm>
              <a:custGeom>
                <a:avLst/>
                <a:gdLst/>
                <a:ahLst/>
                <a:cxnLst/>
                <a:rect l="l" t="t" r="r" b="b"/>
                <a:pathLst>
                  <a:path w="3696944" h="809830">
                    <a:moveTo>
                      <a:pt x="0" y="0"/>
                    </a:moveTo>
                    <a:lnTo>
                      <a:pt x="3696944" y="0"/>
                    </a:lnTo>
                    <a:lnTo>
                      <a:pt x="3696944" y="809830"/>
                    </a:lnTo>
                    <a:lnTo>
                      <a:pt x="0" y="809830"/>
                    </a:lnTo>
                    <a:close/>
                  </a:path>
                </a:pathLst>
              </a:custGeom>
              <a:solidFill>
                <a:srgbClr val="FAECE1"/>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5" name="Group 15"/>
          <p:cNvGrpSpPr/>
          <p:nvPr/>
        </p:nvGrpSpPr>
        <p:grpSpPr>
          <a:xfrm>
            <a:off x="783501" y="2224016"/>
            <a:ext cx="2184400" cy="2184400"/>
            <a:chOff x="0" y="0"/>
            <a:chExt cx="4368800" cy="4368800"/>
          </a:xfrm>
        </p:grpSpPr>
        <p:grpSp>
          <p:nvGrpSpPr>
            <p:cNvPr id="16" name="Group 16"/>
            <p:cNvGrpSpPr/>
            <p:nvPr/>
          </p:nvGrpSpPr>
          <p:grpSpPr>
            <a:xfrm>
              <a:off x="254000" y="254000"/>
              <a:ext cx="4114800" cy="411480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18" name="TextBox 18"/>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0" y="0"/>
              <a:ext cx="4114800" cy="4114800"/>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96F3"/>
              </a:solidFill>
            </p:spPr>
          </p:sp>
          <p:sp>
            <p:nvSpPr>
              <p:cNvPr id="21" name="TextBox 21"/>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 name="Group 22"/>
          <p:cNvGrpSpPr/>
          <p:nvPr/>
        </p:nvGrpSpPr>
        <p:grpSpPr>
          <a:xfrm>
            <a:off x="5069751" y="2224016"/>
            <a:ext cx="2184400" cy="2184400"/>
            <a:chOff x="0" y="0"/>
            <a:chExt cx="4368800" cy="4368800"/>
          </a:xfrm>
        </p:grpSpPr>
        <p:grpSp>
          <p:nvGrpSpPr>
            <p:cNvPr id="23" name="Group 23"/>
            <p:cNvGrpSpPr/>
            <p:nvPr/>
          </p:nvGrpSpPr>
          <p:grpSpPr>
            <a:xfrm>
              <a:off x="254000" y="254000"/>
              <a:ext cx="4114800" cy="4114800"/>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25" name="TextBox 25"/>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p:cNvGrpSpPr/>
            <p:nvPr/>
          </p:nvGrpSpPr>
          <p:grpSpPr>
            <a:xfrm>
              <a:off x="0" y="0"/>
              <a:ext cx="4114800" cy="4114800"/>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96F3"/>
              </a:solidFill>
            </p:spPr>
          </p:sp>
          <p:sp>
            <p:nvSpPr>
              <p:cNvPr id="28" name="TextBox 28"/>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9" name="Group 29"/>
          <p:cNvGrpSpPr/>
          <p:nvPr/>
        </p:nvGrpSpPr>
        <p:grpSpPr>
          <a:xfrm>
            <a:off x="9356001" y="2224016"/>
            <a:ext cx="2184400" cy="2184400"/>
            <a:chOff x="0" y="0"/>
            <a:chExt cx="4368800" cy="4368800"/>
          </a:xfrm>
        </p:grpSpPr>
        <p:grpSp>
          <p:nvGrpSpPr>
            <p:cNvPr id="30" name="Group 30"/>
            <p:cNvGrpSpPr/>
            <p:nvPr/>
          </p:nvGrpSpPr>
          <p:grpSpPr>
            <a:xfrm>
              <a:off x="254000" y="254000"/>
              <a:ext cx="4114800" cy="4114800"/>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solidFill>
            </p:spPr>
          </p:sp>
          <p:sp>
            <p:nvSpPr>
              <p:cNvPr id="32" name="TextBox 32"/>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0" y="0"/>
              <a:ext cx="4114800" cy="4114800"/>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196F3"/>
              </a:solidFill>
            </p:spPr>
          </p:sp>
          <p:sp>
            <p:nvSpPr>
              <p:cNvPr id="35" name="TextBox 35"/>
              <p:cNvSpPr txBox="1"/>
              <p:nvPr/>
            </p:nvSpPr>
            <p:spPr>
              <a:xfrm>
                <a:off x="76200" y="38100"/>
                <a:ext cx="660400" cy="698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6" name="TextBox 36"/>
          <p:cNvSpPr txBox="1"/>
          <p:nvPr/>
        </p:nvSpPr>
        <p:spPr>
          <a:xfrm>
            <a:off x="3878091" y="769780"/>
            <a:ext cx="5531255" cy="1346522"/>
          </a:xfrm>
          <a:prstGeom prst="rect">
            <a:avLst/>
          </a:prstGeom>
        </p:spPr>
        <p:txBody>
          <a:bodyPr lIns="0" tIns="0" rIns="0" bIns="0" rtlCol="0" anchor="t">
            <a:spAutoFit/>
          </a:bodyPr>
          <a:lstStyle/>
          <a:p>
            <a:pPr marL="0" marR="0" lvl="0" indent="0" algn="ctr" defTabSz="914400" rtl="0" eaLnBrk="1" fontAlgn="auto" latinLnBrk="0" hangingPunct="1">
              <a:lnSpc>
                <a:spcPts val="3526"/>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C2C2C"/>
                </a:solidFill>
                <a:effectLst/>
                <a:uLnTx/>
                <a:uFillTx/>
                <a:latin typeface="SuperDario Bold"/>
                <a:ea typeface="+mn-ea"/>
                <a:cs typeface="+mn-cs"/>
              </a:rPr>
              <a:t>VAMOS AS REGRAS: AQUI </a:t>
            </a:r>
            <a:r>
              <a:rPr kumimoji="0" lang="en-US" sz="2800" b="0" i="0" u="none" strike="noStrike" kern="1200" cap="none" spc="0" normalizeH="0" baseline="0" noProof="0" dirty="0">
                <a:ln>
                  <a:noFill/>
                </a:ln>
                <a:solidFill>
                  <a:srgbClr val="FD2323"/>
                </a:solidFill>
                <a:effectLst/>
                <a:uLnTx/>
                <a:uFillTx/>
                <a:latin typeface="SuperDario Bold"/>
                <a:ea typeface="+mn-ea"/>
                <a:cs typeface="+mn-cs"/>
              </a:rPr>
              <a:t>NINGUÉM PERDE</a:t>
            </a:r>
            <a:r>
              <a:rPr kumimoji="0" lang="en-US" sz="2800" b="0" i="0" u="none" strike="noStrike" kern="1200" cap="none" spc="0" normalizeH="0" baseline="0" noProof="0" dirty="0">
                <a:ln>
                  <a:noFill/>
                </a:ln>
                <a:solidFill>
                  <a:srgbClr val="2C2C2C"/>
                </a:solidFill>
                <a:effectLst/>
                <a:uLnTx/>
                <a:uFillTx/>
                <a:latin typeface="SuperDario Bold"/>
                <a:ea typeface="+mn-ea"/>
                <a:cs typeface="+mn-cs"/>
              </a:rPr>
              <a:t>, TODO MUNDO GANHA</a:t>
            </a:r>
          </a:p>
        </p:txBody>
      </p:sp>
      <p:sp>
        <p:nvSpPr>
          <p:cNvPr id="37" name="TextBox 37"/>
          <p:cNvSpPr txBox="1"/>
          <p:nvPr/>
        </p:nvSpPr>
        <p:spPr>
          <a:xfrm>
            <a:off x="1030069" y="3287914"/>
            <a:ext cx="1639108" cy="622927"/>
          </a:xfrm>
          <a:prstGeom prst="rect">
            <a:avLst/>
          </a:prstGeom>
        </p:spPr>
        <p:txBody>
          <a:bodyPr wrap="square" lIns="0" tIns="0" rIns="0" bIns="0" rtlCol="0" anchor="t">
            <a:spAutoFit/>
          </a:bodyPr>
          <a:lstStyle/>
          <a:p>
            <a:pPr marL="0" marR="0" lvl="0" indent="0" algn="ctr" defTabSz="914400" rtl="0" eaLnBrk="1" fontAlgn="auto" latinLnBrk="0" hangingPunct="1">
              <a:lnSpc>
                <a:spcPts val="1629"/>
              </a:lnSpc>
              <a:spcBef>
                <a:spcPts val="0"/>
              </a:spcBef>
              <a:spcAft>
                <a:spcPts val="0"/>
              </a:spcAft>
              <a:buClrTx/>
              <a:buSzTx/>
              <a:buFontTx/>
              <a:buNone/>
              <a:tabLst/>
              <a:defRPr/>
            </a:pP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Refletir</a:t>
            </a:r>
            <a:r>
              <a:rPr kumimoji="0" lang="en-US" sz="1733" b="0" i="0" u="none" strike="noStrike" kern="1200" cap="none" spc="0" normalizeH="0" baseline="0" noProof="0" dirty="0">
                <a:ln>
                  <a:noFill/>
                </a:ln>
                <a:solidFill>
                  <a:srgbClr val="000000"/>
                </a:solidFill>
                <a:effectLst/>
                <a:uLnTx/>
                <a:uFillTx/>
                <a:latin typeface="Be Vietnam Bold"/>
                <a:ea typeface="+mn-ea"/>
                <a:cs typeface="+mn-cs"/>
              </a:rPr>
              <a:t> </a:t>
            </a: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sobre</a:t>
            </a:r>
            <a:r>
              <a:rPr kumimoji="0" lang="en-US" sz="1733" b="0" i="0" u="none" strike="noStrike" kern="1200" cap="none" spc="0" normalizeH="0" baseline="0" noProof="0" dirty="0">
                <a:ln>
                  <a:noFill/>
                </a:ln>
                <a:solidFill>
                  <a:srgbClr val="000000"/>
                </a:solidFill>
                <a:effectLst/>
                <a:uLnTx/>
                <a:uFillTx/>
                <a:latin typeface="Be Vietnam Bold"/>
                <a:ea typeface="+mn-ea"/>
                <a:cs typeface="+mn-cs"/>
              </a:rPr>
              <a:t> </a:t>
            </a:r>
          </a:p>
          <a:p>
            <a:pPr marL="0" marR="0" lvl="0" indent="0" algn="ctr" defTabSz="914400" rtl="0" eaLnBrk="1" fontAlgn="auto" latinLnBrk="0" hangingPunct="1">
              <a:lnSpc>
                <a:spcPts val="1629"/>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0000"/>
                </a:solidFill>
                <a:effectLst/>
                <a:uLnTx/>
                <a:uFillTx/>
                <a:latin typeface="Be Vietnam Bold"/>
                <a:ea typeface="+mn-ea"/>
                <a:cs typeface="+mn-cs"/>
              </a:rPr>
              <a:t>a </a:t>
            </a: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questão</a:t>
            </a:r>
            <a:endParaRPr kumimoji="0" lang="en-US" sz="1733" b="0" i="0" u="none" strike="noStrike" kern="1200" cap="none" spc="0" normalizeH="0" baseline="0" noProof="0" dirty="0">
              <a:ln>
                <a:noFill/>
              </a:ln>
              <a:solidFill>
                <a:srgbClr val="000000"/>
              </a:solidFill>
              <a:effectLst/>
              <a:uLnTx/>
              <a:uFillTx/>
              <a:latin typeface="Be Vietnam Bold"/>
              <a:ea typeface="+mn-ea"/>
              <a:cs typeface="+mn-cs"/>
            </a:endParaRPr>
          </a:p>
          <a:p>
            <a:pPr marL="0" marR="0" lvl="0" indent="0" algn="ctr" defTabSz="914400" rtl="0" eaLnBrk="1" fontAlgn="auto" latinLnBrk="0" hangingPunct="1">
              <a:lnSpc>
                <a:spcPts val="1629"/>
              </a:lnSpc>
              <a:spcBef>
                <a:spcPts val="0"/>
              </a:spcBef>
              <a:spcAft>
                <a:spcPts val="0"/>
              </a:spcAft>
              <a:buClrTx/>
              <a:buSzTx/>
              <a:buFontTx/>
              <a:buNone/>
              <a:tabLst/>
              <a:defRPr/>
            </a:pP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apresentada</a:t>
            </a:r>
            <a:r>
              <a:rPr kumimoji="0" lang="en-US" sz="1733" b="0" i="0" u="none" strike="noStrike" kern="1200" cap="none" spc="0" normalizeH="0" baseline="0" noProof="0" dirty="0">
                <a:ln>
                  <a:noFill/>
                </a:ln>
                <a:solidFill>
                  <a:srgbClr val="000000"/>
                </a:solidFill>
                <a:effectLst/>
                <a:uLnTx/>
                <a:uFillTx/>
                <a:latin typeface="Be Vietnam Bold"/>
                <a:ea typeface="+mn-ea"/>
                <a:cs typeface="+mn-cs"/>
              </a:rPr>
              <a:t> </a:t>
            </a:r>
          </a:p>
        </p:txBody>
      </p:sp>
      <p:sp>
        <p:nvSpPr>
          <p:cNvPr id="38" name="TextBox 38"/>
          <p:cNvSpPr txBox="1"/>
          <p:nvPr/>
        </p:nvSpPr>
        <p:spPr>
          <a:xfrm>
            <a:off x="1390716" y="2282437"/>
            <a:ext cx="842965" cy="1013098"/>
          </a:xfrm>
          <a:prstGeom prst="rect">
            <a:avLst/>
          </a:prstGeom>
        </p:spPr>
        <p:txBody>
          <a:bodyPr lIns="0" tIns="0" rIns="0" bIns="0" rtlCol="0" anchor="t">
            <a:spAutoFit/>
          </a:bodyPr>
          <a:lstStyle/>
          <a:p>
            <a:pPr marL="0" marR="0" lvl="0" indent="0" algn="ctr" defTabSz="914400" rtl="0" eaLnBrk="1" fontAlgn="auto" latinLnBrk="0" hangingPunct="1">
              <a:lnSpc>
                <a:spcPts val="7855"/>
              </a:lnSpc>
              <a:spcBef>
                <a:spcPts val="0"/>
              </a:spcBef>
              <a:spcAft>
                <a:spcPts val="0"/>
              </a:spcAft>
              <a:buClrTx/>
              <a:buSzTx/>
              <a:buFontTx/>
              <a:buNone/>
              <a:tabLst/>
              <a:defRPr/>
            </a:pPr>
            <a:r>
              <a:rPr kumimoji="0" lang="en-US" sz="8356" b="0" i="0" u="none" strike="noStrike" kern="1200" cap="none" spc="0" normalizeH="0" baseline="0" noProof="0" dirty="0">
                <a:ln>
                  <a:noFill/>
                </a:ln>
                <a:solidFill>
                  <a:srgbClr val="FFFFFF"/>
                </a:solidFill>
                <a:effectLst/>
                <a:uLnTx/>
                <a:uFillTx/>
                <a:latin typeface="SuperDario Bold"/>
                <a:ea typeface="+mn-ea"/>
                <a:cs typeface="+mn-cs"/>
              </a:rPr>
              <a:t>1</a:t>
            </a:r>
          </a:p>
        </p:txBody>
      </p:sp>
      <p:sp>
        <p:nvSpPr>
          <p:cNvPr id="39" name="TextBox 39"/>
          <p:cNvSpPr txBox="1"/>
          <p:nvPr/>
        </p:nvSpPr>
        <p:spPr>
          <a:xfrm>
            <a:off x="5241475" y="3287914"/>
            <a:ext cx="1713953" cy="417743"/>
          </a:xfrm>
          <a:prstGeom prst="rect">
            <a:avLst/>
          </a:prstGeom>
        </p:spPr>
        <p:txBody>
          <a:bodyPr lIns="0" tIns="0" rIns="0" bIns="0" rtlCol="0" anchor="t">
            <a:spAutoFit/>
          </a:bodyPr>
          <a:lstStyle/>
          <a:p>
            <a:pPr marL="0" marR="0" lvl="0" indent="0" algn="ctr" defTabSz="914400" rtl="0" eaLnBrk="1" fontAlgn="auto" latinLnBrk="0" hangingPunct="1">
              <a:lnSpc>
                <a:spcPts val="1629"/>
              </a:lnSpc>
              <a:spcBef>
                <a:spcPts val="0"/>
              </a:spcBef>
              <a:spcAft>
                <a:spcPts val="0"/>
              </a:spcAft>
              <a:buClrTx/>
              <a:buSzTx/>
              <a:buFontTx/>
              <a:buNone/>
              <a:tabLst/>
              <a:defRPr/>
            </a:pP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Levantar</a:t>
            </a:r>
            <a:r>
              <a:rPr kumimoji="0" lang="en-US" sz="1733" b="0" i="0" u="none" strike="noStrike" kern="1200" cap="none" spc="0" normalizeH="0" baseline="0" noProof="0" dirty="0">
                <a:ln>
                  <a:noFill/>
                </a:ln>
                <a:solidFill>
                  <a:srgbClr val="000000"/>
                </a:solidFill>
                <a:effectLst/>
                <a:uLnTx/>
                <a:uFillTx/>
                <a:latin typeface="Be Vietnam Bold"/>
                <a:ea typeface="+mn-ea"/>
                <a:cs typeface="+mn-cs"/>
              </a:rPr>
              <a:t> a </a:t>
            </a:r>
            <a:r>
              <a:rPr kumimoji="0" lang="en-US" sz="1733" b="0" i="0" u="none" strike="noStrike" kern="1200" cap="none" spc="0" normalizeH="0" baseline="0" noProof="0" dirty="0" err="1">
                <a:ln>
                  <a:noFill/>
                </a:ln>
                <a:solidFill>
                  <a:srgbClr val="000000"/>
                </a:solidFill>
                <a:effectLst/>
                <a:uLnTx/>
                <a:uFillTx/>
                <a:latin typeface="Be Vietnam Bold"/>
                <a:ea typeface="+mn-ea"/>
                <a:cs typeface="+mn-cs"/>
              </a:rPr>
              <a:t>mão</a:t>
            </a:r>
            <a:r>
              <a:rPr kumimoji="0" lang="en-US" sz="1733" b="0" i="0" u="none" strike="noStrike" kern="1200" cap="none" spc="0" normalizeH="0" baseline="0" noProof="0" dirty="0">
                <a:ln>
                  <a:noFill/>
                </a:ln>
                <a:solidFill>
                  <a:srgbClr val="000000"/>
                </a:solidFill>
                <a:effectLst/>
                <a:uLnTx/>
                <a:uFillTx/>
                <a:latin typeface="Be Vietnam Bold"/>
                <a:ea typeface="+mn-ea"/>
                <a:cs typeface="+mn-cs"/>
              </a:rPr>
              <a:t> e responder o QUIZ</a:t>
            </a:r>
          </a:p>
        </p:txBody>
      </p:sp>
      <p:sp>
        <p:nvSpPr>
          <p:cNvPr id="40" name="TextBox 40"/>
          <p:cNvSpPr txBox="1"/>
          <p:nvPr/>
        </p:nvSpPr>
        <p:spPr>
          <a:xfrm>
            <a:off x="5676970" y="2282437"/>
            <a:ext cx="842965" cy="1013098"/>
          </a:xfrm>
          <a:prstGeom prst="rect">
            <a:avLst/>
          </a:prstGeom>
        </p:spPr>
        <p:txBody>
          <a:bodyPr lIns="0" tIns="0" rIns="0" bIns="0" rtlCol="0" anchor="t">
            <a:spAutoFit/>
          </a:bodyPr>
          <a:lstStyle/>
          <a:p>
            <a:pPr marL="0" marR="0" lvl="0" indent="0" algn="ctr" defTabSz="914400" rtl="0" eaLnBrk="1" fontAlgn="auto" latinLnBrk="0" hangingPunct="1">
              <a:lnSpc>
                <a:spcPts val="7855"/>
              </a:lnSpc>
              <a:spcBef>
                <a:spcPts val="0"/>
              </a:spcBef>
              <a:spcAft>
                <a:spcPts val="0"/>
              </a:spcAft>
              <a:buClrTx/>
              <a:buSzTx/>
              <a:buFontTx/>
              <a:buNone/>
              <a:tabLst/>
              <a:defRPr/>
            </a:pPr>
            <a:r>
              <a:rPr kumimoji="0" lang="en-US" sz="8356" b="0" i="0" u="none" strike="noStrike" kern="1200" cap="none" spc="0" normalizeH="0" baseline="0" noProof="0">
                <a:ln>
                  <a:noFill/>
                </a:ln>
                <a:solidFill>
                  <a:srgbClr val="FFFFFF"/>
                </a:solidFill>
                <a:effectLst/>
                <a:uLnTx/>
                <a:uFillTx/>
                <a:latin typeface="SuperDario Bold"/>
                <a:ea typeface="+mn-ea"/>
                <a:cs typeface="+mn-cs"/>
              </a:rPr>
              <a:t>2</a:t>
            </a:r>
          </a:p>
        </p:txBody>
      </p:sp>
      <p:sp>
        <p:nvSpPr>
          <p:cNvPr id="41" name="TextBox 41"/>
          <p:cNvSpPr txBox="1"/>
          <p:nvPr/>
        </p:nvSpPr>
        <p:spPr>
          <a:xfrm>
            <a:off x="9812349" y="2282437"/>
            <a:ext cx="1144705" cy="1013098"/>
          </a:xfrm>
          <a:prstGeom prst="rect">
            <a:avLst/>
          </a:prstGeom>
        </p:spPr>
        <p:txBody>
          <a:bodyPr lIns="0" tIns="0" rIns="0" bIns="0" rtlCol="0" anchor="t">
            <a:spAutoFit/>
          </a:bodyPr>
          <a:lstStyle/>
          <a:p>
            <a:pPr marL="0" marR="0" lvl="0" indent="0" algn="ctr" defTabSz="914400" rtl="0" eaLnBrk="1" fontAlgn="auto" latinLnBrk="0" hangingPunct="1">
              <a:lnSpc>
                <a:spcPts val="7855"/>
              </a:lnSpc>
              <a:spcBef>
                <a:spcPts val="0"/>
              </a:spcBef>
              <a:spcAft>
                <a:spcPts val="0"/>
              </a:spcAft>
              <a:buClrTx/>
              <a:buSzTx/>
              <a:buFontTx/>
              <a:buNone/>
              <a:tabLst/>
              <a:defRPr/>
            </a:pPr>
            <a:r>
              <a:rPr kumimoji="0" lang="en-US" sz="8356" b="0" i="0" u="none" strike="noStrike" kern="1200" cap="none" spc="0" normalizeH="0" baseline="0" noProof="0">
                <a:ln>
                  <a:noFill/>
                </a:ln>
                <a:solidFill>
                  <a:srgbClr val="FFFFFF"/>
                </a:solidFill>
                <a:effectLst/>
                <a:uLnTx/>
                <a:uFillTx/>
                <a:latin typeface="SuperDario Bold"/>
                <a:ea typeface="+mn-ea"/>
                <a:cs typeface="+mn-cs"/>
              </a:rPr>
              <a:t>3</a:t>
            </a:r>
          </a:p>
        </p:txBody>
      </p:sp>
      <p:sp>
        <p:nvSpPr>
          <p:cNvPr id="42" name="TextBox 42"/>
          <p:cNvSpPr txBox="1"/>
          <p:nvPr/>
        </p:nvSpPr>
        <p:spPr>
          <a:xfrm>
            <a:off x="9527725" y="3287914"/>
            <a:ext cx="1713953" cy="410369"/>
          </a:xfrm>
          <a:prstGeom prst="rect">
            <a:avLst/>
          </a:prstGeom>
        </p:spPr>
        <p:txBody>
          <a:bodyPr lIns="0" tIns="0" rIns="0" bIns="0" rtlCol="0" anchor="t">
            <a:spAutoFit/>
          </a:bodyPr>
          <a:lstStyle/>
          <a:p>
            <a:pPr marL="0" marR="0" lvl="0" indent="0" algn="ctr" defTabSz="914400" rtl="0" eaLnBrk="1" fontAlgn="auto" latinLnBrk="0" hangingPunct="1">
              <a:lnSpc>
                <a:spcPts val="1629"/>
              </a:lnSpc>
              <a:spcBef>
                <a:spcPts val="0"/>
              </a:spcBef>
              <a:spcAft>
                <a:spcPts val="0"/>
              </a:spcAft>
              <a:buClrTx/>
              <a:buSzTx/>
              <a:buFontTx/>
              <a:buNone/>
              <a:tabLst/>
              <a:defRPr/>
            </a:pPr>
            <a:r>
              <a:rPr kumimoji="0" lang="en-US" sz="1733" b="0" i="0" u="none" strike="noStrike" kern="1200" cap="none" spc="0" normalizeH="0" baseline="0" noProof="0">
                <a:ln>
                  <a:noFill/>
                </a:ln>
                <a:solidFill>
                  <a:srgbClr val="000000"/>
                </a:solidFill>
                <a:effectLst/>
                <a:uLnTx/>
                <a:uFillTx/>
                <a:latin typeface="Be Vietnam Bold"/>
                <a:ea typeface="+mn-ea"/>
                <a:cs typeface="+mn-cs"/>
              </a:rPr>
              <a:t>Aprender com a experiência</a:t>
            </a:r>
          </a:p>
        </p:txBody>
      </p:sp>
      <p:sp>
        <p:nvSpPr>
          <p:cNvPr id="55" name="Freeform 9">
            <a:extLst>
              <a:ext uri="{FF2B5EF4-FFF2-40B4-BE49-F238E27FC236}">
                <a16:creationId xmlns:a16="http://schemas.microsoft.com/office/drawing/2014/main" id="{3402EF77-7730-01AE-C43D-6C12AED19711}"/>
              </a:ext>
            </a:extLst>
          </p:cNvPr>
          <p:cNvSpPr/>
          <p:nvPr/>
        </p:nvSpPr>
        <p:spPr>
          <a:xfrm>
            <a:off x="57142" y="253319"/>
            <a:ext cx="2403306" cy="832387"/>
          </a:xfrm>
          <a:custGeom>
            <a:avLst/>
            <a:gdLst/>
            <a:ahLst/>
            <a:cxnLst/>
            <a:rect l="l" t="t" r="r" b="b"/>
            <a:pathLst>
              <a:path w="3203613" h="1368816">
                <a:moveTo>
                  <a:pt x="0" y="0"/>
                </a:moveTo>
                <a:lnTo>
                  <a:pt x="3203612" y="0"/>
                </a:lnTo>
                <a:lnTo>
                  <a:pt x="3203612" y="1368817"/>
                </a:lnTo>
                <a:lnTo>
                  <a:pt x="0" y="1368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56" name="Picture 17">
            <a:extLst>
              <a:ext uri="{FF2B5EF4-FFF2-40B4-BE49-F238E27FC236}">
                <a16:creationId xmlns:a16="http://schemas.microsoft.com/office/drawing/2014/main" id="{8607BA19-FF8F-C167-8E19-70D42BE42A6D}"/>
              </a:ext>
            </a:extLst>
          </p:cNvPr>
          <p:cNvPicPr>
            <a:picLocks noChangeAspect="1"/>
          </p:cNvPicPr>
          <p:nvPr/>
        </p:nvPicPr>
        <p:blipFill>
          <a:blip r:embed="rId9"/>
          <a:srcRect/>
          <a:stretch>
            <a:fillRect/>
          </a:stretch>
        </p:blipFill>
        <p:spPr>
          <a:xfrm>
            <a:off x="-72745" y="494959"/>
            <a:ext cx="1901569" cy="1901569"/>
          </a:xfrm>
          <a:prstGeom prst="rect">
            <a:avLst/>
          </a:prstGeom>
        </p:spPr>
      </p:pic>
      <p:grpSp>
        <p:nvGrpSpPr>
          <p:cNvPr id="57" name="Group 4">
            <a:extLst>
              <a:ext uri="{FF2B5EF4-FFF2-40B4-BE49-F238E27FC236}">
                <a16:creationId xmlns:a16="http://schemas.microsoft.com/office/drawing/2014/main" id="{FDA5B3BB-7AD8-942E-E979-8CEA1D58960C}"/>
              </a:ext>
            </a:extLst>
          </p:cNvPr>
          <p:cNvGrpSpPr/>
          <p:nvPr/>
        </p:nvGrpSpPr>
        <p:grpSpPr>
          <a:xfrm>
            <a:off x="3072685" y="3695393"/>
            <a:ext cx="1270288" cy="2226425"/>
            <a:chOff x="0" y="0"/>
            <a:chExt cx="2540575" cy="4452850"/>
          </a:xfrm>
        </p:grpSpPr>
        <p:sp>
          <p:nvSpPr>
            <p:cNvPr id="58" name="Freeform 5">
              <a:extLst>
                <a:ext uri="{FF2B5EF4-FFF2-40B4-BE49-F238E27FC236}">
                  <a16:creationId xmlns:a16="http://schemas.microsoft.com/office/drawing/2014/main" id="{1799BDD2-A3BB-6258-1F4E-FA2EB7335387}"/>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9" name="Freeform 6">
              <a:extLst>
                <a:ext uri="{FF2B5EF4-FFF2-40B4-BE49-F238E27FC236}">
                  <a16:creationId xmlns:a16="http://schemas.microsoft.com/office/drawing/2014/main" id="{66076455-5A27-2328-7ED0-04D1728D91E5}"/>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4">
            <a:extLst>
              <a:ext uri="{FF2B5EF4-FFF2-40B4-BE49-F238E27FC236}">
                <a16:creationId xmlns:a16="http://schemas.microsoft.com/office/drawing/2014/main" id="{8DE49BAD-28C7-EBD7-2147-2F352667BBDC}"/>
              </a:ext>
            </a:extLst>
          </p:cNvPr>
          <p:cNvGrpSpPr/>
          <p:nvPr/>
        </p:nvGrpSpPr>
        <p:grpSpPr>
          <a:xfrm rot="19717049">
            <a:off x="11269558" y="452910"/>
            <a:ext cx="1270288" cy="2226425"/>
            <a:chOff x="0" y="0"/>
            <a:chExt cx="2540575" cy="4452850"/>
          </a:xfrm>
        </p:grpSpPr>
        <p:sp>
          <p:nvSpPr>
            <p:cNvPr id="33" name="Freeform 5">
              <a:extLst>
                <a:ext uri="{FF2B5EF4-FFF2-40B4-BE49-F238E27FC236}">
                  <a16:creationId xmlns:a16="http://schemas.microsoft.com/office/drawing/2014/main" id="{E212108E-0264-E88A-7D5F-9479A8439B11}"/>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6">
              <a:extLst>
                <a:ext uri="{FF2B5EF4-FFF2-40B4-BE49-F238E27FC236}">
                  <a16:creationId xmlns:a16="http://schemas.microsoft.com/office/drawing/2014/main" id="{ACE82C5C-82BC-3E90-04BA-88A1F0F784E5}"/>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4697595"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grpSp>
        <p:nvGrpSpPr>
          <p:cNvPr id="6" name="Group 6"/>
          <p:cNvGrpSpPr/>
          <p:nvPr/>
        </p:nvGrpSpPr>
        <p:grpSpPr>
          <a:xfrm>
            <a:off x="5432272" y="631033"/>
            <a:ext cx="6301732" cy="3934781"/>
            <a:chOff x="0" y="0"/>
            <a:chExt cx="12603464" cy="9211534"/>
          </a:xfrm>
        </p:grpSpPr>
        <p:sp>
          <p:nvSpPr>
            <p:cNvPr id="7" name="Freeform 7"/>
            <p:cNvSpPr/>
            <p:nvPr/>
          </p:nvSpPr>
          <p:spPr>
            <a:xfrm rot="-462248">
              <a:off x="642458" y="1912130"/>
              <a:ext cx="11856565" cy="2356492"/>
            </a:xfrm>
            <a:custGeom>
              <a:avLst/>
              <a:gdLst/>
              <a:ahLst/>
              <a:cxnLst/>
              <a:rect l="l" t="t" r="r" b="b"/>
              <a:pathLst>
                <a:path w="11856565" h="2356492">
                  <a:moveTo>
                    <a:pt x="0" y="0"/>
                  </a:moveTo>
                  <a:lnTo>
                    <a:pt x="11856565" y="0"/>
                  </a:lnTo>
                  <a:lnTo>
                    <a:pt x="11856565" y="2356492"/>
                  </a:lnTo>
                  <a:lnTo>
                    <a:pt x="0" y="2356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0" y="0"/>
              <a:ext cx="8974896" cy="9211534"/>
              <a:chOff x="0" y="0"/>
              <a:chExt cx="1152263" cy="1182644"/>
            </a:xfrm>
          </p:grpSpPr>
          <p:sp>
            <p:nvSpPr>
              <p:cNvPr id="9" name="Freeform 9"/>
              <p:cNvSpPr/>
              <p:nvPr/>
            </p:nvSpPr>
            <p:spPr>
              <a:xfrm>
                <a:off x="0" y="0"/>
                <a:ext cx="1152263" cy="1182644"/>
              </a:xfrm>
              <a:custGeom>
                <a:avLst/>
                <a:gdLst/>
                <a:ahLst/>
                <a:cxnLst/>
                <a:rect l="l" t="t" r="r" b="b"/>
                <a:pathLst>
                  <a:path w="1152263" h="1182644">
                    <a:moveTo>
                      <a:pt x="0" y="0"/>
                    </a:moveTo>
                    <a:lnTo>
                      <a:pt x="1152263" y="0"/>
                    </a:lnTo>
                    <a:lnTo>
                      <a:pt x="1152263"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33867" tIns="33867" rIns="33867" bIns="33867"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287297" y="464879"/>
            <a:ext cx="5144974" cy="295465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Qual é o objetivo do modelo de cuidado escalonado em saúde mental?</a:t>
            </a:r>
          </a:p>
        </p:txBody>
      </p:sp>
      <p:sp>
        <p:nvSpPr>
          <p:cNvPr id="17" name="CaixaDeTexto 16">
            <a:extLst>
              <a:ext uri="{FF2B5EF4-FFF2-40B4-BE49-F238E27FC236}">
                <a16:creationId xmlns:a16="http://schemas.microsoft.com/office/drawing/2014/main" id="{5323744F-C9DB-4B7B-8C40-99C5B1506FEC}"/>
              </a:ext>
            </a:extLst>
          </p:cNvPr>
          <p:cNvSpPr txBox="1"/>
          <p:nvPr/>
        </p:nvSpPr>
        <p:spPr>
          <a:xfrm>
            <a:off x="5432272" y="1130238"/>
            <a:ext cx="4393174" cy="2977290"/>
          </a:xfrm>
          <a:prstGeom prst="rect">
            <a:avLst/>
          </a:prstGeom>
          <a:noFill/>
        </p:spPr>
        <p:txBody>
          <a:bodyPr wrap="square">
            <a:spAutoFit/>
          </a:bodyPr>
          <a:lstStyle/>
          <a:p>
            <a:pPr marL="420370" indent="-457200" algn="just">
              <a:lnSpc>
                <a:spcPct val="107000"/>
              </a:lnSpc>
              <a:spcBef>
                <a:spcPts val="5"/>
              </a:spcBef>
              <a:spcAft>
                <a:spcPts val="600"/>
              </a:spcAft>
              <a:buClr>
                <a:srgbClr val="009999"/>
              </a:buClr>
              <a:buFont typeface="+mj-lt"/>
              <a:buAutoNum type="alphaUcPeriod"/>
            </a:pPr>
            <a:r>
              <a:rPr lang="pt-BR" sz="1800" dirty="0">
                <a:solidFill>
                  <a:srgbClr val="345292"/>
                </a:solidFill>
                <a:latin typeface="Calibri" panose="020F0502020204030204" pitchFamily="34" charset="0"/>
              </a:rPr>
              <a:t>Substituir a Atenção Primária à Saúde.</a:t>
            </a:r>
          </a:p>
          <a:p>
            <a:pPr marL="420370" indent="-457200" algn="just">
              <a:lnSpc>
                <a:spcPct val="107000"/>
              </a:lnSpc>
              <a:spcBef>
                <a:spcPts val="5"/>
              </a:spcBef>
              <a:spcAft>
                <a:spcPts val="600"/>
              </a:spcAft>
              <a:buClr>
                <a:srgbClr val="009999"/>
              </a:buClr>
              <a:buFont typeface="+mj-lt"/>
              <a:buAutoNum type="alphaUcPeriod"/>
            </a:pPr>
            <a:r>
              <a:rPr lang="pt-BR" sz="1800" dirty="0">
                <a:solidFill>
                  <a:srgbClr val="345292"/>
                </a:solidFill>
                <a:latin typeface="Calibri" panose="020F0502020204030204" pitchFamily="34" charset="0"/>
              </a:rPr>
              <a:t>Duplicar ações e serviços já existentes.</a:t>
            </a:r>
          </a:p>
          <a:p>
            <a:pPr marL="420370" indent="-457200" algn="just">
              <a:lnSpc>
                <a:spcPct val="107000"/>
              </a:lnSpc>
              <a:spcBef>
                <a:spcPts val="5"/>
              </a:spcBef>
              <a:spcAft>
                <a:spcPts val="600"/>
              </a:spcAft>
              <a:buClr>
                <a:srgbClr val="009999"/>
              </a:buClr>
              <a:buFont typeface="+mj-lt"/>
              <a:buAutoNum type="alphaUcPeriod"/>
            </a:pPr>
            <a:r>
              <a:rPr lang="pt-BR" sz="1800" dirty="0">
                <a:solidFill>
                  <a:srgbClr val="345292"/>
                </a:solidFill>
                <a:latin typeface="Calibri" panose="020F0502020204030204" pitchFamily="34" charset="0"/>
              </a:rPr>
              <a:t>Suprir lacunas de cuidados existentes e promover atenção no tempo certo, no lugar certo, com o custo certo, com a qualidade certa e de forma humanizada e equitativa.</a:t>
            </a:r>
          </a:p>
          <a:p>
            <a:pPr marL="420370" indent="-457200" algn="just">
              <a:lnSpc>
                <a:spcPct val="107000"/>
              </a:lnSpc>
              <a:spcBef>
                <a:spcPts val="5"/>
              </a:spcBef>
              <a:spcAft>
                <a:spcPts val="600"/>
              </a:spcAft>
              <a:buClr>
                <a:srgbClr val="009999"/>
              </a:buClr>
              <a:buFont typeface="+mj-lt"/>
              <a:buAutoNum type="alphaUcPeriod"/>
            </a:pPr>
            <a:r>
              <a:rPr lang="pt-BR" sz="1800" dirty="0">
                <a:solidFill>
                  <a:srgbClr val="345292"/>
                </a:solidFill>
                <a:latin typeface="Calibri" panose="020F0502020204030204" pitchFamily="34" charset="0"/>
              </a:rPr>
              <a:t>Priorizar a atenção especializada em saúde mental.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09AE2-D60D-467F-8F13-18DBCD5D3B16}"/>
              </a:ext>
            </a:extLst>
          </p:cNvPr>
          <p:cNvSpPr>
            <a:spLocks noGrp="1"/>
          </p:cNvSpPr>
          <p:nvPr>
            <p:ph type="title"/>
          </p:nvPr>
        </p:nvSpPr>
        <p:spPr/>
        <p:txBody>
          <a:bodyPr/>
          <a:lstStyle/>
          <a:p>
            <a:r>
              <a:rPr lang="pt-BR" sz="2800" dirty="0">
                <a:solidFill>
                  <a:schemeClr val="bg1">
                    <a:lumMod val="50000"/>
                  </a:schemeClr>
                </a:solidFill>
              </a:rPr>
              <a:t>Objetivos do encontro</a:t>
            </a:r>
            <a:endParaRPr lang="pt-BR" dirty="0"/>
          </a:p>
        </p:txBody>
      </p:sp>
      <p:sp>
        <p:nvSpPr>
          <p:cNvPr id="3" name="Espaço Reservado para Conteúdo 2">
            <a:extLst>
              <a:ext uri="{FF2B5EF4-FFF2-40B4-BE49-F238E27FC236}">
                <a16:creationId xmlns:a16="http://schemas.microsoft.com/office/drawing/2014/main" id="{2C13381E-3FA9-4E00-A881-C5516F856F1C}"/>
              </a:ext>
            </a:extLst>
          </p:cNvPr>
          <p:cNvSpPr>
            <a:spLocks noGrp="1"/>
          </p:cNvSpPr>
          <p:nvPr>
            <p:ph idx="1"/>
          </p:nvPr>
        </p:nvSpPr>
        <p:spPr>
          <a:xfrm>
            <a:off x="442783" y="2441013"/>
            <a:ext cx="7344857" cy="3644410"/>
          </a:xfrm>
        </p:spPr>
        <p:txBody>
          <a:bodyPr/>
          <a:lstStyle/>
          <a:p>
            <a:r>
              <a:rPr lang="pt-BR" dirty="0"/>
              <a:t>Compreender o escalonamento do cuidado em saúde mental no Modelo de Atenção às Condições Crônicas (MACC);</a:t>
            </a:r>
          </a:p>
          <a:p>
            <a:r>
              <a:rPr lang="pt-BR" dirty="0"/>
              <a:t>Conhecer a Escala Cuida SM e as orientações para sua utilização;</a:t>
            </a:r>
          </a:p>
          <a:p>
            <a:r>
              <a:rPr lang="pt-BR" dirty="0"/>
              <a:t>Exercitar a aplicação prática do escalonamento do cuidado em saúde mental em quatro casos clínicos.</a:t>
            </a:r>
          </a:p>
          <a:p>
            <a:endParaRPr lang="pt-BR" dirty="0"/>
          </a:p>
        </p:txBody>
      </p:sp>
      <p:pic>
        <p:nvPicPr>
          <p:cNvPr id="5" name="Gráfico 4" descr="Na mosca com preenchimento sólido">
            <a:extLst>
              <a:ext uri="{FF2B5EF4-FFF2-40B4-BE49-F238E27FC236}">
                <a16:creationId xmlns:a16="http://schemas.microsoft.com/office/drawing/2014/main" id="{86AB2AD9-571B-4D4E-94C4-6F886D42F6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6240" y="1927860"/>
            <a:ext cx="3002280" cy="3002280"/>
          </a:xfrm>
          <a:prstGeom prst="rect">
            <a:avLst/>
          </a:prstGeom>
        </p:spPr>
      </p:pic>
    </p:spTree>
    <p:extLst>
      <p:ext uri="{BB962C8B-B14F-4D97-AF65-F5344CB8AC3E}">
        <p14:creationId xmlns:p14="http://schemas.microsoft.com/office/powerpoint/2010/main" val="1019016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8494" y="3429000"/>
            <a:ext cx="3282887" cy="3709477"/>
          </a:xfrm>
          <a:custGeom>
            <a:avLst/>
            <a:gdLst/>
            <a:ahLst/>
            <a:cxnLst/>
            <a:rect l="l" t="t" r="r" b="b"/>
            <a:pathLst>
              <a:path w="4924331" h="5564216">
                <a:moveTo>
                  <a:pt x="0" y="0"/>
                </a:moveTo>
                <a:lnTo>
                  <a:pt x="4924331" y="0"/>
                </a:lnTo>
                <a:lnTo>
                  <a:pt x="4924331" y="5564216"/>
                </a:lnTo>
                <a:lnTo>
                  <a:pt x="0" y="556421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6" name="Freeform 6"/>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4686255" y="6309543"/>
            <a:ext cx="2679908" cy="758985"/>
          </a:xfrm>
          <a:custGeom>
            <a:avLst/>
            <a:gdLst/>
            <a:ahLst/>
            <a:cxnLst/>
            <a:rect l="l" t="t" r="r" b="b"/>
            <a:pathLst>
              <a:path w="4019862" h="1138477">
                <a:moveTo>
                  <a:pt x="0" y="0"/>
                </a:moveTo>
                <a:lnTo>
                  <a:pt x="4019863" y="0"/>
                </a:lnTo>
                <a:lnTo>
                  <a:pt x="4019863"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16" name="Freeform 16"/>
          <p:cNvSpPr/>
          <p:nvPr/>
        </p:nvSpPr>
        <p:spPr>
          <a:xfrm>
            <a:off x="7022999" y="4727622"/>
            <a:ext cx="513828" cy="498848"/>
          </a:xfrm>
          <a:custGeom>
            <a:avLst/>
            <a:gdLst/>
            <a:ahLst/>
            <a:cxnLst/>
            <a:rect l="l" t="t" r="r" b="b"/>
            <a:pathLst>
              <a:path w="1002419" h="864587">
                <a:moveTo>
                  <a:pt x="0" y="0"/>
                </a:moveTo>
                <a:lnTo>
                  <a:pt x="1002420" y="0"/>
                </a:lnTo>
                <a:lnTo>
                  <a:pt x="1002420" y="864586"/>
                </a:lnTo>
                <a:lnTo>
                  <a:pt x="0" y="864586"/>
                </a:lnTo>
                <a:lnTo>
                  <a:pt x="0" y="0"/>
                </a:lnTo>
                <a:close/>
              </a:path>
            </a:pathLst>
          </a:custGeom>
          <a:blipFill>
            <a:blip r:embed="rId7"/>
            <a:stretch>
              <a:fillRect/>
            </a:stretch>
          </a:blipFill>
        </p:spPr>
      </p:sp>
      <p:pic>
        <p:nvPicPr>
          <p:cNvPr id="17" name="Picture 17"/>
          <p:cNvPicPr>
            <a:picLocks noChangeAspect="1"/>
          </p:cNvPicPr>
          <p:nvPr/>
        </p:nvPicPr>
        <p:blipFill>
          <a:blip r:embed="rId8"/>
          <a:srcRect/>
          <a:stretch>
            <a:fillRect/>
          </a:stretch>
        </p:blipFill>
        <p:spPr>
          <a:xfrm>
            <a:off x="4029169" y="5238260"/>
            <a:ext cx="894543" cy="1064933"/>
          </a:xfrm>
          <a:prstGeom prst="rect">
            <a:avLst/>
          </a:prstGeom>
        </p:spPr>
      </p:pic>
      <p:sp>
        <p:nvSpPr>
          <p:cNvPr id="18" name="Freeform 18"/>
          <p:cNvSpPr/>
          <p:nvPr/>
        </p:nvSpPr>
        <p:spPr>
          <a:xfrm>
            <a:off x="7621274" y="4432965"/>
            <a:ext cx="561689" cy="420565"/>
          </a:xfrm>
          <a:custGeom>
            <a:avLst/>
            <a:gdLst/>
            <a:ahLst/>
            <a:cxnLst/>
            <a:rect l="l" t="t" r="r" b="b"/>
            <a:pathLst>
              <a:path w="842534" h="630847">
                <a:moveTo>
                  <a:pt x="0" y="0"/>
                </a:moveTo>
                <a:lnTo>
                  <a:pt x="842534" y="0"/>
                </a:lnTo>
                <a:lnTo>
                  <a:pt x="842534" y="630847"/>
                </a:lnTo>
                <a:lnTo>
                  <a:pt x="0" y="6308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4255434" y="4559464"/>
            <a:ext cx="668279" cy="498848"/>
          </a:xfrm>
          <a:custGeom>
            <a:avLst/>
            <a:gdLst/>
            <a:ahLst/>
            <a:cxnLst/>
            <a:rect l="l" t="t" r="r" b="b"/>
            <a:pathLst>
              <a:path w="1084441" h="917708">
                <a:moveTo>
                  <a:pt x="0" y="0"/>
                </a:moveTo>
                <a:lnTo>
                  <a:pt x="1084441" y="0"/>
                </a:lnTo>
                <a:lnTo>
                  <a:pt x="1084441" y="917708"/>
                </a:lnTo>
                <a:lnTo>
                  <a:pt x="0" y="917708"/>
                </a:lnTo>
                <a:lnTo>
                  <a:pt x="0" y="0"/>
                </a:lnTo>
                <a:close/>
              </a:path>
            </a:pathLst>
          </a:custGeom>
          <a:blipFill>
            <a:blip r:embed="rId11"/>
            <a:stretch>
              <a:fillRect/>
            </a:stretch>
          </a:blipFill>
        </p:spPr>
      </p:sp>
      <p:pic>
        <p:nvPicPr>
          <p:cNvPr id="20" name="Picture 20"/>
          <p:cNvPicPr>
            <a:picLocks noChangeAspect="1"/>
          </p:cNvPicPr>
          <p:nvPr/>
        </p:nvPicPr>
        <p:blipFill>
          <a:blip r:embed="rId8"/>
          <a:srcRect/>
          <a:stretch>
            <a:fillRect/>
          </a:stretch>
        </p:blipFill>
        <p:spPr>
          <a:xfrm>
            <a:off x="6755416" y="5244610"/>
            <a:ext cx="894543" cy="1064933"/>
          </a:xfrm>
          <a:prstGeom prst="rect">
            <a:avLst/>
          </a:prstGeom>
        </p:spPr>
      </p:pic>
      <p:grpSp>
        <p:nvGrpSpPr>
          <p:cNvPr id="25" name="Agrupar 24">
            <a:extLst>
              <a:ext uri="{FF2B5EF4-FFF2-40B4-BE49-F238E27FC236}">
                <a16:creationId xmlns:a16="http://schemas.microsoft.com/office/drawing/2014/main" id="{9C1263AD-9E37-29BD-C0C9-B4302606D823}"/>
              </a:ext>
            </a:extLst>
          </p:cNvPr>
          <p:cNvGrpSpPr/>
          <p:nvPr/>
        </p:nvGrpSpPr>
        <p:grpSpPr>
          <a:xfrm>
            <a:off x="1287351" y="1007274"/>
            <a:ext cx="9065148" cy="3317816"/>
            <a:chOff x="1725704" y="1011564"/>
            <a:chExt cx="9065148" cy="2850094"/>
          </a:xfrm>
        </p:grpSpPr>
        <p:grpSp>
          <p:nvGrpSpPr>
            <p:cNvPr id="7" name="Group 7"/>
            <p:cNvGrpSpPr/>
            <p:nvPr/>
          </p:nvGrpSpPr>
          <p:grpSpPr>
            <a:xfrm>
              <a:off x="1844559" y="1011564"/>
              <a:ext cx="8946293" cy="2850094"/>
              <a:chOff x="0" y="-216786"/>
              <a:chExt cx="17892587" cy="9340642"/>
            </a:xfrm>
          </p:grpSpPr>
          <p:grpSp>
            <p:nvGrpSpPr>
              <p:cNvPr id="8" name="Group 8"/>
              <p:cNvGrpSpPr/>
              <p:nvPr/>
            </p:nvGrpSpPr>
            <p:grpSpPr>
              <a:xfrm>
                <a:off x="0" y="285479"/>
                <a:ext cx="17559243" cy="4607860"/>
                <a:chOff x="0" y="0"/>
                <a:chExt cx="3086032" cy="809830"/>
              </a:xfrm>
            </p:grpSpPr>
            <p:sp>
              <p:nvSpPr>
                <p:cNvPr id="9" name="Freeform 9"/>
                <p:cNvSpPr/>
                <p:nvPr/>
              </p:nvSpPr>
              <p:spPr>
                <a:xfrm>
                  <a:off x="0" y="0"/>
                  <a:ext cx="3086032" cy="809830"/>
                </a:xfrm>
                <a:custGeom>
                  <a:avLst/>
                  <a:gdLst/>
                  <a:ahLst/>
                  <a:cxnLst/>
                  <a:rect l="l" t="t" r="r" b="b"/>
                  <a:pathLst>
                    <a:path w="3086032" h="809830">
                      <a:moveTo>
                        <a:pt x="0" y="0"/>
                      </a:moveTo>
                      <a:lnTo>
                        <a:pt x="3086032" y="0"/>
                      </a:lnTo>
                      <a:lnTo>
                        <a:pt x="3086032" y="809830"/>
                      </a:lnTo>
                      <a:lnTo>
                        <a:pt x="0" y="809830"/>
                      </a:lnTo>
                      <a:close/>
                    </a:path>
                  </a:pathLst>
                </a:custGeom>
                <a:solidFill>
                  <a:srgbClr val="000000"/>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750835" y="-216786"/>
                <a:ext cx="16141752" cy="9340642"/>
                <a:chOff x="-220973" y="-38100"/>
                <a:chExt cx="2836908" cy="1641615"/>
              </a:xfrm>
            </p:grpSpPr>
            <p:sp>
              <p:nvSpPr>
                <p:cNvPr id="12" name="Freeform 12"/>
                <p:cNvSpPr/>
                <p:nvPr/>
              </p:nvSpPr>
              <p:spPr>
                <a:xfrm>
                  <a:off x="-220973" y="-8953"/>
                  <a:ext cx="2836908" cy="1612468"/>
                </a:xfrm>
                <a:custGeom>
                  <a:avLst/>
                  <a:gdLst/>
                  <a:ahLst/>
                  <a:cxnLst/>
                  <a:rect l="l" t="t" r="r" b="b"/>
                  <a:pathLst>
                    <a:path w="2507177" h="809830">
                      <a:moveTo>
                        <a:pt x="0" y="0"/>
                      </a:moveTo>
                      <a:lnTo>
                        <a:pt x="2507177" y="0"/>
                      </a:lnTo>
                      <a:lnTo>
                        <a:pt x="2507177" y="809830"/>
                      </a:lnTo>
                      <a:lnTo>
                        <a:pt x="0" y="809830"/>
                      </a:lnTo>
                      <a:close/>
                    </a:path>
                  </a:pathLst>
                </a:custGeom>
                <a:solidFill>
                  <a:srgbClr val="FAECE1"/>
                </a:solidFill>
              </p:spPr>
            </p:sp>
            <p:sp>
              <p:nvSpPr>
                <p:cNvPr id="13" name="TextBox 13"/>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4" name="Freeform 14"/>
            <p:cNvSpPr/>
            <p:nvPr/>
          </p:nvSpPr>
          <p:spPr>
            <a:xfrm>
              <a:off x="1725704" y="1079351"/>
              <a:ext cx="1736570" cy="2307734"/>
            </a:xfrm>
            <a:custGeom>
              <a:avLst/>
              <a:gdLst/>
              <a:ahLst/>
              <a:cxnLst/>
              <a:rect l="l" t="t" r="r" b="b"/>
              <a:pathLst>
                <a:path w="2604855" h="3461601">
                  <a:moveTo>
                    <a:pt x="0" y="0"/>
                  </a:moveTo>
                  <a:lnTo>
                    <a:pt x="2604855" y="0"/>
                  </a:lnTo>
                  <a:lnTo>
                    <a:pt x="2604855" y="3461601"/>
                  </a:lnTo>
                  <a:lnTo>
                    <a:pt x="0" y="3461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sp>
        <p:nvSpPr>
          <p:cNvPr id="24" name="CaixaDeTexto 23">
            <a:extLst>
              <a:ext uri="{FF2B5EF4-FFF2-40B4-BE49-F238E27FC236}">
                <a16:creationId xmlns:a16="http://schemas.microsoft.com/office/drawing/2014/main" id="{FD439363-B837-D9A8-0992-A15790D663FD}"/>
              </a:ext>
            </a:extLst>
          </p:cNvPr>
          <p:cNvSpPr txBox="1"/>
          <p:nvPr/>
        </p:nvSpPr>
        <p:spPr>
          <a:xfrm>
            <a:off x="582736" y="231231"/>
            <a:ext cx="11037764" cy="865173"/>
          </a:xfrm>
          <a:prstGeom prst="rect">
            <a:avLst/>
          </a:prstGeom>
          <a:noFill/>
        </p:spPr>
        <p:txBody>
          <a:bodyPr wrap="square">
            <a:spAutoFit/>
          </a:bodyPr>
          <a:lstStyle/>
          <a:p>
            <a:pPr marL="0" marR="0" lvl="0" indent="0" algn="just" defTabSz="914400" rtl="0" eaLnBrk="1" fontAlgn="auto" latinLnBrk="0" hangingPunct="1">
              <a:lnSpc>
                <a:spcPct val="107000"/>
              </a:lnSpc>
              <a:spcBef>
                <a:spcPts val="5"/>
              </a:spcBef>
              <a:spcAft>
                <a:spcPts val="600"/>
              </a:spcAft>
              <a:buClr>
                <a:srgbClr val="009999"/>
              </a:buClr>
              <a:buSzTx/>
              <a:buFontTx/>
              <a:buNone/>
              <a:tabLst/>
              <a:defRPr/>
            </a:pPr>
            <a:r>
              <a:rPr kumimoji="0" lang="pt-BR" sz="2400" b="0" i="0" u="none" strike="noStrike" kern="1200" cap="none" spc="0" normalizeH="0" baseline="0" noProof="0" dirty="0">
                <a:ln>
                  <a:noFill/>
                </a:ln>
                <a:solidFill>
                  <a:srgbClr val="FFBD59"/>
                </a:solidFill>
                <a:effectLst/>
                <a:uLnTx/>
                <a:uFillTx/>
                <a:latin typeface="SuperDario Bold"/>
                <a:ea typeface="+mn-ea"/>
                <a:cs typeface="+mn-cs"/>
              </a:rPr>
              <a:t>C) Suprir lacunas de cuidados existentes e promover atenção no tempo certo, no lugar certo, com o custo certo, com a qualidade certa e de forma humanizada e equitativa.</a:t>
            </a:r>
          </a:p>
        </p:txBody>
      </p:sp>
      <p:sp>
        <p:nvSpPr>
          <p:cNvPr id="26" name="TextBox 22">
            <a:extLst>
              <a:ext uri="{FF2B5EF4-FFF2-40B4-BE49-F238E27FC236}">
                <a16:creationId xmlns:a16="http://schemas.microsoft.com/office/drawing/2014/main" id="{7F880ECE-915A-4C28-AD44-706AFBA95BF9}"/>
              </a:ext>
            </a:extLst>
          </p:cNvPr>
          <p:cNvSpPr txBox="1"/>
          <p:nvPr/>
        </p:nvSpPr>
        <p:spPr>
          <a:xfrm>
            <a:off x="2822388" y="1179233"/>
            <a:ext cx="7650010" cy="3158557"/>
          </a:xfrm>
          <a:prstGeom prst="rect">
            <a:avLst/>
          </a:prstGeom>
        </p:spPr>
        <p:txBody>
          <a:bodyPr wrap="square" lIns="0" tIns="0" rIns="0" bIns="0" rtlCol="0" anchor="t">
            <a:spAutoFit/>
          </a:bodyPr>
          <a:lstStyle/>
          <a:p>
            <a:pPr algn="just">
              <a:lnSpc>
                <a:spcPct val="107000"/>
              </a:lnSpc>
              <a:spcBef>
                <a:spcPts val="5"/>
              </a:spcBef>
              <a:spcAft>
                <a:spcPts val="600"/>
              </a:spcAft>
              <a:buClr>
                <a:srgbClr val="009999"/>
              </a:buClr>
            </a:pPr>
            <a:r>
              <a:rPr lang="pt-BR" sz="2000" dirty="0">
                <a:solidFill>
                  <a:srgbClr val="345292"/>
                </a:solidFill>
                <a:latin typeface="Calibri" panose="020F0502020204030204" pitchFamily="34" charset="0"/>
              </a:rPr>
              <a:t>Objetivos do cuidado escalonado:</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cuidados adequados para as necessidades das pessoas</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no momento em que precisam</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em locais acessíveis</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com custos sustentáveis</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mantendo a qualidade dos serviços </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considerando os aspectos humanos</a:t>
            </a:r>
          </a:p>
          <a:p>
            <a:pPr marL="342900" indent="-342900" algn="just">
              <a:lnSpc>
                <a:spcPct val="107000"/>
              </a:lnSpc>
              <a:spcBef>
                <a:spcPts val="5"/>
              </a:spcBef>
              <a:spcAft>
                <a:spcPts val="600"/>
              </a:spcAft>
              <a:buClr>
                <a:srgbClr val="009999"/>
              </a:buClr>
              <a:buFont typeface="Arial" panose="020B0604020202020204" pitchFamily="34" charset="0"/>
              <a:buChar char="•"/>
            </a:pPr>
            <a:r>
              <a:rPr lang="pt-BR" sz="2000" dirty="0">
                <a:solidFill>
                  <a:srgbClr val="345292"/>
                </a:solidFill>
                <a:latin typeface="Calibri" panose="020F0502020204030204" pitchFamily="34" charset="0"/>
              </a:rPr>
              <a:t>E a equidade no acesso aos cuidados de saúde mental.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4">
            <a:extLst>
              <a:ext uri="{FF2B5EF4-FFF2-40B4-BE49-F238E27FC236}">
                <a16:creationId xmlns:a16="http://schemas.microsoft.com/office/drawing/2014/main" id="{8DE49BAD-28C7-EBD7-2147-2F352667BBDC}"/>
              </a:ext>
            </a:extLst>
          </p:cNvPr>
          <p:cNvGrpSpPr/>
          <p:nvPr/>
        </p:nvGrpSpPr>
        <p:grpSpPr>
          <a:xfrm rot="19717049">
            <a:off x="11460142" y="750207"/>
            <a:ext cx="1270288" cy="2226425"/>
            <a:chOff x="0" y="0"/>
            <a:chExt cx="2540575" cy="4452850"/>
          </a:xfrm>
        </p:grpSpPr>
        <p:sp>
          <p:nvSpPr>
            <p:cNvPr id="33" name="Freeform 5">
              <a:extLst>
                <a:ext uri="{FF2B5EF4-FFF2-40B4-BE49-F238E27FC236}">
                  <a16:creationId xmlns:a16="http://schemas.microsoft.com/office/drawing/2014/main" id="{E212108E-0264-E88A-7D5F-9479A8439B11}"/>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4" name="Freeform 6">
              <a:extLst>
                <a:ext uri="{FF2B5EF4-FFF2-40B4-BE49-F238E27FC236}">
                  <a16:creationId xmlns:a16="http://schemas.microsoft.com/office/drawing/2014/main" id="{ACE82C5C-82BC-3E90-04BA-88A1F0F784E5}"/>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4697595"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grpSp>
        <p:nvGrpSpPr>
          <p:cNvPr id="6" name="Group 6"/>
          <p:cNvGrpSpPr/>
          <p:nvPr/>
        </p:nvGrpSpPr>
        <p:grpSpPr>
          <a:xfrm>
            <a:off x="4782347" y="498340"/>
            <a:ext cx="7409653" cy="5195853"/>
            <a:chOff x="0" y="0"/>
            <a:chExt cx="12603464" cy="9211534"/>
          </a:xfrm>
        </p:grpSpPr>
        <p:sp>
          <p:nvSpPr>
            <p:cNvPr id="7" name="Freeform 7"/>
            <p:cNvSpPr/>
            <p:nvPr/>
          </p:nvSpPr>
          <p:spPr>
            <a:xfrm rot="-462248">
              <a:off x="642458" y="1912130"/>
              <a:ext cx="11856565" cy="2356492"/>
            </a:xfrm>
            <a:custGeom>
              <a:avLst/>
              <a:gdLst/>
              <a:ahLst/>
              <a:cxnLst/>
              <a:rect l="l" t="t" r="r" b="b"/>
              <a:pathLst>
                <a:path w="11856565" h="2356492">
                  <a:moveTo>
                    <a:pt x="0" y="0"/>
                  </a:moveTo>
                  <a:lnTo>
                    <a:pt x="11856565" y="0"/>
                  </a:lnTo>
                  <a:lnTo>
                    <a:pt x="11856565" y="2356492"/>
                  </a:lnTo>
                  <a:lnTo>
                    <a:pt x="0" y="2356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0" y="0"/>
              <a:ext cx="8974896" cy="9211534"/>
              <a:chOff x="0" y="0"/>
              <a:chExt cx="1152263" cy="1182644"/>
            </a:xfrm>
          </p:grpSpPr>
          <p:sp>
            <p:nvSpPr>
              <p:cNvPr id="9" name="Freeform 9"/>
              <p:cNvSpPr/>
              <p:nvPr/>
            </p:nvSpPr>
            <p:spPr>
              <a:xfrm>
                <a:off x="0" y="0"/>
                <a:ext cx="1152263" cy="1182644"/>
              </a:xfrm>
              <a:custGeom>
                <a:avLst/>
                <a:gdLst/>
                <a:ahLst/>
                <a:cxnLst/>
                <a:rect l="l" t="t" r="r" b="b"/>
                <a:pathLst>
                  <a:path w="1152263" h="1182644">
                    <a:moveTo>
                      <a:pt x="0" y="0"/>
                    </a:moveTo>
                    <a:lnTo>
                      <a:pt x="1152263" y="0"/>
                    </a:lnTo>
                    <a:lnTo>
                      <a:pt x="1152263"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33867" tIns="33867" rIns="33867" bIns="33867"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287297" y="103716"/>
            <a:ext cx="4410298" cy="369331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Qual é a diferença entre os dois primeiros níveis do MACC e os demais níveis?</a:t>
            </a:r>
          </a:p>
        </p:txBody>
      </p:sp>
      <p:sp>
        <p:nvSpPr>
          <p:cNvPr id="31" name="CaixaDeTexto 30">
            <a:extLst>
              <a:ext uri="{FF2B5EF4-FFF2-40B4-BE49-F238E27FC236}">
                <a16:creationId xmlns:a16="http://schemas.microsoft.com/office/drawing/2014/main" id="{0534A5E9-4E1F-F61B-6CD0-588A61DCA886}"/>
              </a:ext>
            </a:extLst>
          </p:cNvPr>
          <p:cNvSpPr txBox="1"/>
          <p:nvPr/>
        </p:nvSpPr>
        <p:spPr>
          <a:xfrm>
            <a:off x="5102416" y="866713"/>
            <a:ext cx="4393174" cy="4459106"/>
          </a:xfrm>
          <a:prstGeom prst="rect">
            <a:avLst/>
          </a:prstGeom>
          <a:noFill/>
        </p:spPr>
        <p:txBody>
          <a:bodyPr wrap="square">
            <a:spAutoFit/>
          </a:bodyPr>
          <a:lstStyle/>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Nos dois primeiros níveis, as equipes de saúde atuam antes que transtornos mentais se estabeleçam, enquanto nos demais níveis, as intervenções recaem sobre transtornos mentais já existentes.</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Nos dois primeiros níveis, as intervenções clínicas são compartilhadas entre a APS e a atenção especializada.</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Nos dois primeiros níveis, as ações são intensivas e focadas na estabilização do usuário.</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Nos demais níveis o cuidado é menos intensivo e mais voltado para a autonomia do usuário. </a:t>
            </a:r>
          </a:p>
        </p:txBody>
      </p:sp>
    </p:spTree>
    <p:extLst>
      <p:ext uri="{BB962C8B-B14F-4D97-AF65-F5344CB8AC3E}">
        <p14:creationId xmlns:p14="http://schemas.microsoft.com/office/powerpoint/2010/main" val="288304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30493" y="2747533"/>
            <a:ext cx="3282887" cy="3709477"/>
          </a:xfrm>
          <a:custGeom>
            <a:avLst/>
            <a:gdLst/>
            <a:ahLst/>
            <a:cxnLst/>
            <a:rect l="l" t="t" r="r" b="b"/>
            <a:pathLst>
              <a:path w="4924331" h="5564216">
                <a:moveTo>
                  <a:pt x="0" y="0"/>
                </a:moveTo>
                <a:lnTo>
                  <a:pt x="4924331" y="0"/>
                </a:lnTo>
                <a:lnTo>
                  <a:pt x="4924331" y="5564216"/>
                </a:lnTo>
                <a:lnTo>
                  <a:pt x="0" y="556421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6" name="Freeform 6"/>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4686255" y="6309543"/>
            <a:ext cx="2679908" cy="758985"/>
          </a:xfrm>
          <a:custGeom>
            <a:avLst/>
            <a:gdLst/>
            <a:ahLst/>
            <a:cxnLst/>
            <a:rect l="l" t="t" r="r" b="b"/>
            <a:pathLst>
              <a:path w="4019862" h="1138477">
                <a:moveTo>
                  <a:pt x="0" y="0"/>
                </a:moveTo>
                <a:lnTo>
                  <a:pt x="4019863" y="0"/>
                </a:lnTo>
                <a:lnTo>
                  <a:pt x="4019863"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22" name="TextBox 22"/>
          <p:cNvSpPr txBox="1"/>
          <p:nvPr/>
        </p:nvSpPr>
        <p:spPr>
          <a:xfrm>
            <a:off x="3200187" y="1228199"/>
            <a:ext cx="7132806" cy="2353529"/>
          </a:xfrm>
          <a:prstGeom prst="rect">
            <a:avLst/>
          </a:prstGeom>
        </p:spPr>
        <p:txBody>
          <a:bodyPr wrap="square" lIns="0" tIns="0" rIns="0" bIns="0" rtlCol="0" anchor="t">
            <a:spAutoFit/>
          </a:bodyPr>
          <a:lstStyle/>
          <a:p>
            <a:pPr marL="0" marR="0" lvl="0" indent="0" algn="just" defTabSz="914400" rtl="0" eaLnBrk="1" fontAlgn="auto" latinLnBrk="0" hangingPunct="1">
              <a:lnSpc>
                <a:spcPct val="107000"/>
              </a:lnSpc>
              <a:spcBef>
                <a:spcPts val="5"/>
              </a:spcBef>
              <a:spcAft>
                <a:spcPts val="600"/>
              </a:spcAft>
              <a:buClr>
                <a:srgbClr val="009999"/>
              </a:buClr>
              <a:buSzTx/>
              <a:buFontTx/>
              <a:buNone/>
              <a:tabLst/>
              <a:defRPr/>
            </a:pPr>
            <a:r>
              <a:rPr kumimoji="0" lang="pt-BR" sz="24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Isso significa que o modelo visa garantir que as pessoas recebam os cuidados adequados para suas necessidades, no momento em que precisam, em locais acessíveis, com custos sustentáveis, mantendo a qualidade dos serviços e considerando os aspectos humanos e a equidade no acesso aos cuidados de saúde mental.</a:t>
            </a:r>
          </a:p>
        </p:txBody>
      </p:sp>
      <p:sp>
        <p:nvSpPr>
          <p:cNvPr id="24" name="CaixaDeTexto 23">
            <a:extLst>
              <a:ext uri="{FF2B5EF4-FFF2-40B4-BE49-F238E27FC236}">
                <a16:creationId xmlns:a16="http://schemas.microsoft.com/office/drawing/2014/main" id="{FD439363-B837-D9A8-0992-A15790D663FD}"/>
              </a:ext>
            </a:extLst>
          </p:cNvPr>
          <p:cNvSpPr txBox="1"/>
          <p:nvPr/>
        </p:nvSpPr>
        <p:spPr>
          <a:xfrm>
            <a:off x="582736" y="231231"/>
            <a:ext cx="11037764" cy="1260345"/>
          </a:xfrm>
          <a:prstGeom prst="rect">
            <a:avLst/>
          </a:prstGeom>
          <a:noFill/>
        </p:spPr>
        <p:txBody>
          <a:bodyPr wrap="square">
            <a:spAutoFit/>
          </a:bodyPr>
          <a:lstStyle/>
          <a:p>
            <a:pPr marL="0" marR="0" lvl="0" indent="0" algn="just" defTabSz="914400" rtl="0" eaLnBrk="1" fontAlgn="auto" latinLnBrk="0" hangingPunct="1">
              <a:lnSpc>
                <a:spcPct val="107000"/>
              </a:lnSpc>
              <a:spcBef>
                <a:spcPts val="5"/>
              </a:spcBef>
              <a:spcAft>
                <a:spcPts val="600"/>
              </a:spcAft>
              <a:buClr>
                <a:srgbClr val="009999"/>
              </a:buClr>
              <a:buSzTx/>
              <a:buFontTx/>
              <a:buNone/>
              <a:tabLst/>
              <a:defRPr/>
            </a:pPr>
            <a:r>
              <a:rPr kumimoji="0" lang="pt-BR" sz="2400" b="0" i="0" u="none" strike="noStrike" kern="1200" cap="none" spc="0" normalizeH="0" baseline="0" noProof="0" dirty="0">
                <a:ln>
                  <a:noFill/>
                </a:ln>
                <a:solidFill>
                  <a:srgbClr val="FFBD59"/>
                </a:solidFill>
                <a:effectLst/>
                <a:uLnTx/>
                <a:uFillTx/>
                <a:latin typeface="SuperDario Bold"/>
                <a:ea typeface="+mn-ea"/>
                <a:cs typeface="+mn-cs"/>
              </a:rPr>
              <a:t>A) Nos dois primeiros níveis, as equipes de saúde atuam antes que transtornos mentais se estabeleçam, enquanto nos demais níveis, as intervenções recaem sobre transtornos mentais já existentes.</a:t>
            </a:r>
          </a:p>
        </p:txBody>
      </p:sp>
      <p:sp>
        <p:nvSpPr>
          <p:cNvPr id="25" name="Freeform 2">
            <a:extLst>
              <a:ext uri="{FF2B5EF4-FFF2-40B4-BE49-F238E27FC236}">
                <a16:creationId xmlns:a16="http://schemas.microsoft.com/office/drawing/2014/main" id="{858DCBB2-0F7B-FD33-792A-A6C30F64B433}"/>
              </a:ext>
            </a:extLst>
          </p:cNvPr>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3">
            <a:extLst>
              <a:ext uri="{FF2B5EF4-FFF2-40B4-BE49-F238E27FC236}">
                <a16:creationId xmlns:a16="http://schemas.microsoft.com/office/drawing/2014/main" id="{A7B269ED-E05A-52A4-5D49-24080C4719DD}"/>
              </a:ext>
            </a:extLst>
          </p:cNvPr>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27" name="Freeform 4">
            <a:extLst>
              <a:ext uri="{FF2B5EF4-FFF2-40B4-BE49-F238E27FC236}">
                <a16:creationId xmlns:a16="http://schemas.microsoft.com/office/drawing/2014/main" id="{E2BB09C4-393D-3AAE-5AC5-3DB9B43D37EC}"/>
              </a:ext>
            </a:extLst>
          </p:cNvPr>
          <p:cNvSpPr/>
          <p:nvPr/>
        </p:nvSpPr>
        <p:spPr>
          <a:xfrm>
            <a:off x="7132837" y="630954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sp>
        <p:nvSpPr>
          <p:cNvPr id="28" name="Freeform 11">
            <a:extLst>
              <a:ext uri="{FF2B5EF4-FFF2-40B4-BE49-F238E27FC236}">
                <a16:creationId xmlns:a16="http://schemas.microsoft.com/office/drawing/2014/main" id="{6A34462B-2FAF-62FC-A330-1E5C2E4F9D4B}"/>
              </a:ext>
            </a:extLst>
          </p:cNvPr>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13">
            <a:extLst>
              <a:ext uri="{FF2B5EF4-FFF2-40B4-BE49-F238E27FC236}">
                <a16:creationId xmlns:a16="http://schemas.microsoft.com/office/drawing/2014/main" id="{233817FF-E74A-5A1A-7613-8B55E64AE3DE}"/>
              </a:ext>
            </a:extLst>
          </p:cNvPr>
          <p:cNvSpPr/>
          <p:nvPr/>
        </p:nvSpPr>
        <p:spPr>
          <a:xfrm>
            <a:off x="4697595"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5">
              <a:extLst>
                <a:ext uri="{96DAC541-7B7A-43D3-8B79-37D633B846F1}">
                  <asvg:svgBlip xmlns:asvg="http://schemas.microsoft.com/office/drawing/2016/SVG/main" r:embed="rId6"/>
                </a:ext>
              </a:extLst>
            </a:blip>
            <a:stretch>
              <a:fillRect t="-230581"/>
            </a:stretch>
          </a:blipFill>
        </p:spPr>
      </p:sp>
      <p:grpSp>
        <p:nvGrpSpPr>
          <p:cNvPr id="31" name="Group 8">
            <a:extLst>
              <a:ext uri="{FF2B5EF4-FFF2-40B4-BE49-F238E27FC236}">
                <a16:creationId xmlns:a16="http://schemas.microsoft.com/office/drawing/2014/main" id="{57CFA66D-1DFA-1507-44E4-8864729B609D}"/>
              </a:ext>
            </a:extLst>
          </p:cNvPr>
          <p:cNvGrpSpPr/>
          <p:nvPr/>
        </p:nvGrpSpPr>
        <p:grpSpPr>
          <a:xfrm>
            <a:off x="1430608" y="1561726"/>
            <a:ext cx="8092767" cy="4324723"/>
            <a:chOff x="0" y="-77103"/>
            <a:chExt cx="2078018" cy="1376699"/>
          </a:xfrm>
        </p:grpSpPr>
        <p:sp>
          <p:nvSpPr>
            <p:cNvPr id="33" name="Freeform 9">
              <a:extLst>
                <a:ext uri="{FF2B5EF4-FFF2-40B4-BE49-F238E27FC236}">
                  <a16:creationId xmlns:a16="http://schemas.microsoft.com/office/drawing/2014/main" id="{4C9B877B-8BEC-FCB9-3EC1-6228FA160FCA}"/>
                </a:ext>
              </a:extLst>
            </p:cNvPr>
            <p:cNvSpPr/>
            <p:nvPr/>
          </p:nvSpPr>
          <p:spPr>
            <a:xfrm>
              <a:off x="2726" y="-77103"/>
              <a:ext cx="2075292" cy="1376699"/>
            </a:xfrm>
            <a:custGeom>
              <a:avLst/>
              <a:gdLst/>
              <a:ahLst/>
              <a:cxnLst/>
              <a:rect l="l" t="t" r="r" b="b"/>
              <a:pathLst>
                <a:path w="2075292" h="1182644">
                  <a:moveTo>
                    <a:pt x="0" y="0"/>
                  </a:moveTo>
                  <a:lnTo>
                    <a:pt x="2075292" y="0"/>
                  </a:lnTo>
                  <a:lnTo>
                    <a:pt x="2075292" y="1182644"/>
                  </a:lnTo>
                  <a:lnTo>
                    <a:pt x="0" y="1182644"/>
                  </a:lnTo>
                  <a:close/>
                </a:path>
              </a:pathLst>
            </a:custGeom>
            <a:solidFill>
              <a:srgbClr val="FAECE1"/>
            </a:solidFill>
          </p:spPr>
        </p:sp>
        <p:sp>
          <p:nvSpPr>
            <p:cNvPr id="34" name="TextBox 10">
              <a:extLst>
                <a:ext uri="{FF2B5EF4-FFF2-40B4-BE49-F238E27FC236}">
                  <a16:creationId xmlns:a16="http://schemas.microsoft.com/office/drawing/2014/main" id="{EBBA0114-EA28-2A79-DE84-86A6B556DD56}"/>
                </a:ext>
              </a:extLst>
            </p:cNvPr>
            <p:cNvSpPr txBox="1"/>
            <p:nvPr/>
          </p:nvSpPr>
          <p:spPr>
            <a:xfrm>
              <a:off x="0" y="57150"/>
              <a:ext cx="812800" cy="755650"/>
            </a:xfrm>
            <a:prstGeom prst="rect">
              <a:avLst/>
            </a:prstGeom>
          </p:spPr>
          <p:txBody>
            <a:bodyPr lIns="40945" tIns="40945" rIns="40945" bIns="40945"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7">
            <a:extLst>
              <a:ext uri="{FF2B5EF4-FFF2-40B4-BE49-F238E27FC236}">
                <a16:creationId xmlns:a16="http://schemas.microsoft.com/office/drawing/2014/main" id="{72F5FCC5-CC19-8D3C-7663-64BB61E2855D}"/>
              </a:ext>
            </a:extLst>
          </p:cNvPr>
          <p:cNvSpPr/>
          <p:nvPr/>
        </p:nvSpPr>
        <p:spPr>
          <a:xfrm>
            <a:off x="10332993" y="2209744"/>
            <a:ext cx="1089364" cy="1371984"/>
          </a:xfrm>
          <a:custGeom>
            <a:avLst/>
            <a:gdLst/>
            <a:ahLst/>
            <a:cxnLst/>
            <a:rect l="l" t="t" r="r" b="b"/>
            <a:pathLst>
              <a:path w="1833469" h="2057976">
                <a:moveTo>
                  <a:pt x="0" y="0"/>
                </a:moveTo>
                <a:lnTo>
                  <a:pt x="1833469" y="0"/>
                </a:lnTo>
                <a:lnTo>
                  <a:pt x="1833469" y="2057976"/>
                </a:lnTo>
                <a:lnTo>
                  <a:pt x="0" y="20579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Freeform 15">
            <a:extLst>
              <a:ext uri="{FF2B5EF4-FFF2-40B4-BE49-F238E27FC236}">
                <a16:creationId xmlns:a16="http://schemas.microsoft.com/office/drawing/2014/main" id="{2E15CCDF-33A6-CF57-0862-D45CEF8D04C2}"/>
              </a:ext>
            </a:extLst>
          </p:cNvPr>
          <p:cNvSpPr/>
          <p:nvPr/>
        </p:nvSpPr>
        <p:spPr>
          <a:xfrm>
            <a:off x="9108041" y="3864079"/>
            <a:ext cx="1459285" cy="2452188"/>
          </a:xfrm>
          <a:custGeom>
            <a:avLst/>
            <a:gdLst/>
            <a:ahLst/>
            <a:cxnLst/>
            <a:rect l="l" t="t" r="r" b="b"/>
            <a:pathLst>
              <a:path w="1854034" h="3127971">
                <a:moveTo>
                  <a:pt x="0" y="0"/>
                </a:moveTo>
                <a:lnTo>
                  <a:pt x="1854033" y="0"/>
                </a:lnTo>
                <a:lnTo>
                  <a:pt x="1854033" y="3127970"/>
                </a:lnTo>
                <a:lnTo>
                  <a:pt x="0" y="3127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3" name="TextBox 18">
            <a:extLst>
              <a:ext uri="{FF2B5EF4-FFF2-40B4-BE49-F238E27FC236}">
                <a16:creationId xmlns:a16="http://schemas.microsoft.com/office/drawing/2014/main" id="{2EC2F663-7D59-4956-A79A-7CCC3E20A63F}"/>
              </a:ext>
            </a:extLst>
          </p:cNvPr>
          <p:cNvSpPr txBox="1"/>
          <p:nvPr/>
        </p:nvSpPr>
        <p:spPr>
          <a:xfrm>
            <a:off x="1861894" y="2074633"/>
            <a:ext cx="7087505" cy="3443635"/>
          </a:xfrm>
          <a:prstGeom prst="rect">
            <a:avLst/>
          </a:prstGeom>
        </p:spPr>
        <p:txBody>
          <a:bodyPr wrap="square" lIns="0" tIns="0" rIns="0" bIns="0" rtlCol="0" anchor="t">
            <a:spAutoFit/>
          </a:bodyPr>
          <a:lstStyle/>
          <a:p>
            <a:pPr algn="just">
              <a:lnSpc>
                <a:spcPts val="2687"/>
              </a:lnSpc>
            </a:pPr>
            <a:r>
              <a:rPr lang="pt-BR" sz="2000" dirty="0">
                <a:solidFill>
                  <a:srgbClr val="345292"/>
                </a:solidFill>
                <a:latin typeface="Calibri" panose="020F0502020204030204" pitchFamily="34" charset="0"/>
              </a:rPr>
              <a:t>Nos dois primeiros níveis são realizadas:</a:t>
            </a:r>
          </a:p>
          <a:p>
            <a:pPr marL="342900" indent="-342900" algn="just">
              <a:lnSpc>
                <a:spcPts val="2687"/>
              </a:lnSpc>
              <a:buFont typeface="Arial" panose="020B0604020202020204" pitchFamily="34" charset="0"/>
              <a:buChar char="•"/>
            </a:pPr>
            <a:r>
              <a:rPr lang="pt-BR" sz="2000" dirty="0">
                <a:solidFill>
                  <a:srgbClr val="345292"/>
                </a:solidFill>
                <a:latin typeface="Calibri" panose="020F0502020204030204" pitchFamily="34" charset="0"/>
              </a:rPr>
              <a:t>ações de promoção da saúde atuando nas condições de vida e de trabalho, extensiva a toda à população.</a:t>
            </a:r>
          </a:p>
          <a:p>
            <a:pPr marL="342900" indent="-342900" algn="just">
              <a:lnSpc>
                <a:spcPts val="2687"/>
              </a:lnSpc>
              <a:buFont typeface="Arial" panose="020B0604020202020204" pitchFamily="34" charset="0"/>
              <a:buChar char="•"/>
            </a:pPr>
            <a:r>
              <a:rPr lang="pt-BR" sz="2000" dirty="0">
                <a:solidFill>
                  <a:srgbClr val="345292"/>
                </a:solidFill>
                <a:latin typeface="Calibri" panose="020F0502020204030204" pitchFamily="34" charset="0"/>
              </a:rPr>
              <a:t>prevenção de transtornos mentais, identificação de fatores de risco e promoção de estratégias de autocuidado e bem-estar.</a:t>
            </a:r>
          </a:p>
          <a:p>
            <a:pPr algn="just">
              <a:lnSpc>
                <a:spcPts val="2687"/>
              </a:lnSpc>
            </a:pPr>
            <a:endParaRPr lang="pt-BR" sz="2000" dirty="0">
              <a:solidFill>
                <a:srgbClr val="345292"/>
              </a:solidFill>
              <a:latin typeface="Calibri" panose="020F0502020204030204" pitchFamily="34" charset="0"/>
            </a:endParaRPr>
          </a:p>
          <a:p>
            <a:pPr algn="just">
              <a:lnSpc>
                <a:spcPts val="2687"/>
              </a:lnSpc>
            </a:pPr>
            <a:r>
              <a:rPr lang="pt-BR" sz="2000" dirty="0">
                <a:solidFill>
                  <a:srgbClr val="345292"/>
                </a:solidFill>
                <a:latin typeface="Calibri" panose="020F0502020204030204" pitchFamily="34" charset="0"/>
              </a:rPr>
              <a:t>Já nos demais níveis do MACC, as intervenções estão direcionadas para transtornos mentais já existentes:</a:t>
            </a:r>
          </a:p>
          <a:p>
            <a:pPr marL="342900" indent="-342900" algn="just">
              <a:lnSpc>
                <a:spcPts val="2687"/>
              </a:lnSpc>
              <a:buFont typeface="Arial" panose="020B0604020202020204" pitchFamily="34" charset="0"/>
              <a:buChar char="•"/>
            </a:pPr>
            <a:r>
              <a:rPr lang="pt-BR" sz="2000" dirty="0">
                <a:solidFill>
                  <a:srgbClr val="345292"/>
                </a:solidFill>
                <a:latin typeface="Calibri" panose="020F0502020204030204" pitchFamily="34" charset="0"/>
              </a:rPr>
              <a:t>Diagnóstico;  tratamento; acompanhamento e reabilitação psicossocial dos indivíduos.</a:t>
            </a:r>
            <a:endParaRPr lang="en-US" sz="2133" dirty="0">
              <a:solidFill>
                <a:srgbClr val="000000"/>
              </a:solidFill>
              <a:latin typeface="Be Vietnam Bold"/>
            </a:endParaRPr>
          </a:p>
        </p:txBody>
      </p:sp>
    </p:spTree>
    <p:extLst>
      <p:ext uri="{BB962C8B-B14F-4D97-AF65-F5344CB8AC3E}">
        <p14:creationId xmlns:p14="http://schemas.microsoft.com/office/powerpoint/2010/main" val="2697627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4">
            <a:extLst>
              <a:ext uri="{FF2B5EF4-FFF2-40B4-BE49-F238E27FC236}">
                <a16:creationId xmlns:a16="http://schemas.microsoft.com/office/drawing/2014/main" id="{013D3C57-E07E-7E0A-7B50-C3465B4C988E}"/>
              </a:ext>
            </a:extLst>
          </p:cNvPr>
          <p:cNvGrpSpPr/>
          <p:nvPr/>
        </p:nvGrpSpPr>
        <p:grpSpPr>
          <a:xfrm rot="19717049">
            <a:off x="11291546" y="927504"/>
            <a:ext cx="1270288" cy="2226425"/>
            <a:chOff x="0" y="0"/>
            <a:chExt cx="2540575" cy="4452850"/>
          </a:xfrm>
        </p:grpSpPr>
        <p:sp>
          <p:nvSpPr>
            <p:cNvPr id="16" name="Freeform 5">
              <a:extLst>
                <a:ext uri="{FF2B5EF4-FFF2-40B4-BE49-F238E27FC236}">
                  <a16:creationId xmlns:a16="http://schemas.microsoft.com/office/drawing/2014/main" id="{C5ED1F9F-5FE4-CA4C-AA86-FE683947299F}"/>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6">
              <a:extLst>
                <a:ext uri="{FF2B5EF4-FFF2-40B4-BE49-F238E27FC236}">
                  <a16:creationId xmlns:a16="http://schemas.microsoft.com/office/drawing/2014/main" id="{1319A48A-6A4F-60E2-67C1-75E3E40AC6F1}"/>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4697595"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6">
              <a:extLst>
                <a:ext uri="{96DAC541-7B7A-43D3-8B79-37D633B846F1}">
                  <asvg:svgBlip xmlns:asvg="http://schemas.microsoft.com/office/drawing/2016/SVG/main" r:embed="rId7"/>
                </a:ext>
              </a:extLst>
            </a:blip>
            <a:stretch>
              <a:fillRect t="-230581"/>
            </a:stretch>
          </a:blipFill>
        </p:spPr>
      </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287297" y="103716"/>
            <a:ext cx="4995294" cy="380001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Qual é o papel do </a:t>
            </a:r>
            <a:r>
              <a:rPr kumimoji="0" lang="pt-BR" sz="4800" b="0" i="0" u="none" strike="noStrike" kern="1200" cap="none" spc="0" normalizeH="0" baseline="0" noProof="0" dirty="0" err="1">
                <a:ln>
                  <a:noFill/>
                </a:ln>
                <a:solidFill>
                  <a:srgbClr val="FFBD59"/>
                </a:solidFill>
                <a:effectLst/>
                <a:uLnTx/>
                <a:uFillTx/>
                <a:latin typeface="SuperDario Bold"/>
                <a:ea typeface="+mn-ea"/>
                <a:cs typeface="+mn-cs"/>
              </a:rPr>
              <a:t>matriciamento</a:t>
            </a:r>
            <a:r>
              <a:rPr kumimoji="0" lang="pt-BR" sz="4800" b="0" i="0" u="none" strike="noStrike" kern="1200" cap="none" spc="0" normalizeH="0" baseline="0" noProof="0" dirty="0">
                <a:ln>
                  <a:noFill/>
                </a:ln>
                <a:solidFill>
                  <a:srgbClr val="FFBD59"/>
                </a:solidFill>
                <a:effectLst/>
                <a:uLnTx/>
                <a:uFillTx/>
                <a:latin typeface="SuperDario Bold"/>
                <a:ea typeface="+mn-ea"/>
                <a:cs typeface="+mn-cs"/>
              </a:rPr>
              <a:t> no cuidado escalonado em saúde mental?</a:t>
            </a:r>
          </a:p>
          <a:p>
            <a:pPr marL="0" marR="0" lvl="0" indent="0" algn="l" defTabSz="914400" rtl="0" eaLnBrk="1" fontAlgn="auto" latinLnBrk="0" hangingPunct="1">
              <a:lnSpc>
                <a:spcPts val="7147"/>
              </a:lnSpc>
              <a:spcBef>
                <a:spcPts val="0"/>
              </a:spcBef>
              <a:spcAft>
                <a:spcPts val="0"/>
              </a:spcAft>
              <a:buClrTx/>
              <a:buSzTx/>
              <a:buFontTx/>
              <a:buNone/>
              <a:tabLst/>
              <a:defRPr/>
            </a:pPr>
            <a:endParaRPr kumimoji="0" lang="pt-BR" sz="4800" b="0" i="0" u="none" strike="noStrike" kern="1200" cap="none" spc="0" normalizeH="0" baseline="0" noProof="0" dirty="0">
              <a:ln>
                <a:noFill/>
              </a:ln>
              <a:solidFill>
                <a:srgbClr val="FFBD59"/>
              </a:solidFill>
              <a:effectLst/>
              <a:uLnTx/>
              <a:uFillTx/>
              <a:latin typeface="SuperDario Bold"/>
              <a:ea typeface="+mn-ea"/>
              <a:cs typeface="+mn-cs"/>
            </a:endParaRPr>
          </a:p>
        </p:txBody>
      </p:sp>
      <p:grpSp>
        <p:nvGrpSpPr>
          <p:cNvPr id="6" name="Group 6"/>
          <p:cNvGrpSpPr/>
          <p:nvPr/>
        </p:nvGrpSpPr>
        <p:grpSpPr>
          <a:xfrm>
            <a:off x="5298920" y="571500"/>
            <a:ext cx="6759729" cy="5500653"/>
            <a:chOff x="0" y="0"/>
            <a:chExt cx="12603464" cy="9211534"/>
          </a:xfrm>
        </p:grpSpPr>
        <p:sp>
          <p:nvSpPr>
            <p:cNvPr id="7" name="Freeform 7"/>
            <p:cNvSpPr/>
            <p:nvPr/>
          </p:nvSpPr>
          <p:spPr>
            <a:xfrm rot="-462248">
              <a:off x="642458" y="1912130"/>
              <a:ext cx="11856565" cy="2356492"/>
            </a:xfrm>
            <a:custGeom>
              <a:avLst/>
              <a:gdLst/>
              <a:ahLst/>
              <a:cxnLst/>
              <a:rect l="l" t="t" r="r" b="b"/>
              <a:pathLst>
                <a:path w="11856565" h="2356492">
                  <a:moveTo>
                    <a:pt x="0" y="0"/>
                  </a:moveTo>
                  <a:lnTo>
                    <a:pt x="11856565" y="0"/>
                  </a:lnTo>
                  <a:lnTo>
                    <a:pt x="11856565" y="2356492"/>
                  </a:lnTo>
                  <a:lnTo>
                    <a:pt x="0" y="23564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8" name="Group 8"/>
            <p:cNvGrpSpPr/>
            <p:nvPr/>
          </p:nvGrpSpPr>
          <p:grpSpPr>
            <a:xfrm>
              <a:off x="0" y="0"/>
              <a:ext cx="8974896" cy="9211534"/>
              <a:chOff x="0" y="0"/>
              <a:chExt cx="1152263" cy="1182644"/>
            </a:xfrm>
          </p:grpSpPr>
          <p:sp>
            <p:nvSpPr>
              <p:cNvPr id="9" name="Freeform 9"/>
              <p:cNvSpPr/>
              <p:nvPr/>
            </p:nvSpPr>
            <p:spPr>
              <a:xfrm>
                <a:off x="0" y="0"/>
                <a:ext cx="1152263" cy="1182644"/>
              </a:xfrm>
              <a:custGeom>
                <a:avLst/>
                <a:gdLst/>
                <a:ahLst/>
                <a:cxnLst/>
                <a:rect l="l" t="t" r="r" b="b"/>
                <a:pathLst>
                  <a:path w="1152263" h="1182644">
                    <a:moveTo>
                      <a:pt x="0" y="0"/>
                    </a:moveTo>
                    <a:lnTo>
                      <a:pt x="1152263" y="0"/>
                    </a:lnTo>
                    <a:lnTo>
                      <a:pt x="1152263"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33867" tIns="33867" rIns="33867" bIns="33867"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CaixaDeTexto 30">
            <a:extLst>
              <a:ext uri="{FF2B5EF4-FFF2-40B4-BE49-F238E27FC236}">
                <a16:creationId xmlns:a16="http://schemas.microsoft.com/office/drawing/2014/main" id="{0534A5E9-4E1F-F61B-6CD0-588A61DCA886}"/>
              </a:ext>
            </a:extLst>
          </p:cNvPr>
          <p:cNvSpPr txBox="1"/>
          <p:nvPr/>
        </p:nvSpPr>
        <p:spPr>
          <a:xfrm>
            <a:off x="5428194" y="976007"/>
            <a:ext cx="4393174" cy="5128776"/>
          </a:xfrm>
          <a:prstGeom prst="rect">
            <a:avLst/>
          </a:prstGeom>
          <a:noFill/>
        </p:spPr>
        <p:txBody>
          <a:bodyPr wrap="square">
            <a:spAutoFit/>
          </a:bodyPr>
          <a:lstStyle/>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Substituir os profissionais da Atenção Primária à Saúde (APS) no manejo dos casos complexos.</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Restringir a troca de conhecimentos entre os profissionais da APS e das equipes de referência.</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Ampliar a troca de conhecimentos e colaboração entre os profissionais da APS e das equipes de referência, visando a construção de um plano terapêutico mais eficaz e adaptado às necessidades dos usuários.</a:t>
            </a:r>
          </a:p>
          <a:p>
            <a:pPr marL="420370" marR="0" lvl="0" indent="-457200" algn="just"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Priorizar a atenção especializada em saúde mental em detrimento da Atenção Primária à Saúde.</a:t>
            </a:r>
          </a:p>
          <a:p>
            <a:pPr marL="0" marR="0" lvl="0" indent="0" algn="just" defTabSz="914400" rtl="0" eaLnBrk="1" fontAlgn="auto" latinLnBrk="0" hangingPunct="1">
              <a:lnSpc>
                <a:spcPct val="107000"/>
              </a:lnSpc>
              <a:spcBef>
                <a:spcPts val="5"/>
              </a:spcBef>
              <a:spcAft>
                <a:spcPts val="600"/>
              </a:spcAft>
              <a:buClr>
                <a:srgbClr val="009999"/>
              </a:buClr>
              <a:buSzTx/>
              <a:buFontTx/>
              <a:buNone/>
              <a:tabLst/>
              <a:defRPr/>
            </a:pPr>
            <a:endPar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14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4" name="Freeform 4"/>
          <p:cNvSpPr/>
          <p:nvPr/>
        </p:nvSpPr>
        <p:spPr>
          <a:xfrm>
            <a:off x="7132837" y="630954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697595"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pic>
        <p:nvPicPr>
          <p:cNvPr id="14" name="Picture 14"/>
          <p:cNvPicPr>
            <a:picLocks noChangeAspect="1"/>
          </p:cNvPicPr>
          <p:nvPr/>
        </p:nvPicPr>
        <p:blipFill>
          <a:blip r:embed="rId5"/>
          <a:srcRect/>
          <a:stretch>
            <a:fillRect/>
          </a:stretch>
        </p:blipFill>
        <p:spPr>
          <a:xfrm>
            <a:off x="10196987" y="468987"/>
            <a:ext cx="1283389" cy="1372609"/>
          </a:xfrm>
          <a:prstGeom prst="rect">
            <a:avLst/>
          </a:prstGeom>
        </p:spPr>
      </p:pic>
      <p:sp>
        <p:nvSpPr>
          <p:cNvPr id="15" name="TextBox 15"/>
          <p:cNvSpPr txBox="1"/>
          <p:nvPr/>
        </p:nvSpPr>
        <p:spPr>
          <a:xfrm>
            <a:off x="243023" y="283175"/>
            <a:ext cx="10175769" cy="1107996"/>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BD59"/>
                </a:solidFill>
                <a:effectLst/>
                <a:uLnTx/>
                <a:uFillTx/>
                <a:latin typeface="SuperDario Bold"/>
                <a:ea typeface="+mn-ea"/>
                <a:cs typeface="+mn-cs"/>
              </a:rPr>
              <a:t>C) Ampliar a troca de conhecimentos e colaboração entre os profissionais da APS e das equipes de referência, visando a construção de um plano terapêutico mais eficaz e adaptado às necessidades dos usuários.</a:t>
            </a:r>
          </a:p>
        </p:txBody>
      </p:sp>
      <p:grpSp>
        <p:nvGrpSpPr>
          <p:cNvPr id="8" name="Group 8"/>
          <p:cNvGrpSpPr/>
          <p:nvPr/>
        </p:nvGrpSpPr>
        <p:grpSpPr>
          <a:xfrm>
            <a:off x="1430608" y="1561726"/>
            <a:ext cx="8092767" cy="4005610"/>
            <a:chOff x="0" y="-77103"/>
            <a:chExt cx="2078018" cy="1182644"/>
          </a:xfrm>
        </p:grpSpPr>
        <p:sp>
          <p:nvSpPr>
            <p:cNvPr id="9" name="Freeform 9"/>
            <p:cNvSpPr/>
            <p:nvPr/>
          </p:nvSpPr>
          <p:spPr>
            <a:xfrm>
              <a:off x="2726" y="-77103"/>
              <a:ext cx="2075292" cy="1182644"/>
            </a:xfrm>
            <a:custGeom>
              <a:avLst/>
              <a:gdLst/>
              <a:ahLst/>
              <a:cxnLst/>
              <a:rect l="l" t="t" r="r" b="b"/>
              <a:pathLst>
                <a:path w="2075292" h="1182644">
                  <a:moveTo>
                    <a:pt x="0" y="0"/>
                  </a:moveTo>
                  <a:lnTo>
                    <a:pt x="2075292" y="0"/>
                  </a:lnTo>
                  <a:lnTo>
                    <a:pt x="2075292"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40945" tIns="40945" rIns="40945" bIns="40945"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4">
            <a:extLst>
              <a:ext uri="{FF2B5EF4-FFF2-40B4-BE49-F238E27FC236}">
                <a16:creationId xmlns:a16="http://schemas.microsoft.com/office/drawing/2014/main" id="{F4DC25ED-C4AB-9A58-71EB-7BF7F341ABE4}"/>
              </a:ext>
            </a:extLst>
          </p:cNvPr>
          <p:cNvGrpSpPr/>
          <p:nvPr/>
        </p:nvGrpSpPr>
        <p:grpSpPr>
          <a:xfrm>
            <a:off x="8472791" y="4099896"/>
            <a:ext cx="1270288" cy="2226425"/>
            <a:chOff x="0" y="0"/>
            <a:chExt cx="2540575" cy="4452850"/>
          </a:xfrm>
        </p:grpSpPr>
        <p:sp>
          <p:nvSpPr>
            <p:cNvPr id="29" name="Freeform 5">
              <a:extLst>
                <a:ext uri="{FF2B5EF4-FFF2-40B4-BE49-F238E27FC236}">
                  <a16:creationId xmlns:a16="http://schemas.microsoft.com/office/drawing/2014/main" id="{7F949CE0-21A2-24A4-A7B7-F6C4CE76AAA8}"/>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6">
              <a:extLst>
                <a:ext uri="{FF2B5EF4-FFF2-40B4-BE49-F238E27FC236}">
                  <a16:creationId xmlns:a16="http://schemas.microsoft.com/office/drawing/2014/main" id="{7766C91F-A1F2-CE27-14C6-C5B6C52B0131}"/>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23" name="TextBox 18">
            <a:extLst>
              <a:ext uri="{FF2B5EF4-FFF2-40B4-BE49-F238E27FC236}">
                <a16:creationId xmlns:a16="http://schemas.microsoft.com/office/drawing/2014/main" id="{5A7B8499-C947-48C4-935D-5DE2B9166653}"/>
              </a:ext>
            </a:extLst>
          </p:cNvPr>
          <p:cNvSpPr txBox="1"/>
          <p:nvPr/>
        </p:nvSpPr>
        <p:spPr>
          <a:xfrm>
            <a:off x="1730880" y="1835034"/>
            <a:ext cx="7505441" cy="3346566"/>
          </a:xfrm>
          <a:prstGeom prst="rect">
            <a:avLst/>
          </a:prstGeom>
        </p:spPr>
        <p:txBody>
          <a:bodyPr lIns="0" tIns="0" rIns="0" bIns="0" rtlCol="0" anchor="t">
            <a:spAutoFit/>
          </a:bodyPr>
          <a:lstStyle/>
          <a:p>
            <a:pPr>
              <a:lnSpc>
                <a:spcPts val="2687"/>
              </a:lnSpc>
            </a:pPr>
            <a:r>
              <a:rPr lang="pt-BR" sz="2000" dirty="0" err="1">
                <a:solidFill>
                  <a:srgbClr val="345292"/>
                </a:solidFill>
                <a:latin typeface="Calibri" panose="020F0502020204030204" pitchFamily="34" charset="0"/>
              </a:rPr>
              <a:t>Matriciamento</a:t>
            </a:r>
            <a:r>
              <a:rPr lang="pt-BR" sz="2000" dirty="0">
                <a:solidFill>
                  <a:srgbClr val="345292"/>
                </a:solidFill>
                <a:latin typeface="Calibri" panose="020F0502020204030204" pitchFamily="34" charset="0"/>
              </a:rPr>
              <a:t>:</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Suporte técnico-assistencial e técnico- pedagógico</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Auxilia no manejo e contribui para capacitação da equipe da APS</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Compartilhamento do cuidado, com divisão de responsabilidades</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Integração mais efetiva entre a APS e os serviços de saúde mental</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Atenção mais abrangente e de qualidade</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Fortalece o vínculo entre os profissionais </a:t>
            </a:r>
          </a:p>
          <a:p>
            <a:pPr marL="342900" indent="-342900">
              <a:lnSpc>
                <a:spcPts val="2687"/>
              </a:lnSpc>
              <a:buFont typeface="Arial" panose="020B0604020202020204" pitchFamily="34" charset="0"/>
              <a:buChar char="•"/>
            </a:pPr>
            <a:r>
              <a:rPr lang="pt-BR" sz="2000" dirty="0">
                <a:solidFill>
                  <a:srgbClr val="345292"/>
                </a:solidFill>
                <a:latin typeface="Calibri" panose="020F0502020204030204" pitchFamily="34" charset="0"/>
              </a:rPr>
              <a:t>Favorece a continuidade do cuidado ao longo do tempo.</a:t>
            </a:r>
          </a:p>
          <a:p>
            <a:pPr>
              <a:lnSpc>
                <a:spcPts val="2687"/>
              </a:lnSpc>
            </a:pPr>
            <a:endParaRPr lang="en-US" sz="2133" dirty="0">
              <a:solidFill>
                <a:srgbClr val="000000"/>
              </a:solidFill>
              <a:latin typeface="Be Vietnam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4">
            <a:extLst>
              <a:ext uri="{FF2B5EF4-FFF2-40B4-BE49-F238E27FC236}">
                <a16:creationId xmlns:a16="http://schemas.microsoft.com/office/drawing/2014/main" id="{0C84D9AE-8567-0825-909E-A9FD80E2AFF5}"/>
              </a:ext>
            </a:extLst>
          </p:cNvPr>
          <p:cNvGrpSpPr/>
          <p:nvPr/>
        </p:nvGrpSpPr>
        <p:grpSpPr>
          <a:xfrm rot="19717049">
            <a:off x="11291546" y="927504"/>
            <a:ext cx="1270288" cy="2226425"/>
            <a:chOff x="0" y="0"/>
            <a:chExt cx="2540575" cy="4452850"/>
          </a:xfrm>
        </p:grpSpPr>
        <p:sp>
          <p:nvSpPr>
            <p:cNvPr id="19" name="Freeform 5">
              <a:extLst>
                <a:ext uri="{FF2B5EF4-FFF2-40B4-BE49-F238E27FC236}">
                  <a16:creationId xmlns:a16="http://schemas.microsoft.com/office/drawing/2014/main" id="{6AE8F1CD-8B20-BA65-91D5-610F641F6EA8}"/>
                </a:ext>
              </a:extLst>
            </p:cNvPr>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6">
              <a:extLst>
                <a:ext uri="{FF2B5EF4-FFF2-40B4-BE49-F238E27FC236}">
                  <a16:creationId xmlns:a16="http://schemas.microsoft.com/office/drawing/2014/main" id="{D6D19FB1-5277-18A4-67D0-201670293315}"/>
                </a:ext>
              </a:extLst>
            </p:cNvPr>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13" name="Freeform 7">
            <a:extLst>
              <a:ext uri="{FF2B5EF4-FFF2-40B4-BE49-F238E27FC236}">
                <a16:creationId xmlns:a16="http://schemas.microsoft.com/office/drawing/2014/main" id="{87EC064D-6264-CF7D-416B-ED88F6D321F7}"/>
              </a:ext>
            </a:extLst>
          </p:cNvPr>
          <p:cNvSpPr/>
          <p:nvPr/>
        </p:nvSpPr>
        <p:spPr>
          <a:xfrm rot="21137752">
            <a:off x="5509278" y="1848341"/>
            <a:ext cx="6359138" cy="1407175"/>
          </a:xfrm>
          <a:custGeom>
            <a:avLst/>
            <a:gdLst/>
            <a:ahLst/>
            <a:cxnLst/>
            <a:rect l="l" t="t" r="r" b="b"/>
            <a:pathLst>
              <a:path w="11856565" h="2356492">
                <a:moveTo>
                  <a:pt x="0" y="0"/>
                </a:moveTo>
                <a:lnTo>
                  <a:pt x="11856565" y="0"/>
                </a:lnTo>
                <a:lnTo>
                  <a:pt x="11856565" y="2356492"/>
                </a:lnTo>
                <a:lnTo>
                  <a:pt x="0" y="23564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3"/>
          <p:cNvSpPr/>
          <p:nvPr/>
        </p:nvSpPr>
        <p:spPr>
          <a:xfrm>
            <a:off x="4697595"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 name="Freeform 4"/>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8">
              <a:extLst>
                <a:ext uri="{96DAC541-7B7A-43D3-8B79-37D633B846F1}">
                  <asvg:svgBlip xmlns:asvg="http://schemas.microsoft.com/office/drawing/2016/SVG/main" r:embed="rId9"/>
                </a:ext>
              </a:extLst>
            </a:blip>
            <a:stretch>
              <a:fillRect t="-230581"/>
            </a:stretch>
          </a:blipFill>
        </p:spPr>
      </p:sp>
      <p:sp>
        <p:nvSpPr>
          <p:cNvPr id="5" name="Freeform 5"/>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8">
              <a:extLst>
                <a:ext uri="{96DAC541-7B7A-43D3-8B79-37D633B846F1}">
                  <asvg:svgBlip xmlns:asvg="http://schemas.microsoft.com/office/drawing/2016/SVG/main" r:embed="rId9"/>
                </a:ext>
              </a:extLst>
            </a:blip>
            <a:stretch>
              <a:fillRect t="-230581"/>
            </a:stretch>
          </a:blipFill>
        </p:spPr>
      </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287297" y="103716"/>
            <a:ext cx="5027653" cy="527734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Quais os 4 elementos que compõe as decisões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do escalonamento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srgbClr val="FFBD59"/>
                </a:solidFill>
                <a:effectLst/>
                <a:uLnTx/>
                <a:uFillTx/>
                <a:latin typeface="SuperDario Bold"/>
                <a:ea typeface="+mn-ea"/>
                <a:cs typeface="+mn-cs"/>
              </a:rPr>
              <a:t>do cuidado em saúde mental?</a:t>
            </a:r>
          </a:p>
          <a:p>
            <a:pPr marL="0" marR="0" lvl="0" indent="0" algn="l" defTabSz="914400" rtl="0" eaLnBrk="1" fontAlgn="auto" latinLnBrk="0" hangingPunct="1">
              <a:lnSpc>
                <a:spcPts val="7147"/>
              </a:lnSpc>
              <a:spcBef>
                <a:spcPts val="0"/>
              </a:spcBef>
              <a:spcAft>
                <a:spcPts val="0"/>
              </a:spcAft>
              <a:buClrTx/>
              <a:buSzTx/>
              <a:buFontTx/>
              <a:buNone/>
              <a:tabLst/>
              <a:defRPr/>
            </a:pPr>
            <a:endParaRPr kumimoji="0" lang="pt-BR" sz="4800" b="0" i="0" u="none" strike="noStrike" kern="1200" cap="none" spc="0" normalizeH="0" baseline="0" noProof="0" dirty="0">
              <a:ln>
                <a:noFill/>
              </a:ln>
              <a:solidFill>
                <a:srgbClr val="FFBD59"/>
              </a:solidFill>
              <a:effectLst/>
              <a:uLnTx/>
              <a:uFillTx/>
              <a:latin typeface="SuperDario Bold"/>
              <a:ea typeface="+mn-ea"/>
              <a:cs typeface="+mn-cs"/>
            </a:endParaRPr>
          </a:p>
        </p:txBody>
      </p:sp>
      <p:grpSp>
        <p:nvGrpSpPr>
          <p:cNvPr id="8" name="Group 8"/>
          <p:cNvGrpSpPr/>
          <p:nvPr/>
        </p:nvGrpSpPr>
        <p:grpSpPr>
          <a:xfrm>
            <a:off x="5316289" y="326180"/>
            <a:ext cx="5695412" cy="4832413"/>
            <a:chOff x="-30489" y="26319"/>
            <a:chExt cx="1363352" cy="1038972"/>
          </a:xfrm>
        </p:grpSpPr>
        <p:sp>
          <p:nvSpPr>
            <p:cNvPr id="9" name="Freeform 9"/>
            <p:cNvSpPr/>
            <p:nvPr/>
          </p:nvSpPr>
          <p:spPr>
            <a:xfrm>
              <a:off x="-30489" y="26319"/>
              <a:ext cx="1363352" cy="1038972"/>
            </a:xfrm>
            <a:custGeom>
              <a:avLst/>
              <a:gdLst/>
              <a:ahLst/>
              <a:cxnLst/>
              <a:rect l="l" t="t" r="r" b="b"/>
              <a:pathLst>
                <a:path w="1152263" h="1182644">
                  <a:moveTo>
                    <a:pt x="0" y="0"/>
                  </a:moveTo>
                  <a:lnTo>
                    <a:pt x="1152263" y="0"/>
                  </a:lnTo>
                  <a:lnTo>
                    <a:pt x="1152263"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33867" tIns="33867" rIns="33867" bIns="33867"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CaixaDeTexto 30">
            <a:extLst>
              <a:ext uri="{FF2B5EF4-FFF2-40B4-BE49-F238E27FC236}">
                <a16:creationId xmlns:a16="http://schemas.microsoft.com/office/drawing/2014/main" id="{0534A5E9-4E1F-F61B-6CD0-588A61DCA886}"/>
              </a:ext>
            </a:extLst>
          </p:cNvPr>
          <p:cNvSpPr txBox="1"/>
          <p:nvPr/>
        </p:nvSpPr>
        <p:spPr>
          <a:xfrm>
            <a:off x="5537138" y="548644"/>
            <a:ext cx="5253713" cy="4832413"/>
          </a:xfrm>
          <a:prstGeom prst="rect">
            <a:avLst/>
          </a:prstGeom>
          <a:noFill/>
        </p:spPr>
        <p:txBody>
          <a:bodyPr wrap="square">
            <a:spAutoFit/>
          </a:bodyPr>
          <a:lstStyle/>
          <a:p>
            <a:pPr marL="420370" marR="0" lvl="0" indent="-457200" algn="l"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Avaliação clinica-diagnóstica, Conhecimento da rede de apoio, Identificação dos fatores de risco, Planejamento do tratamento. </a:t>
            </a:r>
          </a:p>
          <a:p>
            <a:pPr marL="420370" marR="0" lvl="0" indent="-457200" algn="l"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Avaliação da gravidade do problema, Identificação da vulnerabilidade familiar, Conhecimento dos sintomas apresentados, Ações de reabilitação psicossocial.</a:t>
            </a:r>
          </a:p>
          <a:p>
            <a:pPr marL="420370" marR="0" lvl="0" indent="-457200" algn="l"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Avaliação clinica-diagnóstica, Conhecimento do grau de necessidade de cuidado em saúde mental, Avaliação da Rede de apoio, Avaliação da Vulnerabilidade familiar. </a:t>
            </a:r>
          </a:p>
          <a:p>
            <a:pPr marL="420370" marR="0" lvl="0" indent="-457200" algn="l" defTabSz="914400" rtl="0" eaLnBrk="1" fontAlgn="auto" latinLnBrk="0" hangingPunct="1">
              <a:lnSpc>
                <a:spcPct val="107000"/>
              </a:lnSpc>
              <a:spcBef>
                <a:spcPts val="5"/>
              </a:spcBef>
              <a:spcAft>
                <a:spcPts val="600"/>
              </a:spcAft>
              <a:buClr>
                <a:srgbClr val="009999"/>
              </a:buClr>
              <a:buSzTx/>
              <a:buFont typeface="+mj-lt"/>
              <a:buAutoNum type="alphaUcPeriod"/>
              <a:tabLst/>
              <a:defRPr/>
            </a:pPr>
            <a:r>
              <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rPr>
              <a:t>Identificação dos sintomas, Intervenção clínica compartilhada, Ações de promoção da saúde mental, Acompanhamento dos resultados.</a:t>
            </a:r>
          </a:p>
          <a:p>
            <a:pPr marL="0" marR="0" lvl="0" indent="0" algn="just" defTabSz="914400" rtl="0" eaLnBrk="1" fontAlgn="auto" latinLnBrk="0" hangingPunct="1">
              <a:lnSpc>
                <a:spcPct val="107000"/>
              </a:lnSpc>
              <a:spcBef>
                <a:spcPts val="5"/>
              </a:spcBef>
              <a:spcAft>
                <a:spcPts val="600"/>
              </a:spcAft>
              <a:buClr>
                <a:srgbClr val="009999"/>
              </a:buClr>
              <a:buSzTx/>
              <a:buFontTx/>
              <a:buNone/>
              <a:tabLst/>
              <a:defRPr/>
            </a:pPr>
            <a:endParaRPr kumimoji="0" lang="pt-BR" sz="1800" b="0" i="0" u="none" strike="noStrike" kern="1200" cap="none" spc="0" normalizeH="0" baseline="0" noProof="0" dirty="0">
              <a:ln>
                <a:noFill/>
              </a:ln>
              <a:solidFill>
                <a:srgbClr val="345292"/>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43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237" y="4565814"/>
            <a:ext cx="2679908" cy="2509064"/>
          </a:xfrm>
          <a:custGeom>
            <a:avLst/>
            <a:gdLst/>
            <a:ahLst/>
            <a:cxnLst/>
            <a:rect l="l" t="t" r="r" b="b"/>
            <a:pathLst>
              <a:path w="4019862" h="3763596">
                <a:moveTo>
                  <a:pt x="0" y="0"/>
                </a:moveTo>
                <a:lnTo>
                  <a:pt x="4019862" y="0"/>
                </a:lnTo>
                <a:lnTo>
                  <a:pt x="4019862" y="3763596"/>
                </a:lnTo>
                <a:lnTo>
                  <a:pt x="0" y="3763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4" name="Freeform 4"/>
          <p:cNvSpPr/>
          <p:nvPr/>
        </p:nvSpPr>
        <p:spPr>
          <a:xfrm>
            <a:off x="7132837" y="630954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11" name="Freeform 11"/>
          <p:cNvSpPr/>
          <p:nvPr/>
        </p:nvSpPr>
        <p:spPr>
          <a:xfrm flipH="1">
            <a:off x="9749245" y="4559464"/>
            <a:ext cx="2679908" cy="2509064"/>
          </a:xfrm>
          <a:custGeom>
            <a:avLst/>
            <a:gdLst/>
            <a:ahLst/>
            <a:cxnLst/>
            <a:rect l="l" t="t" r="r" b="b"/>
            <a:pathLst>
              <a:path w="4019862" h="3763596">
                <a:moveTo>
                  <a:pt x="4019862" y="0"/>
                </a:moveTo>
                <a:lnTo>
                  <a:pt x="0" y="0"/>
                </a:lnTo>
                <a:lnTo>
                  <a:pt x="0" y="3763596"/>
                </a:lnTo>
                <a:lnTo>
                  <a:pt x="4019862" y="3763596"/>
                </a:lnTo>
                <a:lnTo>
                  <a:pt x="4019862"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4697595"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3">
              <a:extLst>
                <a:ext uri="{96DAC541-7B7A-43D3-8B79-37D633B846F1}">
                  <asvg:svgBlip xmlns:asvg="http://schemas.microsoft.com/office/drawing/2016/SVG/main" r:embed="rId4"/>
                </a:ext>
              </a:extLst>
            </a:blip>
            <a:stretch>
              <a:fillRect t="-230581"/>
            </a:stretch>
          </a:blipFill>
        </p:spPr>
      </p:sp>
      <p:sp>
        <p:nvSpPr>
          <p:cNvPr id="15" name="TextBox 15"/>
          <p:cNvSpPr txBox="1"/>
          <p:nvPr/>
        </p:nvSpPr>
        <p:spPr>
          <a:xfrm>
            <a:off x="243023" y="283175"/>
            <a:ext cx="10175769" cy="1477328"/>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BD59"/>
                </a:solidFill>
                <a:effectLst/>
                <a:uLnTx/>
                <a:uFillTx/>
                <a:latin typeface="SuperDario Bold"/>
                <a:ea typeface="+mn-ea"/>
                <a:cs typeface="+mn-cs"/>
              </a:rPr>
              <a:t>C) Avaliação clinica-diagnóstica, Conhecimento do grau de necessidade de cuidado em saúde mental, Avaliação da Rede de apoio, Avaliação da Vulnerabilidade familiar.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2400" b="0" i="0" u="none" strike="noStrike" kern="1200" cap="none" spc="0" normalizeH="0" baseline="0" noProof="0" dirty="0">
              <a:ln>
                <a:noFill/>
              </a:ln>
              <a:solidFill>
                <a:srgbClr val="FFBD59"/>
              </a:solidFill>
              <a:effectLst/>
              <a:uLnTx/>
              <a:uFillTx/>
              <a:latin typeface="SuperDario Bold"/>
              <a:ea typeface="+mn-ea"/>
              <a:cs typeface="+mn-cs"/>
            </a:endParaRPr>
          </a:p>
        </p:txBody>
      </p:sp>
      <p:grpSp>
        <p:nvGrpSpPr>
          <p:cNvPr id="8" name="Group 8"/>
          <p:cNvGrpSpPr/>
          <p:nvPr/>
        </p:nvGrpSpPr>
        <p:grpSpPr>
          <a:xfrm>
            <a:off x="1430608" y="1561726"/>
            <a:ext cx="8092767" cy="4161906"/>
            <a:chOff x="0" y="-77103"/>
            <a:chExt cx="2078018" cy="1182644"/>
          </a:xfrm>
        </p:grpSpPr>
        <p:sp>
          <p:nvSpPr>
            <p:cNvPr id="9" name="Freeform 9"/>
            <p:cNvSpPr/>
            <p:nvPr/>
          </p:nvSpPr>
          <p:spPr>
            <a:xfrm>
              <a:off x="2726" y="-77103"/>
              <a:ext cx="2075292" cy="1182644"/>
            </a:xfrm>
            <a:custGeom>
              <a:avLst/>
              <a:gdLst/>
              <a:ahLst/>
              <a:cxnLst/>
              <a:rect l="l" t="t" r="r" b="b"/>
              <a:pathLst>
                <a:path w="2075292" h="1182644">
                  <a:moveTo>
                    <a:pt x="0" y="0"/>
                  </a:moveTo>
                  <a:lnTo>
                    <a:pt x="2075292" y="0"/>
                  </a:lnTo>
                  <a:lnTo>
                    <a:pt x="2075292" y="1182644"/>
                  </a:lnTo>
                  <a:lnTo>
                    <a:pt x="0" y="1182644"/>
                  </a:lnTo>
                  <a:close/>
                </a:path>
              </a:pathLst>
            </a:custGeom>
            <a:solidFill>
              <a:srgbClr val="FAECE1"/>
            </a:solidFill>
          </p:spPr>
        </p:sp>
        <p:sp>
          <p:nvSpPr>
            <p:cNvPr id="10" name="TextBox 10"/>
            <p:cNvSpPr txBox="1"/>
            <p:nvPr/>
          </p:nvSpPr>
          <p:spPr>
            <a:xfrm>
              <a:off x="0" y="57150"/>
              <a:ext cx="812800" cy="755650"/>
            </a:xfrm>
            <a:prstGeom prst="rect">
              <a:avLst/>
            </a:prstGeom>
          </p:spPr>
          <p:txBody>
            <a:bodyPr lIns="40945" tIns="40945" rIns="40945" bIns="40945" rtlCol="0" anchor="ctr"/>
            <a:lstStyle/>
            <a:p>
              <a:pPr marL="0" marR="0" lvl="0" indent="0" algn="ctr" defTabSz="914400" rtl="0" eaLnBrk="1" fontAlgn="auto" latinLnBrk="0" hangingPunct="1">
                <a:lnSpc>
                  <a:spcPts val="15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7">
            <a:extLst>
              <a:ext uri="{FF2B5EF4-FFF2-40B4-BE49-F238E27FC236}">
                <a16:creationId xmlns:a16="http://schemas.microsoft.com/office/drawing/2014/main" id="{87A1E937-90BD-634B-35BC-8FCEAA10B683}"/>
              </a:ext>
            </a:extLst>
          </p:cNvPr>
          <p:cNvSpPr/>
          <p:nvPr/>
        </p:nvSpPr>
        <p:spPr>
          <a:xfrm>
            <a:off x="9363889" y="919846"/>
            <a:ext cx="2609325" cy="910892"/>
          </a:xfrm>
          <a:custGeom>
            <a:avLst/>
            <a:gdLst/>
            <a:ahLst/>
            <a:cxnLst/>
            <a:rect l="l" t="t" r="r" b="b"/>
            <a:pathLst>
              <a:path w="3913988" h="1366338">
                <a:moveTo>
                  <a:pt x="0" y="0"/>
                </a:moveTo>
                <a:lnTo>
                  <a:pt x="3913988" y="0"/>
                </a:lnTo>
                <a:lnTo>
                  <a:pt x="3913988" y="1366337"/>
                </a:lnTo>
                <a:lnTo>
                  <a:pt x="0" y="13663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7">
            <a:extLst>
              <a:ext uri="{FF2B5EF4-FFF2-40B4-BE49-F238E27FC236}">
                <a16:creationId xmlns:a16="http://schemas.microsoft.com/office/drawing/2014/main" id="{61F25D91-CA70-D8C8-50A9-7E4881943F9F}"/>
              </a:ext>
            </a:extLst>
          </p:cNvPr>
          <p:cNvSpPr/>
          <p:nvPr/>
        </p:nvSpPr>
        <p:spPr>
          <a:xfrm>
            <a:off x="10097335" y="2459653"/>
            <a:ext cx="1089364" cy="1371984"/>
          </a:xfrm>
          <a:custGeom>
            <a:avLst/>
            <a:gdLst/>
            <a:ahLst/>
            <a:cxnLst/>
            <a:rect l="l" t="t" r="r" b="b"/>
            <a:pathLst>
              <a:path w="1833469" h="2057976">
                <a:moveTo>
                  <a:pt x="0" y="0"/>
                </a:moveTo>
                <a:lnTo>
                  <a:pt x="1833469" y="0"/>
                </a:lnTo>
                <a:lnTo>
                  <a:pt x="1833469" y="2057976"/>
                </a:lnTo>
                <a:lnTo>
                  <a:pt x="0" y="20579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9EAE442F-8171-791C-A883-F2369B01050B}"/>
              </a:ext>
            </a:extLst>
          </p:cNvPr>
          <p:cNvSpPr/>
          <p:nvPr/>
        </p:nvSpPr>
        <p:spPr>
          <a:xfrm>
            <a:off x="9191860" y="3794129"/>
            <a:ext cx="1005783" cy="2509064"/>
          </a:xfrm>
          <a:custGeom>
            <a:avLst/>
            <a:gdLst/>
            <a:ahLst/>
            <a:cxnLst/>
            <a:rect l="l" t="t" r="r" b="b"/>
            <a:pathLst>
              <a:path w="1603796" h="3127971">
                <a:moveTo>
                  <a:pt x="0" y="0"/>
                </a:moveTo>
                <a:lnTo>
                  <a:pt x="1603796" y="0"/>
                </a:lnTo>
                <a:lnTo>
                  <a:pt x="1603796" y="3127970"/>
                </a:lnTo>
                <a:lnTo>
                  <a:pt x="0" y="3127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TextBox 18">
            <a:extLst>
              <a:ext uri="{FF2B5EF4-FFF2-40B4-BE49-F238E27FC236}">
                <a16:creationId xmlns:a16="http://schemas.microsoft.com/office/drawing/2014/main" id="{33910A5B-58CF-45EA-A9E8-22A28BF6673F}"/>
              </a:ext>
            </a:extLst>
          </p:cNvPr>
          <p:cNvSpPr txBox="1"/>
          <p:nvPr/>
        </p:nvSpPr>
        <p:spPr>
          <a:xfrm>
            <a:off x="1617044" y="1581150"/>
            <a:ext cx="7804413" cy="4136132"/>
          </a:xfrm>
          <a:prstGeom prst="rect">
            <a:avLst/>
          </a:prstGeom>
        </p:spPr>
        <p:txBody>
          <a:bodyPr wrap="square" lIns="0" tIns="0" rIns="0" bIns="0" rtlCol="0" anchor="t">
            <a:spAutoFit/>
          </a:bodyPr>
          <a:lstStyle/>
          <a:p>
            <a:pPr>
              <a:lnSpc>
                <a:spcPts val="2687"/>
              </a:lnSpc>
            </a:pPr>
            <a:r>
              <a:rPr lang="pt-BR" dirty="0">
                <a:solidFill>
                  <a:srgbClr val="345292"/>
                </a:solidFill>
                <a:latin typeface="Calibri" panose="020F0502020204030204" pitchFamily="34" charset="0"/>
              </a:rPr>
              <a:t>Quatro componentes do escalonamento do cuidado:</a:t>
            </a:r>
          </a:p>
          <a:p>
            <a:pPr marL="457200" indent="-457200">
              <a:lnSpc>
                <a:spcPts val="2687"/>
              </a:lnSpc>
              <a:buFont typeface="+mj-lt"/>
              <a:buAutoNum type="arabicPeriod"/>
            </a:pPr>
            <a:r>
              <a:rPr lang="pt-BR" dirty="0">
                <a:solidFill>
                  <a:srgbClr val="345292"/>
                </a:solidFill>
                <a:latin typeface="Calibri" panose="020F0502020204030204" pitchFamily="34" charset="0"/>
              </a:rPr>
              <a:t>A avaliação clínica-diagnóstica</a:t>
            </a:r>
          </a:p>
          <a:p>
            <a:pPr marL="914400" lvl="1" indent="-457200">
              <a:lnSpc>
                <a:spcPts val="2687"/>
              </a:lnSpc>
              <a:buFont typeface="Arial" panose="020B0604020202020204" pitchFamily="34" charset="0"/>
              <a:buChar char="•"/>
            </a:pPr>
            <a:r>
              <a:rPr lang="pt-BR" dirty="0">
                <a:solidFill>
                  <a:srgbClr val="345292"/>
                </a:solidFill>
                <a:latin typeface="Calibri" panose="020F0502020204030204" pitchFamily="34" charset="0"/>
              </a:rPr>
              <a:t>identificar os problemas de saúde mental apresentados</a:t>
            </a:r>
          </a:p>
          <a:p>
            <a:pPr marL="457200" indent="-457200">
              <a:lnSpc>
                <a:spcPts val="2687"/>
              </a:lnSpc>
              <a:buFont typeface="+mj-lt"/>
              <a:buAutoNum type="arabicPeriod"/>
            </a:pPr>
            <a:r>
              <a:rPr lang="pt-BR" dirty="0">
                <a:solidFill>
                  <a:srgbClr val="345292"/>
                </a:solidFill>
                <a:latin typeface="Calibri" panose="020F0502020204030204" pitchFamily="34" charset="0"/>
              </a:rPr>
              <a:t>O grau de necessidade de cuidado em saúde mental</a:t>
            </a:r>
          </a:p>
          <a:p>
            <a:pPr marL="914400" lvl="1" indent="-457200">
              <a:lnSpc>
                <a:spcPts val="2687"/>
              </a:lnSpc>
              <a:buFont typeface="Arial" panose="020B0604020202020204" pitchFamily="34" charset="0"/>
              <a:buChar char="•"/>
            </a:pPr>
            <a:r>
              <a:rPr lang="pt-BR" dirty="0">
                <a:solidFill>
                  <a:srgbClr val="345292"/>
                </a:solidFill>
                <a:latin typeface="Calibri" panose="020F0502020204030204" pitchFamily="34" charset="0"/>
              </a:rPr>
              <a:t>estratificar os usuários em diferentes níveis de necessidade de cuidado em saúde mental </a:t>
            </a:r>
          </a:p>
          <a:p>
            <a:pPr marL="457200" indent="-457200">
              <a:lnSpc>
                <a:spcPts val="2687"/>
              </a:lnSpc>
              <a:buFont typeface="+mj-lt"/>
              <a:buAutoNum type="arabicPeriod"/>
            </a:pPr>
            <a:r>
              <a:rPr lang="pt-BR" dirty="0">
                <a:solidFill>
                  <a:srgbClr val="345292"/>
                </a:solidFill>
                <a:latin typeface="Calibri" panose="020F0502020204030204" pitchFamily="34" charset="0"/>
              </a:rPr>
              <a:t>A avaliação da rede de apoio</a:t>
            </a:r>
          </a:p>
          <a:p>
            <a:pPr marL="914400" lvl="1" indent="-457200">
              <a:lnSpc>
                <a:spcPts val="2687"/>
              </a:lnSpc>
              <a:buFont typeface="Arial" panose="020B0604020202020204" pitchFamily="34" charset="0"/>
              <a:buChar char="•"/>
            </a:pPr>
            <a:r>
              <a:rPr lang="pt-BR" dirty="0">
                <a:solidFill>
                  <a:srgbClr val="345292"/>
                </a:solidFill>
                <a:latin typeface="Calibri" panose="020F0502020204030204" pitchFamily="34" charset="0"/>
              </a:rPr>
              <a:t>identificar as fontes de suporte existentes e potenciais, como redes sociais e familiares.</a:t>
            </a:r>
          </a:p>
          <a:p>
            <a:pPr marL="457200" indent="-457200">
              <a:lnSpc>
                <a:spcPts val="2687"/>
              </a:lnSpc>
              <a:buFont typeface="+mj-lt"/>
              <a:buAutoNum type="arabicPeriod"/>
            </a:pPr>
            <a:r>
              <a:rPr lang="pt-BR" dirty="0">
                <a:solidFill>
                  <a:srgbClr val="345292"/>
                </a:solidFill>
                <a:latin typeface="Calibri" panose="020F0502020204030204" pitchFamily="34" charset="0"/>
              </a:rPr>
              <a:t>A avaliação da vulnerabilidade familiar</a:t>
            </a:r>
          </a:p>
          <a:p>
            <a:pPr marL="914400" lvl="1" indent="-457200">
              <a:lnSpc>
                <a:spcPts val="2687"/>
              </a:lnSpc>
              <a:buFont typeface="Arial" panose="020B0604020202020204" pitchFamily="34" charset="0"/>
              <a:buChar char="•"/>
            </a:pPr>
            <a:r>
              <a:rPr lang="pt-BR" dirty="0">
                <a:solidFill>
                  <a:srgbClr val="345292"/>
                </a:solidFill>
                <a:latin typeface="Calibri" panose="020F0502020204030204" pitchFamily="34" charset="0"/>
              </a:rPr>
              <a:t>considerar as condições de vida e as necessidades da família como um todo.</a:t>
            </a:r>
            <a:endParaRPr lang="en-US" dirty="0">
              <a:solidFill>
                <a:srgbClr val="000000"/>
              </a:solidFill>
              <a:latin typeface="Be Vietnam Bold"/>
            </a:endParaRPr>
          </a:p>
        </p:txBody>
      </p:sp>
    </p:spTree>
    <p:extLst>
      <p:ext uri="{BB962C8B-B14F-4D97-AF65-F5344CB8AC3E}">
        <p14:creationId xmlns:p14="http://schemas.microsoft.com/office/powerpoint/2010/main" val="2755386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8289338" y="1310180"/>
            <a:ext cx="2093759" cy="2420530"/>
          </a:xfrm>
          <a:prstGeom prst="rect">
            <a:avLst/>
          </a:prstGeom>
        </p:spPr>
      </p:pic>
      <p:sp>
        <p:nvSpPr>
          <p:cNvPr id="3" name="Freeform 3"/>
          <p:cNvSpPr/>
          <p:nvPr/>
        </p:nvSpPr>
        <p:spPr>
          <a:xfrm>
            <a:off x="393537" y="300545"/>
            <a:ext cx="4437691" cy="3350457"/>
          </a:xfrm>
          <a:custGeom>
            <a:avLst/>
            <a:gdLst/>
            <a:ahLst/>
            <a:cxnLst/>
            <a:rect l="l" t="t" r="r" b="b"/>
            <a:pathLst>
              <a:path w="6656536" h="5025685">
                <a:moveTo>
                  <a:pt x="0" y="0"/>
                </a:moveTo>
                <a:lnTo>
                  <a:pt x="6656536" y="0"/>
                </a:lnTo>
                <a:lnTo>
                  <a:pt x="6656536" y="5025685"/>
                </a:lnTo>
                <a:lnTo>
                  <a:pt x="0" y="5025685"/>
                </a:lnTo>
                <a:lnTo>
                  <a:pt x="0" y="0"/>
                </a:lnTo>
                <a:close/>
              </a:path>
            </a:pathLst>
          </a:custGeom>
          <a:blipFill>
            <a:blip r:embed="rId4"/>
            <a:stretch>
              <a:fillRect/>
            </a:stretch>
          </a:blipFill>
        </p:spPr>
      </p:sp>
      <p:grpSp>
        <p:nvGrpSpPr>
          <p:cNvPr id="4" name="Group 4"/>
          <p:cNvGrpSpPr/>
          <p:nvPr/>
        </p:nvGrpSpPr>
        <p:grpSpPr>
          <a:xfrm>
            <a:off x="8701073" y="4089468"/>
            <a:ext cx="1270288" cy="2226425"/>
            <a:chOff x="0" y="0"/>
            <a:chExt cx="2540575" cy="4452850"/>
          </a:xfrm>
        </p:grpSpPr>
        <p:sp>
          <p:nvSpPr>
            <p:cNvPr id="5" name="Freeform 5"/>
            <p:cNvSpPr/>
            <p:nvPr/>
          </p:nvSpPr>
          <p:spPr>
            <a:xfrm>
              <a:off x="248915" y="0"/>
              <a:ext cx="2042745" cy="4452850"/>
            </a:xfrm>
            <a:custGeom>
              <a:avLst/>
              <a:gdLst/>
              <a:ahLst/>
              <a:cxnLst/>
              <a:rect l="l" t="t" r="r" b="b"/>
              <a:pathLst>
                <a:path w="2042745" h="4452850">
                  <a:moveTo>
                    <a:pt x="0" y="0"/>
                  </a:moveTo>
                  <a:lnTo>
                    <a:pt x="2042745" y="0"/>
                  </a:lnTo>
                  <a:lnTo>
                    <a:pt x="2042745" y="4452850"/>
                  </a:lnTo>
                  <a:lnTo>
                    <a:pt x="0" y="44528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0" y="1025607"/>
              <a:ext cx="2540575" cy="562102"/>
            </a:xfrm>
            <a:custGeom>
              <a:avLst/>
              <a:gdLst/>
              <a:ahLst/>
              <a:cxnLst/>
              <a:rect l="l" t="t" r="r" b="b"/>
              <a:pathLst>
                <a:path w="2540575" h="562102">
                  <a:moveTo>
                    <a:pt x="0" y="0"/>
                  </a:moveTo>
                  <a:lnTo>
                    <a:pt x="2540575" y="0"/>
                  </a:lnTo>
                  <a:lnTo>
                    <a:pt x="2540575" y="562102"/>
                  </a:lnTo>
                  <a:lnTo>
                    <a:pt x="0" y="562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sp>
        <p:nvSpPr>
          <p:cNvPr id="7" name="Freeform 7"/>
          <p:cNvSpPr/>
          <p:nvPr/>
        </p:nvSpPr>
        <p:spPr>
          <a:xfrm>
            <a:off x="2243804"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9">
              <a:extLst>
                <a:ext uri="{96DAC541-7B7A-43D3-8B79-37D633B846F1}">
                  <asvg:svgBlip xmlns:asvg="http://schemas.microsoft.com/office/drawing/2016/SVG/main" r:embed="rId10"/>
                </a:ext>
              </a:extLst>
            </a:blip>
            <a:stretch>
              <a:fillRect t="-230581"/>
            </a:stretch>
          </a:blipFill>
        </p:spPr>
      </p:sp>
      <p:sp>
        <p:nvSpPr>
          <p:cNvPr id="8" name="Freeform 8"/>
          <p:cNvSpPr/>
          <p:nvPr/>
        </p:nvSpPr>
        <p:spPr>
          <a:xfrm>
            <a:off x="7145537"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9">
              <a:extLst>
                <a:ext uri="{96DAC541-7B7A-43D3-8B79-37D633B846F1}">
                  <asvg:svgBlip xmlns:asvg="http://schemas.microsoft.com/office/drawing/2016/SVG/main" r:embed="rId10"/>
                </a:ext>
              </a:extLst>
            </a:blip>
            <a:stretch>
              <a:fillRect t="-230581"/>
            </a:stretch>
          </a:blipFill>
        </p:spPr>
      </p:sp>
      <p:sp>
        <p:nvSpPr>
          <p:cNvPr id="9" name="Freeform 9"/>
          <p:cNvSpPr/>
          <p:nvPr/>
        </p:nvSpPr>
        <p:spPr>
          <a:xfrm>
            <a:off x="-214018"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9">
              <a:extLst>
                <a:ext uri="{96DAC541-7B7A-43D3-8B79-37D633B846F1}">
                  <asvg:svgBlip xmlns:asvg="http://schemas.microsoft.com/office/drawing/2016/SVG/main" r:embed="rId10"/>
                </a:ext>
              </a:extLst>
            </a:blip>
            <a:stretch>
              <a:fillRect t="-230581"/>
            </a:stretch>
          </a:blipFill>
        </p:spPr>
      </p:sp>
      <p:sp>
        <p:nvSpPr>
          <p:cNvPr id="10" name="Freeform 10"/>
          <p:cNvSpPr/>
          <p:nvPr/>
        </p:nvSpPr>
        <p:spPr>
          <a:xfrm>
            <a:off x="4697595" y="63158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9">
              <a:extLst>
                <a:ext uri="{96DAC541-7B7A-43D3-8B79-37D633B846F1}">
                  <asvg:svgBlip xmlns:asvg="http://schemas.microsoft.com/office/drawing/2016/SVG/main" r:embed="rId10"/>
                </a:ext>
              </a:extLst>
            </a:blip>
            <a:stretch>
              <a:fillRect t="-230581"/>
            </a:stretch>
          </a:blipFill>
        </p:spPr>
      </p:sp>
      <p:sp>
        <p:nvSpPr>
          <p:cNvPr id="11" name="Freeform 11"/>
          <p:cNvSpPr/>
          <p:nvPr/>
        </p:nvSpPr>
        <p:spPr>
          <a:xfrm>
            <a:off x="9512092" y="6303193"/>
            <a:ext cx="2679908" cy="758985"/>
          </a:xfrm>
          <a:custGeom>
            <a:avLst/>
            <a:gdLst/>
            <a:ahLst/>
            <a:cxnLst/>
            <a:rect l="l" t="t" r="r" b="b"/>
            <a:pathLst>
              <a:path w="4019862" h="1138477">
                <a:moveTo>
                  <a:pt x="0" y="0"/>
                </a:moveTo>
                <a:lnTo>
                  <a:pt x="4019862" y="0"/>
                </a:lnTo>
                <a:lnTo>
                  <a:pt x="4019862" y="1138478"/>
                </a:lnTo>
                <a:lnTo>
                  <a:pt x="0" y="1138478"/>
                </a:lnTo>
                <a:lnTo>
                  <a:pt x="0" y="0"/>
                </a:lnTo>
                <a:close/>
              </a:path>
            </a:pathLst>
          </a:custGeom>
          <a:blipFill>
            <a:blip r:embed="rId9">
              <a:extLst>
                <a:ext uri="{96DAC541-7B7A-43D3-8B79-37D633B846F1}">
                  <asvg:svgBlip xmlns:asvg="http://schemas.microsoft.com/office/drawing/2016/SVG/main" r:embed="rId10"/>
                </a:ext>
              </a:extLst>
            </a:blip>
            <a:stretch>
              <a:fillRect t="-230581"/>
            </a:stretch>
          </a:blipFill>
        </p:spPr>
      </p:sp>
      <p:sp>
        <p:nvSpPr>
          <p:cNvPr id="12" name="Freeform 12"/>
          <p:cNvSpPr/>
          <p:nvPr/>
        </p:nvSpPr>
        <p:spPr>
          <a:xfrm>
            <a:off x="8549576" y="635857"/>
            <a:ext cx="1471900" cy="413972"/>
          </a:xfrm>
          <a:custGeom>
            <a:avLst/>
            <a:gdLst/>
            <a:ahLst/>
            <a:cxnLst/>
            <a:rect l="l" t="t" r="r" b="b"/>
            <a:pathLst>
              <a:path w="2207850" h="620958">
                <a:moveTo>
                  <a:pt x="0" y="0"/>
                </a:moveTo>
                <a:lnTo>
                  <a:pt x="2207850" y="0"/>
                </a:lnTo>
                <a:lnTo>
                  <a:pt x="2207850" y="620958"/>
                </a:lnTo>
                <a:lnTo>
                  <a:pt x="0" y="6209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44A9F2-2F15-4978-9CAE-421D4D204109}"/>
              </a:ext>
            </a:extLst>
          </p:cNvPr>
          <p:cNvSpPr>
            <a:spLocks noGrp="1"/>
          </p:cNvSpPr>
          <p:nvPr>
            <p:ph type="title"/>
          </p:nvPr>
        </p:nvSpPr>
        <p:spPr/>
        <p:txBody>
          <a:bodyPr>
            <a:normAutofit fontScale="90000"/>
          </a:bodyPr>
          <a:lstStyle/>
          <a:p>
            <a:r>
              <a:rPr lang="pt-BR" dirty="0"/>
              <a:t>Rodadas de Conhecimento:</a:t>
            </a:r>
            <a:br>
              <a:rPr lang="pt-BR" dirty="0"/>
            </a:br>
            <a:r>
              <a:rPr lang="pt-BR" dirty="0"/>
              <a:t>Exercitando o escalonamento do Cuidado</a:t>
            </a:r>
          </a:p>
        </p:txBody>
      </p:sp>
    </p:spTree>
    <p:extLst>
      <p:ext uri="{BB962C8B-B14F-4D97-AF65-F5344CB8AC3E}">
        <p14:creationId xmlns:p14="http://schemas.microsoft.com/office/powerpoint/2010/main" val="40764510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FE852F2-9FEB-296A-009D-5495D0BB634A}"/>
              </a:ext>
            </a:extLst>
          </p:cNvPr>
          <p:cNvSpPr txBox="1"/>
          <p:nvPr/>
        </p:nvSpPr>
        <p:spPr>
          <a:xfrm>
            <a:off x="475568" y="1002911"/>
            <a:ext cx="6098344" cy="584775"/>
          </a:xfrm>
          <a:prstGeom prst="rect">
            <a:avLst/>
          </a:prstGeom>
          <a:noFill/>
        </p:spPr>
        <p:txBody>
          <a:bodyPr wrap="square">
            <a:spAutoFit/>
          </a:bodyPr>
          <a:lstStyle/>
          <a:p>
            <a:r>
              <a:rPr lang="pt-BR" sz="3200" dirty="0">
                <a:solidFill>
                  <a:schemeClr val="bg1">
                    <a:lumMod val="50000"/>
                  </a:schemeClr>
                </a:solidFill>
              </a:rPr>
              <a:t>Rodadas de Conhecimento </a:t>
            </a:r>
          </a:p>
        </p:txBody>
      </p:sp>
      <p:sp>
        <p:nvSpPr>
          <p:cNvPr id="5" name="CaixaDeTexto 4">
            <a:extLst>
              <a:ext uri="{FF2B5EF4-FFF2-40B4-BE49-F238E27FC236}">
                <a16:creationId xmlns:a16="http://schemas.microsoft.com/office/drawing/2014/main" id="{D638E761-D766-76E3-F9FB-3445EA882C52}"/>
              </a:ext>
            </a:extLst>
          </p:cNvPr>
          <p:cNvSpPr txBox="1"/>
          <p:nvPr/>
        </p:nvSpPr>
        <p:spPr>
          <a:xfrm>
            <a:off x="611053" y="1807973"/>
            <a:ext cx="7936912" cy="4838248"/>
          </a:xfrm>
          <a:prstGeom prst="rect">
            <a:avLst/>
          </a:prstGeom>
          <a:noFill/>
        </p:spPr>
        <p:txBody>
          <a:bodyPr wrap="square">
            <a:spAutoFit/>
          </a:bodyPr>
          <a:lstStyle/>
          <a:p>
            <a:pPr marL="342900" indent="-228600">
              <a:lnSpc>
                <a:spcPct val="90000"/>
              </a:lnSpc>
              <a:spcBef>
                <a:spcPts val="2400"/>
              </a:spcBef>
              <a:spcAft>
                <a:spcPts val="800"/>
              </a:spcAft>
              <a:buClr>
                <a:srgbClr val="009999"/>
              </a:buClr>
              <a:buBlip>
                <a:blip r:embed="rId2"/>
              </a:buBlip>
            </a:pPr>
            <a:r>
              <a:rPr lang="pt-BR" sz="2200" dirty="0">
                <a:solidFill>
                  <a:srgbClr val="114834"/>
                </a:solidFill>
                <a:latin typeface="Calibri" panose="020F0502020204030204" pitchFamily="34" charset="0"/>
              </a:rPr>
              <a:t>Objetivo da atividade:</a:t>
            </a:r>
          </a:p>
          <a:p>
            <a:pPr marL="800100" lvl="1" indent="-228600">
              <a:lnSpc>
                <a:spcPct val="90000"/>
              </a:lnSpc>
              <a:spcBef>
                <a:spcPts val="2400"/>
              </a:spcBef>
              <a:spcAft>
                <a:spcPts val="800"/>
              </a:spcAft>
              <a:buClr>
                <a:srgbClr val="009999"/>
              </a:buClr>
              <a:buBlip>
                <a:blip r:embed="rId2"/>
              </a:buBlip>
            </a:pPr>
            <a:r>
              <a:rPr lang="pt-BR" sz="2200" dirty="0">
                <a:solidFill>
                  <a:srgbClr val="114834"/>
                </a:solidFill>
                <a:latin typeface="Calibri" panose="020F0502020204030204" pitchFamily="34" charset="0"/>
              </a:rPr>
              <a:t>Debater sobre os elementos que compõe o escalonamento do cuidado em 4 casos clínicos.</a:t>
            </a:r>
          </a:p>
          <a:p>
            <a:pPr marL="342900" indent="-228600">
              <a:lnSpc>
                <a:spcPct val="90000"/>
              </a:lnSpc>
              <a:spcBef>
                <a:spcPts val="2400"/>
              </a:spcBef>
              <a:spcAft>
                <a:spcPts val="800"/>
              </a:spcAft>
              <a:buClr>
                <a:srgbClr val="009999"/>
              </a:buClr>
              <a:buBlip>
                <a:blip r:embed="rId2"/>
              </a:buBlip>
            </a:pPr>
            <a:r>
              <a:rPr lang="pt-BR" sz="2200" dirty="0">
                <a:solidFill>
                  <a:srgbClr val="114834"/>
                </a:solidFill>
                <a:latin typeface="Calibri" panose="020F0502020204030204" pitchFamily="34" charset="0"/>
              </a:rPr>
              <a:t>Princípios das Rodadas de Conhecimento</a:t>
            </a:r>
          </a:p>
          <a:p>
            <a:pPr marL="285750" indent="-457200">
              <a:lnSpc>
                <a:spcPct val="90000"/>
              </a:lnSpc>
              <a:spcBef>
                <a:spcPts val="2400"/>
              </a:spcBef>
              <a:spcAft>
                <a:spcPts val="400"/>
              </a:spcAft>
              <a:buClr>
                <a:srgbClr val="009999"/>
              </a:buClr>
              <a:buFont typeface="+mj-lt"/>
              <a:buAutoNum type="arabicPeriod"/>
            </a:pPr>
            <a:r>
              <a:rPr lang="pt-BR" sz="2200" dirty="0">
                <a:solidFill>
                  <a:srgbClr val="114834"/>
                </a:solidFill>
                <a:latin typeface="Calibri" panose="020F0502020204030204" pitchFamily="34" charset="0"/>
              </a:rPr>
              <a:t>Concentre-se no que importa. </a:t>
            </a:r>
          </a:p>
          <a:p>
            <a:pPr marL="285750" indent="-457200">
              <a:lnSpc>
                <a:spcPct val="90000"/>
              </a:lnSpc>
              <a:spcBef>
                <a:spcPts val="2400"/>
              </a:spcBef>
              <a:spcAft>
                <a:spcPts val="400"/>
              </a:spcAft>
              <a:buClr>
                <a:srgbClr val="009999"/>
              </a:buClr>
              <a:buFont typeface="+mj-lt"/>
              <a:buAutoNum type="arabicPeriod"/>
            </a:pPr>
            <a:r>
              <a:rPr lang="pt-BR" sz="2200" dirty="0">
                <a:solidFill>
                  <a:srgbClr val="114834"/>
                </a:solidFill>
                <a:latin typeface="Calibri" panose="020F0502020204030204" pitchFamily="34" charset="0"/>
              </a:rPr>
              <a:t>Contribua com seu pensamento. </a:t>
            </a:r>
          </a:p>
          <a:p>
            <a:pPr marL="285750" indent="-457200">
              <a:lnSpc>
                <a:spcPct val="90000"/>
              </a:lnSpc>
              <a:spcBef>
                <a:spcPts val="2400"/>
              </a:spcBef>
              <a:spcAft>
                <a:spcPts val="400"/>
              </a:spcAft>
              <a:buClr>
                <a:srgbClr val="009999"/>
              </a:buClr>
              <a:buFont typeface="+mj-lt"/>
              <a:buAutoNum type="arabicPeriod"/>
            </a:pPr>
            <a:r>
              <a:rPr lang="pt-BR" sz="2200" dirty="0">
                <a:solidFill>
                  <a:srgbClr val="114834"/>
                </a:solidFill>
                <a:latin typeface="Calibri" panose="020F0502020204030204" pitchFamily="34" charset="0"/>
              </a:rPr>
              <a:t>Ouça para entender e conectar ideias. </a:t>
            </a:r>
          </a:p>
          <a:p>
            <a:pPr marL="285750" indent="-457200">
              <a:lnSpc>
                <a:spcPct val="90000"/>
              </a:lnSpc>
              <a:spcBef>
                <a:spcPts val="2400"/>
              </a:spcBef>
              <a:spcAft>
                <a:spcPts val="400"/>
              </a:spcAft>
              <a:buClr>
                <a:srgbClr val="009999"/>
              </a:buClr>
              <a:buFont typeface="+mj-lt"/>
              <a:buAutoNum type="arabicPeriod"/>
            </a:pPr>
            <a:r>
              <a:rPr lang="pt-BR" sz="2200" dirty="0">
                <a:solidFill>
                  <a:srgbClr val="114834"/>
                </a:solidFill>
                <a:latin typeface="Calibri" panose="020F0502020204030204" pitchFamily="34" charset="0"/>
              </a:rPr>
              <a:t>Ouçam juntos os padrões, insights e perguntas mais profundas.</a:t>
            </a:r>
          </a:p>
        </p:txBody>
      </p:sp>
      <p:pic>
        <p:nvPicPr>
          <p:cNvPr id="6" name="Imagem 5">
            <a:extLst>
              <a:ext uri="{FF2B5EF4-FFF2-40B4-BE49-F238E27FC236}">
                <a16:creationId xmlns:a16="http://schemas.microsoft.com/office/drawing/2014/main" id="{0FA5F24F-9472-4B3B-A306-4AB50A331A16}"/>
              </a:ext>
            </a:extLst>
          </p:cNvPr>
          <p:cNvPicPr>
            <a:picLocks noChangeAspect="1"/>
          </p:cNvPicPr>
          <p:nvPr/>
        </p:nvPicPr>
        <p:blipFill>
          <a:blip r:embed="rId3"/>
          <a:stretch>
            <a:fillRect/>
          </a:stretch>
        </p:blipFill>
        <p:spPr>
          <a:xfrm>
            <a:off x="5814279" y="3017519"/>
            <a:ext cx="5193052" cy="3020449"/>
          </a:xfrm>
          <a:prstGeom prst="rect">
            <a:avLst/>
          </a:prstGeom>
        </p:spPr>
      </p:pic>
    </p:spTree>
    <p:extLst>
      <p:ext uri="{BB962C8B-B14F-4D97-AF65-F5344CB8AC3E}">
        <p14:creationId xmlns:p14="http://schemas.microsoft.com/office/powerpoint/2010/main" val="15502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21F6B-472A-4656-87C4-01C0AE5371E1}"/>
              </a:ext>
            </a:extLst>
          </p:cNvPr>
          <p:cNvSpPr>
            <a:spLocks noGrp="1"/>
          </p:cNvSpPr>
          <p:nvPr>
            <p:ph type="title"/>
          </p:nvPr>
        </p:nvSpPr>
        <p:spPr/>
        <p:txBody>
          <a:bodyPr/>
          <a:lstStyle/>
          <a:p>
            <a:r>
              <a:rPr lang="pt-BR" sz="2800" dirty="0">
                <a:solidFill>
                  <a:schemeClr val="bg1">
                    <a:lumMod val="50000"/>
                  </a:schemeClr>
                </a:solidFill>
              </a:rPr>
              <a:t>Resultados esperados</a:t>
            </a:r>
            <a:endParaRPr lang="pt-BR" dirty="0"/>
          </a:p>
        </p:txBody>
      </p:sp>
      <p:sp>
        <p:nvSpPr>
          <p:cNvPr id="3" name="Espaço Reservado para Conteúdo 2">
            <a:extLst>
              <a:ext uri="{FF2B5EF4-FFF2-40B4-BE49-F238E27FC236}">
                <a16:creationId xmlns:a16="http://schemas.microsoft.com/office/drawing/2014/main" id="{97703219-B0E6-4D3F-B39F-9D61ADFC4287}"/>
              </a:ext>
            </a:extLst>
          </p:cNvPr>
          <p:cNvSpPr>
            <a:spLocks noGrp="1"/>
          </p:cNvSpPr>
          <p:nvPr>
            <p:ph idx="1"/>
          </p:nvPr>
        </p:nvSpPr>
        <p:spPr>
          <a:xfrm>
            <a:off x="442783" y="2306076"/>
            <a:ext cx="6666677" cy="3644410"/>
          </a:xfrm>
        </p:spPr>
        <p:txBody>
          <a:bodyPr>
            <a:normAutofit/>
          </a:bodyPr>
          <a:lstStyle/>
          <a:p>
            <a:pPr marL="228600" indent="-228600">
              <a:lnSpc>
                <a:spcPct val="90000"/>
              </a:lnSpc>
              <a:spcBef>
                <a:spcPts val="1000"/>
              </a:spcBef>
              <a:buClr>
                <a:srgbClr val="009999"/>
              </a:buClr>
              <a:buBlip>
                <a:blip r:embed="rId2"/>
              </a:buBlip>
            </a:pPr>
            <a:r>
              <a:rPr lang="pt-BR" sz="2400" dirty="0"/>
              <a:t>Utilizar a Escala Cuida SM para apoiar o processo de escalonamento do cuidado em saúde mental;</a:t>
            </a:r>
          </a:p>
          <a:p>
            <a:pPr marL="228600" indent="-228600">
              <a:lnSpc>
                <a:spcPct val="90000"/>
              </a:lnSpc>
              <a:spcBef>
                <a:spcPts val="1000"/>
              </a:spcBef>
              <a:buClr>
                <a:srgbClr val="009999"/>
              </a:buClr>
              <a:buBlip>
                <a:blip r:embed="rId2"/>
              </a:buBlip>
            </a:pPr>
            <a:r>
              <a:rPr lang="pt-BR" sz="2400" dirty="0"/>
              <a:t>Implementar o escalonamento do cuidado em saúde mental na rotina das unidades de saúde.</a:t>
            </a:r>
          </a:p>
        </p:txBody>
      </p:sp>
      <p:pic>
        <p:nvPicPr>
          <p:cNvPr id="5" name="Gráfico 4" descr="Apresentação com lista de verificação com preenchimento sólido">
            <a:extLst>
              <a:ext uri="{FF2B5EF4-FFF2-40B4-BE49-F238E27FC236}">
                <a16:creationId xmlns:a16="http://schemas.microsoft.com/office/drawing/2014/main" id="{598F4474-0444-48EA-A45B-37619EB935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5200" y="1643294"/>
            <a:ext cx="3596640" cy="3596640"/>
          </a:xfrm>
          <a:prstGeom prst="rect">
            <a:avLst/>
          </a:prstGeom>
        </p:spPr>
      </p:pic>
    </p:spTree>
    <p:extLst>
      <p:ext uri="{BB962C8B-B14F-4D97-AF65-F5344CB8AC3E}">
        <p14:creationId xmlns:p14="http://schemas.microsoft.com/office/powerpoint/2010/main" val="249133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BFE852F2-9FEB-296A-009D-5495D0BB634A}"/>
              </a:ext>
            </a:extLst>
          </p:cNvPr>
          <p:cNvSpPr txBox="1"/>
          <p:nvPr/>
        </p:nvSpPr>
        <p:spPr>
          <a:xfrm>
            <a:off x="683431" y="1066627"/>
            <a:ext cx="6098344" cy="584775"/>
          </a:xfrm>
          <a:prstGeom prst="rect">
            <a:avLst/>
          </a:prstGeom>
          <a:noFill/>
        </p:spPr>
        <p:txBody>
          <a:bodyPr wrap="square">
            <a:spAutoFit/>
          </a:bodyPr>
          <a:lstStyle/>
          <a:p>
            <a:r>
              <a:rPr lang="pt-BR" sz="3200" dirty="0">
                <a:solidFill>
                  <a:schemeClr val="bg1">
                    <a:lumMod val="50000"/>
                  </a:schemeClr>
                </a:solidFill>
              </a:rPr>
              <a:t>Instruções:</a:t>
            </a:r>
          </a:p>
        </p:txBody>
      </p:sp>
      <p:grpSp>
        <p:nvGrpSpPr>
          <p:cNvPr id="12" name="Agrupar 11">
            <a:extLst>
              <a:ext uri="{FF2B5EF4-FFF2-40B4-BE49-F238E27FC236}">
                <a16:creationId xmlns:a16="http://schemas.microsoft.com/office/drawing/2014/main" id="{D1DEC91C-AF7B-6670-5648-EA5E02A07BA3}"/>
              </a:ext>
            </a:extLst>
          </p:cNvPr>
          <p:cNvGrpSpPr/>
          <p:nvPr/>
        </p:nvGrpSpPr>
        <p:grpSpPr>
          <a:xfrm>
            <a:off x="1085850" y="4633134"/>
            <a:ext cx="9601200" cy="2253561"/>
            <a:chOff x="161597" y="3245431"/>
            <a:chExt cx="10677854" cy="3291322"/>
          </a:xfrm>
        </p:grpSpPr>
        <p:pic>
          <p:nvPicPr>
            <p:cNvPr id="7" name="Imagem 6">
              <a:extLst>
                <a:ext uri="{FF2B5EF4-FFF2-40B4-BE49-F238E27FC236}">
                  <a16:creationId xmlns:a16="http://schemas.microsoft.com/office/drawing/2014/main" id="{1D60C205-E03F-479A-9149-620B191807FE}"/>
                </a:ext>
              </a:extLst>
            </p:cNvPr>
            <p:cNvPicPr>
              <a:picLocks noChangeAspect="1"/>
            </p:cNvPicPr>
            <p:nvPr/>
          </p:nvPicPr>
          <p:blipFill>
            <a:blip r:embed="rId2"/>
            <a:stretch>
              <a:fillRect/>
            </a:stretch>
          </p:blipFill>
          <p:spPr>
            <a:xfrm>
              <a:off x="161597" y="3245431"/>
              <a:ext cx="2943553" cy="2590327"/>
            </a:xfrm>
            <a:prstGeom prst="rect">
              <a:avLst/>
            </a:prstGeom>
          </p:spPr>
        </p:pic>
        <p:pic>
          <p:nvPicPr>
            <p:cNvPr id="11" name="Imagem 10">
              <a:extLst>
                <a:ext uri="{FF2B5EF4-FFF2-40B4-BE49-F238E27FC236}">
                  <a16:creationId xmlns:a16="http://schemas.microsoft.com/office/drawing/2014/main" id="{F8E0E212-1E33-4E3E-8488-71BBFF8EB645}"/>
                </a:ext>
              </a:extLst>
            </p:cNvPr>
            <p:cNvPicPr>
              <a:picLocks noChangeAspect="1"/>
            </p:cNvPicPr>
            <p:nvPr/>
          </p:nvPicPr>
          <p:blipFill>
            <a:blip r:embed="rId3"/>
            <a:stretch>
              <a:fillRect/>
            </a:stretch>
          </p:blipFill>
          <p:spPr>
            <a:xfrm>
              <a:off x="6778601" y="3560209"/>
              <a:ext cx="1441351" cy="1960770"/>
            </a:xfrm>
            <a:prstGeom prst="rect">
              <a:avLst/>
            </a:prstGeom>
          </p:spPr>
        </p:pic>
        <p:sp>
          <p:nvSpPr>
            <p:cNvPr id="15" name="CaixaDeTexto 14">
              <a:extLst>
                <a:ext uri="{FF2B5EF4-FFF2-40B4-BE49-F238E27FC236}">
                  <a16:creationId xmlns:a16="http://schemas.microsoft.com/office/drawing/2014/main" id="{8226966D-DD32-4879-9133-62AA105E63AB}"/>
                </a:ext>
              </a:extLst>
            </p:cNvPr>
            <p:cNvSpPr txBox="1"/>
            <p:nvPr/>
          </p:nvSpPr>
          <p:spPr>
            <a:xfrm>
              <a:off x="6191847" y="5918625"/>
              <a:ext cx="2263167" cy="596379"/>
            </a:xfrm>
            <a:prstGeom prst="rect">
              <a:avLst/>
            </a:prstGeom>
            <a:noFill/>
          </p:spPr>
          <p:txBody>
            <a:bodyPr wrap="square">
              <a:spAutoFit/>
            </a:bodyPr>
            <a:lstStyle/>
            <a:p>
              <a:r>
                <a:rPr lang="pt-BR" sz="2200" b="1" dirty="0">
                  <a:solidFill>
                    <a:srgbClr val="345292"/>
                  </a:solidFill>
                  <a:latin typeface="Calibri" panose="020F0502020204030204" pitchFamily="34" charset="0"/>
                </a:rPr>
                <a:t>CASO RODRIGO </a:t>
              </a:r>
            </a:p>
          </p:txBody>
        </p:sp>
        <p:sp>
          <p:nvSpPr>
            <p:cNvPr id="17" name="CaixaDeTexto 16">
              <a:extLst>
                <a:ext uri="{FF2B5EF4-FFF2-40B4-BE49-F238E27FC236}">
                  <a16:creationId xmlns:a16="http://schemas.microsoft.com/office/drawing/2014/main" id="{AD3F934E-9950-45C8-9C04-3862465560A6}"/>
                </a:ext>
              </a:extLst>
            </p:cNvPr>
            <p:cNvSpPr txBox="1"/>
            <p:nvPr/>
          </p:nvSpPr>
          <p:spPr>
            <a:xfrm>
              <a:off x="3681169" y="5918628"/>
              <a:ext cx="2188409" cy="596379"/>
            </a:xfrm>
            <a:prstGeom prst="rect">
              <a:avLst/>
            </a:prstGeom>
            <a:noFill/>
          </p:spPr>
          <p:txBody>
            <a:bodyPr wrap="square">
              <a:spAutoFit/>
            </a:bodyPr>
            <a:lstStyle>
              <a:defPPr>
                <a:defRPr lang="pt-BR"/>
              </a:defPPr>
              <a:lvl1pPr>
                <a:defRPr>
                  <a:effectLst/>
                  <a:latin typeface="Calibri" panose="020F0502020204030204" pitchFamily="34" charset="0"/>
                  <a:ea typeface="Calibri" panose="020F0502020204030204" pitchFamily="34" charset="0"/>
                  <a:cs typeface="Times New Roman" panose="02020603050405020304" pitchFamily="18" charset="0"/>
                </a:defRPr>
              </a:lvl1pPr>
            </a:lstStyle>
            <a:p>
              <a:r>
                <a:rPr lang="pt-BR" sz="2200" b="1" dirty="0">
                  <a:solidFill>
                    <a:srgbClr val="345292"/>
                  </a:solidFill>
                  <a:ea typeface="+mn-ea"/>
                  <a:cs typeface="+mn-cs"/>
                </a:rPr>
                <a:t>CASO PATRÍCIA </a:t>
              </a:r>
            </a:p>
          </p:txBody>
        </p:sp>
        <p:sp>
          <p:nvSpPr>
            <p:cNvPr id="19" name="CaixaDeTexto 18">
              <a:extLst>
                <a:ext uri="{FF2B5EF4-FFF2-40B4-BE49-F238E27FC236}">
                  <a16:creationId xmlns:a16="http://schemas.microsoft.com/office/drawing/2014/main" id="{AE0D19C8-6C12-40F7-A3D3-2CF2ABEF9D31}"/>
                </a:ext>
              </a:extLst>
            </p:cNvPr>
            <p:cNvSpPr txBox="1"/>
            <p:nvPr/>
          </p:nvSpPr>
          <p:spPr>
            <a:xfrm>
              <a:off x="916742" y="5940374"/>
              <a:ext cx="2188409" cy="596379"/>
            </a:xfrm>
            <a:prstGeom prst="rect">
              <a:avLst/>
            </a:prstGeom>
            <a:noFill/>
          </p:spPr>
          <p:txBody>
            <a:bodyPr wrap="square">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 </a:t>
              </a:r>
              <a:r>
                <a:rPr lang="pt-BR" sz="2200" b="1" dirty="0">
                  <a:solidFill>
                    <a:srgbClr val="345292"/>
                  </a:solidFill>
                  <a:latin typeface="Calibri" panose="020F0502020204030204" pitchFamily="34" charset="0"/>
                </a:rPr>
                <a:t>CASO MARINA </a:t>
              </a:r>
            </a:p>
          </p:txBody>
        </p:sp>
        <p:sp>
          <p:nvSpPr>
            <p:cNvPr id="10" name="CaixaDeTexto 9">
              <a:extLst>
                <a:ext uri="{FF2B5EF4-FFF2-40B4-BE49-F238E27FC236}">
                  <a16:creationId xmlns:a16="http://schemas.microsoft.com/office/drawing/2014/main" id="{2C79B026-0465-43A0-BB9E-EFC352213EF4}"/>
                </a:ext>
              </a:extLst>
            </p:cNvPr>
            <p:cNvSpPr txBox="1"/>
            <p:nvPr/>
          </p:nvSpPr>
          <p:spPr>
            <a:xfrm>
              <a:off x="8956274" y="5918626"/>
              <a:ext cx="1554674" cy="596379"/>
            </a:xfrm>
            <a:prstGeom prst="rect">
              <a:avLst/>
            </a:prstGeom>
            <a:noFill/>
          </p:spPr>
          <p:txBody>
            <a:bodyPr wrap="square">
              <a:spAutoFit/>
            </a:bodyPr>
            <a:lstStyle/>
            <a:p>
              <a:r>
                <a:rPr lang="pt-BR" sz="2200" b="1" dirty="0">
                  <a:solidFill>
                    <a:srgbClr val="345292"/>
                  </a:solidFill>
                  <a:latin typeface="Calibri" panose="020F0502020204030204" pitchFamily="34" charset="0"/>
                </a:rPr>
                <a:t>CASO LUÍZ </a:t>
              </a:r>
            </a:p>
          </p:txBody>
        </p:sp>
        <p:pic>
          <p:nvPicPr>
            <p:cNvPr id="4" name="Imagem 3" descr="Desenho de personagem de desenho animado&#10;&#10;Descrição gerada automaticamente">
              <a:extLst>
                <a:ext uri="{FF2B5EF4-FFF2-40B4-BE49-F238E27FC236}">
                  <a16:creationId xmlns:a16="http://schemas.microsoft.com/office/drawing/2014/main" id="{2B2EB0D9-639C-E6CA-DB11-C4A3A2BAF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8687" y="3626152"/>
              <a:ext cx="1970660" cy="1828885"/>
            </a:xfrm>
            <a:prstGeom prst="rect">
              <a:avLst/>
            </a:prstGeom>
          </p:spPr>
        </p:pic>
        <p:pic>
          <p:nvPicPr>
            <p:cNvPr id="5" name="Imagem 4">
              <a:extLst>
                <a:ext uri="{FF2B5EF4-FFF2-40B4-BE49-F238E27FC236}">
                  <a16:creationId xmlns:a16="http://schemas.microsoft.com/office/drawing/2014/main" id="{96439838-0CAF-A36E-51F6-B8522C4928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27772" y="3519455"/>
              <a:ext cx="2211679" cy="2042279"/>
            </a:xfrm>
            <a:prstGeom prst="rect">
              <a:avLst/>
            </a:prstGeom>
            <a:noFill/>
          </p:spPr>
        </p:pic>
      </p:grpSp>
      <p:sp>
        <p:nvSpPr>
          <p:cNvPr id="8" name="CaixaDeTexto 7">
            <a:extLst>
              <a:ext uri="{FF2B5EF4-FFF2-40B4-BE49-F238E27FC236}">
                <a16:creationId xmlns:a16="http://schemas.microsoft.com/office/drawing/2014/main" id="{01B2FA48-9C33-EE67-4C06-0D1552743217}"/>
              </a:ext>
            </a:extLst>
          </p:cNvPr>
          <p:cNvSpPr txBox="1"/>
          <p:nvPr/>
        </p:nvSpPr>
        <p:spPr>
          <a:xfrm>
            <a:off x="683431" y="1787046"/>
            <a:ext cx="10096502" cy="2994666"/>
          </a:xfrm>
          <a:prstGeom prst="rect">
            <a:avLst/>
          </a:prstGeom>
          <a:noFill/>
        </p:spPr>
        <p:txBody>
          <a:bodyPr wrap="square">
            <a:spAutoFit/>
          </a:bodyPr>
          <a:lstStyle/>
          <a:p>
            <a:pPr marL="342900" indent="-228600">
              <a:lnSpc>
                <a:spcPct val="90000"/>
              </a:lnSpc>
              <a:spcBef>
                <a:spcPts val="1200"/>
              </a:spcBef>
              <a:spcAft>
                <a:spcPts val="800"/>
              </a:spcAft>
              <a:buClr>
                <a:srgbClr val="009999"/>
              </a:buClr>
              <a:buBlip>
                <a:blip r:embed="rId6"/>
              </a:buBlip>
            </a:pPr>
            <a:r>
              <a:rPr lang="pt-BR" sz="2200" b="1" dirty="0">
                <a:solidFill>
                  <a:srgbClr val="114834"/>
                </a:solidFill>
                <a:latin typeface="Calibri" panose="020F0502020204030204" pitchFamily="34" charset="0"/>
              </a:rPr>
              <a:t>Quatro rodadas de 20 minutos cada.</a:t>
            </a:r>
          </a:p>
          <a:p>
            <a:pPr marL="342900" indent="-228600">
              <a:lnSpc>
                <a:spcPct val="90000"/>
              </a:lnSpc>
              <a:spcBef>
                <a:spcPts val="1200"/>
              </a:spcBef>
              <a:spcAft>
                <a:spcPts val="800"/>
              </a:spcAft>
              <a:buClr>
                <a:srgbClr val="009999"/>
              </a:buClr>
              <a:buBlip>
                <a:blip r:embed="rId6"/>
              </a:buBlip>
            </a:pPr>
            <a:r>
              <a:rPr lang="pt-BR" sz="2200" dirty="0">
                <a:solidFill>
                  <a:srgbClr val="114834"/>
                </a:solidFill>
                <a:latin typeface="Calibri" panose="020F0502020204030204" pitchFamily="34" charset="0"/>
              </a:rPr>
              <a:t>Dividir o grupo nas quatro estações. Trocar de estação aleatoriamente em cada nova rodada.</a:t>
            </a:r>
          </a:p>
          <a:p>
            <a:pPr marL="342900" indent="-228600">
              <a:lnSpc>
                <a:spcPct val="90000"/>
              </a:lnSpc>
              <a:spcBef>
                <a:spcPts val="1200"/>
              </a:spcBef>
              <a:spcAft>
                <a:spcPts val="800"/>
              </a:spcAft>
              <a:buClr>
                <a:srgbClr val="009999"/>
              </a:buClr>
              <a:buBlip>
                <a:blip r:embed="rId6"/>
              </a:buBlip>
            </a:pPr>
            <a:r>
              <a:rPr lang="pt-BR" sz="2200" dirty="0">
                <a:solidFill>
                  <a:srgbClr val="114834"/>
                </a:solidFill>
                <a:latin typeface="Calibri" panose="020F0502020204030204" pitchFamily="34" charset="0"/>
              </a:rPr>
              <a:t>Escolher um relator: que permanecerá na mesa em todas as rodadas, para contar o que já foi discutido aos participantes que chegam à estação em cada nova rodada.</a:t>
            </a:r>
          </a:p>
          <a:p>
            <a:pPr marL="342900" indent="-228600">
              <a:lnSpc>
                <a:spcPct val="90000"/>
              </a:lnSpc>
              <a:spcBef>
                <a:spcPts val="1200"/>
              </a:spcBef>
              <a:spcAft>
                <a:spcPts val="800"/>
              </a:spcAft>
              <a:buClr>
                <a:srgbClr val="009999"/>
              </a:buClr>
              <a:buBlip>
                <a:blip r:embed="rId6"/>
              </a:buBlip>
            </a:pPr>
            <a:r>
              <a:rPr lang="pt-BR" sz="2200" dirty="0">
                <a:solidFill>
                  <a:srgbClr val="114834"/>
                </a:solidFill>
                <a:latin typeface="Calibri" panose="020F0502020204030204" pitchFamily="34" charset="0"/>
              </a:rPr>
              <a:t>Em cada rodada, o grupo aprofunda a discussão do grupo anterior sobre o caso clínico daquela estação. Em cada estação há um caso clínico diferente, que são:</a:t>
            </a:r>
          </a:p>
        </p:txBody>
      </p:sp>
    </p:spTree>
    <p:extLst>
      <p:ext uri="{BB962C8B-B14F-4D97-AF65-F5344CB8AC3E}">
        <p14:creationId xmlns:p14="http://schemas.microsoft.com/office/powerpoint/2010/main" val="1503873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B88F696-8712-43F0-9B85-BEB28ABC5E31}"/>
              </a:ext>
            </a:extLst>
          </p:cNvPr>
          <p:cNvPicPr>
            <a:picLocks noChangeAspect="1"/>
          </p:cNvPicPr>
          <p:nvPr/>
        </p:nvPicPr>
        <p:blipFill>
          <a:blip r:embed="rId3"/>
          <a:stretch>
            <a:fillRect/>
          </a:stretch>
        </p:blipFill>
        <p:spPr>
          <a:xfrm>
            <a:off x="138360" y="1262281"/>
            <a:ext cx="4340118" cy="2524354"/>
          </a:xfrm>
          <a:prstGeom prst="rect">
            <a:avLst/>
          </a:prstGeom>
        </p:spPr>
      </p:pic>
      <p:sp>
        <p:nvSpPr>
          <p:cNvPr id="3" name="CaixaDeTexto 2">
            <a:extLst>
              <a:ext uri="{FF2B5EF4-FFF2-40B4-BE49-F238E27FC236}">
                <a16:creationId xmlns:a16="http://schemas.microsoft.com/office/drawing/2014/main" id="{67A8E527-4DAB-BF30-A450-F02727F843F6}"/>
              </a:ext>
            </a:extLst>
          </p:cNvPr>
          <p:cNvSpPr txBox="1"/>
          <p:nvPr/>
        </p:nvSpPr>
        <p:spPr>
          <a:xfrm>
            <a:off x="4478478" y="1222232"/>
            <a:ext cx="6599296" cy="2994666"/>
          </a:xfrm>
          <a:prstGeom prst="rect">
            <a:avLst/>
          </a:prstGeom>
          <a:noFill/>
        </p:spPr>
        <p:txBody>
          <a:bodyPr wrap="square">
            <a:spAutoFit/>
          </a:bodyPr>
          <a:lstStyle/>
          <a:p>
            <a:pPr marL="114300">
              <a:lnSpc>
                <a:spcPct val="90000"/>
              </a:lnSpc>
              <a:spcBef>
                <a:spcPts val="1200"/>
              </a:spcBef>
              <a:spcAft>
                <a:spcPts val="800"/>
              </a:spcAft>
              <a:buClr>
                <a:srgbClr val="009999"/>
              </a:buClr>
            </a:pPr>
            <a:r>
              <a:rPr lang="pt-BR" sz="2200" dirty="0">
                <a:solidFill>
                  <a:srgbClr val="114834"/>
                </a:solidFill>
                <a:latin typeface="Calibri" panose="020F0502020204030204" pitchFamily="34" charset="0"/>
              </a:rPr>
              <a:t>Observando os quatro componentes do escalonamento do cuidado em saúde mental:</a:t>
            </a:r>
          </a:p>
          <a:p>
            <a:pPr marL="800100" lvl="1" indent="-228600">
              <a:lnSpc>
                <a:spcPct val="90000"/>
              </a:lnSpc>
              <a:spcBef>
                <a:spcPts val="1200"/>
              </a:spcBef>
              <a:spcAft>
                <a:spcPts val="800"/>
              </a:spcAft>
              <a:buClr>
                <a:srgbClr val="009999"/>
              </a:buClr>
              <a:buBlip>
                <a:blip r:embed="rId4"/>
              </a:buBlip>
            </a:pPr>
            <a:r>
              <a:rPr lang="pt-BR" sz="2200" dirty="0">
                <a:solidFill>
                  <a:srgbClr val="114834"/>
                </a:solidFill>
                <a:latin typeface="Calibri" panose="020F0502020204030204" pitchFamily="34" charset="0"/>
              </a:rPr>
              <a:t>Com qual nível de intervenção do MACC este caso pode ser relacionado?</a:t>
            </a:r>
          </a:p>
          <a:p>
            <a:pPr marL="800100" lvl="1" indent="-228600">
              <a:lnSpc>
                <a:spcPct val="90000"/>
              </a:lnSpc>
              <a:spcBef>
                <a:spcPts val="1200"/>
              </a:spcBef>
              <a:spcAft>
                <a:spcPts val="800"/>
              </a:spcAft>
              <a:buClr>
                <a:srgbClr val="009999"/>
              </a:buClr>
              <a:buBlip>
                <a:blip r:embed="rId4"/>
              </a:buBlip>
            </a:pPr>
            <a:r>
              <a:rPr lang="pt-BR" sz="2200" dirty="0">
                <a:solidFill>
                  <a:srgbClr val="114834"/>
                </a:solidFill>
                <a:latin typeface="Calibri" panose="020F0502020204030204" pitchFamily="34" charset="0"/>
              </a:rPr>
              <a:t> Com quais pontos da RAPS este caso deve ser compartilhado?</a:t>
            </a:r>
          </a:p>
          <a:p>
            <a:pPr marL="800100" lvl="1" indent="-228600">
              <a:lnSpc>
                <a:spcPct val="90000"/>
              </a:lnSpc>
              <a:spcBef>
                <a:spcPts val="1200"/>
              </a:spcBef>
              <a:spcAft>
                <a:spcPts val="800"/>
              </a:spcAft>
              <a:buClr>
                <a:srgbClr val="009999"/>
              </a:buClr>
              <a:buBlip>
                <a:blip r:embed="rId4"/>
              </a:buBlip>
            </a:pPr>
            <a:endParaRPr lang="pt-BR" sz="2200" dirty="0">
              <a:solidFill>
                <a:srgbClr val="114834"/>
              </a:solidFill>
              <a:latin typeface="Calibri" panose="020F0502020204030204" pitchFamily="34" charset="0"/>
            </a:endParaRPr>
          </a:p>
        </p:txBody>
      </p:sp>
      <p:graphicFrame>
        <p:nvGraphicFramePr>
          <p:cNvPr id="9" name="Tabela 8">
            <a:extLst>
              <a:ext uri="{FF2B5EF4-FFF2-40B4-BE49-F238E27FC236}">
                <a16:creationId xmlns:a16="http://schemas.microsoft.com/office/drawing/2014/main" id="{539C1183-EAB1-2569-9FB7-E6D2E6664DC8}"/>
              </a:ext>
            </a:extLst>
          </p:cNvPr>
          <p:cNvGraphicFramePr>
            <a:graphicFrameLocks noGrp="1"/>
          </p:cNvGraphicFramePr>
          <p:nvPr>
            <p:extLst>
              <p:ext uri="{D42A27DB-BD31-4B8C-83A1-F6EECF244321}">
                <p14:modId xmlns:p14="http://schemas.microsoft.com/office/powerpoint/2010/main" val="2562930596"/>
              </p:ext>
            </p:extLst>
          </p:nvPr>
        </p:nvGraphicFramePr>
        <p:xfrm>
          <a:off x="1901519" y="4039321"/>
          <a:ext cx="7311057" cy="2556976"/>
        </p:xfrm>
        <a:graphic>
          <a:graphicData uri="http://schemas.openxmlformats.org/drawingml/2006/table">
            <a:tbl>
              <a:tblPr firstRow="1" firstCol="1" bandRow="1"/>
              <a:tblGrid>
                <a:gridCol w="3506397">
                  <a:extLst>
                    <a:ext uri="{9D8B030D-6E8A-4147-A177-3AD203B41FA5}">
                      <a16:colId xmlns:a16="http://schemas.microsoft.com/office/drawing/2014/main" val="1288982564"/>
                    </a:ext>
                  </a:extLst>
                </a:gridCol>
                <a:gridCol w="3804660">
                  <a:extLst>
                    <a:ext uri="{9D8B030D-6E8A-4147-A177-3AD203B41FA5}">
                      <a16:colId xmlns:a16="http://schemas.microsoft.com/office/drawing/2014/main" val="3382309973"/>
                    </a:ext>
                  </a:extLst>
                </a:gridCol>
              </a:tblGrid>
              <a:tr h="1397720">
                <a:tc>
                  <a:txBody>
                    <a:bodyPr/>
                    <a:lstStyle/>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Avaliação da Necessidade de Cuidado em Saúde Mental:</a:t>
                      </a:r>
                    </a:p>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 Escala </a:t>
                      </a:r>
                      <a:r>
                        <a:rPr lang="pt-BR" sz="2200" kern="1200" dirty="0" err="1">
                          <a:solidFill>
                            <a:srgbClr val="114834"/>
                          </a:solidFill>
                          <a:latin typeface="Calibri" panose="020F0502020204030204" pitchFamily="34" charset="0"/>
                          <a:ea typeface="+mn-ea"/>
                          <a:cs typeface="+mn-cs"/>
                        </a:rPr>
                        <a:t>CuidaSM</a:t>
                      </a:r>
                      <a:endParaRPr lang="pt-BR" sz="2200" kern="1200" dirty="0">
                        <a:solidFill>
                          <a:srgbClr val="114834"/>
                        </a:solidFill>
                        <a:latin typeface="Calibri" panose="020F0502020204030204" pitchFamily="34" charset="0"/>
                        <a:ea typeface="+mn-ea"/>
                        <a:cs typeface="+mn-cs"/>
                      </a:endParaRPr>
                    </a:p>
                  </a:txBody>
                  <a:tcPr marL="40366" marR="403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Avaliação da Vulnerabilidade Familiar:</a:t>
                      </a:r>
                    </a:p>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Escala de Coelho-Savassi</a:t>
                      </a:r>
                    </a:p>
                  </a:txBody>
                  <a:tcPr marL="40366" marR="403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289876"/>
                  </a:ext>
                </a:extLst>
              </a:tr>
              <a:tr h="1072899">
                <a:tc>
                  <a:txBody>
                    <a:bodyPr/>
                    <a:lstStyle/>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Avaliação da Rede de Suporte: </a:t>
                      </a:r>
                    </a:p>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err="1">
                          <a:solidFill>
                            <a:srgbClr val="114834"/>
                          </a:solidFill>
                          <a:latin typeface="Calibri" panose="020F0502020204030204" pitchFamily="34" charset="0"/>
                          <a:ea typeface="+mn-ea"/>
                          <a:cs typeface="+mn-cs"/>
                        </a:rPr>
                        <a:t>Ecomapa</a:t>
                      </a:r>
                      <a:r>
                        <a:rPr lang="pt-BR" sz="2200" kern="1200" dirty="0">
                          <a:solidFill>
                            <a:srgbClr val="114834"/>
                          </a:solidFill>
                          <a:latin typeface="Calibri" panose="020F0502020204030204" pitchFamily="34" charset="0"/>
                          <a:ea typeface="+mn-ea"/>
                          <a:cs typeface="+mn-cs"/>
                        </a:rPr>
                        <a:t> e </a:t>
                      </a:r>
                      <a:r>
                        <a:rPr lang="pt-BR" sz="2200" kern="1200" dirty="0" err="1">
                          <a:solidFill>
                            <a:srgbClr val="114834"/>
                          </a:solidFill>
                          <a:latin typeface="Calibri" panose="020F0502020204030204" pitchFamily="34" charset="0"/>
                          <a:ea typeface="+mn-ea"/>
                          <a:cs typeface="+mn-cs"/>
                        </a:rPr>
                        <a:t>Genograma</a:t>
                      </a:r>
                      <a:endParaRPr lang="pt-BR" sz="2200" kern="1200" dirty="0">
                        <a:solidFill>
                          <a:srgbClr val="114834"/>
                        </a:solidFill>
                        <a:latin typeface="Calibri" panose="020F0502020204030204" pitchFamily="34" charset="0"/>
                        <a:ea typeface="+mn-ea"/>
                        <a:cs typeface="+mn-cs"/>
                      </a:endParaRPr>
                    </a:p>
                  </a:txBody>
                  <a:tcPr marL="40366" marR="403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Avaliação do Diagnóstico Clínico: </a:t>
                      </a:r>
                    </a:p>
                    <a:p>
                      <a:pPr marL="114300" indent="0" algn="l" defTabSz="914400" rtl="0" eaLnBrk="1" latinLnBrk="0" hangingPunct="1">
                        <a:lnSpc>
                          <a:spcPct val="90000"/>
                        </a:lnSpc>
                        <a:spcBef>
                          <a:spcPts val="1200"/>
                        </a:spcBef>
                        <a:spcAft>
                          <a:spcPts val="800"/>
                        </a:spcAft>
                        <a:buClr>
                          <a:srgbClr val="009999"/>
                        </a:buClr>
                        <a:buFont typeface="Arial" panose="020B0604020202020204" pitchFamily="34" charset="0"/>
                        <a:buNone/>
                      </a:pPr>
                      <a:r>
                        <a:rPr lang="pt-BR" sz="2200" kern="1200" dirty="0">
                          <a:solidFill>
                            <a:srgbClr val="114834"/>
                          </a:solidFill>
                          <a:latin typeface="Calibri" panose="020F0502020204030204" pitchFamily="34" charset="0"/>
                          <a:ea typeface="+mn-ea"/>
                          <a:cs typeface="+mn-cs"/>
                        </a:rPr>
                        <a:t>MI-</a:t>
                      </a:r>
                      <a:r>
                        <a:rPr lang="pt-BR" sz="2200" kern="1200" dirty="0" err="1">
                          <a:solidFill>
                            <a:srgbClr val="114834"/>
                          </a:solidFill>
                          <a:latin typeface="Calibri" panose="020F0502020204030204" pitchFamily="34" charset="0"/>
                          <a:ea typeface="+mn-ea"/>
                          <a:cs typeface="+mn-cs"/>
                        </a:rPr>
                        <a:t>mhGAP</a:t>
                      </a:r>
                      <a:endParaRPr lang="pt-BR" sz="2200" kern="1200" dirty="0">
                        <a:solidFill>
                          <a:srgbClr val="114834"/>
                        </a:solidFill>
                        <a:latin typeface="Calibri" panose="020F0502020204030204" pitchFamily="34" charset="0"/>
                        <a:ea typeface="+mn-ea"/>
                        <a:cs typeface="+mn-cs"/>
                      </a:endParaRPr>
                    </a:p>
                  </a:txBody>
                  <a:tcPr marL="40366" marR="403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2884026"/>
                  </a:ext>
                </a:extLst>
              </a:tr>
            </a:tbl>
          </a:graphicData>
        </a:graphic>
      </p:graphicFrame>
      <p:sp>
        <p:nvSpPr>
          <p:cNvPr id="11" name="Seta: Curva para Baixo 10">
            <a:extLst>
              <a:ext uri="{FF2B5EF4-FFF2-40B4-BE49-F238E27FC236}">
                <a16:creationId xmlns:a16="http://schemas.microsoft.com/office/drawing/2014/main" id="{5B3CBEA7-FE36-4930-A08E-0C6AE1970A34}"/>
              </a:ext>
            </a:extLst>
          </p:cNvPr>
          <p:cNvSpPr/>
          <p:nvPr/>
        </p:nvSpPr>
        <p:spPr>
          <a:xfrm rot="2549062">
            <a:off x="2647084" y="1881299"/>
            <a:ext cx="930442" cy="368969"/>
          </a:xfrm>
          <a:prstGeom prst="curvedDownArrow">
            <a:avLst/>
          </a:prstGeom>
          <a:solidFill>
            <a:srgbClr val="661D16"/>
          </a:solidFill>
          <a:ln>
            <a:solidFill>
              <a:srgbClr val="661D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Seta: Curva para Baixo 11">
            <a:extLst>
              <a:ext uri="{FF2B5EF4-FFF2-40B4-BE49-F238E27FC236}">
                <a16:creationId xmlns:a16="http://schemas.microsoft.com/office/drawing/2014/main" id="{C37176C1-DC66-4BFB-B7ED-32F2BEEB71CA}"/>
              </a:ext>
            </a:extLst>
          </p:cNvPr>
          <p:cNvSpPr/>
          <p:nvPr/>
        </p:nvSpPr>
        <p:spPr>
          <a:xfrm rot="14470042">
            <a:off x="361576" y="2788522"/>
            <a:ext cx="930442" cy="368969"/>
          </a:xfrm>
          <a:prstGeom prst="curvedDownArrow">
            <a:avLst/>
          </a:prstGeom>
          <a:solidFill>
            <a:srgbClr val="661D16"/>
          </a:solidFill>
          <a:ln>
            <a:solidFill>
              <a:srgbClr val="661D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Seta: Curva para Baixo 12">
            <a:extLst>
              <a:ext uri="{FF2B5EF4-FFF2-40B4-BE49-F238E27FC236}">
                <a16:creationId xmlns:a16="http://schemas.microsoft.com/office/drawing/2014/main" id="{2D893979-A1CB-4894-9194-28C137B3CC19}"/>
              </a:ext>
            </a:extLst>
          </p:cNvPr>
          <p:cNvSpPr/>
          <p:nvPr/>
        </p:nvSpPr>
        <p:spPr>
          <a:xfrm rot="21142587" flipV="1">
            <a:off x="2421059" y="3473936"/>
            <a:ext cx="930442" cy="246876"/>
          </a:xfrm>
          <a:prstGeom prst="curvedDownArrow">
            <a:avLst/>
          </a:prstGeom>
          <a:solidFill>
            <a:srgbClr val="661D16"/>
          </a:solidFill>
          <a:ln>
            <a:solidFill>
              <a:srgbClr val="661D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CaixaDeTexto 15">
            <a:extLst>
              <a:ext uri="{FF2B5EF4-FFF2-40B4-BE49-F238E27FC236}">
                <a16:creationId xmlns:a16="http://schemas.microsoft.com/office/drawing/2014/main" id="{EB02220F-8A6D-47A4-BCF5-306892FA8261}"/>
              </a:ext>
            </a:extLst>
          </p:cNvPr>
          <p:cNvSpPr txBox="1"/>
          <p:nvPr/>
        </p:nvSpPr>
        <p:spPr>
          <a:xfrm>
            <a:off x="2054904" y="991400"/>
            <a:ext cx="454737" cy="461665"/>
          </a:xfrm>
          <a:prstGeom prst="rect">
            <a:avLst/>
          </a:prstGeom>
          <a:noFill/>
        </p:spPr>
        <p:txBody>
          <a:bodyPr wrap="square">
            <a:spAutoFit/>
          </a:bodyPr>
          <a:lstStyle/>
          <a:p>
            <a:r>
              <a:rPr lang="pt-BR" sz="2400" b="1"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a:t>
            </a:r>
            <a:endParaRPr lang="pt-BR" sz="2400" dirty="0">
              <a:solidFill>
                <a:schemeClr val="bg1">
                  <a:lumMod val="50000"/>
                </a:schemeClr>
              </a:solidFill>
            </a:endParaRPr>
          </a:p>
        </p:txBody>
      </p:sp>
      <p:sp>
        <p:nvSpPr>
          <p:cNvPr id="17" name="CaixaDeTexto 16">
            <a:extLst>
              <a:ext uri="{FF2B5EF4-FFF2-40B4-BE49-F238E27FC236}">
                <a16:creationId xmlns:a16="http://schemas.microsoft.com/office/drawing/2014/main" id="{6BDF65E1-E39D-42F4-A538-FB33518339E2}"/>
              </a:ext>
            </a:extLst>
          </p:cNvPr>
          <p:cNvSpPr txBox="1"/>
          <p:nvPr/>
        </p:nvSpPr>
        <p:spPr>
          <a:xfrm>
            <a:off x="4336717" y="2513614"/>
            <a:ext cx="454737" cy="461665"/>
          </a:xfrm>
          <a:prstGeom prst="rect">
            <a:avLst/>
          </a:prstGeom>
          <a:noFill/>
        </p:spPr>
        <p:txBody>
          <a:bodyPr wrap="square">
            <a:spAutoFit/>
          </a:bodyPr>
          <a:lstStyle/>
          <a:p>
            <a:r>
              <a:rPr lang="pt-BR" sz="2400" b="1" dirty="0">
                <a:solidFill>
                  <a:schemeClr val="bg1">
                    <a:lumMod val="50000"/>
                  </a:schemeClr>
                </a:solidFill>
              </a:rPr>
              <a:t>2</a:t>
            </a:r>
          </a:p>
        </p:txBody>
      </p:sp>
      <p:sp>
        <p:nvSpPr>
          <p:cNvPr id="18" name="CaixaDeTexto 17">
            <a:extLst>
              <a:ext uri="{FF2B5EF4-FFF2-40B4-BE49-F238E27FC236}">
                <a16:creationId xmlns:a16="http://schemas.microsoft.com/office/drawing/2014/main" id="{F1A234A9-0CB0-4482-ACC7-BE334106DA99}"/>
              </a:ext>
            </a:extLst>
          </p:cNvPr>
          <p:cNvSpPr txBox="1"/>
          <p:nvPr/>
        </p:nvSpPr>
        <p:spPr>
          <a:xfrm>
            <a:off x="1548449" y="2184329"/>
            <a:ext cx="454737" cy="461665"/>
          </a:xfrm>
          <a:prstGeom prst="rect">
            <a:avLst/>
          </a:prstGeom>
          <a:noFill/>
        </p:spPr>
        <p:txBody>
          <a:bodyPr wrap="square">
            <a:spAutoFit/>
          </a:bodyPr>
          <a:lstStyle/>
          <a:p>
            <a:r>
              <a:rPr lang="pt-BR" sz="2400" b="1" dirty="0">
                <a:solidFill>
                  <a:schemeClr val="bg1">
                    <a:lumMod val="50000"/>
                  </a:schemeClr>
                </a:solidFill>
              </a:rPr>
              <a:t>3</a:t>
            </a:r>
          </a:p>
        </p:txBody>
      </p:sp>
      <p:sp>
        <p:nvSpPr>
          <p:cNvPr id="19" name="CaixaDeTexto 18">
            <a:extLst>
              <a:ext uri="{FF2B5EF4-FFF2-40B4-BE49-F238E27FC236}">
                <a16:creationId xmlns:a16="http://schemas.microsoft.com/office/drawing/2014/main" id="{86F0E398-EFB2-4E1B-ADB3-9CCB68D72A45}"/>
              </a:ext>
            </a:extLst>
          </p:cNvPr>
          <p:cNvSpPr txBox="1"/>
          <p:nvPr/>
        </p:nvSpPr>
        <p:spPr>
          <a:xfrm>
            <a:off x="599428" y="1189127"/>
            <a:ext cx="454737" cy="461665"/>
          </a:xfrm>
          <a:prstGeom prst="rect">
            <a:avLst/>
          </a:prstGeom>
          <a:noFill/>
        </p:spPr>
        <p:txBody>
          <a:bodyPr wrap="square">
            <a:spAutoFit/>
          </a:bodyPr>
          <a:lstStyle/>
          <a:p>
            <a:r>
              <a:rPr lang="pt-BR" sz="2400" b="1" dirty="0">
                <a:solidFill>
                  <a:schemeClr val="bg1">
                    <a:lumMod val="50000"/>
                  </a:schemeClr>
                </a:solidFill>
              </a:rPr>
              <a:t>4</a:t>
            </a:r>
          </a:p>
        </p:txBody>
      </p:sp>
      <p:sp>
        <p:nvSpPr>
          <p:cNvPr id="22" name="Título 3">
            <a:extLst>
              <a:ext uri="{FF2B5EF4-FFF2-40B4-BE49-F238E27FC236}">
                <a16:creationId xmlns:a16="http://schemas.microsoft.com/office/drawing/2014/main" id="{002C3879-F497-478B-9BD2-800A1DE2A4D9}"/>
              </a:ext>
            </a:extLst>
          </p:cNvPr>
          <p:cNvSpPr txBox="1">
            <a:spLocks noGrp="1"/>
          </p:cNvSpPr>
          <p:nvPr>
            <p:ph type="title"/>
          </p:nvPr>
        </p:nvSpPr>
        <p:spPr>
          <a:xfrm>
            <a:off x="6278881" y="293774"/>
            <a:ext cx="4959781" cy="625428"/>
          </a:xfrm>
          <a:prstGeom prst="rect">
            <a:avLst/>
          </a:prstGeom>
          <a:noFill/>
        </p:spPr>
        <p:txBody>
          <a:bodyPr wrap="square">
            <a:spAutoFit/>
          </a:bodyPr>
          <a:lstStyle/>
          <a:p>
            <a:pPr>
              <a:lnSpc>
                <a:spcPct val="115000"/>
              </a:lnSpc>
              <a:spcAft>
                <a:spcPts val="1000"/>
              </a:spcAft>
            </a:pPr>
            <a:r>
              <a:rPr lang="pt-BR" sz="3200" dirty="0">
                <a:solidFill>
                  <a:schemeClr val="bg1">
                    <a:lumMod val="50000"/>
                  </a:schemeClr>
                </a:solidFill>
                <a:latin typeface="+mn-lt"/>
                <a:ea typeface="+mn-ea"/>
                <a:cs typeface="+mn-cs"/>
              </a:rPr>
              <a:t>Pergunta disparadora:</a:t>
            </a:r>
          </a:p>
        </p:txBody>
      </p:sp>
    </p:spTree>
    <p:extLst>
      <p:ext uri="{BB962C8B-B14F-4D97-AF65-F5344CB8AC3E}">
        <p14:creationId xmlns:p14="http://schemas.microsoft.com/office/powerpoint/2010/main" val="391382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D4896C-5CD7-4ACF-8AA3-735F43F4F2A9}"/>
              </a:ext>
            </a:extLst>
          </p:cNvPr>
          <p:cNvSpPr txBox="1">
            <a:spLocks noGrp="1"/>
          </p:cNvSpPr>
          <p:nvPr>
            <p:ph type="title" idx="4294967295"/>
          </p:nvPr>
        </p:nvSpPr>
        <p:spPr>
          <a:xfrm>
            <a:off x="3655837" y="782341"/>
            <a:ext cx="4471843" cy="889231"/>
          </a:xfrm>
          <a:prstGeom prst="rect">
            <a:avLst/>
          </a:prstGeom>
        </p:spPr>
        <p:txBody>
          <a:bodyPr vert="horz" lIns="91440" tIns="45720" rIns="91440" bIns="45720" rtlCol="0" anchor="b">
            <a:normAutofit/>
          </a:bodyPr>
          <a:lstStyle/>
          <a:p>
            <a:pPr algn="just">
              <a:lnSpc>
                <a:spcPct val="107000"/>
              </a:lnSpc>
              <a:spcAft>
                <a:spcPts val="800"/>
              </a:spcAft>
            </a:pPr>
            <a:r>
              <a:rPr lang="en-US" sz="4200" dirty="0" err="1">
                <a:solidFill>
                  <a:schemeClr val="bg1">
                    <a:lumMod val="50000"/>
                  </a:schemeClr>
                </a:solidFill>
                <a:latin typeface="+mn-lt"/>
                <a:ea typeface="+mn-ea"/>
                <a:cs typeface="+mn-cs"/>
              </a:rPr>
              <a:t>Síntese</a:t>
            </a:r>
            <a:r>
              <a:rPr lang="en-US" sz="4200" dirty="0">
                <a:solidFill>
                  <a:schemeClr val="bg1">
                    <a:lumMod val="50000"/>
                  </a:schemeClr>
                </a:solidFill>
                <a:latin typeface="+mn-lt"/>
                <a:ea typeface="+mn-ea"/>
                <a:cs typeface="+mn-cs"/>
              </a:rPr>
              <a:t> dos </a:t>
            </a:r>
            <a:r>
              <a:rPr lang="en-US" sz="4200" dirty="0" err="1">
                <a:solidFill>
                  <a:schemeClr val="bg1">
                    <a:lumMod val="50000"/>
                  </a:schemeClr>
                </a:solidFill>
                <a:latin typeface="+mn-lt"/>
                <a:ea typeface="+mn-ea"/>
                <a:cs typeface="+mn-cs"/>
              </a:rPr>
              <a:t>grupos</a:t>
            </a:r>
            <a:endParaRPr lang="en-US" sz="4200" dirty="0">
              <a:solidFill>
                <a:schemeClr val="bg1">
                  <a:lumMod val="50000"/>
                </a:schemeClr>
              </a:solidFill>
              <a:latin typeface="+mn-lt"/>
              <a:ea typeface="+mn-ea"/>
              <a:cs typeface="+mn-cs"/>
            </a:endParaRPr>
          </a:p>
        </p:txBody>
      </p:sp>
      <p:pic>
        <p:nvPicPr>
          <p:cNvPr id="10" name="Gráfico 9" descr="Análise do cliente estrutura de tópicos">
            <a:extLst>
              <a:ext uri="{FF2B5EF4-FFF2-40B4-BE49-F238E27FC236}">
                <a16:creationId xmlns:a16="http://schemas.microsoft.com/office/drawing/2014/main" id="{2EC5A70E-E5DB-4299-8813-542D0F28D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439" y="1671572"/>
            <a:ext cx="3514855" cy="3514855"/>
          </a:xfrm>
          <a:prstGeom prst="rect">
            <a:avLst/>
          </a:prstGeom>
        </p:spPr>
      </p:pic>
      <p:pic>
        <p:nvPicPr>
          <p:cNvPr id="14" name="Gráfico 13" descr="Volume com preenchimento sólido">
            <a:extLst>
              <a:ext uri="{FF2B5EF4-FFF2-40B4-BE49-F238E27FC236}">
                <a16:creationId xmlns:a16="http://schemas.microsoft.com/office/drawing/2014/main" id="{D1193633-3055-4C5B-BD95-E928289C66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1600000">
            <a:off x="7306912" y="1434062"/>
            <a:ext cx="3514855" cy="3514855"/>
          </a:xfrm>
          <a:prstGeom prst="rect">
            <a:avLst/>
          </a:prstGeom>
        </p:spPr>
      </p:pic>
      <p:pic>
        <p:nvPicPr>
          <p:cNvPr id="3" name="Gráfico 2" descr="Narrativa com preenchimento sólido">
            <a:extLst>
              <a:ext uri="{FF2B5EF4-FFF2-40B4-BE49-F238E27FC236}">
                <a16:creationId xmlns:a16="http://schemas.microsoft.com/office/drawing/2014/main" id="{425F285F-C91C-41E3-92EE-467D3B27D8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53569" y="3680460"/>
            <a:ext cx="2619941" cy="2619941"/>
          </a:xfrm>
          <a:prstGeom prst="rect">
            <a:avLst/>
          </a:prstGeom>
        </p:spPr>
      </p:pic>
    </p:spTree>
    <p:extLst>
      <p:ext uri="{BB962C8B-B14F-4D97-AF65-F5344CB8AC3E}">
        <p14:creationId xmlns:p14="http://schemas.microsoft.com/office/powerpoint/2010/main" val="2289299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0D4896C-5CD7-4ACF-8AA3-735F43F4F2A9}"/>
              </a:ext>
            </a:extLst>
          </p:cNvPr>
          <p:cNvSpPr txBox="1">
            <a:spLocks noGrp="1"/>
          </p:cNvSpPr>
          <p:nvPr>
            <p:ph type="title"/>
          </p:nvPr>
        </p:nvSpPr>
        <p:spPr>
          <a:xfrm>
            <a:off x="603534" y="1207569"/>
            <a:ext cx="10052050" cy="625428"/>
          </a:xfrm>
          <a:prstGeom prst="rect">
            <a:avLst/>
          </a:prstGeom>
          <a:noFill/>
        </p:spPr>
        <p:txBody>
          <a:bodyPr wrap="square">
            <a:spAutoFit/>
          </a:bodyPr>
          <a:lstStyle/>
          <a:p>
            <a:pPr>
              <a:lnSpc>
                <a:spcPct val="115000"/>
              </a:lnSpc>
              <a:spcAft>
                <a:spcPts val="1000"/>
              </a:spcAft>
            </a:pPr>
            <a:r>
              <a:rPr lang="pt-BR" sz="3200" dirty="0">
                <a:solidFill>
                  <a:schemeClr val="bg1">
                    <a:lumMod val="50000"/>
                  </a:schemeClr>
                </a:solidFill>
                <a:latin typeface="+mn-lt"/>
                <a:ea typeface="+mn-ea"/>
                <a:cs typeface="+mn-cs"/>
              </a:rPr>
              <a:t>Rodada de Fechamento</a:t>
            </a:r>
          </a:p>
        </p:txBody>
      </p:sp>
      <p:sp>
        <p:nvSpPr>
          <p:cNvPr id="3" name="CaixaDeTexto 2">
            <a:extLst>
              <a:ext uri="{FF2B5EF4-FFF2-40B4-BE49-F238E27FC236}">
                <a16:creationId xmlns:a16="http://schemas.microsoft.com/office/drawing/2014/main" id="{67A8E527-4DAB-BF30-A450-F02727F843F6}"/>
              </a:ext>
            </a:extLst>
          </p:cNvPr>
          <p:cNvSpPr txBox="1"/>
          <p:nvPr/>
        </p:nvSpPr>
        <p:spPr>
          <a:xfrm>
            <a:off x="777240" y="2173486"/>
            <a:ext cx="10344150" cy="757130"/>
          </a:xfrm>
          <a:prstGeom prst="rect">
            <a:avLst/>
          </a:prstGeom>
          <a:noFill/>
        </p:spPr>
        <p:txBody>
          <a:bodyPr wrap="square">
            <a:spAutoFit/>
          </a:bodyPr>
          <a:lstStyle/>
          <a:p>
            <a:pPr marL="342900" indent="-228600">
              <a:lnSpc>
                <a:spcPct val="90000"/>
              </a:lnSpc>
              <a:spcBef>
                <a:spcPts val="1200"/>
              </a:spcBef>
              <a:spcAft>
                <a:spcPts val="800"/>
              </a:spcAft>
              <a:buClr>
                <a:srgbClr val="009999"/>
              </a:buClr>
              <a:buBlip>
                <a:blip r:embed="rId2"/>
              </a:buBlip>
            </a:pPr>
            <a:r>
              <a:rPr lang="pt-BR" sz="2400" dirty="0">
                <a:solidFill>
                  <a:srgbClr val="114834"/>
                </a:solidFill>
                <a:latin typeface="Calibri" panose="020F0502020204030204" pitchFamily="34" charset="0"/>
              </a:rPr>
              <a:t>Os anfitriões fazem a síntese de sua estação, relatando como foram as discussões dos quatro grupos. </a:t>
            </a:r>
          </a:p>
        </p:txBody>
      </p:sp>
      <p:pic>
        <p:nvPicPr>
          <p:cNvPr id="6" name="Imagem 5">
            <a:extLst>
              <a:ext uri="{FF2B5EF4-FFF2-40B4-BE49-F238E27FC236}">
                <a16:creationId xmlns:a16="http://schemas.microsoft.com/office/drawing/2014/main" id="{40AC9767-69E7-4091-91CE-AA53BE289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9497" y="2510785"/>
            <a:ext cx="13447679" cy="11305014"/>
          </a:xfrm>
          <a:prstGeom prst="rect">
            <a:avLst/>
          </a:prstGeom>
        </p:spPr>
      </p:pic>
      <p:sp>
        <p:nvSpPr>
          <p:cNvPr id="2" name="CaixaDeTexto 1">
            <a:extLst>
              <a:ext uri="{FF2B5EF4-FFF2-40B4-BE49-F238E27FC236}">
                <a16:creationId xmlns:a16="http://schemas.microsoft.com/office/drawing/2014/main" id="{9B91B7BB-3006-4095-AFB4-8005E062EBB5}"/>
              </a:ext>
            </a:extLst>
          </p:cNvPr>
          <p:cNvSpPr txBox="1"/>
          <p:nvPr/>
        </p:nvSpPr>
        <p:spPr>
          <a:xfrm>
            <a:off x="3664722" y="3429000"/>
            <a:ext cx="6495064" cy="2343206"/>
          </a:xfrm>
          <a:prstGeom prst="rect">
            <a:avLst/>
          </a:prstGeom>
          <a:noFill/>
        </p:spPr>
        <p:txBody>
          <a:bodyPr wrap="square" rtlCol="0">
            <a:spAutoFit/>
          </a:bodyPr>
          <a:lstStyle/>
          <a:p>
            <a:pPr marL="342900" indent="-228600" algn="just">
              <a:lnSpc>
                <a:spcPct val="90000"/>
              </a:lnSpc>
              <a:spcBef>
                <a:spcPts val="1200"/>
              </a:spcBef>
              <a:spcAft>
                <a:spcPts val="800"/>
              </a:spcAft>
              <a:buClr>
                <a:srgbClr val="009999"/>
              </a:buClr>
              <a:buBlip>
                <a:blip r:embed="rId2"/>
              </a:buBlip>
            </a:pPr>
            <a:r>
              <a:rPr lang="pt-BR" sz="2400" dirty="0">
                <a:solidFill>
                  <a:srgbClr val="114834"/>
                </a:solidFill>
                <a:latin typeface="Calibri" panose="020F0502020204030204" pitchFamily="34" charset="0"/>
              </a:rPr>
              <a:t>Pergunta ao grande grupo:</a:t>
            </a:r>
          </a:p>
          <a:p>
            <a:pPr marL="800100" lvl="2" indent="-228600" algn="just">
              <a:lnSpc>
                <a:spcPct val="90000"/>
              </a:lnSpc>
              <a:spcBef>
                <a:spcPts val="1200"/>
              </a:spcBef>
              <a:spcAft>
                <a:spcPts val="800"/>
              </a:spcAft>
              <a:buClr>
                <a:srgbClr val="009999"/>
              </a:buClr>
              <a:buBlip>
                <a:blip r:embed="rId2"/>
              </a:buBlip>
            </a:pPr>
            <a:r>
              <a:rPr lang="pt-BR" sz="2400" dirty="0">
                <a:solidFill>
                  <a:srgbClr val="114834"/>
                </a:solidFill>
                <a:latin typeface="Calibri" panose="020F0502020204030204" pitchFamily="34" charset="0"/>
              </a:rPr>
              <a:t>Quais os desafios e potencialidades encontrados na sua realidade de trabalho para implementar o processo de escalonamento do cuidado em saúde mental?</a:t>
            </a:r>
          </a:p>
        </p:txBody>
      </p:sp>
    </p:spTree>
    <p:extLst>
      <p:ext uri="{BB962C8B-B14F-4D97-AF65-F5344CB8AC3E}">
        <p14:creationId xmlns:p14="http://schemas.microsoft.com/office/powerpoint/2010/main" val="4017560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ED948-91CE-44C9-9578-29EB413DBCCC}"/>
              </a:ext>
            </a:extLst>
          </p:cNvPr>
          <p:cNvSpPr>
            <a:spLocks noGrp="1"/>
          </p:cNvSpPr>
          <p:nvPr>
            <p:ph type="title"/>
          </p:nvPr>
        </p:nvSpPr>
        <p:spPr/>
        <p:txBody>
          <a:bodyPr/>
          <a:lstStyle/>
          <a:p>
            <a:r>
              <a:rPr lang="pt-BR" dirty="0"/>
              <a:t>Construção do Plano de Ação</a:t>
            </a:r>
          </a:p>
        </p:txBody>
      </p:sp>
    </p:spTree>
    <p:extLst>
      <p:ext uri="{BB962C8B-B14F-4D97-AF65-F5344CB8AC3E}">
        <p14:creationId xmlns:p14="http://schemas.microsoft.com/office/powerpoint/2010/main" val="3696940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FD3511B5-CAD6-4770-A1B1-959FEB341561}"/>
              </a:ext>
            </a:extLst>
          </p:cNvPr>
          <p:cNvSpPr txBox="1"/>
          <p:nvPr/>
        </p:nvSpPr>
        <p:spPr>
          <a:xfrm>
            <a:off x="740694" y="2284966"/>
            <a:ext cx="5907756" cy="3012107"/>
          </a:xfrm>
          <a:prstGeom prst="rect">
            <a:avLst/>
          </a:prstGeom>
          <a:noFill/>
        </p:spPr>
        <p:txBody>
          <a:bodyPr wrap="square">
            <a:spAutoFit/>
          </a:bodyPr>
          <a:lstStyle/>
          <a:p>
            <a:pPr marL="228600" indent="-228600">
              <a:lnSpc>
                <a:spcPct val="90000"/>
              </a:lnSpc>
              <a:spcBef>
                <a:spcPts val="1000"/>
              </a:spcBef>
              <a:spcAft>
                <a:spcPts val="600"/>
              </a:spcAft>
              <a:buClr>
                <a:srgbClr val="009999"/>
              </a:buClr>
              <a:buBlip>
                <a:blip r:embed="rId2"/>
              </a:buBlip>
            </a:pPr>
            <a:r>
              <a:rPr lang="pt-BR" sz="2800" dirty="0">
                <a:solidFill>
                  <a:srgbClr val="114834"/>
                </a:solidFill>
                <a:latin typeface="Calibri" panose="020F0502020204030204" pitchFamily="34" charset="0"/>
              </a:rPr>
              <a:t>Planejar as atividades do período de dispersão para as equipes começarem a incorporar o processo de escalonamento do cuidado em saúde mental em sua rotina de trabalho. </a:t>
            </a:r>
          </a:p>
          <a:p>
            <a:pPr marL="228600" indent="-228600">
              <a:lnSpc>
                <a:spcPct val="90000"/>
              </a:lnSpc>
              <a:spcBef>
                <a:spcPts val="1000"/>
              </a:spcBef>
              <a:spcAft>
                <a:spcPts val="600"/>
              </a:spcAft>
              <a:buClr>
                <a:srgbClr val="009999"/>
              </a:buClr>
              <a:buBlip>
                <a:blip r:embed="rId2"/>
              </a:buBlip>
            </a:pPr>
            <a:r>
              <a:rPr lang="pt-BR" sz="2800" dirty="0">
                <a:solidFill>
                  <a:srgbClr val="114834"/>
                </a:solidFill>
                <a:latin typeface="Calibri" panose="020F0502020204030204" pitchFamily="34" charset="0"/>
              </a:rPr>
              <a:t>Incentivar o monitoramento do plano de ação construído.</a:t>
            </a:r>
          </a:p>
        </p:txBody>
      </p:sp>
      <p:sp>
        <p:nvSpPr>
          <p:cNvPr id="2" name="Título 3">
            <a:extLst>
              <a:ext uri="{FF2B5EF4-FFF2-40B4-BE49-F238E27FC236}">
                <a16:creationId xmlns:a16="http://schemas.microsoft.com/office/drawing/2014/main" id="{1550CCD2-85B4-BA8A-51FB-51FE12DC5BE8}"/>
              </a:ext>
            </a:extLst>
          </p:cNvPr>
          <p:cNvSpPr txBox="1">
            <a:spLocks/>
          </p:cNvSpPr>
          <p:nvPr/>
        </p:nvSpPr>
        <p:spPr>
          <a:xfrm>
            <a:off x="740694" y="1293161"/>
            <a:ext cx="10052050" cy="5355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b="0" kern="1200" baseline="0">
                <a:solidFill>
                  <a:schemeClr val="tx1">
                    <a:lumMod val="65000"/>
                    <a:lumOff val="35000"/>
                  </a:schemeClr>
                </a:solidFill>
                <a:latin typeface="Calibri" panose="020F0502020204030204" pitchFamily="34" charset="0"/>
                <a:ea typeface="+mj-ea"/>
                <a:cs typeface="Calibri" panose="020F0502020204030204" pitchFamily="34" charset="0"/>
              </a:defRPr>
            </a:lvl1pPr>
          </a:lstStyle>
          <a:p>
            <a:pPr algn="l">
              <a:lnSpc>
                <a:spcPct val="90000"/>
              </a:lnSpc>
              <a:spcBef>
                <a:spcPct val="0"/>
              </a:spcBef>
            </a:pPr>
            <a:r>
              <a:rPr lang="pt-BR" sz="3200" dirty="0">
                <a:solidFill>
                  <a:schemeClr val="bg1">
                    <a:lumMod val="50000"/>
                  </a:schemeClr>
                </a:solidFill>
                <a:latin typeface="+mn-lt"/>
                <a:ea typeface="+mn-ea"/>
                <a:cs typeface="+mn-cs"/>
              </a:rPr>
              <a:t>Objetivo da atividade</a:t>
            </a:r>
          </a:p>
        </p:txBody>
      </p:sp>
      <p:pic>
        <p:nvPicPr>
          <p:cNvPr id="5" name="Gráfico 4" descr="Manual com preenchimento sólido">
            <a:extLst>
              <a:ext uri="{FF2B5EF4-FFF2-40B4-BE49-F238E27FC236}">
                <a16:creationId xmlns:a16="http://schemas.microsoft.com/office/drawing/2014/main" id="{F736D7F8-11BE-4916-BC25-00D38BBC25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8450" y="1700647"/>
            <a:ext cx="4226355" cy="4226355"/>
          </a:xfrm>
          <a:prstGeom prst="rect">
            <a:avLst/>
          </a:prstGeom>
        </p:spPr>
      </p:pic>
    </p:spTree>
    <p:extLst>
      <p:ext uri="{BB962C8B-B14F-4D97-AF65-F5344CB8AC3E}">
        <p14:creationId xmlns:p14="http://schemas.microsoft.com/office/powerpoint/2010/main" val="182883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89D67-B101-9E7F-F956-56E700531D19}"/>
              </a:ext>
            </a:extLst>
          </p:cNvPr>
          <p:cNvSpPr>
            <a:spLocks noGrp="1"/>
          </p:cNvSpPr>
          <p:nvPr>
            <p:ph type="title"/>
          </p:nvPr>
        </p:nvSpPr>
        <p:spPr>
          <a:xfrm>
            <a:off x="442783" y="752193"/>
            <a:ext cx="10052222" cy="1325563"/>
          </a:xfrm>
        </p:spPr>
        <p:txBody>
          <a:bodyPr/>
          <a:lstStyle/>
          <a:p>
            <a:r>
              <a:rPr lang="pt-BR" dirty="0"/>
              <a:t>O plano de ação deve responder aos seguintes objetivos:</a:t>
            </a:r>
          </a:p>
        </p:txBody>
      </p:sp>
      <p:sp>
        <p:nvSpPr>
          <p:cNvPr id="3" name="Espaço Reservado para Conteúdo 2">
            <a:extLst>
              <a:ext uri="{FF2B5EF4-FFF2-40B4-BE49-F238E27FC236}">
                <a16:creationId xmlns:a16="http://schemas.microsoft.com/office/drawing/2014/main" id="{F952518A-C8E9-345E-D555-67E4CC8392B9}"/>
              </a:ext>
            </a:extLst>
          </p:cNvPr>
          <p:cNvSpPr>
            <a:spLocks noGrp="1"/>
          </p:cNvSpPr>
          <p:nvPr>
            <p:ph idx="1"/>
          </p:nvPr>
        </p:nvSpPr>
        <p:spPr>
          <a:xfrm>
            <a:off x="442783" y="1826296"/>
            <a:ext cx="10575738" cy="4871684"/>
          </a:xfrm>
        </p:spPr>
        <p:txBody>
          <a:bodyPr>
            <a:normAutofit lnSpcReduction="10000"/>
          </a:bodyPr>
          <a:lstStyle/>
          <a:p>
            <a:r>
              <a:rPr lang="pt-BR" dirty="0"/>
              <a:t>Resgatar o mapeamento dos usuários com necessidade de cuidado em saúde mental, para identificar quantos e quais usuários têm condições crônicas de saúde mental.</a:t>
            </a:r>
          </a:p>
          <a:p>
            <a:r>
              <a:rPr lang="pt-BR" dirty="0"/>
              <a:t>Garantir que todas as equipes conheçam os 4 elementos que compõe o Escalonamento do Cuidado em Saúde Mental.</a:t>
            </a:r>
          </a:p>
          <a:p>
            <a:r>
              <a:rPr lang="pt-BR" dirty="0"/>
              <a:t>Aprimorar a capacidade dos profissionais de avaliar as pessoas usuárias considerando os 4 elementos que compõe o Escalonamento do Cuidado em Saúde Mental. </a:t>
            </a:r>
          </a:p>
          <a:p>
            <a:r>
              <a:rPr lang="pt-BR" dirty="0"/>
              <a:t>Pactuar o processo para a avaliação da necessidade de cuidado em saúde mental – Escala </a:t>
            </a:r>
            <a:r>
              <a:rPr lang="pt-BR" dirty="0" err="1"/>
              <a:t>CuidaSM</a:t>
            </a:r>
            <a:r>
              <a:rPr lang="pt-BR" dirty="0"/>
              <a:t>, tanto para pessoas usuárias já mapeadas quanto para as recém-identificadas.</a:t>
            </a:r>
          </a:p>
          <a:p>
            <a:r>
              <a:rPr lang="pt-BR" dirty="0"/>
              <a:t>Pactuar o processo de escalonamento do cuidado em saúde mental – quem participa, quando e de que forma. </a:t>
            </a:r>
          </a:p>
          <a:p>
            <a:r>
              <a:rPr lang="pt-BR" dirty="0"/>
              <a:t>Providenciar os formulários da Escala </a:t>
            </a:r>
            <a:r>
              <a:rPr lang="pt-BR" dirty="0" err="1"/>
              <a:t>CuidaSM</a:t>
            </a:r>
            <a:r>
              <a:rPr lang="pt-BR" dirty="0"/>
              <a:t> e disponibilizá-los para as equipes utilizarem.</a:t>
            </a:r>
          </a:p>
          <a:p>
            <a:r>
              <a:rPr lang="pt-BR" dirty="0"/>
              <a:t>Pactuar de que forma o escalonamento do cuidado será registrado em prontuário e compartilhado com as equipes especializadas. </a:t>
            </a:r>
          </a:p>
          <a:p>
            <a:endParaRPr lang="pt-BR" dirty="0"/>
          </a:p>
        </p:txBody>
      </p:sp>
    </p:spTree>
    <p:extLst>
      <p:ext uri="{BB962C8B-B14F-4D97-AF65-F5344CB8AC3E}">
        <p14:creationId xmlns:p14="http://schemas.microsoft.com/office/powerpoint/2010/main" val="304673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B5B8AD0-80C5-4E80-8875-CACDCE61153D}"/>
              </a:ext>
            </a:extLst>
          </p:cNvPr>
          <p:cNvPicPr>
            <a:picLocks noChangeAspect="1"/>
          </p:cNvPicPr>
          <p:nvPr/>
        </p:nvPicPr>
        <p:blipFill>
          <a:blip r:embed="rId3"/>
          <a:stretch>
            <a:fillRect/>
          </a:stretch>
        </p:blipFill>
        <p:spPr>
          <a:xfrm>
            <a:off x="809625" y="2109787"/>
            <a:ext cx="9944100" cy="3971925"/>
          </a:xfrm>
          <a:prstGeom prst="rect">
            <a:avLst/>
          </a:prstGeom>
        </p:spPr>
      </p:pic>
      <p:sp>
        <p:nvSpPr>
          <p:cNvPr id="7" name="CaixaDeTexto 6">
            <a:extLst>
              <a:ext uri="{FF2B5EF4-FFF2-40B4-BE49-F238E27FC236}">
                <a16:creationId xmlns:a16="http://schemas.microsoft.com/office/drawing/2014/main" id="{0B8A75FA-201E-468D-88A2-B5E9F3169FE4}"/>
              </a:ext>
            </a:extLst>
          </p:cNvPr>
          <p:cNvSpPr txBox="1"/>
          <p:nvPr/>
        </p:nvSpPr>
        <p:spPr>
          <a:xfrm>
            <a:off x="381000" y="1138872"/>
            <a:ext cx="6093618" cy="480131"/>
          </a:xfrm>
          <a:prstGeom prst="rect">
            <a:avLst/>
          </a:prstGeom>
          <a:noFill/>
        </p:spPr>
        <p:txBody>
          <a:bodyPr wrap="square">
            <a:spAutoFit/>
          </a:bodyPr>
          <a:lstStyle/>
          <a:p>
            <a:pPr>
              <a:lnSpc>
                <a:spcPct val="90000"/>
              </a:lnSpc>
              <a:spcBef>
                <a:spcPct val="0"/>
              </a:spcBef>
            </a:pPr>
            <a:r>
              <a:rPr lang="pt-BR" sz="2800" dirty="0">
                <a:solidFill>
                  <a:schemeClr val="tx1">
                    <a:lumMod val="65000"/>
                    <a:lumOff val="35000"/>
                  </a:schemeClr>
                </a:solidFill>
                <a:latin typeface="Calibri" panose="020F0502020204030204" pitchFamily="34" charset="0"/>
                <a:ea typeface="+mj-ea"/>
                <a:cs typeface="+mj-cs"/>
              </a:rPr>
              <a:t>Plano de Ação</a:t>
            </a:r>
          </a:p>
        </p:txBody>
      </p:sp>
    </p:spTree>
    <p:extLst>
      <p:ext uri="{BB962C8B-B14F-4D97-AF65-F5344CB8AC3E}">
        <p14:creationId xmlns:p14="http://schemas.microsoft.com/office/powerpoint/2010/main" val="1864273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7B2DA-1337-45E5-B331-2FA580E3DE44}"/>
              </a:ext>
            </a:extLst>
          </p:cNvPr>
          <p:cNvSpPr>
            <a:spLocks noGrp="1"/>
          </p:cNvSpPr>
          <p:nvPr>
            <p:ph type="title"/>
          </p:nvPr>
        </p:nvSpPr>
        <p:spPr/>
        <p:txBody>
          <a:bodyPr>
            <a:normAutofit fontScale="90000"/>
          </a:bodyPr>
          <a:lstStyle/>
          <a:p>
            <a:r>
              <a:rPr lang="pt-BR" dirty="0"/>
              <a:t>Desembarque:</a:t>
            </a:r>
            <a:br>
              <a:rPr lang="pt-BR" dirty="0"/>
            </a:br>
            <a:r>
              <a:rPr lang="pt-BR" dirty="0"/>
              <a:t> círculo, quadrado e triângulo</a:t>
            </a:r>
          </a:p>
        </p:txBody>
      </p:sp>
    </p:spTree>
    <p:extLst>
      <p:ext uri="{BB962C8B-B14F-4D97-AF65-F5344CB8AC3E}">
        <p14:creationId xmlns:p14="http://schemas.microsoft.com/office/powerpoint/2010/main" val="13100067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89D67-B101-9E7F-F956-56E700531D19}"/>
              </a:ext>
            </a:extLst>
          </p:cNvPr>
          <p:cNvSpPr>
            <a:spLocks noGrp="1"/>
          </p:cNvSpPr>
          <p:nvPr>
            <p:ph type="title"/>
          </p:nvPr>
        </p:nvSpPr>
        <p:spPr>
          <a:xfrm>
            <a:off x="480883" y="875671"/>
            <a:ext cx="10515600" cy="1197088"/>
          </a:xfrm>
        </p:spPr>
        <p:txBody>
          <a:bodyPr/>
          <a:lstStyle/>
          <a:p>
            <a:r>
              <a:rPr lang="pt-BR" dirty="0"/>
              <a:t>DESEMBARQUE: CÍRCULO, QUADRADO E TRIÂNGULO</a:t>
            </a:r>
          </a:p>
        </p:txBody>
      </p:sp>
      <p:sp>
        <p:nvSpPr>
          <p:cNvPr id="3" name="Espaço Reservado para Conteúdo 2">
            <a:extLst>
              <a:ext uri="{FF2B5EF4-FFF2-40B4-BE49-F238E27FC236}">
                <a16:creationId xmlns:a16="http://schemas.microsoft.com/office/drawing/2014/main" id="{F952518A-C8E9-345E-D555-67E4CC8392B9}"/>
              </a:ext>
            </a:extLst>
          </p:cNvPr>
          <p:cNvSpPr>
            <a:spLocks noGrp="1"/>
          </p:cNvSpPr>
          <p:nvPr>
            <p:ph idx="1"/>
          </p:nvPr>
        </p:nvSpPr>
        <p:spPr>
          <a:xfrm>
            <a:off x="480883" y="2072759"/>
            <a:ext cx="11306434" cy="3512789"/>
          </a:xfrm>
        </p:spPr>
        <p:txBody>
          <a:bodyPr>
            <a:normAutofit/>
          </a:bodyPr>
          <a:lstStyle/>
          <a:p>
            <a:r>
              <a:rPr lang="pt-BR" dirty="0"/>
              <a:t>Adicionem seus comentários a cada uma das formas:</a:t>
            </a:r>
            <a:endParaRPr lang="pt-BR" b="1" dirty="0"/>
          </a:p>
        </p:txBody>
      </p:sp>
      <p:sp>
        <p:nvSpPr>
          <p:cNvPr id="9" name="CaixaDeTexto 8">
            <a:extLst>
              <a:ext uri="{FF2B5EF4-FFF2-40B4-BE49-F238E27FC236}">
                <a16:creationId xmlns:a16="http://schemas.microsoft.com/office/drawing/2014/main" id="{A3E7FF54-9394-4789-8FD9-8842C3A9B216}"/>
              </a:ext>
            </a:extLst>
          </p:cNvPr>
          <p:cNvSpPr txBox="1"/>
          <p:nvPr/>
        </p:nvSpPr>
        <p:spPr>
          <a:xfrm>
            <a:off x="480883" y="4997532"/>
            <a:ext cx="3045654" cy="1311128"/>
          </a:xfrm>
          <a:prstGeom prst="rect">
            <a:avLst/>
          </a:prstGeom>
          <a:noFill/>
        </p:spPr>
        <p:txBody>
          <a:bodyPr wrap="square">
            <a:spAutoFit/>
          </a:bodyPr>
          <a:lstStyle/>
          <a:p>
            <a:pPr marL="0" lvl="1" algn="ctr">
              <a:lnSpc>
                <a:spcPct val="90000"/>
              </a:lnSpc>
              <a:spcBef>
                <a:spcPts val="1000"/>
              </a:spcBef>
              <a:buClr>
                <a:srgbClr val="009999"/>
              </a:buClr>
            </a:pPr>
            <a:r>
              <a:rPr lang="pt-BR" sz="2200" dirty="0">
                <a:solidFill>
                  <a:srgbClr val="114834"/>
                </a:solidFill>
                <a:latin typeface="Calibri" panose="020F0502020204030204" pitchFamily="34" charset="0"/>
              </a:rPr>
              <a:t>Círculo: o que está “redondo” na sua cabeça? O que você realmente entendeu?</a:t>
            </a:r>
          </a:p>
        </p:txBody>
      </p:sp>
      <p:sp>
        <p:nvSpPr>
          <p:cNvPr id="11" name="CaixaDeTexto 10">
            <a:extLst>
              <a:ext uri="{FF2B5EF4-FFF2-40B4-BE49-F238E27FC236}">
                <a16:creationId xmlns:a16="http://schemas.microsoft.com/office/drawing/2014/main" id="{5C6C2BC2-2527-4274-BDDC-E6DDF1EF9584}"/>
              </a:ext>
            </a:extLst>
          </p:cNvPr>
          <p:cNvSpPr txBox="1"/>
          <p:nvPr/>
        </p:nvSpPr>
        <p:spPr>
          <a:xfrm>
            <a:off x="4269666" y="4928658"/>
            <a:ext cx="3138617" cy="1311128"/>
          </a:xfrm>
          <a:prstGeom prst="rect">
            <a:avLst/>
          </a:prstGeom>
          <a:noFill/>
        </p:spPr>
        <p:txBody>
          <a:bodyPr wrap="square">
            <a:spAutoFit/>
          </a:bodyPr>
          <a:lstStyle/>
          <a:p>
            <a:pPr marL="0" lvl="1" algn="just">
              <a:lnSpc>
                <a:spcPct val="90000"/>
              </a:lnSpc>
              <a:spcBef>
                <a:spcPts val="1000"/>
              </a:spcBef>
              <a:buClr>
                <a:srgbClr val="009999"/>
              </a:buClr>
            </a:pPr>
            <a:r>
              <a:rPr lang="pt-BR" sz="2200" dirty="0">
                <a:solidFill>
                  <a:srgbClr val="114834"/>
                </a:solidFill>
                <a:latin typeface="Calibri" panose="020F0502020204030204" pitchFamily="34" charset="0"/>
              </a:rPr>
              <a:t>Quadrado: o que ainda está acontecendo na sua cabeça? O que você ainda não entendeu?</a:t>
            </a:r>
          </a:p>
        </p:txBody>
      </p:sp>
      <p:sp>
        <p:nvSpPr>
          <p:cNvPr id="13" name="CaixaDeTexto 12">
            <a:extLst>
              <a:ext uri="{FF2B5EF4-FFF2-40B4-BE49-F238E27FC236}">
                <a16:creationId xmlns:a16="http://schemas.microsoft.com/office/drawing/2014/main" id="{B82EFBEE-232C-4C51-BE93-CF2915028C1E}"/>
              </a:ext>
            </a:extLst>
          </p:cNvPr>
          <p:cNvSpPr txBox="1"/>
          <p:nvPr/>
        </p:nvSpPr>
        <p:spPr>
          <a:xfrm>
            <a:off x="7857866" y="4997532"/>
            <a:ext cx="3138617" cy="1006429"/>
          </a:xfrm>
          <a:prstGeom prst="rect">
            <a:avLst/>
          </a:prstGeom>
          <a:noFill/>
        </p:spPr>
        <p:txBody>
          <a:bodyPr wrap="square">
            <a:spAutoFit/>
          </a:bodyPr>
          <a:lstStyle/>
          <a:p>
            <a:pPr marL="0" lvl="1" algn="ctr">
              <a:lnSpc>
                <a:spcPct val="90000"/>
              </a:lnSpc>
              <a:spcBef>
                <a:spcPts val="1000"/>
              </a:spcBef>
              <a:buClr>
                <a:srgbClr val="009999"/>
              </a:buClr>
            </a:pPr>
            <a:r>
              <a:rPr lang="pt-BR" sz="2200" dirty="0">
                <a:solidFill>
                  <a:srgbClr val="114834"/>
                </a:solidFill>
                <a:latin typeface="Calibri" panose="020F0502020204030204" pitchFamily="34" charset="0"/>
              </a:rPr>
              <a:t>Triângulo: quais três dicas você poderia usar em sua vida profissional?</a:t>
            </a:r>
          </a:p>
        </p:txBody>
      </p:sp>
      <p:sp>
        <p:nvSpPr>
          <p:cNvPr id="14" name="Elipse 13">
            <a:extLst>
              <a:ext uri="{FF2B5EF4-FFF2-40B4-BE49-F238E27FC236}">
                <a16:creationId xmlns:a16="http://schemas.microsoft.com/office/drawing/2014/main" id="{FC493D01-B128-45FC-A86C-08E78F0DA1CF}"/>
              </a:ext>
            </a:extLst>
          </p:cNvPr>
          <p:cNvSpPr/>
          <p:nvPr/>
        </p:nvSpPr>
        <p:spPr>
          <a:xfrm>
            <a:off x="1082570" y="2826388"/>
            <a:ext cx="2150421" cy="2172402"/>
          </a:xfrm>
          <a:prstGeom prst="ellipse">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
        <p:nvSpPr>
          <p:cNvPr id="15" name="Triângulo isósceles 14">
            <a:extLst>
              <a:ext uri="{FF2B5EF4-FFF2-40B4-BE49-F238E27FC236}">
                <a16:creationId xmlns:a16="http://schemas.microsoft.com/office/drawing/2014/main" id="{E19235A9-056F-464A-BBDF-544F97A0CDDD}"/>
              </a:ext>
            </a:extLst>
          </p:cNvPr>
          <p:cNvSpPr/>
          <p:nvPr/>
        </p:nvSpPr>
        <p:spPr>
          <a:xfrm>
            <a:off x="8667131" y="2744780"/>
            <a:ext cx="2115169" cy="2172402"/>
          </a:xfrm>
          <a:prstGeom prst="triangle">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dirty="0"/>
          </a:p>
        </p:txBody>
      </p:sp>
      <p:sp>
        <p:nvSpPr>
          <p:cNvPr id="16" name="Retângulo 15">
            <a:extLst>
              <a:ext uri="{FF2B5EF4-FFF2-40B4-BE49-F238E27FC236}">
                <a16:creationId xmlns:a16="http://schemas.microsoft.com/office/drawing/2014/main" id="{5F0DED09-4AE0-4B2B-9E0D-CC94D53F7A78}"/>
              </a:ext>
            </a:extLst>
          </p:cNvPr>
          <p:cNvSpPr/>
          <p:nvPr/>
        </p:nvSpPr>
        <p:spPr>
          <a:xfrm>
            <a:off x="4999710" y="2826388"/>
            <a:ext cx="2079917" cy="2099988"/>
          </a:xfrm>
          <a:prstGeom prst="rect">
            <a:avLst/>
          </a:prstGeom>
          <a:solidFill>
            <a:srgbClr val="F2CC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pt-BR"/>
          </a:p>
        </p:txBody>
      </p:sp>
    </p:spTree>
    <p:extLst>
      <p:ext uri="{BB962C8B-B14F-4D97-AF65-F5344CB8AC3E}">
        <p14:creationId xmlns:p14="http://schemas.microsoft.com/office/powerpoint/2010/main" val="380618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A6A3541-DBD1-427C-A910-43D7B8EB53E9}"/>
              </a:ext>
            </a:extLst>
          </p:cNvPr>
          <p:cNvSpPr/>
          <p:nvPr/>
        </p:nvSpPr>
        <p:spPr>
          <a:xfrm>
            <a:off x="-2408238" y="0"/>
            <a:ext cx="2378075" cy="6858000"/>
          </a:xfrm>
          <a:prstGeom prst="rect">
            <a:avLst/>
          </a:prstGeom>
          <a:solidFill>
            <a:srgbClr val="862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ORIENTAÇÕES:</a:t>
            </a:r>
          </a:p>
          <a:p>
            <a:pPr algn="ctr">
              <a:defRPr/>
            </a:pPr>
            <a:endParaRPr lang="pt-BR" dirty="0"/>
          </a:p>
          <a:p>
            <a:pPr marL="285750" indent="-285750">
              <a:buFont typeface="Arial" panose="020B0604020202020204" pitchFamily="34" charset="0"/>
              <a:buChar char="•"/>
              <a:defRPr/>
            </a:pPr>
            <a:r>
              <a:rPr lang="pt-BR" dirty="0"/>
              <a:t>Fonte de título: calibri (Corpo) 36 - azul</a:t>
            </a:r>
          </a:p>
          <a:p>
            <a:pPr marL="285750" indent="-285750">
              <a:buFont typeface="Arial" panose="020B0604020202020204" pitchFamily="34" charset="0"/>
              <a:buChar char="•"/>
              <a:defRPr/>
            </a:pPr>
            <a:r>
              <a:rPr lang="pt-BR" dirty="0"/>
              <a:t>Não reposicionar</a:t>
            </a:r>
          </a:p>
          <a:p>
            <a:pPr marL="285750" indent="-285750">
              <a:buFont typeface="Arial" panose="020B0604020202020204" pitchFamily="34" charset="0"/>
              <a:buChar char="•"/>
              <a:defRPr/>
            </a:pPr>
            <a:r>
              <a:rPr lang="pt-BR" dirty="0"/>
              <a:t>Não inserir imagens</a:t>
            </a:r>
          </a:p>
        </p:txBody>
      </p:sp>
      <p:sp>
        <p:nvSpPr>
          <p:cNvPr id="2" name="Título 1"/>
          <p:cNvSpPr>
            <a:spLocks noGrp="1"/>
          </p:cNvSpPr>
          <p:nvPr>
            <p:ph type="title"/>
          </p:nvPr>
        </p:nvSpPr>
        <p:spPr/>
        <p:txBody>
          <a:bodyPr/>
          <a:lstStyle/>
          <a:p>
            <a:pPr algn="just"/>
            <a:r>
              <a:rPr lang="pt-BR" dirty="0"/>
              <a:t>Embarque: Olhando em volta</a:t>
            </a:r>
          </a:p>
        </p:txBody>
      </p:sp>
    </p:spTree>
    <p:extLst>
      <p:ext uri="{BB962C8B-B14F-4D97-AF65-F5344CB8AC3E}">
        <p14:creationId xmlns:p14="http://schemas.microsoft.com/office/powerpoint/2010/main" val="36053127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FEF15-9471-4375-AC9E-0A62B56A0BA3}"/>
              </a:ext>
            </a:extLst>
          </p:cNvPr>
          <p:cNvSpPr>
            <a:spLocks noGrp="1"/>
          </p:cNvSpPr>
          <p:nvPr>
            <p:ph type="title"/>
          </p:nvPr>
        </p:nvSpPr>
        <p:spPr/>
        <p:txBody>
          <a:bodyPr/>
          <a:lstStyle/>
          <a:p>
            <a:r>
              <a:rPr lang="pt-BR" dirty="0"/>
              <a:t>Registro de presença | Oficina para multiplicadores</a:t>
            </a:r>
          </a:p>
        </p:txBody>
      </p:sp>
      <p:sp>
        <p:nvSpPr>
          <p:cNvPr id="3" name="Espaço Reservado para Conteúdo 2">
            <a:extLst>
              <a:ext uri="{FF2B5EF4-FFF2-40B4-BE49-F238E27FC236}">
                <a16:creationId xmlns:a16="http://schemas.microsoft.com/office/drawing/2014/main" id="{F3D1258D-975D-4DDB-9B2B-CE9A657D182E}"/>
              </a:ext>
            </a:extLst>
          </p:cNvPr>
          <p:cNvSpPr>
            <a:spLocks noGrp="1"/>
          </p:cNvSpPr>
          <p:nvPr>
            <p:ph idx="1"/>
          </p:nvPr>
        </p:nvSpPr>
        <p:spPr>
          <a:xfrm>
            <a:off x="5011261" y="5211201"/>
            <a:ext cx="5156159" cy="465259"/>
          </a:xfrm>
        </p:spPr>
        <p:txBody>
          <a:bodyPr>
            <a:normAutofit fontScale="92500"/>
          </a:bodyPr>
          <a:lstStyle/>
          <a:p>
            <a:pPr marL="0" indent="0" algn="ctr">
              <a:buNone/>
            </a:pPr>
            <a:r>
              <a:rPr lang="pt-BR" sz="2400" u="sng" dirty="0">
                <a:solidFill>
                  <a:srgbClr val="000000"/>
                </a:solidFill>
                <a:effectLst/>
                <a:latin typeface="Calibri" panose="020F0502020204030204" pitchFamily="34" charset="0"/>
                <a:ea typeface="Times New Roman" panose="02020603050405020304" pitchFamily="18" charset="0"/>
                <a:hlinkClick r:id="rId2"/>
              </a:rPr>
              <a:t>https://forms.office.com/r/QFR2E7aVV4</a:t>
            </a:r>
            <a:endParaRPr lang="pt-BR" sz="2400" dirty="0">
              <a:effectLst/>
              <a:latin typeface="Calibri" panose="020F0502020204030204" pitchFamily="34" charset="0"/>
              <a:ea typeface="Calibri" panose="020F0502020204030204" pitchFamily="34" charset="0"/>
            </a:endParaRPr>
          </a:p>
          <a:p>
            <a:pPr marL="0" indent="0" algn="ctr">
              <a:buNone/>
            </a:pPr>
            <a:endParaRPr lang="pt-BR" sz="2800" dirty="0"/>
          </a:p>
        </p:txBody>
      </p:sp>
      <p:pic>
        <p:nvPicPr>
          <p:cNvPr id="5" name="Imagem 4">
            <a:extLst>
              <a:ext uri="{FF2B5EF4-FFF2-40B4-BE49-F238E27FC236}">
                <a16:creationId xmlns:a16="http://schemas.microsoft.com/office/drawing/2014/main" id="{34A24AEE-C9DD-40CE-9629-5C1FB5958E9C}"/>
              </a:ext>
            </a:extLst>
          </p:cNvPr>
          <p:cNvPicPr>
            <a:picLocks noChangeAspect="1"/>
          </p:cNvPicPr>
          <p:nvPr/>
        </p:nvPicPr>
        <p:blipFill>
          <a:blip r:embed="rId3"/>
          <a:stretch>
            <a:fillRect/>
          </a:stretch>
        </p:blipFill>
        <p:spPr>
          <a:xfrm>
            <a:off x="6160591" y="2306076"/>
            <a:ext cx="2857500" cy="2905125"/>
          </a:xfrm>
          <a:prstGeom prst="rect">
            <a:avLst/>
          </a:prstGeom>
        </p:spPr>
      </p:pic>
      <p:pic>
        <p:nvPicPr>
          <p:cNvPr id="6" name="Imagem 5" descr="Uma imagem contendo pessoa, segurando, em pé, beisebol&#10;&#10;Descrição gerada automaticamente">
            <a:extLst>
              <a:ext uri="{FF2B5EF4-FFF2-40B4-BE49-F238E27FC236}">
                <a16:creationId xmlns:a16="http://schemas.microsoft.com/office/drawing/2014/main" id="{7752A54D-F457-4780-AC13-D2349A9A6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439" y="1645253"/>
            <a:ext cx="6618888" cy="5493678"/>
          </a:xfrm>
          <a:prstGeom prst="rect">
            <a:avLst/>
          </a:prstGeom>
        </p:spPr>
      </p:pic>
    </p:spTree>
    <p:extLst>
      <p:ext uri="{BB962C8B-B14F-4D97-AF65-F5344CB8AC3E}">
        <p14:creationId xmlns:p14="http://schemas.microsoft.com/office/powerpoint/2010/main" val="610207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EC8AFA4-C92E-4675-9886-03CA33B7AE4F}"/>
              </a:ext>
            </a:extLst>
          </p:cNvPr>
          <p:cNvSpPr/>
          <p:nvPr/>
        </p:nvSpPr>
        <p:spPr>
          <a:xfrm>
            <a:off x="-2408238" y="0"/>
            <a:ext cx="2378075" cy="6858000"/>
          </a:xfrm>
          <a:prstGeom prst="rect">
            <a:avLst/>
          </a:prstGeom>
          <a:solidFill>
            <a:srgbClr val="862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dirty="0"/>
              <a:t>ORIENTAÇÕES:</a:t>
            </a:r>
          </a:p>
          <a:p>
            <a:pPr algn="ctr">
              <a:defRPr/>
            </a:pPr>
            <a:endParaRPr lang="pt-BR" dirty="0"/>
          </a:p>
          <a:p>
            <a:pPr marL="285750" indent="-285750">
              <a:buFont typeface="Arial" panose="020B0604020202020204" pitchFamily="34" charset="0"/>
              <a:buChar char="•"/>
              <a:defRPr/>
            </a:pPr>
            <a:r>
              <a:rPr lang="pt-BR" dirty="0"/>
              <a:t>Não reposicionar o texto do link</a:t>
            </a:r>
          </a:p>
          <a:p>
            <a:pPr marL="285750" indent="-285750">
              <a:buFont typeface="Arial" panose="020B0604020202020204" pitchFamily="34" charset="0"/>
              <a:buChar char="•"/>
              <a:defRPr/>
            </a:pPr>
            <a:r>
              <a:rPr lang="pt-BR" dirty="0"/>
              <a:t>Não inserir imagens</a:t>
            </a:r>
          </a:p>
          <a:p>
            <a:pPr marL="285750" indent="-285750">
              <a:buFont typeface="Arial" panose="020B0604020202020204" pitchFamily="34" charset="0"/>
              <a:buChar char="•"/>
              <a:defRPr/>
            </a:pPr>
            <a:r>
              <a:rPr lang="pt-BR" dirty="0"/>
              <a:t>Não inserir texto</a:t>
            </a:r>
          </a:p>
          <a:p>
            <a:pPr marL="285750" indent="-285750">
              <a:buFont typeface="Arial" panose="020B0604020202020204" pitchFamily="34" charset="0"/>
              <a:buChar char="•"/>
              <a:defRPr/>
            </a:pPr>
            <a:r>
              <a:rPr lang="pt-BR" dirty="0"/>
              <a:t>Não inserir mensagens de agradecimento</a:t>
            </a:r>
          </a:p>
          <a:p>
            <a:pPr marL="285750" indent="-285750">
              <a:buFont typeface="Arial" panose="020B0604020202020204" pitchFamily="34" charset="0"/>
              <a:buChar char="•"/>
              <a:defRPr/>
            </a:pPr>
            <a:r>
              <a:rPr lang="pt-BR" dirty="0"/>
              <a:t>Slide padrão de finalização</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9528" y="1207363"/>
            <a:ext cx="5245507" cy="5459768"/>
          </a:xfrm>
          <a:prstGeom prst="rect">
            <a:avLst/>
          </a:prstGeom>
        </p:spPr>
      </p:pic>
    </p:spTree>
    <p:extLst>
      <p:ext uri="{BB962C8B-B14F-4D97-AF65-F5344CB8AC3E}">
        <p14:creationId xmlns:p14="http://schemas.microsoft.com/office/powerpoint/2010/main" val="3597706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A2BA1-FA48-4EE4-9705-DF3D21D20FE9}"/>
              </a:ext>
            </a:extLst>
          </p:cNvPr>
          <p:cNvSpPr>
            <a:spLocks noGrp="1"/>
          </p:cNvSpPr>
          <p:nvPr>
            <p:ph type="title"/>
          </p:nvPr>
        </p:nvSpPr>
        <p:spPr/>
        <p:txBody>
          <a:bodyPr/>
          <a:lstStyle/>
          <a:p>
            <a:r>
              <a:rPr lang="pt-BR" sz="2800" dirty="0">
                <a:solidFill>
                  <a:schemeClr val="bg1">
                    <a:lumMod val="50000"/>
                  </a:schemeClr>
                </a:solidFill>
                <a:latin typeface="+mn-lt"/>
                <a:ea typeface="+mn-ea"/>
                <a:cs typeface="+mn-cs"/>
              </a:rPr>
              <a:t>Instruções</a:t>
            </a:r>
            <a:endParaRPr lang="pt-BR" dirty="0"/>
          </a:p>
        </p:txBody>
      </p:sp>
      <p:sp>
        <p:nvSpPr>
          <p:cNvPr id="3" name="Espaço Reservado para Conteúdo 2">
            <a:extLst>
              <a:ext uri="{FF2B5EF4-FFF2-40B4-BE49-F238E27FC236}">
                <a16:creationId xmlns:a16="http://schemas.microsoft.com/office/drawing/2014/main" id="{41824B41-911E-4378-8669-FB0D51A64D2D}"/>
              </a:ext>
            </a:extLst>
          </p:cNvPr>
          <p:cNvSpPr>
            <a:spLocks noGrp="1"/>
          </p:cNvSpPr>
          <p:nvPr>
            <p:ph idx="1"/>
          </p:nvPr>
        </p:nvSpPr>
        <p:spPr>
          <a:xfrm>
            <a:off x="3013023" y="2100752"/>
            <a:ext cx="7481982" cy="3995247"/>
          </a:xfrm>
        </p:spPr>
        <p:txBody>
          <a:bodyPr>
            <a:normAutofit/>
          </a:bodyPr>
          <a:lstStyle/>
          <a:p>
            <a:pPr>
              <a:spcAft>
                <a:spcPts val="600"/>
              </a:spcAft>
            </a:pPr>
            <a:r>
              <a:rPr lang="pt-BR" dirty="0"/>
              <a:t>Todos de pé.</a:t>
            </a:r>
          </a:p>
          <a:p>
            <a:pPr>
              <a:spcAft>
                <a:spcPts val="600"/>
              </a:spcAft>
            </a:pPr>
            <a:r>
              <a:rPr lang="pt-BR" dirty="0"/>
              <a:t>Todos têm que virar a cabeça (apenas a cabeça, não o corpo) e olhar na direção das instruções:</a:t>
            </a:r>
          </a:p>
          <a:p>
            <a:pPr marL="685800" lvl="2">
              <a:spcBef>
                <a:spcPts val="1000"/>
              </a:spcBef>
              <a:spcAft>
                <a:spcPts val="600"/>
              </a:spcAft>
            </a:pPr>
            <a:r>
              <a:rPr lang="pt-BR" sz="2000" dirty="0"/>
              <a:t>“Para cima”: todos inclinam a cabeça e olham para o teto (ou para o céu).</a:t>
            </a:r>
          </a:p>
          <a:p>
            <a:pPr marL="685800" lvl="2">
              <a:spcBef>
                <a:spcPts val="1000"/>
              </a:spcBef>
              <a:spcAft>
                <a:spcPts val="600"/>
              </a:spcAft>
            </a:pPr>
            <a:r>
              <a:rPr lang="pt-BR" sz="2000" dirty="0"/>
              <a:t>“Abaixar”: todos devem abaixar a cabeça e olhar para o chão (ou para os pés). </a:t>
            </a:r>
          </a:p>
          <a:p>
            <a:pPr marL="685800" lvl="2">
              <a:spcBef>
                <a:spcPts val="1000"/>
              </a:spcBef>
              <a:spcAft>
                <a:spcPts val="600"/>
              </a:spcAft>
            </a:pPr>
            <a:r>
              <a:rPr lang="pt-BR" sz="2000" dirty="0"/>
              <a:t>“Esquerda”: todos devem virar a cabeça para a esquerda.</a:t>
            </a:r>
          </a:p>
          <a:p>
            <a:pPr marL="685800" lvl="2">
              <a:spcBef>
                <a:spcPts val="1000"/>
              </a:spcBef>
              <a:spcAft>
                <a:spcPts val="600"/>
              </a:spcAft>
            </a:pPr>
            <a:r>
              <a:rPr lang="pt-BR" sz="2000" dirty="0"/>
              <a:t> “Direita”: todos devem virar a cabeça para a direita.</a:t>
            </a:r>
          </a:p>
          <a:p>
            <a:endParaRPr lang="pt-BR" dirty="0"/>
          </a:p>
        </p:txBody>
      </p:sp>
      <p:pic>
        <p:nvPicPr>
          <p:cNvPr id="11" name="Picture 2" descr="looking left Icon 918331">
            <a:extLst>
              <a:ext uri="{FF2B5EF4-FFF2-40B4-BE49-F238E27FC236}">
                <a16:creationId xmlns:a16="http://schemas.microsoft.com/office/drawing/2014/main" id="{E8F793D8-13D9-43AB-B29B-8C23B91DF349}"/>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18298" y="2318988"/>
            <a:ext cx="1110012" cy="11100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ooking left">
            <a:extLst>
              <a:ext uri="{FF2B5EF4-FFF2-40B4-BE49-F238E27FC236}">
                <a16:creationId xmlns:a16="http://schemas.microsoft.com/office/drawing/2014/main" id="{D1E15C31-9AC1-4760-A39F-1F3E73FB65A0}"/>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18298" y="3749137"/>
            <a:ext cx="1110012" cy="1110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oking right">
            <a:extLst>
              <a:ext uri="{FF2B5EF4-FFF2-40B4-BE49-F238E27FC236}">
                <a16:creationId xmlns:a16="http://schemas.microsoft.com/office/drawing/2014/main" id="{C82395AA-A6C0-4B9F-8B36-B6F8A70DD25A}"/>
              </a:ext>
            </a:extLst>
          </p:cNvPr>
          <p:cNvPicPr>
            <a:picLocks noChangeAspect="1" noChangeArrowheads="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584646" y="4445410"/>
            <a:ext cx="1110012" cy="11100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looking right">
            <a:extLst>
              <a:ext uri="{FF2B5EF4-FFF2-40B4-BE49-F238E27FC236}">
                <a16:creationId xmlns:a16="http://schemas.microsoft.com/office/drawing/2014/main" id="{E8234DC5-B2DF-4C25-8E99-D93D08C9BE02}"/>
              </a:ext>
            </a:extLst>
          </p:cNvPr>
          <p:cNvPicPr>
            <a:picLocks noChangeAspect="1" noChangeArrowheads="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627496" y="3015261"/>
            <a:ext cx="1110012" cy="111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316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D2797-07D9-4352-9E7B-C32AB766E677}"/>
              </a:ext>
            </a:extLst>
          </p:cNvPr>
          <p:cNvSpPr>
            <a:spLocks noGrp="1"/>
          </p:cNvSpPr>
          <p:nvPr>
            <p:ph type="title"/>
          </p:nvPr>
        </p:nvSpPr>
        <p:spPr/>
        <p:txBody>
          <a:bodyPr/>
          <a:lstStyle/>
          <a:p>
            <a:r>
              <a:rPr lang="pt-BR" sz="2800" dirty="0">
                <a:solidFill>
                  <a:schemeClr val="bg1">
                    <a:lumMod val="50000"/>
                  </a:schemeClr>
                </a:solidFill>
                <a:latin typeface="+mn-lt"/>
                <a:ea typeface="+mn-ea"/>
                <a:cs typeface="+mn-cs"/>
              </a:rPr>
              <a:t>Acordos de convivência</a:t>
            </a:r>
            <a:endParaRPr lang="pt-BR" dirty="0"/>
          </a:p>
        </p:txBody>
      </p:sp>
      <p:pic>
        <p:nvPicPr>
          <p:cNvPr id="4" name="Gráfico 3" descr="Brinde com preenchimento sólido">
            <a:extLst>
              <a:ext uri="{FF2B5EF4-FFF2-40B4-BE49-F238E27FC236}">
                <a16:creationId xmlns:a16="http://schemas.microsoft.com/office/drawing/2014/main" id="{15305013-8C94-4335-9D1F-5E2824E84F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928" y="2110740"/>
            <a:ext cx="4526280" cy="4526280"/>
          </a:xfrm>
          <a:prstGeom prst="rect">
            <a:avLst/>
          </a:prstGeom>
        </p:spPr>
      </p:pic>
      <p:sp>
        <p:nvSpPr>
          <p:cNvPr id="5" name="TextBox 1">
            <a:extLst>
              <a:ext uri="{FF2B5EF4-FFF2-40B4-BE49-F238E27FC236}">
                <a16:creationId xmlns:a16="http://schemas.microsoft.com/office/drawing/2014/main" id="{77C7D398-0E57-4334-9B91-923931855044}"/>
              </a:ext>
            </a:extLst>
          </p:cNvPr>
          <p:cNvSpPr txBox="1"/>
          <p:nvPr/>
        </p:nvSpPr>
        <p:spPr>
          <a:xfrm>
            <a:off x="5288208" y="2581195"/>
            <a:ext cx="5509423" cy="3780706"/>
          </a:xfrm>
          <a:prstGeom prst="rect">
            <a:avLst/>
          </a:prstGeom>
        </p:spPr>
        <p:txBody>
          <a:bodyPr rot="0" spcFirstLastPara="0" vertOverflow="overflow" horzOverflow="overflow" vert="horz" wrap="square" lIns="0" tIns="0" rIns="0" bIns="0" numCol="1" spcCol="0" rtlCol="0" fromWordArt="0" anchorCtr="0" forceAA="0" compatLnSpc="1">
            <a:prstTxWarp prst="textNoShape">
              <a:avLst/>
            </a:prstTxWarp>
            <a:normAutofit/>
          </a:bodyPr>
          <a:lstStyle/>
          <a:p>
            <a:pPr algn="ctr">
              <a:spcAft>
                <a:spcPts val="400"/>
              </a:spcAft>
            </a:pPr>
            <a:r>
              <a:rPr lang="en-US" sz="4000" dirty="0" err="1">
                <a:solidFill>
                  <a:srgbClr val="862722"/>
                </a:solidFill>
                <a:latin typeface="Calibri" panose="020F0502020204030204" pitchFamily="34" charset="0"/>
              </a:rPr>
              <a:t>Quais</a:t>
            </a:r>
            <a:r>
              <a:rPr lang="en-US" sz="4000" dirty="0">
                <a:solidFill>
                  <a:srgbClr val="862722"/>
                </a:solidFill>
                <a:latin typeface="Calibri" panose="020F0502020204030204" pitchFamily="34" charset="0"/>
              </a:rPr>
              <a:t> </a:t>
            </a:r>
            <a:r>
              <a:rPr lang="en-US" sz="4000" b="1" dirty="0" err="1">
                <a:solidFill>
                  <a:srgbClr val="862722"/>
                </a:solidFill>
                <a:latin typeface="Calibri" panose="020F0502020204030204" pitchFamily="34" charset="0"/>
              </a:rPr>
              <a:t>acordos</a:t>
            </a:r>
            <a:r>
              <a:rPr lang="en-US" sz="4000" dirty="0">
                <a:solidFill>
                  <a:srgbClr val="862722"/>
                </a:solidFill>
                <a:latin typeface="Calibri" panose="020F0502020204030204" pitchFamily="34" charset="0"/>
              </a:rPr>
              <a:t> </a:t>
            </a:r>
            <a:r>
              <a:rPr lang="en-US" sz="4000" dirty="0" err="1">
                <a:solidFill>
                  <a:srgbClr val="862722"/>
                </a:solidFill>
                <a:latin typeface="Calibri" panose="020F0502020204030204" pitchFamily="34" charset="0"/>
              </a:rPr>
              <a:t>vocês</a:t>
            </a:r>
            <a:r>
              <a:rPr lang="en-US" sz="4000" dirty="0">
                <a:solidFill>
                  <a:srgbClr val="862722"/>
                </a:solidFill>
                <a:latin typeface="Calibri" panose="020F0502020204030204" pitchFamily="34" charset="0"/>
              </a:rPr>
              <a:t> </a:t>
            </a:r>
            <a:r>
              <a:rPr lang="en-US" sz="4000" dirty="0" err="1">
                <a:solidFill>
                  <a:srgbClr val="862722"/>
                </a:solidFill>
                <a:latin typeface="Calibri" panose="020F0502020204030204" pitchFamily="34" charset="0"/>
              </a:rPr>
              <a:t>consideram</a:t>
            </a:r>
            <a:r>
              <a:rPr lang="en-US" sz="4000" dirty="0">
                <a:solidFill>
                  <a:srgbClr val="862722"/>
                </a:solidFill>
                <a:latin typeface="Calibri" panose="020F0502020204030204" pitchFamily="34" charset="0"/>
              </a:rPr>
              <a:t> </a:t>
            </a:r>
            <a:r>
              <a:rPr lang="en-US" sz="4000" dirty="0" err="1">
                <a:solidFill>
                  <a:srgbClr val="862722"/>
                </a:solidFill>
                <a:latin typeface="Calibri" panose="020F0502020204030204" pitchFamily="34" charset="0"/>
              </a:rPr>
              <a:t>importantes</a:t>
            </a:r>
            <a:r>
              <a:rPr lang="en-US" sz="4000" dirty="0">
                <a:solidFill>
                  <a:srgbClr val="862722"/>
                </a:solidFill>
                <a:latin typeface="Calibri" panose="020F0502020204030204" pitchFamily="34" charset="0"/>
              </a:rPr>
              <a:t> para </a:t>
            </a:r>
            <a:r>
              <a:rPr lang="en-US" sz="4000" b="1" dirty="0" err="1">
                <a:solidFill>
                  <a:srgbClr val="862722"/>
                </a:solidFill>
                <a:latin typeface="Calibri" panose="020F0502020204030204" pitchFamily="34" charset="0"/>
              </a:rPr>
              <a:t>favorecer</a:t>
            </a:r>
            <a:r>
              <a:rPr lang="en-US" sz="4000" dirty="0">
                <a:solidFill>
                  <a:srgbClr val="862722"/>
                </a:solidFill>
                <a:latin typeface="Calibri" panose="020F0502020204030204" pitchFamily="34" charset="0"/>
              </a:rPr>
              <a:t> a </a:t>
            </a:r>
            <a:r>
              <a:rPr lang="en-US" sz="4000" dirty="0" err="1">
                <a:solidFill>
                  <a:srgbClr val="862722"/>
                </a:solidFill>
                <a:latin typeface="Calibri" panose="020F0502020204030204" pitchFamily="34" charset="0"/>
              </a:rPr>
              <a:t>nossa</a:t>
            </a:r>
            <a:r>
              <a:rPr lang="en-US" sz="4000" dirty="0">
                <a:solidFill>
                  <a:srgbClr val="862722"/>
                </a:solidFill>
                <a:latin typeface="Calibri" panose="020F0502020204030204" pitchFamily="34" charset="0"/>
              </a:rPr>
              <a:t> </a:t>
            </a:r>
            <a:r>
              <a:rPr lang="en-US" sz="4000" dirty="0" err="1">
                <a:solidFill>
                  <a:srgbClr val="862722"/>
                </a:solidFill>
                <a:latin typeface="Calibri" panose="020F0502020204030204" pitchFamily="34" charset="0"/>
              </a:rPr>
              <a:t>experiência</a:t>
            </a:r>
            <a:r>
              <a:rPr lang="en-US" sz="4000" dirty="0">
                <a:solidFill>
                  <a:srgbClr val="862722"/>
                </a:solidFill>
                <a:latin typeface="Calibri" panose="020F0502020204030204" pitchFamily="34" charset="0"/>
              </a:rPr>
              <a:t> de </a:t>
            </a:r>
            <a:r>
              <a:rPr lang="en-US" sz="4000" b="1" dirty="0" err="1">
                <a:solidFill>
                  <a:srgbClr val="862722"/>
                </a:solidFill>
                <a:latin typeface="Calibri" panose="020F0502020204030204" pitchFamily="34" charset="0"/>
              </a:rPr>
              <a:t>aprendizagem</a:t>
            </a:r>
            <a:r>
              <a:rPr lang="en-US" sz="4000" dirty="0">
                <a:solidFill>
                  <a:srgbClr val="862722"/>
                </a:solidFill>
                <a:latin typeface="Calibri" panose="020F0502020204030204" pitchFamily="34" charset="0"/>
              </a:rPr>
              <a:t>?</a:t>
            </a:r>
          </a:p>
        </p:txBody>
      </p:sp>
    </p:spTree>
    <p:extLst>
      <p:ext uri="{BB962C8B-B14F-4D97-AF65-F5344CB8AC3E}">
        <p14:creationId xmlns:p14="http://schemas.microsoft.com/office/powerpoint/2010/main" val="3405275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71441F72-7D36-493D-9831-6D5B116E96D0}"/>
              </a:ext>
            </a:extLst>
          </p:cNvPr>
          <p:cNvSpPr txBox="1">
            <a:spLocks/>
          </p:cNvSpPr>
          <p:nvPr/>
        </p:nvSpPr>
        <p:spPr>
          <a:xfrm>
            <a:off x="595183" y="1132913"/>
            <a:ext cx="10052222"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i="0" kern="1200" baseline="0">
                <a:solidFill>
                  <a:srgbClr val="671B53"/>
                </a:solidFill>
                <a:latin typeface="Trebuchet MS"/>
                <a:ea typeface="+mj-ea"/>
                <a:cs typeface="Trebuchet MS"/>
              </a:defRPr>
            </a:lvl1pPr>
          </a:lstStyle>
          <a:p>
            <a:r>
              <a:rPr lang="pt-BR" sz="2800">
                <a:solidFill>
                  <a:schemeClr val="bg1">
                    <a:lumMod val="50000"/>
                  </a:schemeClr>
                </a:solidFill>
                <a:latin typeface="+mn-lt"/>
                <a:ea typeface="+mn-ea"/>
                <a:cs typeface="+mn-cs"/>
              </a:rPr>
              <a:t>Acordos de convivência</a:t>
            </a:r>
            <a:endParaRPr lang="pt-BR" dirty="0"/>
          </a:p>
        </p:txBody>
      </p:sp>
    </p:spTree>
    <p:extLst>
      <p:ext uri="{BB962C8B-B14F-4D97-AF65-F5344CB8AC3E}">
        <p14:creationId xmlns:p14="http://schemas.microsoft.com/office/powerpoint/2010/main" val="141225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9E5F6A-9701-489D-8872-B076A0CB3284}"/>
              </a:ext>
            </a:extLst>
          </p:cNvPr>
          <p:cNvSpPr>
            <a:spLocks noGrp="1"/>
          </p:cNvSpPr>
          <p:nvPr>
            <p:ph type="title"/>
          </p:nvPr>
        </p:nvSpPr>
        <p:spPr/>
        <p:txBody>
          <a:bodyPr>
            <a:normAutofit fontScale="90000"/>
          </a:bodyPr>
          <a:lstStyle/>
          <a:p>
            <a:r>
              <a:rPr lang="pt-BR" sz="3600" dirty="0"/>
              <a:t>O cuidado em saúde mental </a:t>
            </a:r>
            <a:br>
              <a:rPr lang="pt-BR" sz="3600" dirty="0"/>
            </a:br>
            <a:r>
              <a:rPr lang="pt-BR" sz="3600" dirty="0"/>
              <a:t>no modelo MACC</a:t>
            </a:r>
            <a:endParaRPr lang="pt-BR" dirty="0"/>
          </a:p>
        </p:txBody>
      </p:sp>
    </p:spTree>
    <p:extLst>
      <p:ext uri="{BB962C8B-B14F-4D97-AF65-F5344CB8AC3E}">
        <p14:creationId xmlns:p14="http://schemas.microsoft.com/office/powerpoint/2010/main" val="1696972562"/>
      </p:ext>
    </p:extLst>
  </p:cSld>
  <p:clrMapOvr>
    <a:masterClrMapping/>
  </p:clrMapOvr>
</p:sld>
</file>

<file path=ppt/theme/theme1.xml><?xml version="1.0" encoding="utf-8"?>
<a:theme xmlns:a="http://schemas.openxmlformats.org/drawingml/2006/main" name="Capa Iníci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pa Zezé">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pa Seçã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údo 1">
  <a:themeElements>
    <a:clrScheme name="Azul Quen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údo 2">
  <a:themeElements>
    <a:clrScheme name="Azul Quen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údo 3">
  <a:themeElements>
    <a:clrScheme name="Azul Quen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apa Final e-Planific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onteúdo 2">
  <a:themeElements>
    <a:clrScheme name="Azul Quente">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3253</TotalTime>
  <Words>6253</Words>
  <Application>Microsoft Office PowerPoint</Application>
  <PresentationFormat>Widescreen</PresentationFormat>
  <Paragraphs>461</Paragraphs>
  <Slides>51</Slides>
  <Notes>29</Notes>
  <HiddenSlides>1</HiddenSlides>
  <MMClips>0</MMClips>
  <ScaleCrop>false</ScaleCrop>
  <HeadingPairs>
    <vt:vector size="6" baseType="variant">
      <vt:variant>
        <vt:lpstr>Fontes usadas</vt:lpstr>
      </vt:variant>
      <vt:variant>
        <vt:i4>15</vt:i4>
      </vt:variant>
      <vt:variant>
        <vt:lpstr>Tema</vt:lpstr>
      </vt:variant>
      <vt:variant>
        <vt:i4>8</vt:i4>
      </vt:variant>
      <vt:variant>
        <vt:lpstr>Títulos de slides</vt:lpstr>
      </vt:variant>
      <vt:variant>
        <vt:i4>51</vt:i4>
      </vt:variant>
    </vt:vector>
  </HeadingPairs>
  <TitlesOfParts>
    <vt:vector size="74" baseType="lpstr">
      <vt:lpstr>Arial</vt:lpstr>
      <vt:lpstr>Be Vietnam Bold</vt:lpstr>
      <vt:lpstr>Calibri</vt:lpstr>
      <vt:lpstr>Calibri Light</vt:lpstr>
      <vt:lpstr>Gotham-Bold</vt:lpstr>
      <vt:lpstr>Gotham-Book</vt:lpstr>
      <vt:lpstr>Gotham-Light</vt:lpstr>
      <vt:lpstr>Gotham-LightItalic</vt:lpstr>
      <vt:lpstr>Lucida Grande (Títulos)</vt:lpstr>
      <vt:lpstr>Söhne</vt:lpstr>
      <vt:lpstr>SuperDario Bold</vt:lpstr>
      <vt:lpstr>Times New Roman</vt:lpstr>
      <vt:lpstr>Tisa Sans Pro</vt:lpstr>
      <vt:lpstr>Trebuchet MS</vt:lpstr>
      <vt:lpstr>Wingdings</vt:lpstr>
      <vt:lpstr>Capa Início</vt:lpstr>
      <vt:lpstr>Capa Zezé</vt:lpstr>
      <vt:lpstr>Capa Seção</vt:lpstr>
      <vt:lpstr>Conteúdo 1</vt:lpstr>
      <vt:lpstr>Conteúdo 2</vt:lpstr>
      <vt:lpstr>Conteúdo 3</vt:lpstr>
      <vt:lpstr>Capa Final e-Planifica</vt:lpstr>
      <vt:lpstr>1_Conteúdo 2</vt:lpstr>
      <vt:lpstr>Oficina sobre Escalonamento do Cuidado em Saúde Mental</vt:lpstr>
      <vt:lpstr>Programação</vt:lpstr>
      <vt:lpstr>Objetivos do encontro</vt:lpstr>
      <vt:lpstr>Resultados esperados</vt:lpstr>
      <vt:lpstr>Embarque: Olhando em volta</vt:lpstr>
      <vt:lpstr>Instruções</vt:lpstr>
      <vt:lpstr>Acordos de convivência</vt:lpstr>
      <vt:lpstr>Apresentação do PowerPoint</vt:lpstr>
      <vt:lpstr>O cuidado em saúde mental  no modelo MACC</vt:lpstr>
      <vt:lpstr>Apresentação do PowerPoint</vt:lpstr>
      <vt:lpstr>Apresentação do PowerPoint</vt:lpstr>
      <vt:lpstr>Principais fatores de risco para transtornos mentais X Linha de vida de um indivíduo</vt:lpstr>
      <vt:lpstr>O escalonamento do cuidado  em saúde mental</vt:lpstr>
      <vt:lpstr>Apresentação do PowerPoint</vt:lpstr>
      <vt:lpstr>Nota técnica de SM</vt:lpstr>
      <vt:lpstr>Apresentação do PowerPoint</vt:lpstr>
      <vt:lpstr>Apresentação do PowerPoint</vt:lpstr>
      <vt:lpstr>Apresentação do PowerPoint</vt:lpstr>
      <vt:lpstr>Apresentação do PowerPoint</vt:lpstr>
      <vt:lpstr>A Escala Cuida SM</vt:lpstr>
      <vt:lpstr>Objetivos da Escala Cuida SM:</vt:lpstr>
      <vt:lpstr>Apresentação do PowerPoint</vt:lpstr>
      <vt:lpstr>Itens Marcadores e Potencializadores</vt:lpstr>
      <vt:lpstr>Escala de Avaliação da NCSM (Cuida SM)</vt:lpstr>
      <vt:lpstr>Uso da Escala Cuida SM</vt:lpstr>
      <vt:lpstr>Uso da Escala Cuida SM</vt:lpstr>
      <vt:lpstr>Quiz</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Rodadas de Conhecimento: Exercitando o escalonamento do Cuidado</vt:lpstr>
      <vt:lpstr>Apresentação do PowerPoint</vt:lpstr>
      <vt:lpstr>Apresentação do PowerPoint</vt:lpstr>
      <vt:lpstr>Pergunta disparadora:</vt:lpstr>
      <vt:lpstr>Síntese dos grupos</vt:lpstr>
      <vt:lpstr>Rodada de Fechamento</vt:lpstr>
      <vt:lpstr>Construção do Plano de Ação</vt:lpstr>
      <vt:lpstr>Apresentação do PowerPoint</vt:lpstr>
      <vt:lpstr>O plano de ação deve responder aos seguintes objetivos:</vt:lpstr>
      <vt:lpstr>Apresentação do PowerPoint</vt:lpstr>
      <vt:lpstr>Desembarque:  círculo, quadrado e triângulo</vt:lpstr>
      <vt:lpstr>DESEMBARQUE: CÍRCULO, QUADRADO E TRIÂNGULO</vt:lpstr>
      <vt:lpstr>Registro de presença | Oficina para multiplicadores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Ana Karina de Sousa Gadelha</cp:lastModifiedBy>
  <cp:revision>150</cp:revision>
  <dcterms:created xsi:type="dcterms:W3CDTF">2021-05-10T00:56:02Z</dcterms:created>
  <dcterms:modified xsi:type="dcterms:W3CDTF">2023-07-28T17:27:58Z</dcterms:modified>
</cp:coreProperties>
</file>