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695" r:id="rId2"/>
    <p:sldMasterId id="2147483698" r:id="rId3"/>
    <p:sldMasterId id="2147483648" r:id="rId4"/>
    <p:sldMasterId id="2147483701" r:id="rId5"/>
  </p:sldMasterIdLst>
  <p:sldIdLst>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27A"/>
    <a:srgbClr val="795E8C"/>
    <a:srgbClr val="6B5A78"/>
    <a:srgbClr val="856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0061A-EF91-4DC2-B648-C04C9F3AB159}" v="38" dt="2021-11-05T17:00:48.691"/>
    <p1510:client id="{2FF64D82-85B7-4C68-BC16-21F98056E8F9}" v="1873" dt="2021-11-05T13:10:08.25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05.11.2021</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05.11.2021</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05.11.2021</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05/11/2021</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226573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05/11/2021</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994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008387"/>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614173"/>
                </a:solidFill>
              </a:defRPr>
            </a:lvl1pPr>
            <a:lvl2pPr>
              <a:defRPr>
                <a:solidFill>
                  <a:srgbClr val="614173"/>
                </a:solidFill>
              </a:defRPr>
            </a:lvl2pPr>
            <a:lvl3pPr>
              <a:defRPr>
                <a:solidFill>
                  <a:srgbClr val="614173"/>
                </a:solidFill>
              </a:defRPr>
            </a:lvl3pPr>
            <a:lvl4pPr>
              <a:defRPr>
                <a:solidFill>
                  <a:srgbClr val="614173"/>
                </a:solidFill>
              </a:defRPr>
            </a:lvl4pPr>
            <a:lvl5pPr>
              <a:defRPr>
                <a:solidFill>
                  <a:srgbClr val="614173"/>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05.11.2021</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05/11/2021</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05.11.2021</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05.11.2021</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05.11.2021</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05.11.2021</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05.11.2021</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05.11.2021</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05.11.2021</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30.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05.11.2021</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715"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tângulo 7"/>
          <p:cNvSpPr/>
          <p:nvPr userDrawn="1"/>
        </p:nvSpPr>
        <p:spPr>
          <a:xfrm>
            <a:off x="4599214" y="2352502"/>
            <a:ext cx="7592785" cy="1438102"/>
          </a:xfrm>
          <a:prstGeom prst="rect">
            <a:avLst/>
          </a:prstGeom>
          <a:solidFill>
            <a:srgbClr val="61417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1999" cy="6835230"/>
          </a:xfrm>
          <a:prstGeom prst="rect">
            <a:avLst/>
          </a:prstGeom>
        </p:spPr>
      </p:pic>
      <p:sp>
        <p:nvSpPr>
          <p:cNvPr id="6" name="Retângulo 5"/>
          <p:cNvSpPr/>
          <p:nvPr userDrawn="1"/>
        </p:nvSpPr>
        <p:spPr>
          <a:xfrm>
            <a:off x="0" y="1"/>
            <a:ext cx="12192000" cy="222098"/>
          </a:xfrm>
          <a:prstGeom prst="rect">
            <a:avLst/>
          </a:prstGeom>
          <a:solidFill>
            <a:srgbClr val="61417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1" name="Imagem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6600073"/>
            <a:ext cx="12192001" cy="255146"/>
          </a:xfrm>
          <a:prstGeom prst="rect">
            <a:avLst/>
          </a:prstGeom>
        </p:spPr>
      </p:pic>
      <p:sp>
        <p:nvSpPr>
          <p:cNvPr id="2"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pic>
        <p:nvPicPr>
          <p:cNvPr id="7" name="Imagem 6"/>
          <p:cNvPicPr>
            <a:picLocks noChangeAspect="1"/>
          </p:cNvPicPr>
          <p:nvPr userDrawn="1"/>
        </p:nvPicPr>
        <p:blipFill rotWithShape="1">
          <a:blip r:embed="rId6" cstate="print">
            <a:extLst>
              <a:ext uri="{28A0092B-C50C-407E-A947-70E740481C1C}">
                <a14:useLocalDpi xmlns:a14="http://schemas.microsoft.com/office/drawing/2010/main" val="0"/>
              </a:ext>
            </a:extLst>
          </a:blip>
          <a:srcRect l="70135" t="-3466"/>
          <a:stretch/>
        </p:blipFill>
        <p:spPr>
          <a:xfrm>
            <a:off x="8565501" y="2465189"/>
            <a:ext cx="3626498" cy="263989"/>
          </a:xfrm>
          <a:prstGeom prst="rect">
            <a:avLst/>
          </a:prstGeom>
        </p:spPr>
      </p:pic>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614173"/>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65AB9">
            <a:alpha val="5000"/>
          </a:srgb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1"/>
            <a:ext cx="12192000" cy="222098"/>
          </a:xfrm>
          <a:prstGeom prst="rect">
            <a:avLst/>
          </a:prstGeom>
          <a:solidFill>
            <a:srgbClr val="61417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614173"/>
                </a:solidFill>
                <a:effectLst/>
                <a:latin typeface="+mn-lt"/>
              </a:rPr>
              <a:t>PlanificaSUS</a:t>
            </a:r>
            <a:endParaRPr lang="pt-BR" sz="2800" b="0" cap="none" spc="0" dirty="0">
              <a:ln w="0"/>
              <a:solidFill>
                <a:srgbClr val="614173"/>
              </a:solidFill>
              <a:effectLst/>
              <a:latin typeface="+mn-lt"/>
            </a:endParaRPr>
          </a:p>
        </p:txBody>
      </p:sp>
      <p:pic>
        <p:nvPicPr>
          <p:cNvPr id="9" name="Imagem 8"/>
          <p:cNvPicPr>
            <a:picLocks noChangeAspect="1"/>
          </p:cNvPicPr>
          <p:nvPr userDrawn="1"/>
        </p:nvPicPr>
        <p:blipFill rotWithShape="1">
          <a:blip r:embed="rId16" cstate="print">
            <a:extLst>
              <a:ext uri="{28A0092B-C50C-407E-A947-70E740481C1C}">
                <a14:useLocalDpi xmlns:a14="http://schemas.microsoft.com/office/drawing/2010/main" val="0"/>
              </a:ext>
            </a:extLst>
          </a:blip>
          <a:srcRect r="8712"/>
          <a:stretch/>
        </p:blipFill>
        <p:spPr>
          <a:xfrm>
            <a:off x="10940854" y="3964418"/>
            <a:ext cx="1251146" cy="2893582"/>
          </a:xfrm>
          <a:prstGeom prst="rect">
            <a:avLst/>
          </a:prstGeom>
        </p:spPr>
      </p:pic>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71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7" r:id="rId13"/>
    <p:sldLayoutId id="2147483694" r:id="rId14"/>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7"/>
        </a:buBlip>
        <a:defRPr sz="2200" kern="1200" baseline="0">
          <a:solidFill>
            <a:srgbClr val="614173"/>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7"/>
        </a:buBlip>
        <a:defRPr sz="2000" kern="1200" baseline="0">
          <a:solidFill>
            <a:srgbClr val="614173"/>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7"/>
        </a:buBlip>
        <a:defRPr sz="1800" kern="1200" baseline="0">
          <a:solidFill>
            <a:srgbClr val="614173"/>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7"/>
        </a:buBlip>
        <a:defRPr sz="1600" kern="1200" baseline="0">
          <a:solidFill>
            <a:srgbClr val="614173"/>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7"/>
        </a:buBlip>
        <a:defRPr sz="1400" kern="1200" baseline="0">
          <a:solidFill>
            <a:srgbClr val="614173"/>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8" name="Imagem 7"/>
          <p:cNvPicPr/>
          <p:nvPr userDrawn="1"/>
        </p:nvPicPr>
        <p:blipFill rotWithShape="1">
          <a:blip r:embed="rId4"/>
          <a:srcRect l="37967" t="34437" r="37998" b="35296"/>
          <a:stretch/>
        </p:blipFill>
        <p:spPr bwMode="auto">
          <a:xfrm>
            <a:off x="6353146" y="2763399"/>
            <a:ext cx="1510694" cy="1476356"/>
          </a:xfrm>
          <a:prstGeom prst="rect">
            <a:avLst/>
          </a:prstGeom>
          <a:ln>
            <a:noFill/>
          </a:ln>
          <a:extLst>
            <a:ext uri="{53640926-AAD7-44D8-BBD7-CCE9431645EC}">
              <a14:shadowObscured xmlns:a14="http://schemas.microsoft.com/office/drawing/2010/main"/>
            </a:ext>
          </a:extLst>
        </p:spPr>
      </p:pic>
      <p:sp>
        <p:nvSpPr>
          <p:cNvPr id="9" name="Retângulo 8"/>
          <p:cNvSpPr/>
          <p:nvPr userDrawn="1"/>
        </p:nvSpPr>
        <p:spPr>
          <a:xfrm>
            <a:off x="5027958" y="899010"/>
            <a:ext cx="3987282" cy="1785104"/>
          </a:xfrm>
          <a:prstGeom prst="rect">
            <a:avLst/>
          </a:prstGeom>
        </p:spPr>
        <p:txBody>
          <a:bodyPr wrap="square">
            <a:spAutoFit/>
          </a:bodyPr>
          <a:lstStyle/>
          <a:p>
            <a:pPr algn="ctr"/>
            <a:r>
              <a:rPr lang="pt-BR" sz="3200" b="1" dirty="0">
                <a:solidFill>
                  <a:srgbClr val="614173"/>
                </a:solidFill>
              </a:rPr>
              <a:t>planificasus.com.br</a:t>
            </a:r>
          </a:p>
          <a:p>
            <a:pPr algn="ctr"/>
            <a:endParaRPr lang="pt-BR" sz="2400" b="1" dirty="0">
              <a:solidFill>
                <a:srgbClr val="614173"/>
              </a:solidFill>
            </a:endParaRPr>
          </a:p>
          <a:p>
            <a:pPr algn="ctr"/>
            <a:r>
              <a:rPr lang="pt-BR" dirty="0">
                <a:solidFill>
                  <a:srgbClr val="614173"/>
                </a:solidFill>
              </a:rPr>
              <a:t>Para saber mais sobre os projetos</a:t>
            </a:r>
          </a:p>
          <a:p>
            <a:pPr algn="ctr"/>
            <a:r>
              <a:rPr lang="pt-BR" b="1" dirty="0">
                <a:solidFill>
                  <a:srgbClr val="614173"/>
                </a:solidFill>
              </a:rPr>
              <a:t>PROADI-SUS do Triênio 2021-2023 </a:t>
            </a:r>
          </a:p>
          <a:p>
            <a:pPr algn="ctr"/>
            <a:r>
              <a:rPr lang="pt-BR" dirty="0">
                <a:solidFill>
                  <a:srgbClr val="614173"/>
                </a:solidFill>
              </a:rPr>
              <a:t>Acesse o Portal PROADI-SUS:</a:t>
            </a:r>
          </a:p>
        </p:txBody>
      </p:sp>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99214" y="2424701"/>
            <a:ext cx="7442098" cy="1315092"/>
          </a:xfrm>
        </p:spPr>
        <p:txBody>
          <a:bodyPr>
            <a:noAutofit/>
          </a:bodyPr>
          <a:lstStyle/>
          <a:p>
            <a:r>
              <a:rPr lang="pt-BR" sz="3200" dirty="0"/>
              <a:t>Integração e Comunicação entre APS e AAE</a:t>
            </a:r>
            <a:br>
              <a:rPr lang="pt-BR" sz="3200" dirty="0"/>
            </a:br>
            <a:r>
              <a:rPr lang="pt-BR" sz="3200" dirty="0"/>
              <a:t>Oficina Tutorial 5.1 APS</a:t>
            </a:r>
          </a:p>
        </p:txBody>
      </p:sp>
      <p:sp>
        <p:nvSpPr>
          <p:cNvPr id="3" name="Retângulo 2">
            <a:extLst>
              <a:ext uri="{FF2B5EF4-FFF2-40B4-BE49-F238E27FC236}">
                <a16:creationId xmlns:a16="http://schemas.microsoft.com/office/drawing/2014/main" id="{95CF383A-BBF9-4930-B52F-E8F655029CA5}"/>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b="1" dirty="0">
              <a:cs typeface="Calibri"/>
            </a:endParaRPr>
          </a:p>
          <a:p>
            <a:pPr marL="285750" indent="-285750">
              <a:buFont typeface="Arial,Sans-Serif"/>
              <a:buChar char="•"/>
            </a:pPr>
            <a:r>
              <a:rPr lang="pt-BR" dirty="0">
                <a:ea typeface="+mn-lt"/>
                <a:cs typeface="+mn-lt"/>
              </a:rPr>
              <a:t>Fonte de </a:t>
            </a:r>
            <a:r>
              <a:rPr lang="pt-BR" dirty="0" err="1">
                <a:ea typeface="+mn-lt"/>
                <a:cs typeface="+mn-lt"/>
              </a:rPr>
              <a:t>sub-título</a:t>
            </a:r>
            <a:r>
              <a:rPr lang="pt-BR" dirty="0">
                <a:ea typeface="+mn-lt"/>
                <a:cs typeface="+mn-lt"/>
              </a:rPr>
              <a:t>: </a:t>
            </a:r>
            <a:r>
              <a:rPr lang="pt-BR" dirty="0" err="1">
                <a:ea typeface="+mn-lt"/>
                <a:cs typeface="+mn-lt"/>
              </a:rPr>
              <a:t>calibri</a:t>
            </a:r>
            <a:r>
              <a:rPr lang="pt-BR" dirty="0">
                <a:ea typeface="+mn-lt"/>
                <a:cs typeface="+mn-lt"/>
              </a:rPr>
              <a:t> 28 - cor do marcador</a:t>
            </a:r>
            <a:endParaRPr lang="en-US" dirty="0">
              <a:ea typeface="+mn-lt"/>
              <a:cs typeface="+mn-lt"/>
            </a:endParaRPr>
          </a:p>
          <a:p>
            <a:pPr marL="285750" indent="-285750">
              <a:buFont typeface="Arial,Sans-Serif"/>
              <a:buChar char="•"/>
            </a:pPr>
            <a:r>
              <a:rPr lang="pt-BR" dirty="0">
                <a:ea typeface="+mn-lt"/>
                <a:cs typeface="+mn-lt"/>
              </a:rPr>
              <a:t>Corpo do texto: </a:t>
            </a:r>
            <a:r>
              <a:rPr lang="pt-BR" dirty="0" err="1">
                <a:ea typeface="+mn-lt"/>
                <a:cs typeface="+mn-lt"/>
              </a:rPr>
              <a:t>calibri</a:t>
            </a:r>
            <a:r>
              <a:rPr lang="pt-BR" dirty="0">
                <a:ea typeface="+mn-lt"/>
                <a:cs typeface="+mn-lt"/>
              </a:rPr>
              <a:t> 22 – roxo</a:t>
            </a:r>
            <a:endParaRPr lang="en-US" dirty="0">
              <a:ea typeface="+mn-lt"/>
              <a:cs typeface="+mn-lt"/>
            </a:endParaRPr>
          </a:p>
          <a:p>
            <a:pPr marL="285750" indent="-285750">
              <a:buFont typeface="Arial,Sans-Serif"/>
              <a:buChar char="•"/>
            </a:pPr>
            <a:r>
              <a:rPr lang="pt-BR" dirty="0">
                <a:ea typeface="+mn-lt"/>
                <a:cs typeface="+mn-lt"/>
              </a:rPr>
              <a:t>Manter os marcadores</a:t>
            </a:r>
            <a:endParaRPr lang="en-US" dirty="0">
              <a:ea typeface="+mn-lt"/>
              <a:cs typeface="+mn-lt"/>
            </a:endParaRPr>
          </a:p>
          <a:p>
            <a:pPr marL="285750" indent="-285750">
              <a:buFont typeface="Arial,Sans-Serif"/>
              <a:buChar char="•"/>
            </a:pPr>
            <a:r>
              <a:rPr lang="pt-BR" dirty="0">
                <a:ea typeface="+mn-lt"/>
                <a:cs typeface="+mn-lt"/>
              </a:rPr>
              <a:t>Máximo cinco tópicos por slide</a:t>
            </a:r>
            <a:endParaRPr lang="en-US" dirty="0">
              <a:ea typeface="+mn-lt"/>
              <a:cs typeface="+mn-lt"/>
            </a:endParaRPr>
          </a:p>
          <a:p>
            <a:pPr marL="285750" indent="-285750">
              <a:buFont typeface="Arial,Sans-Serif"/>
              <a:buChar char="•"/>
            </a:pPr>
            <a:r>
              <a:rPr lang="pt-BR" dirty="0">
                <a:ea typeface="+mn-lt"/>
                <a:cs typeface="+mn-lt"/>
              </a:rPr>
              <a:t>Tópicos alinhados à esquerda</a:t>
            </a:r>
            <a:endParaRPr lang="en-US" dirty="0">
              <a:ea typeface="+mn-lt"/>
              <a:cs typeface="+mn-lt"/>
            </a:endParaRPr>
          </a:p>
          <a:p>
            <a:pPr algn="ctr"/>
            <a:endParaRPr lang="pt-BR" dirty="0">
              <a:ea typeface="+mn-lt"/>
              <a:cs typeface="+mn-lt"/>
            </a:endParaRPr>
          </a:p>
          <a:p>
            <a:pPr algn="ctr"/>
            <a:endParaRPr lang="pt-BR" b="1" dirty="0">
              <a:cs typeface="Calibri"/>
            </a:endParaRPr>
          </a:p>
          <a:p>
            <a:pPr algn="ctr"/>
            <a:endParaRPr lang="pt-BR" b="1" dirty="0">
              <a:cs typeface="Calibri"/>
            </a:endParaRPr>
          </a:p>
          <a:p>
            <a:pPr algn="ctr"/>
            <a:endParaRPr lang="pt-BR" b="1" dirty="0">
              <a:cs typeface="Calibri"/>
            </a:endParaRPr>
          </a:p>
          <a:p>
            <a:pPr algn="ctr"/>
            <a:endParaRPr lang="pt-BR" dirty="0"/>
          </a:p>
          <a:p>
            <a:pPr algn="ctr"/>
            <a:endParaRPr lang="pt-BR" dirty="0">
              <a:cs typeface="Calibri" panose="020F0502020204030204"/>
            </a:endParaRPr>
          </a:p>
        </p:txBody>
      </p:sp>
    </p:spTree>
    <p:extLst>
      <p:ext uri="{BB962C8B-B14F-4D97-AF65-F5344CB8AC3E}">
        <p14:creationId xmlns:p14="http://schemas.microsoft.com/office/powerpoint/2010/main" val="92834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42783" y="980513"/>
            <a:ext cx="9622731" cy="1325563"/>
          </a:xfrm>
        </p:spPr>
        <p:txBody>
          <a:bodyPr/>
          <a:lstStyle/>
          <a:p>
            <a:r>
              <a:rPr lang="pt-BR" dirty="0">
                <a:latin typeface="Calibri"/>
                <a:cs typeface="Calibri"/>
              </a:rPr>
              <a:t>Identificação dos usuários com alta demanda de </a:t>
            </a:r>
            <a:br>
              <a:rPr lang="pt-BR" dirty="0">
                <a:latin typeface="Calibri"/>
                <a:cs typeface="Calibri"/>
              </a:rPr>
            </a:br>
            <a:r>
              <a:rPr lang="pt-BR" b="1" dirty="0">
                <a:latin typeface="Calibri"/>
                <a:cs typeface="Calibri"/>
              </a:rPr>
              <a:t>coordenação do cuidado</a:t>
            </a:r>
            <a:endParaRPr lang="pt-BR" b="1" dirty="0"/>
          </a:p>
        </p:txBody>
      </p:sp>
      <p:sp>
        <p:nvSpPr>
          <p:cNvPr id="4" name="Espaço Reservado para Conteúdo 3"/>
          <p:cNvSpPr>
            <a:spLocks noGrp="1"/>
          </p:cNvSpPr>
          <p:nvPr>
            <p:ph idx="1"/>
          </p:nvPr>
        </p:nvSpPr>
        <p:spPr/>
        <p:txBody>
          <a:bodyPr vert="horz" lIns="91440" tIns="45720" rIns="91440" bIns="45720" rtlCol="0" anchor="t">
            <a:normAutofit/>
          </a:bodyPr>
          <a:lstStyle/>
          <a:p>
            <a:r>
              <a:rPr lang="pt-BR" dirty="0">
                <a:latin typeface="Calibri"/>
                <a:cs typeface="Calibri"/>
              </a:rPr>
              <a:t>Vocês se lembram do atributo essencial da APS </a:t>
            </a:r>
            <a:r>
              <a:rPr lang="pt-BR" b="1" dirty="0">
                <a:solidFill>
                  <a:srgbClr val="795E8C"/>
                </a:solidFill>
                <a:latin typeface="Calibri"/>
                <a:cs typeface="Calibri"/>
              </a:rPr>
              <a:t>"Coordenação do Cuidado"</a:t>
            </a:r>
            <a:r>
              <a:rPr lang="pt-BR" dirty="0">
                <a:latin typeface="Calibri"/>
                <a:cs typeface="Calibri"/>
              </a:rPr>
              <a:t>?</a:t>
            </a:r>
            <a:endParaRPr lang="pt-BR" dirty="0">
              <a:solidFill>
                <a:srgbClr val="614173"/>
              </a:solidFill>
              <a:cs typeface="Calibri" panose="020F0502020204030204" pitchFamily="34" charset="0"/>
            </a:endParaRPr>
          </a:p>
          <a:p>
            <a:pPr marL="0" indent="0">
              <a:buNone/>
            </a:pPr>
            <a:endParaRPr lang="pt-BR" dirty="0">
              <a:solidFill>
                <a:srgbClr val="614173"/>
              </a:solidFill>
              <a:latin typeface="Calibri"/>
              <a:cs typeface="Calibri"/>
            </a:endParaRPr>
          </a:p>
          <a:p>
            <a:pPr marL="0" indent="0">
              <a:buNone/>
            </a:pPr>
            <a:endParaRPr lang="pt-BR" dirty="0">
              <a:solidFill>
                <a:srgbClr val="614173"/>
              </a:solidFill>
              <a:cs typeface="Calibri"/>
            </a:endParaRPr>
          </a:p>
          <a:p>
            <a:pPr marL="0" indent="0" algn="just">
              <a:buNone/>
            </a:pPr>
            <a:r>
              <a:rPr lang="pt-BR" dirty="0">
                <a:solidFill>
                  <a:srgbClr val="795E8C"/>
                </a:solidFill>
                <a:latin typeface="Calibri"/>
                <a:cs typeface="Calibri"/>
              </a:rPr>
              <a:t>A</a:t>
            </a:r>
            <a:r>
              <a:rPr lang="pt-BR" b="1" dirty="0">
                <a:solidFill>
                  <a:srgbClr val="795E8C"/>
                </a:solidFill>
                <a:latin typeface="Calibri"/>
                <a:cs typeface="Calibri"/>
              </a:rPr>
              <a:t> coordenação do cuidado</a:t>
            </a:r>
            <a:r>
              <a:rPr lang="pt-BR" dirty="0">
                <a:solidFill>
                  <a:srgbClr val="795E8C"/>
                </a:solidFill>
                <a:latin typeface="Calibri"/>
                <a:cs typeface="Calibri"/>
              </a:rPr>
              <a:t> é a capacidade de garantir a continuidade da atenção, devendo as equipes estarem ciente de todos as necessidades de saúde da pessoa em qualquer situação, com o reconhecimento dos problemas que requerem seguimento constante, assim como articulação dos diversos planos de cuidado em um integrado, de forma que a atenção seja centrada na pessoa como indivíduo único.</a:t>
            </a:r>
            <a:endParaRPr lang="pt-BR" dirty="0">
              <a:solidFill>
                <a:srgbClr val="795E8C"/>
              </a:solidFill>
              <a:latin typeface="Calibri"/>
              <a:cs typeface="Calibri" panose="020F0502020204030204" pitchFamily="34" charset="0"/>
            </a:endParaRPr>
          </a:p>
          <a:p>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349331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42783" y="980513"/>
            <a:ext cx="9622731" cy="1325563"/>
          </a:xfrm>
        </p:spPr>
        <p:txBody>
          <a:bodyPr/>
          <a:lstStyle/>
          <a:p>
            <a:r>
              <a:rPr lang="pt-BR" dirty="0">
                <a:latin typeface="Calibri"/>
                <a:cs typeface="Calibri"/>
              </a:rPr>
              <a:t>Identificação dos usuários com alta demanda de </a:t>
            </a:r>
            <a:br>
              <a:rPr lang="pt-BR" dirty="0">
                <a:latin typeface="Calibri"/>
                <a:cs typeface="Calibri"/>
              </a:rPr>
            </a:br>
            <a:r>
              <a:rPr lang="pt-BR" b="1" dirty="0">
                <a:latin typeface="Calibri"/>
                <a:cs typeface="Calibri"/>
              </a:rPr>
              <a:t>coordenação do cuidado</a:t>
            </a:r>
            <a:endParaRPr lang="pt-BR" b="1" dirty="0"/>
          </a:p>
        </p:txBody>
      </p:sp>
      <p:sp>
        <p:nvSpPr>
          <p:cNvPr id="4" name="Espaço Reservado para Conteúdo 3"/>
          <p:cNvSpPr>
            <a:spLocks noGrp="1"/>
          </p:cNvSpPr>
          <p:nvPr>
            <p:ph idx="1"/>
          </p:nvPr>
        </p:nvSpPr>
        <p:spPr>
          <a:xfrm>
            <a:off x="442783" y="2441013"/>
            <a:ext cx="10343167" cy="3644410"/>
          </a:xfrm>
        </p:spPr>
        <p:txBody>
          <a:bodyPr vert="horz" lIns="91440" tIns="45720" rIns="91440" bIns="45720" rtlCol="0" anchor="t">
            <a:normAutofit/>
          </a:bodyPr>
          <a:lstStyle/>
          <a:p>
            <a:pPr algn="just"/>
            <a:r>
              <a:rPr lang="pt-BR" dirty="0">
                <a:solidFill>
                  <a:srgbClr val="795E8C"/>
                </a:solidFill>
                <a:latin typeface="Calibri"/>
                <a:cs typeface="Calibri"/>
              </a:rPr>
              <a:t>Um usuário que tem seu cuidado em saúde compartilhado entre diversas equipes, possui alta demanda de coordenação de cuidado.</a:t>
            </a:r>
          </a:p>
          <a:p>
            <a:pPr marL="0" indent="0" algn="just">
              <a:buNone/>
            </a:pPr>
            <a:endParaRPr lang="pt-BR" dirty="0">
              <a:solidFill>
                <a:srgbClr val="795E8C"/>
              </a:solidFill>
              <a:latin typeface="Calibri"/>
              <a:cs typeface="Calibri"/>
            </a:endParaRPr>
          </a:p>
          <a:p>
            <a:pPr algn="just"/>
            <a:r>
              <a:rPr lang="pt-BR" dirty="0">
                <a:solidFill>
                  <a:srgbClr val="795E8C"/>
                </a:solidFill>
                <a:latin typeface="Calibri"/>
                <a:cs typeface="Calibri"/>
              </a:rPr>
              <a:t>Nesses casos, a </a:t>
            </a:r>
            <a:r>
              <a:rPr lang="pt-BR" b="1" dirty="0">
                <a:solidFill>
                  <a:srgbClr val="795E8C"/>
                </a:solidFill>
                <a:latin typeface="Calibri"/>
                <a:cs typeface="Calibri"/>
              </a:rPr>
              <a:t>APS</a:t>
            </a:r>
            <a:r>
              <a:rPr lang="pt-BR" dirty="0">
                <a:solidFill>
                  <a:srgbClr val="795E8C"/>
                </a:solidFill>
                <a:latin typeface="Calibri"/>
                <a:cs typeface="Calibri"/>
              </a:rPr>
              <a:t> deve se empenhar em articular as diversas propostas de cuidado em um</a:t>
            </a:r>
            <a:r>
              <a:rPr lang="pt-BR" b="1" dirty="0">
                <a:solidFill>
                  <a:srgbClr val="795E8C"/>
                </a:solidFill>
                <a:latin typeface="Calibri"/>
                <a:cs typeface="Calibri"/>
              </a:rPr>
              <a:t> plano de cuidado integrado</a:t>
            </a:r>
            <a:r>
              <a:rPr lang="pt-BR" dirty="0">
                <a:solidFill>
                  <a:srgbClr val="795E8C"/>
                </a:solidFill>
                <a:latin typeface="Calibri"/>
                <a:cs typeface="Calibri"/>
              </a:rPr>
              <a:t>, de forma que a atenção seja centrada na pessoa como indivíduo único.</a:t>
            </a:r>
          </a:p>
          <a:p>
            <a:pPr algn="just"/>
            <a:endParaRPr lang="pt-BR" dirty="0">
              <a:solidFill>
                <a:srgbClr val="795E8C"/>
              </a:solidFill>
              <a:latin typeface="Calibri"/>
              <a:cs typeface="Calibri"/>
            </a:endParaRPr>
          </a:p>
          <a:p>
            <a:pPr marL="0" indent="0" algn="ctr">
              <a:buNone/>
            </a:pPr>
            <a:r>
              <a:rPr lang="pt-BR" b="1" dirty="0">
                <a:latin typeface="Calibri"/>
                <a:cs typeface="Calibri"/>
              </a:rPr>
              <a:t>Alguém tem dúvida de que o Plano de cuidado sempre começar a ser traçado na APS?</a:t>
            </a:r>
          </a:p>
          <a:p>
            <a:pPr marL="0" indent="0">
              <a:buNone/>
            </a:pPr>
            <a:endParaRPr lang="pt-BR" dirty="0">
              <a:cs typeface="Calibri"/>
            </a:endParaRPr>
          </a:p>
          <a:p>
            <a:pPr marL="0" indent="0" algn="just">
              <a:buNone/>
            </a:pPr>
            <a:endParaRPr lang="pt-BR" dirty="0">
              <a:solidFill>
                <a:srgbClr val="795E8C"/>
              </a:solidFill>
              <a:latin typeface="Calibri"/>
              <a:cs typeface="Calibri" panose="020F0502020204030204" pitchFamily="34" charset="0"/>
            </a:endParaRPr>
          </a:p>
          <a:p>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259038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42783" y="980513"/>
            <a:ext cx="9622731" cy="1325563"/>
          </a:xfrm>
        </p:spPr>
        <p:txBody>
          <a:bodyPr/>
          <a:lstStyle/>
          <a:p>
            <a:r>
              <a:rPr lang="pt-BR" dirty="0">
                <a:latin typeface="Calibri"/>
                <a:cs typeface="Calibri"/>
              </a:rPr>
              <a:t>Identificação dos usuários com alta demanda de </a:t>
            </a:r>
            <a:br>
              <a:rPr lang="pt-BR" dirty="0">
                <a:latin typeface="Calibri"/>
                <a:cs typeface="Calibri"/>
              </a:rPr>
            </a:br>
            <a:r>
              <a:rPr lang="pt-BR" b="1" dirty="0">
                <a:latin typeface="Calibri"/>
                <a:cs typeface="Calibri"/>
              </a:rPr>
              <a:t>coordenação do cuidado</a:t>
            </a:r>
            <a:endParaRPr lang="pt-BR" b="1" dirty="0"/>
          </a:p>
        </p:txBody>
      </p:sp>
      <p:sp>
        <p:nvSpPr>
          <p:cNvPr id="4" name="Espaço Reservado para Conteúdo 3"/>
          <p:cNvSpPr>
            <a:spLocks noGrp="1"/>
          </p:cNvSpPr>
          <p:nvPr>
            <p:ph idx="1"/>
          </p:nvPr>
        </p:nvSpPr>
        <p:spPr>
          <a:xfrm>
            <a:off x="442783" y="2441013"/>
            <a:ext cx="10883494" cy="3644410"/>
          </a:xfrm>
        </p:spPr>
        <p:txBody>
          <a:bodyPr vert="horz" lIns="91440" tIns="45720" rIns="91440" bIns="45720" rtlCol="0" anchor="t">
            <a:normAutofit/>
          </a:bodyPr>
          <a:lstStyle/>
          <a:p>
            <a:pPr algn="just"/>
            <a:r>
              <a:rPr lang="pt-BR">
                <a:solidFill>
                  <a:srgbClr val="795E8C"/>
                </a:solidFill>
                <a:latin typeface="Calibri"/>
                <a:cs typeface="Calibri"/>
              </a:rPr>
              <a:t>Identifique entre os usuários de alto ou muito alto risco quais pessoas a APS </a:t>
            </a:r>
            <a:r>
              <a:rPr lang="pt-BR" dirty="0">
                <a:solidFill>
                  <a:srgbClr val="795E8C"/>
                </a:solidFill>
                <a:latin typeface="Calibri"/>
                <a:cs typeface="Calibri"/>
              </a:rPr>
              <a:t>compartilha o cuidado com três ou mais equipes.</a:t>
            </a:r>
          </a:p>
          <a:p>
            <a:pPr marL="0" indent="0" algn="just">
              <a:buNone/>
            </a:pPr>
            <a:endParaRPr lang="pt-BR" dirty="0">
              <a:solidFill>
                <a:srgbClr val="795E8C"/>
              </a:solidFill>
              <a:latin typeface="Calibri"/>
              <a:cs typeface="Calibri"/>
            </a:endParaRPr>
          </a:p>
          <a:p>
            <a:pPr algn="just"/>
            <a:r>
              <a:rPr lang="pt-BR" dirty="0">
                <a:solidFill>
                  <a:srgbClr val="795E8C"/>
                </a:solidFill>
                <a:latin typeface="Calibri"/>
                <a:cs typeface="Calibri"/>
              </a:rPr>
              <a:t>Exemplos de outras equipes: Equipe multiprofissional da APS, CAPS, CRAS, ambulatório de especialidades, CER, etc.</a:t>
            </a:r>
          </a:p>
          <a:p>
            <a:pPr algn="just"/>
            <a:endParaRPr lang="pt-BR" dirty="0">
              <a:solidFill>
                <a:srgbClr val="795E8C"/>
              </a:solidFill>
              <a:latin typeface="Calibri"/>
              <a:cs typeface="Calibri"/>
            </a:endParaRPr>
          </a:p>
          <a:p>
            <a:pPr algn="just">
              <a:buChar char="•"/>
            </a:pPr>
            <a:endParaRPr lang="pt-BR" dirty="0">
              <a:solidFill>
                <a:srgbClr val="795E8C"/>
              </a:solidFill>
              <a:latin typeface="Calibri"/>
              <a:cs typeface="Calibri"/>
            </a:endParaRPr>
          </a:p>
          <a:p>
            <a:pPr marL="0" indent="0" algn="ctr">
              <a:buNone/>
            </a:pPr>
            <a:r>
              <a:rPr lang="pt-BR" b="1" dirty="0">
                <a:latin typeface="Calibri"/>
                <a:cs typeface="Calibri"/>
              </a:rPr>
              <a:t>Essas pessoas identificadas são os usuários com alta demanda de coordenação do cuidado!</a:t>
            </a:r>
          </a:p>
          <a:p>
            <a:pPr marL="0" indent="0">
              <a:buNone/>
            </a:pPr>
            <a:endParaRPr lang="pt-BR" dirty="0">
              <a:cs typeface="Calibri"/>
            </a:endParaRPr>
          </a:p>
          <a:p>
            <a:pPr marL="0" indent="0" algn="just">
              <a:buNone/>
            </a:pPr>
            <a:endParaRPr lang="pt-BR" dirty="0">
              <a:solidFill>
                <a:srgbClr val="795E8C"/>
              </a:solidFill>
              <a:latin typeface="Calibri"/>
              <a:cs typeface="Calibri" panose="020F0502020204030204" pitchFamily="34" charset="0"/>
            </a:endParaRPr>
          </a:p>
          <a:p>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69391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42783" y="980513"/>
            <a:ext cx="9622731" cy="1325563"/>
          </a:xfrm>
        </p:spPr>
        <p:txBody>
          <a:bodyPr/>
          <a:lstStyle/>
          <a:p>
            <a:r>
              <a:rPr lang="pt-BR" dirty="0">
                <a:latin typeface="Calibri"/>
                <a:cs typeface="Calibri"/>
              </a:rPr>
              <a:t>Identificação dos usuários com alta demanda de </a:t>
            </a:r>
            <a:br>
              <a:rPr lang="pt-BR" dirty="0">
                <a:latin typeface="Calibri"/>
                <a:cs typeface="Calibri"/>
              </a:rPr>
            </a:br>
            <a:r>
              <a:rPr lang="pt-BR" b="1" dirty="0">
                <a:latin typeface="Calibri"/>
                <a:cs typeface="Calibri"/>
              </a:rPr>
              <a:t>coordenação do cuidado</a:t>
            </a:r>
            <a:endParaRPr lang="pt-BR" b="1" dirty="0"/>
          </a:p>
        </p:txBody>
      </p:sp>
      <p:sp>
        <p:nvSpPr>
          <p:cNvPr id="4" name="Espaço Reservado para Conteúdo 3"/>
          <p:cNvSpPr>
            <a:spLocks noGrp="1"/>
          </p:cNvSpPr>
          <p:nvPr>
            <p:ph idx="1"/>
          </p:nvPr>
        </p:nvSpPr>
        <p:spPr>
          <a:xfrm>
            <a:off x="442783" y="2441013"/>
            <a:ext cx="10343167" cy="3644410"/>
          </a:xfrm>
        </p:spPr>
        <p:txBody>
          <a:bodyPr vert="horz" lIns="91440" tIns="45720" rIns="91440" bIns="45720" rtlCol="0" anchor="t">
            <a:normAutofit/>
          </a:bodyPr>
          <a:lstStyle/>
          <a:p>
            <a:pPr algn="just"/>
            <a:r>
              <a:rPr lang="pt-BR" dirty="0">
                <a:solidFill>
                  <a:srgbClr val="795E8C"/>
                </a:solidFill>
                <a:latin typeface="Calibri"/>
                <a:cs typeface="Calibri"/>
              </a:rPr>
              <a:t>Organize uma lista de vigilância com todas essas pessoas com alta demanda de coordenação de cuidado</a:t>
            </a:r>
          </a:p>
          <a:p>
            <a:pPr marL="0" indent="0" algn="just">
              <a:buNone/>
            </a:pPr>
            <a:endParaRPr lang="pt-BR" dirty="0">
              <a:solidFill>
                <a:srgbClr val="795E8C"/>
              </a:solidFill>
              <a:latin typeface="Calibri"/>
              <a:cs typeface="Calibri"/>
            </a:endParaRPr>
          </a:p>
          <a:p>
            <a:pPr marL="0" indent="0" algn="ctr">
              <a:buNone/>
            </a:pPr>
            <a:r>
              <a:rPr lang="pt-BR" dirty="0">
                <a:latin typeface="Calibri"/>
                <a:cs typeface="Calibri"/>
              </a:rPr>
              <a:t>Esses usuários devem ter seu</a:t>
            </a:r>
            <a:r>
              <a:rPr lang="pt-BR" b="1" dirty="0">
                <a:latin typeface="Calibri"/>
                <a:cs typeface="Calibri"/>
              </a:rPr>
              <a:t> plano de cuidado traçado pela </a:t>
            </a:r>
            <a:r>
              <a:rPr lang="pt-BR" b="1" dirty="0">
                <a:solidFill>
                  <a:srgbClr val="795E8C"/>
                </a:solidFill>
                <a:latin typeface="Calibri"/>
                <a:cs typeface="Calibri"/>
              </a:rPr>
              <a:t>APS de forma prioritária!</a:t>
            </a:r>
            <a:r>
              <a:rPr lang="pt-BR" dirty="0">
                <a:solidFill>
                  <a:srgbClr val="795E8C"/>
                </a:solidFill>
                <a:latin typeface="Calibri"/>
                <a:cs typeface="Calibri"/>
              </a:rPr>
              <a:t> </a:t>
            </a:r>
            <a:endParaRPr lang="pt-BR" dirty="0">
              <a:latin typeface="Calibri"/>
              <a:cs typeface="Calibri"/>
            </a:endParaRPr>
          </a:p>
          <a:p>
            <a:pPr marL="0" indent="0" algn="ctr">
              <a:buNone/>
            </a:pPr>
            <a:endParaRPr lang="pt-BR" dirty="0">
              <a:solidFill>
                <a:srgbClr val="795E8C"/>
              </a:solidFill>
              <a:latin typeface="Calibri"/>
              <a:cs typeface="Calibri"/>
            </a:endParaRPr>
          </a:p>
          <a:p>
            <a:pPr marL="0" indent="0" algn="ctr">
              <a:buNone/>
            </a:pPr>
            <a:r>
              <a:rPr lang="pt-BR" dirty="0">
                <a:solidFill>
                  <a:srgbClr val="795E8C"/>
                </a:solidFill>
                <a:latin typeface="Calibri"/>
                <a:cs typeface="Calibri"/>
              </a:rPr>
              <a:t>Proposta de cuidado interdisciplinar da equipe da APS e articulação das diversas </a:t>
            </a:r>
            <a:r>
              <a:rPr lang="pt-BR">
                <a:solidFill>
                  <a:srgbClr val="795E8C"/>
                </a:solidFill>
                <a:latin typeface="Calibri"/>
                <a:cs typeface="Calibri"/>
              </a:rPr>
              <a:t>propostas de cuidado de outras equipes envolvidas visando um</a:t>
            </a:r>
            <a:r>
              <a:rPr lang="pt-BR" b="1" dirty="0">
                <a:solidFill>
                  <a:srgbClr val="795E8C"/>
                </a:solidFill>
                <a:latin typeface="Calibri"/>
                <a:cs typeface="Calibri"/>
              </a:rPr>
              <a:t> plano de cuidado integrado</a:t>
            </a:r>
            <a:r>
              <a:rPr lang="pt-BR" dirty="0">
                <a:solidFill>
                  <a:srgbClr val="795E8C"/>
                </a:solidFill>
                <a:latin typeface="Calibri"/>
                <a:cs typeface="Calibri"/>
              </a:rPr>
              <a:t>, de forma que a atenção seja centrada na pessoa como indivíduo único.</a:t>
            </a:r>
            <a:endParaRPr lang="pt-BR" dirty="0">
              <a:latin typeface="Calibri"/>
              <a:cs typeface="Calibri"/>
            </a:endParaRPr>
          </a:p>
          <a:p>
            <a:pPr marL="0" indent="0" algn="ctr">
              <a:buNone/>
            </a:pPr>
            <a:endParaRPr lang="pt-BR" b="1" dirty="0">
              <a:latin typeface="Calibri"/>
              <a:cs typeface="Calibri"/>
            </a:endParaRPr>
          </a:p>
          <a:p>
            <a:pPr marL="0" indent="0">
              <a:buNone/>
            </a:pPr>
            <a:endParaRPr lang="pt-BR" dirty="0">
              <a:cs typeface="Calibri"/>
            </a:endParaRPr>
          </a:p>
          <a:p>
            <a:pPr marL="0" indent="0" algn="just">
              <a:buNone/>
            </a:pPr>
            <a:endParaRPr lang="pt-BR" dirty="0">
              <a:solidFill>
                <a:srgbClr val="795E8C"/>
              </a:solidFill>
              <a:latin typeface="Calibri"/>
              <a:cs typeface="Calibri" panose="020F0502020204030204" pitchFamily="34" charset="0"/>
            </a:endParaRPr>
          </a:p>
          <a:p>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187177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D1F2C-A466-4A63-A80C-DDC75DE81586}"/>
              </a:ext>
            </a:extLst>
          </p:cNvPr>
          <p:cNvSpPr>
            <a:spLocks noGrp="1"/>
          </p:cNvSpPr>
          <p:nvPr>
            <p:ph type="title"/>
          </p:nvPr>
        </p:nvSpPr>
        <p:spPr/>
        <p:txBody>
          <a:bodyPr>
            <a:normAutofit/>
          </a:bodyPr>
          <a:lstStyle/>
          <a:p>
            <a:r>
              <a:rPr lang="pt-BR" dirty="0">
                <a:cs typeface="Calibri"/>
              </a:rPr>
              <a:t>Plano de cuidados APS</a:t>
            </a:r>
          </a:p>
        </p:txBody>
      </p:sp>
    </p:spTree>
    <p:extLst>
      <p:ext uri="{BB962C8B-B14F-4D97-AF65-F5344CB8AC3E}">
        <p14:creationId xmlns:p14="http://schemas.microsoft.com/office/powerpoint/2010/main" val="183109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Vamos alinhar o vocabulário?</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r>
              <a:rPr lang="pt-BR">
                <a:latin typeface="Calibri"/>
                <a:cs typeface="Calibri"/>
              </a:rPr>
              <a:t>Para alguns, ler sobre plano de cuidados faz lembrar muito o Projeto Terapêutico </a:t>
            </a:r>
            <a:r>
              <a:rPr lang="pt-BR" dirty="0">
                <a:latin typeface="Calibri"/>
                <a:cs typeface="Calibri"/>
              </a:rPr>
              <a:t>Singular (PTS). É igual ou diferente?</a:t>
            </a:r>
            <a:endParaRPr lang="pt-BR" dirty="0">
              <a:solidFill>
                <a:srgbClr val="614173"/>
              </a:solidFill>
              <a:cs typeface="Calibri" panose="020F0502020204030204" pitchFamily="34" charset="0"/>
            </a:endParaRPr>
          </a:p>
          <a:p>
            <a:pPr>
              <a:buChar char="•"/>
            </a:pPr>
            <a:endParaRPr lang="pt-BR" dirty="0">
              <a:latin typeface="Calibri"/>
              <a:cs typeface="Calibri"/>
            </a:endParaRPr>
          </a:p>
          <a:p>
            <a:pPr marL="0" indent="0" algn="just">
              <a:buNone/>
            </a:pPr>
            <a:r>
              <a:rPr lang="pt-BR" dirty="0">
                <a:latin typeface="Calibri"/>
                <a:cs typeface="Calibri"/>
              </a:rPr>
              <a:t> A Cartilha da Política Nacional de Humanização define o PTS como conjunto de propostas de condutas terapêuticas articuladas, para um sujeito individual ou coletivo, resultado da discussão coletiva de uma equipe interdisciplinar, com apoio matricial se necessário. Geralmente é dedicado a situações mais complexas. (BRASIL, 2008; BRASIL, 2013; SBIBAE, 2021)</a:t>
            </a:r>
          </a:p>
          <a:p>
            <a:endParaRPr lang="pt-BR" dirty="0">
              <a:solidFill>
                <a:srgbClr val="614173"/>
              </a:solidFill>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332123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Vamos alinhar o vocabulário?</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algn="just"/>
            <a:r>
              <a:rPr lang="pt-BR">
                <a:latin typeface="Calibri"/>
                <a:cs typeface="Calibri"/>
              </a:rPr>
              <a:t>Logo, o plano de cuidados é compatível com que é esperado de um PTS, uma vez </a:t>
            </a:r>
            <a:r>
              <a:rPr lang="pt-BR" dirty="0">
                <a:latin typeface="Calibri"/>
                <a:cs typeface="Calibri"/>
              </a:rPr>
              <a:t>que ambos são ferramentas com um conjunto de propostas estratégicas para a gestão dos casos mais complexos que necessitam de maior mobilização dos recursos disponíveis no território, acompanhamentos sistemáticos e planejados entre os envolvidos. (BRASIL, 2008; MENDES, 2011; SBIBAE, 2021)</a:t>
            </a:r>
            <a:endParaRPr lang="pt-BR" dirty="0"/>
          </a:p>
          <a:p>
            <a:endParaRPr lang="pt-BR" dirty="0">
              <a:solidFill>
                <a:srgbClr val="614173"/>
              </a:solidFill>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372338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Plano de cuidados</a:t>
            </a:r>
            <a:endParaRPr lang="pt-BR" dirty="0"/>
          </a:p>
        </p:txBody>
      </p:sp>
      <p:sp>
        <p:nvSpPr>
          <p:cNvPr id="4" name="Espaço Reservado para Conteúdo 3"/>
          <p:cNvSpPr>
            <a:spLocks noGrp="1"/>
          </p:cNvSpPr>
          <p:nvPr>
            <p:ph idx="1"/>
          </p:nvPr>
        </p:nvSpPr>
        <p:spPr/>
        <p:txBody>
          <a:bodyPr vert="horz" lIns="91440" tIns="45720" rIns="91440" bIns="45720" rtlCol="0" anchor="t">
            <a:normAutofit lnSpcReduction="10000"/>
          </a:bodyPr>
          <a:lstStyle/>
          <a:p>
            <a:r>
              <a:rPr lang="pt-BR" dirty="0">
                <a:latin typeface="Calibri"/>
                <a:cs typeface="Calibri"/>
              </a:rPr>
              <a:t>Ferramenta de profissionais de saúde e ao usuário, família, outros apoiadores e todos que estão envolvidos na assistência e cuidado</a:t>
            </a:r>
            <a:endParaRPr lang="pt-BR" dirty="0">
              <a:solidFill>
                <a:srgbClr val="614173"/>
              </a:solidFill>
              <a:cs typeface="Calibri" panose="020F0502020204030204" pitchFamily="34" charset="0"/>
            </a:endParaRPr>
          </a:p>
          <a:p>
            <a:endParaRPr lang="pt-BR" dirty="0">
              <a:latin typeface="Calibri"/>
              <a:cs typeface="Calibri"/>
            </a:endParaRPr>
          </a:p>
          <a:p>
            <a:r>
              <a:rPr lang="pt-BR" dirty="0">
                <a:latin typeface="Calibri"/>
                <a:cs typeface="Calibri"/>
              </a:rPr>
              <a:t>Proporciona apoio para a gestão da condição de saúde centrada no usuário além da comunicação e integração dos diversos pontos de atenção das RAS.</a:t>
            </a:r>
            <a:endParaRPr lang="pt-BR" dirty="0">
              <a:solidFill>
                <a:srgbClr val="614173"/>
              </a:solidFill>
              <a:latin typeface="Calibri"/>
              <a:cs typeface="Calibri"/>
            </a:endParaRPr>
          </a:p>
          <a:p>
            <a:endParaRPr lang="pt-BR" dirty="0">
              <a:latin typeface="Calibri"/>
              <a:cs typeface="Calibri"/>
            </a:endParaRPr>
          </a:p>
          <a:p>
            <a:r>
              <a:rPr lang="pt-BR" dirty="0">
                <a:latin typeface="Calibri"/>
                <a:cs typeface="Calibri"/>
              </a:rPr>
              <a:t>Possibilita processos educativos entre as equipes e entre equipes e usuários.</a:t>
            </a:r>
            <a:endParaRPr lang="pt-BR" dirty="0">
              <a:solidFill>
                <a:srgbClr val="614173"/>
              </a:solidFill>
              <a:latin typeface="Calibri"/>
              <a:cs typeface="Calibri"/>
            </a:endParaRPr>
          </a:p>
          <a:p>
            <a:endParaRPr lang="pt-BR" dirty="0">
              <a:latin typeface="Calibri"/>
              <a:cs typeface="Calibri"/>
            </a:endParaRPr>
          </a:p>
          <a:p>
            <a:r>
              <a:rPr lang="pt-BR" dirty="0">
                <a:latin typeface="Calibri"/>
                <a:cs typeface="Calibri"/>
              </a:rPr>
              <a:t> Indutor da interdisciplinaridade, da priorização dos problemas e identificação das estratégias de intervenção com a participação ativa do usuário.</a:t>
            </a:r>
            <a:endParaRPr lang="pt-BR" dirty="0">
              <a:solidFill>
                <a:srgbClr val="614173"/>
              </a:solidFill>
              <a:latin typeface="Calibri"/>
              <a:cs typeface="Calibri"/>
            </a:endParaRPr>
          </a:p>
          <a:p>
            <a:pPr>
              <a:buChar char="•"/>
            </a:pPr>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209716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Plano de cuidados</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marL="0" indent="0">
              <a:buNone/>
            </a:pPr>
            <a:r>
              <a:rPr lang="pt-BR" dirty="0">
                <a:latin typeface="Calibri"/>
                <a:cs typeface="Calibri"/>
              </a:rPr>
              <a:t>Importância da APS traçar um plano de cuidados interdisciplinar e interprofissional:</a:t>
            </a:r>
            <a:endParaRPr lang="pt-BR" dirty="0">
              <a:solidFill>
                <a:srgbClr val="614173"/>
              </a:solidFill>
              <a:latin typeface="Calibri"/>
              <a:cs typeface="Calibri"/>
            </a:endParaRPr>
          </a:p>
          <a:p>
            <a:endParaRPr lang="pt-BR" dirty="0">
              <a:latin typeface="Calibri"/>
              <a:cs typeface="Calibri"/>
            </a:endParaRPr>
          </a:p>
          <a:p>
            <a:pPr algn="just">
              <a:buFont typeface="Calibri"/>
            </a:pPr>
            <a:r>
              <a:rPr lang="pt-BR" dirty="0">
                <a:latin typeface="Calibri"/>
                <a:cs typeface="Calibri"/>
              </a:rPr>
              <a:t>Abordagem do cuidado feita pela equipe de saúde de forma integrada</a:t>
            </a:r>
          </a:p>
          <a:p>
            <a:pPr algn="just">
              <a:buFont typeface="Calibri"/>
            </a:pPr>
            <a:r>
              <a:rPr lang="pt-BR" dirty="0">
                <a:latin typeface="Calibri"/>
                <a:cs typeface="Calibri"/>
              </a:rPr>
              <a:t>Busca da ativação do usuário</a:t>
            </a:r>
          </a:p>
          <a:p>
            <a:pPr algn="just">
              <a:buFont typeface="Calibri"/>
            </a:pPr>
            <a:r>
              <a:rPr lang="pt-BR" dirty="0">
                <a:latin typeface="Calibri"/>
                <a:cs typeface="Calibri"/>
              </a:rPr>
              <a:t>Sistema de informação clínica que apoia a equipe de saúde e o usuário</a:t>
            </a:r>
          </a:p>
          <a:p>
            <a:pPr algn="just">
              <a:buFont typeface="Calibri"/>
            </a:pPr>
            <a:r>
              <a:rPr lang="pt-BR" dirty="0">
                <a:latin typeface="Calibri"/>
                <a:cs typeface="Calibri"/>
              </a:rPr>
              <a:t>Liderança que coordena o cuidado, impulsiona e apoia esses elementos</a:t>
            </a:r>
          </a:p>
          <a:p>
            <a:endParaRPr lang="pt-BR" dirty="0">
              <a:solidFill>
                <a:srgbClr val="614173"/>
              </a:solidFill>
              <a:latin typeface="Calibri"/>
              <a:cs typeface="Calibri"/>
            </a:endParaRPr>
          </a:p>
          <a:p>
            <a:pPr>
              <a:buChar char="•"/>
            </a:pPr>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dirty="0">
              <a:ea typeface="+mn-lt"/>
              <a:cs typeface="+mn-lt"/>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178913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Plano de cuidados interdisciplinar e interprofissional na APS</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marL="0" indent="0" algn="ctr">
              <a:buNone/>
            </a:pPr>
            <a:endParaRPr lang="pt-BR" b="1" dirty="0">
              <a:latin typeface="Calibri"/>
              <a:cs typeface="Calibri"/>
            </a:endParaRPr>
          </a:p>
          <a:p>
            <a:pPr marL="0" indent="0" algn="ctr">
              <a:buNone/>
            </a:pPr>
            <a:r>
              <a:rPr lang="pt-BR" b="1" dirty="0">
                <a:latin typeface="Calibri"/>
                <a:cs typeface="Calibri"/>
              </a:rPr>
              <a:t>Vamos conhecer o formato sugerido para o Plano de cuidados APS?</a:t>
            </a:r>
            <a:endParaRPr lang="pt-BR" dirty="0">
              <a:cs typeface="Calibri"/>
            </a:endParaRPr>
          </a:p>
          <a:p>
            <a:pPr marL="0" indent="0" algn="ctr">
              <a:buNone/>
            </a:pPr>
            <a:endParaRPr lang="pt-BR" b="1" dirty="0">
              <a:solidFill>
                <a:srgbClr val="614173"/>
              </a:solidFill>
              <a:latin typeface="Calibri"/>
              <a:cs typeface="Calibri"/>
            </a:endParaRPr>
          </a:p>
          <a:p>
            <a:pPr marL="0" indent="0" algn="ctr">
              <a:buNone/>
            </a:pPr>
            <a:r>
              <a:rPr lang="pt-BR" dirty="0">
                <a:latin typeface="Calibri"/>
                <a:cs typeface="Calibri"/>
              </a:rPr>
              <a:t>Conheça o modelo sugerido, tire suas dúvidas sobre como preencher /utilizar e faça </a:t>
            </a:r>
            <a:r>
              <a:rPr lang="pt-BR">
                <a:latin typeface="Calibri"/>
                <a:cs typeface="Calibri"/>
              </a:rPr>
              <a:t>sugestões de customização que produzam sentido para sua unidade!</a:t>
            </a:r>
            <a:endParaRPr lang="pt-BR">
              <a:cs typeface="Calibri"/>
            </a:endParaRPr>
          </a:p>
          <a:p>
            <a:pPr>
              <a:buChar char="•"/>
            </a:pPr>
            <a:endParaRPr lang="pt-BR" dirty="0">
              <a:cs typeface="Calibri"/>
            </a:endParaRPr>
          </a:p>
          <a:p>
            <a:pPr>
              <a:buChar char="•"/>
            </a:pPr>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dirty="0">
              <a:ea typeface="+mn-lt"/>
              <a:cs typeface="+mn-lt"/>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12631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Atividades </a:t>
            </a:r>
          </a:p>
        </p:txBody>
      </p:sp>
    </p:spTree>
    <p:extLst>
      <p:ext uri="{BB962C8B-B14F-4D97-AF65-F5344CB8AC3E}">
        <p14:creationId xmlns:p14="http://schemas.microsoft.com/office/powerpoint/2010/main" val="366674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Plano de cuidados APS</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marL="0" indent="0">
              <a:buNone/>
            </a:pPr>
            <a:r>
              <a:rPr lang="pt-BR" dirty="0">
                <a:latin typeface="Calibri"/>
                <a:cs typeface="Calibri"/>
              </a:rPr>
              <a:t>Próximos passos</a:t>
            </a:r>
            <a:endParaRPr lang="pt-BR" dirty="0">
              <a:solidFill>
                <a:srgbClr val="614173"/>
              </a:solidFill>
              <a:latin typeface="Calibri"/>
              <a:cs typeface="Calibri"/>
            </a:endParaRPr>
          </a:p>
          <a:p>
            <a:endParaRPr lang="pt-BR" dirty="0">
              <a:latin typeface="Calibri"/>
              <a:cs typeface="Calibri"/>
            </a:endParaRPr>
          </a:p>
          <a:p>
            <a:pPr algn="just">
              <a:buFont typeface="Calibri"/>
            </a:pPr>
            <a:r>
              <a:rPr lang="pt-BR" dirty="0">
                <a:latin typeface="Calibri"/>
                <a:cs typeface="Calibri"/>
              </a:rPr>
              <a:t>Todos os usuários da APS com condição crônica precisam de um plano de cuidados. Porém precisamos começar de algum lugar.. Vamos começar pelos usuários com alta demanda de coordenação de cuidado que identificamos na atividade anterior? </a:t>
            </a:r>
            <a:endParaRPr lang="pt-BR" dirty="0">
              <a:cs typeface="Calibri" panose="020F0502020204030204" pitchFamily="34" charset="0"/>
            </a:endParaRPr>
          </a:p>
          <a:p>
            <a:pPr marL="0" indent="0" algn="just">
              <a:buNone/>
            </a:pPr>
            <a:endParaRPr lang="pt-BR" dirty="0">
              <a:latin typeface="Calibri"/>
              <a:cs typeface="Calibri"/>
            </a:endParaRPr>
          </a:p>
          <a:p>
            <a:pPr marL="0" indent="0" algn="just">
              <a:buNone/>
            </a:pPr>
            <a:r>
              <a:rPr lang="pt-BR" dirty="0">
                <a:latin typeface="Calibri"/>
                <a:cs typeface="Calibri"/>
              </a:rPr>
              <a:t>Discuta em equipe estratégias de organização para construção do plano de cuidados desses usuários.</a:t>
            </a:r>
            <a:endParaRPr lang="pt-BR" dirty="0">
              <a:cs typeface="Calibri" panose="020F0502020204030204" pitchFamily="34" charset="0"/>
            </a:endParaRPr>
          </a:p>
          <a:p>
            <a:pPr marL="0" indent="0" algn="just">
              <a:buNone/>
            </a:pPr>
            <a:endParaRPr lang="pt-BR" dirty="0">
              <a:latin typeface="Calibri"/>
              <a:cs typeface="Calibri"/>
            </a:endParaRPr>
          </a:p>
          <a:p>
            <a:endParaRPr lang="pt-BR" dirty="0">
              <a:solidFill>
                <a:srgbClr val="614173"/>
              </a:solidFill>
              <a:latin typeface="Calibri"/>
              <a:cs typeface="Calibri"/>
            </a:endParaRPr>
          </a:p>
          <a:p>
            <a:pPr>
              <a:buChar char="•"/>
            </a:pPr>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195751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Plano de cuidados APS</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marL="0" indent="0">
              <a:buNone/>
            </a:pPr>
            <a:r>
              <a:rPr lang="pt-BR" dirty="0">
                <a:latin typeface="Calibri"/>
                <a:cs typeface="Calibri"/>
              </a:rPr>
              <a:t>Próximos passos</a:t>
            </a:r>
            <a:endParaRPr lang="pt-BR" dirty="0">
              <a:solidFill>
                <a:srgbClr val="614173"/>
              </a:solidFill>
              <a:latin typeface="Calibri"/>
              <a:cs typeface="Calibri"/>
            </a:endParaRPr>
          </a:p>
          <a:p>
            <a:endParaRPr lang="pt-BR" dirty="0">
              <a:latin typeface="Calibri"/>
              <a:cs typeface="Calibri"/>
            </a:endParaRPr>
          </a:p>
          <a:p>
            <a:pPr algn="just">
              <a:buFont typeface="Calibri"/>
            </a:pPr>
            <a:r>
              <a:rPr lang="pt-BR" dirty="0">
                <a:latin typeface="Calibri"/>
                <a:cs typeface="Calibri"/>
              </a:rPr>
              <a:t>Na Oficina tutorial 5.2 integrada, a equipe da APS é responsável por apresentar a importância da construção do Plano de cuidados na APS como ferramenta de coordenação e integração do cuidado.</a:t>
            </a:r>
            <a:endParaRPr lang="pt-BR" dirty="0">
              <a:cs typeface="Calibri" panose="020F0502020204030204" pitchFamily="34" charset="0"/>
            </a:endParaRPr>
          </a:p>
          <a:p>
            <a:pPr marL="0" indent="0" algn="just">
              <a:buNone/>
            </a:pPr>
            <a:endParaRPr lang="pt-BR" dirty="0">
              <a:latin typeface="Calibri"/>
              <a:cs typeface="Calibri"/>
            </a:endParaRPr>
          </a:p>
          <a:p>
            <a:pPr marL="0" indent="0" algn="just">
              <a:buNone/>
            </a:pPr>
            <a:r>
              <a:rPr lang="pt-BR" dirty="0">
                <a:latin typeface="Calibri"/>
                <a:cs typeface="Calibri"/>
              </a:rPr>
              <a:t>Estudem o tema, escolham quem irá ser o porta voz da equipe e organizem a apresentação de vocês para a oficina tutorial 5.2 trazendo um caso clínico real, do seu território, com o Plano de cuidados APS preenchido para ilustrar.</a:t>
            </a:r>
            <a:endParaRPr lang="pt-BR" dirty="0">
              <a:cs typeface="Calibri" panose="020F0502020204030204" pitchFamily="34" charset="0"/>
            </a:endParaRPr>
          </a:p>
          <a:p>
            <a:pPr marL="0" indent="0" algn="just">
              <a:buNone/>
            </a:pPr>
            <a:endParaRPr lang="pt-BR" dirty="0">
              <a:latin typeface="Calibri"/>
              <a:cs typeface="Calibri"/>
            </a:endParaRPr>
          </a:p>
          <a:p>
            <a:endParaRPr lang="pt-BR" dirty="0">
              <a:solidFill>
                <a:srgbClr val="614173"/>
              </a:solidFill>
              <a:latin typeface="Calibri"/>
              <a:cs typeface="Calibri"/>
            </a:endParaRPr>
          </a:p>
          <a:p>
            <a:pPr>
              <a:buChar char="•"/>
            </a:pPr>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51645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CA61F-9A33-4019-A6B7-9765EA5297B1}"/>
              </a:ext>
            </a:extLst>
          </p:cNvPr>
          <p:cNvSpPr>
            <a:spLocks noGrp="1"/>
          </p:cNvSpPr>
          <p:nvPr>
            <p:ph type="title"/>
          </p:nvPr>
        </p:nvSpPr>
        <p:spPr>
          <a:xfrm>
            <a:off x="2784297" y="1962364"/>
            <a:ext cx="5729834" cy="1304817"/>
          </a:xfrm>
        </p:spPr>
        <p:txBody>
          <a:bodyPr>
            <a:normAutofit/>
          </a:bodyPr>
          <a:lstStyle/>
          <a:p>
            <a:r>
              <a:rPr lang="pt-BR" sz="3200" dirty="0"/>
              <a:t>Análise</a:t>
            </a:r>
            <a:r>
              <a:rPr lang="pt-BR" sz="3200" dirty="0">
                <a:ea typeface="+mn-lt"/>
                <a:cs typeface="+mn-lt"/>
              </a:rPr>
              <a:t> local e plano de ação </a:t>
            </a:r>
            <a:endParaRPr lang="pt-BR" sz="3200" dirty="0"/>
          </a:p>
        </p:txBody>
      </p:sp>
    </p:spTree>
    <p:extLst>
      <p:ext uri="{BB962C8B-B14F-4D97-AF65-F5344CB8AC3E}">
        <p14:creationId xmlns:p14="http://schemas.microsoft.com/office/powerpoint/2010/main" val="299125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Análise local e plano de ação </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algn="just"/>
            <a:r>
              <a:rPr lang="pt-BR" b="1" dirty="0">
                <a:solidFill>
                  <a:srgbClr val="614173"/>
                </a:solidFill>
                <a:latin typeface="Calibri"/>
                <a:cs typeface="Calibri"/>
              </a:rPr>
              <a:t>Objetivo da atividade:  </a:t>
            </a:r>
            <a:r>
              <a:rPr lang="pt-BR" dirty="0">
                <a:solidFill>
                  <a:srgbClr val="614173"/>
                </a:solidFill>
                <a:latin typeface="Calibri"/>
                <a:cs typeface="Calibri"/>
              </a:rPr>
              <a:t>Realizar a análise local para identificar, investigar e priorizar problemas e oportunidades de melhorias relacionadas a etapa. Construir plano de ação customizado a realidade local.</a:t>
            </a:r>
            <a:endParaRPr lang="pt-BR" dirty="0">
              <a:solidFill>
                <a:srgbClr val="614173"/>
              </a:solidFill>
              <a:cs typeface="Calibri"/>
            </a:endParaRPr>
          </a:p>
          <a:p>
            <a:pPr lvl="0" algn="just">
              <a:buChar char="•"/>
            </a:pPr>
            <a:endParaRPr lang="pt-BR" dirty="0">
              <a:solidFill>
                <a:srgbClr val="614173"/>
              </a:solidFill>
              <a:cs typeface="Calibri"/>
            </a:endParaRPr>
          </a:p>
          <a:p>
            <a:pPr lvl="1" algn="just">
              <a:buClr>
                <a:schemeClr val="bg1">
                  <a:lumMod val="50000"/>
                </a:schemeClr>
              </a:buClr>
              <a:buFont typeface="Wingdings"/>
              <a:buChar char="ü"/>
            </a:pPr>
            <a:r>
              <a:rPr lang="pt-BR" dirty="0">
                <a:solidFill>
                  <a:srgbClr val="614173"/>
                </a:solidFill>
                <a:latin typeface="Calibri"/>
                <a:cs typeface="Calibri"/>
              </a:rPr>
              <a:t>Situação atual</a:t>
            </a:r>
          </a:p>
          <a:p>
            <a:pPr lvl="1" algn="just">
              <a:buClr>
                <a:schemeClr val="bg1">
                  <a:lumMod val="50000"/>
                </a:schemeClr>
              </a:buClr>
              <a:buFont typeface="Wingdings"/>
              <a:buChar char="ü"/>
            </a:pPr>
            <a:r>
              <a:rPr lang="pt-BR" dirty="0">
                <a:solidFill>
                  <a:srgbClr val="614173"/>
                </a:solidFill>
                <a:latin typeface="Calibri"/>
                <a:cs typeface="Calibri"/>
              </a:rPr>
              <a:t>Análise (causa raiz)</a:t>
            </a:r>
            <a:endParaRPr lang="pt-BR" dirty="0">
              <a:solidFill>
                <a:srgbClr val="614173"/>
              </a:solidFill>
              <a:cs typeface="Calibri"/>
            </a:endParaRPr>
          </a:p>
          <a:p>
            <a:pPr lvl="1" algn="just">
              <a:buClr>
                <a:schemeClr val="bg1">
                  <a:lumMod val="50000"/>
                </a:schemeClr>
              </a:buClr>
              <a:buFont typeface="Wingdings"/>
              <a:buChar char="ü"/>
            </a:pPr>
            <a:r>
              <a:rPr lang="pt-BR" dirty="0">
                <a:solidFill>
                  <a:srgbClr val="614173"/>
                </a:solidFill>
                <a:latin typeface="Calibri"/>
                <a:cs typeface="Calibri"/>
              </a:rPr>
              <a:t>Objetivo</a:t>
            </a:r>
          </a:p>
          <a:p>
            <a:pPr lvl="1" algn="just">
              <a:buClr>
                <a:schemeClr val="bg1">
                  <a:lumMod val="50000"/>
                </a:schemeClr>
              </a:buClr>
              <a:buFont typeface="Wingdings"/>
              <a:buChar char="ü"/>
            </a:pPr>
            <a:r>
              <a:rPr lang="pt-BR" dirty="0">
                <a:solidFill>
                  <a:srgbClr val="614173"/>
                </a:solidFill>
                <a:latin typeface="Calibri"/>
                <a:cs typeface="Calibri"/>
              </a:rPr>
              <a:t>Metas e indicadores</a:t>
            </a:r>
            <a:endParaRPr lang="pt-BR" dirty="0">
              <a:solidFill>
                <a:srgbClr val="614173"/>
              </a:solidFill>
              <a:cs typeface="Calibri"/>
            </a:endParaRPr>
          </a:p>
          <a:p>
            <a:pPr algn="just">
              <a:buChar char="•"/>
            </a:pPr>
            <a:endParaRPr lang="pt-BR" dirty="0">
              <a:solidFill>
                <a:srgbClr val="614173"/>
              </a:solidFill>
              <a:cs typeface="Calibri"/>
            </a:endParaRPr>
          </a:p>
          <a:p>
            <a:pPr marL="0" indent="0" algn="just">
              <a:buNone/>
            </a:pPr>
            <a:endParaRPr lang="pt-BR" dirty="0">
              <a:solidFill>
                <a:srgbClr val="614173"/>
              </a:solidFill>
              <a:cs typeface="Calibri" panose="020F0502020204030204" pitchFamily="34" charset="0"/>
            </a:endParaRPr>
          </a:p>
        </p:txBody>
      </p:sp>
    </p:spTree>
    <p:extLst>
      <p:ext uri="{BB962C8B-B14F-4D97-AF65-F5344CB8AC3E}">
        <p14:creationId xmlns:p14="http://schemas.microsoft.com/office/powerpoint/2010/main" val="1379574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87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Painel de atividades</a:t>
            </a:r>
          </a:p>
        </p:txBody>
      </p:sp>
      <p:sp>
        <p:nvSpPr>
          <p:cNvPr id="5" name="Retângulo 4">
            <a:extLst>
              <a:ext uri="{FF2B5EF4-FFF2-40B4-BE49-F238E27FC236}">
                <a16:creationId xmlns:a16="http://schemas.microsoft.com/office/drawing/2014/main" id="{9552D0F4-2103-4F17-9D6F-A47832C32291}"/>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b="1" dirty="0">
              <a:cs typeface="Calibri"/>
            </a:endParaRPr>
          </a:p>
          <a:p>
            <a:pPr algn="ctr"/>
            <a:endParaRPr lang="pt-BR" b="1" dirty="0">
              <a:cs typeface="Calibri"/>
            </a:endParaRPr>
          </a:p>
          <a:p>
            <a:pPr algn="ctr"/>
            <a:endParaRPr lang="pt-BR" b="1"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
        <p:nvSpPr>
          <p:cNvPr id="11" name="Espaço Reservado para Conteúdo 10">
            <a:extLst>
              <a:ext uri="{FF2B5EF4-FFF2-40B4-BE49-F238E27FC236}">
                <a16:creationId xmlns:a16="http://schemas.microsoft.com/office/drawing/2014/main" id="{68F638FF-B4AE-49D6-AEF1-DAA0D8CBADD6}"/>
              </a:ext>
            </a:extLst>
          </p:cNvPr>
          <p:cNvSpPr>
            <a:spLocks noGrp="1"/>
          </p:cNvSpPr>
          <p:nvPr>
            <p:ph idx="1"/>
          </p:nvPr>
        </p:nvSpPr>
        <p:spPr/>
        <p:txBody>
          <a:bodyPr/>
          <a:lstStyle/>
          <a:p>
            <a:endParaRPr lang="pt-BR"/>
          </a:p>
        </p:txBody>
      </p:sp>
      <p:graphicFrame>
        <p:nvGraphicFramePr>
          <p:cNvPr id="13" name="Tabela 6">
            <a:extLst>
              <a:ext uri="{FF2B5EF4-FFF2-40B4-BE49-F238E27FC236}">
                <a16:creationId xmlns:a16="http://schemas.microsoft.com/office/drawing/2014/main" id="{DDEAD7E9-9159-46F3-8CB6-E36AA7CEE169}"/>
              </a:ext>
            </a:extLst>
          </p:cNvPr>
          <p:cNvGraphicFramePr>
            <a:graphicFrameLocks/>
          </p:cNvGraphicFramePr>
          <p:nvPr>
            <p:extLst>
              <p:ext uri="{D42A27DB-BD31-4B8C-83A1-F6EECF244321}">
                <p14:modId xmlns:p14="http://schemas.microsoft.com/office/powerpoint/2010/main" val="2918933586"/>
              </p:ext>
            </p:extLst>
          </p:nvPr>
        </p:nvGraphicFramePr>
        <p:xfrm>
          <a:off x="442913" y="2441575"/>
          <a:ext cx="10052047" cy="2970920"/>
        </p:xfrm>
        <a:graphic>
          <a:graphicData uri="http://schemas.openxmlformats.org/drawingml/2006/table">
            <a:tbl>
              <a:tblPr firstRow="1" bandRow="1">
                <a:tableStyleId>{5C22544A-7EE6-4342-B048-85BDC9FD1C3A}</a:tableStyleId>
              </a:tblPr>
              <a:tblGrid>
                <a:gridCol w="7626927">
                  <a:extLst>
                    <a:ext uri="{9D8B030D-6E8A-4147-A177-3AD203B41FA5}">
                      <a16:colId xmlns:a16="http://schemas.microsoft.com/office/drawing/2014/main" val="1515590233"/>
                    </a:ext>
                  </a:extLst>
                </a:gridCol>
                <a:gridCol w="2425120">
                  <a:extLst>
                    <a:ext uri="{9D8B030D-6E8A-4147-A177-3AD203B41FA5}">
                      <a16:colId xmlns:a16="http://schemas.microsoft.com/office/drawing/2014/main" val="4188517188"/>
                    </a:ext>
                  </a:extLst>
                </a:gridCol>
              </a:tblGrid>
              <a:tr h="370840">
                <a:tc>
                  <a:txBody>
                    <a:bodyPr/>
                    <a:lstStyle/>
                    <a:p>
                      <a:r>
                        <a:rPr lang="pt-BR" dirty="0"/>
                        <a:t>Atividade</a:t>
                      </a:r>
                    </a:p>
                  </a:txBody>
                  <a:tcPr>
                    <a:solidFill>
                      <a:srgbClr val="614173"/>
                    </a:solidFill>
                  </a:tcPr>
                </a:tc>
                <a:tc>
                  <a:txBody>
                    <a:bodyPr/>
                    <a:lstStyle/>
                    <a:p>
                      <a:r>
                        <a:rPr lang="pt-BR" dirty="0"/>
                        <a:t>Tempo</a:t>
                      </a:r>
                    </a:p>
                  </a:txBody>
                  <a:tcPr>
                    <a:solidFill>
                      <a:srgbClr val="614173"/>
                    </a:solidFill>
                  </a:tcPr>
                </a:tc>
                <a:extLst>
                  <a:ext uri="{0D108BD9-81ED-4DB2-BD59-A6C34878D82A}">
                    <a16:rowId xmlns:a16="http://schemas.microsoft.com/office/drawing/2014/main" val="3259847213"/>
                  </a:ext>
                </a:extLst>
              </a:tr>
              <a:tr h="370840">
                <a:tc>
                  <a:txBody>
                    <a:bodyPr/>
                    <a:lstStyle/>
                    <a:p>
                      <a:r>
                        <a:rPr lang="pt-BR" dirty="0"/>
                        <a:t>Atividade 1: Giro na unidade – Foco etapas anteriores</a:t>
                      </a:r>
                    </a:p>
                  </a:txBody>
                  <a:tcPr>
                    <a:solidFill>
                      <a:schemeClr val="tx2">
                        <a:lumMod val="20000"/>
                        <a:lumOff val="80000"/>
                      </a:schemeClr>
                    </a:solidFill>
                  </a:tcPr>
                </a:tc>
                <a:tc>
                  <a:txBody>
                    <a:bodyPr/>
                    <a:lstStyle/>
                    <a:p>
                      <a:pPr lvl="0">
                        <a:buNone/>
                      </a:pPr>
                      <a:r>
                        <a:rPr lang="pt-BR" sz="1800" b="0" i="0" u="none" strike="noStrike" noProof="0" dirty="0">
                          <a:latin typeface="Calibri"/>
                        </a:rPr>
                        <a:t>1 hora e 30 minutos</a:t>
                      </a:r>
                      <a:endParaRPr lang="pt-BR" dirty="0"/>
                    </a:p>
                  </a:txBody>
                  <a:tcPr>
                    <a:solidFill>
                      <a:schemeClr val="tx2">
                        <a:lumMod val="20000"/>
                        <a:lumOff val="80000"/>
                      </a:schemeClr>
                    </a:solidFill>
                  </a:tcPr>
                </a:tc>
                <a:extLst>
                  <a:ext uri="{0D108BD9-81ED-4DB2-BD59-A6C34878D82A}">
                    <a16:rowId xmlns:a16="http://schemas.microsoft.com/office/drawing/2014/main" val="380351199"/>
                  </a:ext>
                </a:extLst>
              </a:tr>
              <a:tr h="370840">
                <a:tc>
                  <a:txBody>
                    <a:bodyPr/>
                    <a:lstStyle/>
                    <a:p>
                      <a:r>
                        <a:rPr lang="pt-BR" dirty="0"/>
                        <a:t>Atividade 2: Consolidar, padronizar e replanejar</a:t>
                      </a:r>
                    </a:p>
                  </a:txBody>
                  <a:tcPr>
                    <a:solidFill>
                      <a:schemeClr val="tx2">
                        <a:lumMod val="20000"/>
                        <a:lumOff val="80000"/>
                      </a:schemeClr>
                    </a:solidFill>
                  </a:tcPr>
                </a:tc>
                <a:tc>
                  <a:txBody>
                    <a:bodyPr/>
                    <a:lstStyle/>
                    <a:p>
                      <a:r>
                        <a:rPr lang="pt-BR" dirty="0"/>
                        <a:t>1 hora</a:t>
                      </a:r>
                    </a:p>
                  </a:txBody>
                  <a:tcPr>
                    <a:solidFill>
                      <a:schemeClr val="tx2">
                        <a:lumMod val="20000"/>
                        <a:lumOff val="80000"/>
                      </a:schemeClr>
                    </a:solidFill>
                  </a:tcPr>
                </a:tc>
                <a:extLst>
                  <a:ext uri="{0D108BD9-81ED-4DB2-BD59-A6C34878D82A}">
                    <a16:rowId xmlns:a16="http://schemas.microsoft.com/office/drawing/2014/main" val="715235962"/>
                  </a:ext>
                </a:extLst>
              </a:tr>
              <a:tr h="375046">
                <a:tc>
                  <a:txBody>
                    <a:bodyPr/>
                    <a:lstStyle/>
                    <a:p>
                      <a:r>
                        <a:rPr lang="pt-BR" dirty="0"/>
                        <a:t>Atividade 3: Giro na unidade – Foco etapa 5</a:t>
                      </a:r>
                    </a:p>
                  </a:txBody>
                  <a:tcPr>
                    <a:solidFill>
                      <a:schemeClr val="tx2">
                        <a:lumMod val="20000"/>
                        <a:lumOff val="80000"/>
                      </a:schemeClr>
                    </a:solidFill>
                  </a:tcPr>
                </a:tc>
                <a:tc>
                  <a:txBody>
                    <a:bodyPr/>
                    <a:lstStyle/>
                    <a:p>
                      <a:r>
                        <a:rPr lang="pt-BR" dirty="0"/>
                        <a:t>1 hora e 30 minutos</a:t>
                      </a:r>
                    </a:p>
                  </a:txBody>
                  <a:tcPr>
                    <a:solidFill>
                      <a:schemeClr val="tx2">
                        <a:lumMod val="20000"/>
                        <a:lumOff val="80000"/>
                      </a:schemeClr>
                    </a:solidFill>
                  </a:tcPr>
                </a:tc>
                <a:extLst>
                  <a:ext uri="{0D108BD9-81ED-4DB2-BD59-A6C34878D82A}">
                    <a16:rowId xmlns:a16="http://schemas.microsoft.com/office/drawing/2014/main" val="1406071503"/>
                  </a:ext>
                </a:extLst>
              </a:tr>
              <a:tr h="370839">
                <a:tc gridSpan="2">
                  <a:txBody>
                    <a:bodyPr/>
                    <a:lstStyle/>
                    <a:p>
                      <a:pPr lvl="0" algn="ctr">
                        <a:buNone/>
                      </a:pPr>
                      <a:r>
                        <a:rPr lang="pt-BR" b="1" dirty="0">
                          <a:solidFill>
                            <a:schemeClr val="bg1"/>
                          </a:solidFill>
                        </a:rPr>
                        <a:t>Com toda a equipe</a:t>
                      </a:r>
                    </a:p>
                  </a:txBody>
                  <a:tcPr>
                    <a:solidFill>
                      <a:schemeClr val="tx2">
                        <a:lumMod val="40000"/>
                        <a:lumOff val="60000"/>
                      </a:schemeClr>
                    </a:solidFill>
                  </a:tcPr>
                </a:tc>
                <a:tc hMerge="1">
                  <a:txBody>
                    <a:bodyPr/>
                    <a:lstStyle/>
                    <a:p>
                      <a:endParaRPr lang="pt-BR"/>
                    </a:p>
                  </a:txBody>
                  <a:tcPr>
                    <a:solidFill>
                      <a:schemeClr val="tx2">
                        <a:lumMod val="20000"/>
                        <a:lumOff val="80000"/>
                      </a:schemeClr>
                    </a:solidFill>
                  </a:tcPr>
                </a:tc>
                <a:extLst>
                  <a:ext uri="{0D108BD9-81ED-4DB2-BD59-A6C34878D82A}">
                    <a16:rowId xmlns:a16="http://schemas.microsoft.com/office/drawing/2014/main" val="2325380669"/>
                  </a:ext>
                </a:extLst>
              </a:tr>
              <a:tr h="370839">
                <a:tc>
                  <a:txBody>
                    <a:bodyPr/>
                    <a:lstStyle/>
                    <a:p>
                      <a:pPr lvl="0">
                        <a:buNone/>
                      </a:pPr>
                      <a:r>
                        <a:rPr lang="pt-BR" dirty="0"/>
                        <a:t>Atividade 4: Análise da estratificação de risco</a:t>
                      </a:r>
                    </a:p>
                  </a:txBody>
                  <a:tcPr>
                    <a:solidFill>
                      <a:schemeClr val="tx2">
                        <a:lumMod val="20000"/>
                        <a:lumOff val="80000"/>
                      </a:schemeClr>
                    </a:solidFill>
                  </a:tcPr>
                </a:tc>
                <a:tc>
                  <a:txBody>
                    <a:bodyPr/>
                    <a:lstStyle/>
                    <a:p>
                      <a:pPr lvl="0">
                        <a:buNone/>
                      </a:pPr>
                      <a:r>
                        <a:rPr lang="pt-BR" dirty="0"/>
                        <a:t>1 hora</a:t>
                      </a:r>
                    </a:p>
                  </a:txBody>
                  <a:tcPr>
                    <a:solidFill>
                      <a:schemeClr val="tx2">
                        <a:lumMod val="20000"/>
                        <a:lumOff val="80000"/>
                      </a:schemeClr>
                    </a:solidFill>
                  </a:tcPr>
                </a:tc>
                <a:extLst>
                  <a:ext uri="{0D108BD9-81ED-4DB2-BD59-A6C34878D82A}">
                    <a16:rowId xmlns:a16="http://schemas.microsoft.com/office/drawing/2014/main" val="3581773553"/>
                  </a:ext>
                </a:extLst>
              </a:tr>
              <a:tr h="370838">
                <a:tc>
                  <a:txBody>
                    <a:bodyPr/>
                    <a:lstStyle/>
                    <a:p>
                      <a:pPr lvl="0">
                        <a:buNone/>
                      </a:pPr>
                      <a:r>
                        <a:rPr lang="pt-BR" dirty="0"/>
                        <a:t>Atividade 5: Plano de cuidados APS</a:t>
                      </a:r>
                    </a:p>
                  </a:txBody>
                  <a:tcPr>
                    <a:solidFill>
                      <a:schemeClr val="tx2">
                        <a:lumMod val="20000"/>
                        <a:lumOff val="80000"/>
                      </a:schemeClr>
                    </a:solidFill>
                  </a:tcPr>
                </a:tc>
                <a:tc>
                  <a:txBody>
                    <a:bodyPr/>
                    <a:lstStyle/>
                    <a:p>
                      <a:pPr lvl="0">
                        <a:buNone/>
                      </a:pPr>
                      <a:r>
                        <a:rPr lang="pt-BR" dirty="0"/>
                        <a:t>1 hora e 30 minutos</a:t>
                      </a:r>
                    </a:p>
                  </a:txBody>
                  <a:tcPr>
                    <a:solidFill>
                      <a:schemeClr val="tx2">
                        <a:lumMod val="20000"/>
                        <a:lumOff val="80000"/>
                      </a:schemeClr>
                    </a:solidFill>
                  </a:tcPr>
                </a:tc>
                <a:extLst>
                  <a:ext uri="{0D108BD9-81ED-4DB2-BD59-A6C34878D82A}">
                    <a16:rowId xmlns:a16="http://schemas.microsoft.com/office/drawing/2014/main" val="4058234351"/>
                  </a:ext>
                </a:extLst>
              </a:tr>
              <a:tr h="370838">
                <a:tc>
                  <a:txBody>
                    <a:bodyPr/>
                    <a:lstStyle/>
                    <a:p>
                      <a:pPr lvl="0">
                        <a:buNone/>
                      </a:pPr>
                      <a:r>
                        <a:rPr lang="pt-BR" dirty="0"/>
                        <a:t>Atividade 6: </a:t>
                      </a:r>
                      <a:r>
                        <a:rPr lang="pt-BR" sz="1800" b="0" i="0" u="none" strike="noStrike" noProof="0" dirty="0">
                          <a:latin typeface="Calibri"/>
                        </a:rPr>
                        <a:t>Análise local e plano de ação</a:t>
                      </a:r>
                      <a:endParaRPr lang="pt-BR" dirty="0"/>
                    </a:p>
                  </a:txBody>
                  <a:tcPr>
                    <a:solidFill>
                      <a:schemeClr val="tx2">
                        <a:lumMod val="20000"/>
                        <a:lumOff val="80000"/>
                      </a:schemeClr>
                    </a:solidFill>
                  </a:tcPr>
                </a:tc>
                <a:tc>
                  <a:txBody>
                    <a:bodyPr/>
                    <a:lstStyle/>
                    <a:p>
                      <a:pPr lvl="0">
                        <a:buNone/>
                      </a:pPr>
                      <a:r>
                        <a:rPr lang="pt-BR" sz="1800" b="0" i="0" u="none" strike="noStrike" noProof="0" dirty="0">
                          <a:latin typeface="Calibri"/>
                        </a:rPr>
                        <a:t>1 hora e 30 minutos</a:t>
                      </a:r>
                      <a:endParaRPr lang="pt-BR" dirty="0"/>
                    </a:p>
                  </a:txBody>
                  <a:tcPr>
                    <a:solidFill>
                      <a:schemeClr val="tx2">
                        <a:lumMod val="20000"/>
                        <a:lumOff val="80000"/>
                      </a:schemeClr>
                    </a:solidFill>
                  </a:tcPr>
                </a:tc>
                <a:extLst>
                  <a:ext uri="{0D108BD9-81ED-4DB2-BD59-A6C34878D82A}">
                    <a16:rowId xmlns:a16="http://schemas.microsoft.com/office/drawing/2014/main" val="3837515848"/>
                  </a:ext>
                </a:extLst>
              </a:tr>
            </a:tbl>
          </a:graphicData>
        </a:graphic>
      </p:graphicFrame>
    </p:spTree>
    <p:extLst>
      <p:ext uri="{BB962C8B-B14F-4D97-AF65-F5344CB8AC3E}">
        <p14:creationId xmlns:p14="http://schemas.microsoft.com/office/powerpoint/2010/main" val="223434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352783" y="1931542"/>
            <a:ext cx="6298058" cy="842068"/>
          </a:xfrm>
        </p:spPr>
        <p:txBody>
          <a:bodyPr>
            <a:normAutofit fontScale="90000"/>
          </a:bodyPr>
          <a:lstStyle/>
          <a:p>
            <a:br>
              <a:rPr lang="pt-BR" dirty="0">
                <a:ea typeface="+mn-lt"/>
                <a:cs typeface="+mn-lt"/>
              </a:rPr>
            </a:br>
            <a:r>
              <a:rPr lang="pt-BR" dirty="0">
                <a:ea typeface="+mn-lt"/>
                <a:cs typeface="+mn-lt"/>
              </a:rPr>
              <a:t>Resumo: Giro na unidade  </a:t>
            </a:r>
            <a:endParaRPr lang="pt-BR" dirty="0"/>
          </a:p>
        </p:txBody>
      </p:sp>
    </p:spTree>
    <p:extLst>
      <p:ext uri="{BB962C8B-B14F-4D97-AF65-F5344CB8AC3E}">
        <p14:creationId xmlns:p14="http://schemas.microsoft.com/office/powerpoint/2010/main" val="286435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Resumo: Giro na unidade  </a:t>
            </a:r>
            <a:endParaRPr lang="pt-BR" dirty="0"/>
          </a:p>
        </p:txBody>
      </p:sp>
      <p:sp>
        <p:nvSpPr>
          <p:cNvPr id="4" name="Espaço Reservado para Conteúdo 3"/>
          <p:cNvSpPr>
            <a:spLocks noGrp="1"/>
          </p:cNvSpPr>
          <p:nvPr>
            <p:ph idx="1"/>
          </p:nvPr>
        </p:nvSpPr>
        <p:spPr/>
        <p:txBody>
          <a:bodyPr/>
          <a:lstStyle/>
          <a:p>
            <a:endParaRPr lang="pt-BR" dirty="0">
              <a:solidFill>
                <a:srgbClr val="614173"/>
              </a:solidFill>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b="1" dirty="0">
              <a:cs typeface="Calibri"/>
            </a:endParaRPr>
          </a:p>
          <a:p>
            <a:pPr algn="ctr"/>
            <a:endParaRPr lang="pt-BR" dirty="0">
              <a:ea typeface="+mn-lt"/>
              <a:cs typeface="+mn-lt"/>
            </a:endParaRPr>
          </a:p>
          <a:p>
            <a:pPr algn="ctr"/>
            <a:r>
              <a:rPr lang="pt-BR" b="1" dirty="0">
                <a:ea typeface="+mn-lt"/>
                <a:cs typeface="+mn-lt"/>
              </a:rPr>
              <a:t>Tutor da unidade: Customizar slides com achados importantes das atividades 1,2 e 3 para contextualizar a equipe</a:t>
            </a:r>
            <a:endParaRPr lang="pt-BR" dirty="0">
              <a:ea typeface="+mn-lt"/>
              <a:cs typeface="+mn-lt"/>
            </a:endParaRPr>
          </a:p>
          <a:p>
            <a:pPr algn="ctr"/>
            <a:endParaRPr lang="pt-BR" b="1" dirty="0">
              <a:cs typeface="Calibri"/>
            </a:endParaRPr>
          </a:p>
          <a:p>
            <a:pPr algn="ctr"/>
            <a:endParaRPr lang="pt-BR" dirty="0">
              <a:cs typeface="Calibri"/>
            </a:endParaRPr>
          </a:p>
          <a:p>
            <a:pPr algn="ctr"/>
            <a:endParaRPr lang="pt-BR" dirty="0">
              <a:cs typeface="Calibri"/>
            </a:endParaRPr>
          </a:p>
        </p:txBody>
      </p:sp>
    </p:spTree>
    <p:extLst>
      <p:ext uri="{BB962C8B-B14F-4D97-AF65-F5344CB8AC3E}">
        <p14:creationId xmlns:p14="http://schemas.microsoft.com/office/powerpoint/2010/main" val="244444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D1F2C-A466-4A63-A80C-DDC75DE81586}"/>
              </a:ext>
            </a:extLst>
          </p:cNvPr>
          <p:cNvSpPr>
            <a:spLocks noGrp="1"/>
          </p:cNvSpPr>
          <p:nvPr>
            <p:ph type="title"/>
          </p:nvPr>
        </p:nvSpPr>
        <p:spPr/>
        <p:txBody>
          <a:bodyPr>
            <a:normAutofit fontScale="90000"/>
          </a:bodyPr>
          <a:lstStyle/>
          <a:p>
            <a:r>
              <a:rPr lang="pt-BR" dirty="0"/>
              <a:t>Análise da estratificação de risco</a:t>
            </a:r>
            <a:r>
              <a:rPr lang="pt-BR" dirty="0">
                <a:ea typeface="+mn-lt"/>
                <a:cs typeface="+mn-lt"/>
              </a:rPr>
              <a:t> subpopulação da linha de cuidado prioritária</a:t>
            </a:r>
            <a:endParaRPr lang="pt-BR" dirty="0"/>
          </a:p>
        </p:txBody>
      </p:sp>
    </p:spTree>
    <p:extLst>
      <p:ext uri="{BB962C8B-B14F-4D97-AF65-F5344CB8AC3E}">
        <p14:creationId xmlns:p14="http://schemas.microsoft.com/office/powerpoint/2010/main" val="356997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Relembrar é viver!</a:t>
            </a:r>
            <a:endParaRPr lang="pt-BR" dirty="0"/>
          </a:p>
        </p:txBody>
      </p:sp>
      <p:sp>
        <p:nvSpPr>
          <p:cNvPr id="4" name="Espaço Reservado para Conteúdo 3"/>
          <p:cNvSpPr>
            <a:spLocks noGrp="1"/>
          </p:cNvSpPr>
          <p:nvPr>
            <p:ph idx="1"/>
          </p:nvPr>
        </p:nvSpPr>
        <p:spPr/>
        <p:txBody>
          <a:bodyPr vert="horz" lIns="91440" tIns="45720" rIns="91440" bIns="45720" rtlCol="0" anchor="t">
            <a:normAutofit/>
          </a:bodyPr>
          <a:lstStyle/>
          <a:p>
            <a:pPr algn="just"/>
            <a:r>
              <a:rPr lang="pt-BR" dirty="0">
                <a:latin typeface="Calibri"/>
                <a:cs typeface="Calibri"/>
              </a:rPr>
              <a:t>De acordo com a diretriz clínica da linha de cuidado priorizada, resuma quais os </a:t>
            </a:r>
            <a:r>
              <a:rPr lang="pt-BR">
                <a:latin typeface="Calibri"/>
                <a:cs typeface="Calibri"/>
              </a:rPr>
              <a:t>critérios de estratificação de risco preconizados</a:t>
            </a:r>
            <a:endParaRPr lang="pt-BR">
              <a:solidFill>
                <a:srgbClr val="614173"/>
              </a:solidFill>
              <a:cs typeface="Calibri"/>
            </a:endParaRPr>
          </a:p>
          <a:p>
            <a:pPr marL="0" indent="0" algn="just">
              <a:buNone/>
            </a:pPr>
            <a:endParaRPr lang="pt-BR" dirty="0">
              <a:solidFill>
                <a:srgbClr val="614173"/>
              </a:solidFill>
              <a:cs typeface="Calibri" panose="020F0502020204030204" pitchFamily="34" charset="0"/>
            </a:endParaRPr>
          </a:p>
        </p:txBody>
      </p:sp>
      <p:sp>
        <p:nvSpPr>
          <p:cNvPr id="5" name="Retângulo 4">
            <a:extLst>
              <a:ext uri="{FF2B5EF4-FFF2-40B4-BE49-F238E27FC236}">
                <a16:creationId xmlns:a16="http://schemas.microsoft.com/office/drawing/2014/main" id="{270B8AB6-38F0-4AD8-BDAF-36418EDC7708}"/>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b="1" dirty="0">
              <a:cs typeface="Calibri"/>
            </a:endParaRPr>
          </a:p>
          <a:p>
            <a:pPr algn="ctr"/>
            <a:endParaRPr lang="pt-BR" b="1" dirty="0">
              <a:cs typeface="Calibri"/>
            </a:endParaRPr>
          </a:p>
          <a:p>
            <a:pPr algn="ctr"/>
            <a:endParaRPr lang="pt-BR" b="1"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307891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latin typeface="Calibri"/>
                <a:cs typeface="Calibri"/>
              </a:rPr>
              <a:t>Análise da subpopulação estratificada até o momento</a:t>
            </a:r>
            <a:endParaRPr lang="pt-BR" dirty="0"/>
          </a:p>
        </p:txBody>
      </p:sp>
      <p:sp>
        <p:nvSpPr>
          <p:cNvPr id="4" name="Espaço Reservado para Conteúdo 3"/>
          <p:cNvSpPr>
            <a:spLocks noGrp="1"/>
          </p:cNvSpPr>
          <p:nvPr>
            <p:ph idx="1"/>
          </p:nvPr>
        </p:nvSpPr>
        <p:spPr>
          <a:xfrm>
            <a:off x="442783" y="2441013"/>
            <a:ext cx="11049749" cy="3644410"/>
          </a:xfrm>
        </p:spPr>
        <p:txBody>
          <a:bodyPr vert="horz" lIns="91440" tIns="45720" rIns="91440" bIns="45720" rtlCol="0" anchor="t">
            <a:normAutofit/>
          </a:bodyPr>
          <a:lstStyle/>
          <a:p>
            <a:r>
              <a:rPr lang="pt-BR" dirty="0">
                <a:latin typeface="Calibri"/>
                <a:cs typeface="Calibri"/>
              </a:rPr>
              <a:t>Linha de cuidado:</a:t>
            </a:r>
            <a:endParaRPr lang="pt-BR" dirty="0">
              <a:solidFill>
                <a:srgbClr val="614173"/>
              </a:solidFill>
              <a:cs typeface="Calibri" panose="020F0502020204030204" pitchFamily="34" charset="0"/>
            </a:endParaRPr>
          </a:p>
          <a:p>
            <a:r>
              <a:rPr lang="pt-BR" dirty="0">
                <a:latin typeface="Calibri"/>
                <a:cs typeface="Calibri"/>
              </a:rPr>
              <a:t>Total de pessoas dessa subpopulação: </a:t>
            </a:r>
            <a:r>
              <a:rPr lang="pt-BR" sz="1800" dirty="0">
                <a:solidFill>
                  <a:schemeClr val="tx1">
                    <a:lumMod val="50000"/>
                    <a:lumOff val="50000"/>
                  </a:schemeClr>
                </a:solidFill>
                <a:latin typeface="Calibri"/>
                <a:cs typeface="Calibri"/>
              </a:rPr>
              <a:t>(número total/porcentagem na população geral do território)</a:t>
            </a:r>
          </a:p>
          <a:p>
            <a:r>
              <a:rPr lang="pt-BR" dirty="0">
                <a:latin typeface="Calibri"/>
                <a:cs typeface="Calibri"/>
              </a:rPr>
              <a:t>Quantidade de pessoas já com estratificação de risco </a:t>
            </a:r>
            <a:r>
              <a:rPr lang="pt-BR" sz="1800" dirty="0">
                <a:solidFill>
                  <a:schemeClr val="tx1">
                    <a:lumMod val="50000"/>
                    <a:lumOff val="50000"/>
                  </a:schemeClr>
                </a:solidFill>
                <a:latin typeface="Calibri"/>
                <a:cs typeface="Calibri"/>
              </a:rPr>
              <a:t>(número total/porcentagem da subpopulação)</a:t>
            </a:r>
          </a:p>
          <a:p>
            <a:r>
              <a:rPr lang="pt-BR" dirty="0">
                <a:latin typeface="Calibri"/>
                <a:cs typeface="Calibri"/>
              </a:rPr>
              <a:t>MAAC nível 3: </a:t>
            </a:r>
            <a:r>
              <a:rPr lang="pt-BR" sz="1800" dirty="0">
                <a:solidFill>
                  <a:schemeClr val="tx1">
                    <a:lumMod val="50000"/>
                    <a:lumOff val="50000"/>
                  </a:schemeClr>
                </a:solidFill>
                <a:latin typeface="Calibri"/>
                <a:cs typeface="Calibri"/>
              </a:rPr>
              <a:t>(número total/porcentagem da subpopulação)</a:t>
            </a:r>
            <a:endParaRPr lang="pt-BR" sz="1800" dirty="0">
              <a:solidFill>
                <a:schemeClr val="tx1">
                  <a:lumMod val="50000"/>
                  <a:lumOff val="50000"/>
                </a:schemeClr>
              </a:solidFill>
            </a:endParaRPr>
          </a:p>
          <a:p>
            <a:r>
              <a:rPr lang="pt-BR" dirty="0">
                <a:latin typeface="Calibri"/>
                <a:cs typeface="Calibri"/>
              </a:rPr>
              <a:t>MAAC nível 4:</a:t>
            </a:r>
            <a:r>
              <a:rPr lang="pt-BR" dirty="0">
                <a:solidFill>
                  <a:schemeClr val="tx1">
                    <a:lumMod val="50000"/>
                    <a:lumOff val="50000"/>
                  </a:schemeClr>
                </a:solidFill>
                <a:latin typeface="Calibri"/>
                <a:cs typeface="Calibri"/>
              </a:rPr>
              <a:t> </a:t>
            </a:r>
            <a:r>
              <a:rPr lang="pt-BR" sz="1800" dirty="0">
                <a:solidFill>
                  <a:schemeClr val="tx1">
                    <a:lumMod val="50000"/>
                    <a:lumOff val="50000"/>
                  </a:schemeClr>
                </a:solidFill>
                <a:latin typeface="Calibri"/>
                <a:cs typeface="Calibri"/>
              </a:rPr>
              <a:t>(número total/porcentagem da subpopulação)</a:t>
            </a:r>
            <a:endParaRPr lang="pt-BR" sz="1800" dirty="0">
              <a:solidFill>
                <a:schemeClr val="tx1">
                  <a:lumMod val="50000"/>
                  <a:lumOff val="50000"/>
                </a:schemeClr>
              </a:solidFill>
              <a:cs typeface="Calibri"/>
            </a:endParaRPr>
          </a:p>
          <a:p>
            <a:r>
              <a:rPr lang="pt-BR" dirty="0">
                <a:latin typeface="Calibri"/>
                <a:cs typeface="Calibri"/>
              </a:rPr>
              <a:t>MAAC nível 5: </a:t>
            </a:r>
            <a:r>
              <a:rPr lang="pt-BR" sz="1800" dirty="0">
                <a:solidFill>
                  <a:schemeClr val="tx1">
                    <a:lumMod val="50000"/>
                    <a:lumOff val="50000"/>
                  </a:schemeClr>
                </a:solidFill>
                <a:latin typeface="Calibri"/>
                <a:cs typeface="Calibri"/>
              </a:rPr>
              <a:t>(número total/porcentagem da subpopulação)</a:t>
            </a:r>
          </a:p>
          <a:p>
            <a:endParaRPr lang="pt-BR" dirty="0">
              <a:solidFill>
                <a:srgbClr val="614173"/>
              </a:solidFill>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118877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42783" y="980513"/>
            <a:ext cx="11049749" cy="1325563"/>
          </a:xfrm>
        </p:spPr>
        <p:txBody>
          <a:bodyPr/>
          <a:lstStyle/>
          <a:p>
            <a:r>
              <a:rPr lang="pt-BR" dirty="0">
                <a:latin typeface="Calibri"/>
                <a:cs typeface="Calibri"/>
              </a:rPr>
              <a:t>Análise de usuários elegíveis para compartilhamento do cuidado com AAE</a:t>
            </a:r>
            <a:endParaRPr lang="pt-BR" dirty="0"/>
          </a:p>
        </p:txBody>
      </p:sp>
      <p:sp>
        <p:nvSpPr>
          <p:cNvPr id="4" name="Espaço Reservado para Conteúdo 3"/>
          <p:cNvSpPr>
            <a:spLocks noGrp="1"/>
          </p:cNvSpPr>
          <p:nvPr>
            <p:ph idx="1"/>
          </p:nvPr>
        </p:nvSpPr>
        <p:spPr>
          <a:xfrm>
            <a:off x="442783" y="2441013"/>
            <a:ext cx="11049749" cy="3644410"/>
          </a:xfrm>
        </p:spPr>
        <p:txBody>
          <a:bodyPr vert="horz" lIns="91440" tIns="45720" rIns="91440" bIns="45720" rtlCol="0" anchor="t">
            <a:normAutofit/>
          </a:bodyPr>
          <a:lstStyle/>
          <a:p>
            <a:r>
              <a:rPr lang="pt-BR" dirty="0">
                <a:latin typeface="Calibri"/>
                <a:cs typeface="Calibri"/>
              </a:rPr>
              <a:t>MAAC nível 4:</a:t>
            </a:r>
            <a:r>
              <a:rPr lang="pt-BR" dirty="0">
                <a:solidFill>
                  <a:schemeClr val="tx1">
                    <a:lumMod val="50000"/>
                    <a:lumOff val="50000"/>
                  </a:schemeClr>
                </a:solidFill>
                <a:latin typeface="Calibri"/>
                <a:cs typeface="Calibri"/>
              </a:rPr>
              <a:t> </a:t>
            </a:r>
            <a:r>
              <a:rPr lang="pt-BR" sz="1600" dirty="0">
                <a:solidFill>
                  <a:schemeClr val="tx1">
                    <a:lumMod val="50000"/>
                    <a:lumOff val="50000"/>
                  </a:schemeClr>
                </a:solidFill>
                <a:latin typeface="Calibri"/>
                <a:cs typeface="Calibri"/>
              </a:rPr>
              <a:t>(número total/número de compartilhamento com AAE)</a:t>
            </a:r>
            <a:endParaRPr lang="pt-BR" sz="1600" dirty="0">
              <a:solidFill>
                <a:schemeClr val="tx1">
                  <a:lumMod val="50000"/>
                  <a:lumOff val="50000"/>
                </a:schemeClr>
              </a:solidFill>
              <a:cs typeface="Calibri"/>
            </a:endParaRPr>
          </a:p>
          <a:p>
            <a:endParaRPr lang="pt-BR" sz="1800" dirty="0">
              <a:solidFill>
                <a:srgbClr val="FF0000"/>
              </a:solidFill>
              <a:cs typeface="Calibri"/>
            </a:endParaRPr>
          </a:p>
          <a:p>
            <a:r>
              <a:rPr lang="pt-BR" dirty="0">
                <a:latin typeface="Calibri"/>
                <a:cs typeface="Calibri"/>
              </a:rPr>
              <a:t>MAAC nível 5: </a:t>
            </a:r>
            <a:r>
              <a:rPr lang="pt-BR" sz="1600" dirty="0">
                <a:solidFill>
                  <a:schemeClr val="tx1">
                    <a:lumMod val="50000"/>
                    <a:lumOff val="50000"/>
                  </a:schemeClr>
                </a:solidFill>
                <a:latin typeface="Calibri"/>
                <a:cs typeface="Calibri"/>
              </a:rPr>
              <a:t>(número total/número de compartilhamento com AAE)</a:t>
            </a:r>
          </a:p>
          <a:p>
            <a:endParaRPr lang="pt-BR" sz="1600" dirty="0">
              <a:solidFill>
                <a:srgbClr val="FF0000"/>
              </a:solidFill>
              <a:cs typeface="Calibri"/>
            </a:endParaRPr>
          </a:p>
          <a:p>
            <a:pPr marL="0" indent="0" algn="ctr">
              <a:buNone/>
            </a:pPr>
            <a:r>
              <a:rPr lang="pt-BR" dirty="0">
                <a:solidFill>
                  <a:srgbClr val="69527A"/>
                </a:solidFill>
                <a:latin typeface="Calibri"/>
                <a:cs typeface="Calibri"/>
              </a:rPr>
              <a:t>Ou seja, usuário de alto ou muito alto risco!</a:t>
            </a:r>
            <a:endParaRPr lang="pt-BR" dirty="0">
              <a:solidFill>
                <a:srgbClr val="69527A"/>
              </a:solidFill>
              <a:cs typeface="Calibri"/>
            </a:endParaRPr>
          </a:p>
          <a:p>
            <a:endParaRPr lang="pt-BR" sz="1600" dirty="0">
              <a:solidFill>
                <a:srgbClr val="FF0000"/>
              </a:solidFill>
              <a:cs typeface="Calibri"/>
            </a:endParaRPr>
          </a:p>
          <a:p>
            <a:pPr marL="0" indent="0" algn="just">
              <a:buNone/>
            </a:pPr>
            <a:r>
              <a:rPr lang="pt-BR" dirty="0">
                <a:latin typeface="Calibri"/>
                <a:cs typeface="Calibri"/>
              </a:rPr>
              <a:t>Escolha um caso clínico elegível da sua lista de usuários acima que ainda não foi compartilhado com a AAE. Você consegue identificar por que esse caso não foi compartilhado?</a:t>
            </a:r>
            <a:endParaRPr lang="pt-BR" dirty="0">
              <a:solidFill>
                <a:srgbClr val="7030A0"/>
              </a:solidFill>
              <a:latin typeface="Calibri"/>
              <a:cs typeface="Calibri"/>
            </a:endParaRPr>
          </a:p>
          <a:p>
            <a:endParaRPr lang="pt-BR" dirty="0">
              <a:cs typeface="Calibri"/>
            </a:endParaRPr>
          </a:p>
        </p:txBody>
      </p:sp>
      <p:sp>
        <p:nvSpPr>
          <p:cNvPr id="5" name="Retângulo 4">
            <a:extLst>
              <a:ext uri="{FF2B5EF4-FFF2-40B4-BE49-F238E27FC236}">
                <a16:creationId xmlns:a16="http://schemas.microsoft.com/office/drawing/2014/main" id="{4C75D3B6-1CB9-4A44-8AC2-6791311EBEBB}"/>
              </a:ext>
            </a:extLst>
          </p:cNvPr>
          <p:cNvSpPr/>
          <p:nvPr/>
        </p:nvSpPr>
        <p:spPr>
          <a:xfrm>
            <a:off x="-2408238" y="0"/>
            <a:ext cx="2378075" cy="6858000"/>
          </a:xfrm>
          <a:prstGeom prst="rect">
            <a:avLst/>
          </a:prstGeom>
          <a:solidFill>
            <a:srgbClr val="6141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r>
              <a:rPr lang="pt-BR" b="1" dirty="0"/>
              <a:t>ORIENTAÇÕES:</a:t>
            </a:r>
          </a:p>
          <a:p>
            <a:pPr algn="ctr"/>
            <a:endParaRPr lang="pt-BR" dirty="0">
              <a:cs typeface="Calibri"/>
            </a:endParaRPr>
          </a:p>
          <a:p>
            <a:pPr algn="ctr"/>
            <a:endParaRPr lang="pt-BR" b="1" dirty="0">
              <a:ea typeface="+mn-lt"/>
              <a:cs typeface="+mn-lt"/>
            </a:endParaRPr>
          </a:p>
          <a:p>
            <a:pPr algn="ctr"/>
            <a:endParaRPr lang="pt-BR" dirty="0">
              <a:cs typeface="Calibri"/>
            </a:endParaRPr>
          </a:p>
          <a:p>
            <a:pPr marL="285750" indent="-285750">
              <a:buFont typeface="Arial" panose="020B0604020202020204" pitchFamily="34" charset="0"/>
              <a:buChar char="•"/>
            </a:pPr>
            <a:r>
              <a:rPr lang="pt-BR" dirty="0"/>
              <a:t>Fonte de sub-título: calibri 28 - cor do marcador</a:t>
            </a:r>
          </a:p>
          <a:p>
            <a:pPr marL="285750" indent="-285750">
              <a:buFont typeface="Arial" panose="020B0604020202020204" pitchFamily="34" charset="0"/>
              <a:buChar char="•"/>
            </a:pPr>
            <a:r>
              <a:rPr lang="pt-BR" dirty="0"/>
              <a:t>Corpo do texto: calibri 22 – roxo</a:t>
            </a:r>
          </a:p>
          <a:p>
            <a:pPr marL="285750" indent="-285750">
              <a:buFont typeface="Arial" panose="020B0604020202020204" pitchFamily="34" charset="0"/>
              <a:buChar char="•"/>
            </a:pPr>
            <a:r>
              <a:rPr lang="pt-BR" dirty="0"/>
              <a:t>Manter os marcadores</a:t>
            </a:r>
          </a:p>
          <a:p>
            <a:pPr marL="285750" indent="-285750">
              <a:buFont typeface="Arial" panose="020B0604020202020204" pitchFamily="34" charset="0"/>
              <a:buChar char="•"/>
            </a:pPr>
            <a:r>
              <a:rPr lang="pt-BR" dirty="0"/>
              <a:t>Máximo cinco tópicos por slide</a:t>
            </a:r>
          </a:p>
          <a:p>
            <a:pPr marL="285750" indent="-285750">
              <a:buFont typeface="Arial" panose="020B0604020202020204" pitchFamily="34" charset="0"/>
              <a:buChar char="•"/>
            </a:pPr>
            <a:r>
              <a:rPr lang="pt-BR" dirty="0"/>
              <a:t>Tópicos alinhados à esquerda</a:t>
            </a:r>
          </a:p>
          <a:p>
            <a:pPr algn="ctr"/>
            <a:endParaRPr lang="pt-BR" dirty="0"/>
          </a:p>
          <a:p>
            <a:pPr algn="ctr"/>
            <a:endParaRPr lang="pt-BR" dirty="0"/>
          </a:p>
        </p:txBody>
      </p:sp>
    </p:spTree>
    <p:extLst>
      <p:ext uri="{BB962C8B-B14F-4D97-AF65-F5344CB8AC3E}">
        <p14:creationId xmlns:p14="http://schemas.microsoft.com/office/powerpoint/2010/main" val="420855040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24</Slides>
  <Notes>0</Notes>
  <HiddenSlides>0</HiddenSlides>
  <MMClips>0</MMClips>
  <ScaleCrop>false</ScaleCrop>
  <HeadingPairs>
    <vt:vector size="4" baseType="variant">
      <vt:variant>
        <vt:lpstr>Tema</vt:lpstr>
      </vt:variant>
      <vt:variant>
        <vt:i4>5</vt:i4>
      </vt:variant>
      <vt:variant>
        <vt:lpstr>Títulos de slides</vt:lpstr>
      </vt:variant>
      <vt:variant>
        <vt:i4>24</vt:i4>
      </vt:variant>
    </vt:vector>
  </HeadingPairs>
  <TitlesOfParts>
    <vt:vector size="29" baseType="lpstr">
      <vt:lpstr>Tema do Office</vt:lpstr>
      <vt:lpstr>Capa Início</vt:lpstr>
      <vt:lpstr>Capa Seção</vt:lpstr>
      <vt:lpstr>Conteúdo 1</vt:lpstr>
      <vt:lpstr>Capa Final</vt:lpstr>
      <vt:lpstr>Integração e Comunicação entre APS e AAE Oficina Tutorial 5.1 APS</vt:lpstr>
      <vt:lpstr>Atividades </vt:lpstr>
      <vt:lpstr>Painel de atividades</vt:lpstr>
      <vt:lpstr> Resumo: Giro na unidade  </vt:lpstr>
      <vt:lpstr>Resumo: Giro na unidade  </vt:lpstr>
      <vt:lpstr>Análise da estratificação de risco subpopulação da linha de cuidado prioritária</vt:lpstr>
      <vt:lpstr>Relembrar é viver!</vt:lpstr>
      <vt:lpstr>Análise da subpopulação estratificada até o momento</vt:lpstr>
      <vt:lpstr>Análise de usuários elegíveis para compartilhamento do cuidado com AAE</vt:lpstr>
      <vt:lpstr>Identificação dos usuários com alta demanda de  coordenação do cuidado</vt:lpstr>
      <vt:lpstr>Identificação dos usuários com alta demanda de  coordenação do cuidado</vt:lpstr>
      <vt:lpstr>Identificação dos usuários com alta demanda de  coordenação do cuidado</vt:lpstr>
      <vt:lpstr>Identificação dos usuários com alta demanda de  coordenação do cuidado</vt:lpstr>
      <vt:lpstr>Plano de cuidados APS</vt:lpstr>
      <vt:lpstr>Vamos alinhar o vocabulário?</vt:lpstr>
      <vt:lpstr>Vamos alinhar o vocabulário?</vt:lpstr>
      <vt:lpstr>Plano de cuidados</vt:lpstr>
      <vt:lpstr>Plano de cuidados</vt:lpstr>
      <vt:lpstr>Plano de cuidados interdisciplinar e interprofissional na APS</vt:lpstr>
      <vt:lpstr>Plano de cuidados APS</vt:lpstr>
      <vt:lpstr>Plano de cuidados APS</vt:lpstr>
      <vt:lpstr>Análise local e plano de ação </vt:lpstr>
      <vt:lpstr>Análise local e plano de ação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
  <cp:revision>348</cp:revision>
  <dcterms:created xsi:type="dcterms:W3CDTF">2021-11-05T10:33:54Z</dcterms:created>
  <dcterms:modified xsi:type="dcterms:W3CDTF">2021-11-05T17:01:34Z</dcterms:modified>
</cp:coreProperties>
</file>