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theme/theme9.xml" ContentType="application/vnd.openxmlformats-officedocument.theme+xml"/>
  <Override PartName="/ppt/slideLayouts/slideLayout13.xml" ContentType="application/vnd.openxmlformats-officedocument.presentationml.slideLayout+xml"/>
  <Override PartName="/ppt/theme/theme10.xml" ContentType="application/vnd.openxmlformats-officedocument.theme+xml"/>
  <Override PartName="/ppt/slideLayouts/slideLayout1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8" r:id="rId5"/>
    <p:sldMasterId id="2147483660" r:id="rId6"/>
    <p:sldMasterId id="2147483674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  <p:sldMasterId id="2147483656" r:id="rId14"/>
  </p:sldMasterIdLst>
  <p:notesMasterIdLst>
    <p:notesMasterId r:id="rId86"/>
  </p:notesMasterIdLst>
  <p:sldIdLst>
    <p:sldId id="278" r:id="rId15"/>
    <p:sldId id="279" r:id="rId16"/>
    <p:sldId id="302" r:id="rId17"/>
    <p:sldId id="303" r:id="rId18"/>
    <p:sldId id="305" r:id="rId19"/>
    <p:sldId id="306" r:id="rId20"/>
    <p:sldId id="275" r:id="rId21"/>
    <p:sldId id="276" r:id="rId22"/>
    <p:sldId id="277" r:id="rId23"/>
    <p:sldId id="2147376804" r:id="rId24"/>
    <p:sldId id="2147376837" r:id="rId25"/>
    <p:sldId id="2147376836" r:id="rId26"/>
    <p:sldId id="2147376838" r:id="rId27"/>
    <p:sldId id="2147376839" r:id="rId28"/>
    <p:sldId id="2147376840" r:id="rId29"/>
    <p:sldId id="2147376841" r:id="rId30"/>
    <p:sldId id="2147376842" r:id="rId31"/>
    <p:sldId id="2147376843" r:id="rId32"/>
    <p:sldId id="257" r:id="rId33"/>
    <p:sldId id="2147376828" r:id="rId34"/>
    <p:sldId id="2147376788" r:id="rId35"/>
    <p:sldId id="260" r:id="rId36"/>
    <p:sldId id="2147376789" r:id="rId37"/>
    <p:sldId id="264" r:id="rId38"/>
    <p:sldId id="2147376845" r:id="rId39"/>
    <p:sldId id="2147376844" r:id="rId40"/>
    <p:sldId id="2147376846" r:id="rId41"/>
    <p:sldId id="2147376847" r:id="rId42"/>
    <p:sldId id="2147376848" r:id="rId43"/>
    <p:sldId id="2147376849" r:id="rId44"/>
    <p:sldId id="2147376810" r:id="rId45"/>
    <p:sldId id="2147376809" r:id="rId46"/>
    <p:sldId id="2147376808" r:id="rId47"/>
    <p:sldId id="2147376807" r:id="rId48"/>
    <p:sldId id="2147376850" r:id="rId49"/>
    <p:sldId id="2147376851" r:id="rId50"/>
    <p:sldId id="2147376852" r:id="rId51"/>
    <p:sldId id="2147376854" r:id="rId52"/>
    <p:sldId id="2147376855" r:id="rId53"/>
    <p:sldId id="2147376856" r:id="rId54"/>
    <p:sldId id="2147376857" r:id="rId55"/>
    <p:sldId id="2147376858" r:id="rId56"/>
    <p:sldId id="296" r:id="rId57"/>
    <p:sldId id="2147376859" r:id="rId58"/>
    <p:sldId id="2147376860" r:id="rId59"/>
    <p:sldId id="2147376861" r:id="rId60"/>
    <p:sldId id="2147376853" r:id="rId61"/>
    <p:sldId id="2147376862" r:id="rId62"/>
    <p:sldId id="2147376863" r:id="rId63"/>
    <p:sldId id="2147376864" r:id="rId64"/>
    <p:sldId id="2147376865" r:id="rId65"/>
    <p:sldId id="2147376866" r:id="rId66"/>
    <p:sldId id="2147376813" r:id="rId67"/>
    <p:sldId id="2147376825" r:id="rId68"/>
    <p:sldId id="2147376824" r:id="rId69"/>
    <p:sldId id="2147376823" r:id="rId70"/>
    <p:sldId id="2147376822" r:id="rId71"/>
    <p:sldId id="2147376829" r:id="rId72"/>
    <p:sldId id="2147376867" r:id="rId73"/>
    <p:sldId id="2147376831" r:id="rId74"/>
    <p:sldId id="2147376868" r:id="rId75"/>
    <p:sldId id="2147376821" r:id="rId76"/>
    <p:sldId id="2147376820" r:id="rId77"/>
    <p:sldId id="2147376819" r:id="rId78"/>
    <p:sldId id="2147376818" r:id="rId79"/>
    <p:sldId id="2147376817" r:id="rId80"/>
    <p:sldId id="2147376816" r:id="rId81"/>
    <p:sldId id="284" r:id="rId82"/>
    <p:sldId id="2147376869" r:id="rId83"/>
    <p:sldId id="2147376832" r:id="rId84"/>
    <p:sldId id="295" r:id="rId8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quip" initials="e" lastIdx="1" clrIdx="0">
    <p:extLst>
      <p:ext uri="{19B8F6BF-5375-455C-9EA6-DF929625EA0E}">
        <p15:presenceInfo xmlns:p15="http://schemas.microsoft.com/office/powerpoint/2012/main" userId="4f6ececc25d7455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17BB"/>
    <a:srgbClr val="E7E9FF"/>
    <a:srgbClr val="A8B2FE"/>
    <a:srgbClr val="5E71FC"/>
    <a:srgbClr val="0421F6"/>
    <a:srgbClr val="7B8AFD"/>
    <a:srgbClr val="4258FC"/>
    <a:srgbClr val="D2D7FE"/>
    <a:srgbClr val="1934FB"/>
    <a:srgbClr val="C2C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02DB7D-23C7-46C6-B6AD-7517A11060C9}" v="5" dt="2024-09-23T20:39:46.5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viewProps" Target="viewProps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5" Type="http://schemas.openxmlformats.org/officeDocument/2006/relationships/slideMaster" Target="slideMasters/slideMaster2.xml"/><Relationship Id="rId90" Type="http://schemas.openxmlformats.org/officeDocument/2006/relationships/theme" Target="theme/theme1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7.xml"/><Relationship Id="rId92" Type="http://schemas.microsoft.com/office/2015/10/relationships/revisionInfo" Target="revisionInfo.xml"/><Relationship Id="rId2" Type="http://schemas.openxmlformats.org/officeDocument/2006/relationships/customXml" Target="../customXml/item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commentAuthors" Target="commentAuthors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197CE9-FC9F-4EA7-98E1-011BB6CECD26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9C9664A-D523-41BB-A928-5D3A810CA6DF}">
      <dgm:prSet phldrT="[Texto]" custT="1"/>
      <dgm:spPr/>
      <dgm:t>
        <a:bodyPr/>
        <a:lstStyle/>
        <a:p>
          <a:r>
            <a:rPr lang="pt-BR" sz="2400" dirty="0"/>
            <a:t>Referência Técnica Estadual</a:t>
          </a:r>
        </a:p>
      </dgm:t>
    </dgm:pt>
    <dgm:pt modelId="{02610A98-6C1C-40B7-AEA3-C77D2F754FBD}" type="parTrans" cxnId="{0A2BEF0D-BBF6-4F16-9583-2CC0022EF92D}">
      <dgm:prSet/>
      <dgm:spPr/>
      <dgm:t>
        <a:bodyPr/>
        <a:lstStyle/>
        <a:p>
          <a:endParaRPr lang="pt-BR"/>
        </a:p>
      </dgm:t>
    </dgm:pt>
    <dgm:pt modelId="{C37988A2-B48A-4A3E-9015-F735898D7E9C}" type="sibTrans" cxnId="{0A2BEF0D-BBF6-4F16-9583-2CC0022EF92D}">
      <dgm:prSet/>
      <dgm:spPr/>
      <dgm:t>
        <a:bodyPr/>
        <a:lstStyle/>
        <a:p>
          <a:endParaRPr lang="pt-BR"/>
        </a:p>
      </dgm:t>
    </dgm:pt>
    <dgm:pt modelId="{C0E158D2-FB0C-449B-A931-B0875D0A0E48}">
      <dgm:prSet phldrT="[Texto]" custT="1"/>
      <dgm:spPr/>
      <dgm:t>
        <a:bodyPr/>
        <a:lstStyle/>
        <a:p>
          <a:pPr marL="0" algn="just" defTabSz="914400" rtl="0" eaLnBrk="1" fontAlgn="base" latinLnBrk="0" hangingPunct="1">
            <a:buFont typeface="Arial" panose="020B0604020202020204" pitchFamily="34" charset="0"/>
            <a:buChar char="•"/>
          </a:pPr>
          <a:r>
            <a:rPr lang="pt-BR" sz="2000" kern="1200" dirty="0">
              <a:solidFill>
                <a:srgbClr val="14110F"/>
              </a:solidFill>
              <a:latin typeface="+mn-lt"/>
              <a:ea typeface="+mn-ea"/>
              <a:cs typeface="+mn-cs"/>
            </a:rPr>
            <a:t>Demandas referentes à deliberação com a   gestão maior são consideradas como finalidade estratégica.</a:t>
          </a:r>
        </a:p>
      </dgm:t>
    </dgm:pt>
    <dgm:pt modelId="{1E8ACFA2-BE35-4438-B01C-018AA41C1EEE}" type="parTrans" cxnId="{ECC0B54F-9FA1-4A40-BB64-41F04F0FB541}">
      <dgm:prSet/>
      <dgm:spPr/>
      <dgm:t>
        <a:bodyPr/>
        <a:lstStyle/>
        <a:p>
          <a:endParaRPr lang="pt-BR"/>
        </a:p>
      </dgm:t>
    </dgm:pt>
    <dgm:pt modelId="{C5C8AFF2-D46B-4C1D-A632-2448126BA597}" type="sibTrans" cxnId="{ECC0B54F-9FA1-4A40-BB64-41F04F0FB541}">
      <dgm:prSet/>
      <dgm:spPr/>
      <dgm:t>
        <a:bodyPr/>
        <a:lstStyle/>
        <a:p>
          <a:endParaRPr lang="pt-BR"/>
        </a:p>
      </dgm:t>
    </dgm:pt>
    <dgm:pt modelId="{CF41DDDC-B013-4314-B094-B80B7A744400}">
      <dgm:prSet phldrT="[Texto]" custT="1"/>
      <dgm:spPr/>
      <dgm:t>
        <a:bodyPr/>
        <a:lstStyle/>
        <a:p>
          <a:r>
            <a:rPr lang="pt-BR" sz="2400" dirty="0"/>
            <a:t>Grupo Condutor Estadual</a:t>
          </a:r>
        </a:p>
      </dgm:t>
    </dgm:pt>
    <dgm:pt modelId="{233B15E7-7EAD-4A56-9603-9F427BE0D2D9}" type="parTrans" cxnId="{A15CA784-465C-4025-8E63-ADA346F16554}">
      <dgm:prSet/>
      <dgm:spPr/>
      <dgm:t>
        <a:bodyPr/>
        <a:lstStyle/>
        <a:p>
          <a:endParaRPr lang="pt-BR"/>
        </a:p>
      </dgm:t>
    </dgm:pt>
    <dgm:pt modelId="{A3A9FBFE-99FC-42D6-96EC-49CE579C2D06}" type="sibTrans" cxnId="{A15CA784-465C-4025-8E63-ADA346F16554}">
      <dgm:prSet/>
      <dgm:spPr/>
      <dgm:t>
        <a:bodyPr/>
        <a:lstStyle/>
        <a:p>
          <a:endParaRPr lang="pt-BR"/>
        </a:p>
      </dgm:t>
    </dgm:pt>
    <dgm:pt modelId="{9ED8292F-4344-4A3C-9566-B29834CBF9BE}">
      <dgm:prSet phldrT="[Texto]" custT="1"/>
      <dgm:spPr/>
      <dgm:t>
        <a:bodyPr/>
        <a:lstStyle/>
        <a:p>
          <a:r>
            <a:rPr lang="pt-BR" sz="2000" kern="1200" dirty="0">
              <a:solidFill>
                <a:srgbClr val="14110F"/>
              </a:solidFill>
              <a:latin typeface="+mn-lt"/>
              <a:ea typeface="+mn-ea"/>
              <a:cs typeface="+mn-cs"/>
            </a:rPr>
            <a:t>Demandas que dizem respeito à execução do </a:t>
          </a:r>
          <a:r>
            <a:rPr lang="pt-BR" sz="2000" kern="1200" dirty="0" err="1">
              <a:solidFill>
                <a:srgbClr val="14110F"/>
              </a:solidFill>
              <a:latin typeface="+mn-lt"/>
              <a:ea typeface="+mn-ea"/>
              <a:cs typeface="+mn-cs"/>
            </a:rPr>
            <a:t>PlanificaSUS</a:t>
          </a:r>
          <a:r>
            <a:rPr lang="pt-BR" sz="2000" kern="1200" dirty="0">
              <a:solidFill>
                <a:srgbClr val="14110F"/>
              </a:solidFill>
              <a:latin typeface="+mn-lt"/>
              <a:ea typeface="+mn-ea"/>
              <a:cs typeface="+mn-cs"/>
            </a:rPr>
            <a:t> e às articulações necessárias em âmbito territorial possuem caráter operacional.</a:t>
          </a:r>
        </a:p>
      </dgm:t>
    </dgm:pt>
    <dgm:pt modelId="{E58F74D3-A619-4BEB-BEFA-021429AC7FCA}" type="parTrans" cxnId="{1916E92E-662D-4705-B082-5B62B0BD350E}">
      <dgm:prSet/>
      <dgm:spPr/>
      <dgm:t>
        <a:bodyPr/>
        <a:lstStyle/>
        <a:p>
          <a:endParaRPr lang="pt-BR"/>
        </a:p>
      </dgm:t>
    </dgm:pt>
    <dgm:pt modelId="{C04661CA-B375-4D79-A803-1DCBA32399BC}" type="sibTrans" cxnId="{1916E92E-662D-4705-B082-5B62B0BD350E}">
      <dgm:prSet/>
      <dgm:spPr/>
      <dgm:t>
        <a:bodyPr/>
        <a:lstStyle/>
        <a:p>
          <a:endParaRPr lang="pt-BR"/>
        </a:p>
      </dgm:t>
    </dgm:pt>
    <dgm:pt modelId="{E8B8357B-5234-4AFF-8362-3A137917D257}" type="pres">
      <dgm:prSet presAssocID="{ED197CE9-FC9F-4EA7-98E1-011BB6CECD26}" presName="Name0" presStyleCnt="0">
        <dgm:presLayoutVars>
          <dgm:dir/>
          <dgm:animLvl val="lvl"/>
          <dgm:resizeHandles/>
        </dgm:presLayoutVars>
      </dgm:prSet>
      <dgm:spPr/>
    </dgm:pt>
    <dgm:pt modelId="{DCEF63E5-4806-4150-A5F7-E5240222C462}" type="pres">
      <dgm:prSet presAssocID="{89C9664A-D523-41BB-A928-5D3A810CA6DF}" presName="linNode" presStyleCnt="0"/>
      <dgm:spPr/>
    </dgm:pt>
    <dgm:pt modelId="{0E336B09-39BF-4969-BECF-55B01E11101B}" type="pres">
      <dgm:prSet presAssocID="{89C9664A-D523-41BB-A928-5D3A810CA6DF}" presName="parentShp" presStyleLbl="node1" presStyleIdx="0" presStyleCnt="2" custScaleY="41124">
        <dgm:presLayoutVars>
          <dgm:bulletEnabled val="1"/>
        </dgm:presLayoutVars>
      </dgm:prSet>
      <dgm:spPr/>
    </dgm:pt>
    <dgm:pt modelId="{56C60A70-D313-46CF-96F4-8B09751B4846}" type="pres">
      <dgm:prSet presAssocID="{89C9664A-D523-41BB-A928-5D3A810CA6DF}" presName="childShp" presStyleLbl="bgAccFollowNode1" presStyleIdx="0" presStyleCnt="2" custScaleY="31841">
        <dgm:presLayoutVars>
          <dgm:bulletEnabled val="1"/>
        </dgm:presLayoutVars>
      </dgm:prSet>
      <dgm:spPr/>
    </dgm:pt>
    <dgm:pt modelId="{16F7B110-F459-4FA9-A5CD-A3932DD679C3}" type="pres">
      <dgm:prSet presAssocID="{C37988A2-B48A-4A3E-9015-F735898D7E9C}" presName="spacing" presStyleCnt="0"/>
      <dgm:spPr/>
    </dgm:pt>
    <dgm:pt modelId="{514D0CC7-1AF8-4DD1-B4B8-B20438C589F4}" type="pres">
      <dgm:prSet presAssocID="{CF41DDDC-B013-4314-B094-B80B7A744400}" presName="linNode" presStyleCnt="0"/>
      <dgm:spPr/>
    </dgm:pt>
    <dgm:pt modelId="{07054FDC-4256-4E27-9AFD-71744E40748D}" type="pres">
      <dgm:prSet presAssocID="{CF41DDDC-B013-4314-B094-B80B7A744400}" presName="parentShp" presStyleLbl="node1" presStyleIdx="1" presStyleCnt="2" custScaleY="44430">
        <dgm:presLayoutVars>
          <dgm:bulletEnabled val="1"/>
        </dgm:presLayoutVars>
      </dgm:prSet>
      <dgm:spPr/>
    </dgm:pt>
    <dgm:pt modelId="{B6C0E2CB-C4D2-4446-8FDD-B50B8B715D99}" type="pres">
      <dgm:prSet presAssocID="{CF41DDDC-B013-4314-B094-B80B7A744400}" presName="childShp" presStyleLbl="bgAccFollowNode1" presStyleIdx="1" presStyleCnt="2" custScaleY="42493">
        <dgm:presLayoutVars>
          <dgm:bulletEnabled val="1"/>
        </dgm:presLayoutVars>
      </dgm:prSet>
      <dgm:spPr/>
    </dgm:pt>
  </dgm:ptLst>
  <dgm:cxnLst>
    <dgm:cxn modelId="{0A2BEF0D-BBF6-4F16-9583-2CC0022EF92D}" srcId="{ED197CE9-FC9F-4EA7-98E1-011BB6CECD26}" destId="{89C9664A-D523-41BB-A928-5D3A810CA6DF}" srcOrd="0" destOrd="0" parTransId="{02610A98-6C1C-40B7-AEA3-C77D2F754FBD}" sibTransId="{C37988A2-B48A-4A3E-9015-F735898D7E9C}"/>
    <dgm:cxn modelId="{2726F92A-10D7-4C75-801E-8F5481B15FA1}" type="presOf" srcId="{9ED8292F-4344-4A3C-9566-B29834CBF9BE}" destId="{B6C0E2CB-C4D2-4446-8FDD-B50B8B715D99}" srcOrd="0" destOrd="0" presId="urn:microsoft.com/office/officeart/2005/8/layout/vList6"/>
    <dgm:cxn modelId="{1916E92E-662D-4705-B082-5B62B0BD350E}" srcId="{CF41DDDC-B013-4314-B094-B80B7A744400}" destId="{9ED8292F-4344-4A3C-9566-B29834CBF9BE}" srcOrd="0" destOrd="0" parTransId="{E58F74D3-A619-4BEB-BEFA-021429AC7FCA}" sibTransId="{C04661CA-B375-4D79-A803-1DCBA32399BC}"/>
    <dgm:cxn modelId="{A24C6E32-EA89-4D9B-8E56-4C413800DABF}" type="presOf" srcId="{C0E158D2-FB0C-449B-A931-B0875D0A0E48}" destId="{56C60A70-D313-46CF-96F4-8B09751B4846}" srcOrd="0" destOrd="0" presId="urn:microsoft.com/office/officeart/2005/8/layout/vList6"/>
    <dgm:cxn modelId="{ECC0B54F-9FA1-4A40-BB64-41F04F0FB541}" srcId="{89C9664A-D523-41BB-A928-5D3A810CA6DF}" destId="{C0E158D2-FB0C-449B-A931-B0875D0A0E48}" srcOrd="0" destOrd="0" parTransId="{1E8ACFA2-BE35-4438-B01C-018AA41C1EEE}" sibTransId="{C5C8AFF2-D46B-4C1D-A632-2448126BA597}"/>
    <dgm:cxn modelId="{4E111C54-6B95-47BB-B768-C839A3CC79E0}" type="presOf" srcId="{89C9664A-D523-41BB-A928-5D3A810CA6DF}" destId="{0E336B09-39BF-4969-BECF-55B01E11101B}" srcOrd="0" destOrd="0" presId="urn:microsoft.com/office/officeart/2005/8/layout/vList6"/>
    <dgm:cxn modelId="{A15CA784-465C-4025-8E63-ADA346F16554}" srcId="{ED197CE9-FC9F-4EA7-98E1-011BB6CECD26}" destId="{CF41DDDC-B013-4314-B094-B80B7A744400}" srcOrd="1" destOrd="0" parTransId="{233B15E7-7EAD-4A56-9603-9F427BE0D2D9}" sibTransId="{A3A9FBFE-99FC-42D6-96EC-49CE579C2D06}"/>
    <dgm:cxn modelId="{BA67FE9A-0393-4550-BD52-01228B578D7E}" type="presOf" srcId="{ED197CE9-FC9F-4EA7-98E1-011BB6CECD26}" destId="{E8B8357B-5234-4AFF-8362-3A137917D257}" srcOrd="0" destOrd="0" presId="urn:microsoft.com/office/officeart/2005/8/layout/vList6"/>
    <dgm:cxn modelId="{ABB586A9-3B88-4E0A-AA9F-9A0123A29295}" type="presOf" srcId="{CF41DDDC-B013-4314-B094-B80B7A744400}" destId="{07054FDC-4256-4E27-9AFD-71744E40748D}" srcOrd="0" destOrd="0" presId="urn:microsoft.com/office/officeart/2005/8/layout/vList6"/>
    <dgm:cxn modelId="{CF7316BF-155F-4198-873D-15B5B83DFDA2}" type="presParOf" srcId="{E8B8357B-5234-4AFF-8362-3A137917D257}" destId="{DCEF63E5-4806-4150-A5F7-E5240222C462}" srcOrd="0" destOrd="0" presId="urn:microsoft.com/office/officeart/2005/8/layout/vList6"/>
    <dgm:cxn modelId="{68277DF1-D0DA-4503-B982-51755A2EB9EA}" type="presParOf" srcId="{DCEF63E5-4806-4150-A5F7-E5240222C462}" destId="{0E336B09-39BF-4969-BECF-55B01E11101B}" srcOrd="0" destOrd="0" presId="urn:microsoft.com/office/officeart/2005/8/layout/vList6"/>
    <dgm:cxn modelId="{CBEAB92C-EC05-4585-B857-A2D1278C1CD9}" type="presParOf" srcId="{DCEF63E5-4806-4150-A5F7-E5240222C462}" destId="{56C60A70-D313-46CF-96F4-8B09751B4846}" srcOrd="1" destOrd="0" presId="urn:microsoft.com/office/officeart/2005/8/layout/vList6"/>
    <dgm:cxn modelId="{5E52E378-6944-4968-8F77-1C7B7359697D}" type="presParOf" srcId="{E8B8357B-5234-4AFF-8362-3A137917D257}" destId="{16F7B110-F459-4FA9-A5CD-A3932DD679C3}" srcOrd="1" destOrd="0" presId="urn:microsoft.com/office/officeart/2005/8/layout/vList6"/>
    <dgm:cxn modelId="{7381F4D8-5ADA-4D2C-ADFF-FB36E1CB070B}" type="presParOf" srcId="{E8B8357B-5234-4AFF-8362-3A137917D257}" destId="{514D0CC7-1AF8-4DD1-B4B8-B20438C589F4}" srcOrd="2" destOrd="0" presId="urn:microsoft.com/office/officeart/2005/8/layout/vList6"/>
    <dgm:cxn modelId="{D6E0A727-4CB0-452B-B08E-F3FA7060E756}" type="presParOf" srcId="{514D0CC7-1AF8-4DD1-B4B8-B20438C589F4}" destId="{07054FDC-4256-4E27-9AFD-71744E40748D}" srcOrd="0" destOrd="0" presId="urn:microsoft.com/office/officeart/2005/8/layout/vList6"/>
    <dgm:cxn modelId="{B38A391A-C03A-4E5B-A428-70BB17E73126}" type="presParOf" srcId="{514D0CC7-1AF8-4DD1-B4B8-B20438C589F4}" destId="{B6C0E2CB-C4D2-4446-8FDD-B50B8B715D9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259A95-73A8-4FCC-8A99-9A95305C6EF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FF24CF5-42F1-41A2-AFD1-820506C192B2}">
      <dgm:prSet phldrT="[Texto]" custT="1"/>
      <dgm:spPr/>
      <dgm:t>
        <a:bodyPr/>
        <a:lstStyle/>
        <a:p>
          <a:r>
            <a:rPr lang="pt-BR" sz="2400" kern="1200">
              <a:solidFill>
                <a:schemeClr val="bg1"/>
              </a:solidFill>
              <a:latin typeface="Roboto Bold"/>
              <a:ea typeface="+mn-ea"/>
              <a:cs typeface="+mn-cs"/>
            </a:rPr>
            <a:t>Município</a:t>
          </a:r>
        </a:p>
      </dgm:t>
    </dgm:pt>
    <dgm:pt modelId="{631B4365-7ABB-493C-97B9-8F4FC6636839}" type="parTrans" cxnId="{2EA8E038-98D8-445B-B8C5-EB499382892F}">
      <dgm:prSet/>
      <dgm:spPr/>
      <dgm:t>
        <a:bodyPr/>
        <a:lstStyle/>
        <a:p>
          <a:endParaRPr lang="pt-BR"/>
        </a:p>
      </dgm:t>
    </dgm:pt>
    <dgm:pt modelId="{BC4C19CD-955F-492A-968E-57FFA4FB5352}" type="sibTrans" cxnId="{2EA8E038-98D8-445B-B8C5-EB499382892F}">
      <dgm:prSet/>
      <dgm:spPr/>
      <dgm:t>
        <a:bodyPr/>
        <a:lstStyle/>
        <a:p>
          <a:endParaRPr lang="pt-BR"/>
        </a:p>
      </dgm:t>
    </dgm:pt>
    <dgm:pt modelId="{E22A5544-7A2B-45D3-8540-35B5C7BC8E6B}">
      <dgm:prSet phldrT="[Texto]" custT="1"/>
      <dgm:spPr/>
      <dgm:t>
        <a:bodyPr/>
        <a:lstStyle/>
        <a:p>
          <a:r>
            <a:rPr lang="pt-BR" sz="1800" kern="1200">
              <a:solidFill>
                <a:srgbClr val="14110F"/>
              </a:solidFill>
              <a:latin typeface="+mn-lt"/>
              <a:ea typeface="+mn-ea"/>
              <a:cs typeface="+mn-cs"/>
            </a:rPr>
            <a:t>Tutor municipal da APS</a:t>
          </a:r>
        </a:p>
      </dgm:t>
    </dgm:pt>
    <dgm:pt modelId="{E5409E05-B76D-4E9A-8E3E-FF60836BF9FD}" type="parTrans" cxnId="{638E570C-E81C-429C-B44C-B740467E4E77}">
      <dgm:prSet/>
      <dgm:spPr/>
      <dgm:t>
        <a:bodyPr/>
        <a:lstStyle/>
        <a:p>
          <a:endParaRPr lang="pt-BR"/>
        </a:p>
      </dgm:t>
    </dgm:pt>
    <dgm:pt modelId="{0BA4B604-89AE-4903-B6D5-459A8FC16D23}" type="sibTrans" cxnId="{638E570C-E81C-429C-B44C-B740467E4E77}">
      <dgm:prSet/>
      <dgm:spPr/>
      <dgm:t>
        <a:bodyPr/>
        <a:lstStyle/>
        <a:p>
          <a:endParaRPr lang="pt-BR"/>
        </a:p>
      </dgm:t>
    </dgm:pt>
    <dgm:pt modelId="{4480BA2A-B171-4B28-AF72-74F8A34B72A6}">
      <dgm:prSet phldrT="[Texto]" custT="1"/>
      <dgm:spPr/>
      <dgm:t>
        <a:bodyPr/>
        <a:lstStyle/>
        <a:p>
          <a:r>
            <a:rPr lang="pt-BR" sz="2400" kern="1200">
              <a:solidFill>
                <a:schemeClr val="bg1"/>
              </a:solidFill>
              <a:latin typeface="Roboto Bold"/>
              <a:ea typeface="+mn-ea"/>
              <a:cs typeface="+mn-cs"/>
            </a:rPr>
            <a:t>Estado</a:t>
          </a:r>
        </a:p>
      </dgm:t>
    </dgm:pt>
    <dgm:pt modelId="{01485E7D-A076-45C7-A7F1-DF6C1CBC29E9}" type="parTrans" cxnId="{390AB870-1524-4265-B197-6C729BD1717F}">
      <dgm:prSet/>
      <dgm:spPr/>
      <dgm:t>
        <a:bodyPr/>
        <a:lstStyle/>
        <a:p>
          <a:endParaRPr lang="pt-BR"/>
        </a:p>
      </dgm:t>
    </dgm:pt>
    <dgm:pt modelId="{226CC16F-CAEB-4A70-8502-7ADCB27928E7}" type="sibTrans" cxnId="{390AB870-1524-4265-B197-6C729BD1717F}">
      <dgm:prSet/>
      <dgm:spPr/>
      <dgm:t>
        <a:bodyPr/>
        <a:lstStyle/>
        <a:p>
          <a:endParaRPr lang="pt-BR"/>
        </a:p>
      </dgm:t>
    </dgm:pt>
    <dgm:pt modelId="{6102DB90-5EB4-4124-BC99-514812930C24}">
      <dgm:prSet phldrT="[Texto]" custT="1"/>
      <dgm:spPr/>
      <dgm:t>
        <a:bodyPr/>
        <a:lstStyle/>
        <a:p>
          <a:r>
            <a:rPr lang="pt-BR" sz="1800" kern="1200">
              <a:solidFill>
                <a:srgbClr val="14110F"/>
              </a:solidFill>
              <a:latin typeface="+mn-lt"/>
              <a:ea typeface="+mn-ea"/>
              <a:cs typeface="+mn-cs"/>
            </a:rPr>
            <a:t>Tutor Estadual da APS</a:t>
          </a:r>
        </a:p>
      </dgm:t>
    </dgm:pt>
    <dgm:pt modelId="{FE502610-5204-4247-A719-E441755312EC}" type="parTrans" cxnId="{993C1E40-B231-4745-94C3-9861886385B2}">
      <dgm:prSet/>
      <dgm:spPr/>
      <dgm:t>
        <a:bodyPr/>
        <a:lstStyle/>
        <a:p>
          <a:endParaRPr lang="pt-BR"/>
        </a:p>
      </dgm:t>
    </dgm:pt>
    <dgm:pt modelId="{6DB38854-CEDE-4093-9411-E228B0CCC6C4}" type="sibTrans" cxnId="{993C1E40-B231-4745-94C3-9861886385B2}">
      <dgm:prSet/>
      <dgm:spPr/>
      <dgm:t>
        <a:bodyPr/>
        <a:lstStyle/>
        <a:p>
          <a:endParaRPr lang="pt-BR"/>
        </a:p>
      </dgm:t>
    </dgm:pt>
    <dgm:pt modelId="{8D24CED3-280F-4C08-A49D-4CD8F7971AF1}">
      <dgm:prSet phldrT="[Texto]" custT="1"/>
      <dgm:spPr/>
      <dgm:t>
        <a:bodyPr/>
        <a:lstStyle/>
        <a:p>
          <a:r>
            <a:rPr lang="pt-BR" sz="1800" kern="1200">
              <a:solidFill>
                <a:srgbClr val="14110F"/>
              </a:solidFill>
              <a:latin typeface="+mn-lt"/>
              <a:ea typeface="+mn-ea"/>
              <a:cs typeface="+mn-cs"/>
            </a:rPr>
            <a:t>Tutor municipal da AAE</a:t>
          </a:r>
        </a:p>
      </dgm:t>
    </dgm:pt>
    <dgm:pt modelId="{5E6E9472-D785-4B5E-BD65-CDB5547BEA4E}" type="parTrans" cxnId="{63961ED4-6F24-4FCC-A5AE-2D29A6BE9178}">
      <dgm:prSet/>
      <dgm:spPr/>
      <dgm:t>
        <a:bodyPr/>
        <a:lstStyle/>
        <a:p>
          <a:endParaRPr lang="pt-BR"/>
        </a:p>
      </dgm:t>
    </dgm:pt>
    <dgm:pt modelId="{0AD3B57C-6A48-4541-AC98-2E0425FAA5D9}" type="sibTrans" cxnId="{63961ED4-6F24-4FCC-A5AE-2D29A6BE9178}">
      <dgm:prSet/>
      <dgm:spPr/>
      <dgm:t>
        <a:bodyPr/>
        <a:lstStyle/>
        <a:p>
          <a:endParaRPr lang="pt-BR"/>
        </a:p>
      </dgm:t>
    </dgm:pt>
    <dgm:pt modelId="{06691EFA-0CC1-47D2-B7F3-554C5E031E22}">
      <dgm:prSet phldrT="[Texto]" custT="1"/>
      <dgm:spPr/>
      <dgm:t>
        <a:bodyPr/>
        <a:lstStyle/>
        <a:p>
          <a:r>
            <a:rPr lang="pt-BR" sz="1800" kern="1200">
              <a:solidFill>
                <a:srgbClr val="14110F"/>
              </a:solidFill>
              <a:latin typeface="+mn-lt"/>
              <a:ea typeface="+mn-ea"/>
              <a:cs typeface="+mn-cs"/>
            </a:rPr>
            <a:t>Tutor Estadual da AAE</a:t>
          </a:r>
        </a:p>
      </dgm:t>
    </dgm:pt>
    <dgm:pt modelId="{2EFF46BD-314C-4A49-AB6F-A89294048319}" type="parTrans" cxnId="{A7173CC9-61E9-4DE6-8E39-73710716C9A7}">
      <dgm:prSet/>
      <dgm:spPr/>
      <dgm:t>
        <a:bodyPr/>
        <a:lstStyle/>
        <a:p>
          <a:endParaRPr lang="pt-BR"/>
        </a:p>
      </dgm:t>
    </dgm:pt>
    <dgm:pt modelId="{88006361-C405-4949-82D5-C20409328D0D}" type="sibTrans" cxnId="{A7173CC9-61E9-4DE6-8E39-73710716C9A7}">
      <dgm:prSet/>
      <dgm:spPr/>
      <dgm:t>
        <a:bodyPr/>
        <a:lstStyle/>
        <a:p>
          <a:endParaRPr lang="pt-BR"/>
        </a:p>
      </dgm:t>
    </dgm:pt>
    <dgm:pt modelId="{515E1E29-A22B-4A02-9708-6847DB8F3FB8}" type="pres">
      <dgm:prSet presAssocID="{3B259A95-73A8-4FCC-8A99-9A95305C6EF7}" presName="linear" presStyleCnt="0">
        <dgm:presLayoutVars>
          <dgm:animLvl val="lvl"/>
          <dgm:resizeHandles val="exact"/>
        </dgm:presLayoutVars>
      </dgm:prSet>
      <dgm:spPr/>
    </dgm:pt>
    <dgm:pt modelId="{670255E4-5949-441B-85CE-C7495EF62009}" type="pres">
      <dgm:prSet presAssocID="{CFF24CF5-42F1-41A2-AFD1-820506C192B2}" presName="parentText" presStyleLbl="node1" presStyleIdx="0" presStyleCnt="2" custScaleY="43873" custLinFactNeighborX="625" custLinFactNeighborY="-479">
        <dgm:presLayoutVars>
          <dgm:chMax val="0"/>
          <dgm:bulletEnabled val="1"/>
        </dgm:presLayoutVars>
      </dgm:prSet>
      <dgm:spPr/>
    </dgm:pt>
    <dgm:pt modelId="{DC4EF8DD-8196-49A5-88E7-FA2A5E7F9E7B}" type="pres">
      <dgm:prSet presAssocID="{CFF24CF5-42F1-41A2-AFD1-820506C192B2}" presName="childText" presStyleLbl="revTx" presStyleIdx="0" presStyleCnt="2" custLinFactNeighborY="10088">
        <dgm:presLayoutVars>
          <dgm:bulletEnabled val="1"/>
        </dgm:presLayoutVars>
      </dgm:prSet>
      <dgm:spPr/>
    </dgm:pt>
    <dgm:pt modelId="{E3AB126A-2886-4FE9-B528-533AA940A77C}" type="pres">
      <dgm:prSet presAssocID="{4480BA2A-B171-4B28-AF72-74F8A34B72A6}" presName="parentText" presStyleLbl="node1" presStyleIdx="1" presStyleCnt="2" custScaleY="41049">
        <dgm:presLayoutVars>
          <dgm:chMax val="0"/>
          <dgm:bulletEnabled val="1"/>
        </dgm:presLayoutVars>
      </dgm:prSet>
      <dgm:spPr/>
    </dgm:pt>
    <dgm:pt modelId="{54216C0C-97F6-4E96-9D1E-49AAB2024226}" type="pres">
      <dgm:prSet presAssocID="{4480BA2A-B171-4B28-AF72-74F8A34B72A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638E570C-E81C-429C-B44C-B740467E4E77}" srcId="{CFF24CF5-42F1-41A2-AFD1-820506C192B2}" destId="{E22A5544-7A2B-45D3-8540-35B5C7BC8E6B}" srcOrd="0" destOrd="0" parTransId="{E5409E05-B76D-4E9A-8E3E-FF60836BF9FD}" sibTransId="{0BA4B604-89AE-4903-B6D5-459A8FC16D23}"/>
    <dgm:cxn modelId="{2EA8E038-98D8-445B-B8C5-EB499382892F}" srcId="{3B259A95-73A8-4FCC-8A99-9A95305C6EF7}" destId="{CFF24CF5-42F1-41A2-AFD1-820506C192B2}" srcOrd="0" destOrd="0" parTransId="{631B4365-7ABB-493C-97B9-8F4FC6636839}" sibTransId="{BC4C19CD-955F-492A-968E-57FFA4FB5352}"/>
    <dgm:cxn modelId="{993C1E40-B231-4745-94C3-9861886385B2}" srcId="{4480BA2A-B171-4B28-AF72-74F8A34B72A6}" destId="{6102DB90-5EB4-4124-BC99-514812930C24}" srcOrd="0" destOrd="0" parTransId="{FE502610-5204-4247-A719-E441755312EC}" sibTransId="{6DB38854-CEDE-4093-9411-E228B0CCC6C4}"/>
    <dgm:cxn modelId="{9444BF6B-FDB7-45D0-9411-E7337F3357FD}" type="presOf" srcId="{6102DB90-5EB4-4124-BC99-514812930C24}" destId="{54216C0C-97F6-4E96-9D1E-49AAB2024226}" srcOrd="0" destOrd="0" presId="urn:microsoft.com/office/officeart/2005/8/layout/vList2"/>
    <dgm:cxn modelId="{F8799D4C-82BF-4E63-9668-CCA746835F37}" type="presOf" srcId="{E22A5544-7A2B-45D3-8540-35B5C7BC8E6B}" destId="{DC4EF8DD-8196-49A5-88E7-FA2A5E7F9E7B}" srcOrd="0" destOrd="0" presId="urn:microsoft.com/office/officeart/2005/8/layout/vList2"/>
    <dgm:cxn modelId="{F6CAF94E-D8D6-41AF-A9D9-071B946C7C65}" type="presOf" srcId="{8D24CED3-280F-4C08-A49D-4CD8F7971AF1}" destId="{DC4EF8DD-8196-49A5-88E7-FA2A5E7F9E7B}" srcOrd="0" destOrd="1" presId="urn:microsoft.com/office/officeart/2005/8/layout/vList2"/>
    <dgm:cxn modelId="{390AB870-1524-4265-B197-6C729BD1717F}" srcId="{3B259A95-73A8-4FCC-8A99-9A95305C6EF7}" destId="{4480BA2A-B171-4B28-AF72-74F8A34B72A6}" srcOrd="1" destOrd="0" parTransId="{01485E7D-A076-45C7-A7F1-DF6C1CBC29E9}" sibTransId="{226CC16F-CAEB-4A70-8502-7ADCB27928E7}"/>
    <dgm:cxn modelId="{6500D270-C3A0-400A-806A-C0E13BBBC32A}" type="presOf" srcId="{06691EFA-0CC1-47D2-B7F3-554C5E031E22}" destId="{54216C0C-97F6-4E96-9D1E-49AAB2024226}" srcOrd="0" destOrd="1" presId="urn:microsoft.com/office/officeart/2005/8/layout/vList2"/>
    <dgm:cxn modelId="{DC09FC8A-41ED-4FD2-936D-E7CF922F2A92}" type="presOf" srcId="{3B259A95-73A8-4FCC-8A99-9A95305C6EF7}" destId="{515E1E29-A22B-4A02-9708-6847DB8F3FB8}" srcOrd="0" destOrd="0" presId="urn:microsoft.com/office/officeart/2005/8/layout/vList2"/>
    <dgm:cxn modelId="{D472DDAA-0E06-4833-A23E-D98C6D2A5832}" type="presOf" srcId="{4480BA2A-B171-4B28-AF72-74F8A34B72A6}" destId="{E3AB126A-2886-4FE9-B528-533AA940A77C}" srcOrd="0" destOrd="0" presId="urn:microsoft.com/office/officeart/2005/8/layout/vList2"/>
    <dgm:cxn modelId="{A7173CC9-61E9-4DE6-8E39-73710716C9A7}" srcId="{4480BA2A-B171-4B28-AF72-74F8A34B72A6}" destId="{06691EFA-0CC1-47D2-B7F3-554C5E031E22}" srcOrd="1" destOrd="0" parTransId="{2EFF46BD-314C-4A49-AB6F-A89294048319}" sibTransId="{88006361-C405-4949-82D5-C20409328D0D}"/>
    <dgm:cxn modelId="{63961ED4-6F24-4FCC-A5AE-2D29A6BE9178}" srcId="{CFF24CF5-42F1-41A2-AFD1-820506C192B2}" destId="{8D24CED3-280F-4C08-A49D-4CD8F7971AF1}" srcOrd="1" destOrd="0" parTransId="{5E6E9472-D785-4B5E-BD65-CDB5547BEA4E}" sibTransId="{0AD3B57C-6A48-4541-AC98-2E0425FAA5D9}"/>
    <dgm:cxn modelId="{48EC45E3-A0CB-4D13-9783-620EE9F802B9}" type="presOf" srcId="{CFF24CF5-42F1-41A2-AFD1-820506C192B2}" destId="{670255E4-5949-441B-85CE-C7495EF62009}" srcOrd="0" destOrd="0" presId="urn:microsoft.com/office/officeart/2005/8/layout/vList2"/>
    <dgm:cxn modelId="{9AEBA657-4931-436F-90F4-9C69E4D1B233}" type="presParOf" srcId="{515E1E29-A22B-4A02-9708-6847DB8F3FB8}" destId="{670255E4-5949-441B-85CE-C7495EF62009}" srcOrd="0" destOrd="0" presId="urn:microsoft.com/office/officeart/2005/8/layout/vList2"/>
    <dgm:cxn modelId="{1CBCBAF5-8C8C-4DEB-8B4A-1F8BA9E307CC}" type="presParOf" srcId="{515E1E29-A22B-4A02-9708-6847DB8F3FB8}" destId="{DC4EF8DD-8196-49A5-88E7-FA2A5E7F9E7B}" srcOrd="1" destOrd="0" presId="urn:microsoft.com/office/officeart/2005/8/layout/vList2"/>
    <dgm:cxn modelId="{16776482-91BA-4EEB-82F2-35F01A804017}" type="presParOf" srcId="{515E1E29-A22B-4A02-9708-6847DB8F3FB8}" destId="{E3AB126A-2886-4FE9-B528-533AA940A77C}" srcOrd="2" destOrd="0" presId="urn:microsoft.com/office/officeart/2005/8/layout/vList2"/>
    <dgm:cxn modelId="{05B94931-8165-488B-8308-4D1F5D2FF27C}" type="presParOf" srcId="{515E1E29-A22B-4A02-9708-6847DB8F3FB8}" destId="{54216C0C-97F6-4E96-9D1E-49AAB202422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C60A70-D313-46CF-96F4-8B09751B4846}">
      <dsp:nvSpPr>
        <dsp:cNvPr id="0" name=""/>
        <dsp:cNvSpPr/>
      </dsp:nvSpPr>
      <dsp:spPr>
        <a:xfrm>
          <a:off x="4201963" y="257683"/>
          <a:ext cx="6302944" cy="119526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0" lvl="1" indent="-228600" algn="just" defTabSz="9144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2000" kern="1200" dirty="0">
              <a:solidFill>
                <a:srgbClr val="14110F"/>
              </a:solidFill>
              <a:latin typeface="+mn-lt"/>
              <a:ea typeface="+mn-ea"/>
              <a:cs typeface="+mn-cs"/>
            </a:rPr>
            <a:t>Demandas referentes à deliberação com a   gestão maior são consideradas como finalidade estratégica.</a:t>
          </a:r>
        </a:p>
      </dsp:txBody>
      <dsp:txXfrm>
        <a:off x="4201963" y="407091"/>
        <a:ext cx="5854720" cy="896448"/>
      </dsp:txXfrm>
    </dsp:sp>
    <dsp:sp modelId="{0E336B09-39BF-4969-BECF-55B01E11101B}">
      <dsp:nvSpPr>
        <dsp:cNvPr id="0" name=""/>
        <dsp:cNvSpPr/>
      </dsp:nvSpPr>
      <dsp:spPr>
        <a:xfrm>
          <a:off x="0" y="83448"/>
          <a:ext cx="4201963" cy="15437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Referência Técnica Estadual</a:t>
          </a:r>
        </a:p>
      </dsp:txBody>
      <dsp:txXfrm>
        <a:off x="75359" y="158807"/>
        <a:ext cx="4051245" cy="1393016"/>
      </dsp:txXfrm>
    </dsp:sp>
    <dsp:sp modelId="{B6C0E2CB-C4D2-4446-8FDD-B50B8B715D99}">
      <dsp:nvSpPr>
        <dsp:cNvPr id="0" name=""/>
        <dsp:cNvSpPr/>
      </dsp:nvSpPr>
      <dsp:spPr>
        <a:xfrm>
          <a:off x="4201963" y="2038924"/>
          <a:ext cx="6302944" cy="15951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 dirty="0">
              <a:solidFill>
                <a:srgbClr val="14110F"/>
              </a:solidFill>
              <a:latin typeface="+mn-lt"/>
              <a:ea typeface="+mn-ea"/>
              <a:cs typeface="+mn-cs"/>
            </a:rPr>
            <a:t>Demandas que dizem respeito à execução do </a:t>
          </a:r>
          <a:r>
            <a:rPr lang="pt-BR" sz="2000" kern="1200" dirty="0" err="1">
              <a:solidFill>
                <a:srgbClr val="14110F"/>
              </a:solidFill>
              <a:latin typeface="+mn-lt"/>
              <a:ea typeface="+mn-ea"/>
              <a:cs typeface="+mn-cs"/>
            </a:rPr>
            <a:t>PlanificaSUS</a:t>
          </a:r>
          <a:r>
            <a:rPr lang="pt-BR" sz="2000" kern="1200" dirty="0">
              <a:solidFill>
                <a:srgbClr val="14110F"/>
              </a:solidFill>
              <a:latin typeface="+mn-lt"/>
              <a:ea typeface="+mn-ea"/>
              <a:cs typeface="+mn-cs"/>
            </a:rPr>
            <a:t> e às articulações necessárias em âmbito territorial possuem caráter operacional.</a:t>
          </a:r>
        </a:p>
      </dsp:txBody>
      <dsp:txXfrm>
        <a:off x="4201963" y="2238315"/>
        <a:ext cx="5704773" cy="1196343"/>
      </dsp:txXfrm>
    </dsp:sp>
    <dsp:sp modelId="{07054FDC-4256-4E27-9AFD-71744E40748D}">
      <dsp:nvSpPr>
        <dsp:cNvPr id="0" name=""/>
        <dsp:cNvSpPr/>
      </dsp:nvSpPr>
      <dsp:spPr>
        <a:xfrm>
          <a:off x="0" y="2002567"/>
          <a:ext cx="4201963" cy="16678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Grupo Condutor Estadual</a:t>
          </a:r>
        </a:p>
      </dsp:txBody>
      <dsp:txXfrm>
        <a:off x="81417" y="2083984"/>
        <a:ext cx="4039129" cy="1505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0255E4-5949-441B-85CE-C7495EF62009}">
      <dsp:nvSpPr>
        <dsp:cNvPr id="0" name=""/>
        <dsp:cNvSpPr/>
      </dsp:nvSpPr>
      <dsp:spPr>
        <a:xfrm>
          <a:off x="0" y="1671216"/>
          <a:ext cx="4648200" cy="5256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>
              <a:solidFill>
                <a:schemeClr val="bg1"/>
              </a:solidFill>
              <a:latin typeface="Roboto Bold"/>
              <a:ea typeface="+mn-ea"/>
              <a:cs typeface="+mn-cs"/>
            </a:rPr>
            <a:t>Município</a:t>
          </a:r>
        </a:p>
      </dsp:txBody>
      <dsp:txXfrm>
        <a:off x="25659" y="1696875"/>
        <a:ext cx="4596882" cy="474315"/>
      </dsp:txXfrm>
    </dsp:sp>
    <dsp:sp modelId="{DC4EF8DD-8196-49A5-88E7-FA2A5E7F9E7B}">
      <dsp:nvSpPr>
        <dsp:cNvPr id="0" name=""/>
        <dsp:cNvSpPr/>
      </dsp:nvSpPr>
      <dsp:spPr>
        <a:xfrm>
          <a:off x="0" y="2322789"/>
          <a:ext cx="4648200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58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800" kern="1200">
              <a:solidFill>
                <a:srgbClr val="14110F"/>
              </a:solidFill>
              <a:latin typeface="+mn-lt"/>
              <a:ea typeface="+mn-ea"/>
              <a:cs typeface="+mn-cs"/>
            </a:rPr>
            <a:t>Tutor municipal da APS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800" kern="1200">
              <a:solidFill>
                <a:srgbClr val="14110F"/>
              </a:solidFill>
              <a:latin typeface="+mn-lt"/>
              <a:ea typeface="+mn-ea"/>
              <a:cs typeface="+mn-cs"/>
            </a:rPr>
            <a:t>Tutor municipal da AAE</a:t>
          </a:r>
        </a:p>
      </dsp:txBody>
      <dsp:txXfrm>
        <a:off x="0" y="2322789"/>
        <a:ext cx="4648200" cy="1059840"/>
      </dsp:txXfrm>
    </dsp:sp>
    <dsp:sp modelId="{E3AB126A-2886-4FE9-B528-533AA940A77C}">
      <dsp:nvSpPr>
        <dsp:cNvPr id="0" name=""/>
        <dsp:cNvSpPr/>
      </dsp:nvSpPr>
      <dsp:spPr>
        <a:xfrm>
          <a:off x="0" y="3261766"/>
          <a:ext cx="4648200" cy="4917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>
              <a:solidFill>
                <a:schemeClr val="bg1"/>
              </a:solidFill>
              <a:latin typeface="Roboto Bold"/>
              <a:ea typeface="+mn-ea"/>
              <a:cs typeface="+mn-cs"/>
            </a:rPr>
            <a:t>Estado</a:t>
          </a:r>
        </a:p>
      </dsp:txBody>
      <dsp:txXfrm>
        <a:off x="24008" y="3285774"/>
        <a:ext cx="4600184" cy="443783"/>
      </dsp:txXfrm>
    </dsp:sp>
    <dsp:sp modelId="{54216C0C-97F6-4E96-9D1E-49AAB2024226}">
      <dsp:nvSpPr>
        <dsp:cNvPr id="0" name=""/>
        <dsp:cNvSpPr/>
      </dsp:nvSpPr>
      <dsp:spPr>
        <a:xfrm>
          <a:off x="0" y="3753566"/>
          <a:ext cx="4648200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58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800" kern="1200">
              <a:solidFill>
                <a:srgbClr val="14110F"/>
              </a:solidFill>
              <a:latin typeface="+mn-lt"/>
              <a:ea typeface="+mn-ea"/>
              <a:cs typeface="+mn-cs"/>
            </a:rPr>
            <a:t>Tutor Estadual da APS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800" kern="1200">
              <a:solidFill>
                <a:srgbClr val="14110F"/>
              </a:solidFill>
              <a:latin typeface="+mn-lt"/>
              <a:ea typeface="+mn-ea"/>
              <a:cs typeface="+mn-cs"/>
            </a:rPr>
            <a:t>Tutor Estadual da AAE</a:t>
          </a:r>
        </a:p>
      </dsp:txBody>
      <dsp:txXfrm>
        <a:off x="0" y="3753566"/>
        <a:ext cx="4648200" cy="1059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3D5BF-A0B7-49A8-8F51-4140D665DD56}" type="datetimeFigureOut">
              <a:rPr lang="pt-BR" smtClean="0"/>
              <a:t>07/10/2024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AB674-D58B-4124-B6A0-1066E3B2AD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413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9CC49-8AAC-42AA-B613-EF323627394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7233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9CC49-8AAC-42AA-B613-EF323627394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781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A87E5-F2DD-436F-AC9C-DB7F01B8632C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8350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2110-7A07-CA0B-8C28-778569051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E32AFA1-2E9F-31E5-83BB-85C3BE17AA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DE8B53F-F8CD-FD94-2C7E-E4951E9589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A9B8664-76F2-FC63-5B24-E68C9DA460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A87E5-F2DD-436F-AC9C-DB7F01B8632C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5898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9CC49-8AAC-42AA-B613-EF323627394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037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E241EEA-567B-7E11-C844-3F24F2615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85"/>
            <a:ext cx="12191996" cy="685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22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607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734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979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546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92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059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294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1BDAA-36E9-4AC9-8C53-4A47F672A0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7751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919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02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931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333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607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A60A0F2-DD92-9B0A-345A-B43B8E8C2F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1996" cy="685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9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0A249676-9822-4233-B2D8-EB758EF452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"/>
            <a:ext cx="12192000" cy="6856629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D4678A73-1151-4B28-8387-48F53E7C0787}"/>
              </a:ext>
            </a:extLst>
          </p:cNvPr>
          <p:cNvSpPr/>
          <p:nvPr/>
        </p:nvSpPr>
        <p:spPr>
          <a:xfrm>
            <a:off x="9813666" y="5095645"/>
            <a:ext cx="1710631" cy="1469717"/>
          </a:xfrm>
          <a:custGeom>
            <a:avLst/>
            <a:gdLst/>
            <a:ahLst/>
            <a:cxnLst/>
            <a:rect l="l" t="t" r="r" b="b"/>
            <a:pathLst>
              <a:path w="1684835" h="1447554">
                <a:moveTo>
                  <a:pt x="0" y="0"/>
                </a:moveTo>
                <a:lnTo>
                  <a:pt x="1684835" y="0"/>
                </a:lnTo>
                <a:lnTo>
                  <a:pt x="1684835" y="1447555"/>
                </a:lnTo>
                <a:lnTo>
                  <a:pt x="0" y="144755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C61B476F-DDC5-4380-8FAA-D4BB7E6237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982" y="2205196"/>
            <a:ext cx="1387293" cy="51020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F764D96-E708-40D8-A0EB-DB4B6AE2D3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8991" y="2593579"/>
            <a:ext cx="1297945" cy="1297946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6744E6AF-04BC-47F6-BF91-87561F7B5F1C}"/>
              </a:ext>
            </a:extLst>
          </p:cNvPr>
          <p:cNvSpPr/>
          <p:nvPr/>
        </p:nvSpPr>
        <p:spPr>
          <a:xfrm>
            <a:off x="3151567" y="1089411"/>
            <a:ext cx="3318512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pt-BR" sz="2800" b="1" dirty="0">
                <a:solidFill>
                  <a:srgbClr val="FFFFFF"/>
                </a:solidFill>
                <a:latin typeface="+mn-lt"/>
              </a:rPr>
              <a:t>planificasus.com.br</a:t>
            </a:r>
          </a:p>
          <a:p>
            <a:pPr algn="ctr"/>
            <a:endParaRPr lang="pt-BR" sz="1600" b="1" dirty="0">
              <a:solidFill>
                <a:srgbClr val="FFFFFF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F9401AE-661F-4E8C-B34D-57428A3C7DDF}"/>
              </a:ext>
            </a:extLst>
          </p:cNvPr>
          <p:cNvSpPr txBox="1"/>
          <p:nvPr userDrawn="1"/>
        </p:nvSpPr>
        <p:spPr>
          <a:xfrm>
            <a:off x="3042641" y="1910894"/>
            <a:ext cx="3530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latin typeface="+mn-lt"/>
              </a:rPr>
              <a:t>Visite o </a:t>
            </a:r>
            <a:r>
              <a:rPr lang="pt-BR" sz="2000" b="1" dirty="0">
                <a:solidFill>
                  <a:srgbClr val="0317BB"/>
                </a:solidFill>
                <a:latin typeface="+mn-lt"/>
              </a:rPr>
              <a:t>e-Planifica</a:t>
            </a:r>
            <a:r>
              <a:rPr lang="pt-BR" sz="2000" b="1" dirty="0">
                <a:latin typeface="+mn-lt"/>
              </a:rPr>
              <a:t> </a:t>
            </a:r>
            <a:r>
              <a:rPr lang="pt-BR" sz="2000" dirty="0">
                <a:latin typeface="+mn-lt"/>
              </a:rPr>
              <a:t>e acesse </a:t>
            </a:r>
          </a:p>
          <a:p>
            <a:pPr algn="ctr"/>
            <a:r>
              <a:rPr lang="pt-BR" sz="2000" dirty="0">
                <a:latin typeface="+mn-lt"/>
              </a:rPr>
              <a:t>os materiais do </a:t>
            </a:r>
            <a:r>
              <a:rPr lang="pt-BR" sz="2000" dirty="0" err="1">
                <a:latin typeface="+mn-lt"/>
              </a:rPr>
              <a:t>PlanificaSUS</a:t>
            </a:r>
            <a:r>
              <a:rPr lang="pt-BR" sz="2000" dirty="0">
                <a:latin typeface="+mn-lt"/>
              </a:rPr>
              <a:t>: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9FE7BF0-C1C5-4B53-BD18-B6975ADD27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493" y="317478"/>
            <a:ext cx="2360150" cy="426348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17C30A5-ADC0-4FB5-84B6-052524049E9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435" y="6293176"/>
            <a:ext cx="6865719" cy="3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6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07512F1A-4C46-4FBC-8041-2466AE6C5085}"/>
              </a:ext>
            </a:extLst>
          </p:cNvPr>
          <p:cNvGrpSpPr/>
          <p:nvPr userDrawn="1"/>
        </p:nvGrpSpPr>
        <p:grpSpPr>
          <a:xfrm>
            <a:off x="0" y="-6328"/>
            <a:ext cx="4319926" cy="6864328"/>
            <a:chOff x="0" y="-28575"/>
            <a:chExt cx="1706637" cy="2737908"/>
          </a:xfrm>
          <a:solidFill>
            <a:srgbClr val="0317BB"/>
          </a:solidFill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E5A1BC20-97B4-4F42-9E80-2EDD0CA72078}"/>
                </a:ext>
              </a:extLst>
            </p:cNvPr>
            <p:cNvSpPr/>
            <p:nvPr/>
          </p:nvSpPr>
          <p:spPr>
            <a:xfrm>
              <a:off x="0" y="0"/>
              <a:ext cx="1706637" cy="2709333"/>
            </a:xfrm>
            <a:custGeom>
              <a:avLst/>
              <a:gdLst/>
              <a:ahLst/>
              <a:cxnLst/>
              <a:rect l="l" t="t" r="r" b="b"/>
              <a:pathLst>
                <a:path w="1706637" h="2709333">
                  <a:moveTo>
                    <a:pt x="0" y="0"/>
                  </a:moveTo>
                  <a:lnTo>
                    <a:pt x="1706637" y="0"/>
                  </a:lnTo>
                  <a:lnTo>
                    <a:pt x="1706637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4088E922-64D2-4C28-B224-A53605C4C655}"/>
                </a:ext>
              </a:extLst>
            </p:cNvPr>
            <p:cNvSpPr txBox="1"/>
            <p:nvPr/>
          </p:nvSpPr>
          <p:spPr>
            <a:xfrm>
              <a:off x="0" y="-28575"/>
              <a:ext cx="1706637" cy="2737908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 dirty="0"/>
            </a:p>
          </p:txBody>
        </p:sp>
      </p:grpSp>
      <p:grpSp>
        <p:nvGrpSpPr>
          <p:cNvPr id="5" name="Group 32">
            <a:extLst>
              <a:ext uri="{FF2B5EF4-FFF2-40B4-BE49-F238E27FC236}">
                <a16:creationId xmlns:a16="http://schemas.microsoft.com/office/drawing/2014/main" id="{32B1776D-F6C5-4638-B136-07F4A762778C}"/>
              </a:ext>
            </a:extLst>
          </p:cNvPr>
          <p:cNvGrpSpPr/>
          <p:nvPr userDrawn="1"/>
        </p:nvGrpSpPr>
        <p:grpSpPr>
          <a:xfrm>
            <a:off x="650407" y="1799787"/>
            <a:ext cx="3274219" cy="3049942"/>
            <a:chOff x="0" y="0"/>
            <a:chExt cx="6548437" cy="6099883"/>
          </a:xfrm>
        </p:grpSpPr>
        <p:sp>
          <p:nvSpPr>
            <p:cNvPr id="6" name="TextBox 33">
              <a:extLst>
                <a:ext uri="{FF2B5EF4-FFF2-40B4-BE49-F238E27FC236}">
                  <a16:creationId xmlns:a16="http://schemas.microsoft.com/office/drawing/2014/main" id="{9137B7E0-8DB0-472B-8228-83115DFAE56C}"/>
                </a:ext>
              </a:extLst>
            </p:cNvPr>
            <p:cNvSpPr txBox="1"/>
            <p:nvPr/>
          </p:nvSpPr>
          <p:spPr>
            <a:xfrm>
              <a:off x="0" y="0"/>
              <a:ext cx="6548437" cy="28294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666" spc="-93" dirty="0" err="1">
                  <a:solidFill>
                    <a:srgbClr val="FFFFFF"/>
                  </a:solidFill>
                </a:rPr>
                <a:t>Página</a:t>
              </a:r>
              <a:r>
                <a:rPr lang="en-US" sz="4666" spc="-93" dirty="0">
                  <a:solidFill>
                    <a:srgbClr val="FFFFFF"/>
                  </a:solidFill>
                </a:rPr>
                <a:t> de </a:t>
              </a:r>
              <a:r>
                <a:rPr lang="en-US" sz="4666" spc="-93" dirty="0" err="1">
                  <a:solidFill>
                    <a:srgbClr val="FFFFFF"/>
                  </a:solidFill>
                </a:rPr>
                <a:t>Recursos</a:t>
              </a:r>
              <a:endParaRPr lang="en-US" sz="4666" spc="-93" dirty="0">
                <a:solidFill>
                  <a:srgbClr val="FFFFFF"/>
                </a:solidFill>
              </a:endParaRPr>
            </a:p>
          </p:txBody>
        </p:sp>
        <p:sp>
          <p:nvSpPr>
            <p:cNvPr id="7" name="TextBox 34">
              <a:extLst>
                <a:ext uri="{FF2B5EF4-FFF2-40B4-BE49-F238E27FC236}">
                  <a16:creationId xmlns:a16="http://schemas.microsoft.com/office/drawing/2014/main" id="{4F22BBA8-FFA4-4467-9938-2BA8407FDA1C}"/>
                </a:ext>
              </a:extLst>
            </p:cNvPr>
            <p:cNvSpPr txBox="1"/>
            <p:nvPr/>
          </p:nvSpPr>
          <p:spPr>
            <a:xfrm>
              <a:off x="0" y="3568549"/>
              <a:ext cx="6548437" cy="2531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</a:rPr>
                <a:t>Use estes recursos de design</a:t>
              </a:r>
            </a:p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</a:rPr>
                <a:t>na sua Apresentação.</a:t>
              </a:r>
            </a:p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</a:rPr>
                <a:t>Bom design!</a:t>
              </a:r>
            </a:p>
            <a:p>
              <a:pPr>
                <a:lnSpc>
                  <a:spcPts val="1960"/>
                </a:lnSpc>
              </a:pPr>
              <a:endParaRPr lang="en-US" sz="1400">
                <a:solidFill>
                  <a:srgbClr val="FFFFFF"/>
                </a:solidFill>
              </a:endParaRPr>
            </a:p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</a:rPr>
                <a:t>Exclua esta página antes de apresentar.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390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82C52AC-DF86-9749-60AF-44D07B1A77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1373"/>
            <a:ext cx="12191996" cy="685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1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ED4466D-1E66-438E-9E7A-E2C74EB31C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"/>
            <a:ext cx="12192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8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725D5A6-EC10-4F0A-A95D-90259F1919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"/>
            <a:ext cx="12192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3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317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6ED63050-B747-4492-B5EC-63A636BB2E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"/>
            <a:ext cx="12192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8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>
            <a:extLst>
              <a:ext uri="{FF2B5EF4-FFF2-40B4-BE49-F238E27FC236}">
                <a16:creationId xmlns:a16="http://schemas.microsoft.com/office/drawing/2014/main" id="{4747EB64-ACF0-48C0-87E2-7921CFC93B2F}"/>
              </a:ext>
            </a:extLst>
          </p:cNvPr>
          <p:cNvSpPr/>
          <p:nvPr userDrawn="1"/>
        </p:nvSpPr>
        <p:spPr>
          <a:xfrm>
            <a:off x="10479610" y="494918"/>
            <a:ext cx="1303087" cy="1119568"/>
          </a:xfrm>
          <a:custGeom>
            <a:avLst/>
            <a:gdLst/>
            <a:ahLst/>
            <a:cxnLst/>
            <a:rect l="l" t="t" r="r" b="b"/>
            <a:pathLst>
              <a:path w="1954629" h="1679352">
                <a:moveTo>
                  <a:pt x="0" y="0"/>
                </a:moveTo>
                <a:lnTo>
                  <a:pt x="1954629" y="0"/>
                </a:lnTo>
                <a:lnTo>
                  <a:pt x="1954629" y="1679352"/>
                </a:lnTo>
                <a:lnTo>
                  <a:pt x="0" y="167935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8A42BA4-7879-4E52-9958-A33D6BAA2B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"/>
            <a:ext cx="12192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>
            <a:extLst>
              <a:ext uri="{FF2B5EF4-FFF2-40B4-BE49-F238E27FC236}">
                <a16:creationId xmlns:a16="http://schemas.microsoft.com/office/drawing/2014/main" id="{4747EB64-ACF0-48C0-87E2-7921CFC93B2F}"/>
              </a:ext>
            </a:extLst>
          </p:cNvPr>
          <p:cNvSpPr/>
          <p:nvPr userDrawn="1"/>
        </p:nvSpPr>
        <p:spPr>
          <a:xfrm>
            <a:off x="10479610" y="494918"/>
            <a:ext cx="1303087" cy="1119568"/>
          </a:xfrm>
          <a:custGeom>
            <a:avLst/>
            <a:gdLst/>
            <a:ahLst/>
            <a:cxnLst/>
            <a:rect l="l" t="t" r="r" b="b"/>
            <a:pathLst>
              <a:path w="1954629" h="1679352">
                <a:moveTo>
                  <a:pt x="0" y="0"/>
                </a:moveTo>
                <a:lnTo>
                  <a:pt x="1954629" y="0"/>
                </a:lnTo>
                <a:lnTo>
                  <a:pt x="1954629" y="1679352"/>
                </a:lnTo>
                <a:lnTo>
                  <a:pt x="0" y="167935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9F5B83A-011D-4005-9C33-DC3E08C36F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"/>
            <a:ext cx="12192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66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2571748-83D1-4395-86C2-BEF017935A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5"/>
            <a:ext cx="12192000" cy="6856628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48DA255F-B6F3-44FA-8EE6-744C92C2FF24}"/>
              </a:ext>
            </a:extLst>
          </p:cNvPr>
          <p:cNvGrpSpPr/>
          <p:nvPr userDrawn="1"/>
        </p:nvGrpSpPr>
        <p:grpSpPr>
          <a:xfrm>
            <a:off x="3899619" y="679665"/>
            <a:ext cx="5145511" cy="5631206"/>
            <a:chOff x="4153619" y="679665"/>
            <a:chExt cx="5145511" cy="5631206"/>
          </a:xfrm>
        </p:grpSpPr>
        <p:sp>
          <p:nvSpPr>
            <p:cNvPr id="22" name="Freeform 25">
              <a:extLst>
                <a:ext uri="{FF2B5EF4-FFF2-40B4-BE49-F238E27FC236}">
                  <a16:creationId xmlns:a16="http://schemas.microsoft.com/office/drawing/2014/main" id="{C057FB93-1B4F-4D2D-8A48-20C29F73B754}"/>
                </a:ext>
              </a:extLst>
            </p:cNvPr>
            <p:cNvSpPr/>
            <p:nvPr/>
          </p:nvSpPr>
          <p:spPr>
            <a:xfrm>
              <a:off x="5823617" y="679665"/>
              <a:ext cx="1549400" cy="1331193"/>
            </a:xfrm>
            <a:custGeom>
              <a:avLst/>
              <a:gdLst/>
              <a:ahLst/>
              <a:cxnLst/>
              <a:rect l="l" t="t" r="r" b="b"/>
              <a:pathLst>
                <a:path w="1684835" h="1447554">
                  <a:moveTo>
                    <a:pt x="0" y="0"/>
                  </a:moveTo>
                  <a:lnTo>
                    <a:pt x="1684835" y="0"/>
                  </a:lnTo>
                  <a:lnTo>
                    <a:pt x="1684835" y="1447555"/>
                  </a:lnTo>
                  <a:lnTo>
                    <a:pt x="0" y="1447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D85F4275-F914-4C85-BF63-BC6A285D9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1103" y="4553295"/>
              <a:ext cx="1757576" cy="1757576"/>
            </a:xfrm>
            <a:prstGeom prst="rect">
              <a:avLst/>
            </a:prstGeom>
          </p:spPr>
        </p:pic>
        <p:sp>
          <p:nvSpPr>
            <p:cNvPr id="25" name="TextBox 9">
              <a:extLst>
                <a:ext uri="{FF2B5EF4-FFF2-40B4-BE49-F238E27FC236}">
                  <a16:creationId xmlns:a16="http://schemas.microsoft.com/office/drawing/2014/main" id="{E2DEAAC8-728E-43F0-80FB-290E743F346C}"/>
                </a:ext>
              </a:extLst>
            </p:cNvPr>
            <p:cNvSpPr txBox="1"/>
            <p:nvPr/>
          </p:nvSpPr>
          <p:spPr>
            <a:xfrm>
              <a:off x="4153619" y="2562918"/>
              <a:ext cx="5145511" cy="8925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pt-BR" sz="2900" dirty="0">
                  <a:solidFill>
                    <a:srgbClr val="000000"/>
                  </a:solidFill>
                </a:rPr>
                <a:t>Para saber mais sobre os cursos </a:t>
              </a:r>
              <a:r>
                <a:rPr lang="pt-BR" sz="2900" b="1" dirty="0" err="1">
                  <a:solidFill>
                    <a:srgbClr val="0317BB"/>
                  </a:solidFill>
                </a:rPr>
                <a:t>PlanificaSUS</a:t>
              </a:r>
              <a:r>
                <a:rPr lang="pt-BR" sz="2900" dirty="0">
                  <a:solidFill>
                    <a:srgbClr val="000000"/>
                  </a:solidFill>
                </a:rPr>
                <a:t> acesse o portal </a:t>
              </a:r>
              <a:r>
                <a:rPr lang="pt-BR" sz="2900" dirty="0" err="1">
                  <a:solidFill>
                    <a:srgbClr val="000000"/>
                  </a:solidFill>
                </a:rPr>
                <a:t>EaD</a:t>
              </a:r>
              <a:endParaRPr lang="en-US" sz="2900" dirty="0">
                <a:solidFill>
                  <a:srgbClr val="000000"/>
                </a:solidFill>
              </a:endParaRPr>
            </a:p>
          </p:txBody>
        </p:sp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55077F68-040F-4873-ACB9-2645265585CA}"/>
                </a:ext>
              </a:extLst>
            </p:cNvPr>
            <p:cNvGrpSpPr/>
            <p:nvPr/>
          </p:nvGrpSpPr>
          <p:grpSpPr>
            <a:xfrm>
              <a:off x="4153619" y="3699124"/>
              <a:ext cx="5145511" cy="779734"/>
              <a:chOff x="4153619" y="3699124"/>
              <a:chExt cx="5145511" cy="779734"/>
            </a:xfrm>
          </p:grpSpPr>
          <p:grpSp>
            <p:nvGrpSpPr>
              <p:cNvPr id="29" name="Agrupar 28">
                <a:extLst>
                  <a:ext uri="{FF2B5EF4-FFF2-40B4-BE49-F238E27FC236}">
                    <a16:creationId xmlns:a16="http://schemas.microsoft.com/office/drawing/2014/main" id="{65D52E15-93DE-4381-87A4-450F04E892FD}"/>
                  </a:ext>
                </a:extLst>
              </p:cNvPr>
              <p:cNvGrpSpPr/>
              <p:nvPr/>
            </p:nvGrpSpPr>
            <p:grpSpPr>
              <a:xfrm>
                <a:off x="4153619" y="3699124"/>
                <a:ext cx="5145511" cy="779734"/>
                <a:chOff x="4153619" y="3851524"/>
                <a:chExt cx="5145511" cy="779734"/>
              </a:xfrm>
            </p:grpSpPr>
            <p:sp>
              <p:nvSpPr>
                <p:cNvPr id="31" name="Triângulo isósceles 30">
                  <a:extLst>
                    <a:ext uri="{FF2B5EF4-FFF2-40B4-BE49-F238E27FC236}">
                      <a16:creationId xmlns:a16="http://schemas.microsoft.com/office/drawing/2014/main" id="{01606DD1-FF49-4044-AB80-0FA16ED6C07C}"/>
                    </a:ext>
                  </a:extLst>
                </p:cNvPr>
                <p:cNvSpPr/>
                <p:nvPr/>
              </p:nvSpPr>
              <p:spPr>
                <a:xfrm rot="10800000">
                  <a:off x="6598318" y="4410470"/>
                  <a:ext cx="256114" cy="220788"/>
                </a:xfrm>
                <a:prstGeom prst="triangle">
                  <a:avLst/>
                </a:prstGeom>
                <a:solidFill>
                  <a:srgbClr val="0317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/>
                </a:p>
              </p:txBody>
            </p:sp>
            <p:sp>
              <p:nvSpPr>
                <p:cNvPr id="32" name="AutoShape 10">
                  <a:extLst>
                    <a:ext uri="{FF2B5EF4-FFF2-40B4-BE49-F238E27FC236}">
                      <a16:creationId xmlns:a16="http://schemas.microsoft.com/office/drawing/2014/main" id="{512542FF-F18C-436B-B1D4-79A537FBD0FD}"/>
                    </a:ext>
                  </a:extLst>
                </p:cNvPr>
                <p:cNvSpPr/>
                <p:nvPr/>
              </p:nvSpPr>
              <p:spPr>
                <a:xfrm>
                  <a:off x="4153619" y="3851524"/>
                  <a:ext cx="5145511" cy="589795"/>
                </a:xfrm>
                <a:prstGeom prst="rect">
                  <a:avLst/>
                </a:prstGeom>
                <a:solidFill>
                  <a:srgbClr val="0317BB"/>
                </a:solidFill>
              </p:spPr>
              <p:txBody>
                <a:bodyPr/>
                <a:lstStyle/>
                <a:p>
                  <a:endParaRPr lang="pt-BR" sz="1200" dirty="0"/>
                </a:p>
              </p:txBody>
            </p:sp>
          </p:grpSp>
          <p:sp>
            <p:nvSpPr>
              <p:cNvPr id="30" name="TextBox 6">
                <a:extLst>
                  <a:ext uri="{FF2B5EF4-FFF2-40B4-BE49-F238E27FC236}">
                    <a16:creationId xmlns:a16="http://schemas.microsoft.com/office/drawing/2014/main" id="{A7171FBC-3E4B-43D4-8F7B-0E9572DC2135}"/>
                  </a:ext>
                </a:extLst>
              </p:cNvPr>
              <p:cNvSpPr txBox="1"/>
              <p:nvPr/>
            </p:nvSpPr>
            <p:spPr>
              <a:xfrm>
                <a:off x="4153619" y="3701598"/>
                <a:ext cx="514551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pt-BR" sz="3600" b="1" spc="-93" dirty="0">
                    <a:solidFill>
                      <a:schemeClr val="bg1"/>
                    </a:solidFill>
                  </a:rPr>
                  <a:t>proadi.ensinoeinstein.com</a:t>
                </a:r>
                <a:endParaRPr lang="en-US" sz="3600" b="1" spc="-93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7" name="Imagem 26">
            <a:extLst>
              <a:ext uri="{FF2B5EF4-FFF2-40B4-BE49-F238E27FC236}">
                <a16:creationId xmlns:a16="http://schemas.microsoft.com/office/drawing/2014/main" id="{4EE23B18-F538-4050-83F7-8AD45B7D93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5316" y="679665"/>
            <a:ext cx="6414804" cy="652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1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5">
            <a:extLst>
              <a:ext uri="{FF2B5EF4-FFF2-40B4-BE49-F238E27FC236}">
                <a16:creationId xmlns:a16="http://schemas.microsoft.com/office/drawing/2014/main" id="{B57C3D22-B921-4B61-8933-A7C28D6C5320}"/>
              </a:ext>
            </a:extLst>
          </p:cNvPr>
          <p:cNvSpPr/>
          <p:nvPr userDrawn="1"/>
        </p:nvSpPr>
        <p:spPr>
          <a:xfrm>
            <a:off x="685800" y="429103"/>
            <a:ext cx="1123223" cy="965036"/>
          </a:xfrm>
          <a:custGeom>
            <a:avLst/>
            <a:gdLst/>
            <a:ahLst/>
            <a:cxnLst/>
            <a:rect l="l" t="t" r="r" b="b"/>
            <a:pathLst>
              <a:path w="1684835" h="1447554">
                <a:moveTo>
                  <a:pt x="0" y="0"/>
                </a:moveTo>
                <a:lnTo>
                  <a:pt x="1684835" y="0"/>
                </a:lnTo>
                <a:lnTo>
                  <a:pt x="1684835" y="1447555"/>
                </a:lnTo>
                <a:lnTo>
                  <a:pt x="0" y="144755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59E68EA5-7094-4498-8C58-586E6E0F10BA}"/>
              </a:ext>
            </a:extLst>
          </p:cNvPr>
          <p:cNvSpPr/>
          <p:nvPr/>
        </p:nvSpPr>
        <p:spPr>
          <a:xfrm>
            <a:off x="0" y="6578181"/>
            <a:ext cx="12192000" cy="279819"/>
          </a:xfrm>
          <a:prstGeom prst="rect">
            <a:avLst/>
          </a:prstGeom>
          <a:solidFill>
            <a:srgbClr val="0317BB"/>
          </a:solidFill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17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26" Type="http://schemas.openxmlformats.org/officeDocument/2006/relationships/image" Target="../media/image44.sv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20" Type="http://schemas.openxmlformats.org/officeDocument/2006/relationships/image" Target="../media/image38.sv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svg"/><Relationship Id="rId11" Type="http://schemas.openxmlformats.org/officeDocument/2006/relationships/image" Target="../media/image29.svg"/><Relationship Id="rId24" Type="http://schemas.openxmlformats.org/officeDocument/2006/relationships/image" Target="../media/image42.svg"/><Relationship Id="rId5" Type="http://schemas.openxmlformats.org/officeDocument/2006/relationships/image" Target="../media/image23.png"/><Relationship Id="rId15" Type="http://schemas.openxmlformats.org/officeDocument/2006/relationships/image" Target="../media/image33.svg"/><Relationship Id="rId23" Type="http://schemas.openxmlformats.org/officeDocument/2006/relationships/image" Target="../media/image41.png"/><Relationship Id="rId28" Type="http://schemas.openxmlformats.org/officeDocument/2006/relationships/image" Target="../media/image46.sv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svg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40.svg"/><Relationship Id="rId27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svg"/><Relationship Id="rId7" Type="http://schemas.openxmlformats.org/officeDocument/2006/relationships/image" Target="../media/image35.svg"/><Relationship Id="rId12" Type="http://schemas.openxmlformats.org/officeDocument/2006/relationships/image" Target="../media/image4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40.svg"/><Relationship Id="rId5" Type="http://schemas.openxmlformats.org/officeDocument/2006/relationships/image" Target="../media/image24.svg"/><Relationship Id="rId10" Type="http://schemas.openxmlformats.org/officeDocument/2006/relationships/image" Target="../media/image39.png"/><Relationship Id="rId4" Type="http://schemas.openxmlformats.org/officeDocument/2006/relationships/image" Target="../media/image23.png"/><Relationship Id="rId9" Type="http://schemas.openxmlformats.org/officeDocument/2006/relationships/image" Target="../media/image3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1.png"/><Relationship Id="rId3" Type="http://schemas.openxmlformats.org/officeDocument/2006/relationships/image" Target="../media/image22.svg"/><Relationship Id="rId7" Type="http://schemas.openxmlformats.org/officeDocument/2006/relationships/image" Target="../media/image29.svg"/><Relationship Id="rId12" Type="http://schemas.openxmlformats.org/officeDocument/2006/relationships/image" Target="../media/image38.svg"/><Relationship Id="rId17" Type="http://schemas.openxmlformats.org/officeDocument/2006/relationships/image" Target="../media/image31.svg"/><Relationship Id="rId2" Type="http://schemas.openxmlformats.org/officeDocument/2006/relationships/image" Target="../media/image2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5" Type="http://schemas.openxmlformats.org/officeDocument/2006/relationships/image" Target="../media/image27.svg"/><Relationship Id="rId15" Type="http://schemas.openxmlformats.org/officeDocument/2006/relationships/image" Target="../media/image26.svg"/><Relationship Id="rId10" Type="http://schemas.openxmlformats.org/officeDocument/2006/relationships/image" Target="../media/image36.png"/><Relationship Id="rId4" Type="http://schemas.openxmlformats.org/officeDocument/2006/relationships/image" Target="../media/image25.png"/><Relationship Id="rId9" Type="http://schemas.openxmlformats.org/officeDocument/2006/relationships/image" Target="../media/image35.svg"/><Relationship Id="rId14" Type="http://schemas.openxmlformats.org/officeDocument/2006/relationships/image" Target="../media/image4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3.png"/><Relationship Id="rId18" Type="http://schemas.openxmlformats.org/officeDocument/2006/relationships/image" Target="../media/image56.svg"/><Relationship Id="rId3" Type="http://schemas.openxmlformats.org/officeDocument/2006/relationships/image" Target="../media/image49.svg"/><Relationship Id="rId21" Type="http://schemas.openxmlformats.org/officeDocument/2006/relationships/image" Target="../media/image28.png"/><Relationship Id="rId7" Type="http://schemas.openxmlformats.org/officeDocument/2006/relationships/image" Target="../media/image51.svg"/><Relationship Id="rId12" Type="http://schemas.openxmlformats.org/officeDocument/2006/relationships/image" Target="../media/image53.svg"/><Relationship Id="rId17" Type="http://schemas.openxmlformats.org/officeDocument/2006/relationships/image" Target="../media/image41.png"/><Relationship Id="rId2" Type="http://schemas.openxmlformats.org/officeDocument/2006/relationships/image" Target="../media/image21.png"/><Relationship Id="rId16" Type="http://schemas.openxmlformats.org/officeDocument/2006/relationships/image" Target="../media/image55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50.svg"/><Relationship Id="rId15" Type="http://schemas.openxmlformats.org/officeDocument/2006/relationships/image" Target="../media/image45.png"/><Relationship Id="rId23" Type="http://schemas.openxmlformats.org/officeDocument/2006/relationships/image" Target="../media/image48.png"/><Relationship Id="rId10" Type="http://schemas.openxmlformats.org/officeDocument/2006/relationships/image" Target="../media/image36.png"/><Relationship Id="rId19" Type="http://schemas.openxmlformats.org/officeDocument/2006/relationships/image" Target="../media/image25.png"/><Relationship Id="rId4" Type="http://schemas.openxmlformats.org/officeDocument/2006/relationships/image" Target="../media/image30.png"/><Relationship Id="rId9" Type="http://schemas.openxmlformats.org/officeDocument/2006/relationships/image" Target="../media/image52.svg"/><Relationship Id="rId14" Type="http://schemas.openxmlformats.org/officeDocument/2006/relationships/image" Target="../media/image54.svg"/><Relationship Id="rId22" Type="http://schemas.openxmlformats.org/officeDocument/2006/relationships/image" Target="../media/image5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49.svg"/><Relationship Id="rId7" Type="http://schemas.openxmlformats.org/officeDocument/2006/relationships/image" Target="../media/image4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51.sv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planificasus.com.br/" TargetMode="Externa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3" Type="http://schemas.openxmlformats.org/officeDocument/2006/relationships/image" Target="../media/image98.png"/><Relationship Id="rId21" Type="http://schemas.openxmlformats.org/officeDocument/2006/relationships/image" Target="../media/image116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" Type="http://schemas.openxmlformats.org/officeDocument/2006/relationships/image" Target="../media/image97.png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19" Type="http://schemas.openxmlformats.org/officeDocument/2006/relationships/image" Target="../media/image114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1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svg"/><Relationship Id="rId7" Type="http://schemas.openxmlformats.org/officeDocument/2006/relationships/image" Target="../media/image35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40.svg"/><Relationship Id="rId5" Type="http://schemas.openxmlformats.org/officeDocument/2006/relationships/image" Target="../media/image24.svg"/><Relationship Id="rId10" Type="http://schemas.openxmlformats.org/officeDocument/2006/relationships/image" Target="../media/image39.png"/><Relationship Id="rId4" Type="http://schemas.openxmlformats.org/officeDocument/2006/relationships/image" Target="../media/image23.png"/><Relationship Id="rId9" Type="http://schemas.openxmlformats.org/officeDocument/2006/relationships/image" Target="../media/image38.sv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5">
            <a:extLst>
              <a:ext uri="{FF2B5EF4-FFF2-40B4-BE49-F238E27FC236}">
                <a16:creationId xmlns:a16="http://schemas.microsoft.com/office/drawing/2014/main" id="{1EB7A280-1974-C5B0-B7EA-38F827845693}"/>
              </a:ext>
            </a:extLst>
          </p:cNvPr>
          <p:cNvSpPr txBox="1"/>
          <p:nvPr/>
        </p:nvSpPr>
        <p:spPr>
          <a:xfrm>
            <a:off x="944109" y="2058519"/>
            <a:ext cx="6791325" cy="2247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200"/>
              </a:lnSpc>
            </a:pPr>
            <a:r>
              <a:rPr lang="en-US" sz="7666" b="1" dirty="0" err="1">
                <a:solidFill>
                  <a:srgbClr val="2A2E3A"/>
                </a:solidFill>
              </a:rPr>
              <a:t>Planejamento</a:t>
            </a:r>
            <a:r>
              <a:rPr lang="en-US" sz="7666" dirty="0">
                <a:solidFill>
                  <a:srgbClr val="A20E20"/>
                </a:solidFill>
              </a:rPr>
              <a:t> </a:t>
            </a:r>
          </a:p>
          <a:p>
            <a:pPr>
              <a:lnSpc>
                <a:spcPts val="9200"/>
              </a:lnSpc>
            </a:pPr>
            <a:r>
              <a:rPr lang="en-US" sz="5400" b="1" dirty="0">
                <a:solidFill>
                  <a:srgbClr val="0317BB"/>
                </a:solidFill>
              </a:rPr>
              <a:t>1°Ciclo de </a:t>
            </a:r>
            <a:r>
              <a:rPr lang="en-US" sz="5400" b="1" dirty="0" err="1">
                <a:solidFill>
                  <a:srgbClr val="0317BB"/>
                </a:solidFill>
              </a:rPr>
              <a:t>Melhoria</a:t>
            </a:r>
            <a:endParaRPr lang="en-US" sz="5400" b="1" dirty="0">
              <a:solidFill>
                <a:srgbClr val="0317BB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9D48F3B-964A-615A-EBC8-45CFEC32C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3" y="1044013"/>
            <a:ext cx="10052222" cy="1325563"/>
          </a:xfrm>
        </p:spPr>
        <p:txBody>
          <a:bodyPr>
            <a:normAutofit/>
          </a:bodyPr>
          <a:lstStyle/>
          <a:p>
            <a:r>
              <a:rPr lang="pt-BR" sz="2133" spc="43" dirty="0">
                <a:solidFill>
                  <a:srgbClr val="145B9D"/>
                </a:solidFill>
                <a:latin typeface="Roboto Bold"/>
                <a:ea typeface="+mn-ea"/>
                <a:cs typeface="+mn-cs"/>
              </a:rPr>
              <a:t>Grupo Condutor Estadual</a:t>
            </a:r>
          </a:p>
        </p:txBody>
      </p:sp>
      <p:sp>
        <p:nvSpPr>
          <p:cNvPr id="5" name="Espaço Reservado para Conteúdo 3">
            <a:extLst>
              <a:ext uri="{FF2B5EF4-FFF2-40B4-BE49-F238E27FC236}">
                <a16:creationId xmlns:a16="http://schemas.microsoft.com/office/drawing/2014/main" id="{0A28F858-F928-11FF-98C4-C0C022EDC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04" y="2133848"/>
            <a:ext cx="10052222" cy="36444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pt-BR" sz="1800" dirty="0">
                <a:latin typeface="Calibri"/>
                <a:cs typeface="Calibri"/>
              </a:rPr>
              <a:t>Nome e Função</a:t>
            </a:r>
            <a:endParaRPr lang="pt-BR" sz="1800" dirty="0">
              <a:cs typeface="Calibri"/>
            </a:endParaRPr>
          </a:p>
          <a:p>
            <a:pPr marL="342900" indent="-342900" algn="just">
              <a:buFont typeface="Arial"/>
              <a:buChar char="•"/>
            </a:pPr>
            <a:r>
              <a:rPr lang="pt-BR" sz="1800" dirty="0">
                <a:latin typeface="Calibri"/>
                <a:cs typeface="Calibri"/>
              </a:rPr>
              <a:t>Nome e Função</a:t>
            </a:r>
            <a:endParaRPr lang="pt-BR" sz="1800" dirty="0">
              <a:cs typeface="Calibri"/>
            </a:endParaRPr>
          </a:p>
          <a:p>
            <a:pPr marL="342900" indent="-342900" algn="just">
              <a:buFont typeface="Arial"/>
              <a:buChar char="•"/>
            </a:pPr>
            <a:r>
              <a:rPr lang="pt-BR" sz="1800" dirty="0">
                <a:latin typeface="Calibri"/>
                <a:cs typeface="Calibri"/>
              </a:rPr>
              <a:t>Nome e Função</a:t>
            </a:r>
            <a:endParaRPr lang="pt-BR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317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DD6F4-289B-6533-1AC6-B63FE8F38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30ECB8EA-A126-BA32-41BF-C0BDEF59A4E3}"/>
              </a:ext>
            </a:extLst>
          </p:cNvPr>
          <p:cNvSpPr txBox="1"/>
          <p:nvPr/>
        </p:nvSpPr>
        <p:spPr>
          <a:xfrm>
            <a:off x="464444" y="1097397"/>
            <a:ext cx="8548780" cy="376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en-US" sz="2133" spc="43" dirty="0" err="1">
                <a:solidFill>
                  <a:srgbClr val="145B9D"/>
                </a:solidFill>
                <a:latin typeface="Roboto Bold"/>
              </a:rPr>
              <a:t>Referência</a:t>
            </a:r>
            <a:r>
              <a:rPr lang="en-US" sz="2133" spc="43" dirty="0">
                <a:solidFill>
                  <a:srgbClr val="145B9D"/>
                </a:solidFill>
                <a:latin typeface="Roboto Bold"/>
              </a:rPr>
              <a:t> Técnica Municipal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4D92075E-4914-493C-5C4B-4B2A1119A1A7}"/>
              </a:ext>
            </a:extLst>
          </p:cNvPr>
          <p:cNvSpPr txBox="1"/>
          <p:nvPr/>
        </p:nvSpPr>
        <p:spPr>
          <a:xfrm>
            <a:off x="466468" y="2482215"/>
            <a:ext cx="11269362" cy="1896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 fontAlgn="base"/>
            <a:endParaRPr lang="pt-BR" dirty="0">
              <a:solidFill>
                <a:srgbClr val="0D5095"/>
              </a:solidFill>
            </a:endParaRPr>
          </a:p>
          <a:p>
            <a:pPr marL="342900" indent="-34290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D5095"/>
                </a:solidFill>
              </a:rPr>
              <a:t>A referência técnica municipal atuará diretamente nas atividades relacionadas ao monitoramento do processo de tutoria, bem como deve ser referência para o processo de expansão na APS do município. </a:t>
            </a:r>
            <a:endParaRPr lang="pt-BR" dirty="0">
              <a:solidFill>
                <a:srgbClr val="0D5095"/>
              </a:solidFill>
              <a:cs typeface="Calibri"/>
            </a:endParaRPr>
          </a:p>
          <a:p>
            <a:pPr marL="342900" indent="-34290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dirty="0">
              <a:solidFill>
                <a:srgbClr val="0D5095"/>
              </a:solidFill>
            </a:endParaRPr>
          </a:p>
          <a:p>
            <a:pPr marL="342900" indent="-342900"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D5095"/>
                </a:solidFill>
              </a:rPr>
              <a:t>Esse profissional deve conhecer os processos de APS e AAE de seu município.</a:t>
            </a:r>
            <a:endParaRPr lang="en-US" dirty="0">
              <a:solidFill>
                <a:srgbClr val="0D50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68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DE397-8D13-E546-F540-DBBDC07A9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B2578A78-B7CC-C3C2-3F94-359433424226}"/>
              </a:ext>
            </a:extLst>
          </p:cNvPr>
          <p:cNvSpPr txBox="1"/>
          <p:nvPr/>
        </p:nvSpPr>
        <p:spPr>
          <a:xfrm>
            <a:off x="388244" y="1097397"/>
            <a:ext cx="8548780" cy="376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en-US" sz="2133" spc="43">
                <a:solidFill>
                  <a:srgbClr val="145B9D"/>
                </a:solidFill>
                <a:latin typeface="Roboto Bold"/>
              </a:rPr>
              <a:t>Tutor</a:t>
            </a: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C6CEF547-4D7C-7000-7DFE-B9732BD17BFE}"/>
              </a:ext>
            </a:extLst>
          </p:cNvPr>
          <p:cNvSpPr txBox="1"/>
          <p:nvPr/>
        </p:nvSpPr>
        <p:spPr>
          <a:xfrm>
            <a:off x="355600" y="1742219"/>
            <a:ext cx="11535954" cy="12926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rgbClr val="0D5095"/>
                </a:solidFill>
              </a:rPr>
              <a:t>O tutor é um ator estratégico no processo de tutoria, que desenvolve um trabalho educacional, utilizando a estratégia de fazer junto das equipes das unidades de saúde. </a:t>
            </a:r>
          </a:p>
          <a:p>
            <a:endParaRPr lang="pt-BR" dirty="0">
              <a:solidFill>
                <a:srgbClr val="0D5095"/>
              </a:solidFill>
            </a:endParaRPr>
          </a:p>
          <a:p>
            <a:r>
              <a:rPr lang="pt-BR" dirty="0">
                <a:solidFill>
                  <a:srgbClr val="0D5095"/>
                </a:solidFill>
              </a:rPr>
              <a:t>Dentro do processo de trabalho, são previstos os seguintes tipos de tutor:</a:t>
            </a:r>
            <a:r>
              <a:rPr lang="pt-BR" sz="2400" dirty="0">
                <a:solidFill>
                  <a:srgbClr val="0D5095"/>
                </a:solidFill>
                <a:latin typeface="Roboto Bold"/>
              </a:rPr>
              <a:t>​</a:t>
            </a:r>
            <a:endParaRPr lang="pt-BR" sz="2400" dirty="0">
              <a:solidFill>
                <a:srgbClr val="0D5095"/>
              </a:solidFill>
              <a:latin typeface="Roboto Bold"/>
              <a:ea typeface="Roboto Bold"/>
              <a:cs typeface="Roboto Bold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446D6D6-5443-7567-2179-93CCA7B9EB31}"/>
              </a:ext>
            </a:extLst>
          </p:cNvPr>
          <p:cNvGraphicFramePr/>
          <p:nvPr/>
        </p:nvGraphicFramePr>
        <p:xfrm>
          <a:off x="304800" y="1612900"/>
          <a:ext cx="4648200" cy="6489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8101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68E6F-349B-7341-043E-61B1868D6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1A6A3AE8-0297-6914-DF7E-DDF0CFEB1D34}"/>
              </a:ext>
            </a:extLst>
          </p:cNvPr>
          <p:cNvSpPr txBox="1"/>
          <p:nvPr/>
        </p:nvSpPr>
        <p:spPr>
          <a:xfrm>
            <a:off x="422922" y="1357571"/>
            <a:ext cx="6769293" cy="376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en-US" sz="2133" spc="43" err="1">
                <a:solidFill>
                  <a:srgbClr val="145B9D"/>
                </a:solidFill>
                <a:latin typeface="Roboto Bold"/>
              </a:rPr>
              <a:t>Perfil</a:t>
            </a:r>
            <a:r>
              <a:rPr lang="en-US" sz="2133" spc="43">
                <a:solidFill>
                  <a:srgbClr val="145B9D"/>
                </a:solidFill>
                <a:latin typeface="Roboto Bold"/>
              </a:rPr>
              <a:t> do Tutor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471A8F22-A385-3C13-7C20-CA5AF9468CC9}"/>
              </a:ext>
            </a:extLst>
          </p:cNvPr>
          <p:cNvSpPr txBox="1"/>
          <p:nvPr/>
        </p:nvSpPr>
        <p:spPr>
          <a:xfrm>
            <a:off x="419100" y="1698458"/>
            <a:ext cx="11341100" cy="39735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rtl="0" fontAlgn="base"/>
            <a:endParaRPr lang="pt-BR">
              <a:solidFill>
                <a:srgbClr val="0D5095"/>
              </a:solidFill>
            </a:endParaRPr>
          </a:p>
          <a:p>
            <a:pPr algn="just" rtl="0" fontAlgn="base">
              <a:lnSpc>
                <a:spcPct val="150000"/>
              </a:lnSpc>
            </a:pPr>
            <a:endParaRPr lang="pt-BR">
              <a:solidFill>
                <a:srgbClr val="0D5095"/>
              </a:solidFill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Possuir atitude crítica e criativa no desenvolvimento de suas atribuições.​​</a:t>
            </a:r>
            <a:endParaRPr lang="pt-BR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Demonstrar a habilidade de estimular a resolução de problemas.​​</a:t>
            </a:r>
            <a:endParaRPr lang="pt-BR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Ter habilidade crítico-reflexiva, aproximando a metodologia proposta à realidade que atua (serviço/município/região/estado).​​</a:t>
            </a:r>
            <a:endParaRPr lang="pt-BR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Ser capaz de abrir caminhos para expressão e comunicação.​​</a:t>
            </a:r>
            <a:endParaRPr lang="pt-BR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Possuir a habilidade de desenvolver competências voltadas para o processo da planificação.​​</a:t>
            </a:r>
            <a:endParaRPr lang="pt-BR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Ter a habilidade de dividir tarefas difíceis em etapas mais simples, facilitando o processo de aprendizado.​​</a:t>
            </a:r>
            <a:endParaRPr lang="pt-BR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Tornar-se referência para as pessoas em valores positivos, liderança e trabalho em equipe.</a:t>
            </a:r>
            <a:endParaRPr lang="pt-BR">
              <a:solidFill>
                <a:srgbClr val="0D5095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863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59B82-A759-1D89-FF80-3BD15D7FC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65ADD917-DB20-B6ED-06A8-D0FBB979FDB3}"/>
              </a:ext>
            </a:extLst>
          </p:cNvPr>
          <p:cNvSpPr txBox="1"/>
          <p:nvPr/>
        </p:nvSpPr>
        <p:spPr>
          <a:xfrm>
            <a:off x="308622" y="1382971"/>
            <a:ext cx="6769293" cy="376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en-US" sz="2100" spc="43">
                <a:solidFill>
                  <a:srgbClr val="145B9D"/>
                </a:solidFill>
                <a:latin typeface="Roboto Bold"/>
              </a:rPr>
              <a:t> Tutor</a:t>
            </a:r>
            <a:endParaRPr lang="en-US" sz="2133" spc="43">
              <a:solidFill>
                <a:srgbClr val="145B9D"/>
              </a:solidFill>
              <a:latin typeface="Roboto Bold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D1443F6-4EE4-C9FD-AFBE-5CFD1E73FA67}"/>
              </a:ext>
            </a:extLst>
          </p:cNvPr>
          <p:cNvSpPr txBox="1"/>
          <p:nvPr/>
        </p:nvSpPr>
        <p:spPr>
          <a:xfrm>
            <a:off x="304800" y="1711158"/>
            <a:ext cx="11785600" cy="5220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rtl="0" fontAlgn="base"/>
            <a:endParaRPr lang="pt-BR">
              <a:solidFill>
                <a:srgbClr val="0D5095"/>
              </a:solidFill>
            </a:endParaRPr>
          </a:p>
          <a:p>
            <a:pPr algn="just" rtl="0" fontAlgn="base">
              <a:lnSpc>
                <a:spcPct val="150000"/>
              </a:lnSpc>
            </a:pPr>
            <a:endParaRPr lang="pt-BR">
              <a:solidFill>
                <a:srgbClr val="0D5095"/>
              </a:solidFill>
            </a:endParaRPr>
          </a:p>
          <a:p>
            <a:pPr algn="just" rtl="0" fontAlgn="base"/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Atribuições do tutor municipal da Unidade Básica de Saúde – APS: 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en-US" b="0" i="0">
              <a:solidFill>
                <a:srgbClr val="0D5095"/>
              </a:solidFill>
              <a:effectLst/>
            </a:endParaRPr>
          </a:p>
          <a:p>
            <a:pPr algn="just" rtl="0" fontAlgn="base"/>
            <a:r>
              <a:rPr lang="pt-BR" sz="1800" b="0" i="0">
                <a:solidFill>
                  <a:srgbClr val="0D5095"/>
                </a:solidFill>
                <a:effectLst/>
              </a:rPr>
              <a:t>​</a:t>
            </a:r>
            <a:endParaRPr lang="pt-BR" b="0" i="0">
              <a:solidFill>
                <a:srgbClr val="0D5095"/>
              </a:solidFill>
              <a:effectLst/>
            </a:endParaRPr>
          </a:p>
          <a:p>
            <a:pPr algn="just" rtl="0" fontAlgn="base"/>
            <a:r>
              <a:rPr lang="pt-BR" sz="1800" b="0" i="0">
                <a:solidFill>
                  <a:srgbClr val="0D5095"/>
                </a:solidFill>
                <a:effectLst/>
              </a:rPr>
              <a:t>​</a:t>
            </a:r>
            <a:endParaRPr lang="pt-BR" b="0" i="0">
              <a:solidFill>
                <a:srgbClr val="0D5095"/>
              </a:solidFill>
              <a:effectLst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Participar da formação sobre PAS.​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en-US" b="0" i="0">
              <a:solidFill>
                <a:srgbClr val="0D5095"/>
              </a:solidFill>
              <a:effectLst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Planejar e organizar a realização da oficina tutorial na unidade de saúde.​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en-US" b="0" i="0">
              <a:solidFill>
                <a:srgbClr val="0D5095"/>
              </a:solidFill>
              <a:effectLst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Pactuar cronograma de oficinas tutorias com as equipes da unidade.​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en-US" b="0" i="0">
              <a:solidFill>
                <a:srgbClr val="0D5095"/>
              </a:solidFill>
              <a:effectLst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Conduzir a oficina tutorial.​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en-US" b="0" i="0">
              <a:solidFill>
                <a:srgbClr val="0D5095"/>
              </a:solidFill>
              <a:effectLst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Apoiar as atividades de dispersão.​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en-US" b="0" i="0">
              <a:solidFill>
                <a:srgbClr val="0D5095"/>
              </a:solidFill>
              <a:effectLst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Realizar o monitoramento dos resultados na unidade de saúde.​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en-US" b="0" i="0">
              <a:solidFill>
                <a:srgbClr val="0D5095"/>
              </a:solidFill>
              <a:effectLst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Ser referência para tutores municipal, regional e estadual nos processos relacionados à tutoria no serviço.​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en-US" b="0" i="0">
              <a:solidFill>
                <a:srgbClr val="0D5095"/>
              </a:solidFill>
              <a:effectLst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Alinhar com a gestão do serviço necessidades para organização dos macroprocessos e </a:t>
            </a:r>
            <a:r>
              <a:rPr lang="pt-BR" sz="1800" b="0" i="0" u="none" strike="noStrike" err="1">
                <a:solidFill>
                  <a:srgbClr val="0D5095"/>
                </a:solidFill>
                <a:effectLst/>
              </a:rPr>
              <a:t>microprocessos</a:t>
            </a: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 da unidade.</a:t>
            </a:r>
            <a:endParaRPr lang="en-US" b="0" i="0">
              <a:solidFill>
                <a:srgbClr val="0D5095"/>
              </a:solidFill>
              <a:effectLst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>
              <a:solidFill>
                <a:srgbClr val="0D50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94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7764B-9379-38F7-D409-0FB9D1206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E8629119-6440-5D76-A202-41EC0874F6F2}"/>
              </a:ext>
            </a:extLst>
          </p:cNvPr>
          <p:cNvSpPr txBox="1"/>
          <p:nvPr/>
        </p:nvSpPr>
        <p:spPr>
          <a:xfrm>
            <a:off x="321322" y="1103571"/>
            <a:ext cx="6769293" cy="376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en-US" sz="2100" spc="43">
                <a:solidFill>
                  <a:srgbClr val="145B9D"/>
                </a:solidFill>
                <a:latin typeface="Roboto Bold"/>
              </a:rPr>
              <a:t> Tutor</a:t>
            </a: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99306B4-EEB4-CC2E-8E1D-5B5AC4EFF38B}"/>
              </a:ext>
            </a:extLst>
          </p:cNvPr>
          <p:cNvSpPr txBox="1"/>
          <p:nvPr/>
        </p:nvSpPr>
        <p:spPr>
          <a:xfrm>
            <a:off x="317500" y="1888958"/>
            <a:ext cx="10998200" cy="4847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rtl="0" fontAlgn="base"/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Atribuições do tutor municipal da Atenção Ambulatorial Especializada : 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pt-BR"/>
          </a:p>
          <a:p>
            <a:pPr algn="just" rtl="0" fontAlgn="base"/>
            <a:r>
              <a:rPr lang="pt-BR" sz="1800" b="0" i="0">
                <a:solidFill>
                  <a:srgbClr val="0D5095"/>
                </a:solidFill>
                <a:effectLst/>
              </a:rPr>
              <a:t>​</a:t>
            </a:r>
            <a:endParaRPr lang="pt-BR" b="0" i="0">
              <a:solidFill>
                <a:srgbClr val="0D5095"/>
              </a:solidFill>
              <a:effectLst/>
              <a:ea typeface="Calibri"/>
              <a:cs typeface="Calibri"/>
            </a:endParaRPr>
          </a:p>
          <a:p>
            <a:pPr algn="just" rtl="0" fontAlgn="base"/>
            <a:r>
              <a:rPr lang="pt-BR" sz="1800" b="0" i="0">
                <a:solidFill>
                  <a:srgbClr val="0D5095"/>
                </a:solidFill>
                <a:effectLst/>
              </a:rPr>
              <a:t>​</a:t>
            </a:r>
            <a:endParaRPr lang="pt-BR" b="0" i="0">
              <a:solidFill>
                <a:srgbClr val="0D5095"/>
              </a:solidFill>
              <a:effectLst/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Participar da formação sobre PAS.​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en-US" b="0" i="0">
              <a:solidFill>
                <a:srgbClr val="0D5095"/>
              </a:solidFill>
              <a:effectLst/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Planejar e organizar a realização da oficina tutorial no ambulatório de AAE.​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en-US" b="0" i="0">
              <a:solidFill>
                <a:srgbClr val="0D5095"/>
              </a:solidFill>
              <a:effectLst/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Pactuar cronograma de oficinas tutorias com a equipe do ambulatório.​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en-US" b="0" i="0">
              <a:solidFill>
                <a:srgbClr val="0D5095"/>
              </a:solidFill>
              <a:effectLst/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Conduzir a oficina tutorial.​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en-US" b="0" i="0">
              <a:solidFill>
                <a:srgbClr val="0D5095"/>
              </a:solidFill>
              <a:effectLst/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Apoiar as atividades de dispersão.​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en-US" b="0" i="0">
              <a:solidFill>
                <a:srgbClr val="0D5095"/>
              </a:solidFill>
              <a:effectLst/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Realizar o monitoramento dos resultados no ambulatório.​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en-US" b="0" i="0">
              <a:solidFill>
                <a:srgbClr val="0D5095"/>
              </a:solidFill>
              <a:effectLst/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Alinhar com a gestão do serviço necessidades para organização dos macroprocessos e </a:t>
            </a:r>
            <a:r>
              <a:rPr lang="pt-BR" sz="1800" b="0" i="0" u="none" strike="noStrike" err="1">
                <a:solidFill>
                  <a:srgbClr val="0D5095"/>
                </a:solidFill>
                <a:effectLst/>
              </a:rPr>
              <a:t>microprocessos</a:t>
            </a: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 do ambulatório.​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en-US" b="0" i="0">
              <a:solidFill>
                <a:srgbClr val="0D5095"/>
              </a:solidFill>
              <a:effectLst/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Realizar os </a:t>
            </a:r>
            <a:r>
              <a:rPr lang="pt-BR" sz="1800" b="0" i="1" u="none" strike="noStrike">
                <a:solidFill>
                  <a:srgbClr val="0D5095"/>
                </a:solidFill>
                <a:effectLst/>
              </a:rPr>
              <a:t>workshops</a:t>
            </a: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 para a equipe do serviço.</a:t>
            </a:r>
            <a:endParaRPr lang="en-US" b="0" i="0">
              <a:solidFill>
                <a:srgbClr val="0D5095"/>
              </a:solidFill>
              <a:effectLst/>
            </a:endParaRPr>
          </a:p>
          <a:p>
            <a:pPr algn="just" rtl="0" fontAlgn="base"/>
            <a:endParaRPr lang="en-US" b="0" i="0">
              <a:solidFill>
                <a:srgbClr val="0D5095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18454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3D9BF-D726-E814-1B4C-EED079CFC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DD6A80D0-7763-7584-F0D5-5E0EF351B2A9}"/>
              </a:ext>
            </a:extLst>
          </p:cNvPr>
          <p:cNvSpPr txBox="1"/>
          <p:nvPr/>
        </p:nvSpPr>
        <p:spPr>
          <a:xfrm>
            <a:off x="308622" y="1382971"/>
            <a:ext cx="6769293" cy="376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en-US" sz="2133" spc="43">
                <a:solidFill>
                  <a:srgbClr val="145B9D"/>
                </a:solidFill>
                <a:latin typeface="Roboto Bold"/>
              </a:rPr>
              <a:t> Tutor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D1AADB1-99E0-FB3B-1B52-6622FD050F92}"/>
              </a:ext>
            </a:extLst>
          </p:cNvPr>
          <p:cNvSpPr txBox="1"/>
          <p:nvPr/>
        </p:nvSpPr>
        <p:spPr>
          <a:xfrm>
            <a:off x="304800" y="1761958"/>
            <a:ext cx="10871200" cy="4389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rtl="0" fontAlgn="base"/>
            <a:endParaRPr lang="pt-BR">
              <a:solidFill>
                <a:srgbClr val="0D5095"/>
              </a:solidFill>
            </a:endParaRPr>
          </a:p>
          <a:p>
            <a:pPr algn="just" rtl="0" fontAlgn="base">
              <a:lnSpc>
                <a:spcPct val="150000"/>
              </a:lnSpc>
            </a:pPr>
            <a:endParaRPr lang="pt-BR">
              <a:solidFill>
                <a:srgbClr val="0D5095"/>
              </a:solidFill>
            </a:endParaRPr>
          </a:p>
          <a:p>
            <a:pPr algn="just" rtl="0" fontAlgn="base"/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Atribuições do tutor estadual  da APS: 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en-US" b="0" i="0">
              <a:solidFill>
                <a:srgbClr val="0D5095"/>
              </a:solidFill>
              <a:effectLst/>
            </a:endParaRPr>
          </a:p>
          <a:p>
            <a:pPr algn="just" rtl="0" fontAlgn="base"/>
            <a:r>
              <a:rPr lang="pt-BR" sz="1800" b="0" i="0">
                <a:solidFill>
                  <a:srgbClr val="0D5095"/>
                </a:solidFill>
                <a:effectLst/>
              </a:rPr>
              <a:t>​</a:t>
            </a:r>
            <a:endParaRPr lang="pt-BR" b="0" i="0">
              <a:solidFill>
                <a:srgbClr val="0D5095"/>
              </a:solidFill>
              <a:effectLst/>
            </a:endParaRPr>
          </a:p>
          <a:p>
            <a:pPr algn="just" rtl="0" fontAlgn="base"/>
            <a:r>
              <a:rPr lang="pt-BR" sz="1800" b="0" i="0">
                <a:solidFill>
                  <a:srgbClr val="0D5095"/>
                </a:solidFill>
                <a:effectLst/>
              </a:rPr>
              <a:t>​</a:t>
            </a:r>
            <a:endParaRPr lang="pt-BR" b="0" i="0">
              <a:solidFill>
                <a:srgbClr val="0D5095"/>
              </a:solidFill>
              <a:effectLst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Participar da formação em gerenciamento da PAS.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en-US" b="0" i="0">
              <a:solidFill>
                <a:srgbClr val="0D5095"/>
              </a:solidFill>
              <a:effectLst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Tornar-se referência para tutores municipais nos processos da PAS relacionados à APS. ​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en-US" b="0" i="0">
              <a:solidFill>
                <a:srgbClr val="0D5095"/>
              </a:solidFill>
              <a:effectLst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Planejar e monitorar os processos da PAS relacionados à APS nas regiões.​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en-US" b="0" i="0">
              <a:solidFill>
                <a:srgbClr val="0D5095"/>
              </a:solidFill>
              <a:effectLst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Participar ativamente do grupo condutor estadual, apresentando as pautas referentes aos processos de tutoria da APS nas regiões.</a:t>
            </a:r>
            <a:endParaRPr lang="en-US" b="0" i="0">
              <a:solidFill>
                <a:srgbClr val="0D5095"/>
              </a:solidFill>
              <a:effectLst/>
            </a:endParaRPr>
          </a:p>
          <a:p>
            <a:pPr algn="just" rtl="0" fontAlgn="base">
              <a:lnSpc>
                <a:spcPct val="150000"/>
              </a:lnSpc>
            </a:pPr>
            <a:endParaRPr lang="en-US" b="0" i="0">
              <a:solidFill>
                <a:srgbClr val="0D5095"/>
              </a:solidFill>
              <a:effectLst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>
              <a:solidFill>
                <a:srgbClr val="0D50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40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D8B4C-C083-D09C-C8D9-A0EE3540F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BEC83C70-ED6A-35A0-30E0-DF8D46AC8579}"/>
              </a:ext>
            </a:extLst>
          </p:cNvPr>
          <p:cNvSpPr txBox="1"/>
          <p:nvPr/>
        </p:nvSpPr>
        <p:spPr>
          <a:xfrm>
            <a:off x="308622" y="1382971"/>
            <a:ext cx="6769293" cy="376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en-US" sz="2133" spc="43" dirty="0">
                <a:solidFill>
                  <a:srgbClr val="145B9D"/>
                </a:solidFill>
                <a:latin typeface="Roboto Bold"/>
              </a:rPr>
              <a:t> Tutor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FEDB6D6-440A-3E50-A9FF-E73EE01ED47D}"/>
              </a:ext>
            </a:extLst>
          </p:cNvPr>
          <p:cNvSpPr txBox="1"/>
          <p:nvPr/>
        </p:nvSpPr>
        <p:spPr>
          <a:xfrm>
            <a:off x="304800" y="1761958"/>
            <a:ext cx="10668000" cy="4016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rtl="0" fontAlgn="base"/>
            <a:endParaRPr lang="pt-BR">
              <a:solidFill>
                <a:srgbClr val="0D5095"/>
              </a:solidFill>
            </a:endParaRPr>
          </a:p>
          <a:p>
            <a:pPr algn="just" rtl="0" fontAlgn="base">
              <a:lnSpc>
                <a:spcPct val="150000"/>
              </a:lnSpc>
            </a:pPr>
            <a:endParaRPr lang="pt-BR">
              <a:solidFill>
                <a:srgbClr val="0D5095"/>
              </a:solidFill>
            </a:endParaRPr>
          </a:p>
          <a:p>
            <a:pPr algn="just" rtl="0" fontAlgn="base"/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Atribuições do tutor estadual da Atenção Ambulatorial Especializada : 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en-US" b="0" i="0">
              <a:solidFill>
                <a:srgbClr val="0D5095"/>
              </a:solidFill>
              <a:effectLst/>
            </a:endParaRPr>
          </a:p>
          <a:p>
            <a:pPr algn="just" rtl="0" fontAlgn="base"/>
            <a:r>
              <a:rPr lang="pt-BR" sz="1800" b="0" i="0">
                <a:solidFill>
                  <a:srgbClr val="0D5095"/>
                </a:solidFill>
                <a:effectLst/>
              </a:rPr>
              <a:t>​</a:t>
            </a:r>
            <a:endParaRPr lang="pt-BR" b="0" i="0">
              <a:solidFill>
                <a:srgbClr val="0D5095"/>
              </a:solidFill>
              <a:effectLst/>
            </a:endParaRPr>
          </a:p>
          <a:p>
            <a:pPr algn="just" rtl="0" fontAlgn="base">
              <a:lnSpc>
                <a:spcPct val="150000"/>
              </a:lnSpc>
            </a:pPr>
            <a:r>
              <a:rPr lang="pt-BR" sz="1800" b="0" i="0">
                <a:solidFill>
                  <a:srgbClr val="0D5095"/>
                </a:solidFill>
                <a:effectLst/>
              </a:rPr>
              <a:t>​</a:t>
            </a:r>
            <a:endParaRPr lang="pt-BR" b="0" i="0">
              <a:solidFill>
                <a:srgbClr val="0D5095"/>
              </a:solidFill>
              <a:effectLst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Participar da formação em gerenciamento da PAS. ​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en-US" b="0" i="0">
              <a:solidFill>
                <a:srgbClr val="0D5095"/>
              </a:solidFill>
              <a:effectLst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Tornar-se referência para os tutores regionais nos processos da PAS relacionados à AAE. ​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en-US" b="0" i="0">
              <a:solidFill>
                <a:srgbClr val="0D5095"/>
              </a:solidFill>
              <a:effectLst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Planejar e monitorar os processos da PAS relacionados à AAE nas regiões.​</a:t>
            </a:r>
            <a:r>
              <a:rPr lang="en-US" sz="1800" b="0" i="0">
                <a:solidFill>
                  <a:srgbClr val="0D5095"/>
                </a:solidFill>
                <a:effectLst/>
              </a:rPr>
              <a:t>​</a:t>
            </a:r>
            <a:endParaRPr lang="en-US" b="0" i="0">
              <a:solidFill>
                <a:srgbClr val="0D5095"/>
              </a:solidFill>
              <a:effectLst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>
                <a:solidFill>
                  <a:srgbClr val="0D5095"/>
                </a:solidFill>
                <a:effectLst/>
              </a:rPr>
              <a:t>Participar ativamente do grupo condutor estadual, apresentando as pautas referentes à organização do ambulatório de AAE nas regiões.</a:t>
            </a:r>
            <a:endParaRPr lang="en-US" b="0" i="0">
              <a:solidFill>
                <a:srgbClr val="0D5095"/>
              </a:solidFill>
              <a:effectLst/>
            </a:endParaRPr>
          </a:p>
          <a:p>
            <a:pPr algn="just" rtl="0" fontAlgn="base"/>
            <a:endParaRPr lang="en-US" b="0" i="0">
              <a:solidFill>
                <a:srgbClr val="0D5095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5374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5176E7A1-C7E6-4974-A34F-44B51B47EA9E}"/>
              </a:ext>
            </a:extLst>
          </p:cNvPr>
          <p:cNvSpPr txBox="1"/>
          <p:nvPr/>
        </p:nvSpPr>
        <p:spPr>
          <a:xfrm>
            <a:off x="0" y="2315426"/>
            <a:ext cx="12192000" cy="2227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200"/>
              </a:lnSpc>
            </a:pPr>
            <a:r>
              <a:rPr lang="pt-BR" sz="6000" b="1" dirty="0">
                <a:solidFill>
                  <a:srgbClr val="0317BB"/>
                </a:solidFill>
              </a:rPr>
              <a:t>Atividade 2</a:t>
            </a:r>
            <a:br>
              <a:rPr lang="pt-BR" sz="6000" b="1" dirty="0">
                <a:solidFill>
                  <a:srgbClr val="0317BB"/>
                </a:solidFill>
              </a:rPr>
            </a:br>
            <a:r>
              <a:rPr lang="pt-BR" sz="4800" b="1" dirty="0">
                <a:solidFill>
                  <a:srgbClr val="0317BB"/>
                </a:solidFill>
              </a:rPr>
              <a:t>Desenho Operacional e Principais Entregas</a:t>
            </a:r>
            <a:endParaRPr lang="en-US" sz="48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52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1"/>
          <p:cNvSpPr txBox="1"/>
          <p:nvPr/>
        </p:nvSpPr>
        <p:spPr>
          <a:xfrm>
            <a:off x="-342409" y="3605960"/>
            <a:ext cx="300517" cy="2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5"/>
              </a:lnSpc>
            </a:pPr>
            <a:r>
              <a:rPr lang="en-US" sz="1310" spc="65">
                <a:solidFill>
                  <a:srgbClr val="FFFFFF"/>
                </a:solidFill>
                <a:latin typeface="Aileron Bold"/>
              </a:rPr>
              <a:t>P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-348759" y="4175497"/>
            <a:ext cx="300517" cy="2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5"/>
              </a:lnSpc>
            </a:pPr>
            <a:r>
              <a:rPr lang="en-US" sz="1310" spc="65">
                <a:solidFill>
                  <a:srgbClr val="FFFFFF"/>
                </a:solidFill>
                <a:latin typeface="Aileron Bold"/>
              </a:rPr>
              <a:t>D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-203761" y="3354507"/>
            <a:ext cx="300517" cy="2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5"/>
              </a:lnSpc>
            </a:pPr>
            <a:r>
              <a:rPr lang="en-US" sz="1310" spc="65">
                <a:solidFill>
                  <a:srgbClr val="FFFFFF"/>
                </a:solidFill>
                <a:latin typeface="Aileron Bold"/>
              </a:rPr>
              <a:t>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-203761" y="2805214"/>
            <a:ext cx="300517" cy="2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5"/>
              </a:lnSpc>
            </a:pPr>
            <a:r>
              <a:rPr lang="en-US" sz="1310" spc="65">
                <a:solidFill>
                  <a:srgbClr val="FFFFFF"/>
                </a:solidFill>
                <a:latin typeface="Aileron Bold"/>
              </a:rPr>
              <a:t>A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2013885" y="803275"/>
            <a:ext cx="8164231" cy="302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600"/>
              </a:lnSpc>
            </a:pPr>
            <a:endParaRPr sz="800"/>
          </a:p>
        </p:txBody>
      </p:sp>
      <p:sp>
        <p:nvSpPr>
          <p:cNvPr id="93" name="TextBox 18">
            <a:extLst>
              <a:ext uri="{FF2B5EF4-FFF2-40B4-BE49-F238E27FC236}">
                <a16:creationId xmlns:a16="http://schemas.microsoft.com/office/drawing/2014/main" id="{258FC7F5-8D24-DA62-1CE6-93FF652DFED9}"/>
              </a:ext>
            </a:extLst>
          </p:cNvPr>
          <p:cNvSpPr txBox="1"/>
          <p:nvPr/>
        </p:nvSpPr>
        <p:spPr>
          <a:xfrm>
            <a:off x="2290812" y="2480296"/>
            <a:ext cx="319975" cy="254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80"/>
              </a:lnSpc>
            </a:pPr>
            <a:r>
              <a:rPr lang="en-US" sz="1600" spc="80">
                <a:solidFill>
                  <a:srgbClr val="FFFFFF"/>
                </a:solidFill>
                <a:latin typeface="Aileron"/>
              </a:rPr>
              <a:t>2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4933718-4926-DDDA-DC2C-4FA1121F7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9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5140"/>
            <a:ext cx="12192000" cy="520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5176E7A1-C7E6-4974-A34F-44B51B47EA9E}"/>
              </a:ext>
            </a:extLst>
          </p:cNvPr>
          <p:cNvSpPr txBox="1"/>
          <p:nvPr/>
        </p:nvSpPr>
        <p:spPr>
          <a:xfrm>
            <a:off x="0" y="2885005"/>
            <a:ext cx="12192000" cy="1087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200"/>
              </a:lnSpc>
            </a:pPr>
            <a:r>
              <a:rPr lang="en-US" sz="6000" b="1" dirty="0" err="1">
                <a:solidFill>
                  <a:srgbClr val="0317BB"/>
                </a:solidFill>
              </a:rPr>
              <a:t>Oficina</a:t>
            </a:r>
            <a:r>
              <a:rPr lang="en-US" sz="6000" b="1" dirty="0">
                <a:solidFill>
                  <a:srgbClr val="0317BB"/>
                </a:solidFill>
              </a:rPr>
              <a:t> de </a:t>
            </a:r>
            <a:r>
              <a:rPr lang="en-US" sz="6000" b="1" dirty="0" err="1">
                <a:solidFill>
                  <a:srgbClr val="0317BB"/>
                </a:solidFill>
              </a:rPr>
              <a:t>Planejamento</a:t>
            </a:r>
            <a:r>
              <a:rPr lang="en-US" sz="6000" b="1" dirty="0">
                <a:solidFill>
                  <a:srgbClr val="0317BB"/>
                </a:solidFill>
              </a:rPr>
              <a:t> 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18ECE-BB86-8E93-2F29-2765D360E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B2C9CE0-1DF8-5198-5464-60EAAE00C8FC}"/>
              </a:ext>
            </a:extLst>
          </p:cNvPr>
          <p:cNvSpPr/>
          <p:nvPr/>
        </p:nvSpPr>
        <p:spPr>
          <a:xfrm>
            <a:off x="481065" y="2372833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9" y="0"/>
                </a:lnTo>
                <a:lnTo>
                  <a:pt x="918099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47ECD79-7CF9-93BB-AFF2-B24829B05F26}"/>
              </a:ext>
            </a:extLst>
          </p:cNvPr>
          <p:cNvSpPr/>
          <p:nvPr/>
        </p:nvSpPr>
        <p:spPr>
          <a:xfrm>
            <a:off x="2090081" y="2372833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DC2945A-D185-A2CF-78B4-E4DCD08E75B3}"/>
              </a:ext>
            </a:extLst>
          </p:cNvPr>
          <p:cNvSpPr/>
          <p:nvPr/>
        </p:nvSpPr>
        <p:spPr>
          <a:xfrm>
            <a:off x="3697676" y="2359211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A2696BD-A1EC-2467-EDA3-C13BC38CA117}"/>
              </a:ext>
            </a:extLst>
          </p:cNvPr>
          <p:cNvSpPr/>
          <p:nvPr/>
        </p:nvSpPr>
        <p:spPr>
          <a:xfrm>
            <a:off x="5305496" y="2366483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35A250F-3E9D-172C-B079-601659C9FC71}"/>
              </a:ext>
            </a:extLst>
          </p:cNvPr>
          <p:cNvSpPr/>
          <p:nvPr/>
        </p:nvSpPr>
        <p:spPr>
          <a:xfrm>
            <a:off x="6906966" y="2359211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3D50AB7-D9B0-3D62-6D03-2533D5F6AD96}"/>
              </a:ext>
            </a:extLst>
          </p:cNvPr>
          <p:cNvSpPr/>
          <p:nvPr/>
        </p:nvSpPr>
        <p:spPr>
          <a:xfrm>
            <a:off x="8521136" y="2366483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1994BB8-EE91-F110-A983-74DB044420BA}"/>
              </a:ext>
            </a:extLst>
          </p:cNvPr>
          <p:cNvSpPr/>
          <p:nvPr/>
        </p:nvSpPr>
        <p:spPr>
          <a:xfrm>
            <a:off x="10116256" y="2384207"/>
            <a:ext cx="562075" cy="562075"/>
          </a:xfrm>
          <a:custGeom>
            <a:avLst/>
            <a:gdLst/>
            <a:ahLst/>
            <a:cxnLst/>
            <a:rect l="l" t="t" r="r" b="b"/>
            <a:pathLst>
              <a:path w="843113" h="843113">
                <a:moveTo>
                  <a:pt x="0" y="0"/>
                </a:moveTo>
                <a:lnTo>
                  <a:pt x="843112" y="0"/>
                </a:lnTo>
                <a:lnTo>
                  <a:pt x="843112" y="843113"/>
                </a:lnTo>
                <a:lnTo>
                  <a:pt x="0" y="843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6B91F13C-3B42-4554-3E99-467EDDA7FAF0}"/>
              </a:ext>
            </a:extLst>
          </p:cNvPr>
          <p:cNvSpPr/>
          <p:nvPr/>
        </p:nvSpPr>
        <p:spPr>
          <a:xfrm>
            <a:off x="837636" y="2605377"/>
            <a:ext cx="9646920" cy="35983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BF89C02-27DD-7F36-92C7-80DBD0649C11}"/>
              </a:ext>
            </a:extLst>
          </p:cNvPr>
          <p:cNvGrpSpPr/>
          <p:nvPr/>
        </p:nvGrpSpPr>
        <p:grpSpPr>
          <a:xfrm>
            <a:off x="544266" y="2383977"/>
            <a:ext cx="586740" cy="504613"/>
            <a:chOff x="0" y="0"/>
            <a:chExt cx="1173480" cy="100922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F7EA500-BECF-D032-0AF4-01242E909CB1}"/>
                </a:ext>
              </a:extLst>
            </p:cNvPr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349B0EE1-CBE1-5CEC-1AB7-3BBB5938C0E1}"/>
                </a:ext>
              </a:extLst>
            </p:cNvPr>
            <p:cNvSpPr txBox="1"/>
            <p:nvPr/>
          </p:nvSpPr>
          <p:spPr>
            <a:xfrm>
              <a:off x="266765" y="236008"/>
              <a:ext cx="639949" cy="508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Aileron"/>
                </a:rPr>
                <a:t>M1</a:t>
              </a: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C62A01CB-6944-8C64-4C45-00B2D7F1F899}"/>
              </a:ext>
            </a:extLst>
          </p:cNvPr>
          <p:cNvSpPr/>
          <p:nvPr/>
        </p:nvSpPr>
        <p:spPr>
          <a:xfrm>
            <a:off x="2152086" y="2383977"/>
            <a:ext cx="586740" cy="504613"/>
          </a:xfrm>
          <a:custGeom>
            <a:avLst/>
            <a:gdLst/>
            <a:ahLst/>
            <a:cxnLst/>
            <a:rect l="l" t="t" r="r" b="b"/>
            <a:pathLst>
              <a:path w="1173480" h="1009226">
                <a:moveTo>
                  <a:pt x="0" y="0"/>
                </a:moveTo>
                <a:lnTo>
                  <a:pt x="1173480" y="0"/>
                </a:lnTo>
                <a:lnTo>
                  <a:pt x="1173480" y="1009226"/>
                </a:lnTo>
                <a:lnTo>
                  <a:pt x="0" y="1009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8137" b="-8137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BF53ADDE-A89F-E404-0E59-A88A5203BAB8}"/>
              </a:ext>
            </a:extLst>
          </p:cNvPr>
          <p:cNvGrpSpPr/>
          <p:nvPr/>
        </p:nvGrpSpPr>
        <p:grpSpPr>
          <a:xfrm>
            <a:off x="3759906" y="2383977"/>
            <a:ext cx="586740" cy="504613"/>
            <a:chOff x="0" y="0"/>
            <a:chExt cx="1173480" cy="1009226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53BDDF0-DAA9-A6E0-C1B7-0013F7D1C759}"/>
                </a:ext>
              </a:extLst>
            </p:cNvPr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BBE4305D-7C97-CC64-5358-6C83643A54B0}"/>
                </a:ext>
              </a:extLst>
            </p:cNvPr>
            <p:cNvSpPr txBox="1"/>
            <p:nvPr/>
          </p:nvSpPr>
          <p:spPr>
            <a:xfrm>
              <a:off x="266765" y="236008"/>
              <a:ext cx="639949" cy="508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Aileron"/>
                </a:rPr>
                <a:t>M3</a:t>
              </a:r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F0C51677-BD46-5E0A-6EC2-E7EB4A6556E3}"/>
              </a:ext>
            </a:extLst>
          </p:cNvPr>
          <p:cNvGrpSpPr/>
          <p:nvPr/>
        </p:nvGrpSpPr>
        <p:grpSpPr>
          <a:xfrm>
            <a:off x="5367726" y="2383977"/>
            <a:ext cx="586740" cy="504613"/>
            <a:chOff x="0" y="0"/>
            <a:chExt cx="1173480" cy="1009226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40994F3-C32F-3D83-18E8-8833647FB4D3}"/>
                </a:ext>
              </a:extLst>
            </p:cNvPr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48B8E789-5334-2249-6DF7-11DB6F99C16E}"/>
                </a:ext>
              </a:extLst>
            </p:cNvPr>
            <p:cNvSpPr txBox="1"/>
            <p:nvPr/>
          </p:nvSpPr>
          <p:spPr>
            <a:xfrm>
              <a:off x="266765" y="236008"/>
              <a:ext cx="639949" cy="508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Aileron"/>
                </a:rPr>
                <a:t>M4</a:t>
              </a: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8E392A85-C98D-6A58-FEB2-72D70FDF215F}"/>
              </a:ext>
            </a:extLst>
          </p:cNvPr>
          <p:cNvGrpSpPr/>
          <p:nvPr/>
        </p:nvGrpSpPr>
        <p:grpSpPr>
          <a:xfrm>
            <a:off x="6975546" y="2383977"/>
            <a:ext cx="586740" cy="504613"/>
            <a:chOff x="0" y="0"/>
            <a:chExt cx="1173480" cy="1009226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5DAAF4BB-1F1F-B31A-21F1-7B6324A4807A}"/>
                </a:ext>
              </a:extLst>
            </p:cNvPr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A9066144-DEEE-6A89-0103-B92A67FC79CC}"/>
                </a:ext>
              </a:extLst>
            </p:cNvPr>
            <p:cNvSpPr txBox="1"/>
            <p:nvPr/>
          </p:nvSpPr>
          <p:spPr>
            <a:xfrm>
              <a:off x="266765" y="236008"/>
              <a:ext cx="639949" cy="508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Aileron"/>
                </a:rPr>
                <a:t>M5</a:t>
              </a:r>
            </a:p>
          </p:txBody>
        </p:sp>
      </p:grpSp>
      <p:grpSp>
        <p:nvGrpSpPr>
          <p:cNvPr id="25" name="Group 25">
            <a:extLst>
              <a:ext uri="{FF2B5EF4-FFF2-40B4-BE49-F238E27FC236}">
                <a16:creationId xmlns:a16="http://schemas.microsoft.com/office/drawing/2014/main" id="{85D84DC9-13FC-757C-029C-DDF5A80A8B78}"/>
              </a:ext>
            </a:extLst>
          </p:cNvPr>
          <p:cNvGrpSpPr/>
          <p:nvPr/>
        </p:nvGrpSpPr>
        <p:grpSpPr>
          <a:xfrm>
            <a:off x="8583366" y="2383977"/>
            <a:ext cx="586740" cy="504613"/>
            <a:chOff x="0" y="0"/>
            <a:chExt cx="1173480" cy="1009226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81E8F9CD-C031-101C-508C-4035AC460052}"/>
                </a:ext>
              </a:extLst>
            </p:cNvPr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A6BFAF8D-3884-4F5E-6CED-763E7D33C192}"/>
                </a:ext>
              </a:extLst>
            </p:cNvPr>
            <p:cNvSpPr txBox="1"/>
            <p:nvPr/>
          </p:nvSpPr>
          <p:spPr>
            <a:xfrm>
              <a:off x="266765" y="236008"/>
              <a:ext cx="639949" cy="508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Aileron"/>
                </a:rPr>
                <a:t>M6</a:t>
              </a:r>
            </a:p>
          </p:txBody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9C733C22-A1B0-2C4D-415E-25B9362DB191}"/>
              </a:ext>
            </a:extLst>
          </p:cNvPr>
          <p:cNvGrpSpPr/>
          <p:nvPr/>
        </p:nvGrpSpPr>
        <p:grpSpPr>
          <a:xfrm>
            <a:off x="10191186" y="2408741"/>
            <a:ext cx="586740" cy="416983"/>
            <a:chOff x="0" y="0"/>
            <a:chExt cx="1173480" cy="833966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187CFD93-C887-8678-78D7-01B1CF199C27}"/>
                </a:ext>
              </a:extLst>
            </p:cNvPr>
            <p:cNvSpPr/>
            <p:nvPr/>
          </p:nvSpPr>
          <p:spPr>
            <a:xfrm>
              <a:off x="0" y="0"/>
              <a:ext cx="1173480" cy="833966"/>
            </a:xfrm>
            <a:custGeom>
              <a:avLst/>
              <a:gdLst/>
              <a:ahLst/>
              <a:cxnLst/>
              <a:rect l="l" t="t" r="r" b="b"/>
              <a:pathLst>
                <a:path w="1173480" h="833966">
                  <a:moveTo>
                    <a:pt x="0" y="0"/>
                  </a:moveTo>
                  <a:lnTo>
                    <a:pt x="1173480" y="0"/>
                  </a:lnTo>
                  <a:lnTo>
                    <a:pt x="1173480" y="833966"/>
                  </a:lnTo>
                  <a:lnTo>
                    <a:pt x="0" y="833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t="-20355" b="-20355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642D71C6-F8DE-1CB3-8A2A-3059824A55B7}"/>
                </a:ext>
              </a:extLst>
            </p:cNvPr>
            <p:cNvSpPr txBox="1"/>
            <p:nvPr/>
          </p:nvSpPr>
          <p:spPr>
            <a:xfrm>
              <a:off x="266765" y="245533"/>
              <a:ext cx="639949" cy="323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300"/>
                </a:lnSpc>
              </a:pPr>
              <a:endParaRPr sz="800"/>
            </a:p>
          </p:txBody>
        </p:sp>
      </p:grpSp>
      <p:sp>
        <p:nvSpPr>
          <p:cNvPr id="31" name="Freeform 31">
            <a:extLst>
              <a:ext uri="{FF2B5EF4-FFF2-40B4-BE49-F238E27FC236}">
                <a16:creationId xmlns:a16="http://schemas.microsoft.com/office/drawing/2014/main" id="{4496D1A7-E2EA-BC77-E38E-D09EDE2ED66F}"/>
              </a:ext>
            </a:extLst>
          </p:cNvPr>
          <p:cNvSpPr/>
          <p:nvPr/>
        </p:nvSpPr>
        <p:spPr>
          <a:xfrm>
            <a:off x="2829944" y="4238276"/>
            <a:ext cx="4397701" cy="252735"/>
          </a:xfrm>
          <a:custGeom>
            <a:avLst/>
            <a:gdLst/>
            <a:ahLst/>
            <a:cxnLst/>
            <a:rect l="l" t="t" r="r" b="b"/>
            <a:pathLst>
              <a:path w="6596552" h="379102">
                <a:moveTo>
                  <a:pt x="0" y="0"/>
                </a:moveTo>
                <a:lnTo>
                  <a:pt x="6596553" y="0"/>
                </a:lnTo>
                <a:lnTo>
                  <a:pt x="6596553" y="379103"/>
                </a:lnTo>
                <a:lnTo>
                  <a:pt x="0" y="37910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10023" b="-904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898AA1A2-7B8E-E051-3A06-84F2DB4D6049}"/>
              </a:ext>
            </a:extLst>
          </p:cNvPr>
          <p:cNvSpPr/>
          <p:nvPr/>
        </p:nvSpPr>
        <p:spPr>
          <a:xfrm>
            <a:off x="550280" y="4308119"/>
            <a:ext cx="2082016" cy="132729"/>
          </a:xfrm>
          <a:custGeom>
            <a:avLst/>
            <a:gdLst/>
            <a:ahLst/>
            <a:cxnLst/>
            <a:rect l="l" t="t" r="r" b="b"/>
            <a:pathLst>
              <a:path w="3123024" h="199093">
                <a:moveTo>
                  <a:pt x="0" y="0"/>
                </a:moveTo>
                <a:lnTo>
                  <a:pt x="3123024" y="0"/>
                </a:lnTo>
                <a:lnTo>
                  <a:pt x="3123024" y="199093"/>
                </a:lnTo>
                <a:lnTo>
                  <a:pt x="0" y="19909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8ABCACFF-AAF1-CC74-F383-EB603306AD11}"/>
              </a:ext>
            </a:extLst>
          </p:cNvPr>
          <p:cNvSpPr/>
          <p:nvPr/>
        </p:nvSpPr>
        <p:spPr>
          <a:xfrm>
            <a:off x="6524297" y="4387401"/>
            <a:ext cx="2059068" cy="131265"/>
          </a:xfrm>
          <a:custGeom>
            <a:avLst/>
            <a:gdLst/>
            <a:ahLst/>
            <a:cxnLst/>
            <a:rect l="l" t="t" r="r" b="b"/>
            <a:pathLst>
              <a:path w="3088602" h="196898">
                <a:moveTo>
                  <a:pt x="0" y="0"/>
                </a:moveTo>
                <a:lnTo>
                  <a:pt x="3088603" y="0"/>
                </a:lnTo>
                <a:lnTo>
                  <a:pt x="3088603" y="196898"/>
                </a:lnTo>
                <a:lnTo>
                  <a:pt x="0" y="19689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15130620-9C83-BC6E-872D-70B57BF3ECFA}"/>
              </a:ext>
            </a:extLst>
          </p:cNvPr>
          <p:cNvSpPr/>
          <p:nvPr/>
        </p:nvSpPr>
        <p:spPr>
          <a:xfrm>
            <a:off x="8900135" y="4314469"/>
            <a:ext cx="1871777" cy="119326"/>
          </a:xfrm>
          <a:custGeom>
            <a:avLst/>
            <a:gdLst/>
            <a:ahLst/>
            <a:cxnLst/>
            <a:rect l="l" t="t" r="r" b="b"/>
            <a:pathLst>
              <a:path w="2807665" h="178989">
                <a:moveTo>
                  <a:pt x="0" y="0"/>
                </a:moveTo>
                <a:lnTo>
                  <a:pt x="2807665" y="0"/>
                </a:lnTo>
                <a:lnTo>
                  <a:pt x="2807665" y="178989"/>
                </a:lnTo>
                <a:lnTo>
                  <a:pt x="0" y="17898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E3EE008D-3B2C-2C35-8DAA-4771478A63CD}"/>
              </a:ext>
            </a:extLst>
          </p:cNvPr>
          <p:cNvSpPr/>
          <p:nvPr/>
        </p:nvSpPr>
        <p:spPr>
          <a:xfrm>
            <a:off x="10278087" y="2494890"/>
            <a:ext cx="412937" cy="218857"/>
          </a:xfrm>
          <a:custGeom>
            <a:avLst/>
            <a:gdLst/>
            <a:ahLst/>
            <a:cxnLst/>
            <a:rect l="l" t="t" r="r" b="b"/>
            <a:pathLst>
              <a:path w="619406" h="328285">
                <a:moveTo>
                  <a:pt x="0" y="0"/>
                </a:moveTo>
                <a:lnTo>
                  <a:pt x="619406" y="0"/>
                </a:lnTo>
                <a:lnTo>
                  <a:pt x="619406" y="328285"/>
                </a:lnTo>
                <a:lnTo>
                  <a:pt x="0" y="32828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grpSp>
        <p:nvGrpSpPr>
          <p:cNvPr id="44" name="Group 44">
            <a:extLst>
              <a:ext uri="{FF2B5EF4-FFF2-40B4-BE49-F238E27FC236}">
                <a16:creationId xmlns:a16="http://schemas.microsoft.com/office/drawing/2014/main" id="{9BA69CF8-3676-A877-3C5E-510D66B07D09}"/>
              </a:ext>
            </a:extLst>
          </p:cNvPr>
          <p:cNvGrpSpPr/>
          <p:nvPr/>
        </p:nvGrpSpPr>
        <p:grpSpPr>
          <a:xfrm>
            <a:off x="1385959" y="3101820"/>
            <a:ext cx="747987" cy="747987"/>
            <a:chOff x="0" y="0"/>
            <a:chExt cx="1495974" cy="1495974"/>
          </a:xfrm>
        </p:grpSpPr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72100BA9-3636-C882-ADBD-5266DFA78A1E}"/>
                </a:ext>
              </a:extLst>
            </p:cNvPr>
            <p:cNvSpPr/>
            <p:nvPr/>
          </p:nvSpPr>
          <p:spPr>
            <a:xfrm>
              <a:off x="0" y="0"/>
              <a:ext cx="1495974" cy="1495974"/>
            </a:xfrm>
            <a:custGeom>
              <a:avLst/>
              <a:gdLst/>
              <a:ahLst/>
              <a:cxnLst/>
              <a:rect l="l" t="t" r="r" b="b"/>
              <a:pathLst>
                <a:path w="1495974" h="1495974">
                  <a:moveTo>
                    <a:pt x="0" y="0"/>
                  </a:moveTo>
                  <a:lnTo>
                    <a:pt x="1495974" y="0"/>
                  </a:lnTo>
                  <a:lnTo>
                    <a:pt x="1495974" y="1495974"/>
                  </a:lnTo>
                  <a:lnTo>
                    <a:pt x="0" y="1495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46" name="TextBox 46">
              <a:extLst>
                <a:ext uri="{FF2B5EF4-FFF2-40B4-BE49-F238E27FC236}">
                  <a16:creationId xmlns:a16="http://schemas.microsoft.com/office/drawing/2014/main" id="{275223DD-A0B4-CA52-CEF0-1DB50AD20FF3}"/>
                </a:ext>
              </a:extLst>
            </p:cNvPr>
            <p:cNvSpPr txBox="1"/>
            <p:nvPr/>
          </p:nvSpPr>
          <p:spPr>
            <a:xfrm>
              <a:off x="917468" y="216835"/>
              <a:ext cx="395377" cy="302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293"/>
                </a:lnSpc>
              </a:pPr>
              <a:r>
                <a:rPr lang="en-US" sz="862" spc="43">
                  <a:solidFill>
                    <a:srgbClr val="FFFFFF"/>
                  </a:solidFill>
                  <a:latin typeface="Aileron Bold"/>
                </a:rPr>
                <a:t>P</a:t>
              </a:r>
            </a:p>
          </p:txBody>
        </p:sp>
      </p:grpSp>
      <p:grpSp>
        <p:nvGrpSpPr>
          <p:cNvPr id="47" name="Group 47">
            <a:extLst>
              <a:ext uri="{FF2B5EF4-FFF2-40B4-BE49-F238E27FC236}">
                <a16:creationId xmlns:a16="http://schemas.microsoft.com/office/drawing/2014/main" id="{C2F0568D-A74C-D100-FBDC-D5FECA429D60}"/>
              </a:ext>
            </a:extLst>
          </p:cNvPr>
          <p:cNvGrpSpPr/>
          <p:nvPr/>
        </p:nvGrpSpPr>
        <p:grpSpPr>
          <a:xfrm>
            <a:off x="4945321" y="3101820"/>
            <a:ext cx="728396" cy="728396"/>
            <a:chOff x="0" y="0"/>
            <a:chExt cx="1456793" cy="1456793"/>
          </a:xfrm>
        </p:grpSpPr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1BF3CA63-0C52-6ACC-C448-6FB2470382A9}"/>
                </a:ext>
              </a:extLst>
            </p:cNvPr>
            <p:cNvSpPr/>
            <p:nvPr/>
          </p:nvSpPr>
          <p:spPr>
            <a:xfrm>
              <a:off x="0" y="0"/>
              <a:ext cx="1456793" cy="1456793"/>
            </a:xfrm>
            <a:custGeom>
              <a:avLst/>
              <a:gdLst/>
              <a:ahLst/>
              <a:cxnLst/>
              <a:rect l="l" t="t" r="r" b="b"/>
              <a:pathLst>
                <a:path w="1456793" h="1456793">
                  <a:moveTo>
                    <a:pt x="0" y="0"/>
                  </a:moveTo>
                  <a:lnTo>
                    <a:pt x="1456793" y="0"/>
                  </a:lnTo>
                  <a:lnTo>
                    <a:pt x="1456793" y="1456793"/>
                  </a:lnTo>
                  <a:lnTo>
                    <a:pt x="0" y="1456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49" name="TextBox 49">
              <a:extLst>
                <a:ext uri="{FF2B5EF4-FFF2-40B4-BE49-F238E27FC236}">
                  <a16:creationId xmlns:a16="http://schemas.microsoft.com/office/drawing/2014/main" id="{2E53E34A-428B-0399-323F-B73B8A5A59DD}"/>
                </a:ext>
              </a:extLst>
            </p:cNvPr>
            <p:cNvSpPr txBox="1"/>
            <p:nvPr/>
          </p:nvSpPr>
          <p:spPr>
            <a:xfrm>
              <a:off x="884411" y="919253"/>
              <a:ext cx="385021" cy="286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259"/>
                </a:lnSpc>
              </a:pPr>
              <a:r>
                <a:rPr lang="en-US" sz="839" spc="41">
                  <a:solidFill>
                    <a:srgbClr val="FFFFFF"/>
                  </a:solidFill>
                  <a:latin typeface="Aileron Bold"/>
                </a:rPr>
                <a:t>D</a:t>
              </a:r>
            </a:p>
          </p:txBody>
        </p:sp>
      </p:grpSp>
      <p:grpSp>
        <p:nvGrpSpPr>
          <p:cNvPr id="50" name="Group 50">
            <a:extLst>
              <a:ext uri="{FF2B5EF4-FFF2-40B4-BE49-F238E27FC236}">
                <a16:creationId xmlns:a16="http://schemas.microsoft.com/office/drawing/2014/main" id="{D021D7E7-4B85-592D-6E3B-F219CFCDB708}"/>
              </a:ext>
            </a:extLst>
          </p:cNvPr>
          <p:cNvGrpSpPr/>
          <p:nvPr/>
        </p:nvGrpSpPr>
        <p:grpSpPr>
          <a:xfrm>
            <a:off x="7858826" y="3142832"/>
            <a:ext cx="708806" cy="708806"/>
            <a:chOff x="0" y="0"/>
            <a:chExt cx="1417611" cy="1417611"/>
          </a:xfrm>
        </p:grpSpPr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A600E9CF-2973-F593-35A5-681831C418C0}"/>
                </a:ext>
              </a:extLst>
            </p:cNvPr>
            <p:cNvSpPr/>
            <p:nvPr/>
          </p:nvSpPr>
          <p:spPr>
            <a:xfrm>
              <a:off x="0" y="0"/>
              <a:ext cx="1417611" cy="1417611"/>
            </a:xfrm>
            <a:custGeom>
              <a:avLst/>
              <a:gdLst/>
              <a:ahLst/>
              <a:cxnLst/>
              <a:rect l="l" t="t" r="r" b="b"/>
              <a:pathLst>
                <a:path w="1417611" h="1417611">
                  <a:moveTo>
                    <a:pt x="0" y="0"/>
                  </a:moveTo>
                  <a:lnTo>
                    <a:pt x="1417611" y="0"/>
                  </a:lnTo>
                  <a:lnTo>
                    <a:pt x="1417611" y="1417611"/>
                  </a:lnTo>
                  <a:lnTo>
                    <a:pt x="0" y="1417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52" name="TextBox 52">
              <a:extLst>
                <a:ext uri="{FF2B5EF4-FFF2-40B4-BE49-F238E27FC236}">
                  <a16:creationId xmlns:a16="http://schemas.microsoft.com/office/drawing/2014/main" id="{DDBC118C-1338-27AD-048B-D167BCC450CB}"/>
                </a:ext>
              </a:extLst>
            </p:cNvPr>
            <p:cNvSpPr txBox="1"/>
            <p:nvPr/>
          </p:nvSpPr>
          <p:spPr>
            <a:xfrm>
              <a:off x="157323" y="855683"/>
              <a:ext cx="374666" cy="289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225"/>
                </a:lnSpc>
              </a:pPr>
              <a:r>
                <a:rPr lang="en-US" sz="817" spc="41">
                  <a:solidFill>
                    <a:srgbClr val="FFFFFF"/>
                  </a:solidFill>
                  <a:latin typeface="Aileron Bold"/>
                </a:rPr>
                <a:t>S</a:t>
              </a:r>
            </a:p>
          </p:txBody>
        </p:sp>
      </p:grpSp>
      <p:grpSp>
        <p:nvGrpSpPr>
          <p:cNvPr id="53" name="Group 53">
            <a:extLst>
              <a:ext uri="{FF2B5EF4-FFF2-40B4-BE49-F238E27FC236}">
                <a16:creationId xmlns:a16="http://schemas.microsoft.com/office/drawing/2014/main" id="{097E800C-0DA8-6879-3208-221CF0750ED7}"/>
              </a:ext>
            </a:extLst>
          </p:cNvPr>
          <p:cNvGrpSpPr/>
          <p:nvPr/>
        </p:nvGrpSpPr>
        <p:grpSpPr>
          <a:xfrm>
            <a:off x="9590702" y="3142832"/>
            <a:ext cx="687385" cy="687385"/>
            <a:chOff x="0" y="0"/>
            <a:chExt cx="1374771" cy="1374771"/>
          </a:xfrm>
        </p:grpSpPr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71CACABB-9935-58BD-93B6-23D4E4847283}"/>
                </a:ext>
              </a:extLst>
            </p:cNvPr>
            <p:cNvSpPr/>
            <p:nvPr/>
          </p:nvSpPr>
          <p:spPr>
            <a:xfrm>
              <a:off x="0" y="0"/>
              <a:ext cx="1374771" cy="1374771"/>
            </a:xfrm>
            <a:custGeom>
              <a:avLst/>
              <a:gdLst/>
              <a:ahLst/>
              <a:cxnLst/>
              <a:rect l="l" t="t" r="r" b="b"/>
              <a:pathLst>
                <a:path w="1374771" h="1374771">
                  <a:moveTo>
                    <a:pt x="0" y="0"/>
                  </a:moveTo>
                  <a:lnTo>
                    <a:pt x="1374771" y="0"/>
                  </a:lnTo>
                  <a:lnTo>
                    <a:pt x="1374771" y="1374771"/>
                  </a:lnTo>
                  <a:lnTo>
                    <a:pt x="0" y="1374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55" name="TextBox 55">
              <a:extLst>
                <a:ext uri="{FF2B5EF4-FFF2-40B4-BE49-F238E27FC236}">
                  <a16:creationId xmlns:a16="http://schemas.microsoft.com/office/drawing/2014/main" id="{D3048944-5183-3A6E-CEA1-C0189860C20C}"/>
                </a:ext>
              </a:extLst>
            </p:cNvPr>
            <p:cNvSpPr txBox="1"/>
            <p:nvPr/>
          </p:nvSpPr>
          <p:spPr>
            <a:xfrm>
              <a:off x="172105" y="177493"/>
              <a:ext cx="363344" cy="272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88"/>
                </a:lnSpc>
              </a:pPr>
              <a:r>
                <a:rPr lang="en-US" sz="792" spc="39">
                  <a:solidFill>
                    <a:srgbClr val="FFFFFF"/>
                  </a:solidFill>
                  <a:latin typeface="Aileron Bold"/>
                </a:rPr>
                <a:t>A</a:t>
              </a:r>
            </a:p>
          </p:txBody>
        </p:sp>
      </p:grpSp>
      <p:grpSp>
        <p:nvGrpSpPr>
          <p:cNvPr id="71" name="Group 71">
            <a:extLst>
              <a:ext uri="{FF2B5EF4-FFF2-40B4-BE49-F238E27FC236}">
                <a16:creationId xmlns:a16="http://schemas.microsoft.com/office/drawing/2014/main" id="{87ACD4F6-3CF2-BAAD-0DDF-354D5C15F71A}"/>
              </a:ext>
            </a:extLst>
          </p:cNvPr>
          <p:cNvGrpSpPr/>
          <p:nvPr/>
        </p:nvGrpSpPr>
        <p:grpSpPr>
          <a:xfrm>
            <a:off x="2445456" y="3973569"/>
            <a:ext cx="6291533" cy="434076"/>
            <a:chOff x="0" y="0"/>
            <a:chExt cx="2409222" cy="166221"/>
          </a:xfrm>
        </p:grpSpPr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id="{87ABB52A-3CB6-FF16-1142-74A7BA6D3A1A}"/>
                </a:ext>
              </a:extLst>
            </p:cNvPr>
            <p:cNvSpPr/>
            <p:nvPr/>
          </p:nvSpPr>
          <p:spPr>
            <a:xfrm>
              <a:off x="0" y="0"/>
              <a:ext cx="2409222" cy="166221"/>
            </a:xfrm>
            <a:custGeom>
              <a:avLst/>
              <a:gdLst/>
              <a:ahLst/>
              <a:cxnLst/>
              <a:rect l="l" t="t" r="r" b="b"/>
              <a:pathLst>
                <a:path w="2409222" h="166221">
                  <a:moveTo>
                    <a:pt x="0" y="0"/>
                  </a:moveTo>
                  <a:lnTo>
                    <a:pt x="2206022" y="0"/>
                  </a:lnTo>
                  <a:lnTo>
                    <a:pt x="2409222" y="83111"/>
                  </a:lnTo>
                  <a:lnTo>
                    <a:pt x="2206022" y="166221"/>
                  </a:lnTo>
                  <a:lnTo>
                    <a:pt x="0" y="166221"/>
                  </a:lnTo>
                  <a:lnTo>
                    <a:pt x="203200" y="83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4793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73" name="TextBox 73">
              <a:extLst>
                <a:ext uri="{FF2B5EF4-FFF2-40B4-BE49-F238E27FC236}">
                  <a16:creationId xmlns:a16="http://schemas.microsoft.com/office/drawing/2014/main" id="{A336B35F-752D-E121-90F4-783589D2C02A}"/>
                </a:ext>
              </a:extLst>
            </p:cNvPr>
            <p:cNvSpPr txBox="1"/>
            <p:nvPr/>
          </p:nvSpPr>
          <p:spPr>
            <a:xfrm>
              <a:off x="177800" y="-57150"/>
              <a:ext cx="2155222" cy="2233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199"/>
                </a:lnSpc>
              </a:pPr>
              <a:endParaRPr sz="800"/>
            </a:p>
          </p:txBody>
        </p:sp>
      </p:grpSp>
      <p:sp>
        <p:nvSpPr>
          <p:cNvPr id="74" name="Freeform 74">
            <a:extLst>
              <a:ext uri="{FF2B5EF4-FFF2-40B4-BE49-F238E27FC236}">
                <a16:creationId xmlns:a16="http://schemas.microsoft.com/office/drawing/2014/main" id="{934C5918-25AA-0EBD-BD3C-10A4E8EB3CE0}"/>
              </a:ext>
            </a:extLst>
          </p:cNvPr>
          <p:cNvSpPr/>
          <p:nvPr/>
        </p:nvSpPr>
        <p:spPr>
          <a:xfrm>
            <a:off x="2445456" y="4206137"/>
            <a:ext cx="6381713" cy="232905"/>
          </a:xfrm>
          <a:custGeom>
            <a:avLst/>
            <a:gdLst/>
            <a:ahLst/>
            <a:cxnLst/>
            <a:rect l="l" t="t" r="r" b="b"/>
            <a:pathLst>
              <a:path w="9572569" h="349358">
                <a:moveTo>
                  <a:pt x="0" y="0"/>
                </a:moveTo>
                <a:lnTo>
                  <a:pt x="9572569" y="0"/>
                </a:lnTo>
                <a:lnTo>
                  <a:pt x="9572569" y="349359"/>
                </a:lnTo>
                <a:lnTo>
                  <a:pt x="0" y="349359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-478" t="-27247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grpSp>
        <p:nvGrpSpPr>
          <p:cNvPr id="75" name="Group 75">
            <a:extLst>
              <a:ext uri="{FF2B5EF4-FFF2-40B4-BE49-F238E27FC236}">
                <a16:creationId xmlns:a16="http://schemas.microsoft.com/office/drawing/2014/main" id="{62DBC396-C8D2-17ED-EDF3-A0D3AAD90BD3}"/>
              </a:ext>
            </a:extLst>
          </p:cNvPr>
          <p:cNvGrpSpPr/>
          <p:nvPr/>
        </p:nvGrpSpPr>
        <p:grpSpPr>
          <a:xfrm>
            <a:off x="8307961" y="3938291"/>
            <a:ext cx="2476632" cy="483688"/>
            <a:chOff x="0" y="0"/>
            <a:chExt cx="978422" cy="191087"/>
          </a:xfrm>
        </p:grpSpPr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id="{1A023F33-10A6-010C-A2AB-69C78E1EC8D5}"/>
                </a:ext>
              </a:extLst>
            </p:cNvPr>
            <p:cNvSpPr/>
            <p:nvPr/>
          </p:nvSpPr>
          <p:spPr>
            <a:xfrm>
              <a:off x="0" y="0"/>
              <a:ext cx="978422" cy="191087"/>
            </a:xfrm>
            <a:custGeom>
              <a:avLst/>
              <a:gdLst/>
              <a:ahLst/>
              <a:cxnLst/>
              <a:rect l="l" t="t" r="r" b="b"/>
              <a:pathLst>
                <a:path w="978422" h="191087">
                  <a:moveTo>
                    <a:pt x="0" y="0"/>
                  </a:moveTo>
                  <a:lnTo>
                    <a:pt x="775222" y="0"/>
                  </a:lnTo>
                  <a:lnTo>
                    <a:pt x="978422" y="95543"/>
                  </a:lnTo>
                  <a:lnTo>
                    <a:pt x="775222" y="191087"/>
                  </a:lnTo>
                  <a:lnTo>
                    <a:pt x="0" y="191087"/>
                  </a:lnTo>
                  <a:lnTo>
                    <a:pt x="203200" y="955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9F24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77" name="TextBox 77">
              <a:extLst>
                <a:ext uri="{FF2B5EF4-FFF2-40B4-BE49-F238E27FC236}">
                  <a16:creationId xmlns:a16="http://schemas.microsoft.com/office/drawing/2014/main" id="{5A3C5201-F0F5-DC52-8030-9EE92C27EDDD}"/>
                </a:ext>
              </a:extLst>
            </p:cNvPr>
            <p:cNvSpPr txBox="1"/>
            <p:nvPr/>
          </p:nvSpPr>
          <p:spPr>
            <a:xfrm>
              <a:off x="177800" y="-57150"/>
              <a:ext cx="724422" cy="2482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199"/>
                </a:lnSpc>
              </a:pPr>
              <a:endParaRPr sz="800"/>
            </a:p>
          </p:txBody>
        </p:sp>
      </p:grpSp>
      <p:grpSp>
        <p:nvGrpSpPr>
          <p:cNvPr id="78" name="Group 78">
            <a:extLst>
              <a:ext uri="{FF2B5EF4-FFF2-40B4-BE49-F238E27FC236}">
                <a16:creationId xmlns:a16="http://schemas.microsoft.com/office/drawing/2014/main" id="{C21DB853-8BA3-F20B-62D2-FEE8DC157E24}"/>
              </a:ext>
            </a:extLst>
          </p:cNvPr>
          <p:cNvGrpSpPr/>
          <p:nvPr/>
        </p:nvGrpSpPr>
        <p:grpSpPr>
          <a:xfrm>
            <a:off x="612444" y="3830477"/>
            <a:ext cx="2221081" cy="628349"/>
            <a:chOff x="0" y="-57150"/>
            <a:chExt cx="877464" cy="248237"/>
          </a:xfrm>
        </p:grpSpPr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id="{1AF14FCA-DE8F-7F76-4A4A-999F9AF4C644}"/>
                </a:ext>
              </a:extLst>
            </p:cNvPr>
            <p:cNvSpPr/>
            <p:nvPr/>
          </p:nvSpPr>
          <p:spPr>
            <a:xfrm>
              <a:off x="0" y="0"/>
              <a:ext cx="877464" cy="191087"/>
            </a:xfrm>
            <a:custGeom>
              <a:avLst/>
              <a:gdLst/>
              <a:ahLst/>
              <a:cxnLst/>
              <a:rect l="l" t="t" r="r" b="b"/>
              <a:pathLst>
                <a:path w="877464" h="191087">
                  <a:moveTo>
                    <a:pt x="674264" y="0"/>
                  </a:moveTo>
                  <a:lnTo>
                    <a:pt x="0" y="0"/>
                  </a:lnTo>
                  <a:lnTo>
                    <a:pt x="0" y="191087"/>
                  </a:lnTo>
                  <a:lnTo>
                    <a:pt x="674264" y="191087"/>
                  </a:lnTo>
                  <a:lnTo>
                    <a:pt x="877464" y="95543"/>
                  </a:lnTo>
                  <a:lnTo>
                    <a:pt x="674264" y="0"/>
                  </a:lnTo>
                  <a:close/>
                </a:path>
              </a:pathLst>
            </a:custGeom>
            <a:solidFill>
              <a:srgbClr val="3FAF80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80" name="TextBox 80">
              <a:extLst>
                <a:ext uri="{FF2B5EF4-FFF2-40B4-BE49-F238E27FC236}">
                  <a16:creationId xmlns:a16="http://schemas.microsoft.com/office/drawing/2014/main" id="{16A9F79A-D9E0-3079-FA5D-20A4481C252D}"/>
                </a:ext>
              </a:extLst>
            </p:cNvPr>
            <p:cNvSpPr txBox="1"/>
            <p:nvPr/>
          </p:nvSpPr>
          <p:spPr>
            <a:xfrm>
              <a:off x="0" y="-57150"/>
              <a:ext cx="763164" cy="2482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199"/>
                </a:lnSpc>
              </a:pPr>
              <a:endParaRPr sz="800"/>
            </a:p>
          </p:txBody>
        </p:sp>
      </p:grpSp>
      <p:sp>
        <p:nvSpPr>
          <p:cNvPr id="81" name="TextBox 81">
            <a:extLst>
              <a:ext uri="{FF2B5EF4-FFF2-40B4-BE49-F238E27FC236}">
                <a16:creationId xmlns:a16="http://schemas.microsoft.com/office/drawing/2014/main" id="{A97E3C76-239D-D613-506F-007FC2263A43}"/>
              </a:ext>
            </a:extLst>
          </p:cNvPr>
          <p:cNvSpPr txBox="1"/>
          <p:nvPr/>
        </p:nvSpPr>
        <p:spPr>
          <a:xfrm>
            <a:off x="-342409" y="3605960"/>
            <a:ext cx="300517" cy="2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5"/>
              </a:lnSpc>
            </a:pPr>
            <a:r>
              <a:rPr lang="en-US" sz="1310" spc="65">
                <a:solidFill>
                  <a:srgbClr val="FFFFFF"/>
                </a:solidFill>
                <a:latin typeface="Aileron Bold"/>
              </a:rPr>
              <a:t>P</a:t>
            </a:r>
          </a:p>
        </p:txBody>
      </p:sp>
      <p:sp>
        <p:nvSpPr>
          <p:cNvPr id="82" name="TextBox 82">
            <a:extLst>
              <a:ext uri="{FF2B5EF4-FFF2-40B4-BE49-F238E27FC236}">
                <a16:creationId xmlns:a16="http://schemas.microsoft.com/office/drawing/2014/main" id="{CC2FECB7-9406-A7F6-4EA6-EBADA4F9C71B}"/>
              </a:ext>
            </a:extLst>
          </p:cNvPr>
          <p:cNvSpPr txBox="1"/>
          <p:nvPr/>
        </p:nvSpPr>
        <p:spPr>
          <a:xfrm>
            <a:off x="-348759" y="4175497"/>
            <a:ext cx="300517" cy="2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5"/>
              </a:lnSpc>
            </a:pPr>
            <a:r>
              <a:rPr lang="en-US" sz="1310" spc="65">
                <a:solidFill>
                  <a:srgbClr val="FFFFFF"/>
                </a:solidFill>
                <a:latin typeface="Aileron Bold"/>
              </a:rPr>
              <a:t>D</a:t>
            </a:r>
          </a:p>
        </p:txBody>
      </p:sp>
      <p:sp>
        <p:nvSpPr>
          <p:cNvPr id="83" name="TextBox 83">
            <a:extLst>
              <a:ext uri="{FF2B5EF4-FFF2-40B4-BE49-F238E27FC236}">
                <a16:creationId xmlns:a16="http://schemas.microsoft.com/office/drawing/2014/main" id="{41DB0626-767C-8E78-ACB3-0F6EDB1510F5}"/>
              </a:ext>
            </a:extLst>
          </p:cNvPr>
          <p:cNvSpPr txBox="1"/>
          <p:nvPr/>
        </p:nvSpPr>
        <p:spPr>
          <a:xfrm>
            <a:off x="-203761" y="3354507"/>
            <a:ext cx="300517" cy="2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5"/>
              </a:lnSpc>
            </a:pPr>
            <a:r>
              <a:rPr lang="en-US" sz="1310" spc="65">
                <a:solidFill>
                  <a:srgbClr val="FFFFFF"/>
                </a:solidFill>
                <a:latin typeface="Aileron Bold"/>
              </a:rPr>
              <a:t>S</a:t>
            </a:r>
          </a:p>
        </p:txBody>
      </p:sp>
      <p:sp>
        <p:nvSpPr>
          <p:cNvPr id="84" name="TextBox 84">
            <a:extLst>
              <a:ext uri="{FF2B5EF4-FFF2-40B4-BE49-F238E27FC236}">
                <a16:creationId xmlns:a16="http://schemas.microsoft.com/office/drawing/2014/main" id="{6C6ECF3C-F75A-46EF-ACA0-AD25725EB81B}"/>
              </a:ext>
            </a:extLst>
          </p:cNvPr>
          <p:cNvSpPr txBox="1"/>
          <p:nvPr/>
        </p:nvSpPr>
        <p:spPr>
          <a:xfrm>
            <a:off x="-203761" y="2805214"/>
            <a:ext cx="300517" cy="2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5"/>
              </a:lnSpc>
            </a:pPr>
            <a:r>
              <a:rPr lang="en-US" sz="1310" spc="65">
                <a:solidFill>
                  <a:srgbClr val="FFFFFF"/>
                </a:solidFill>
                <a:latin typeface="Aileron Bold"/>
              </a:rPr>
              <a:t>A</a:t>
            </a:r>
          </a:p>
        </p:txBody>
      </p:sp>
      <p:sp>
        <p:nvSpPr>
          <p:cNvPr id="88" name="TextBox 88">
            <a:extLst>
              <a:ext uri="{FF2B5EF4-FFF2-40B4-BE49-F238E27FC236}">
                <a16:creationId xmlns:a16="http://schemas.microsoft.com/office/drawing/2014/main" id="{BCC06530-5BAF-A870-05B7-8A6779A66BA1}"/>
              </a:ext>
            </a:extLst>
          </p:cNvPr>
          <p:cNvSpPr txBox="1"/>
          <p:nvPr/>
        </p:nvSpPr>
        <p:spPr>
          <a:xfrm>
            <a:off x="1093130" y="945071"/>
            <a:ext cx="8164231" cy="302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600"/>
              </a:lnSpc>
            </a:pPr>
            <a:endParaRPr sz="800"/>
          </a:p>
        </p:txBody>
      </p:sp>
      <p:sp>
        <p:nvSpPr>
          <p:cNvPr id="93" name="TextBox 18">
            <a:extLst>
              <a:ext uri="{FF2B5EF4-FFF2-40B4-BE49-F238E27FC236}">
                <a16:creationId xmlns:a16="http://schemas.microsoft.com/office/drawing/2014/main" id="{94E71E2E-3932-A837-A370-FFD689A0A655}"/>
              </a:ext>
            </a:extLst>
          </p:cNvPr>
          <p:cNvSpPr txBox="1"/>
          <p:nvPr/>
        </p:nvSpPr>
        <p:spPr>
          <a:xfrm>
            <a:off x="2290812" y="2480296"/>
            <a:ext cx="319975" cy="254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80"/>
              </a:lnSpc>
            </a:pPr>
            <a:r>
              <a:rPr lang="en-US" sz="1600" spc="80">
                <a:solidFill>
                  <a:srgbClr val="FFFFFF"/>
                </a:solidFill>
                <a:latin typeface="Aileron"/>
              </a:rPr>
              <a:t>M2</a:t>
            </a:r>
          </a:p>
        </p:txBody>
      </p:sp>
      <p:sp>
        <p:nvSpPr>
          <p:cNvPr id="15" name="Título 3">
            <a:extLst>
              <a:ext uri="{FF2B5EF4-FFF2-40B4-BE49-F238E27FC236}">
                <a16:creationId xmlns:a16="http://schemas.microsoft.com/office/drawing/2014/main" id="{CA17EB40-7FC8-3A77-7252-7FE829D8F147}"/>
              </a:ext>
            </a:extLst>
          </p:cNvPr>
          <p:cNvSpPr txBox="1">
            <a:spLocks/>
          </p:cNvSpPr>
          <p:nvPr/>
        </p:nvSpPr>
        <p:spPr>
          <a:xfrm>
            <a:off x="7355" y="799085"/>
            <a:ext cx="12193078" cy="133765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pt-BR" sz="4000" spc="43" dirty="0">
                <a:solidFill>
                  <a:srgbClr val="145B9D"/>
                </a:solidFill>
                <a:latin typeface="Roboto Bold"/>
                <a:ea typeface="+mn-ea"/>
                <a:cs typeface="+mn-cs"/>
              </a:rPr>
              <a:t>Ciclo de Melhoria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26F7ECE9-37B6-C89B-74C4-3F9E0287E264}"/>
              </a:ext>
            </a:extLst>
          </p:cNvPr>
          <p:cNvSpPr txBox="1"/>
          <p:nvPr/>
        </p:nvSpPr>
        <p:spPr>
          <a:xfrm rot="-10800000" flipV="1">
            <a:off x="616859" y="4528903"/>
            <a:ext cx="168123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>
                <a:solidFill>
                  <a:schemeClr val="accent3">
                    <a:lumMod val="75000"/>
                  </a:schemeClr>
                </a:solidFill>
                <a:cs typeface="Calibri"/>
              </a:rPr>
              <a:t>Planejamento</a:t>
            </a:r>
          </a:p>
          <a:p>
            <a:pPr algn="ctr"/>
            <a:r>
              <a:rPr lang="pt-BR">
                <a:solidFill>
                  <a:schemeClr val="accent3">
                    <a:lumMod val="75000"/>
                  </a:schemeClr>
                </a:solidFill>
                <a:cs typeface="Calibri"/>
              </a:rPr>
              <a:t>[1 Mês]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D923DC0E-C00A-C2B7-C6F9-55703BC3BE97}"/>
              </a:ext>
            </a:extLst>
          </p:cNvPr>
          <p:cNvSpPr txBox="1"/>
          <p:nvPr/>
        </p:nvSpPr>
        <p:spPr>
          <a:xfrm>
            <a:off x="2467431" y="4523619"/>
            <a:ext cx="574523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>
                <a:solidFill>
                  <a:schemeClr val="accent3">
                    <a:lumMod val="75000"/>
                  </a:schemeClr>
                </a:solidFill>
                <a:cs typeface="Calibri"/>
              </a:rPr>
              <a:t>Operacionalização </a:t>
            </a:r>
            <a:r>
              <a:rPr lang="pt-BR">
                <a:solidFill>
                  <a:schemeClr val="accent3">
                    <a:lumMod val="75000"/>
                  </a:schemeClr>
                </a:solidFill>
                <a:cs typeface="Calibri"/>
              </a:rPr>
              <a:t>[4 Meses]</a:t>
            </a: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71F52E2A-33ED-71FB-EB54-EBF3FBAB2312}"/>
              </a:ext>
            </a:extLst>
          </p:cNvPr>
          <p:cNvSpPr txBox="1"/>
          <p:nvPr/>
        </p:nvSpPr>
        <p:spPr>
          <a:xfrm>
            <a:off x="2515813" y="5007428"/>
            <a:ext cx="776513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>
                <a:solidFill>
                  <a:schemeClr val="accent3">
                    <a:lumMod val="75000"/>
                  </a:schemeClr>
                </a:solidFill>
                <a:cs typeface="Calibri"/>
              </a:rPr>
              <a:t>Monitoramento  </a:t>
            </a:r>
            <a:r>
              <a:rPr lang="pt-BR">
                <a:solidFill>
                  <a:schemeClr val="accent3">
                    <a:lumMod val="75000"/>
                  </a:schemeClr>
                </a:solidFill>
                <a:cs typeface="Calibri"/>
              </a:rPr>
              <a:t>[5 meses]</a:t>
            </a:r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8103BAA6-2F1B-26F1-637E-C307659276E5}"/>
              </a:ext>
            </a:extLst>
          </p:cNvPr>
          <p:cNvSpPr txBox="1"/>
          <p:nvPr/>
        </p:nvSpPr>
        <p:spPr>
          <a:xfrm>
            <a:off x="8369907" y="5515427"/>
            <a:ext cx="244323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>
                <a:solidFill>
                  <a:schemeClr val="accent3">
                    <a:lumMod val="75000"/>
                  </a:schemeClr>
                </a:solidFill>
                <a:cs typeface="Calibri"/>
              </a:rPr>
              <a:t>Avaliação </a:t>
            </a:r>
            <a:r>
              <a:rPr lang="pt-BR">
                <a:solidFill>
                  <a:schemeClr val="accent3">
                    <a:lumMod val="75000"/>
                  </a:schemeClr>
                </a:solidFill>
                <a:cs typeface="Calibri"/>
              </a:rPr>
              <a:t>[5 meses]</a:t>
            </a:r>
          </a:p>
        </p:txBody>
      </p:sp>
    </p:spTree>
    <p:extLst>
      <p:ext uri="{BB962C8B-B14F-4D97-AF65-F5344CB8AC3E}">
        <p14:creationId xmlns:p14="http://schemas.microsoft.com/office/powerpoint/2010/main" val="2165320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0264" y="1905211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9" y="0"/>
                </a:lnTo>
                <a:lnTo>
                  <a:pt x="918099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4" name="Freeform 4"/>
          <p:cNvSpPr/>
          <p:nvPr/>
        </p:nvSpPr>
        <p:spPr>
          <a:xfrm>
            <a:off x="10485455" y="1911561"/>
            <a:ext cx="562075" cy="562075"/>
          </a:xfrm>
          <a:custGeom>
            <a:avLst/>
            <a:gdLst/>
            <a:ahLst/>
            <a:cxnLst/>
            <a:rect l="l" t="t" r="r" b="b"/>
            <a:pathLst>
              <a:path w="843113" h="843113">
                <a:moveTo>
                  <a:pt x="0" y="0"/>
                </a:moveTo>
                <a:lnTo>
                  <a:pt x="843112" y="0"/>
                </a:lnTo>
                <a:lnTo>
                  <a:pt x="843112" y="843112"/>
                </a:lnTo>
                <a:lnTo>
                  <a:pt x="0" y="84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5" name="AutoShape 5"/>
          <p:cNvSpPr/>
          <p:nvPr/>
        </p:nvSpPr>
        <p:spPr>
          <a:xfrm>
            <a:off x="1206835" y="2150670"/>
            <a:ext cx="9646920" cy="35983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grpSp>
        <p:nvGrpSpPr>
          <p:cNvPr id="6" name="Group 6"/>
          <p:cNvGrpSpPr/>
          <p:nvPr/>
        </p:nvGrpSpPr>
        <p:grpSpPr>
          <a:xfrm>
            <a:off x="913465" y="1916355"/>
            <a:ext cx="586740" cy="504613"/>
            <a:chOff x="0" y="0"/>
            <a:chExt cx="1173480" cy="10092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66765" y="236008"/>
              <a:ext cx="639949" cy="508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Aileron"/>
                </a:rPr>
                <a:t>M1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560385" y="1941119"/>
            <a:ext cx="586740" cy="416983"/>
            <a:chOff x="0" y="0"/>
            <a:chExt cx="1173480" cy="8339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3480" cy="833966"/>
            </a:xfrm>
            <a:custGeom>
              <a:avLst/>
              <a:gdLst/>
              <a:ahLst/>
              <a:cxnLst/>
              <a:rect l="l" t="t" r="r" b="b"/>
              <a:pathLst>
                <a:path w="1173480" h="833966">
                  <a:moveTo>
                    <a:pt x="0" y="0"/>
                  </a:moveTo>
                  <a:lnTo>
                    <a:pt x="1173480" y="0"/>
                  </a:lnTo>
                  <a:lnTo>
                    <a:pt x="1173480" y="833966"/>
                  </a:lnTo>
                  <a:lnTo>
                    <a:pt x="0" y="833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55" b="-20355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66765" y="245533"/>
              <a:ext cx="639949" cy="323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300"/>
                </a:lnSpc>
              </a:pPr>
              <a:endParaRPr sz="800"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647286" y="2040183"/>
            <a:ext cx="412937" cy="218857"/>
          </a:xfrm>
          <a:custGeom>
            <a:avLst/>
            <a:gdLst/>
            <a:ahLst/>
            <a:cxnLst/>
            <a:rect l="l" t="t" r="r" b="b"/>
            <a:pathLst>
              <a:path w="619406" h="328285">
                <a:moveTo>
                  <a:pt x="0" y="0"/>
                </a:moveTo>
                <a:lnTo>
                  <a:pt x="619406" y="0"/>
                </a:lnTo>
                <a:lnTo>
                  <a:pt x="619406" y="328285"/>
                </a:lnTo>
                <a:lnTo>
                  <a:pt x="0" y="328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grpSp>
        <p:nvGrpSpPr>
          <p:cNvPr id="20" name="Group 20"/>
          <p:cNvGrpSpPr/>
          <p:nvPr/>
        </p:nvGrpSpPr>
        <p:grpSpPr>
          <a:xfrm>
            <a:off x="498175" y="3393269"/>
            <a:ext cx="2082016" cy="628349"/>
            <a:chOff x="0" y="-57150"/>
            <a:chExt cx="1008495" cy="24823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08495" cy="191087"/>
            </a:xfrm>
            <a:custGeom>
              <a:avLst/>
              <a:gdLst/>
              <a:ahLst/>
              <a:cxnLst/>
              <a:rect l="l" t="t" r="r" b="b"/>
              <a:pathLst>
                <a:path w="1008495" h="191087">
                  <a:moveTo>
                    <a:pt x="805295" y="0"/>
                  </a:moveTo>
                  <a:lnTo>
                    <a:pt x="0" y="0"/>
                  </a:lnTo>
                  <a:lnTo>
                    <a:pt x="0" y="191087"/>
                  </a:lnTo>
                  <a:lnTo>
                    <a:pt x="805295" y="191087"/>
                  </a:lnTo>
                  <a:lnTo>
                    <a:pt x="1008495" y="95543"/>
                  </a:lnTo>
                  <a:lnTo>
                    <a:pt x="805295" y="0"/>
                  </a:lnTo>
                  <a:close/>
                </a:path>
              </a:pathLst>
            </a:custGeom>
            <a:solidFill>
              <a:srgbClr val="3FAF80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894195" cy="2482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199"/>
                </a:lnSpc>
              </a:pPr>
              <a:endParaRPr sz="8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95197" y="2591667"/>
            <a:ext cx="747987" cy="747987"/>
            <a:chOff x="0" y="0"/>
            <a:chExt cx="1495974" cy="149597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95974" cy="1495974"/>
            </a:xfrm>
            <a:custGeom>
              <a:avLst/>
              <a:gdLst/>
              <a:ahLst/>
              <a:cxnLst/>
              <a:rect l="l" t="t" r="r" b="b"/>
              <a:pathLst>
                <a:path w="1495974" h="1495974">
                  <a:moveTo>
                    <a:pt x="0" y="0"/>
                  </a:moveTo>
                  <a:lnTo>
                    <a:pt x="1495974" y="0"/>
                  </a:lnTo>
                  <a:lnTo>
                    <a:pt x="1495974" y="1495974"/>
                  </a:lnTo>
                  <a:lnTo>
                    <a:pt x="0" y="1495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917468" y="216835"/>
              <a:ext cx="395377" cy="302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293"/>
                </a:lnSpc>
              </a:pPr>
              <a:r>
                <a:rPr lang="en-US" sz="862" spc="43">
                  <a:solidFill>
                    <a:srgbClr val="FFFFFF"/>
                  </a:solidFill>
                  <a:latin typeface="Aileron Bold"/>
                </a:rPr>
                <a:t>P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498174" y="4008165"/>
            <a:ext cx="2419344" cy="409209"/>
          </a:xfrm>
          <a:prstGeom prst="rect">
            <a:avLst/>
          </a:prstGeom>
        </p:spPr>
        <p:txBody>
          <a:bodyPr lIns="33867" tIns="33867" rIns="33867" bIns="33867"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99"/>
              </a:lnSpc>
            </a:pPr>
            <a:endParaRPr sz="800"/>
          </a:p>
        </p:txBody>
      </p:sp>
      <p:sp>
        <p:nvSpPr>
          <p:cNvPr id="35" name="TextBox 35"/>
          <p:cNvSpPr txBox="1"/>
          <p:nvPr/>
        </p:nvSpPr>
        <p:spPr>
          <a:xfrm>
            <a:off x="2681117" y="2399195"/>
            <a:ext cx="197689" cy="159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93"/>
              </a:lnSpc>
            </a:pPr>
            <a:r>
              <a:rPr lang="en-US" sz="862" spc="43">
                <a:solidFill>
                  <a:srgbClr val="FFFFFF"/>
                </a:solidFill>
                <a:latin typeface="Aileron Bold"/>
              </a:rPr>
              <a:t>P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337665" y="2532433"/>
            <a:ext cx="192511" cy="153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59"/>
              </a:lnSpc>
            </a:pPr>
            <a:r>
              <a:rPr lang="en-US" sz="839" spc="41">
                <a:solidFill>
                  <a:srgbClr val="FFFFFF"/>
                </a:solidFill>
                <a:latin typeface="Aileron Bold"/>
              </a:rPr>
              <a:t>D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089215" y="2422122"/>
            <a:ext cx="181672" cy="142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188"/>
              </a:lnSpc>
            </a:pPr>
            <a:r>
              <a:rPr lang="en-US" sz="792" spc="39">
                <a:solidFill>
                  <a:srgbClr val="FFFFFF"/>
                </a:solidFill>
                <a:latin typeface="Aileron Bold"/>
              </a:rPr>
              <a:t>A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68759" y="3881361"/>
            <a:ext cx="300517" cy="2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5"/>
              </a:lnSpc>
            </a:pPr>
            <a:r>
              <a:rPr lang="en-US" sz="1310" spc="65">
                <a:solidFill>
                  <a:srgbClr val="FFFFFF"/>
                </a:solidFill>
                <a:latin typeface="Aileron Bold"/>
              </a:rPr>
              <a:t>S</a:t>
            </a:r>
          </a:p>
        </p:txBody>
      </p:sp>
      <p:sp>
        <p:nvSpPr>
          <p:cNvPr id="3" name="TextBox 89">
            <a:extLst>
              <a:ext uri="{FF2B5EF4-FFF2-40B4-BE49-F238E27FC236}">
                <a16:creationId xmlns:a16="http://schemas.microsoft.com/office/drawing/2014/main" id="{51F98DC9-D0F3-02B5-14B5-C34A18FF2188}"/>
              </a:ext>
            </a:extLst>
          </p:cNvPr>
          <p:cNvSpPr txBox="1"/>
          <p:nvPr/>
        </p:nvSpPr>
        <p:spPr>
          <a:xfrm>
            <a:off x="5622913" y="2247471"/>
            <a:ext cx="4925556" cy="4305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9540" lvl="1" defTabSz="914400">
              <a:lnSpc>
                <a:spcPts val="2627"/>
              </a:lnSpc>
            </a:pPr>
            <a:r>
              <a:rPr lang="en-US" sz="1800" b="1" dirty="0">
                <a:solidFill>
                  <a:srgbClr val="0317BB"/>
                </a:solidFill>
                <a:latin typeface="Calibri"/>
                <a:cs typeface="Arial"/>
              </a:rPr>
              <a:t>O que </a:t>
            </a:r>
            <a:r>
              <a:rPr lang="en-US" sz="1800" b="1" dirty="0" err="1">
                <a:solidFill>
                  <a:srgbClr val="0317BB"/>
                </a:solidFill>
                <a:latin typeface="Calibri"/>
                <a:cs typeface="Arial"/>
              </a:rPr>
              <a:t>fazer</a:t>
            </a:r>
            <a:r>
              <a:rPr lang="en-US" sz="1800" b="1" dirty="0">
                <a:solidFill>
                  <a:srgbClr val="0317BB"/>
                </a:solidFill>
                <a:latin typeface="Calibri"/>
                <a:cs typeface="Arial"/>
              </a:rPr>
              <a:t>?</a:t>
            </a:r>
          </a:p>
          <a:p>
            <a:pPr marL="259080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Identificar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 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os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 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principais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 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problemas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 e 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analisá-los</a:t>
            </a:r>
            <a:endParaRPr lang="en-US" sz="1800" dirty="0">
              <a:solidFill>
                <a:srgbClr val="0317BB"/>
              </a:solidFill>
              <a:latin typeface="Calibri"/>
              <a:ea typeface="Calibri"/>
              <a:cs typeface="Arial"/>
            </a:endParaRPr>
          </a:p>
          <a:p>
            <a:pPr marL="259080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Definir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 as 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prioridades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</a:t>
            </a:r>
            <a:endParaRPr lang="en-US" sz="1800" dirty="0">
              <a:solidFill>
                <a:srgbClr val="0317BB"/>
              </a:solidFill>
              <a:latin typeface="Calibri"/>
              <a:ea typeface="Calibri"/>
              <a:cs typeface="Arial"/>
            </a:endParaRPr>
          </a:p>
          <a:p>
            <a:pPr marL="259080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Estabelecer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 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indicadores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 e 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metas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</a:t>
            </a:r>
            <a:endParaRPr lang="en-US" sz="1800" dirty="0">
              <a:solidFill>
                <a:srgbClr val="0317BB"/>
              </a:solidFill>
              <a:latin typeface="Calibri"/>
              <a:ea typeface="Calibri"/>
              <a:cs typeface="Arial"/>
            </a:endParaRPr>
          </a:p>
          <a:p>
            <a:pPr marL="259080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Elaborar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 plano de 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ação</a:t>
            </a:r>
            <a:endParaRPr lang="en-US" sz="1800" dirty="0">
              <a:solidFill>
                <a:srgbClr val="0317BB"/>
              </a:solidFill>
              <a:latin typeface="Calibri"/>
              <a:ea typeface="Calibri"/>
              <a:cs typeface="Arial"/>
            </a:endParaRPr>
          </a:p>
          <a:p>
            <a:pPr marL="129540" lvl="1" defTabSz="914400">
              <a:lnSpc>
                <a:spcPts val="2627"/>
              </a:lnSpc>
            </a:pPr>
            <a:r>
              <a:rPr lang="en-US" sz="1800" b="1" dirty="0">
                <a:solidFill>
                  <a:srgbClr val="0317BB"/>
                </a:solidFill>
                <a:latin typeface="Calibri"/>
                <a:cs typeface="Arial"/>
              </a:rPr>
              <a:t>O que </a:t>
            </a:r>
            <a:r>
              <a:rPr lang="en-US" sz="1800" b="1" dirty="0" err="1">
                <a:solidFill>
                  <a:srgbClr val="0317BB"/>
                </a:solidFill>
                <a:latin typeface="Calibri"/>
                <a:cs typeface="Arial"/>
              </a:rPr>
              <a:t>analisar</a:t>
            </a:r>
            <a:r>
              <a:rPr lang="en-US" sz="1800" b="1" dirty="0">
                <a:solidFill>
                  <a:srgbClr val="0317BB"/>
                </a:solidFill>
                <a:latin typeface="Calibri"/>
                <a:cs typeface="Arial"/>
              </a:rPr>
              <a:t>?</a:t>
            </a:r>
            <a:endParaRPr lang="en-US" sz="1800" b="1" dirty="0">
              <a:solidFill>
                <a:srgbClr val="0317BB"/>
              </a:solidFill>
              <a:latin typeface="Calibri"/>
              <a:ea typeface="Calibri"/>
              <a:cs typeface="Arial"/>
            </a:endParaRPr>
          </a:p>
          <a:p>
            <a:pPr marL="259080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Plano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Controle</a:t>
            </a:r>
            <a:endParaRPr lang="en-US" sz="1800" dirty="0">
              <a:solidFill>
                <a:srgbClr val="0317BB"/>
              </a:solidFill>
              <a:latin typeface="Calibri"/>
              <a:ea typeface="Calibri"/>
              <a:cs typeface="Arial"/>
            </a:endParaRPr>
          </a:p>
          <a:p>
            <a:pPr marL="259080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Avaliação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de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macroprocessos</a:t>
            </a:r>
            <a:endParaRPr lang="en-US" sz="1800" dirty="0">
              <a:solidFill>
                <a:srgbClr val="0317BB"/>
              </a:solidFill>
              <a:latin typeface="Calibri"/>
              <a:cs typeface="Arial"/>
            </a:endParaRPr>
          </a:p>
          <a:p>
            <a:pPr marL="259080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Resultados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sanitários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atuais</a:t>
            </a:r>
            <a:endParaRPr lang="en-US" sz="1800" dirty="0">
              <a:solidFill>
                <a:srgbClr val="0317BB"/>
              </a:solidFill>
              <a:latin typeface="Calibri"/>
              <a:cs typeface="Arial"/>
            </a:endParaRPr>
          </a:p>
          <a:p>
            <a:pPr marL="259080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Resultado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Previne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Brasil</a:t>
            </a:r>
            <a:endParaRPr lang="en-US" sz="1800" dirty="0">
              <a:solidFill>
                <a:srgbClr val="0317BB"/>
              </a:solidFill>
              <a:latin typeface="Calibri"/>
              <a:cs typeface="Arial"/>
            </a:endParaRPr>
          </a:p>
          <a:p>
            <a:pPr marL="259080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iPAS</a:t>
            </a:r>
            <a:endParaRPr lang="en-US" sz="1800" dirty="0">
              <a:solidFill>
                <a:srgbClr val="0317BB"/>
              </a:solidFill>
              <a:latin typeface="Calibri"/>
              <a:cs typeface="Arial"/>
            </a:endParaRPr>
          </a:p>
          <a:p>
            <a:pPr marL="259080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Ferramentas de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planejamento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do SUS</a:t>
            </a:r>
            <a:endParaRPr lang="en-US" sz="1800" dirty="0">
              <a:solidFill>
                <a:srgbClr val="0317BB"/>
              </a:solidFill>
              <a:latin typeface="Calibri"/>
              <a:ea typeface="Calibri"/>
              <a:cs typeface="Arial"/>
            </a:endParaRPr>
          </a:p>
          <a:p>
            <a:pPr marL="259080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PRI - Plano Regional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Integrado</a:t>
            </a:r>
            <a:endParaRPr lang="en-US" sz="1800" dirty="0">
              <a:solidFill>
                <a:srgbClr val="0317BB"/>
              </a:solidFill>
              <a:latin typeface="Calibri"/>
              <a:cs typeface="Arial"/>
            </a:endParaRPr>
          </a:p>
        </p:txBody>
      </p:sp>
      <p:sp>
        <p:nvSpPr>
          <p:cNvPr id="10" name="Título 3">
            <a:extLst>
              <a:ext uri="{FF2B5EF4-FFF2-40B4-BE49-F238E27FC236}">
                <a16:creationId xmlns:a16="http://schemas.microsoft.com/office/drawing/2014/main" id="{8CAF69A5-9EBE-0984-FD37-C25ED1920A04}"/>
              </a:ext>
            </a:extLst>
          </p:cNvPr>
          <p:cNvSpPr txBox="1">
            <a:spLocks/>
          </p:cNvSpPr>
          <p:nvPr/>
        </p:nvSpPr>
        <p:spPr>
          <a:xfrm>
            <a:off x="-87305" y="720740"/>
            <a:ext cx="12193078" cy="133765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pt-BR" sz="4000" spc="43" dirty="0">
                <a:solidFill>
                  <a:srgbClr val="145B9D"/>
                </a:solidFill>
                <a:latin typeface="Roboto Bold"/>
                <a:ea typeface="+mn-ea"/>
                <a:cs typeface="+mn-cs"/>
              </a:rPr>
              <a:t>Ciclo de Melhoria</a:t>
            </a:r>
          </a:p>
          <a:p>
            <a:pPr algn="ctr"/>
            <a:r>
              <a:rPr lang="pt-BR" sz="3200" spc="43" dirty="0">
                <a:solidFill>
                  <a:srgbClr val="145B9D"/>
                </a:solidFill>
                <a:latin typeface="Roboto Bold"/>
                <a:ea typeface="+mn-ea"/>
                <a:cs typeface="+mn-cs"/>
              </a:rPr>
              <a:t>Planejamento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ABD8F3F-6357-D8F5-EB62-6CAFA9B8B86C}"/>
              </a:ext>
            </a:extLst>
          </p:cNvPr>
          <p:cNvSpPr txBox="1"/>
          <p:nvPr/>
        </p:nvSpPr>
        <p:spPr>
          <a:xfrm>
            <a:off x="502262" y="4110331"/>
            <a:ext cx="169333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 b="1" dirty="0">
                <a:solidFill>
                  <a:srgbClr val="0317BB"/>
                </a:solidFill>
                <a:cs typeface="Calibri"/>
              </a:rPr>
              <a:t>Planejamento</a:t>
            </a:r>
            <a:endParaRPr lang="pt-BR" b="1" dirty="0">
              <a:solidFill>
                <a:srgbClr val="0317BB"/>
              </a:solidFill>
              <a:cs typeface="Calibri"/>
            </a:endParaRPr>
          </a:p>
          <a:p>
            <a:pPr algn="ctr"/>
            <a:r>
              <a:rPr lang="pt-BR" sz="1600" dirty="0">
                <a:solidFill>
                  <a:srgbClr val="0317BB"/>
                </a:solidFill>
                <a:cs typeface="Calibri"/>
              </a:rPr>
              <a:t>[1 Mês]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F30C42A-09FD-B663-2867-933A5DF2F4D9}"/>
              </a:ext>
            </a:extLst>
          </p:cNvPr>
          <p:cNvSpPr txBox="1"/>
          <p:nvPr/>
        </p:nvSpPr>
        <p:spPr>
          <a:xfrm>
            <a:off x="500150" y="4803143"/>
            <a:ext cx="4603567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b="1" baseline="0" dirty="0">
                <a:solidFill>
                  <a:srgbClr val="0317BB"/>
                </a:solidFill>
                <a:latin typeface="Aileron Bold"/>
                <a:ea typeface="Segoe UI"/>
                <a:cs typeface="Segoe UI"/>
              </a:rPr>
              <a:t>C</a:t>
            </a:r>
            <a:r>
              <a:rPr lang="en-US" b="1" baseline="0" dirty="0">
                <a:solidFill>
                  <a:srgbClr val="0317BB"/>
                </a:solidFill>
                <a:latin typeface="Calibri"/>
                <a:ea typeface="Segoe UI"/>
                <a:cs typeface="Segoe UI"/>
              </a:rPr>
              <a:t>heck-list de </a:t>
            </a:r>
            <a:r>
              <a:rPr lang="en-US" b="1" baseline="0" dirty="0" err="1">
                <a:solidFill>
                  <a:srgbClr val="0317BB"/>
                </a:solidFill>
                <a:latin typeface="Calibri"/>
                <a:ea typeface="Segoe UI"/>
                <a:cs typeface="Segoe UI"/>
              </a:rPr>
              <a:t>finalização</a:t>
            </a:r>
            <a:r>
              <a:rPr lang="en-US" b="1" baseline="0" dirty="0">
                <a:solidFill>
                  <a:srgbClr val="0317BB"/>
                </a:solidFill>
                <a:latin typeface="Calibri"/>
                <a:ea typeface="Segoe UI"/>
                <a:cs typeface="Segoe UI"/>
              </a:rPr>
              <a:t> do </a:t>
            </a:r>
            <a:r>
              <a:rPr lang="en-US" b="1" baseline="0" dirty="0" err="1">
                <a:solidFill>
                  <a:srgbClr val="0317BB"/>
                </a:solidFill>
                <a:latin typeface="Calibri"/>
                <a:ea typeface="Segoe UI"/>
                <a:cs typeface="Segoe UI"/>
              </a:rPr>
              <a:t>Planejamento</a:t>
            </a:r>
            <a:endParaRPr lang="en-US" b="1" dirty="0">
              <a:solidFill>
                <a:srgbClr val="0317BB"/>
              </a:solidFill>
              <a:latin typeface="Calibri"/>
              <a:ea typeface="Segoe UI"/>
              <a:cs typeface="Segoe UI"/>
            </a:endParaRPr>
          </a:p>
          <a:p>
            <a:pPr marL="259080" lvl="1" indent="-129540" rtl="0">
              <a:buFont typeface="Arial,Sans-Serif"/>
              <a:buChar char="•"/>
            </a:pPr>
            <a:r>
              <a:rPr lang="en-US" baseline="0" dirty="0" err="1">
                <a:solidFill>
                  <a:srgbClr val="0317BB"/>
                </a:solidFill>
                <a:latin typeface="Calibri"/>
                <a:ea typeface="Arial"/>
                <a:cs typeface="Arial"/>
              </a:rPr>
              <a:t>Problema</a:t>
            </a:r>
            <a:r>
              <a:rPr lang="en-US" baseline="0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 </a:t>
            </a:r>
            <a:r>
              <a:rPr lang="en-US" baseline="0" dirty="0" err="1">
                <a:solidFill>
                  <a:srgbClr val="0317BB"/>
                </a:solidFill>
                <a:latin typeface="Calibri"/>
                <a:ea typeface="Arial"/>
                <a:cs typeface="Arial"/>
              </a:rPr>
              <a:t>identificado</a:t>
            </a:r>
            <a:r>
              <a:rPr lang="en-US" baseline="0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 e </a:t>
            </a:r>
            <a:r>
              <a:rPr lang="en-US" baseline="0" dirty="0" err="1">
                <a:solidFill>
                  <a:srgbClr val="0317BB"/>
                </a:solidFill>
                <a:latin typeface="Calibri"/>
                <a:ea typeface="Arial"/>
                <a:cs typeface="Arial"/>
              </a:rPr>
              <a:t>priorizado</a:t>
            </a:r>
            <a:r>
              <a:rPr lang="en-US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​</a:t>
            </a:r>
          </a:p>
          <a:p>
            <a:pPr marL="259080" lvl="1" indent="-129540" rtl="0">
              <a:buFont typeface="Arial,Sans-Serif"/>
              <a:buChar char="•"/>
            </a:pPr>
            <a:r>
              <a:rPr lang="en-US" baseline="0" dirty="0" err="1">
                <a:solidFill>
                  <a:srgbClr val="0317BB"/>
                </a:solidFill>
                <a:latin typeface="Calibri"/>
                <a:ea typeface="Arial"/>
                <a:cs typeface="Arial"/>
              </a:rPr>
              <a:t>Planejamento</a:t>
            </a:r>
            <a:r>
              <a:rPr lang="en-US" baseline="0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 </a:t>
            </a:r>
            <a:r>
              <a:rPr lang="en-US" baseline="0" dirty="0" err="1">
                <a:solidFill>
                  <a:srgbClr val="0317BB"/>
                </a:solidFill>
                <a:latin typeface="Calibri"/>
                <a:ea typeface="Arial"/>
                <a:cs typeface="Arial"/>
              </a:rPr>
              <a:t>traçado</a:t>
            </a:r>
            <a:r>
              <a:rPr lang="en-US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​</a:t>
            </a:r>
          </a:p>
          <a:p>
            <a:pPr marL="259080" lvl="1" indent="-129540" rtl="0">
              <a:buFont typeface="Arial,Sans-Serif"/>
              <a:buChar char="•"/>
            </a:pPr>
            <a:r>
              <a:rPr lang="en-US" baseline="0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Metas e </a:t>
            </a:r>
            <a:r>
              <a:rPr lang="en-US" baseline="0" dirty="0" err="1">
                <a:solidFill>
                  <a:srgbClr val="0317BB"/>
                </a:solidFill>
                <a:latin typeface="Calibri"/>
                <a:ea typeface="Arial"/>
                <a:cs typeface="Arial"/>
              </a:rPr>
              <a:t>indicadores</a:t>
            </a:r>
            <a:r>
              <a:rPr lang="en-US" baseline="0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 </a:t>
            </a:r>
            <a:r>
              <a:rPr lang="en-US" baseline="0" dirty="0" err="1">
                <a:solidFill>
                  <a:srgbClr val="0317BB"/>
                </a:solidFill>
                <a:latin typeface="Calibri"/>
                <a:ea typeface="Arial"/>
                <a:cs typeface="Arial"/>
              </a:rPr>
              <a:t>escolhidos</a:t>
            </a:r>
            <a:r>
              <a:rPr lang="en-US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​</a:t>
            </a:r>
          </a:p>
          <a:p>
            <a:pPr marL="259080" lvl="1" indent="-129540" rtl="0">
              <a:buFont typeface="Arial,Sans-Serif"/>
              <a:buChar char="•"/>
            </a:pPr>
            <a:r>
              <a:rPr lang="en-US" baseline="0" dirty="0" err="1">
                <a:solidFill>
                  <a:srgbClr val="0317BB"/>
                </a:solidFill>
                <a:latin typeface="Calibri"/>
                <a:ea typeface="Arial"/>
                <a:cs typeface="Arial"/>
              </a:rPr>
              <a:t>Materiais</a:t>
            </a:r>
            <a:r>
              <a:rPr lang="en-US" baseline="0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 </a:t>
            </a:r>
            <a:r>
              <a:rPr lang="en-US" baseline="0" dirty="0" err="1">
                <a:solidFill>
                  <a:srgbClr val="0317BB"/>
                </a:solidFill>
                <a:latin typeface="Calibri"/>
                <a:ea typeface="Arial"/>
                <a:cs typeface="Arial"/>
              </a:rPr>
              <a:t>customizados</a:t>
            </a:r>
            <a:r>
              <a:rPr lang="en-US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​</a:t>
            </a:r>
          </a:p>
          <a:p>
            <a:pPr marL="259080" lvl="1" indent="-129540" rtl="0">
              <a:buFont typeface="Arial,Sans-Serif"/>
              <a:buChar char="•"/>
            </a:pPr>
            <a:r>
              <a:rPr lang="en-US" baseline="0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Plano de </a:t>
            </a:r>
            <a:r>
              <a:rPr lang="en-US" baseline="0" dirty="0" err="1">
                <a:solidFill>
                  <a:srgbClr val="0317BB"/>
                </a:solidFill>
                <a:latin typeface="Calibri"/>
                <a:ea typeface="Arial"/>
                <a:cs typeface="Arial"/>
              </a:rPr>
              <a:t>Ação</a:t>
            </a:r>
            <a:r>
              <a:rPr lang="en-US" baseline="0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 </a:t>
            </a:r>
            <a:r>
              <a:rPr lang="en-US" baseline="0" dirty="0" err="1">
                <a:solidFill>
                  <a:srgbClr val="0317BB"/>
                </a:solidFill>
                <a:latin typeface="Calibri"/>
                <a:ea typeface="Arial"/>
                <a:cs typeface="Arial"/>
              </a:rPr>
              <a:t>construído</a:t>
            </a:r>
            <a:endParaRPr lang="pt-BR" b="1" dirty="0">
              <a:solidFill>
                <a:srgbClr val="0317BB"/>
              </a:solidFill>
              <a:latin typeface="Calibri"/>
              <a:cs typeface="Calibri"/>
            </a:endParaRPr>
          </a:p>
        </p:txBody>
      </p:sp>
      <p:pic>
        <p:nvPicPr>
          <p:cNvPr id="9" name="Picture 2" descr="Logotipo, nome da empresa&#10;&#10;Descrição gerada automaticamente">
            <a:extLst>
              <a:ext uri="{FF2B5EF4-FFF2-40B4-BE49-F238E27FC236}">
                <a16:creationId xmlns:a16="http://schemas.microsoft.com/office/drawing/2014/main" id="{88C545EB-0B5F-8325-1FCA-2FD0661E5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117" y="260684"/>
            <a:ext cx="20669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2038" y="1933000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3" name="Freeform 3"/>
          <p:cNvSpPr/>
          <p:nvPr/>
        </p:nvSpPr>
        <p:spPr>
          <a:xfrm>
            <a:off x="4660334" y="1928177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4" name="Freeform 4"/>
          <p:cNvSpPr/>
          <p:nvPr/>
        </p:nvSpPr>
        <p:spPr>
          <a:xfrm>
            <a:off x="9676714" y="1982187"/>
            <a:ext cx="562075" cy="562075"/>
          </a:xfrm>
          <a:custGeom>
            <a:avLst/>
            <a:gdLst/>
            <a:ahLst/>
            <a:cxnLst/>
            <a:rect l="l" t="t" r="r" b="b"/>
            <a:pathLst>
              <a:path w="843113" h="843113">
                <a:moveTo>
                  <a:pt x="0" y="0"/>
                </a:moveTo>
                <a:lnTo>
                  <a:pt x="843112" y="0"/>
                </a:lnTo>
                <a:lnTo>
                  <a:pt x="843112" y="843113"/>
                </a:lnTo>
                <a:lnTo>
                  <a:pt x="0" y="843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5" name="AutoShape 5"/>
          <p:cNvSpPr/>
          <p:nvPr/>
        </p:nvSpPr>
        <p:spPr>
          <a:xfrm>
            <a:off x="131998" y="2192081"/>
            <a:ext cx="9646920" cy="35983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grpSp>
        <p:nvGrpSpPr>
          <p:cNvPr id="6" name="Group 6"/>
          <p:cNvGrpSpPr/>
          <p:nvPr/>
        </p:nvGrpSpPr>
        <p:grpSpPr>
          <a:xfrm>
            <a:off x="3054268" y="1957766"/>
            <a:ext cx="586740" cy="504613"/>
            <a:chOff x="0" y="0"/>
            <a:chExt cx="1173480" cy="10092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66765" y="236008"/>
              <a:ext cx="639949" cy="508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Aileron"/>
                </a:rPr>
                <a:t>M3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662088" y="1957766"/>
            <a:ext cx="586740" cy="504613"/>
            <a:chOff x="0" y="0"/>
            <a:chExt cx="1173480" cy="10092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66765" y="236008"/>
              <a:ext cx="639949" cy="508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Aileron"/>
                </a:rPr>
                <a:t>M4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751644" y="2006721"/>
            <a:ext cx="586740" cy="416983"/>
            <a:chOff x="0" y="0"/>
            <a:chExt cx="1173480" cy="8339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3480" cy="833966"/>
            </a:xfrm>
            <a:custGeom>
              <a:avLst/>
              <a:gdLst/>
              <a:ahLst/>
              <a:cxnLst/>
              <a:rect l="l" t="t" r="r" b="b"/>
              <a:pathLst>
                <a:path w="1173480" h="833966">
                  <a:moveTo>
                    <a:pt x="0" y="0"/>
                  </a:moveTo>
                  <a:lnTo>
                    <a:pt x="1173480" y="0"/>
                  </a:lnTo>
                  <a:lnTo>
                    <a:pt x="1173480" y="833966"/>
                  </a:lnTo>
                  <a:lnTo>
                    <a:pt x="0" y="833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20355" b="-20355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66765" y="245533"/>
              <a:ext cx="639949" cy="323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300"/>
                </a:lnSpc>
              </a:pPr>
              <a:endParaRPr sz="8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350211" y="3763684"/>
            <a:ext cx="4760558" cy="252735"/>
          </a:xfrm>
          <a:custGeom>
            <a:avLst/>
            <a:gdLst/>
            <a:ahLst/>
            <a:cxnLst/>
            <a:rect l="l" t="t" r="r" b="b"/>
            <a:pathLst>
              <a:path w="6596552" h="379102">
                <a:moveTo>
                  <a:pt x="0" y="0"/>
                </a:moveTo>
                <a:lnTo>
                  <a:pt x="6596553" y="0"/>
                </a:lnTo>
                <a:lnTo>
                  <a:pt x="6596553" y="379103"/>
                </a:lnTo>
                <a:lnTo>
                  <a:pt x="0" y="3791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0023" b="-904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grpSp>
        <p:nvGrpSpPr>
          <p:cNvPr id="16" name="Group 16"/>
          <p:cNvGrpSpPr/>
          <p:nvPr/>
        </p:nvGrpSpPr>
        <p:grpSpPr>
          <a:xfrm>
            <a:off x="1047305" y="3276129"/>
            <a:ext cx="5662290" cy="483688"/>
            <a:chOff x="0" y="0"/>
            <a:chExt cx="2019646" cy="19108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19646" cy="191087"/>
            </a:xfrm>
            <a:custGeom>
              <a:avLst/>
              <a:gdLst/>
              <a:ahLst/>
              <a:cxnLst/>
              <a:rect l="l" t="t" r="r" b="b"/>
              <a:pathLst>
                <a:path w="2019646" h="191087">
                  <a:moveTo>
                    <a:pt x="0" y="0"/>
                  </a:moveTo>
                  <a:lnTo>
                    <a:pt x="1816446" y="0"/>
                  </a:lnTo>
                  <a:lnTo>
                    <a:pt x="2019646" y="95543"/>
                  </a:lnTo>
                  <a:lnTo>
                    <a:pt x="1816446" y="191087"/>
                  </a:lnTo>
                  <a:lnTo>
                    <a:pt x="0" y="191087"/>
                  </a:lnTo>
                  <a:lnTo>
                    <a:pt x="203200" y="955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4793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77800" y="-57150"/>
              <a:ext cx="1765646" cy="2482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199"/>
                </a:lnSpc>
              </a:pPr>
              <a:endParaRPr sz="800"/>
            </a:p>
          </p:txBody>
        </p:sp>
      </p:grpSp>
      <p:sp>
        <p:nvSpPr>
          <p:cNvPr id="22" name="Freeform 22"/>
          <p:cNvSpPr/>
          <p:nvPr/>
        </p:nvSpPr>
        <p:spPr>
          <a:xfrm>
            <a:off x="9838545" y="2105785"/>
            <a:ext cx="412937" cy="218857"/>
          </a:xfrm>
          <a:custGeom>
            <a:avLst/>
            <a:gdLst/>
            <a:ahLst/>
            <a:cxnLst/>
            <a:rect l="l" t="t" r="r" b="b"/>
            <a:pathLst>
              <a:path w="619406" h="328285">
                <a:moveTo>
                  <a:pt x="0" y="0"/>
                </a:moveTo>
                <a:lnTo>
                  <a:pt x="619406" y="0"/>
                </a:lnTo>
                <a:lnTo>
                  <a:pt x="619406" y="328285"/>
                </a:lnTo>
                <a:lnTo>
                  <a:pt x="0" y="3282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grpSp>
        <p:nvGrpSpPr>
          <p:cNvPr id="23" name="Group 23"/>
          <p:cNvGrpSpPr/>
          <p:nvPr/>
        </p:nvGrpSpPr>
        <p:grpSpPr>
          <a:xfrm>
            <a:off x="3780064" y="2409514"/>
            <a:ext cx="728396" cy="728396"/>
            <a:chOff x="-120952" y="-24190"/>
            <a:chExt cx="1456793" cy="1456793"/>
          </a:xfrm>
        </p:grpSpPr>
        <p:sp>
          <p:nvSpPr>
            <p:cNvPr id="24" name="Freeform 24"/>
            <p:cNvSpPr/>
            <p:nvPr/>
          </p:nvSpPr>
          <p:spPr>
            <a:xfrm>
              <a:off x="-120952" y="-24190"/>
              <a:ext cx="1456793" cy="1456793"/>
            </a:xfrm>
            <a:custGeom>
              <a:avLst/>
              <a:gdLst/>
              <a:ahLst/>
              <a:cxnLst/>
              <a:rect l="l" t="t" r="r" b="b"/>
              <a:pathLst>
                <a:path w="1456793" h="1456793">
                  <a:moveTo>
                    <a:pt x="0" y="0"/>
                  </a:moveTo>
                  <a:lnTo>
                    <a:pt x="1456793" y="0"/>
                  </a:lnTo>
                  <a:lnTo>
                    <a:pt x="1456793" y="1456793"/>
                  </a:lnTo>
                  <a:lnTo>
                    <a:pt x="0" y="1456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884411" y="919253"/>
              <a:ext cx="385021" cy="286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259"/>
                </a:lnSpc>
              </a:pPr>
              <a:r>
                <a:rPr lang="en-US" sz="839" spc="41">
                  <a:solidFill>
                    <a:srgbClr val="FFFFFF"/>
                  </a:solidFill>
                  <a:latin typeface="Aileron Bold"/>
                </a:rPr>
                <a:t>D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7231849" y="3136525"/>
            <a:ext cx="187333" cy="143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25"/>
              </a:lnSpc>
            </a:pPr>
            <a:r>
              <a:rPr lang="en-US" sz="817" spc="41">
                <a:solidFill>
                  <a:srgbClr val="FFFFFF"/>
                </a:solidFill>
                <a:latin typeface="Aileron Bold"/>
              </a:rPr>
              <a:t>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2929" y="3196852"/>
            <a:ext cx="300517" cy="2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5"/>
              </a:lnSpc>
            </a:pPr>
            <a:r>
              <a:rPr lang="en-US" sz="1310" spc="65">
                <a:solidFill>
                  <a:srgbClr val="FFFFFF"/>
                </a:solidFill>
                <a:latin typeface="Aileron Bold"/>
              </a:rPr>
              <a:t>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42929" y="2647559"/>
            <a:ext cx="300517" cy="2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5"/>
              </a:lnSpc>
            </a:pPr>
            <a:r>
              <a:rPr lang="en-US" sz="1310" spc="65">
                <a:solidFill>
                  <a:srgbClr val="FFFFFF"/>
                </a:solidFill>
                <a:latin typeface="Aileron Bold"/>
              </a:rPr>
              <a:t>A</a:t>
            </a:r>
          </a:p>
        </p:txBody>
      </p:sp>
      <p:sp>
        <p:nvSpPr>
          <p:cNvPr id="37" name="Freeform 37"/>
          <p:cNvSpPr/>
          <p:nvPr/>
        </p:nvSpPr>
        <p:spPr>
          <a:xfrm>
            <a:off x="1384443" y="1946622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39" name="Freeform 39"/>
          <p:cNvSpPr/>
          <p:nvPr/>
        </p:nvSpPr>
        <p:spPr>
          <a:xfrm>
            <a:off x="1446448" y="1957766"/>
            <a:ext cx="586740" cy="504613"/>
          </a:xfrm>
          <a:custGeom>
            <a:avLst/>
            <a:gdLst/>
            <a:ahLst/>
            <a:cxnLst/>
            <a:rect l="l" t="t" r="r" b="b"/>
            <a:pathLst>
              <a:path w="1173480" h="1009226">
                <a:moveTo>
                  <a:pt x="0" y="0"/>
                </a:moveTo>
                <a:lnTo>
                  <a:pt x="1173480" y="0"/>
                </a:lnTo>
                <a:lnTo>
                  <a:pt x="1173480" y="1009226"/>
                </a:lnTo>
                <a:lnTo>
                  <a:pt x="0" y="1009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8137" b="-8137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46" name="Freeform 46"/>
          <p:cNvSpPr/>
          <p:nvPr/>
        </p:nvSpPr>
        <p:spPr>
          <a:xfrm>
            <a:off x="6201328" y="1933000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grpSp>
        <p:nvGrpSpPr>
          <p:cNvPr id="47" name="Group 47"/>
          <p:cNvGrpSpPr/>
          <p:nvPr/>
        </p:nvGrpSpPr>
        <p:grpSpPr>
          <a:xfrm>
            <a:off x="6269908" y="1957766"/>
            <a:ext cx="586740" cy="504613"/>
            <a:chOff x="0" y="0"/>
            <a:chExt cx="1173480" cy="1009226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266765" y="236008"/>
              <a:ext cx="639949" cy="508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Aileron"/>
                </a:rPr>
                <a:t>M5</a:t>
              </a:r>
            </a:p>
          </p:txBody>
        </p:sp>
      </p:grpSp>
      <p:sp>
        <p:nvSpPr>
          <p:cNvPr id="50" name="TextBox 8">
            <a:extLst>
              <a:ext uri="{FF2B5EF4-FFF2-40B4-BE49-F238E27FC236}">
                <a16:creationId xmlns:a16="http://schemas.microsoft.com/office/drawing/2014/main" id="{DBD92F91-7F8F-B25A-6412-58AD58818BF7}"/>
              </a:ext>
            </a:extLst>
          </p:cNvPr>
          <p:cNvSpPr txBox="1"/>
          <p:nvPr/>
        </p:nvSpPr>
        <p:spPr>
          <a:xfrm>
            <a:off x="1584588" y="2094960"/>
            <a:ext cx="319975" cy="254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80"/>
              </a:lnSpc>
            </a:pPr>
            <a:r>
              <a:rPr lang="en-US" sz="1600" spc="80">
                <a:solidFill>
                  <a:srgbClr val="FFFFFF"/>
                </a:solidFill>
                <a:latin typeface="Aileron"/>
              </a:rPr>
              <a:t>M2</a:t>
            </a:r>
          </a:p>
        </p:txBody>
      </p:sp>
      <p:sp>
        <p:nvSpPr>
          <p:cNvPr id="21" name="Título 3">
            <a:extLst>
              <a:ext uri="{FF2B5EF4-FFF2-40B4-BE49-F238E27FC236}">
                <a16:creationId xmlns:a16="http://schemas.microsoft.com/office/drawing/2014/main" id="{24B10441-6A86-80DA-EB2F-21C11D384C43}"/>
              </a:ext>
            </a:extLst>
          </p:cNvPr>
          <p:cNvSpPr txBox="1">
            <a:spLocks/>
          </p:cNvSpPr>
          <p:nvPr/>
        </p:nvSpPr>
        <p:spPr>
          <a:xfrm>
            <a:off x="-1869" y="776534"/>
            <a:ext cx="12193078" cy="131346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pt-BR" sz="4000" b="1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Ciclo de Melhoria</a:t>
            </a:r>
            <a:endParaRPr lang="pt-BR" sz="4000" b="1" dirty="0">
              <a:solidFill>
                <a:srgbClr val="0317BB"/>
              </a:solidFill>
              <a:ea typeface="Calibri"/>
            </a:endParaRPr>
          </a:p>
          <a:p>
            <a:pPr algn="ctr"/>
            <a:r>
              <a:rPr lang="pt-BR" b="1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Operacionalização</a:t>
            </a:r>
            <a:endParaRPr lang="pt-BR" b="1" dirty="0">
              <a:solidFill>
                <a:srgbClr val="0317BB"/>
              </a:solidFill>
              <a:ea typeface="Calibri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4B62EC35-C2A2-94F7-BBDD-8B37116DA4E5}"/>
              </a:ext>
            </a:extLst>
          </p:cNvPr>
          <p:cNvSpPr txBox="1"/>
          <p:nvPr/>
        </p:nvSpPr>
        <p:spPr>
          <a:xfrm>
            <a:off x="1046547" y="3892617"/>
            <a:ext cx="564847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>
                <a:solidFill>
                  <a:schemeClr val="accent3">
                    <a:lumMod val="75000"/>
                  </a:schemeClr>
                </a:solidFill>
                <a:cs typeface="Calibri"/>
              </a:rPr>
              <a:t>Operacionalização </a:t>
            </a:r>
            <a:r>
              <a:rPr lang="pt-BR">
                <a:solidFill>
                  <a:schemeClr val="accent3">
                    <a:lumMod val="75000"/>
                  </a:schemeClr>
                </a:solidFill>
                <a:cs typeface="Calibri"/>
              </a:rPr>
              <a:t>[4 Meses]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AE15053-A2AA-8A49-ADC1-A0DE62E458EB}"/>
              </a:ext>
            </a:extLst>
          </p:cNvPr>
          <p:cNvSpPr txBox="1"/>
          <p:nvPr/>
        </p:nvSpPr>
        <p:spPr>
          <a:xfrm>
            <a:off x="1060161" y="4405209"/>
            <a:ext cx="5655851" cy="7367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9540" marR="3175" lvl="1">
              <a:lnSpc>
                <a:spcPts val="2627"/>
              </a:lnSpc>
            </a:pPr>
            <a:r>
              <a:rPr lang="en-US" b="1" dirty="0">
                <a:solidFill>
                  <a:srgbClr val="0317BB"/>
                </a:solidFill>
                <a:latin typeface="Calibri"/>
                <a:cs typeface="Arial"/>
              </a:rPr>
              <a:t>Check-list de </a:t>
            </a:r>
            <a:r>
              <a:rPr lang="en-US" b="1" dirty="0" err="1">
                <a:solidFill>
                  <a:srgbClr val="0317BB"/>
                </a:solidFill>
                <a:latin typeface="Calibri"/>
                <a:cs typeface="Arial"/>
              </a:rPr>
              <a:t>finalização</a:t>
            </a:r>
            <a:r>
              <a:rPr lang="en-US" b="1" dirty="0">
                <a:solidFill>
                  <a:srgbClr val="0317BB"/>
                </a:solidFill>
                <a:latin typeface="Calibri"/>
                <a:cs typeface="Arial"/>
              </a:rPr>
              <a:t> da </a:t>
            </a:r>
            <a:r>
              <a:rPr lang="en-US" b="1" dirty="0" err="1">
                <a:solidFill>
                  <a:srgbClr val="0317BB"/>
                </a:solidFill>
                <a:latin typeface="Calibri"/>
                <a:cs typeface="Arial"/>
              </a:rPr>
              <a:t>Operacionalização</a:t>
            </a:r>
            <a:endParaRPr lang="en-US" b="1" dirty="0">
              <a:solidFill>
                <a:srgbClr val="0317BB"/>
              </a:solidFill>
              <a:latin typeface="Calibri"/>
              <a:cs typeface="Arial"/>
            </a:endParaRPr>
          </a:p>
          <a:p>
            <a:pPr marL="259080" marR="3175" lvl="1" indent="-129540">
              <a:lnSpc>
                <a:spcPts val="2627"/>
              </a:lnSpc>
              <a:buFont typeface="Arial,Sans-Serif"/>
              <a:buChar char="•"/>
            </a:pP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Plano de 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Ação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 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executado</a:t>
            </a:r>
            <a:endParaRPr lang="en-US" dirty="0">
              <a:solidFill>
                <a:srgbClr val="0317BB"/>
              </a:solidFill>
              <a:latin typeface="Calibri"/>
              <a:cs typeface="Arial"/>
            </a:endParaRPr>
          </a:p>
        </p:txBody>
      </p:sp>
      <p:sp>
        <p:nvSpPr>
          <p:cNvPr id="54" name="TextBox 89">
            <a:extLst>
              <a:ext uri="{FF2B5EF4-FFF2-40B4-BE49-F238E27FC236}">
                <a16:creationId xmlns:a16="http://schemas.microsoft.com/office/drawing/2014/main" id="{0EA64047-B562-63E6-F322-AA7728D1BFB6}"/>
              </a:ext>
            </a:extLst>
          </p:cNvPr>
          <p:cNvSpPr txBox="1"/>
          <p:nvPr/>
        </p:nvSpPr>
        <p:spPr>
          <a:xfrm>
            <a:off x="7193499" y="2744706"/>
            <a:ext cx="4925556" cy="3638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9540" lvl="1" defTabSz="914400">
              <a:lnSpc>
                <a:spcPts val="2627"/>
              </a:lnSpc>
            </a:pPr>
            <a:r>
              <a:rPr lang="en-US" sz="1800" b="1" dirty="0">
                <a:solidFill>
                  <a:srgbClr val="0317BB"/>
                </a:solidFill>
                <a:latin typeface="Calibri"/>
                <a:cs typeface="Arial"/>
              </a:rPr>
              <a:t>O que </a:t>
            </a:r>
            <a:r>
              <a:rPr lang="en-US" sz="1800" b="1" dirty="0" err="1">
                <a:solidFill>
                  <a:srgbClr val="0317BB"/>
                </a:solidFill>
                <a:latin typeface="Calibri"/>
                <a:cs typeface="Arial"/>
              </a:rPr>
              <a:t>fazer</a:t>
            </a:r>
            <a:r>
              <a:rPr lang="en-US" sz="1800" b="1" dirty="0">
                <a:solidFill>
                  <a:srgbClr val="0317BB"/>
                </a:solidFill>
                <a:latin typeface="Calibri"/>
                <a:cs typeface="Arial"/>
              </a:rPr>
              <a:t>?</a:t>
            </a:r>
            <a:endParaRPr lang="pt-BR" sz="1800" b="1" dirty="0">
              <a:solidFill>
                <a:srgbClr val="0317BB"/>
              </a:solidFill>
              <a:latin typeface="Calibri"/>
              <a:cs typeface="Arial"/>
            </a:endParaRPr>
          </a:p>
          <a:p>
            <a:pPr marL="259080" marR="3175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Desenvolver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os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tutores</a:t>
            </a:r>
            <a:endParaRPr lang="en-US" sz="1800" dirty="0">
              <a:solidFill>
                <a:srgbClr val="0317BB"/>
              </a:solidFill>
              <a:latin typeface="Calibri"/>
              <a:cs typeface="Arial"/>
            </a:endParaRPr>
          </a:p>
          <a:p>
            <a:pPr marL="259080" marR="3175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Realizar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as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oficinas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tutoriais</a:t>
            </a:r>
            <a:endParaRPr lang="en-US" sz="1800" dirty="0">
              <a:solidFill>
                <a:srgbClr val="0317BB"/>
              </a:solidFill>
              <a:latin typeface="Calibri"/>
              <a:cs typeface="Arial"/>
            </a:endParaRPr>
          </a:p>
          <a:p>
            <a:pPr marL="259080" marR="3175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Execução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do Plano de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Ação</a:t>
            </a:r>
            <a:endParaRPr lang="en-US" sz="1800" dirty="0">
              <a:solidFill>
                <a:srgbClr val="0317BB"/>
              </a:solidFill>
              <a:latin typeface="Calibri"/>
              <a:cs typeface="Arial"/>
            </a:endParaRPr>
          </a:p>
          <a:p>
            <a:pPr marL="259080" marR="3175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Implantar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as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melhorias</a:t>
            </a:r>
            <a:endParaRPr lang="en-US" sz="1800" dirty="0">
              <a:solidFill>
                <a:srgbClr val="0317BB"/>
              </a:solidFill>
              <a:latin typeface="Calibri"/>
              <a:cs typeface="Arial"/>
            </a:endParaRPr>
          </a:p>
          <a:p>
            <a:pPr marL="259080" marR="3175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Pós-tutoria</a:t>
            </a:r>
            <a:endParaRPr lang="en-US" sz="1800" dirty="0">
              <a:solidFill>
                <a:srgbClr val="0317BB"/>
              </a:solidFill>
              <a:latin typeface="Calibri"/>
              <a:cs typeface="Arial"/>
            </a:endParaRPr>
          </a:p>
          <a:p>
            <a:pPr marL="259080" marR="3175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Materiais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/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instrumentos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de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Apoio</a:t>
            </a:r>
            <a:endParaRPr lang="en-US" sz="1800" dirty="0">
              <a:solidFill>
                <a:srgbClr val="0317BB"/>
              </a:solidFill>
              <a:latin typeface="Calibri"/>
              <a:cs typeface="Arial"/>
            </a:endParaRPr>
          </a:p>
          <a:p>
            <a:pPr marL="259080" marR="3175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pt-BR" sz="1800" dirty="0">
                <a:solidFill>
                  <a:srgbClr val="0317BB"/>
                </a:solidFill>
                <a:latin typeface="Calibri"/>
                <a:cs typeface="Arial"/>
              </a:rPr>
              <a:t>Plano de Ação</a:t>
            </a:r>
            <a:endParaRPr lang="en-US" sz="1800" dirty="0">
              <a:solidFill>
                <a:srgbClr val="0317BB"/>
              </a:solidFill>
              <a:latin typeface="Calibri"/>
              <a:cs typeface="Arial"/>
            </a:endParaRPr>
          </a:p>
          <a:p>
            <a:pPr marL="259080" marR="3175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pt-BR" sz="1800" dirty="0">
                <a:solidFill>
                  <a:srgbClr val="0317BB"/>
                </a:solidFill>
                <a:latin typeface="Calibri"/>
                <a:cs typeface="Arial"/>
              </a:rPr>
              <a:t>Instrumentos de melhoria continua</a:t>
            </a:r>
            <a:endParaRPr lang="en-US" sz="1800" dirty="0">
              <a:solidFill>
                <a:srgbClr val="0317BB"/>
              </a:solidFill>
              <a:latin typeface="Calibri"/>
              <a:cs typeface="Arial"/>
            </a:endParaRPr>
          </a:p>
          <a:p>
            <a:pPr marL="259080" marR="3175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pt-BR" sz="1800" dirty="0">
                <a:solidFill>
                  <a:srgbClr val="0317BB"/>
                </a:solidFill>
                <a:latin typeface="Calibri"/>
                <a:cs typeface="Arial"/>
              </a:rPr>
              <a:t>Matrizes e Guias</a:t>
            </a:r>
            <a:endParaRPr lang="en-US" sz="1800" dirty="0">
              <a:solidFill>
                <a:srgbClr val="0317BB"/>
              </a:solidFill>
              <a:latin typeface="Calibri"/>
              <a:cs typeface="Arial"/>
            </a:endParaRPr>
          </a:p>
          <a:p>
            <a:pPr marL="259080" marR="3175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pt-BR" sz="1800" dirty="0">
                <a:solidFill>
                  <a:srgbClr val="0317BB"/>
                </a:solidFill>
                <a:latin typeface="Calibri"/>
                <a:cs typeface="Arial"/>
              </a:rPr>
              <a:t>Protocolos e fluxos</a:t>
            </a:r>
            <a:endParaRPr lang="en-US" sz="1800" dirty="0">
              <a:solidFill>
                <a:srgbClr val="0317BB"/>
              </a:solidFill>
              <a:latin typeface="Calibri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5138" y="2078143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3" name="Freeform 3"/>
          <p:cNvSpPr/>
          <p:nvPr/>
        </p:nvSpPr>
        <p:spPr>
          <a:xfrm>
            <a:off x="8299308" y="2085415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4" name="Freeform 4"/>
          <p:cNvSpPr/>
          <p:nvPr/>
        </p:nvSpPr>
        <p:spPr>
          <a:xfrm>
            <a:off x="9894428" y="2103139"/>
            <a:ext cx="562075" cy="562075"/>
          </a:xfrm>
          <a:custGeom>
            <a:avLst/>
            <a:gdLst/>
            <a:ahLst/>
            <a:cxnLst/>
            <a:rect l="l" t="t" r="r" b="b"/>
            <a:pathLst>
              <a:path w="843113" h="843113">
                <a:moveTo>
                  <a:pt x="0" y="0"/>
                </a:moveTo>
                <a:lnTo>
                  <a:pt x="843112" y="0"/>
                </a:lnTo>
                <a:lnTo>
                  <a:pt x="843112" y="843113"/>
                </a:lnTo>
                <a:lnTo>
                  <a:pt x="0" y="843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5" name="AutoShape 5"/>
          <p:cNvSpPr/>
          <p:nvPr/>
        </p:nvSpPr>
        <p:spPr>
          <a:xfrm>
            <a:off x="615808" y="2337224"/>
            <a:ext cx="9646920" cy="35983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grpSp>
        <p:nvGrpSpPr>
          <p:cNvPr id="6" name="Group 6"/>
          <p:cNvGrpSpPr/>
          <p:nvPr/>
        </p:nvGrpSpPr>
        <p:grpSpPr>
          <a:xfrm>
            <a:off x="6753718" y="2102909"/>
            <a:ext cx="586740" cy="504613"/>
            <a:chOff x="0" y="0"/>
            <a:chExt cx="1173480" cy="10092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66765" y="236008"/>
              <a:ext cx="639949" cy="508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Aileron"/>
                </a:rPr>
                <a:t>M5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361538" y="2102909"/>
            <a:ext cx="586740" cy="504613"/>
            <a:chOff x="0" y="0"/>
            <a:chExt cx="1173480" cy="10092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66765" y="236008"/>
              <a:ext cx="639949" cy="508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Aileron"/>
                </a:rPr>
                <a:t>M6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969358" y="2127673"/>
            <a:ext cx="586740" cy="416983"/>
            <a:chOff x="0" y="0"/>
            <a:chExt cx="1173480" cy="8339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3480" cy="833966"/>
            </a:xfrm>
            <a:custGeom>
              <a:avLst/>
              <a:gdLst/>
              <a:ahLst/>
              <a:cxnLst/>
              <a:rect l="l" t="t" r="r" b="b"/>
              <a:pathLst>
                <a:path w="1173480" h="833966">
                  <a:moveTo>
                    <a:pt x="0" y="0"/>
                  </a:moveTo>
                  <a:lnTo>
                    <a:pt x="1173480" y="0"/>
                  </a:lnTo>
                  <a:lnTo>
                    <a:pt x="1173480" y="833966"/>
                  </a:lnTo>
                  <a:lnTo>
                    <a:pt x="0" y="833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20355" b="-20355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66765" y="245533"/>
              <a:ext cx="639949" cy="323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300"/>
                </a:lnSpc>
              </a:pPr>
              <a:endParaRPr sz="8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6800765" y="3942383"/>
            <a:ext cx="1405433" cy="89596"/>
          </a:xfrm>
          <a:custGeom>
            <a:avLst/>
            <a:gdLst/>
            <a:ahLst/>
            <a:cxnLst/>
            <a:rect l="l" t="t" r="r" b="b"/>
            <a:pathLst>
              <a:path w="2108149" h="134394">
                <a:moveTo>
                  <a:pt x="0" y="0"/>
                </a:moveTo>
                <a:lnTo>
                  <a:pt x="2108149" y="0"/>
                </a:lnTo>
                <a:lnTo>
                  <a:pt x="2108149" y="134394"/>
                </a:lnTo>
                <a:lnTo>
                  <a:pt x="0" y="1343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16" name="Freeform 16"/>
          <p:cNvSpPr/>
          <p:nvPr/>
        </p:nvSpPr>
        <p:spPr>
          <a:xfrm>
            <a:off x="8279164" y="3948734"/>
            <a:ext cx="1871777" cy="119326"/>
          </a:xfrm>
          <a:custGeom>
            <a:avLst/>
            <a:gdLst/>
            <a:ahLst/>
            <a:cxnLst/>
            <a:rect l="l" t="t" r="r" b="b"/>
            <a:pathLst>
              <a:path w="2807665" h="178989">
                <a:moveTo>
                  <a:pt x="0" y="0"/>
                </a:moveTo>
                <a:lnTo>
                  <a:pt x="2807665" y="0"/>
                </a:lnTo>
                <a:lnTo>
                  <a:pt x="2807665" y="178989"/>
                </a:lnTo>
                <a:lnTo>
                  <a:pt x="0" y="1789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26" name="Freeform 26"/>
          <p:cNvSpPr/>
          <p:nvPr/>
        </p:nvSpPr>
        <p:spPr>
          <a:xfrm>
            <a:off x="10056259" y="2226737"/>
            <a:ext cx="412937" cy="218857"/>
          </a:xfrm>
          <a:custGeom>
            <a:avLst/>
            <a:gdLst/>
            <a:ahLst/>
            <a:cxnLst/>
            <a:rect l="l" t="t" r="r" b="b"/>
            <a:pathLst>
              <a:path w="619406" h="328285">
                <a:moveTo>
                  <a:pt x="0" y="0"/>
                </a:moveTo>
                <a:lnTo>
                  <a:pt x="619406" y="0"/>
                </a:lnTo>
                <a:lnTo>
                  <a:pt x="619406" y="328285"/>
                </a:lnTo>
                <a:lnTo>
                  <a:pt x="0" y="3282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grpSp>
        <p:nvGrpSpPr>
          <p:cNvPr id="27" name="Group 27"/>
          <p:cNvGrpSpPr/>
          <p:nvPr/>
        </p:nvGrpSpPr>
        <p:grpSpPr>
          <a:xfrm>
            <a:off x="7237855" y="2656145"/>
            <a:ext cx="708806" cy="708806"/>
            <a:chOff x="0" y="0"/>
            <a:chExt cx="1417611" cy="141761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417611" cy="1417611"/>
            </a:xfrm>
            <a:custGeom>
              <a:avLst/>
              <a:gdLst/>
              <a:ahLst/>
              <a:cxnLst/>
              <a:rect l="l" t="t" r="r" b="b"/>
              <a:pathLst>
                <a:path w="1417611" h="1417611">
                  <a:moveTo>
                    <a:pt x="0" y="0"/>
                  </a:moveTo>
                  <a:lnTo>
                    <a:pt x="1417611" y="0"/>
                  </a:lnTo>
                  <a:lnTo>
                    <a:pt x="1417611" y="1417611"/>
                  </a:lnTo>
                  <a:lnTo>
                    <a:pt x="0" y="1417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57323" y="855683"/>
              <a:ext cx="374666" cy="289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225"/>
                </a:lnSpc>
              </a:pPr>
              <a:r>
                <a:rPr lang="en-US" sz="817" spc="41">
                  <a:solidFill>
                    <a:srgbClr val="FFFFFF"/>
                  </a:solidFill>
                  <a:latin typeface="Aileron Bold"/>
                </a:rPr>
                <a:t>S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969731" y="2656145"/>
            <a:ext cx="687385" cy="687385"/>
            <a:chOff x="0" y="0"/>
            <a:chExt cx="1374771" cy="137477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374771" cy="1374771"/>
            </a:xfrm>
            <a:custGeom>
              <a:avLst/>
              <a:gdLst/>
              <a:ahLst/>
              <a:cxnLst/>
              <a:rect l="l" t="t" r="r" b="b"/>
              <a:pathLst>
                <a:path w="1374771" h="1374771">
                  <a:moveTo>
                    <a:pt x="0" y="0"/>
                  </a:moveTo>
                  <a:lnTo>
                    <a:pt x="1374771" y="0"/>
                  </a:lnTo>
                  <a:lnTo>
                    <a:pt x="1374771" y="1374771"/>
                  </a:lnTo>
                  <a:lnTo>
                    <a:pt x="0" y="1374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72105" y="177493"/>
              <a:ext cx="363344" cy="272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88"/>
                </a:lnSpc>
              </a:pPr>
              <a:r>
                <a:rPr lang="en-US" sz="792" spc="39">
                  <a:solidFill>
                    <a:srgbClr val="FFFFFF"/>
                  </a:solidFill>
                  <a:latin typeface="Aileron Bold"/>
                </a:rPr>
                <a:t>A</a:t>
              </a:r>
            </a:p>
          </p:txBody>
        </p:sp>
      </p:grpSp>
      <p:sp>
        <p:nvSpPr>
          <p:cNvPr id="41" name="Freeform 41"/>
          <p:cNvSpPr/>
          <p:nvPr/>
        </p:nvSpPr>
        <p:spPr>
          <a:xfrm>
            <a:off x="2208973" y="3872541"/>
            <a:ext cx="4397701" cy="252735"/>
          </a:xfrm>
          <a:custGeom>
            <a:avLst/>
            <a:gdLst/>
            <a:ahLst/>
            <a:cxnLst/>
            <a:rect l="l" t="t" r="r" b="b"/>
            <a:pathLst>
              <a:path w="6596552" h="379102">
                <a:moveTo>
                  <a:pt x="0" y="0"/>
                </a:moveTo>
                <a:lnTo>
                  <a:pt x="6596553" y="0"/>
                </a:lnTo>
                <a:lnTo>
                  <a:pt x="6596553" y="379103"/>
                </a:lnTo>
                <a:lnTo>
                  <a:pt x="0" y="3791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0023" b="-904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44" name="TextBox 44"/>
          <p:cNvSpPr txBox="1"/>
          <p:nvPr/>
        </p:nvSpPr>
        <p:spPr>
          <a:xfrm>
            <a:off x="2147993" y="3310714"/>
            <a:ext cx="4469292" cy="628349"/>
          </a:xfrm>
          <a:prstGeom prst="rect">
            <a:avLst/>
          </a:prstGeom>
        </p:spPr>
        <p:txBody>
          <a:bodyPr lIns="33867" tIns="33867" rIns="33867" bIns="33867"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99"/>
              </a:lnSpc>
            </a:pPr>
            <a:endParaRPr sz="800"/>
          </a:p>
        </p:txBody>
      </p:sp>
      <p:grpSp>
        <p:nvGrpSpPr>
          <p:cNvPr id="45" name="Group 45"/>
          <p:cNvGrpSpPr/>
          <p:nvPr/>
        </p:nvGrpSpPr>
        <p:grpSpPr>
          <a:xfrm>
            <a:off x="4324350" y="2615133"/>
            <a:ext cx="728396" cy="728396"/>
            <a:chOff x="0" y="0"/>
            <a:chExt cx="1456793" cy="1456793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456793" cy="1456793"/>
            </a:xfrm>
            <a:custGeom>
              <a:avLst/>
              <a:gdLst/>
              <a:ahLst/>
              <a:cxnLst/>
              <a:rect l="l" t="t" r="r" b="b"/>
              <a:pathLst>
                <a:path w="1456793" h="1456793">
                  <a:moveTo>
                    <a:pt x="0" y="0"/>
                  </a:moveTo>
                  <a:lnTo>
                    <a:pt x="1456793" y="0"/>
                  </a:lnTo>
                  <a:lnTo>
                    <a:pt x="1456793" y="1456793"/>
                  </a:lnTo>
                  <a:lnTo>
                    <a:pt x="0" y="1456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884411" y="919253"/>
              <a:ext cx="385021" cy="286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259"/>
                </a:lnSpc>
              </a:pPr>
              <a:r>
                <a:rPr lang="en-US" sz="839" spc="41">
                  <a:solidFill>
                    <a:srgbClr val="FFFFFF"/>
                  </a:solidFill>
                  <a:latin typeface="Aileron Bold"/>
                </a:rPr>
                <a:t>D</a:t>
              </a: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588959" y="5271181"/>
            <a:ext cx="602592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spc="103" dirty="0">
                <a:solidFill>
                  <a:srgbClr val="0317BB"/>
                </a:solidFill>
                <a:cs typeface="Calibri"/>
              </a:rPr>
              <a:t>O que </a:t>
            </a:r>
            <a:r>
              <a:rPr lang="en-US" sz="1800" b="1" spc="103" dirty="0" err="1">
                <a:solidFill>
                  <a:srgbClr val="0317BB"/>
                </a:solidFill>
                <a:cs typeface="Calibri"/>
              </a:rPr>
              <a:t>monitorar</a:t>
            </a:r>
            <a:r>
              <a:rPr lang="en-US" sz="1800" b="1" spc="103" dirty="0">
                <a:solidFill>
                  <a:srgbClr val="0317BB"/>
                </a:solidFill>
                <a:cs typeface="Calibri"/>
              </a:rPr>
              <a:t>? </a:t>
            </a:r>
            <a:endParaRPr lang="pt-BR" sz="1800" dirty="0">
              <a:solidFill>
                <a:srgbClr val="0317BB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spc="103" dirty="0" err="1">
                <a:solidFill>
                  <a:srgbClr val="0317BB"/>
                </a:solidFill>
                <a:cs typeface="Calibri"/>
              </a:rPr>
              <a:t>Prazos</a:t>
            </a:r>
            <a:r>
              <a:rPr lang="en-US" sz="1800" spc="103" dirty="0">
                <a:solidFill>
                  <a:srgbClr val="0317BB"/>
                </a:solidFill>
                <a:cs typeface="Calibri"/>
              </a:rPr>
              <a:t> e </a:t>
            </a:r>
            <a:r>
              <a:rPr lang="en-US" sz="1800" spc="103" dirty="0" err="1">
                <a:solidFill>
                  <a:srgbClr val="0317BB"/>
                </a:solidFill>
                <a:cs typeface="Calibri"/>
              </a:rPr>
              <a:t>execução</a:t>
            </a:r>
            <a:r>
              <a:rPr lang="en-US" sz="1800" spc="103" dirty="0">
                <a:solidFill>
                  <a:srgbClr val="0317BB"/>
                </a:solidFill>
                <a:cs typeface="Calibri"/>
              </a:rPr>
              <a:t> do Plano de </a:t>
            </a:r>
            <a:r>
              <a:rPr lang="en-US" sz="1800" spc="103" dirty="0" err="1">
                <a:solidFill>
                  <a:srgbClr val="0317BB"/>
                </a:solidFill>
                <a:cs typeface="Calibri"/>
              </a:rPr>
              <a:t>Ação</a:t>
            </a:r>
            <a:endParaRPr lang="en-US" sz="1800" spc="103" dirty="0">
              <a:solidFill>
                <a:srgbClr val="0317BB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800" spc="103" dirty="0" err="1">
                <a:solidFill>
                  <a:srgbClr val="0317BB"/>
                </a:solidFill>
                <a:cs typeface="Calibri"/>
              </a:rPr>
              <a:t>Processos</a:t>
            </a:r>
            <a:r>
              <a:rPr lang="en-US" sz="1800" spc="103" dirty="0">
                <a:solidFill>
                  <a:srgbClr val="0317BB"/>
                </a:solidFill>
                <a:cs typeface="Calibri"/>
              </a:rPr>
              <a:t> </a:t>
            </a:r>
            <a:r>
              <a:rPr lang="en-US" sz="1800" spc="103" dirty="0" err="1">
                <a:solidFill>
                  <a:srgbClr val="0317BB"/>
                </a:solidFill>
                <a:cs typeface="Calibri"/>
              </a:rPr>
              <a:t>em</a:t>
            </a:r>
            <a:r>
              <a:rPr lang="en-US" sz="1800" spc="103" dirty="0">
                <a:solidFill>
                  <a:srgbClr val="0317BB"/>
                </a:solidFill>
                <a:cs typeface="Calibri"/>
              </a:rPr>
              <a:t> </a:t>
            </a:r>
            <a:r>
              <a:rPr lang="en-US" sz="1800" spc="103" dirty="0" err="1">
                <a:solidFill>
                  <a:srgbClr val="0317BB"/>
                </a:solidFill>
                <a:cs typeface="Calibri"/>
              </a:rPr>
              <a:t>implementãção</a:t>
            </a:r>
            <a:endParaRPr lang="en-US" sz="1800" spc="103" dirty="0">
              <a:solidFill>
                <a:srgbClr val="0317BB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800" spc="103" dirty="0">
                <a:solidFill>
                  <a:srgbClr val="0317BB"/>
                </a:solidFill>
                <a:cs typeface="Calibri"/>
              </a:rPr>
              <a:t>e-</a:t>
            </a:r>
            <a:r>
              <a:rPr lang="en-US" sz="1800" spc="103" dirty="0" err="1">
                <a:solidFill>
                  <a:srgbClr val="0317BB"/>
                </a:solidFill>
                <a:cs typeface="Calibri"/>
              </a:rPr>
              <a:t>Planifica</a:t>
            </a:r>
            <a:r>
              <a:rPr lang="en-US" sz="1800" spc="103" dirty="0">
                <a:solidFill>
                  <a:srgbClr val="0317BB"/>
                </a:solidFill>
                <a:cs typeface="Calibri"/>
              </a:rPr>
              <a:t> e PBI </a:t>
            </a:r>
            <a:r>
              <a:rPr lang="en-US" sz="1800" spc="103" dirty="0" err="1">
                <a:solidFill>
                  <a:srgbClr val="0317BB"/>
                </a:solidFill>
                <a:cs typeface="Calibri"/>
              </a:rPr>
              <a:t>eiPAS</a:t>
            </a:r>
            <a:endParaRPr lang="en-US" sz="1800" spc="103" dirty="0">
              <a:solidFill>
                <a:srgbClr val="0317BB"/>
              </a:solidFill>
              <a:cs typeface="Calibri"/>
            </a:endParaRPr>
          </a:p>
        </p:txBody>
      </p:sp>
      <p:sp>
        <p:nvSpPr>
          <p:cNvPr id="52" name="Freeform 52"/>
          <p:cNvSpPr/>
          <p:nvPr/>
        </p:nvSpPr>
        <p:spPr>
          <a:xfrm>
            <a:off x="3475848" y="2078143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grpSp>
        <p:nvGrpSpPr>
          <p:cNvPr id="53" name="Group 53"/>
          <p:cNvGrpSpPr/>
          <p:nvPr/>
        </p:nvGrpSpPr>
        <p:grpSpPr>
          <a:xfrm>
            <a:off x="3538078" y="2102909"/>
            <a:ext cx="586740" cy="504613"/>
            <a:chOff x="0" y="0"/>
            <a:chExt cx="1173480" cy="1009226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266765" y="236008"/>
              <a:ext cx="639949" cy="508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Aileron"/>
                </a:rPr>
                <a:t>M3</a:t>
              </a:r>
            </a:p>
          </p:txBody>
        </p:sp>
      </p:grpSp>
      <p:sp>
        <p:nvSpPr>
          <p:cNvPr id="56" name="Freeform 56"/>
          <p:cNvSpPr/>
          <p:nvPr/>
        </p:nvSpPr>
        <p:spPr>
          <a:xfrm>
            <a:off x="5083668" y="2085415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grpSp>
        <p:nvGrpSpPr>
          <p:cNvPr id="57" name="Group 57"/>
          <p:cNvGrpSpPr/>
          <p:nvPr/>
        </p:nvGrpSpPr>
        <p:grpSpPr>
          <a:xfrm>
            <a:off x="5145898" y="2102909"/>
            <a:ext cx="586740" cy="504613"/>
            <a:chOff x="0" y="0"/>
            <a:chExt cx="1173480" cy="1009226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266765" y="236008"/>
              <a:ext cx="639949" cy="508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Aileron"/>
                </a:rPr>
                <a:t>M4</a:t>
              </a:r>
            </a:p>
          </p:txBody>
        </p:sp>
      </p:grpSp>
      <p:grpSp>
        <p:nvGrpSpPr>
          <p:cNvPr id="60" name="Group 53">
            <a:extLst>
              <a:ext uri="{FF2B5EF4-FFF2-40B4-BE49-F238E27FC236}">
                <a16:creationId xmlns:a16="http://schemas.microsoft.com/office/drawing/2014/main" id="{52C2309B-91FD-7DDE-61A3-BBC266AFA66A}"/>
              </a:ext>
            </a:extLst>
          </p:cNvPr>
          <p:cNvGrpSpPr/>
          <p:nvPr/>
        </p:nvGrpSpPr>
        <p:grpSpPr>
          <a:xfrm>
            <a:off x="1893353" y="2120900"/>
            <a:ext cx="586740" cy="504613"/>
            <a:chOff x="0" y="0"/>
            <a:chExt cx="1173480" cy="1009226"/>
          </a:xfrm>
        </p:grpSpPr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3615F495-C158-554F-EB23-60CFE770210F}"/>
                </a:ext>
              </a:extLst>
            </p:cNvPr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62" name="TextBox 55">
              <a:extLst>
                <a:ext uri="{FF2B5EF4-FFF2-40B4-BE49-F238E27FC236}">
                  <a16:creationId xmlns:a16="http://schemas.microsoft.com/office/drawing/2014/main" id="{E5ECC279-371D-2675-218E-D794C8D5BCAB}"/>
                </a:ext>
              </a:extLst>
            </p:cNvPr>
            <p:cNvSpPr txBox="1"/>
            <p:nvPr/>
          </p:nvSpPr>
          <p:spPr>
            <a:xfrm>
              <a:off x="266765" y="236008"/>
              <a:ext cx="639949" cy="508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Aileron"/>
                </a:rPr>
                <a:t>M2</a:t>
              </a:r>
            </a:p>
          </p:txBody>
        </p:sp>
      </p:grpSp>
      <p:sp>
        <p:nvSpPr>
          <p:cNvPr id="64" name="Freeform 17">
            <a:extLst>
              <a:ext uri="{FF2B5EF4-FFF2-40B4-BE49-F238E27FC236}">
                <a16:creationId xmlns:a16="http://schemas.microsoft.com/office/drawing/2014/main" id="{3044F921-C1D5-3E4C-4F0F-930891043058}"/>
              </a:ext>
            </a:extLst>
          </p:cNvPr>
          <p:cNvSpPr/>
          <p:nvPr/>
        </p:nvSpPr>
        <p:spPr>
          <a:xfrm>
            <a:off x="1491136" y="3488190"/>
            <a:ext cx="8532436" cy="465151"/>
          </a:xfrm>
          <a:custGeom>
            <a:avLst/>
            <a:gdLst/>
            <a:ahLst/>
            <a:cxnLst/>
            <a:rect l="l" t="t" r="r" b="b"/>
            <a:pathLst>
              <a:path w="2019646" h="191087">
                <a:moveTo>
                  <a:pt x="0" y="0"/>
                </a:moveTo>
                <a:lnTo>
                  <a:pt x="1816446" y="0"/>
                </a:lnTo>
                <a:lnTo>
                  <a:pt x="2019646" y="95543"/>
                </a:lnTo>
                <a:lnTo>
                  <a:pt x="1816446" y="191087"/>
                </a:lnTo>
                <a:lnTo>
                  <a:pt x="0" y="191087"/>
                </a:lnTo>
                <a:lnTo>
                  <a:pt x="203200" y="95543"/>
                </a:lnTo>
                <a:lnTo>
                  <a:pt x="0" y="0"/>
                </a:lnTo>
                <a:close/>
              </a:path>
            </a:pathLst>
          </a:custGeom>
          <a:solidFill>
            <a:srgbClr val="E45151"/>
          </a:solid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95F992C-205C-134A-B401-FF0AA8691FF5}"/>
              </a:ext>
            </a:extLst>
          </p:cNvPr>
          <p:cNvSpPr txBox="1"/>
          <p:nvPr/>
        </p:nvSpPr>
        <p:spPr>
          <a:xfrm>
            <a:off x="1511909" y="4063999"/>
            <a:ext cx="855132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>
                <a:solidFill>
                  <a:schemeClr val="accent3">
                    <a:lumMod val="75000"/>
                  </a:schemeClr>
                </a:solidFill>
                <a:cs typeface="Calibri"/>
              </a:rPr>
              <a:t>Monitoramento  </a:t>
            </a:r>
            <a:r>
              <a:rPr lang="pt-BR">
                <a:solidFill>
                  <a:schemeClr val="accent3">
                    <a:lumMod val="75000"/>
                  </a:schemeClr>
                </a:solidFill>
                <a:cs typeface="Calibri"/>
              </a:rPr>
              <a:t>[5 meses]</a:t>
            </a:r>
          </a:p>
        </p:txBody>
      </p:sp>
      <p:sp>
        <p:nvSpPr>
          <p:cNvPr id="20" name="Título 3">
            <a:extLst>
              <a:ext uri="{FF2B5EF4-FFF2-40B4-BE49-F238E27FC236}">
                <a16:creationId xmlns:a16="http://schemas.microsoft.com/office/drawing/2014/main" id="{E6EEDBC5-8725-2FFF-7D01-7521273DF627}"/>
              </a:ext>
            </a:extLst>
          </p:cNvPr>
          <p:cNvSpPr txBox="1">
            <a:spLocks/>
          </p:cNvSpPr>
          <p:nvPr/>
        </p:nvSpPr>
        <p:spPr>
          <a:xfrm>
            <a:off x="10227" y="800723"/>
            <a:ext cx="12180982" cy="114413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pt-BR" sz="4000" b="1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Ciclo de Melhoria</a:t>
            </a:r>
            <a:endParaRPr lang="pt-BR" sz="4000" b="1" dirty="0">
              <a:solidFill>
                <a:srgbClr val="0317BB"/>
              </a:solidFill>
              <a:ea typeface="Calibri"/>
            </a:endParaRPr>
          </a:p>
          <a:p>
            <a:pPr algn="ctr"/>
            <a:r>
              <a:rPr lang="pt-BR" b="1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Monitoramento</a:t>
            </a:r>
            <a:endParaRPr lang="pt-BR" b="1" dirty="0">
              <a:solidFill>
                <a:srgbClr val="0317BB"/>
              </a:solidFill>
              <a:ea typeface="Calibri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9CF9BF0-0397-5E1A-AA24-C88ABD95346F}"/>
              </a:ext>
            </a:extLst>
          </p:cNvPr>
          <p:cNvSpPr txBox="1"/>
          <p:nvPr/>
        </p:nvSpPr>
        <p:spPr>
          <a:xfrm>
            <a:off x="5983062" y="5202775"/>
            <a:ext cx="4893486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317BB"/>
                </a:solidFill>
                <a:latin typeface="Calibri"/>
                <a:cs typeface="Segoe UI"/>
              </a:rPr>
              <a:t>Check-list de </a:t>
            </a:r>
            <a:r>
              <a:rPr lang="en-US" b="1" dirty="0" err="1">
                <a:solidFill>
                  <a:srgbClr val="0317BB"/>
                </a:solidFill>
                <a:latin typeface="Calibri"/>
                <a:cs typeface="Segoe UI"/>
              </a:rPr>
              <a:t>finalização</a:t>
            </a:r>
            <a:r>
              <a:rPr lang="en-US" b="1" dirty="0">
                <a:solidFill>
                  <a:srgbClr val="0317BB"/>
                </a:solidFill>
                <a:latin typeface="Calibri"/>
                <a:cs typeface="Segoe UI"/>
              </a:rPr>
              <a:t> do </a:t>
            </a:r>
            <a:r>
              <a:rPr lang="en-US" b="1" dirty="0" err="1">
                <a:solidFill>
                  <a:srgbClr val="0317BB"/>
                </a:solidFill>
                <a:latin typeface="Calibri"/>
                <a:cs typeface="Segoe UI"/>
              </a:rPr>
              <a:t>Monitoramento</a:t>
            </a:r>
            <a:endParaRPr lang="en-US" b="1" dirty="0">
              <a:solidFill>
                <a:srgbClr val="0317BB"/>
              </a:solidFill>
              <a:latin typeface="Calibri"/>
              <a:cs typeface="Segoe UI"/>
            </a:endParaRPr>
          </a:p>
          <a:p>
            <a:pPr marL="259080" lvl="1" indent="-129540">
              <a:buFont typeface="Arial,Sans-Serif"/>
              <a:buChar char="•"/>
            </a:pP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Estudo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 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mais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 profundo das 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medidas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 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tomadas</a:t>
            </a:r>
            <a:endParaRPr lang="en-US" dirty="0">
              <a:solidFill>
                <a:srgbClr val="0317BB"/>
              </a:solidFill>
              <a:latin typeface="Calibri"/>
              <a:cs typeface="Arial"/>
            </a:endParaRPr>
          </a:p>
          <a:p>
            <a:pPr marL="259080" lvl="1" indent="-129540">
              <a:buFont typeface="Arial,Sans-Serif"/>
              <a:buChar char="•"/>
            </a:pP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Indicadores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 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institucionalizados</a:t>
            </a:r>
            <a:endParaRPr lang="en-US" dirty="0">
              <a:solidFill>
                <a:srgbClr val="0317BB"/>
              </a:solidFill>
              <a:latin typeface="Calibri"/>
              <a:cs typeface="Arial"/>
            </a:endParaRPr>
          </a:p>
          <a:p>
            <a:pPr marL="259080" lvl="1" indent="-129540">
              <a:buFont typeface="Arial,Sans-Serif"/>
              <a:buChar char="•"/>
            </a:pP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Resultados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 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sanitários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 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alcançados</a:t>
            </a:r>
            <a:endParaRPr lang="en-US" dirty="0">
              <a:solidFill>
                <a:srgbClr val="0317BB"/>
              </a:solidFill>
              <a:latin typeface="Calibri"/>
              <a:cs typeface="Calibri"/>
            </a:endParaRPr>
          </a:p>
        </p:txBody>
      </p:sp>
      <p:pic>
        <p:nvPicPr>
          <p:cNvPr id="17" name="Picture 2" descr="Logotipo, nome da empresa&#10;&#10;Descrição gerada automaticamente">
            <a:extLst>
              <a:ext uri="{FF2B5EF4-FFF2-40B4-BE49-F238E27FC236}">
                <a16:creationId xmlns:a16="http://schemas.microsoft.com/office/drawing/2014/main" id="{ADBA4C2F-2DFF-A5A6-A094-DF20D5BA8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117" y="260684"/>
            <a:ext cx="20669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678165" y="1408082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5" name="AutoShape 5"/>
          <p:cNvSpPr/>
          <p:nvPr/>
        </p:nvSpPr>
        <p:spPr>
          <a:xfrm>
            <a:off x="1181864" y="1829226"/>
            <a:ext cx="9646920" cy="35983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grpSp>
        <p:nvGrpSpPr>
          <p:cNvPr id="9" name="Group 9"/>
          <p:cNvGrpSpPr/>
          <p:nvPr/>
        </p:nvGrpSpPr>
        <p:grpSpPr>
          <a:xfrm>
            <a:off x="9740395" y="1425576"/>
            <a:ext cx="586740" cy="504613"/>
            <a:chOff x="0" y="0"/>
            <a:chExt cx="1173480" cy="10092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66765" y="236008"/>
              <a:ext cx="639949" cy="508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80"/>
                </a:lnSpc>
              </a:pPr>
              <a:r>
                <a:rPr lang="en-US" sz="1600" spc="80" dirty="0">
                  <a:solidFill>
                    <a:srgbClr val="FFFFFF"/>
                  </a:solidFill>
                  <a:latin typeface="Aileron"/>
                </a:rPr>
                <a:t>M6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8578765" y="3470669"/>
            <a:ext cx="1405433" cy="89596"/>
          </a:xfrm>
          <a:custGeom>
            <a:avLst/>
            <a:gdLst/>
            <a:ahLst/>
            <a:cxnLst/>
            <a:rect l="l" t="t" r="r" b="b"/>
            <a:pathLst>
              <a:path w="2108149" h="134394">
                <a:moveTo>
                  <a:pt x="0" y="0"/>
                </a:moveTo>
                <a:lnTo>
                  <a:pt x="2108149" y="0"/>
                </a:lnTo>
                <a:lnTo>
                  <a:pt x="2108149" y="134394"/>
                </a:lnTo>
                <a:lnTo>
                  <a:pt x="0" y="1343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16" name="Freeform 16"/>
          <p:cNvSpPr/>
          <p:nvPr/>
        </p:nvSpPr>
        <p:spPr>
          <a:xfrm>
            <a:off x="10057164" y="3477020"/>
            <a:ext cx="1871777" cy="119326"/>
          </a:xfrm>
          <a:custGeom>
            <a:avLst/>
            <a:gdLst/>
            <a:ahLst/>
            <a:cxnLst/>
            <a:rect l="l" t="t" r="r" b="b"/>
            <a:pathLst>
              <a:path w="2807665" h="178989">
                <a:moveTo>
                  <a:pt x="0" y="0"/>
                </a:moveTo>
                <a:lnTo>
                  <a:pt x="2807665" y="0"/>
                </a:lnTo>
                <a:lnTo>
                  <a:pt x="2807665" y="178989"/>
                </a:lnTo>
                <a:lnTo>
                  <a:pt x="0" y="178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grpSp>
        <p:nvGrpSpPr>
          <p:cNvPr id="20" name="Group 20"/>
          <p:cNvGrpSpPr/>
          <p:nvPr/>
        </p:nvGrpSpPr>
        <p:grpSpPr>
          <a:xfrm>
            <a:off x="9452308" y="3028315"/>
            <a:ext cx="2476632" cy="483688"/>
            <a:chOff x="0" y="0"/>
            <a:chExt cx="978422" cy="19108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78422" cy="191087"/>
            </a:xfrm>
            <a:custGeom>
              <a:avLst/>
              <a:gdLst/>
              <a:ahLst/>
              <a:cxnLst/>
              <a:rect l="l" t="t" r="r" b="b"/>
              <a:pathLst>
                <a:path w="978422" h="191087">
                  <a:moveTo>
                    <a:pt x="0" y="0"/>
                  </a:moveTo>
                  <a:lnTo>
                    <a:pt x="775222" y="0"/>
                  </a:lnTo>
                  <a:lnTo>
                    <a:pt x="978422" y="95543"/>
                  </a:lnTo>
                  <a:lnTo>
                    <a:pt x="775222" y="191087"/>
                  </a:lnTo>
                  <a:lnTo>
                    <a:pt x="0" y="191087"/>
                  </a:lnTo>
                  <a:lnTo>
                    <a:pt x="203200" y="955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9F24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77800" y="-57150"/>
              <a:ext cx="724422" cy="2482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199"/>
                </a:lnSpc>
              </a:pPr>
              <a:endParaRPr sz="8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747731" y="2184431"/>
            <a:ext cx="687385" cy="687385"/>
            <a:chOff x="0" y="0"/>
            <a:chExt cx="1374771" cy="137477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374771" cy="1374771"/>
            </a:xfrm>
            <a:custGeom>
              <a:avLst/>
              <a:gdLst/>
              <a:ahLst/>
              <a:cxnLst/>
              <a:rect l="l" t="t" r="r" b="b"/>
              <a:pathLst>
                <a:path w="1374771" h="1374771">
                  <a:moveTo>
                    <a:pt x="0" y="0"/>
                  </a:moveTo>
                  <a:lnTo>
                    <a:pt x="1374771" y="0"/>
                  </a:lnTo>
                  <a:lnTo>
                    <a:pt x="1374771" y="1374771"/>
                  </a:lnTo>
                  <a:lnTo>
                    <a:pt x="0" y="1374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72105" y="177493"/>
              <a:ext cx="363344" cy="272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88"/>
                </a:lnSpc>
              </a:pPr>
              <a:r>
                <a:rPr lang="en-US" sz="792" spc="39">
                  <a:solidFill>
                    <a:srgbClr val="FFFFFF"/>
                  </a:solidFill>
                  <a:latin typeface="Aileron Bold"/>
                </a:rPr>
                <a:t>A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186208" y="3959028"/>
            <a:ext cx="2748747" cy="264548"/>
            <a:chOff x="0" y="0"/>
            <a:chExt cx="1085925" cy="10451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085925" cy="104513"/>
            </a:xfrm>
            <a:custGeom>
              <a:avLst/>
              <a:gdLst/>
              <a:ahLst/>
              <a:cxnLst/>
              <a:rect l="l" t="t" r="r" b="b"/>
              <a:pathLst>
                <a:path w="1085925" h="104513">
                  <a:moveTo>
                    <a:pt x="0" y="0"/>
                  </a:moveTo>
                  <a:lnTo>
                    <a:pt x="1085925" y="0"/>
                  </a:lnTo>
                  <a:lnTo>
                    <a:pt x="1085925" y="104513"/>
                  </a:lnTo>
                  <a:lnTo>
                    <a:pt x="0" y="104513"/>
                  </a:lnTo>
                  <a:close/>
                </a:path>
              </a:pathLst>
            </a:custGeom>
            <a:solidFill>
              <a:srgbClr val="CEC8BF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57150"/>
              <a:ext cx="1085925" cy="161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199"/>
                </a:lnSpc>
              </a:pPr>
              <a:endParaRPr sz="800"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9186208" y="3979755"/>
            <a:ext cx="2742733" cy="224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93"/>
              </a:lnSpc>
            </a:pPr>
            <a:r>
              <a:rPr lang="en-US" sz="1800" spc="67" err="1">
                <a:solidFill>
                  <a:srgbClr val="0D5095"/>
                </a:solidFill>
              </a:rPr>
              <a:t>Avaliação</a:t>
            </a:r>
            <a:r>
              <a:rPr lang="en-US" sz="1800" spc="67">
                <a:solidFill>
                  <a:srgbClr val="0D5095"/>
                </a:solidFill>
              </a:rPr>
              <a:t> [1m]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544555" y="2596697"/>
            <a:ext cx="192511" cy="153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59"/>
              </a:lnSpc>
            </a:pPr>
            <a:r>
              <a:rPr lang="en-US" sz="839" spc="41">
                <a:solidFill>
                  <a:srgbClr val="FFFFFF"/>
                </a:solidFill>
                <a:latin typeface="Aileron Bold"/>
              </a:rPr>
              <a:t>D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57870" y="2014039"/>
            <a:ext cx="4767321" cy="2644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27"/>
              </a:lnSpc>
            </a:pPr>
            <a:r>
              <a:rPr lang="en-US" sz="1800" spc="103" dirty="0">
                <a:solidFill>
                  <a:srgbClr val="0317BB"/>
                </a:solidFill>
              </a:rPr>
              <a:t>O que </a:t>
            </a:r>
            <a:r>
              <a:rPr lang="en-US" sz="1800" spc="103" dirty="0" err="1">
                <a:solidFill>
                  <a:srgbClr val="0317BB"/>
                </a:solidFill>
              </a:rPr>
              <a:t>avaliar</a:t>
            </a:r>
            <a:r>
              <a:rPr lang="en-US" sz="1800" spc="103" dirty="0">
                <a:solidFill>
                  <a:srgbClr val="0317BB"/>
                </a:solidFill>
              </a:rPr>
              <a:t>?</a:t>
            </a:r>
          </a:p>
          <a:p>
            <a:pPr marL="446716" lvl="1" indent="-223358">
              <a:lnSpc>
                <a:spcPts val="2627"/>
              </a:lnSpc>
              <a:buFont typeface="Arial"/>
              <a:buChar char="•"/>
            </a:pPr>
            <a:r>
              <a:rPr lang="en-US" sz="1800" spc="103" dirty="0">
                <a:solidFill>
                  <a:srgbClr val="0317BB"/>
                </a:solidFill>
              </a:rPr>
              <a:t>Se </a:t>
            </a:r>
            <a:r>
              <a:rPr lang="en-US" sz="1800" spc="103" dirty="0" err="1">
                <a:solidFill>
                  <a:srgbClr val="0317BB"/>
                </a:solidFill>
              </a:rPr>
              <a:t>os</a:t>
            </a:r>
            <a:r>
              <a:rPr lang="en-US" sz="1800" spc="103" dirty="0">
                <a:solidFill>
                  <a:srgbClr val="0317BB"/>
                </a:solidFill>
              </a:rPr>
              <a:t> </a:t>
            </a:r>
            <a:r>
              <a:rPr lang="en-US" sz="1800" spc="103" dirty="0" err="1">
                <a:solidFill>
                  <a:srgbClr val="0317BB"/>
                </a:solidFill>
              </a:rPr>
              <a:t>processos</a:t>
            </a:r>
            <a:r>
              <a:rPr lang="en-US" sz="1800" spc="103" dirty="0">
                <a:solidFill>
                  <a:srgbClr val="0317BB"/>
                </a:solidFill>
              </a:rPr>
              <a:t> </a:t>
            </a:r>
            <a:r>
              <a:rPr lang="en-US" sz="1800" spc="103" dirty="0" err="1">
                <a:solidFill>
                  <a:srgbClr val="0317BB"/>
                </a:solidFill>
              </a:rPr>
              <a:t>estão</a:t>
            </a:r>
            <a:r>
              <a:rPr lang="en-US" sz="1800" spc="103" dirty="0">
                <a:solidFill>
                  <a:srgbClr val="0317BB"/>
                </a:solidFill>
              </a:rPr>
              <a:t> </a:t>
            </a:r>
            <a:r>
              <a:rPr lang="en-US" sz="1800" spc="103" dirty="0" err="1">
                <a:solidFill>
                  <a:srgbClr val="0317BB"/>
                </a:solidFill>
              </a:rPr>
              <a:t>institucionalizados</a:t>
            </a:r>
            <a:endParaRPr lang="en-US" sz="1800" spc="103" dirty="0">
              <a:solidFill>
                <a:srgbClr val="0317BB"/>
              </a:solidFill>
            </a:endParaRPr>
          </a:p>
          <a:p>
            <a:pPr marL="446716" lvl="1" indent="-223358">
              <a:lnSpc>
                <a:spcPts val="2627"/>
              </a:lnSpc>
              <a:buFont typeface="Arial"/>
              <a:buChar char="•"/>
            </a:pPr>
            <a:r>
              <a:rPr lang="en-US" sz="1800" spc="103" dirty="0">
                <a:solidFill>
                  <a:srgbClr val="0317BB"/>
                </a:solidFill>
              </a:rPr>
              <a:t>e-</a:t>
            </a:r>
            <a:r>
              <a:rPr lang="en-US" sz="1800" spc="103" dirty="0" err="1">
                <a:solidFill>
                  <a:srgbClr val="0317BB"/>
                </a:solidFill>
              </a:rPr>
              <a:t>Planifica</a:t>
            </a:r>
            <a:endParaRPr lang="en-US" sz="1800" spc="103" dirty="0">
              <a:solidFill>
                <a:srgbClr val="0317BB"/>
              </a:solidFill>
            </a:endParaRPr>
          </a:p>
          <a:p>
            <a:pPr marL="446716" lvl="1" indent="-223358">
              <a:lnSpc>
                <a:spcPts val="2627"/>
              </a:lnSpc>
              <a:buFont typeface="Arial"/>
              <a:buChar char="•"/>
            </a:pPr>
            <a:r>
              <a:rPr lang="en-US" sz="1800" spc="103" dirty="0">
                <a:solidFill>
                  <a:srgbClr val="0317BB"/>
                </a:solidFill>
              </a:rPr>
              <a:t>PBI</a:t>
            </a:r>
          </a:p>
          <a:p>
            <a:pPr marL="446716" lvl="1" indent="-223358">
              <a:lnSpc>
                <a:spcPts val="2627"/>
              </a:lnSpc>
              <a:buFont typeface="Arial"/>
              <a:buChar char="•"/>
            </a:pPr>
            <a:r>
              <a:rPr lang="en-US" sz="1800" spc="103" dirty="0" err="1">
                <a:solidFill>
                  <a:srgbClr val="0317BB"/>
                </a:solidFill>
              </a:rPr>
              <a:t>Avaliação</a:t>
            </a:r>
            <a:r>
              <a:rPr lang="en-US" sz="1800" spc="103" dirty="0">
                <a:solidFill>
                  <a:srgbClr val="0317BB"/>
                </a:solidFill>
              </a:rPr>
              <a:t> dos </a:t>
            </a:r>
            <a:r>
              <a:rPr lang="en-US" sz="1800" spc="103" dirty="0" err="1">
                <a:solidFill>
                  <a:srgbClr val="0317BB"/>
                </a:solidFill>
              </a:rPr>
              <a:t>macroprocessos</a:t>
            </a:r>
            <a:endParaRPr lang="en-US" sz="1800" spc="103" dirty="0">
              <a:solidFill>
                <a:srgbClr val="0317BB"/>
              </a:solidFill>
            </a:endParaRPr>
          </a:p>
          <a:p>
            <a:pPr marL="446716" lvl="1" indent="-223358">
              <a:lnSpc>
                <a:spcPts val="2627"/>
              </a:lnSpc>
              <a:buFont typeface="Arial"/>
              <a:buChar char="•"/>
            </a:pPr>
            <a:r>
              <a:rPr lang="en-US" sz="1800" spc="103" dirty="0" err="1">
                <a:solidFill>
                  <a:srgbClr val="0317BB"/>
                </a:solidFill>
              </a:rPr>
              <a:t>Resultados</a:t>
            </a:r>
            <a:r>
              <a:rPr lang="en-US" sz="1800" spc="103" dirty="0">
                <a:solidFill>
                  <a:srgbClr val="0317BB"/>
                </a:solidFill>
              </a:rPr>
              <a:t> </a:t>
            </a:r>
            <a:r>
              <a:rPr lang="en-US" sz="1800" spc="103" dirty="0" err="1">
                <a:solidFill>
                  <a:srgbClr val="0317BB"/>
                </a:solidFill>
              </a:rPr>
              <a:t>sanitários</a:t>
            </a:r>
            <a:endParaRPr lang="en-US" sz="1800" spc="103" dirty="0">
              <a:solidFill>
                <a:srgbClr val="0317BB"/>
              </a:solidFill>
            </a:endParaRPr>
          </a:p>
          <a:p>
            <a:pPr marL="446716" lvl="1" indent="-223358">
              <a:lnSpc>
                <a:spcPts val="2627"/>
              </a:lnSpc>
              <a:buFont typeface="Arial"/>
              <a:buChar char="•"/>
            </a:pPr>
            <a:r>
              <a:rPr lang="en-US" sz="1800" spc="103" dirty="0" err="1">
                <a:solidFill>
                  <a:srgbClr val="0317BB"/>
                </a:solidFill>
              </a:rPr>
              <a:t>Previne</a:t>
            </a:r>
            <a:r>
              <a:rPr lang="en-US" sz="1800" spc="103" dirty="0">
                <a:solidFill>
                  <a:srgbClr val="0317BB"/>
                </a:solidFill>
              </a:rPr>
              <a:t> </a:t>
            </a:r>
            <a:r>
              <a:rPr lang="en-US" sz="1800" spc="103" dirty="0" err="1">
                <a:solidFill>
                  <a:srgbClr val="0317BB"/>
                </a:solidFill>
              </a:rPr>
              <a:t>Brasil</a:t>
            </a:r>
            <a:endParaRPr lang="en-US" sz="1800" spc="103" dirty="0">
              <a:solidFill>
                <a:srgbClr val="0317BB"/>
              </a:solidFill>
            </a:endParaRPr>
          </a:p>
          <a:p>
            <a:pPr marL="446716" lvl="1" indent="-223358">
              <a:lnSpc>
                <a:spcPts val="2627"/>
              </a:lnSpc>
              <a:buFont typeface="Arial"/>
              <a:buChar char="•"/>
            </a:pPr>
            <a:r>
              <a:rPr lang="en-US" sz="1800" spc="103" dirty="0" err="1">
                <a:solidFill>
                  <a:srgbClr val="0317BB"/>
                </a:solidFill>
              </a:rPr>
              <a:t>iPAS</a:t>
            </a:r>
            <a:endParaRPr lang="en-US" sz="1800" spc="103" dirty="0">
              <a:solidFill>
                <a:srgbClr val="0317BB"/>
              </a:solidFill>
            </a:endParaRPr>
          </a:p>
        </p:txBody>
      </p:sp>
      <p:grpSp>
        <p:nvGrpSpPr>
          <p:cNvPr id="43" name="Group 43"/>
          <p:cNvGrpSpPr/>
          <p:nvPr/>
        </p:nvGrpSpPr>
        <p:grpSpPr>
          <a:xfrm>
            <a:off x="1988485" y="576263"/>
            <a:ext cx="8176931" cy="876650"/>
            <a:chOff x="-50800" y="403226"/>
            <a:chExt cx="16353861" cy="1753300"/>
          </a:xfrm>
        </p:grpSpPr>
        <p:sp>
          <p:nvSpPr>
            <p:cNvPr id="44" name="TextBox 44"/>
            <p:cNvSpPr txBox="1"/>
            <p:nvPr/>
          </p:nvSpPr>
          <p:spPr>
            <a:xfrm>
              <a:off x="-50800" y="403226"/>
              <a:ext cx="16328461" cy="867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120"/>
                </a:lnSpc>
              </a:pPr>
              <a:r>
                <a:rPr lang="en-US" sz="4000" b="1" spc="71" dirty="0" err="1">
                  <a:solidFill>
                    <a:srgbClr val="0317BB"/>
                  </a:solidFill>
                  <a:latin typeface="Calibri"/>
                  <a:ea typeface="Calibri"/>
                  <a:cs typeface="Calibri"/>
                </a:rPr>
                <a:t>Ciclo</a:t>
              </a:r>
              <a:r>
                <a:rPr lang="en-US" sz="4000" b="1" spc="71" dirty="0">
                  <a:solidFill>
                    <a:srgbClr val="0317BB"/>
                  </a:solidFill>
                  <a:latin typeface="Calibri"/>
                  <a:ea typeface="Calibri"/>
                  <a:cs typeface="Calibri"/>
                </a:rPr>
                <a:t> de </a:t>
              </a:r>
              <a:r>
                <a:rPr lang="en-US" sz="4000" b="1" spc="71" dirty="0" err="1">
                  <a:solidFill>
                    <a:srgbClr val="0317BB"/>
                  </a:solidFill>
                  <a:latin typeface="Calibri"/>
                  <a:ea typeface="Calibri"/>
                  <a:cs typeface="Calibri"/>
                </a:rPr>
                <a:t>Melhoria</a:t>
              </a:r>
              <a:endParaRPr lang="en-US" sz="3600" b="1" spc="71" dirty="0">
                <a:solidFill>
                  <a:srgbClr val="0317BB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-25400" y="1466850"/>
              <a:ext cx="16328461" cy="689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600"/>
                </a:lnSpc>
              </a:pPr>
              <a:r>
                <a:rPr lang="en-US" sz="2800" b="1" spc="87" dirty="0" err="1">
                  <a:solidFill>
                    <a:srgbClr val="0317BB"/>
                  </a:solidFill>
                  <a:latin typeface="Calibri"/>
                  <a:ea typeface="Calibri"/>
                  <a:cs typeface="Calibri"/>
                </a:rPr>
                <a:t>Avaliação</a:t>
              </a:r>
              <a:endParaRPr lang="en-US" sz="2400" b="1" spc="87" dirty="0">
                <a:solidFill>
                  <a:srgbClr val="0317BB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250CF565-CEB5-5C77-A5D5-36DE728A563C}"/>
              </a:ext>
            </a:extLst>
          </p:cNvPr>
          <p:cNvSpPr txBox="1"/>
          <p:nvPr/>
        </p:nvSpPr>
        <p:spPr>
          <a:xfrm>
            <a:off x="397029" y="5202781"/>
            <a:ext cx="9839088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317BB"/>
                </a:solidFill>
                <a:latin typeface="Calibri"/>
                <a:cs typeface="Segoe UI"/>
              </a:rPr>
              <a:t>Check-list de </a:t>
            </a:r>
            <a:r>
              <a:rPr lang="en-US" b="1" dirty="0" err="1">
                <a:solidFill>
                  <a:srgbClr val="0317BB"/>
                </a:solidFill>
                <a:latin typeface="Calibri"/>
                <a:cs typeface="Segoe UI"/>
              </a:rPr>
              <a:t>finalização</a:t>
            </a:r>
            <a:r>
              <a:rPr lang="en-US" b="1" dirty="0">
                <a:solidFill>
                  <a:srgbClr val="0317BB"/>
                </a:solidFill>
                <a:latin typeface="Calibri"/>
                <a:cs typeface="Segoe UI"/>
              </a:rPr>
              <a:t> da </a:t>
            </a:r>
            <a:r>
              <a:rPr lang="en-US" b="1" dirty="0" err="1">
                <a:solidFill>
                  <a:srgbClr val="0317BB"/>
                </a:solidFill>
                <a:latin typeface="Calibri"/>
                <a:cs typeface="Segoe UI"/>
              </a:rPr>
              <a:t>Avaliação</a:t>
            </a:r>
            <a:endParaRPr lang="en-US" b="1" dirty="0">
              <a:solidFill>
                <a:srgbClr val="0317BB"/>
              </a:solidFill>
              <a:latin typeface="Calibri"/>
              <a:cs typeface="Segoe UI"/>
            </a:endParaRPr>
          </a:p>
          <a:p>
            <a:pPr marL="259080" lvl="1" indent="-129540">
              <a:buFont typeface="Arial,Sans-Serif"/>
              <a:buChar char="•"/>
            </a:pP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Análise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 dos 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resultados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 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alcançados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: 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Atingiu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 a meta 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pactuada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?</a:t>
            </a:r>
          </a:p>
          <a:p>
            <a:pPr marL="129540" lvl="1"/>
            <a:r>
              <a:rPr lang="en-US" b="1" dirty="0">
                <a:solidFill>
                  <a:srgbClr val="0317BB"/>
                </a:solidFill>
                <a:latin typeface="Calibri"/>
                <a:cs typeface="Arial"/>
              </a:rPr>
              <a:t>Sim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: 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Seguir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 para a 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padronização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 dos 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processos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.</a:t>
            </a:r>
          </a:p>
          <a:p>
            <a:pPr marL="129540" lvl="1"/>
            <a:r>
              <a:rPr lang="en-US" b="1" dirty="0" err="1">
                <a:solidFill>
                  <a:srgbClr val="0317BB"/>
                </a:solidFill>
                <a:latin typeface="Calibri"/>
                <a:cs typeface="Arial"/>
              </a:rPr>
              <a:t>Não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: 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Analisar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 a 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possibilidade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 de 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trabalhar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 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os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 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processos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 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através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 de um  novo 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ciclo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 de 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mesma</a:t>
            </a:r>
            <a:r>
              <a:rPr lang="en-US" dirty="0">
                <a:solidFill>
                  <a:srgbClr val="0317BB"/>
                </a:solidFill>
                <a:latin typeface="Calibri"/>
                <a:cs typeface="Arial"/>
              </a:rPr>
              <a:t> </a:t>
            </a:r>
            <a:r>
              <a:rPr lang="en-US" dirty="0" err="1">
                <a:solidFill>
                  <a:srgbClr val="0317BB"/>
                </a:solidFill>
                <a:latin typeface="Calibri"/>
                <a:cs typeface="Arial"/>
              </a:rPr>
              <a:t>temática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alibri"/>
                <a:cs typeface="Arial"/>
              </a:rPr>
              <a:t>.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5176E7A1-C7E6-4974-A34F-44B51B47EA9E}"/>
              </a:ext>
            </a:extLst>
          </p:cNvPr>
          <p:cNvSpPr txBox="1"/>
          <p:nvPr/>
        </p:nvSpPr>
        <p:spPr>
          <a:xfrm>
            <a:off x="0" y="3524221"/>
            <a:ext cx="12192000" cy="2227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pt-BR" sz="6000" b="1" dirty="0">
                <a:solidFill>
                  <a:srgbClr val="0317BB"/>
                </a:solidFill>
              </a:rPr>
              <a:t>Atividade 3</a:t>
            </a:r>
            <a:br>
              <a:rPr lang="pt-BR" sz="6000" b="1" dirty="0">
                <a:solidFill>
                  <a:srgbClr val="0317BB"/>
                </a:solidFill>
              </a:rPr>
            </a:br>
            <a:r>
              <a:rPr lang="pt-BR" sz="4800" b="1" dirty="0">
                <a:solidFill>
                  <a:srgbClr val="0317BB"/>
                </a:solidFill>
              </a:rPr>
              <a:t>Monitoramento do Plano Controle</a:t>
            </a:r>
            <a:endParaRPr lang="en-US" sz="48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25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5176E7A1-C7E6-4974-A34F-44B51B47EA9E}"/>
              </a:ext>
            </a:extLst>
          </p:cNvPr>
          <p:cNvSpPr txBox="1"/>
          <p:nvPr/>
        </p:nvSpPr>
        <p:spPr>
          <a:xfrm>
            <a:off x="0" y="2246066"/>
            <a:ext cx="12192000" cy="3352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200"/>
              </a:lnSpc>
            </a:pPr>
            <a:r>
              <a:rPr lang="pt-BR" sz="6000" b="1" dirty="0">
                <a:solidFill>
                  <a:srgbClr val="0317BB"/>
                </a:solidFill>
              </a:rPr>
              <a:t>Atividade 4</a:t>
            </a:r>
            <a:br>
              <a:rPr lang="pt-BR" sz="6000" b="1" dirty="0">
                <a:solidFill>
                  <a:srgbClr val="0317BB"/>
                </a:solidFill>
              </a:rPr>
            </a:br>
            <a:r>
              <a:rPr lang="pt-BR" sz="3200" b="1" dirty="0">
                <a:solidFill>
                  <a:srgbClr val="0317BB"/>
                </a:solidFill>
              </a:rPr>
              <a:t>Identificação dos Pontos de Atenção da RAS da Linha de Cuidado Prioritária e Plano de Ação Global</a:t>
            </a:r>
            <a:endParaRPr lang="en-US" sz="32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54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CB219A-6B75-9524-9A12-45F6A5B16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83" y="875697"/>
            <a:ext cx="10098056" cy="1325563"/>
          </a:xfrm>
        </p:spPr>
        <p:txBody>
          <a:bodyPr/>
          <a:lstStyle/>
          <a:p>
            <a:r>
              <a:rPr lang="pt-BR" sz="32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Identificação dos Pontos de Atenção da RAS da Linha de Cuidado Prioritária</a:t>
            </a:r>
            <a:endParaRPr lang="pt-BR" sz="3200" dirty="0">
              <a:solidFill>
                <a:srgbClr val="0317BB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CF8433-8B21-F246-DB8B-CE2E68F4F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83" y="2860113"/>
            <a:ext cx="10785467" cy="364441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buFont typeface="Arial"/>
              <a:buChar char="•"/>
            </a:pPr>
            <a:r>
              <a:rPr lang="pt-BR" b="1" dirty="0">
                <a:solidFill>
                  <a:srgbClr val="0317BB"/>
                </a:solidFill>
                <a:latin typeface="Calibri"/>
                <a:cs typeface="Calibri"/>
              </a:rPr>
              <a:t>Objetivo </a:t>
            </a:r>
            <a:r>
              <a:rPr lang="pt-BR" b="1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do </a:t>
            </a:r>
            <a:r>
              <a:rPr lang="pt-BR" b="1" dirty="0">
                <a:solidFill>
                  <a:srgbClr val="0317BB"/>
                </a:solidFill>
                <a:latin typeface="Calibri"/>
                <a:cs typeface="Calibri"/>
              </a:rPr>
              <a:t>Instrumento:</a:t>
            </a:r>
            <a:endParaRPr lang="pt-BR" dirty="0">
              <a:solidFill>
                <a:srgbClr val="0317BB"/>
              </a:solidFill>
              <a:cs typeface="Calibri"/>
            </a:endParaRPr>
          </a:p>
          <a:p>
            <a:pPr lvl="1">
              <a:buFont typeface="Courier New"/>
              <a:buChar char="o"/>
            </a:pPr>
            <a:r>
              <a:rPr lang="pt-BR" dirty="0">
                <a:solidFill>
                  <a:srgbClr val="0317BB"/>
                </a:solidFill>
                <a:latin typeface="Calibri"/>
                <a:cs typeface="Calibri"/>
              </a:rPr>
              <a:t>Identificar os diferentes pontos de atenção da RAS para as linhas </a:t>
            </a:r>
            <a:r>
              <a:rPr lang="pt-BR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de cuidados de </a:t>
            </a:r>
            <a:r>
              <a:rPr lang="pt-BR" dirty="0">
                <a:solidFill>
                  <a:srgbClr val="0317BB"/>
                </a:solidFill>
                <a:latin typeface="Calibri"/>
                <a:cs typeface="Calibri"/>
              </a:rPr>
              <a:t>Hipertensão Arterial Sistêmica e Diabetes Mellitus, Idoso, Materno Infantil e Saúde Mental.</a:t>
            </a:r>
            <a:endParaRPr lang="pt-BR" dirty="0">
              <a:solidFill>
                <a:srgbClr val="0317BB"/>
              </a:solidFill>
              <a:cs typeface="Calibri"/>
            </a:endParaRPr>
          </a:p>
          <a:p>
            <a:pPr lvl="1">
              <a:buFont typeface="Courier New"/>
              <a:buChar char="o"/>
            </a:pPr>
            <a:endParaRPr lang="pt-BR" dirty="0">
              <a:solidFill>
                <a:srgbClr val="0317BB"/>
              </a:solidFill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pt-BR" b="1" dirty="0">
                <a:solidFill>
                  <a:srgbClr val="0317BB"/>
                </a:solidFill>
                <a:latin typeface="Calibri"/>
                <a:cs typeface="Calibri"/>
              </a:rPr>
              <a:t>Como preencher o Instrumento:</a:t>
            </a:r>
            <a:endParaRPr lang="pt-BR" dirty="0">
              <a:solidFill>
                <a:srgbClr val="0317BB"/>
              </a:solidFill>
              <a:cs typeface="Calibri"/>
            </a:endParaRPr>
          </a:p>
          <a:p>
            <a:pPr lvl="1">
              <a:buFont typeface="Courier New"/>
              <a:buChar char="o"/>
            </a:pPr>
            <a:r>
              <a:rPr lang="pt-BR" dirty="0">
                <a:solidFill>
                  <a:srgbClr val="0317BB"/>
                </a:solidFill>
                <a:latin typeface="Calibri"/>
                <a:cs typeface="Calibri"/>
              </a:rPr>
              <a:t>O instrumento possui "abas" que correspondem aos registros para identificação dos serviços que constituem cada linha de cuidado.</a:t>
            </a:r>
            <a:endParaRPr lang="pt-BR" dirty="0">
              <a:solidFill>
                <a:srgbClr val="0317BB"/>
              </a:solidFill>
              <a:cs typeface="Calibri"/>
            </a:endParaRPr>
          </a:p>
          <a:p>
            <a:pPr lvl="1">
              <a:buFont typeface="Courier New"/>
              <a:buChar char="o"/>
            </a:pPr>
            <a:r>
              <a:rPr lang="pt-BR" dirty="0">
                <a:solidFill>
                  <a:srgbClr val="0317BB"/>
                </a:solidFill>
                <a:latin typeface="Calibri"/>
                <a:cs typeface="Calibri"/>
              </a:rPr>
              <a:t>Ao preencher os dados das linhas de cuidado prioritárias um painel é gerado (dashboard) de acordo com o registro da quantidade na "aba" </a:t>
            </a:r>
            <a:r>
              <a:rPr lang="pt-BR" dirty="0" err="1">
                <a:solidFill>
                  <a:srgbClr val="0317BB"/>
                </a:solidFill>
                <a:latin typeface="Calibri"/>
                <a:cs typeface="Calibri"/>
              </a:rPr>
              <a:t>Registros_RAS_LC_NOME</a:t>
            </a:r>
            <a:r>
              <a:rPr lang="pt-BR" dirty="0">
                <a:solidFill>
                  <a:srgbClr val="0317BB"/>
                </a:solidFill>
                <a:latin typeface="Calibri"/>
                <a:cs typeface="Calibri"/>
              </a:rPr>
              <a:t> DA LINHA;</a:t>
            </a:r>
            <a:endParaRPr lang="pt-BR" dirty="0">
              <a:solidFill>
                <a:srgbClr val="0317BB"/>
              </a:solidFill>
              <a:cs typeface="Calibri" panose="020F0502020204030204" pitchFamily="34" charset="0"/>
            </a:endParaRPr>
          </a:p>
          <a:p>
            <a:pPr lvl="1">
              <a:buFont typeface="Courier New"/>
              <a:buChar char="o"/>
            </a:pPr>
            <a:r>
              <a:rPr lang="pt-BR" dirty="0">
                <a:solidFill>
                  <a:srgbClr val="0317BB"/>
                </a:solidFill>
                <a:latin typeface="Calibri"/>
                <a:cs typeface="Calibri"/>
              </a:rPr>
              <a:t>Navegação: NÃO ALTERE a configuração da planilha e siga corretamente as instruções para não comprometer a funcionalidade do arquivo. </a:t>
            </a:r>
            <a:endParaRPr lang="pt-BR" dirty="0">
              <a:solidFill>
                <a:srgbClr val="0317BB"/>
              </a:solidFill>
              <a:cs typeface="Calibri"/>
            </a:endParaRPr>
          </a:p>
          <a:p>
            <a:pPr lvl="1">
              <a:buFont typeface="Courier New,monospace"/>
              <a:buChar char="o"/>
            </a:pPr>
            <a:endParaRPr lang="pt-BR" dirty="0">
              <a:cs typeface="Calibri"/>
            </a:endParaRPr>
          </a:p>
          <a:p>
            <a:pPr lvl="1">
              <a:buFont typeface="Courier New,monospace"/>
              <a:buChar char="o"/>
            </a:pPr>
            <a:endParaRPr lang="pt-BR" dirty="0">
              <a:ea typeface="Calibri"/>
              <a:cs typeface="Calibri"/>
            </a:endParaRPr>
          </a:p>
          <a:p>
            <a:pPr lvl="1">
              <a:buFont typeface="Courier New"/>
              <a:buChar char="o"/>
            </a:pPr>
            <a:endParaRPr lang="pt-BR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61447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D198C75-DCCB-8759-337D-5809DC721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1" t="47051" r="13150" b="10965"/>
          <a:stretch/>
        </p:blipFill>
        <p:spPr>
          <a:xfrm>
            <a:off x="79661" y="671052"/>
            <a:ext cx="10300815" cy="2757948"/>
          </a:xfrm>
          <a:prstGeom prst="rect">
            <a:avLst/>
          </a:prstGeom>
        </p:spPr>
      </p:pic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6FDC5E61-3CFC-CE6B-8AAE-8EF14CDAA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2" t="46108" r="29634" b="12781"/>
          <a:stretch/>
        </p:blipFill>
        <p:spPr>
          <a:xfrm>
            <a:off x="79661" y="3486353"/>
            <a:ext cx="7629022" cy="2700595"/>
          </a:xfrm>
          <a:prstGeom prst="rect">
            <a:avLst/>
          </a:prstGeom>
        </p:spPr>
      </p:pic>
      <p:pic>
        <p:nvPicPr>
          <p:cNvPr id="5" name="Imagem 4" descr="Tabela&#10;&#10;Descrição gerada automaticamente">
            <a:extLst>
              <a:ext uri="{FF2B5EF4-FFF2-40B4-BE49-F238E27FC236}">
                <a16:creationId xmlns:a16="http://schemas.microsoft.com/office/drawing/2014/main" id="{FF7CD242-4B84-0350-FBC3-388B69AB40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45" t="57896" r="55136" b="10003"/>
          <a:stretch/>
        </p:blipFill>
        <p:spPr>
          <a:xfrm>
            <a:off x="6799958" y="5108756"/>
            <a:ext cx="3714462" cy="174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30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CB219A-6B75-9524-9A12-45F6A5B16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83" y="1044013"/>
            <a:ext cx="9823050" cy="1363663"/>
          </a:xfrm>
        </p:spPr>
        <p:txBody>
          <a:bodyPr/>
          <a:lstStyle/>
          <a:p>
            <a:r>
              <a:rPr lang="pt-BR" sz="32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Plano de Ação Global de Segurança do Paciente – Mapeamento Estadual e Municipal</a:t>
            </a:r>
            <a:endParaRPr lang="pt-BR" sz="3200" dirty="0">
              <a:solidFill>
                <a:srgbClr val="0317BB"/>
              </a:solidFill>
              <a:ea typeface="Calibri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CF8433-8B21-F246-DB8B-CE2E68F4F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683" y="2822013"/>
            <a:ext cx="10785467" cy="364441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Char char="•"/>
            </a:pPr>
            <a:r>
              <a:rPr lang="pt-BR" b="1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Estadual: </a:t>
            </a:r>
            <a:endParaRPr lang="pt-BR" dirty="0">
              <a:solidFill>
                <a:srgbClr val="0317BB"/>
              </a:solidFill>
              <a:ea typeface="Calibri"/>
              <a:cs typeface="Calibri"/>
            </a:endParaRPr>
          </a:p>
          <a:p>
            <a:pPr lvl="1" algn="just">
              <a:buFont typeface="Courier New"/>
              <a:buChar char="o"/>
            </a:pPr>
            <a:r>
              <a:rPr lang="pt-BR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O resultado obtido através do questionário aplicado em Novembro de 2023 pela Câmara Técnica de Qualidade no Cuidado e Segurança do Paciente (CTQCSP) do CONASS, será disponibilizado para que seja realizada uma análise destes resultados. Após análise, deverão ser pactuadas ações para melhoria destes processos no âmbito estadual. </a:t>
            </a:r>
            <a:endParaRPr lang="pt-BR" dirty="0">
              <a:solidFill>
                <a:srgbClr val="0317BB"/>
              </a:solidFill>
              <a:ea typeface="Calibri"/>
              <a:cs typeface="Calibri"/>
            </a:endParaRPr>
          </a:p>
          <a:p>
            <a:pPr marL="457200" lvl="1" indent="0" algn="just">
              <a:buNone/>
            </a:pPr>
            <a:endParaRPr lang="pt-BR" dirty="0">
              <a:solidFill>
                <a:srgbClr val="0317BB"/>
              </a:solidFill>
              <a:latin typeface="Calibri"/>
              <a:cs typeface="Calibri"/>
            </a:endParaRPr>
          </a:p>
          <a:p>
            <a:pPr algn="just">
              <a:buFont typeface="Courier New"/>
              <a:buChar char="•"/>
            </a:pPr>
            <a:r>
              <a:rPr lang="pt-BR" b="1" dirty="0">
                <a:solidFill>
                  <a:srgbClr val="0317BB"/>
                </a:solidFill>
                <a:latin typeface="Calibri"/>
                <a:cs typeface="Calibri"/>
              </a:rPr>
              <a:t>Municipal: </a:t>
            </a:r>
            <a:endParaRPr lang="pt-BR" dirty="0">
              <a:solidFill>
                <a:srgbClr val="0317BB"/>
              </a:solidFill>
              <a:latin typeface="Calibri"/>
              <a:cs typeface="Calibri"/>
            </a:endParaRPr>
          </a:p>
          <a:p>
            <a:pPr lvl="1" algn="just">
              <a:buFont typeface="Courier New,monospace"/>
              <a:buChar char="o"/>
            </a:pPr>
            <a:r>
              <a:rPr lang="pt-BR" dirty="0">
                <a:solidFill>
                  <a:srgbClr val="0317BB"/>
                </a:solidFill>
                <a:latin typeface="Calibri"/>
                <a:cs typeface="Calibri"/>
              </a:rPr>
              <a:t>Será disponibilizado no e-planifica o questionário a ser aplicado para avaliação das ações de segurança do paciente no âmbito municipal. </a:t>
            </a:r>
          </a:p>
          <a:p>
            <a:pPr lvl="1" algn="just">
              <a:buFont typeface="Courier New,monospace"/>
              <a:buChar char="o"/>
            </a:pPr>
            <a:r>
              <a:rPr lang="pt-BR" dirty="0">
                <a:solidFill>
                  <a:srgbClr val="0317BB"/>
                </a:solidFill>
                <a:latin typeface="Calibri"/>
                <a:cs typeface="Calibri"/>
              </a:rPr>
              <a:t>O resultado será analisado com o objetivo de avaliar as ações referentes à segurança do paciente. Após análise, deverão ser pactuadas ações para melhoria destes processos. </a:t>
            </a:r>
            <a:endParaRPr lang="pt-BR" dirty="0">
              <a:solidFill>
                <a:srgbClr val="0317BB"/>
              </a:solidFill>
              <a:latin typeface="Calibri"/>
              <a:ea typeface="Calibri"/>
              <a:cs typeface="Calibri"/>
            </a:endParaRPr>
          </a:p>
          <a:p>
            <a:pPr lvl="1">
              <a:buFont typeface="Courier New,monospace"/>
              <a:buChar char="•"/>
            </a:pPr>
            <a:endParaRPr lang="pt-BR" dirty="0">
              <a:solidFill>
                <a:srgbClr val="000000"/>
              </a:solidFill>
              <a:cs typeface="Calibri"/>
            </a:endParaRPr>
          </a:p>
          <a:p>
            <a:pPr lvl="1">
              <a:buFont typeface="Courier New,monospace"/>
              <a:buChar char="o"/>
            </a:pPr>
            <a:endParaRPr lang="pt-BR" dirty="0">
              <a:cs typeface="Calibri"/>
            </a:endParaRPr>
          </a:p>
          <a:p>
            <a:pPr lvl="1">
              <a:buFont typeface="Courier New,monospace"/>
              <a:buChar char="o"/>
            </a:pPr>
            <a:endParaRPr lang="pt-BR" dirty="0">
              <a:ea typeface="Calibri"/>
              <a:cs typeface="Calibri"/>
            </a:endParaRPr>
          </a:p>
          <a:p>
            <a:pPr lvl="1">
              <a:buFont typeface="Courier New"/>
              <a:buChar char="o"/>
            </a:pPr>
            <a:endParaRPr lang="pt-BR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0529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777592" y="296713"/>
            <a:ext cx="7603539" cy="7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Programação</a:t>
            </a:r>
            <a:endParaRPr lang="en-US" sz="3200" b="1" dirty="0">
              <a:solidFill>
                <a:srgbClr val="0317BB"/>
              </a:solidFill>
            </a:endParaRPr>
          </a:p>
        </p:txBody>
      </p:sp>
      <p:graphicFrame>
        <p:nvGraphicFramePr>
          <p:cNvPr id="3" name="Tabela 5">
            <a:extLst>
              <a:ext uri="{FF2B5EF4-FFF2-40B4-BE49-F238E27FC236}">
                <a16:creationId xmlns:a16="http://schemas.microsoft.com/office/drawing/2014/main" id="{43383D55-E9A9-C469-5084-AE5E6EEB2BC3}"/>
              </a:ext>
            </a:extLst>
          </p:cNvPr>
          <p:cNvGraphicFramePr>
            <a:graphicFrameLocks noGrp="1"/>
          </p:cNvGraphicFramePr>
          <p:nvPr/>
        </p:nvGraphicFramePr>
        <p:xfrm>
          <a:off x="590785" y="1219198"/>
          <a:ext cx="9723501" cy="55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8972">
                  <a:extLst>
                    <a:ext uri="{9D8B030D-6E8A-4147-A177-3AD203B41FA5}">
                      <a16:colId xmlns:a16="http://schemas.microsoft.com/office/drawing/2014/main" val="663513818"/>
                    </a:ext>
                  </a:extLst>
                </a:gridCol>
                <a:gridCol w="4862285">
                  <a:extLst>
                    <a:ext uri="{9D8B030D-6E8A-4147-A177-3AD203B41FA5}">
                      <a16:colId xmlns:a16="http://schemas.microsoft.com/office/drawing/2014/main" val="2940353091"/>
                    </a:ext>
                  </a:extLst>
                </a:gridCol>
                <a:gridCol w="1614713">
                  <a:extLst>
                    <a:ext uri="{9D8B030D-6E8A-4147-A177-3AD203B41FA5}">
                      <a16:colId xmlns:a16="http://schemas.microsoft.com/office/drawing/2014/main" val="2275361796"/>
                    </a:ext>
                  </a:extLst>
                </a:gridCol>
                <a:gridCol w="2267531">
                  <a:extLst>
                    <a:ext uri="{9D8B030D-6E8A-4147-A177-3AD203B41FA5}">
                      <a16:colId xmlns:a16="http://schemas.microsoft.com/office/drawing/2014/main" val="3201596993"/>
                    </a:ext>
                  </a:extLst>
                </a:gridCol>
              </a:tblGrid>
              <a:tr h="32288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Horário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Atividade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Tempo Recomendado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/>
                        <a:t>Facilitador</a:t>
                      </a:r>
                    </a:p>
                    <a:p>
                      <a:pPr algn="ctr"/>
                      <a:endParaRPr lang="pt-BR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980657"/>
                  </a:ext>
                </a:extLst>
              </a:tr>
              <a:tr h="614389">
                <a:tc>
                  <a:txBody>
                    <a:bodyPr/>
                    <a:lstStyle/>
                    <a:p>
                      <a:endParaRPr lang="pt-BR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Atividade 1 | Apresentação do time de consultores e grupo condutor estadual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30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RT Estadual e Especialista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792207"/>
                  </a:ext>
                </a:extLst>
              </a:tr>
              <a:tr h="614389">
                <a:tc>
                  <a:txBody>
                    <a:bodyPr/>
                    <a:lstStyle/>
                    <a:p>
                      <a:endParaRPr lang="pt-BR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Atividade  2| Apresentação do desenho operacional dos ciclos de melhoria e principais entregas do projeto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30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Especialista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061882"/>
                  </a:ext>
                </a:extLst>
              </a:tr>
              <a:tr h="567074">
                <a:tc>
                  <a:txBody>
                    <a:bodyPr/>
                    <a:lstStyle/>
                    <a:p>
                      <a:endParaRPr lang="pt-BR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Atividade  3| Monitoramento do Plano Controle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RT Estadual e Especialista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899322"/>
                  </a:ext>
                </a:extLst>
              </a:tr>
              <a:tr h="567074">
                <a:tc>
                  <a:txBody>
                    <a:bodyPr/>
                    <a:lstStyle/>
                    <a:p>
                      <a:endParaRPr lang="pt-BR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Atividade  4| Instrumentos para identificação dos Pontos de Atenção da RAS da Linha de Cuidado Prioritária e Plano de Ação Global da OMS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40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Consultor em Gestão e Especialista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232162"/>
                  </a:ext>
                </a:extLst>
              </a:tr>
              <a:tr h="567074">
                <a:tc>
                  <a:txBody>
                    <a:bodyPr/>
                    <a:lstStyle/>
                    <a:p>
                      <a:endParaRPr lang="pt-BR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Atividade  5 | </a:t>
                      </a:r>
                      <a:r>
                        <a:rPr lang="pt-BR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Instrumento de Autoavaliação de Macroprocessos APS e AAE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40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Analista APS e Analista de AAE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678685"/>
                  </a:ext>
                </a:extLst>
              </a:tr>
              <a:tr h="567073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Atividade 6| Instrumentos da AAE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Analista de AAE</a:t>
                      </a:r>
                    </a:p>
                    <a:p>
                      <a:pPr lvl="0" algn="ctr">
                        <a:buNone/>
                      </a:pPr>
                      <a:endParaRPr lang="pt-B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834112"/>
                  </a:ext>
                </a:extLst>
              </a:tr>
              <a:tr h="399142">
                <a:tc>
                  <a:txBody>
                    <a:bodyPr/>
                    <a:lstStyle/>
                    <a:p>
                      <a:endParaRPr lang="pt-BR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/>
                        <a:t>Atividade  7| Apresentação do e-Planifica</a:t>
                      </a:r>
                      <a:endParaRPr lang="pt-BR" sz="16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30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Consultor em Gestão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918722"/>
                  </a:ext>
                </a:extLst>
              </a:tr>
              <a:tr h="358152">
                <a:tc>
                  <a:txBody>
                    <a:bodyPr/>
                    <a:lstStyle/>
                    <a:p>
                      <a:endParaRPr lang="pt-BR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/>
                        <a:t>Atividade  8| Espaços de Formação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20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Consultor em Gestão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727395"/>
                  </a:ext>
                </a:extLst>
              </a:tr>
              <a:tr h="358152">
                <a:tc>
                  <a:txBody>
                    <a:bodyPr/>
                    <a:lstStyle/>
                    <a:p>
                      <a:endParaRPr lang="pt-BR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Atividade  9| Revisão do Plano de Ação Estadual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30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RT Estadual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616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5176E7A1-C7E6-4974-A34F-44B51B47EA9E}"/>
              </a:ext>
            </a:extLst>
          </p:cNvPr>
          <p:cNvSpPr txBox="1"/>
          <p:nvPr/>
        </p:nvSpPr>
        <p:spPr>
          <a:xfrm>
            <a:off x="0" y="2305263"/>
            <a:ext cx="12192000" cy="2247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200"/>
              </a:lnSpc>
            </a:pPr>
            <a:r>
              <a:rPr lang="pt-BR" sz="6000" b="1" dirty="0">
                <a:solidFill>
                  <a:srgbClr val="0317BB"/>
                </a:solidFill>
              </a:rPr>
              <a:t>Atividade 5</a:t>
            </a:r>
            <a:br>
              <a:rPr lang="pt-BR" sz="6000" b="1" dirty="0">
                <a:solidFill>
                  <a:srgbClr val="0317BB"/>
                </a:solidFill>
              </a:rPr>
            </a:br>
            <a:r>
              <a:rPr lang="pt-BR" sz="3200" b="1" dirty="0">
                <a:solidFill>
                  <a:srgbClr val="0317BB"/>
                </a:solidFill>
              </a:rPr>
              <a:t>Autoavaliação de Macroprocessos APS e AAE </a:t>
            </a:r>
            <a:endParaRPr lang="en-US" sz="32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92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080DB7B-D86A-4ABA-7115-EE1CF3743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209" y="1808489"/>
            <a:ext cx="11423822" cy="37460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pt-BR" sz="24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Os macroprocessos são os processos relacionados ao suporte às diferentes demandas da população, além de serem considerados tecnologias leves para organização do processo de trabalho.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Os processos de trabalho em saúde são um conjunto de atividades preestabelecidas, que, se executadas em uma sequência determinada, conduzirão a um resultado esperado, o qual assegura o atendimento das necessidades e das expectativas das pessoas usuárias. </a:t>
            </a:r>
            <a:endParaRPr lang="pt-BR" sz="2400" dirty="0">
              <a:solidFill>
                <a:srgbClr val="0317BB"/>
              </a:solidFill>
              <a:ea typeface="Calibri"/>
              <a:cs typeface="Calibri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FFDF6AE-4C71-335C-516E-EF86D7C8A6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CFCFB"/>
              </a:clrFrom>
              <a:clrTo>
                <a:srgbClr val="FCFCFB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3736" t="23970" r="56517" b="47415"/>
          <a:stretch/>
        </p:blipFill>
        <p:spPr>
          <a:xfrm>
            <a:off x="3516474" y="4154311"/>
            <a:ext cx="5465851" cy="260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16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0DAEA5-712D-CF5A-6972-211A0C72E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83" y="1552013"/>
            <a:ext cx="4487389" cy="1325563"/>
          </a:xfrm>
        </p:spPr>
        <p:txBody>
          <a:bodyPr/>
          <a:lstStyle/>
          <a:p>
            <a:r>
              <a:rPr lang="pt-BR" sz="28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Macroprocessos APS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0C6E64E-34F0-8CEA-F436-2C42D2B66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73" t="49733" r="25937" b="24323"/>
          <a:stretch/>
        </p:blipFill>
        <p:spPr>
          <a:xfrm>
            <a:off x="1674286" y="4156057"/>
            <a:ext cx="8549256" cy="2225823"/>
          </a:xfr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5F1E23E6-EF91-B2F3-C218-937106DFDBDF}"/>
              </a:ext>
            </a:extLst>
          </p:cNvPr>
          <p:cNvSpPr txBox="1"/>
          <p:nvPr/>
        </p:nvSpPr>
        <p:spPr>
          <a:xfrm>
            <a:off x="4129915" y="464843"/>
            <a:ext cx="60977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>
                <a:solidFill>
                  <a:schemeClr val="bg2">
                    <a:lumMod val="25000"/>
                  </a:schemeClr>
                </a:solidFill>
              </a:rPr>
              <a:t>A metáfora da casa na construção social da Atenção Primária à Saúde</a:t>
            </a:r>
          </a:p>
        </p:txBody>
      </p:sp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E2992B54-5C2D-7231-CF61-144446622F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73" t="49733" r="25937" b="24323"/>
          <a:stretch/>
        </p:blipFill>
        <p:spPr>
          <a:xfrm>
            <a:off x="1826686" y="4308457"/>
            <a:ext cx="8549256" cy="2225823"/>
          </a:xfrm>
        </p:spPr>
      </p:pic>
      <p:pic>
        <p:nvPicPr>
          <p:cNvPr id="8" name="Espaço Reservado para Conteúdo 4">
            <a:extLst>
              <a:ext uri="{FF2B5EF4-FFF2-40B4-BE49-F238E27FC236}">
                <a16:creationId xmlns:a16="http://schemas.microsoft.com/office/drawing/2014/main" id="{03D46CB3-9004-A10E-2475-B0331C2F02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73" t="49733" r="25937" b="24323"/>
          <a:stretch/>
        </p:blipFill>
        <p:spPr>
          <a:xfrm>
            <a:off x="1674286" y="4156057"/>
            <a:ext cx="8549256" cy="2225823"/>
          </a:xfr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DFB9928-57E3-B94C-C761-F97B49778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286" y="2778241"/>
            <a:ext cx="8547333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14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0DAEA5-712D-CF5A-6972-211A0C72E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83" y="1044013"/>
            <a:ext cx="10052222" cy="1325563"/>
          </a:xfrm>
        </p:spPr>
        <p:txBody>
          <a:bodyPr/>
          <a:lstStyle/>
          <a:p>
            <a:r>
              <a:rPr lang="pt-BR" sz="32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Macroprocessos AAE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EAB5428-C1AF-4EDC-D095-F4DFBB6F8E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758" t="23221" r="32332" b="10712"/>
          <a:stretch/>
        </p:blipFill>
        <p:spPr>
          <a:xfrm>
            <a:off x="5789422" y="1790972"/>
            <a:ext cx="4818579" cy="485158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805D240-0F43-02B4-F987-F2B629DA15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79" t="59775" r="38061" b="24495"/>
          <a:stretch/>
        </p:blipFill>
        <p:spPr>
          <a:xfrm>
            <a:off x="391983" y="3565343"/>
            <a:ext cx="5186839" cy="184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5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245040-14A9-B891-60B2-F0E827F6E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3" y="772577"/>
            <a:ext cx="10052222" cy="1325563"/>
          </a:xfrm>
        </p:spPr>
        <p:txBody>
          <a:bodyPr/>
          <a:lstStyle/>
          <a:p>
            <a:r>
              <a:rPr lang="pt-BR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Escala de Avaliação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82A0AA-369D-E4C1-EB4B-DF76B68A9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461" y="1996228"/>
            <a:ext cx="4345296" cy="410875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317BB"/>
                </a:solidFill>
              </a:rPr>
              <a:t>Avaliar todos os macroprocessos necessários para implantação/implementação dos serviços.</a:t>
            </a:r>
            <a:endParaRPr lang="pt-BR" dirty="0">
              <a:solidFill>
                <a:srgbClr val="0317BB"/>
              </a:solidFill>
              <a:ea typeface="Calibri"/>
              <a:cs typeface="Calibri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317BB"/>
                </a:solidFill>
              </a:rPr>
              <a:t>Ser uma ferramenta de trabalho com itens que direcionam as equipes na organização dos macroprocessos, de modo a promover a organização do serviço.</a:t>
            </a:r>
            <a:endParaRPr lang="pt-BR" dirty="0">
              <a:solidFill>
                <a:srgbClr val="0317BB"/>
              </a:solidFill>
              <a:ea typeface="Calibri"/>
              <a:cs typeface="Calibri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317BB"/>
                </a:solidFill>
              </a:rPr>
              <a:t>Apoiar a compreensão e a visão por macroprocessos e levar para um plano de ação (da equipe, da gestão do serviço e da gestão municipal, regional e estadual) os itens ainda não concluídos, em um processo de aperfeiçoamento gradativo.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3218B1E-DF9C-BB4E-6380-59E9EDE28A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348" t="32809" r="33343" b="54756"/>
          <a:stretch/>
        </p:blipFill>
        <p:spPr>
          <a:xfrm>
            <a:off x="5012332" y="2000909"/>
            <a:ext cx="6174115" cy="122303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B3CB1BC-125A-E232-7D59-70DB2AA4C5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590" t="46859" r="31994" b="41124"/>
          <a:stretch/>
        </p:blipFill>
        <p:spPr>
          <a:xfrm>
            <a:off x="5078166" y="4448188"/>
            <a:ext cx="6108281" cy="1103568"/>
          </a:xfrm>
          <a:prstGeom prst="rect">
            <a:avLst/>
          </a:prstGeom>
        </p:spPr>
      </p:pic>
      <p:pic>
        <p:nvPicPr>
          <p:cNvPr id="4" name="Picture 2" descr="Logotipo, nome da empresa&#10;&#10;Descrição gerada automaticamente">
            <a:extLst>
              <a:ext uri="{FF2B5EF4-FFF2-40B4-BE49-F238E27FC236}">
                <a16:creationId xmlns:a16="http://schemas.microsoft.com/office/drawing/2014/main" id="{A0E0E22A-CBF0-2C08-4DC0-E022C6755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117" y="260684"/>
            <a:ext cx="20669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527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5176E7A1-C7E6-4974-A34F-44B51B47EA9E}"/>
              </a:ext>
            </a:extLst>
          </p:cNvPr>
          <p:cNvSpPr txBox="1"/>
          <p:nvPr/>
        </p:nvSpPr>
        <p:spPr>
          <a:xfrm>
            <a:off x="0" y="2305263"/>
            <a:ext cx="12192000" cy="2247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200"/>
              </a:lnSpc>
            </a:pPr>
            <a:r>
              <a:rPr lang="pt-BR" sz="6000" b="1" dirty="0">
                <a:solidFill>
                  <a:srgbClr val="0317BB"/>
                </a:solidFill>
              </a:rPr>
              <a:t>Atividade 7</a:t>
            </a:r>
            <a:br>
              <a:rPr lang="pt-BR" sz="6000" b="1" dirty="0">
                <a:solidFill>
                  <a:srgbClr val="0317BB"/>
                </a:solidFill>
              </a:rPr>
            </a:br>
            <a:r>
              <a:rPr lang="pt-BR" sz="3200" b="1" dirty="0" err="1">
                <a:solidFill>
                  <a:srgbClr val="0317BB"/>
                </a:solidFill>
              </a:rPr>
              <a:t>ePlanifica</a:t>
            </a:r>
            <a:r>
              <a:rPr lang="pt-BR" sz="3200" b="1" dirty="0">
                <a:solidFill>
                  <a:srgbClr val="0317BB"/>
                </a:solidFill>
              </a:rPr>
              <a:t> </a:t>
            </a:r>
            <a:endParaRPr lang="en-US" sz="32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24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BEC2F-AADB-1E05-017C-4FCB1B4B0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067B9DDA-80B6-3AA1-BE88-204940715517}"/>
              </a:ext>
            </a:extLst>
          </p:cNvPr>
          <p:cNvSpPr txBox="1"/>
          <p:nvPr/>
        </p:nvSpPr>
        <p:spPr>
          <a:xfrm>
            <a:off x="3835400" y="2806700"/>
            <a:ext cx="7264400" cy="2522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rtl="0" fontAlgn="base"/>
            <a:r>
              <a:rPr lang="pt-BR">
                <a:solidFill>
                  <a:srgbClr val="0D5095"/>
                </a:solidFill>
              </a:rPr>
              <a:t>A plataforma  e-Planifica é destinada aos tutores, gestores, referências técnicas, consultores regionais, analistas de tutoria e profissionais de saúde envolvidos para monitoramento da execução do projeto e os resultados da Planificação exclusivamente em acesso restrito, fornecido por meio do cadastro no site: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endParaRPr lang="pt-BR" sz="1600">
              <a:solidFill>
                <a:srgbClr val="14110F"/>
              </a:solidFill>
              <a:latin typeface="Roboto Bold"/>
            </a:endParaRPr>
          </a:p>
          <a:p>
            <a:pPr algn="just" rtl="0" fontAlgn="base"/>
            <a:r>
              <a:rPr lang="pt-BR" sz="1600">
                <a:solidFill>
                  <a:srgbClr val="14110F"/>
                </a:solidFill>
                <a:latin typeface="Roboto Bold"/>
              </a:rPr>
              <a:t> </a:t>
            </a:r>
            <a:r>
              <a:rPr lang="pt-BR" sz="1600">
                <a:solidFill>
                  <a:srgbClr val="14110F"/>
                </a:solidFill>
                <a:latin typeface="Roboto Bold"/>
                <a:hlinkClick r:id="rId2"/>
              </a:rPr>
              <a:t>https://planificasus.com.br</a:t>
            </a:r>
            <a:endParaRPr lang="pt-BR" sz="1600">
              <a:solidFill>
                <a:srgbClr val="14110F"/>
              </a:solidFill>
              <a:latin typeface="Roboto Bold"/>
            </a:endParaRPr>
          </a:p>
          <a:p>
            <a:pPr algn="just" rtl="0" fontAlgn="base"/>
            <a:endParaRPr lang="pt-BR" sz="1600">
              <a:solidFill>
                <a:srgbClr val="14110F"/>
              </a:solidFill>
              <a:latin typeface="Roboto Bold"/>
            </a:endParaRPr>
          </a:p>
          <a:p>
            <a:pPr>
              <a:lnSpc>
                <a:spcPts val="3684"/>
              </a:lnSpc>
            </a:pPr>
            <a:endParaRPr lang="en-US" sz="1333">
              <a:solidFill>
                <a:srgbClr val="14110F"/>
              </a:solidFill>
              <a:latin typeface="Roboto Bold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E08AF2A-A55F-35F6-B9E1-B75CD1C13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" y="2514600"/>
            <a:ext cx="2971041" cy="224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987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E0B0F-ECC0-6ABC-0460-6A4071BF4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2BCB9B91-9447-9129-75DB-A1FF52F35D3F}"/>
              </a:ext>
            </a:extLst>
          </p:cNvPr>
          <p:cNvSpPr txBox="1"/>
          <p:nvPr/>
        </p:nvSpPr>
        <p:spPr>
          <a:xfrm>
            <a:off x="393700" y="1104900"/>
            <a:ext cx="10883900" cy="4597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rtl="0" fontAlgn="base"/>
            <a:endParaRPr lang="pt-BR" sz="1600">
              <a:solidFill>
                <a:srgbClr val="14110F"/>
              </a:solidFill>
              <a:latin typeface="Roboto Bold"/>
            </a:endParaRPr>
          </a:p>
          <a:p>
            <a:pPr algn="just" rtl="0" fontAlgn="base"/>
            <a:endParaRPr lang="pt-BR" sz="1600">
              <a:solidFill>
                <a:srgbClr val="14110F"/>
              </a:solidFill>
              <a:latin typeface="Roboto Bold"/>
            </a:endParaRPr>
          </a:p>
          <a:p>
            <a:pPr algn="just" rtl="0" fontAlgn="base"/>
            <a:endParaRPr lang="pt-BR">
              <a:solidFill>
                <a:srgbClr val="0D5095"/>
              </a:solidFill>
            </a:endParaRPr>
          </a:p>
          <a:p>
            <a:pPr algn="just" rtl="0" fontAlgn="base"/>
            <a:r>
              <a:rPr lang="pt-BR" sz="2400" b="1">
                <a:solidFill>
                  <a:srgbClr val="0D5095"/>
                </a:solidFill>
              </a:rPr>
              <a:t>Funções</a:t>
            </a:r>
            <a:endParaRPr lang="pt-BR" sz="2400" b="1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/>
            <a:endParaRPr lang="pt-BR">
              <a:solidFill>
                <a:srgbClr val="0D5095"/>
              </a:solidFill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Cadastro;</a:t>
            </a:r>
            <a:endParaRPr lang="pt-BR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Registro das informações relacionadas aos projetos </a:t>
            </a:r>
            <a:r>
              <a:rPr lang="pt-BR" err="1">
                <a:solidFill>
                  <a:srgbClr val="0D5095"/>
                </a:solidFill>
              </a:rPr>
              <a:t>PlanificaSUS</a:t>
            </a:r>
            <a:r>
              <a:rPr lang="pt-BR">
                <a:solidFill>
                  <a:srgbClr val="0D5095"/>
                </a:solidFill>
              </a:rPr>
              <a:t> e Saúde Mental na APS;</a:t>
            </a:r>
            <a:endParaRPr lang="pt-BR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Monitoramento;</a:t>
            </a:r>
            <a:endParaRPr lang="pt-BR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Avaliação;</a:t>
            </a:r>
            <a:endParaRPr lang="pt-BR">
              <a:solidFill>
                <a:srgbClr val="0D5095"/>
              </a:solidFill>
              <a:ea typeface="Calibri"/>
              <a:cs typeface="Calibri"/>
            </a:endParaRPr>
          </a:p>
          <a:p>
            <a:pPr indent="-22860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Acesso aos materiais técnicos, Notas Técnicas, Guias para condução de </a:t>
            </a:r>
            <a:r>
              <a:rPr lang="pt-BR" i="1">
                <a:solidFill>
                  <a:srgbClr val="0D5095"/>
                </a:solidFill>
              </a:rPr>
              <a:t>Workshops</a:t>
            </a:r>
            <a:r>
              <a:rPr lang="pt-BR">
                <a:solidFill>
                  <a:srgbClr val="0D5095"/>
                </a:solidFill>
              </a:rPr>
              <a:t> , Oficinas Tutoriais e para monitoramento de Indicadores disponíveis na biblioteca virtual;</a:t>
            </a:r>
            <a:endParaRPr lang="pt-BR">
              <a:solidFill>
                <a:srgbClr val="0D5095"/>
              </a:solidFill>
              <a:ea typeface="Calibri"/>
              <a:cs typeface="Calibri"/>
            </a:endParaRPr>
          </a:p>
          <a:p>
            <a:pPr indent="-22860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Trocas de experiências por meio da Comunidade de práticas</a:t>
            </a:r>
            <a:endParaRPr lang="pt-BR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333">
              <a:solidFill>
                <a:srgbClr val="14110F"/>
              </a:solidFill>
              <a:latin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36621459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3DC69-EB90-61A0-83C0-3F5DC274D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AE475A5-F9BD-2493-1B11-73BAE6F44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00725"/>
            <a:ext cx="294005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B001A58-8B69-8CB6-E6BD-DB511AA19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3301079"/>
            <a:ext cx="5080000" cy="315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6F914444-5688-BF4F-53C2-4EAC46C21E7F}"/>
              </a:ext>
            </a:extLst>
          </p:cNvPr>
          <p:cNvGrpSpPr/>
          <p:nvPr/>
        </p:nvGrpSpPr>
        <p:grpSpPr>
          <a:xfrm>
            <a:off x="2407260" y="1511301"/>
            <a:ext cx="5987440" cy="976639"/>
            <a:chOff x="59275" y="1092290"/>
            <a:chExt cx="6144577" cy="1777519"/>
          </a:xfrm>
        </p:grpSpPr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8D60F2E2-CEEC-20B0-E25B-E7CA71D60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75" y="1852377"/>
              <a:ext cx="6144577" cy="1017432"/>
            </a:xfrm>
            <a:prstGeom prst="rect">
              <a:avLst/>
            </a:prstGeom>
          </p:spPr>
        </p:pic>
        <p:sp>
          <p:nvSpPr>
            <p:cNvPr id="30" name="Título 1">
              <a:extLst>
                <a:ext uri="{FF2B5EF4-FFF2-40B4-BE49-F238E27FC236}">
                  <a16:creationId xmlns:a16="http://schemas.microsoft.com/office/drawing/2014/main" id="{BA83A497-3C93-DC53-3F20-117340C3EB12}"/>
                </a:ext>
              </a:extLst>
            </p:cNvPr>
            <p:cNvSpPr txBox="1">
              <a:spLocks/>
            </p:cNvSpPr>
            <p:nvPr/>
          </p:nvSpPr>
          <p:spPr>
            <a:xfrm>
              <a:off x="2137461" y="1092290"/>
              <a:ext cx="2743274" cy="716988"/>
            </a:xfrm>
            <a:prstGeom prst="rect">
              <a:avLst/>
            </a:prstGeom>
          </p:spPr>
          <p:txBody>
            <a:bodyPr vert="horz" lIns="60960" tIns="30480" rIns="60960" bIns="30480" rtlCol="0" anchor="ctr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90510" algn="ctr"/>
              <a:r>
                <a:rPr lang="pt-PT" sz="2400">
                  <a:solidFill>
                    <a:srgbClr val="0D5095"/>
                  </a:solidFill>
                </a:rPr>
                <a:t>MENU PRINCIPAL</a:t>
              </a:r>
            </a:p>
          </p:txBody>
        </p:sp>
      </p:grpSp>
      <p:sp>
        <p:nvSpPr>
          <p:cNvPr id="31" name="CaixaDeTexto 33">
            <a:extLst>
              <a:ext uri="{FF2B5EF4-FFF2-40B4-BE49-F238E27FC236}">
                <a16:creationId xmlns:a16="http://schemas.microsoft.com/office/drawing/2014/main" id="{D8B9B8AA-875F-5813-71EA-281A5D1D7B42}"/>
              </a:ext>
            </a:extLst>
          </p:cNvPr>
          <p:cNvSpPr txBox="1"/>
          <p:nvPr/>
        </p:nvSpPr>
        <p:spPr>
          <a:xfrm>
            <a:off x="1219200" y="2830223"/>
            <a:ext cx="2012950" cy="197079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>
                <a:solidFill>
                  <a:srgbClr val="0D5095"/>
                </a:solidFill>
                <a:latin typeface="Roboto Bold"/>
              </a:rPr>
              <a:t>AUTOCADASTRO</a:t>
            </a:r>
          </a:p>
        </p:txBody>
      </p:sp>
      <p:sp>
        <p:nvSpPr>
          <p:cNvPr id="32" name="CaixaDeTexto 33">
            <a:extLst>
              <a:ext uri="{FF2B5EF4-FFF2-40B4-BE49-F238E27FC236}">
                <a16:creationId xmlns:a16="http://schemas.microsoft.com/office/drawing/2014/main" id="{D8B9B8AA-875F-5813-71EA-281A5D1D7B42}"/>
              </a:ext>
            </a:extLst>
          </p:cNvPr>
          <p:cNvSpPr txBox="1"/>
          <p:nvPr/>
        </p:nvSpPr>
        <p:spPr>
          <a:xfrm>
            <a:off x="7289800" y="2769876"/>
            <a:ext cx="1857513" cy="252725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>
                <a:solidFill>
                  <a:srgbClr val="0D5095"/>
                </a:solidFill>
                <a:latin typeface="Roboto Bold"/>
              </a:rPr>
              <a:t>LOGIN</a:t>
            </a:r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5C0A1EDF-8F15-9293-E000-291CD52066F1}"/>
              </a:ext>
            </a:extLst>
          </p:cNvPr>
          <p:cNvSpPr>
            <a:spLocks noGrp="1"/>
          </p:cNvSpPr>
          <p:nvPr/>
        </p:nvSpPr>
        <p:spPr>
          <a:xfrm>
            <a:off x="3238500" y="914400"/>
            <a:ext cx="5715000" cy="366867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190510" indent="-190510"/>
            <a:r>
              <a:rPr lang="pt-PT" sz="2400">
                <a:solidFill>
                  <a:srgbClr val="0D5095"/>
                </a:solidFill>
                <a:latin typeface="+mn-lt"/>
                <a:ea typeface="+mn-ea"/>
                <a:cs typeface="+mn-cs"/>
              </a:rPr>
              <a:t>Tela Inicial e-Planifica | ACESSO LIVRE</a:t>
            </a:r>
          </a:p>
        </p:txBody>
      </p:sp>
    </p:spTree>
    <p:extLst>
      <p:ext uri="{BB962C8B-B14F-4D97-AF65-F5344CB8AC3E}">
        <p14:creationId xmlns:p14="http://schemas.microsoft.com/office/powerpoint/2010/main" val="36672147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FEAD6-3D89-4F0C-2D32-E6F8F2AE1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CC613E39-8275-01F0-FDBB-7891BD452831}"/>
              </a:ext>
            </a:extLst>
          </p:cNvPr>
          <p:cNvGrpSpPr/>
          <p:nvPr/>
        </p:nvGrpSpPr>
        <p:grpSpPr>
          <a:xfrm>
            <a:off x="231487" y="2052306"/>
            <a:ext cx="2525500" cy="3745441"/>
            <a:chOff x="147362" y="2551382"/>
            <a:chExt cx="3263705" cy="3368333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B09F87DF-4090-0927-A766-D146288E0F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03" t="3041" r="3121" b="4868"/>
            <a:stretch/>
          </p:blipFill>
          <p:spPr>
            <a:xfrm>
              <a:off x="147362" y="2551382"/>
              <a:ext cx="3263705" cy="3368333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61961F17-9A61-B7B9-8D85-5FC382A8D1D9}"/>
                </a:ext>
              </a:extLst>
            </p:cNvPr>
            <p:cNvSpPr/>
            <p:nvPr/>
          </p:nvSpPr>
          <p:spPr>
            <a:xfrm>
              <a:off x="781381" y="5011290"/>
              <a:ext cx="1910668" cy="44375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E2AEE50D-DE84-9349-C677-2CFAD0A7B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500" y="2978112"/>
            <a:ext cx="3232030" cy="1691884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3B9E8C1-6BCB-916A-F2F0-E4F79CE7F32F}"/>
              </a:ext>
            </a:extLst>
          </p:cNvPr>
          <p:cNvGrpSpPr/>
          <p:nvPr/>
        </p:nvGrpSpPr>
        <p:grpSpPr>
          <a:xfrm>
            <a:off x="6586613" y="2006600"/>
            <a:ext cx="5458025" cy="3753961"/>
            <a:chOff x="4114506" y="2872303"/>
            <a:chExt cx="6438900" cy="3107221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6BD3FC8F-51D0-6A0E-0436-AD9161BB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4506" y="3503024"/>
              <a:ext cx="6438900" cy="2476500"/>
            </a:xfrm>
            <a:prstGeom prst="rect">
              <a:avLst/>
            </a:prstGeom>
          </p:spPr>
        </p:pic>
        <p:sp>
          <p:nvSpPr>
            <p:cNvPr id="13" name="Título 1">
              <a:extLst>
                <a:ext uri="{FF2B5EF4-FFF2-40B4-BE49-F238E27FC236}">
                  <a16:creationId xmlns:a16="http://schemas.microsoft.com/office/drawing/2014/main" id="{655A2035-F94E-1EFE-E10D-553321FFEB90}"/>
                </a:ext>
              </a:extLst>
            </p:cNvPr>
            <p:cNvSpPr txBox="1">
              <a:spLocks/>
            </p:cNvSpPr>
            <p:nvPr/>
          </p:nvSpPr>
          <p:spPr>
            <a:xfrm>
              <a:off x="4675969" y="2872303"/>
              <a:ext cx="5550053" cy="6387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pt-PT" b="1">
                  <a:ea typeface="Calibri" panose="020F0502020204030204" pitchFamily="34" charset="0"/>
                </a:rPr>
                <a:t>POLÍTICA DE PRIVACIDADE</a:t>
              </a:r>
              <a:endParaRPr lang="pt-BR" b="1"/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D589F1F-01B6-62F5-F599-A116D541A378}"/>
              </a:ext>
            </a:extLst>
          </p:cNvPr>
          <p:cNvGrpSpPr/>
          <p:nvPr/>
        </p:nvGrpSpPr>
        <p:grpSpPr>
          <a:xfrm>
            <a:off x="147362" y="1435968"/>
            <a:ext cx="7147730" cy="759369"/>
            <a:chOff x="59275" y="1852377"/>
            <a:chExt cx="6144577" cy="1017432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80E70A70-ED27-D5E8-5D20-C0E6616E8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75" y="1852377"/>
              <a:ext cx="6144577" cy="1017432"/>
            </a:xfrm>
            <a:prstGeom prst="rect">
              <a:avLst/>
            </a:prstGeom>
          </p:spPr>
        </p:pic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5A376506-6842-6DC4-03AD-9E957AB777D8}"/>
                </a:ext>
              </a:extLst>
            </p:cNvPr>
            <p:cNvSpPr/>
            <p:nvPr/>
          </p:nvSpPr>
          <p:spPr>
            <a:xfrm>
              <a:off x="4929188" y="1985963"/>
              <a:ext cx="1166812" cy="6572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0" name="Título 1">
            <a:extLst>
              <a:ext uri="{FF2B5EF4-FFF2-40B4-BE49-F238E27FC236}">
                <a16:creationId xmlns:a16="http://schemas.microsoft.com/office/drawing/2014/main" id="{596D72C5-9BD0-CBF3-6D65-C712AD6C00A6}"/>
              </a:ext>
            </a:extLst>
          </p:cNvPr>
          <p:cNvSpPr txBox="1">
            <a:spLocks/>
          </p:cNvSpPr>
          <p:nvPr/>
        </p:nvSpPr>
        <p:spPr>
          <a:xfrm>
            <a:off x="2357964" y="2262247"/>
            <a:ext cx="4704581" cy="77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pt-PT" b="1">
                <a:ea typeface="Calibri" panose="020F0502020204030204" pitchFamily="34" charset="0"/>
              </a:rPr>
              <a:t>ESCOLHA O PROJETO</a:t>
            </a:r>
            <a:endParaRPr lang="pt-BR" b="1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F52213FF-8C28-BF47-4D3A-973B00C37862}"/>
              </a:ext>
            </a:extLst>
          </p:cNvPr>
          <p:cNvSpPr txBox="1">
            <a:spLocks/>
          </p:cNvSpPr>
          <p:nvPr/>
        </p:nvSpPr>
        <p:spPr>
          <a:xfrm>
            <a:off x="3488824" y="682950"/>
            <a:ext cx="5550053" cy="63875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100" b="1">
                <a:solidFill>
                  <a:srgbClr val="0D5095"/>
                </a:solidFill>
                <a:latin typeface="Calibri"/>
                <a:ea typeface="Calibri"/>
                <a:cs typeface="Calibri"/>
              </a:rPr>
              <a:t>AUTOCADASTRO DOS USUÁRIOS</a:t>
            </a:r>
            <a:br>
              <a:rPr lang="pt-PT" sz="2800" b="1"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pt-BR" sz="2933" b="1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895E36D-51B1-8EBF-EFFE-11B6A66349E9}"/>
              </a:ext>
            </a:extLst>
          </p:cNvPr>
          <p:cNvSpPr txBox="1"/>
          <p:nvPr/>
        </p:nvSpPr>
        <p:spPr>
          <a:xfrm>
            <a:off x="876300" y="6337300"/>
            <a:ext cx="950595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 dirty="0">
                <a:solidFill>
                  <a:srgbClr val="0317BB"/>
                </a:solidFill>
                <a:latin typeface="Calibri"/>
                <a:ea typeface="Calibri"/>
                <a:cs typeface="Segoe UI"/>
              </a:rPr>
              <a:t>OBS: Neste primeiro momento, todos os novos </a:t>
            </a:r>
            <a:r>
              <a:rPr lang="pt-BR" sz="1200" b="1" dirty="0" err="1">
                <a:solidFill>
                  <a:srgbClr val="0317BB"/>
                </a:solidFill>
                <a:latin typeface="Calibri"/>
                <a:ea typeface="Calibri"/>
                <a:cs typeface="Segoe UI"/>
              </a:rPr>
              <a:t>autocadastros</a:t>
            </a:r>
            <a:r>
              <a:rPr lang="pt-BR" sz="1200" b="1" dirty="0">
                <a:solidFill>
                  <a:srgbClr val="0317BB"/>
                </a:solidFill>
                <a:latin typeface="Calibri"/>
                <a:ea typeface="Calibri"/>
                <a:cs typeface="Segoe UI"/>
              </a:rPr>
              <a:t> deverão ser feitos no sistema </a:t>
            </a:r>
            <a:r>
              <a:rPr lang="pt-BR" sz="1200" b="1" dirty="0" err="1">
                <a:solidFill>
                  <a:srgbClr val="0317BB"/>
                </a:solidFill>
                <a:latin typeface="Calibri"/>
                <a:ea typeface="Calibri"/>
                <a:cs typeface="Segoe UI"/>
              </a:rPr>
              <a:t>PlanificaSUS</a:t>
            </a:r>
            <a:endParaRPr lang="pt-BR" sz="1200" b="1" dirty="0">
              <a:solidFill>
                <a:srgbClr val="0317BB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1453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5176E7A1-C7E6-4974-A34F-44B51B47EA9E}"/>
              </a:ext>
            </a:extLst>
          </p:cNvPr>
          <p:cNvSpPr txBox="1"/>
          <p:nvPr/>
        </p:nvSpPr>
        <p:spPr>
          <a:xfrm>
            <a:off x="0" y="2295100"/>
            <a:ext cx="12192000" cy="2267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200"/>
              </a:lnSpc>
            </a:pPr>
            <a:r>
              <a:rPr lang="pt-BR" sz="6000" b="1" dirty="0">
                <a:solidFill>
                  <a:srgbClr val="0317BB"/>
                </a:solidFill>
              </a:rPr>
              <a:t>Atividade 1</a:t>
            </a:r>
            <a:br>
              <a:rPr lang="pt-BR" sz="6000" b="1" dirty="0">
                <a:solidFill>
                  <a:srgbClr val="0317BB"/>
                </a:solidFill>
              </a:rPr>
            </a:br>
            <a:r>
              <a:rPr lang="pt-BR" sz="6000" b="1" dirty="0">
                <a:solidFill>
                  <a:srgbClr val="0317BB"/>
                </a:solidFill>
              </a:rPr>
              <a:t>Time do Projeto</a:t>
            </a:r>
            <a:endParaRPr lang="en-US" sz="60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19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EBFF6-0F5B-7006-8CFA-F5AA83CEC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23F6E2E-54F3-910A-8BF5-81FEC68E6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486156"/>
            <a:ext cx="10503117" cy="5067984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31A56F60-C418-3A32-A8F2-3A766C5AB74C}"/>
              </a:ext>
            </a:extLst>
          </p:cNvPr>
          <p:cNvSpPr txBox="1">
            <a:spLocks/>
          </p:cNvSpPr>
          <p:nvPr/>
        </p:nvSpPr>
        <p:spPr>
          <a:xfrm>
            <a:off x="3522732" y="685801"/>
            <a:ext cx="4438707" cy="765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64" indent="-285764"/>
            <a:r>
              <a:rPr lang="pt-PT" sz="2100" b="1">
                <a:solidFill>
                  <a:srgbClr val="0D5095"/>
                </a:solidFill>
                <a:latin typeface="Calibri"/>
                <a:cs typeface="Calibri"/>
              </a:rPr>
              <a:t>AMBIENTES </a:t>
            </a:r>
            <a:endParaRPr lang="pt-BR" sz="2100" b="1">
              <a:solidFill>
                <a:srgbClr val="0D5095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0646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FE640-0B85-5E16-B6EE-B06A37314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9A588A2-DA05-7609-3E4A-D3685F3C7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1710162"/>
            <a:ext cx="7150100" cy="483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4BEE3EF-BC53-A8D4-4B1B-086E596887E5}"/>
              </a:ext>
            </a:extLst>
          </p:cNvPr>
          <p:cNvSpPr>
            <a:spLocks noGrp="1"/>
          </p:cNvSpPr>
          <p:nvPr/>
        </p:nvSpPr>
        <p:spPr>
          <a:xfrm>
            <a:off x="4343400" y="889000"/>
            <a:ext cx="5468672" cy="425833"/>
          </a:xfrm>
          <a:prstGeom prst="rect">
            <a:avLst/>
          </a:prstGeom>
        </p:spPr>
        <p:txBody>
          <a:bodyPr vert="horz" lIns="60960" tIns="30480" rIns="60960" bIns="3048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pt-PT" sz="2500" b="1">
                <a:solidFill>
                  <a:srgbClr val="0D5095"/>
                </a:solidFill>
                <a:latin typeface="Calibri"/>
                <a:cs typeface="Calibri"/>
              </a:rPr>
              <a:t>AUTOCADASTRO DOS USUÁRIOS</a:t>
            </a:r>
            <a:br>
              <a:rPr lang="pt-PT" sz="1867" b="1">
                <a:ea typeface="Calibri" panose="020F0502020204030204" pitchFamily="34" charset="0"/>
              </a:rPr>
            </a:br>
            <a:endParaRPr lang="pt-BR" sz="1867" b="1"/>
          </a:p>
        </p:txBody>
      </p:sp>
    </p:spTree>
    <p:extLst>
      <p:ext uri="{BB962C8B-B14F-4D97-AF65-F5344CB8AC3E}">
        <p14:creationId xmlns:p14="http://schemas.microsoft.com/office/powerpoint/2010/main" val="3774658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E2219-2CD6-98D2-D1CD-233430FFB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>
            <a:extLst>
              <a:ext uri="{FF2B5EF4-FFF2-40B4-BE49-F238E27FC236}">
                <a16:creationId xmlns:a16="http://schemas.microsoft.com/office/drawing/2014/main" id="{464F973D-08C3-9F3A-EBE3-C1AB5A697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987" y="3916131"/>
            <a:ext cx="6540500" cy="250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>
            <a:extLst>
              <a:ext uri="{FF2B5EF4-FFF2-40B4-BE49-F238E27FC236}">
                <a16:creationId xmlns:a16="http://schemas.microsoft.com/office/drawing/2014/main" id="{D3C4FE1D-6F1A-83DA-61D7-508340F14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987" y="2106490"/>
            <a:ext cx="6540500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63B15BF-10E7-33F1-65FC-1ADD28F17363}"/>
              </a:ext>
            </a:extLst>
          </p:cNvPr>
          <p:cNvSpPr>
            <a:spLocks noGrp="1"/>
          </p:cNvSpPr>
          <p:nvPr/>
        </p:nvSpPr>
        <p:spPr>
          <a:xfrm>
            <a:off x="2034932" y="1270000"/>
            <a:ext cx="8125068" cy="441708"/>
          </a:xfrm>
          <a:prstGeom prst="rect">
            <a:avLst/>
          </a:prstGeom>
        </p:spPr>
        <p:txBody>
          <a:bodyPr vert="horz" lIns="60960" tIns="30480" rIns="60960" bIns="3048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pt-PT" sz="2400" b="1">
                <a:solidFill>
                  <a:srgbClr val="0D5095"/>
                </a:solidFill>
                <a:latin typeface="Calibri"/>
                <a:ea typeface="Calibri"/>
                <a:cs typeface="Calibri"/>
              </a:rPr>
              <a:t>CADASTROS DOS USUÁRIOS | PERMISSÕES E DEFINIÇÕES NA PLATAFORMA </a:t>
            </a:r>
            <a:br>
              <a:rPr lang="pt-PT" sz="1867" b="1">
                <a:ea typeface="Calibri" panose="020F0502020204030204" pitchFamily="34" charset="0"/>
              </a:rPr>
            </a:br>
            <a:endParaRPr lang="pt-BR" sz="1867" b="1"/>
          </a:p>
        </p:txBody>
      </p:sp>
    </p:spTree>
    <p:extLst>
      <p:ext uri="{BB962C8B-B14F-4D97-AF65-F5344CB8AC3E}">
        <p14:creationId xmlns:p14="http://schemas.microsoft.com/office/powerpoint/2010/main" val="17143278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A343-7ACE-3C1C-93B9-238CBCABB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4">
            <a:extLst>
              <a:ext uri="{FF2B5EF4-FFF2-40B4-BE49-F238E27FC236}">
                <a16:creationId xmlns:a16="http://schemas.microsoft.com/office/drawing/2014/main" id="{E749D317-5A12-E946-4B50-2E5C967A9A62}"/>
              </a:ext>
            </a:extLst>
          </p:cNvPr>
          <p:cNvSpPr txBox="1"/>
          <p:nvPr/>
        </p:nvSpPr>
        <p:spPr>
          <a:xfrm>
            <a:off x="482600" y="2133600"/>
            <a:ext cx="9078823" cy="4096763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0114" marR="44452" lvl="1" algn="just">
              <a:lnSpc>
                <a:spcPct val="150000"/>
              </a:lnSpc>
            </a:pPr>
            <a:endParaRPr lang="pt-PT" sz="1467" b="1" dirty="0">
              <a:latin typeface="Calibri" panose="020F0502020204030204" pitchFamily="34" charset="0"/>
              <a:cs typeface="Calibri"/>
            </a:endParaRPr>
          </a:p>
          <a:p>
            <a:pPr marL="578726" marR="44452" lvl="1" indent="-22861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0317BB"/>
                </a:solidFill>
              </a:rPr>
              <a:t> Ao se cadastrar, o seu acesso imediato à plataforma pode não estar liberado!</a:t>
            </a:r>
            <a:endParaRPr lang="pt-BR" dirty="0">
              <a:solidFill>
                <a:srgbClr val="0317BB"/>
              </a:solidFill>
            </a:endParaRPr>
          </a:p>
          <a:p>
            <a:pPr marL="533427" lvl="1" indent="-228611">
              <a:lnSpc>
                <a:spcPct val="150000"/>
              </a:lnSpc>
              <a:spcBef>
                <a:spcPts val="37"/>
              </a:spcBef>
              <a:buFont typeface="Arial" panose="020B0604020202020204" pitchFamily="34" charset="0"/>
              <a:buChar char="•"/>
            </a:pPr>
            <a:endParaRPr lang="pt-BR" dirty="0">
              <a:solidFill>
                <a:srgbClr val="0317BB"/>
              </a:solidFill>
            </a:endParaRPr>
          </a:p>
          <a:p>
            <a:pPr marL="578726" marR="44029" lvl="1" indent="-22861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0317BB"/>
                </a:solidFill>
              </a:rPr>
              <a:t>Na plataforma temos papéis estratégicos em cada esfera de governo que são responsáveis por autorizar a liberação do acesso dos seus usuários (as Referências Técnicas Estaduais, Regionais e Municipais). Estes mesmos profissionais irão verificar o seu cadastro. Se estiver tudo certo, a liberação do seu acesso será concedida. </a:t>
            </a:r>
          </a:p>
          <a:p>
            <a:pPr marL="578726" marR="44029" lvl="1" indent="-22861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dirty="0">
              <a:solidFill>
                <a:srgbClr val="0317BB"/>
              </a:solidFill>
            </a:endParaRPr>
          </a:p>
          <a:p>
            <a:pPr marL="578726" marR="44029" lvl="1" indent="-22861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317BB"/>
                </a:solidFill>
              </a:rPr>
              <a:t>Após a conclusão do cadastro, o usuário receberá um e-mail de confirmação de cadastro no e- Planifica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808F9EC-46D8-ACFA-9012-7E6EC941E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865" y="3429000"/>
            <a:ext cx="4563599" cy="385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6">
            <a:extLst>
              <a:ext uri="{FF2B5EF4-FFF2-40B4-BE49-F238E27FC236}">
                <a16:creationId xmlns:a16="http://schemas.microsoft.com/office/drawing/2014/main" id="{D2B3821B-B7D9-846E-993C-E45ADCDAB4F4}"/>
              </a:ext>
            </a:extLst>
          </p:cNvPr>
          <p:cNvSpPr txBox="1"/>
          <p:nvPr/>
        </p:nvSpPr>
        <p:spPr>
          <a:xfrm>
            <a:off x="476369" y="1701800"/>
            <a:ext cx="2012831" cy="430887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299" marR="44452" algn="just"/>
            <a:r>
              <a:rPr lang="pt-PT" sz="2133" b="1">
                <a:latin typeface="Calibri"/>
                <a:ea typeface="Calibri"/>
                <a:cs typeface="Calibri"/>
              </a:rPr>
              <a:t>Importante</a:t>
            </a:r>
            <a:r>
              <a:rPr lang="pt-PT" sz="2400" b="1">
                <a:latin typeface="Calibri"/>
                <a:ea typeface="Calibri"/>
                <a:cs typeface="Calibri"/>
              </a:rPr>
              <a:t> !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0CB2DA02-28F2-A630-F00E-F885D373CA6A}"/>
              </a:ext>
            </a:extLst>
          </p:cNvPr>
          <p:cNvSpPr>
            <a:spLocks noGrp="1"/>
          </p:cNvSpPr>
          <p:nvPr/>
        </p:nvSpPr>
        <p:spPr>
          <a:xfrm>
            <a:off x="482600" y="1104900"/>
            <a:ext cx="5588000" cy="365137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pt-BR" sz="1867" b="1">
                <a:solidFill>
                  <a:srgbClr val="0D5095"/>
                </a:solidFill>
              </a:rPr>
              <a:t>GESTÃO DE UNIDADES | LIBERAÇÃO DOS ACESSOS</a:t>
            </a:r>
          </a:p>
        </p:txBody>
      </p:sp>
    </p:spTree>
    <p:extLst>
      <p:ext uri="{BB962C8B-B14F-4D97-AF65-F5344CB8AC3E}">
        <p14:creationId xmlns:p14="http://schemas.microsoft.com/office/powerpoint/2010/main" val="41520742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CDF10-1135-4F25-69BA-190112296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EFAA95D2-7147-8FEF-05F8-E289FA8956A8}"/>
              </a:ext>
            </a:extLst>
          </p:cNvPr>
          <p:cNvSpPr txBox="1"/>
          <p:nvPr/>
        </p:nvSpPr>
        <p:spPr>
          <a:xfrm>
            <a:off x="5130607" y="495301"/>
            <a:ext cx="6769293" cy="376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en-US" sz="2133" spc="43">
                <a:solidFill>
                  <a:srgbClr val="145B9D"/>
                </a:solidFill>
                <a:latin typeface="Roboto Bold"/>
              </a:rPr>
              <a:t>e-</a:t>
            </a:r>
            <a:r>
              <a:rPr lang="en-US" sz="2133" spc="43" err="1">
                <a:solidFill>
                  <a:srgbClr val="145B9D"/>
                </a:solidFill>
                <a:latin typeface="Roboto Bold"/>
              </a:rPr>
              <a:t>Planifica</a:t>
            </a:r>
            <a:endParaRPr lang="en-US" sz="2133" spc="43">
              <a:solidFill>
                <a:srgbClr val="145B9D"/>
              </a:solidFill>
              <a:latin typeface="Roboto Bold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D40091-A7DE-9D25-FB75-5243BC58C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02" y="1096603"/>
            <a:ext cx="9880176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14">
            <a:extLst>
              <a:ext uri="{FF2B5EF4-FFF2-40B4-BE49-F238E27FC236}">
                <a16:creationId xmlns:a16="http://schemas.microsoft.com/office/drawing/2014/main" id="{03BB4998-9548-F357-C848-98B94777FF53}"/>
              </a:ext>
            </a:extLst>
          </p:cNvPr>
          <p:cNvSpPr txBox="1"/>
          <p:nvPr/>
        </p:nvSpPr>
        <p:spPr>
          <a:xfrm>
            <a:off x="404002" y="2238838"/>
            <a:ext cx="2692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>
                <a:solidFill>
                  <a:srgbClr val="0D5095"/>
                </a:solidFill>
              </a:rPr>
              <a:t>ADMINISTRADOR</a:t>
            </a:r>
            <a:r>
              <a:rPr lang="pt-BR" sz="1600">
                <a:solidFill>
                  <a:srgbClr val="14110F"/>
                </a:solidFill>
                <a:latin typeface="Roboto Bold"/>
              </a:rPr>
              <a:t> </a:t>
            </a:r>
          </a:p>
        </p:txBody>
      </p:sp>
      <p:sp>
        <p:nvSpPr>
          <p:cNvPr id="7" name="CaixaDeTexto 3">
            <a:extLst>
              <a:ext uri="{FF2B5EF4-FFF2-40B4-BE49-F238E27FC236}">
                <a16:creationId xmlns:a16="http://schemas.microsoft.com/office/drawing/2014/main" id="{5DB3FACF-61FB-5063-9E0F-4D1F16089F8A}"/>
              </a:ext>
            </a:extLst>
          </p:cNvPr>
          <p:cNvSpPr txBox="1"/>
          <p:nvPr/>
        </p:nvSpPr>
        <p:spPr>
          <a:xfrm>
            <a:off x="152400" y="2578100"/>
            <a:ext cx="11742327" cy="849592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0114" marR="44029" lvl="1" algn="just">
              <a:lnSpc>
                <a:spcPct val="150000"/>
              </a:lnSpc>
            </a:pPr>
            <a:r>
              <a:rPr lang="pt-BR">
                <a:solidFill>
                  <a:srgbClr val="0D5095"/>
                </a:solidFill>
              </a:rPr>
              <a:t>Neste módulo iremos te apresentar a gestão de unidades que tem como objetivo gerir todas as unidades  para o monitoramento dos processos de planificação do projeto </a:t>
            </a:r>
            <a:r>
              <a:rPr lang="pt-BR" err="1">
                <a:solidFill>
                  <a:srgbClr val="0D5095"/>
                </a:solidFill>
              </a:rPr>
              <a:t>PlanificaSUS</a:t>
            </a:r>
            <a:r>
              <a:rPr lang="pt-BR">
                <a:solidFill>
                  <a:srgbClr val="0D5095"/>
                </a:solidFill>
              </a:rPr>
              <a:t>  pela plataforma.</a:t>
            </a:r>
          </a:p>
        </p:txBody>
      </p:sp>
      <p:sp>
        <p:nvSpPr>
          <p:cNvPr id="9" name="CaixaDeTexto 6">
            <a:extLst>
              <a:ext uri="{FF2B5EF4-FFF2-40B4-BE49-F238E27FC236}">
                <a16:creationId xmlns:a16="http://schemas.microsoft.com/office/drawing/2014/main" id="{7EB5CCA5-9B3E-10F3-B935-B1159B849597}"/>
              </a:ext>
            </a:extLst>
          </p:cNvPr>
          <p:cNvSpPr txBox="1"/>
          <p:nvPr/>
        </p:nvSpPr>
        <p:spPr>
          <a:xfrm>
            <a:off x="404002" y="3786704"/>
            <a:ext cx="51308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>
                <a:solidFill>
                  <a:srgbClr val="0D5095"/>
                </a:solidFill>
              </a:rPr>
              <a:t>QUEM É RESPONSÁVEL POR ESSAS INFORMAÇÕES?</a:t>
            </a:r>
          </a:p>
          <a:p>
            <a:endParaRPr lang="pt-BR">
              <a:solidFill>
                <a:srgbClr val="0D5095"/>
              </a:solidFill>
            </a:endParaRPr>
          </a:p>
          <a:p>
            <a:r>
              <a:rPr lang="pt-BR">
                <a:solidFill>
                  <a:srgbClr val="0D5095"/>
                </a:solidFill>
              </a:rPr>
              <a:t>Profissionais com papéis de Referências Técnicas Estaduais e Regionais</a:t>
            </a:r>
            <a:r>
              <a:rPr lang="pt-BR" sz="1333">
                <a:solidFill>
                  <a:srgbClr val="14110F"/>
                </a:solidFill>
                <a:latin typeface="Roboto Bold"/>
              </a:rPr>
              <a:t>.</a:t>
            </a:r>
          </a:p>
        </p:txBody>
      </p:sp>
      <p:sp>
        <p:nvSpPr>
          <p:cNvPr id="10" name="CaixaDeTexto 8">
            <a:extLst>
              <a:ext uri="{FF2B5EF4-FFF2-40B4-BE49-F238E27FC236}">
                <a16:creationId xmlns:a16="http://schemas.microsoft.com/office/drawing/2014/main" id="{ECF00CCE-563E-345E-A212-4355CFE4B77D}"/>
              </a:ext>
            </a:extLst>
          </p:cNvPr>
          <p:cNvSpPr txBox="1"/>
          <p:nvPr/>
        </p:nvSpPr>
        <p:spPr>
          <a:xfrm>
            <a:off x="5626100" y="3784600"/>
            <a:ext cx="627619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>
                <a:solidFill>
                  <a:srgbClr val="0D5095"/>
                </a:solidFill>
              </a:rPr>
              <a:t>QUEM PREENCHE E QUEM TEM ACESSO A ESSAS INFORMAÇÕES?</a:t>
            </a:r>
          </a:p>
          <a:p>
            <a:endParaRPr lang="pt-BR">
              <a:solidFill>
                <a:srgbClr val="0D5095"/>
              </a:solidFill>
            </a:endParaRPr>
          </a:p>
          <a:p>
            <a:r>
              <a:rPr lang="pt-BR">
                <a:solidFill>
                  <a:srgbClr val="0D5095"/>
                </a:solidFill>
              </a:rPr>
              <a:t>Profissionais com papéis de Referências Técnicas Estaduais e Regionais.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411CEEB-A961-879D-FB28-039F26A5D1A9}"/>
              </a:ext>
            </a:extLst>
          </p:cNvPr>
          <p:cNvSpPr txBox="1"/>
          <p:nvPr/>
        </p:nvSpPr>
        <p:spPr>
          <a:xfrm>
            <a:off x="406400" y="5304591"/>
            <a:ext cx="11176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>
                <a:solidFill>
                  <a:srgbClr val="0D5095"/>
                </a:solidFill>
              </a:rPr>
              <a:t>ONDE EU CONSULTO AS UNIDADES DA MINHA ÁREA DE ABRANGÊNCIA?</a:t>
            </a:r>
          </a:p>
          <a:p>
            <a:endParaRPr lang="pt-BR">
              <a:solidFill>
                <a:srgbClr val="0D5095"/>
              </a:solidFill>
            </a:endParaRPr>
          </a:p>
          <a:p>
            <a:r>
              <a:rPr lang="pt-BR">
                <a:solidFill>
                  <a:srgbClr val="0D5095"/>
                </a:solidFill>
              </a:rPr>
              <a:t>É simples, na parte superior da plataforma você terá um menu com todas as abas que a plataforma disponibiliza e entre elas você irá identificar a opção “Administrador”. Ao clicar você verá a opção “unidades”.</a:t>
            </a:r>
          </a:p>
        </p:txBody>
      </p:sp>
    </p:spTree>
    <p:extLst>
      <p:ext uri="{BB962C8B-B14F-4D97-AF65-F5344CB8AC3E}">
        <p14:creationId xmlns:p14="http://schemas.microsoft.com/office/powerpoint/2010/main" val="12354069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003F8-68DD-CC43-ACD0-2C9875F0F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73C68177-1D09-6420-5FC5-3EED7B5207B0}"/>
              </a:ext>
            </a:extLst>
          </p:cNvPr>
          <p:cNvSpPr txBox="1"/>
          <p:nvPr/>
        </p:nvSpPr>
        <p:spPr>
          <a:xfrm>
            <a:off x="5130607" y="495301"/>
            <a:ext cx="6769293" cy="376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en-US" sz="2133" spc="43">
                <a:solidFill>
                  <a:srgbClr val="145B9D"/>
                </a:solidFill>
                <a:latin typeface="Roboto Bold"/>
              </a:rPr>
              <a:t>e-</a:t>
            </a:r>
            <a:r>
              <a:rPr lang="en-US" sz="2133" spc="43" err="1">
                <a:solidFill>
                  <a:srgbClr val="145B9D"/>
                </a:solidFill>
                <a:latin typeface="Roboto Bold"/>
              </a:rPr>
              <a:t>Planifica</a:t>
            </a:r>
            <a:endParaRPr lang="en-US" sz="2133" spc="43">
              <a:solidFill>
                <a:srgbClr val="145B9D"/>
              </a:solidFill>
              <a:latin typeface="Roboto Bold"/>
            </a:endParaRPr>
          </a:p>
        </p:txBody>
      </p:sp>
      <p:pic>
        <p:nvPicPr>
          <p:cNvPr id="3074" name="Picture 2" descr="Interface gráfica do usuário, Aplicativo, Word  Descrição gerada automaticamente">
            <a:extLst>
              <a:ext uri="{FF2B5EF4-FFF2-40B4-BE49-F238E27FC236}">
                <a16:creationId xmlns:a16="http://schemas.microsoft.com/office/drawing/2014/main" id="{3B9EC946-9D0C-DF38-6165-6490B22C4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2587924"/>
            <a:ext cx="90043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7">
            <a:extLst>
              <a:ext uri="{FF2B5EF4-FFF2-40B4-BE49-F238E27FC236}">
                <a16:creationId xmlns:a16="http://schemas.microsoft.com/office/drawing/2014/main" id="{3A43A7FA-F0BC-B83E-45D7-ED9CA1749BC4}"/>
              </a:ext>
            </a:extLst>
          </p:cNvPr>
          <p:cNvSpPr txBox="1"/>
          <p:nvPr/>
        </p:nvSpPr>
        <p:spPr>
          <a:xfrm>
            <a:off x="2209607" y="1853884"/>
            <a:ext cx="7296149" cy="307777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>
                <a:solidFill>
                  <a:srgbClr val="0D5095"/>
                </a:solidFill>
              </a:rPr>
              <a:t>Veja a figura abaixo com as principais funcionalidades da gestão de unidades: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DF6AD58-7D8B-5D3B-363A-D8AF52592C4A}"/>
              </a:ext>
            </a:extLst>
          </p:cNvPr>
          <p:cNvSpPr txBox="1"/>
          <p:nvPr/>
        </p:nvSpPr>
        <p:spPr>
          <a:xfrm>
            <a:off x="419100" y="1244600"/>
            <a:ext cx="2297072" cy="348878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67" b="1">
                <a:solidFill>
                  <a:srgbClr val="0D5095"/>
                </a:solidFill>
              </a:rPr>
              <a:t>ADMINISTRADOR</a:t>
            </a:r>
            <a:r>
              <a:rPr lang="pt-BR" sz="1200" b="1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247665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44235-787E-29C4-1305-142A22725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A2414BC-64CA-7461-46C7-45A75872A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96604"/>
            <a:ext cx="9798756" cy="10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7">
            <a:extLst>
              <a:ext uri="{FF2B5EF4-FFF2-40B4-BE49-F238E27FC236}">
                <a16:creationId xmlns:a16="http://schemas.microsoft.com/office/drawing/2014/main" id="{8BE2094F-24E5-222B-D227-4A5F3BD699C3}"/>
              </a:ext>
            </a:extLst>
          </p:cNvPr>
          <p:cNvSpPr txBox="1"/>
          <p:nvPr/>
        </p:nvSpPr>
        <p:spPr>
          <a:xfrm>
            <a:off x="304800" y="2387601"/>
            <a:ext cx="11742327" cy="1169551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>
                <a:solidFill>
                  <a:srgbClr val="0D5095"/>
                </a:solidFill>
                <a:latin typeface="Roboto Bold"/>
              </a:rPr>
              <a:t>ADMINISTRADOR </a:t>
            </a:r>
          </a:p>
          <a:p>
            <a:endParaRPr lang="pt-BR" sz="1200">
              <a:solidFill>
                <a:srgbClr val="0D5095"/>
              </a:solidFill>
            </a:endParaRPr>
          </a:p>
          <a:p>
            <a:r>
              <a:rPr lang="pt-BR" sz="1600">
                <a:solidFill>
                  <a:srgbClr val="0D5095"/>
                </a:solidFill>
              </a:rPr>
              <a:t>Neste módulo iremos te apresentar a gestão de usuários que tem como objetivo gerir todos os usuários que atuam no processo de planificação, através da plataforma</a:t>
            </a:r>
            <a:r>
              <a:rPr lang="pt-BR" sz="1200"/>
              <a:t>.</a:t>
            </a:r>
          </a:p>
          <a:p>
            <a:endParaRPr lang="pt-BR" sz="1200"/>
          </a:p>
        </p:txBody>
      </p:sp>
      <p:sp>
        <p:nvSpPr>
          <p:cNvPr id="8" name="CaixaDeTexto 9">
            <a:extLst>
              <a:ext uri="{FF2B5EF4-FFF2-40B4-BE49-F238E27FC236}">
                <a16:creationId xmlns:a16="http://schemas.microsoft.com/office/drawing/2014/main" id="{5AF9C767-2B0D-E135-4F97-3FA90EF40DD4}"/>
              </a:ext>
            </a:extLst>
          </p:cNvPr>
          <p:cNvSpPr txBox="1"/>
          <p:nvPr/>
        </p:nvSpPr>
        <p:spPr>
          <a:xfrm>
            <a:off x="300033" y="3556000"/>
            <a:ext cx="7192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>
                <a:solidFill>
                  <a:srgbClr val="0D5095"/>
                </a:solidFill>
                <a:latin typeface="Roboto Bold"/>
              </a:rPr>
              <a:t>QUEM É RESPONSÁVEL POR ESSAS INFORMAÇÕES?</a:t>
            </a:r>
          </a:p>
          <a:p>
            <a:pPr algn="ctr"/>
            <a:endParaRPr lang="pt-BR" sz="1600">
              <a:solidFill>
                <a:srgbClr val="0D5095"/>
              </a:solidFill>
            </a:endParaRPr>
          </a:p>
          <a:p>
            <a:r>
              <a:rPr lang="pt-BR" sz="1600">
                <a:solidFill>
                  <a:srgbClr val="0D5095"/>
                </a:solidFill>
              </a:rPr>
              <a:t>Profissionais com papéis de Referências Técnicas Estaduais, Regionais e Municipais</a:t>
            </a:r>
            <a:r>
              <a:rPr lang="pt-BR" sz="1067"/>
              <a:t>.</a:t>
            </a:r>
          </a:p>
        </p:txBody>
      </p:sp>
      <p:sp>
        <p:nvSpPr>
          <p:cNvPr id="9" name="CaixaDeTexto 11">
            <a:extLst>
              <a:ext uri="{FF2B5EF4-FFF2-40B4-BE49-F238E27FC236}">
                <a16:creationId xmlns:a16="http://schemas.microsoft.com/office/drawing/2014/main" id="{A0923DFF-0B75-222A-1231-D8D7B6E6BF32}"/>
              </a:ext>
            </a:extLst>
          </p:cNvPr>
          <p:cNvSpPr txBox="1"/>
          <p:nvPr/>
        </p:nvSpPr>
        <p:spPr>
          <a:xfrm>
            <a:off x="304800" y="4598890"/>
            <a:ext cx="8623300" cy="8617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>
                <a:solidFill>
                  <a:srgbClr val="0D5095"/>
                </a:solidFill>
                <a:latin typeface="Roboto Bold"/>
              </a:rPr>
              <a:t>QUEM LIBERA O ACESSO À PLATAFORMA?</a:t>
            </a:r>
          </a:p>
          <a:p>
            <a:endParaRPr lang="pt-BR" sz="1600">
              <a:solidFill>
                <a:srgbClr val="14110F"/>
              </a:solidFill>
              <a:latin typeface="Roboto Bold"/>
            </a:endParaRPr>
          </a:p>
          <a:p>
            <a:r>
              <a:rPr lang="pt-BR" sz="1600">
                <a:solidFill>
                  <a:srgbClr val="0D5095"/>
                </a:solidFill>
              </a:rPr>
              <a:t>Profissionais com papéis de Referências Técnicas Estaduais, Regionais e Municipais</a:t>
            </a:r>
            <a:r>
              <a:rPr lang="pt-BR" sz="1050"/>
              <a:t>.</a:t>
            </a:r>
            <a:endParaRPr lang="pt-BR" sz="1050">
              <a:ea typeface="Calibri"/>
              <a:cs typeface="Calibri"/>
            </a:endParaRPr>
          </a:p>
        </p:txBody>
      </p:sp>
      <p:sp>
        <p:nvSpPr>
          <p:cNvPr id="10" name="CaixaDeTexto 13">
            <a:extLst>
              <a:ext uri="{FF2B5EF4-FFF2-40B4-BE49-F238E27FC236}">
                <a16:creationId xmlns:a16="http://schemas.microsoft.com/office/drawing/2014/main" id="{284B8FF6-F656-583A-001C-19F1E9E7923A}"/>
              </a:ext>
            </a:extLst>
          </p:cNvPr>
          <p:cNvSpPr txBox="1"/>
          <p:nvPr/>
        </p:nvSpPr>
        <p:spPr>
          <a:xfrm>
            <a:off x="304800" y="5693450"/>
            <a:ext cx="8623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>
                <a:solidFill>
                  <a:srgbClr val="0D5095"/>
                </a:solidFill>
              </a:rPr>
              <a:t>ONDE EU CONSULTO OS USUÁRIOS DA MINHA ÁREA DE ABRANGÊNCIA?</a:t>
            </a:r>
          </a:p>
          <a:p>
            <a:endParaRPr lang="pt-BR" sz="1600">
              <a:solidFill>
                <a:srgbClr val="0D5095"/>
              </a:solidFill>
            </a:endParaRPr>
          </a:p>
          <a:p>
            <a:r>
              <a:rPr lang="pt-BR" sz="1600">
                <a:solidFill>
                  <a:srgbClr val="0D5095"/>
                </a:solidFill>
              </a:rPr>
              <a:t> Localizado no Menu Principal, no módulo “Administrador”. Ao clicar você verá a opção “usuários”.</a:t>
            </a:r>
          </a:p>
        </p:txBody>
      </p:sp>
    </p:spTree>
    <p:extLst>
      <p:ext uri="{BB962C8B-B14F-4D97-AF65-F5344CB8AC3E}">
        <p14:creationId xmlns:p14="http://schemas.microsoft.com/office/powerpoint/2010/main" val="30155599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9A663-307B-D846-5A0E-1EC106B0D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BAE2BF32-8B84-3CB7-90CD-44AF48DE0FD4}"/>
              </a:ext>
            </a:extLst>
          </p:cNvPr>
          <p:cNvGrpSpPr/>
          <p:nvPr/>
        </p:nvGrpSpPr>
        <p:grpSpPr>
          <a:xfrm>
            <a:off x="647700" y="1242180"/>
            <a:ext cx="10134599" cy="5107819"/>
            <a:chOff x="105608" y="739965"/>
            <a:chExt cx="11892333" cy="5640578"/>
          </a:xfrm>
        </p:grpSpPr>
        <p:sp>
          <p:nvSpPr>
            <p:cNvPr id="7" name="CaixaDeTexto 7">
              <a:extLst>
                <a:ext uri="{FF2B5EF4-FFF2-40B4-BE49-F238E27FC236}">
                  <a16:creationId xmlns:a16="http://schemas.microsoft.com/office/drawing/2014/main" id="{C551CF76-1E5D-178F-DA96-60FC572A141B}"/>
                </a:ext>
              </a:extLst>
            </p:cNvPr>
            <p:cNvSpPr txBox="1"/>
            <p:nvPr/>
          </p:nvSpPr>
          <p:spPr>
            <a:xfrm>
              <a:off x="8523034" y="5795767"/>
              <a:ext cx="2595540" cy="46464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050" b="1">
                  <a:solidFill>
                    <a:schemeClr val="accent2">
                      <a:lumMod val="75000"/>
                    </a:schemeClr>
                  </a:solidFill>
                </a:rPr>
                <a:t>Contato e </a:t>
              </a:r>
              <a:endParaRPr lang="pt-BR" sz="1050" b="1">
                <a:solidFill>
                  <a:schemeClr val="accent2">
                    <a:lumMod val="75000"/>
                  </a:schemeClr>
                </a:solidFill>
                <a:ea typeface="Calibri"/>
                <a:cs typeface="Calibri"/>
              </a:endParaRPr>
            </a:p>
            <a:p>
              <a:r>
                <a:rPr lang="pt-BR" sz="1050" b="1">
                  <a:solidFill>
                    <a:schemeClr val="accent2">
                      <a:lumMod val="75000"/>
                    </a:schemeClr>
                  </a:solidFill>
                </a:rPr>
                <a:t>FAQ (perguntas frequentes)</a:t>
              </a:r>
              <a:endParaRPr lang="pt-BR" sz="1050" b="1">
                <a:solidFill>
                  <a:schemeClr val="accent2">
                    <a:lumMod val="75000"/>
                  </a:schemeClr>
                </a:solidFill>
                <a:ea typeface="Calibri"/>
                <a:cs typeface="Calibri"/>
              </a:endParaRPr>
            </a:p>
          </p:txBody>
        </p:sp>
        <p:pic>
          <p:nvPicPr>
            <p:cNvPr id="8" name="Imagem 7" descr="Site, Linha do tempo&#10;&#10;Descrição gerada automaticamente com confiança média">
              <a:extLst>
                <a:ext uri="{FF2B5EF4-FFF2-40B4-BE49-F238E27FC236}">
                  <a16:creationId xmlns:a16="http://schemas.microsoft.com/office/drawing/2014/main" id="{0E88649D-367B-7685-9953-25549A447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036" y="1194445"/>
              <a:ext cx="4660077" cy="5186098"/>
            </a:xfrm>
            <a:prstGeom prst="rect">
              <a:avLst/>
            </a:prstGeom>
          </p:spPr>
        </p:pic>
        <p:sp>
          <p:nvSpPr>
            <p:cNvPr id="9" name="CaixaDeTexto 32">
              <a:extLst>
                <a:ext uri="{FF2B5EF4-FFF2-40B4-BE49-F238E27FC236}">
                  <a16:creationId xmlns:a16="http://schemas.microsoft.com/office/drawing/2014/main" id="{5FF3B680-C500-B4B3-E12A-9220A5993C57}"/>
                </a:ext>
              </a:extLst>
            </p:cNvPr>
            <p:cNvSpPr txBox="1"/>
            <p:nvPr/>
          </p:nvSpPr>
          <p:spPr>
            <a:xfrm>
              <a:off x="4550079" y="739965"/>
              <a:ext cx="1722784" cy="28330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050" b="1">
                  <a:solidFill>
                    <a:schemeClr val="accent2">
                      <a:lumMod val="75000"/>
                    </a:schemeClr>
                  </a:solidFill>
                </a:rPr>
                <a:t>Menu principal</a:t>
              </a:r>
              <a:endParaRPr lang="pt-BR" sz="1050" b="1">
                <a:solidFill>
                  <a:schemeClr val="accent2">
                    <a:lumMod val="75000"/>
                  </a:schemeClr>
                </a:solidFill>
                <a:ea typeface="Calibri"/>
                <a:cs typeface="Calibri"/>
              </a:endParaRPr>
            </a:p>
          </p:txBody>
        </p:sp>
        <p:sp>
          <p:nvSpPr>
            <p:cNvPr id="10" name="CaixaDeTexto 34">
              <a:extLst>
                <a:ext uri="{FF2B5EF4-FFF2-40B4-BE49-F238E27FC236}">
                  <a16:creationId xmlns:a16="http://schemas.microsoft.com/office/drawing/2014/main" id="{6372C5C3-F9F5-1AA2-D146-28B247BC8E49}"/>
                </a:ext>
              </a:extLst>
            </p:cNvPr>
            <p:cNvSpPr txBox="1"/>
            <p:nvPr/>
          </p:nvSpPr>
          <p:spPr>
            <a:xfrm>
              <a:off x="7385081" y="855891"/>
              <a:ext cx="1629319" cy="28330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050" b="1">
                  <a:solidFill>
                    <a:schemeClr val="accent2">
                      <a:lumMod val="75000"/>
                    </a:schemeClr>
                  </a:solidFill>
                </a:rPr>
                <a:t>Login e Cadastro</a:t>
              </a:r>
            </a:p>
          </p:txBody>
        </p:sp>
        <p:sp>
          <p:nvSpPr>
            <p:cNvPr id="11" name="CaixaDeTexto 38">
              <a:extLst>
                <a:ext uri="{FF2B5EF4-FFF2-40B4-BE49-F238E27FC236}">
                  <a16:creationId xmlns:a16="http://schemas.microsoft.com/office/drawing/2014/main" id="{E7804CB2-07A7-CF58-9454-9C3970C2199B}"/>
                </a:ext>
              </a:extLst>
            </p:cNvPr>
            <p:cNvSpPr txBox="1"/>
            <p:nvPr/>
          </p:nvSpPr>
          <p:spPr>
            <a:xfrm>
              <a:off x="8411969" y="1594148"/>
              <a:ext cx="2173357" cy="28330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050" b="1">
                  <a:solidFill>
                    <a:schemeClr val="accent2">
                      <a:lumMod val="75000"/>
                    </a:schemeClr>
                  </a:solidFill>
                </a:rPr>
                <a:t>Banners de chamada</a:t>
              </a:r>
              <a:endParaRPr lang="pt-BR" sz="1050" b="1">
                <a:solidFill>
                  <a:schemeClr val="accent2">
                    <a:lumMod val="75000"/>
                  </a:schemeClr>
                </a:solidFill>
                <a:ea typeface="Calibri"/>
                <a:cs typeface="Calibri"/>
              </a:endParaRPr>
            </a:p>
          </p:txBody>
        </p:sp>
        <p:sp>
          <p:nvSpPr>
            <p:cNvPr id="12" name="CaixaDeTexto 49">
              <a:extLst>
                <a:ext uri="{FF2B5EF4-FFF2-40B4-BE49-F238E27FC236}">
                  <a16:creationId xmlns:a16="http://schemas.microsoft.com/office/drawing/2014/main" id="{1EBD5D86-DF91-0903-B573-AEA9FAD701EA}"/>
                </a:ext>
              </a:extLst>
            </p:cNvPr>
            <p:cNvSpPr txBox="1"/>
            <p:nvPr/>
          </p:nvSpPr>
          <p:spPr>
            <a:xfrm>
              <a:off x="8666921" y="3090446"/>
              <a:ext cx="2319130" cy="28330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050" b="1">
                  <a:solidFill>
                    <a:schemeClr val="accent2">
                      <a:lumMod val="75000"/>
                    </a:schemeClr>
                  </a:solidFill>
                </a:rPr>
                <a:t>Mural de comunicados</a:t>
              </a:r>
              <a:endParaRPr lang="pt-BR" sz="1050" b="1">
                <a:solidFill>
                  <a:schemeClr val="accent2">
                    <a:lumMod val="75000"/>
                  </a:schemeClr>
                </a:solidFill>
                <a:ea typeface="Calibri"/>
                <a:cs typeface="Calibri"/>
              </a:endParaRPr>
            </a:p>
          </p:txBody>
        </p:sp>
        <p:sp>
          <p:nvSpPr>
            <p:cNvPr id="13" name="CaixaDeTexto 53">
              <a:extLst>
                <a:ext uri="{FF2B5EF4-FFF2-40B4-BE49-F238E27FC236}">
                  <a16:creationId xmlns:a16="http://schemas.microsoft.com/office/drawing/2014/main" id="{3EE03E61-34CF-9A65-C4BA-7E4C8B021F1A}"/>
                </a:ext>
              </a:extLst>
            </p:cNvPr>
            <p:cNvSpPr txBox="1"/>
            <p:nvPr/>
          </p:nvSpPr>
          <p:spPr>
            <a:xfrm>
              <a:off x="105608" y="4689209"/>
              <a:ext cx="3530176" cy="46464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050" b="1">
                  <a:solidFill>
                    <a:schemeClr val="accent2">
                      <a:lumMod val="75000"/>
                    </a:schemeClr>
                  </a:solidFill>
                </a:rPr>
                <a:t>Abrangência </a:t>
              </a:r>
              <a:endParaRPr lang="pt-BR" sz="1050" b="1">
                <a:solidFill>
                  <a:schemeClr val="accent2">
                    <a:lumMod val="75000"/>
                  </a:schemeClr>
                </a:solidFill>
                <a:ea typeface="Calibri"/>
                <a:cs typeface="Calibri"/>
              </a:endParaRPr>
            </a:p>
            <a:p>
              <a:pPr algn="ctr"/>
              <a:r>
                <a:rPr lang="pt-BR" sz="1050" b="1" err="1">
                  <a:solidFill>
                    <a:schemeClr val="accent2">
                      <a:lumMod val="75000"/>
                    </a:schemeClr>
                  </a:solidFill>
                </a:rPr>
                <a:t>PlanificaSUS</a:t>
              </a:r>
              <a:r>
                <a:rPr lang="pt-BR" sz="1050" b="1">
                  <a:solidFill>
                    <a:schemeClr val="accent2">
                      <a:lumMod val="75000"/>
                    </a:schemeClr>
                  </a:solidFill>
                </a:rPr>
                <a:t> e Saúde Mental na APS</a:t>
              </a:r>
              <a:endParaRPr lang="pt-BR" sz="1050" b="1">
                <a:solidFill>
                  <a:schemeClr val="accent2">
                    <a:lumMod val="75000"/>
                  </a:schemeClr>
                </a:solidFill>
                <a:ea typeface="Calibri"/>
                <a:cs typeface="Calibri"/>
              </a:endParaRPr>
            </a:p>
          </p:txBody>
        </p:sp>
        <p:sp>
          <p:nvSpPr>
            <p:cNvPr id="14" name="Título 1">
              <a:extLst>
                <a:ext uri="{FF2B5EF4-FFF2-40B4-BE49-F238E27FC236}">
                  <a16:creationId xmlns:a16="http://schemas.microsoft.com/office/drawing/2014/main" id="{56D97FD4-CD40-81E7-97E3-E06783BA9FC1}"/>
                </a:ext>
              </a:extLst>
            </p:cNvPr>
            <p:cNvSpPr txBox="1">
              <a:spLocks/>
            </p:cNvSpPr>
            <p:nvPr/>
          </p:nvSpPr>
          <p:spPr>
            <a:xfrm>
              <a:off x="105608" y="958543"/>
              <a:ext cx="2431209" cy="407218"/>
            </a:xfrm>
            <a:prstGeom prst="rect">
              <a:avLst/>
            </a:prstGeom>
          </p:spPr>
          <p:txBody>
            <a:bodyPr vert="horz" lIns="60960" tIns="30480" rIns="60960" bIns="30480" rtlCol="0" anchor="ctr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0500" indent="-190500" algn="ctr"/>
              <a:r>
                <a:rPr lang="pt-PT" sz="1600" dirty="0">
                  <a:solidFill>
                    <a:srgbClr val="0317BB"/>
                  </a:solidFill>
                  <a:latin typeface="Roboto Bold"/>
                </a:rPr>
                <a:t>ACESSO LIVRE</a:t>
              </a:r>
              <a:endParaRPr lang="pt-BR" dirty="0">
                <a:solidFill>
                  <a:srgbClr val="0317BB"/>
                </a:solidFill>
                <a:ea typeface="Calibri"/>
                <a:cs typeface="Calibri"/>
              </a:endParaRPr>
            </a:p>
          </p:txBody>
        </p:sp>
        <p:sp>
          <p:nvSpPr>
            <p:cNvPr id="15" name="Chave Direita 14">
              <a:extLst>
                <a:ext uri="{FF2B5EF4-FFF2-40B4-BE49-F238E27FC236}">
                  <a16:creationId xmlns:a16="http://schemas.microsoft.com/office/drawing/2014/main" id="{F9BC3D69-CC9E-C164-155D-B4173E9E7795}"/>
                </a:ext>
              </a:extLst>
            </p:cNvPr>
            <p:cNvSpPr/>
            <p:nvPr/>
          </p:nvSpPr>
          <p:spPr>
            <a:xfrm rot="16200000">
              <a:off x="8027193" y="911458"/>
              <a:ext cx="95168" cy="608132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/>
            </a:p>
          </p:txBody>
        </p:sp>
        <p:sp>
          <p:nvSpPr>
            <p:cNvPr id="16" name="Chave Direita 15">
              <a:extLst>
                <a:ext uri="{FF2B5EF4-FFF2-40B4-BE49-F238E27FC236}">
                  <a16:creationId xmlns:a16="http://schemas.microsoft.com/office/drawing/2014/main" id="{56F7F8C2-D08F-639C-B3D6-75D80DC51DAF}"/>
                </a:ext>
              </a:extLst>
            </p:cNvPr>
            <p:cNvSpPr/>
            <p:nvPr/>
          </p:nvSpPr>
          <p:spPr>
            <a:xfrm rot="16200000">
              <a:off x="5106991" y="292413"/>
              <a:ext cx="110159" cy="1629319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/>
            </a:p>
          </p:txBody>
        </p:sp>
        <p:sp>
          <p:nvSpPr>
            <p:cNvPr id="17" name="Chave Direita 16">
              <a:extLst>
                <a:ext uri="{FF2B5EF4-FFF2-40B4-BE49-F238E27FC236}">
                  <a16:creationId xmlns:a16="http://schemas.microsoft.com/office/drawing/2014/main" id="{FE56FE33-00CC-56BA-08BD-BF629C2D2661}"/>
                </a:ext>
              </a:extLst>
            </p:cNvPr>
            <p:cNvSpPr/>
            <p:nvPr/>
          </p:nvSpPr>
          <p:spPr>
            <a:xfrm>
              <a:off x="8229599" y="1477332"/>
              <a:ext cx="220257" cy="608132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/>
            </a:p>
          </p:txBody>
        </p:sp>
        <p:sp>
          <p:nvSpPr>
            <p:cNvPr id="18" name="Chave Direita 17">
              <a:extLst>
                <a:ext uri="{FF2B5EF4-FFF2-40B4-BE49-F238E27FC236}">
                  <a16:creationId xmlns:a16="http://schemas.microsoft.com/office/drawing/2014/main" id="{F1F1A0C3-6734-C692-0F54-8F158947EFB7}"/>
                </a:ext>
              </a:extLst>
            </p:cNvPr>
            <p:cNvSpPr/>
            <p:nvPr/>
          </p:nvSpPr>
          <p:spPr>
            <a:xfrm>
              <a:off x="8157022" y="2395431"/>
              <a:ext cx="509900" cy="1765751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/>
            </a:p>
          </p:txBody>
        </p:sp>
        <p:sp>
          <p:nvSpPr>
            <p:cNvPr id="19" name="Chave Direita 18">
              <a:extLst>
                <a:ext uri="{FF2B5EF4-FFF2-40B4-BE49-F238E27FC236}">
                  <a16:creationId xmlns:a16="http://schemas.microsoft.com/office/drawing/2014/main" id="{7880D8FA-0057-D3AA-4FB8-D62C7A227B77}"/>
                </a:ext>
              </a:extLst>
            </p:cNvPr>
            <p:cNvSpPr/>
            <p:nvPr/>
          </p:nvSpPr>
          <p:spPr>
            <a:xfrm>
              <a:off x="8299329" y="5890936"/>
              <a:ext cx="221819" cy="431702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/>
            </a:p>
          </p:txBody>
        </p:sp>
        <p:sp>
          <p:nvSpPr>
            <p:cNvPr id="20" name="Chave Direita 19">
              <a:extLst>
                <a:ext uri="{FF2B5EF4-FFF2-40B4-BE49-F238E27FC236}">
                  <a16:creationId xmlns:a16="http://schemas.microsoft.com/office/drawing/2014/main" id="{6383FE1C-6228-ED38-D1BF-08F7CFA61A18}"/>
                </a:ext>
              </a:extLst>
            </p:cNvPr>
            <p:cNvSpPr/>
            <p:nvPr/>
          </p:nvSpPr>
          <p:spPr>
            <a:xfrm flipH="1">
              <a:off x="3421496" y="4218012"/>
              <a:ext cx="320672" cy="1765751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/>
            </a:p>
          </p:txBody>
        </p:sp>
        <p:sp>
          <p:nvSpPr>
            <p:cNvPr id="21" name="CaixaDeTexto 62">
              <a:extLst>
                <a:ext uri="{FF2B5EF4-FFF2-40B4-BE49-F238E27FC236}">
                  <a16:creationId xmlns:a16="http://schemas.microsoft.com/office/drawing/2014/main" id="{DF90BB51-57D3-377F-BA6E-1BD975B2ADEC}"/>
                </a:ext>
              </a:extLst>
            </p:cNvPr>
            <p:cNvSpPr txBox="1"/>
            <p:nvPr/>
          </p:nvSpPr>
          <p:spPr>
            <a:xfrm>
              <a:off x="1897771" y="2445936"/>
              <a:ext cx="1629319" cy="28330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050" b="1">
                  <a:solidFill>
                    <a:schemeClr val="accent2">
                      <a:lumMod val="75000"/>
                    </a:schemeClr>
                  </a:solidFill>
                </a:rPr>
                <a:t>Login e Cadastro</a:t>
              </a:r>
            </a:p>
          </p:txBody>
        </p:sp>
        <p:sp>
          <p:nvSpPr>
            <p:cNvPr id="22" name="Chave Direita 21">
              <a:extLst>
                <a:ext uri="{FF2B5EF4-FFF2-40B4-BE49-F238E27FC236}">
                  <a16:creationId xmlns:a16="http://schemas.microsoft.com/office/drawing/2014/main" id="{6973FE41-D5CF-3567-5ED5-CE95851D3299}"/>
                </a:ext>
              </a:extLst>
            </p:cNvPr>
            <p:cNvSpPr/>
            <p:nvPr/>
          </p:nvSpPr>
          <p:spPr>
            <a:xfrm flipH="1">
              <a:off x="3405144" y="2153479"/>
              <a:ext cx="320672" cy="923468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/>
            </a:p>
          </p:txBody>
        </p:sp>
        <p:sp>
          <p:nvSpPr>
            <p:cNvPr id="23" name="CaixaDeTexto 65">
              <a:extLst>
                <a:ext uri="{FF2B5EF4-FFF2-40B4-BE49-F238E27FC236}">
                  <a16:creationId xmlns:a16="http://schemas.microsoft.com/office/drawing/2014/main" id="{10578F0C-9203-FD9C-0CFB-341E131B048D}"/>
                </a:ext>
              </a:extLst>
            </p:cNvPr>
            <p:cNvSpPr txBox="1"/>
            <p:nvPr/>
          </p:nvSpPr>
          <p:spPr>
            <a:xfrm>
              <a:off x="1870696" y="3086409"/>
              <a:ext cx="1725585" cy="28330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050" b="1">
                  <a:solidFill>
                    <a:schemeClr val="accent2">
                      <a:lumMod val="75000"/>
                    </a:schemeClr>
                  </a:solidFill>
                </a:rPr>
                <a:t>Sobre e-Planifica</a:t>
              </a:r>
              <a:endParaRPr lang="pt-BR" sz="1050" b="1">
                <a:solidFill>
                  <a:schemeClr val="accent2">
                    <a:lumMod val="75000"/>
                  </a:schemeClr>
                </a:solidFill>
                <a:ea typeface="Calibri"/>
                <a:cs typeface="Calibri"/>
              </a:endParaRP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489D4C77-8DBF-7037-9D5D-FB8C80E82996}"/>
                </a:ext>
              </a:extLst>
            </p:cNvPr>
            <p:cNvSpPr/>
            <p:nvPr/>
          </p:nvSpPr>
          <p:spPr>
            <a:xfrm>
              <a:off x="5116613" y="2189048"/>
              <a:ext cx="1658348" cy="202896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/>
            </a:p>
          </p:txBody>
        </p:sp>
        <p:cxnSp>
          <p:nvCxnSpPr>
            <p:cNvPr id="25" name="Conector de Seta Reta 24">
              <a:extLst>
                <a:ext uri="{FF2B5EF4-FFF2-40B4-BE49-F238E27FC236}">
                  <a16:creationId xmlns:a16="http://schemas.microsoft.com/office/drawing/2014/main" id="{BCBEB1A1-4030-11F0-D292-4F7229C9758A}"/>
                </a:ext>
              </a:extLst>
            </p:cNvPr>
            <p:cNvCxnSpPr>
              <a:cxnSpLocks/>
            </p:cNvCxnSpPr>
            <p:nvPr/>
          </p:nvCxnSpPr>
          <p:spPr>
            <a:xfrm>
              <a:off x="1897771" y="3429000"/>
              <a:ext cx="3218842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95A19878-5359-5BA9-8CF2-B6A865FC7A42}"/>
                </a:ext>
              </a:extLst>
            </p:cNvPr>
            <p:cNvSpPr/>
            <p:nvPr/>
          </p:nvSpPr>
          <p:spPr>
            <a:xfrm>
              <a:off x="6774961" y="2153479"/>
              <a:ext cx="1658348" cy="29245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200"/>
            </a:p>
          </p:txBody>
        </p:sp>
        <p:cxnSp>
          <p:nvCxnSpPr>
            <p:cNvPr id="27" name="Conector de Seta Reta 26">
              <a:extLst>
                <a:ext uri="{FF2B5EF4-FFF2-40B4-BE49-F238E27FC236}">
                  <a16:creationId xmlns:a16="http://schemas.microsoft.com/office/drawing/2014/main" id="{9C56A8B3-69D8-46F4-B25E-FB1D6C1299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30408" y="2299707"/>
              <a:ext cx="1890395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ixaDeTexto 16">
              <a:extLst>
                <a:ext uri="{FF2B5EF4-FFF2-40B4-BE49-F238E27FC236}">
                  <a16:creationId xmlns:a16="http://schemas.microsoft.com/office/drawing/2014/main" id="{CEE22416-FC35-53DF-AC79-7D6DB877621F}"/>
                </a:ext>
              </a:extLst>
            </p:cNvPr>
            <p:cNvSpPr txBox="1"/>
            <p:nvPr/>
          </p:nvSpPr>
          <p:spPr>
            <a:xfrm>
              <a:off x="8361870" y="1973002"/>
              <a:ext cx="3636071" cy="28330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050" b="1">
                  <a:solidFill>
                    <a:schemeClr val="accent2">
                      <a:lumMod val="75000"/>
                    </a:schemeClr>
                  </a:solidFill>
                </a:rPr>
                <a:t>Link direcionando para plataforma EAD</a:t>
              </a:r>
              <a:endParaRPr lang="pt-BR" sz="1050" b="1">
                <a:solidFill>
                  <a:schemeClr val="accent2">
                    <a:lumMod val="75000"/>
                  </a:schemeClr>
                </a:solidFill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62406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91C79-D567-3438-3863-413F10BA5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nterface gráfica do usuário, Aplicativo, Word  Descrição gerada automaticamente">
            <a:extLst>
              <a:ext uri="{FF2B5EF4-FFF2-40B4-BE49-F238E27FC236}">
                <a16:creationId xmlns:a16="http://schemas.microsoft.com/office/drawing/2014/main" id="{2101D370-A3D7-901E-E2E3-E14914383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2781300"/>
            <a:ext cx="10007600" cy="38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4">
            <a:extLst>
              <a:ext uri="{FF2B5EF4-FFF2-40B4-BE49-F238E27FC236}">
                <a16:creationId xmlns:a16="http://schemas.microsoft.com/office/drawing/2014/main" id="{9CCCB300-FDB7-CA82-6DE0-45CF857315BF}"/>
              </a:ext>
            </a:extLst>
          </p:cNvPr>
          <p:cNvSpPr txBox="1"/>
          <p:nvPr/>
        </p:nvSpPr>
        <p:spPr>
          <a:xfrm>
            <a:off x="2358271" y="2159089"/>
            <a:ext cx="7319129" cy="338554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>
                <a:solidFill>
                  <a:srgbClr val="0D5095"/>
                </a:solidFill>
              </a:rPr>
              <a:t>Veja a figura abaixo com as principais funcionalidades da gestão de usuários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671E6CD-B2C1-A782-1097-4EB7A89329DE}"/>
              </a:ext>
            </a:extLst>
          </p:cNvPr>
          <p:cNvSpPr txBox="1"/>
          <p:nvPr/>
        </p:nvSpPr>
        <p:spPr>
          <a:xfrm>
            <a:off x="330200" y="1104900"/>
            <a:ext cx="2297072" cy="348878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67" b="1">
                <a:solidFill>
                  <a:srgbClr val="0D5095"/>
                </a:solidFill>
              </a:rPr>
              <a:t>ADMINISTRADOR</a:t>
            </a:r>
            <a:r>
              <a:rPr lang="pt-BR" sz="1200" b="1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29222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45B93-7EF4-EE8B-64CA-AFC7949D7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0FE569E-20C3-D47E-9928-6257BB5257D9}"/>
              </a:ext>
            </a:extLst>
          </p:cNvPr>
          <p:cNvGraphicFramePr>
            <a:graphicFrameLocks noGrp="1"/>
          </p:cNvGraphicFramePr>
          <p:nvPr/>
        </p:nvGraphicFramePr>
        <p:xfrm>
          <a:off x="2717607" y="990600"/>
          <a:ext cx="6769294" cy="5434976"/>
        </p:xfrm>
        <a:graphic>
          <a:graphicData uri="http://schemas.openxmlformats.org/drawingml/2006/table">
            <a:tbl>
              <a:tblPr/>
              <a:tblGrid>
                <a:gridCol w="3384647">
                  <a:extLst>
                    <a:ext uri="{9D8B030D-6E8A-4147-A177-3AD203B41FA5}">
                      <a16:colId xmlns:a16="http://schemas.microsoft.com/office/drawing/2014/main" val="2274376995"/>
                    </a:ext>
                  </a:extLst>
                </a:gridCol>
                <a:gridCol w="3384647">
                  <a:extLst>
                    <a:ext uri="{9D8B030D-6E8A-4147-A177-3AD203B41FA5}">
                      <a16:colId xmlns:a16="http://schemas.microsoft.com/office/drawing/2014/main" val="2353846563"/>
                    </a:ext>
                  </a:extLst>
                </a:gridCol>
              </a:tblGrid>
              <a:tr h="223472">
                <a:tc>
                  <a:txBody>
                    <a:bodyPr/>
                    <a:lstStyle/>
                    <a:p>
                      <a:pPr algn="l" rtl="0" fontAlgn="base"/>
                      <a:r>
                        <a:rPr lang="pt-PT" sz="1400" b="1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Papeis responsáveis*​</a:t>
                      </a:r>
                    </a:p>
                  </a:txBody>
                  <a:tcPr marL="40591" marR="40591" marT="20296" marB="202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t-BR" sz="1400" b="1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Gestão de usuários no e-Planifica​</a:t>
                      </a:r>
                    </a:p>
                  </a:txBody>
                  <a:tcPr marL="40591" marR="40591" marT="20296" marB="202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60599"/>
                  </a:ext>
                </a:extLst>
              </a:tr>
              <a:tr h="223472">
                <a:tc rowSpan="3">
                  <a:txBody>
                    <a:bodyPr/>
                    <a:lstStyle/>
                    <a:p>
                      <a:pPr algn="l" rtl="0" fontAlgn="base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Administrador PlanificaSUS ​</a:t>
                      </a:r>
                    </a:p>
                  </a:txBody>
                  <a:tcPr marL="40591" marR="40591" marT="20296" marB="20296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1) Referência Técnica Estadual​</a:t>
                      </a:r>
                    </a:p>
                  </a:txBody>
                  <a:tcPr marL="40591" marR="40591" marT="20296" marB="20296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28372"/>
                  </a:ext>
                </a:extLst>
              </a:tr>
              <a:tr h="40635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2) Consultores Regionais​</a:t>
                      </a:r>
                    </a:p>
                  </a:txBody>
                  <a:tcPr marL="40591" marR="40591" marT="20296" marB="20296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389506"/>
                  </a:ext>
                </a:extLst>
              </a:tr>
              <a:tr h="40635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pt-BR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pt-BR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3) Analistas de Tutoria APS/AAE​</a:t>
                      </a:r>
                    </a:p>
                  </a:txBody>
                  <a:tcPr marL="40591" marR="40591" marT="20296" marB="20296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39243"/>
                  </a:ext>
                </a:extLst>
              </a:tr>
              <a:tr h="406352">
                <a:tc rowSpan="3">
                  <a:txBody>
                    <a:bodyPr/>
                    <a:lstStyle/>
                    <a:p>
                      <a:pPr algn="l" rtl="0" fontAlgn="auto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Referência Técnica Estadual​</a:t>
                      </a:r>
                    </a:p>
                  </a:txBody>
                  <a:tcPr marL="40591" marR="40591" marT="20296" marB="20296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1) Referência Técnica Regional​</a:t>
                      </a:r>
                    </a:p>
                  </a:txBody>
                  <a:tcPr marL="40591" marR="40591" marT="20296" marB="20296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7748142"/>
                  </a:ext>
                </a:extLst>
              </a:tr>
              <a:tr h="22347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t-BR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2) Tutor Estadual APS/AAE​</a:t>
                      </a:r>
                    </a:p>
                  </a:txBody>
                  <a:tcPr marL="40591" marR="40591" marT="20296" marB="20296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758343"/>
                  </a:ext>
                </a:extLst>
              </a:tr>
              <a:tr h="40635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3) Equipe Estadual​</a:t>
                      </a:r>
                    </a:p>
                  </a:txBody>
                  <a:tcPr marL="40591" marR="40591" marT="20296" marB="20296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252918"/>
                  </a:ext>
                </a:extLst>
              </a:tr>
              <a:tr h="406352">
                <a:tc rowSpan="3">
                  <a:txBody>
                    <a:bodyPr/>
                    <a:lstStyle/>
                    <a:p>
                      <a:pPr algn="l" rtl="0" fontAlgn="auto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Referência Técnica Regional​</a:t>
                      </a:r>
                    </a:p>
                  </a:txBody>
                  <a:tcPr marL="40591" marR="40591" marT="20296" marB="20296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1) Referência Técnica Municipal​</a:t>
                      </a:r>
                    </a:p>
                  </a:txBody>
                  <a:tcPr marL="40591" marR="40591" marT="20296" marB="20296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143985"/>
                  </a:ext>
                </a:extLst>
              </a:tr>
              <a:tr h="40635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pt-BR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pt-BR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2) Tutor Regional APS/AAE​</a:t>
                      </a:r>
                    </a:p>
                  </a:txBody>
                  <a:tcPr marL="40591" marR="40591" marT="20296" marB="20296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3103525"/>
                  </a:ext>
                </a:extLst>
              </a:tr>
              <a:tr h="40635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3) Equipe Regional​</a:t>
                      </a:r>
                    </a:p>
                  </a:txBody>
                  <a:tcPr marL="40591" marR="40591" marT="20296" marB="20296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48744"/>
                  </a:ext>
                </a:extLst>
              </a:tr>
              <a:tr h="406352">
                <a:tc rowSpan="3">
                  <a:txBody>
                    <a:bodyPr/>
                    <a:lstStyle/>
                    <a:p>
                      <a:pPr algn="l" rtl="0" fontAlgn="auto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Referência Técnica Municipal​</a:t>
                      </a:r>
                    </a:p>
                  </a:txBody>
                  <a:tcPr marL="40591" marR="40591" marT="20296" marB="20296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pt-BR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pt-BR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1) Tutor Unidade APS/AAE​</a:t>
                      </a:r>
                    </a:p>
                  </a:txBody>
                  <a:tcPr marL="40591" marR="40591" marT="20296" marB="20296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2435225"/>
                  </a:ext>
                </a:extLst>
              </a:tr>
              <a:tr h="40635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2) Equipe Municipal​</a:t>
                      </a:r>
                    </a:p>
                  </a:txBody>
                  <a:tcPr marL="40591" marR="40591" marT="20296" marB="20296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202359"/>
                  </a:ext>
                </a:extLst>
              </a:tr>
              <a:tr h="40635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pt-PT" sz="1400" b="0" i="0">
                          <a:solidFill>
                            <a:srgbClr val="0D5095"/>
                          </a:solidFill>
                          <a:effectLst/>
                          <a:latin typeface="+mn-lt"/>
                        </a:rPr>
                        <a:t>3) Equipe Unidade​</a:t>
                      </a:r>
                    </a:p>
                  </a:txBody>
                  <a:tcPr marL="40591" marR="40591" marT="20296" marB="20296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9457735"/>
                  </a:ext>
                </a:extLst>
              </a:tr>
            </a:tbl>
          </a:graphicData>
        </a:graphic>
      </p:graphicFrame>
      <p:sp>
        <p:nvSpPr>
          <p:cNvPr id="8" name="CaixaDeTexto 6">
            <a:extLst>
              <a:ext uri="{FF2B5EF4-FFF2-40B4-BE49-F238E27FC236}">
                <a16:creationId xmlns:a16="http://schemas.microsoft.com/office/drawing/2014/main" id="{F1E194C2-2E40-A495-03E4-2FCED3FC7FB6}"/>
              </a:ext>
            </a:extLst>
          </p:cNvPr>
          <p:cNvSpPr txBox="1"/>
          <p:nvPr/>
        </p:nvSpPr>
        <p:spPr>
          <a:xfrm>
            <a:off x="1803400" y="6522741"/>
            <a:ext cx="1193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>
                <a:solidFill>
                  <a:srgbClr val="0D5095"/>
                </a:solidFill>
              </a:rPr>
              <a:t>*Na indisponibilidade de um responsável, a esfera superior deverá assumir o papel de gestão de usuário</a:t>
            </a:r>
          </a:p>
        </p:txBody>
      </p:sp>
    </p:spTree>
    <p:extLst>
      <p:ext uri="{BB962C8B-B14F-4D97-AF65-F5344CB8AC3E}">
        <p14:creationId xmlns:p14="http://schemas.microsoft.com/office/powerpoint/2010/main" val="152207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75709" y="528207"/>
            <a:ext cx="7603539" cy="7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>
                <a:solidFill>
                  <a:srgbClr val="0317BB"/>
                </a:solidFill>
              </a:rPr>
              <a:t>Time Einstein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E3094383-84F6-D574-2097-CE857F585058}"/>
              </a:ext>
            </a:extLst>
          </p:cNvPr>
          <p:cNvSpPr/>
          <p:nvPr/>
        </p:nvSpPr>
        <p:spPr>
          <a:xfrm>
            <a:off x="3456212" y="3870478"/>
            <a:ext cx="2213427" cy="19352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EFDF3FC-DFE7-8936-498C-FE1FF80466A0}"/>
              </a:ext>
            </a:extLst>
          </p:cNvPr>
          <p:cNvSpPr txBox="1"/>
          <p:nvPr/>
        </p:nvSpPr>
        <p:spPr>
          <a:xfrm>
            <a:off x="3773712" y="5890381"/>
            <a:ext cx="246742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>
                <a:solidFill>
                  <a:schemeClr val="accent3">
                    <a:lumMod val="75000"/>
                  </a:schemeClr>
                </a:solidFill>
                <a:cs typeface="Calibri"/>
              </a:rPr>
              <a:t>Nome </a:t>
            </a:r>
          </a:p>
          <a:p>
            <a:pPr algn="ctr"/>
            <a:r>
              <a:rPr lang="pt-BR">
                <a:solidFill>
                  <a:schemeClr val="accent3">
                    <a:lumMod val="75000"/>
                  </a:schemeClr>
                </a:solidFill>
                <a:cs typeface="Calibri"/>
              </a:rPr>
              <a:t>Analista de Qualidade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1761635-8FF1-204E-1E05-D02876905134}"/>
              </a:ext>
            </a:extLst>
          </p:cNvPr>
          <p:cNvSpPr/>
          <p:nvPr/>
        </p:nvSpPr>
        <p:spPr>
          <a:xfrm>
            <a:off x="6948711" y="3721736"/>
            <a:ext cx="2213427" cy="19352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46604C6-40AC-F877-D966-D9DEF521B928}"/>
              </a:ext>
            </a:extLst>
          </p:cNvPr>
          <p:cNvSpPr txBox="1"/>
          <p:nvPr/>
        </p:nvSpPr>
        <p:spPr>
          <a:xfrm>
            <a:off x="7512796" y="4451428"/>
            <a:ext cx="10885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>
                <a:cs typeface="Calibri"/>
              </a:rPr>
              <a:t>Inserir Foto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5489A9E-5C10-7C70-5898-31010C6FA358}"/>
              </a:ext>
            </a:extLst>
          </p:cNvPr>
          <p:cNvSpPr txBox="1"/>
          <p:nvPr/>
        </p:nvSpPr>
        <p:spPr>
          <a:xfrm>
            <a:off x="6968504" y="5890382"/>
            <a:ext cx="239485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>
                <a:solidFill>
                  <a:schemeClr val="accent3">
                    <a:lumMod val="75000"/>
                  </a:schemeClr>
                </a:solidFill>
                <a:cs typeface="Calibri"/>
              </a:rPr>
              <a:t>Nome </a:t>
            </a:r>
          </a:p>
          <a:p>
            <a:pPr algn="ctr"/>
            <a:r>
              <a:rPr lang="pt-BR">
                <a:solidFill>
                  <a:schemeClr val="accent3">
                    <a:lumMod val="75000"/>
                  </a:schemeClr>
                </a:solidFill>
                <a:cs typeface="Calibri"/>
              </a:rPr>
              <a:t>Consultor em Gestão 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305EE9B8-0C00-C851-1EFF-35C22D47C0D9}"/>
              </a:ext>
            </a:extLst>
          </p:cNvPr>
          <p:cNvSpPr/>
          <p:nvPr/>
        </p:nvSpPr>
        <p:spPr>
          <a:xfrm>
            <a:off x="5678714" y="737811"/>
            <a:ext cx="2213427" cy="19352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8E37D0A-6542-5E7B-F84C-0B0C42AFD31D}"/>
              </a:ext>
            </a:extLst>
          </p:cNvPr>
          <p:cNvSpPr txBox="1"/>
          <p:nvPr/>
        </p:nvSpPr>
        <p:spPr>
          <a:xfrm>
            <a:off x="6241141" y="1390952"/>
            <a:ext cx="10885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>
                <a:cs typeface="Calibri"/>
              </a:rPr>
              <a:t>Inserir Foto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E4D88D5-42FE-CBB5-E47F-142072239783}"/>
              </a:ext>
            </a:extLst>
          </p:cNvPr>
          <p:cNvSpPr txBox="1"/>
          <p:nvPr/>
        </p:nvSpPr>
        <p:spPr>
          <a:xfrm>
            <a:off x="6071806" y="2927048"/>
            <a:ext cx="16328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>
                <a:solidFill>
                  <a:schemeClr val="accent3">
                    <a:lumMod val="75000"/>
                  </a:schemeClr>
                </a:solidFill>
                <a:cs typeface="Calibri"/>
              </a:rPr>
              <a:t>Nome </a:t>
            </a:r>
          </a:p>
          <a:p>
            <a:pPr algn="ctr"/>
            <a:r>
              <a:rPr lang="pt-BR">
                <a:solidFill>
                  <a:schemeClr val="accent3">
                    <a:lumMod val="75000"/>
                  </a:schemeClr>
                </a:solidFill>
                <a:cs typeface="Calibri"/>
              </a:rPr>
              <a:t>Analista de APS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19B627E-5AE7-80A8-2094-EDDE1AC56BFE}"/>
              </a:ext>
            </a:extLst>
          </p:cNvPr>
          <p:cNvSpPr/>
          <p:nvPr/>
        </p:nvSpPr>
        <p:spPr>
          <a:xfrm>
            <a:off x="2920999" y="749906"/>
            <a:ext cx="2213427" cy="19352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FA7D655-F7DD-1BB8-FABB-9AC7553CCF42}"/>
              </a:ext>
            </a:extLst>
          </p:cNvPr>
          <p:cNvSpPr txBox="1"/>
          <p:nvPr/>
        </p:nvSpPr>
        <p:spPr>
          <a:xfrm>
            <a:off x="3970738" y="4523618"/>
            <a:ext cx="10885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>
                <a:cs typeface="Calibri"/>
              </a:rPr>
              <a:t>Inserir Foto</a:t>
            </a:r>
          </a:p>
        </p:txBody>
      </p:sp>
      <p:sp>
        <p:nvSpPr>
          <p:cNvPr id="15" name="CaixaDeTexto 19">
            <a:extLst>
              <a:ext uri="{FF2B5EF4-FFF2-40B4-BE49-F238E27FC236}">
                <a16:creationId xmlns:a16="http://schemas.microsoft.com/office/drawing/2014/main" id="{AA893F88-B929-CB7A-7279-AF8D14FAA964}"/>
              </a:ext>
            </a:extLst>
          </p:cNvPr>
          <p:cNvSpPr txBox="1"/>
          <p:nvPr/>
        </p:nvSpPr>
        <p:spPr>
          <a:xfrm>
            <a:off x="3483427" y="1390952"/>
            <a:ext cx="1088571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>
                <a:cs typeface="Calibri"/>
              </a:rPr>
              <a:t>Inserir Foto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E9829E7-98D3-7F92-D489-1B61E19D4F41}"/>
              </a:ext>
            </a:extLst>
          </p:cNvPr>
          <p:cNvSpPr txBox="1"/>
          <p:nvPr/>
        </p:nvSpPr>
        <p:spPr>
          <a:xfrm>
            <a:off x="2806091" y="2793999"/>
            <a:ext cx="252790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>
                <a:solidFill>
                  <a:schemeClr val="accent3">
                    <a:lumMod val="75000"/>
                  </a:schemeClr>
                </a:solidFill>
                <a:cs typeface="Calibri"/>
              </a:rPr>
              <a:t>Nome </a:t>
            </a:r>
          </a:p>
          <a:p>
            <a:pPr algn="ctr"/>
            <a:r>
              <a:rPr lang="pt-BR">
                <a:solidFill>
                  <a:schemeClr val="accent3">
                    <a:lumMod val="75000"/>
                  </a:schemeClr>
                </a:solidFill>
                <a:cs typeface="Calibri"/>
              </a:rPr>
              <a:t>Analista de Práticas Assistenciais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7BE5B5D-A038-66A9-BBEC-73CE0991582B}"/>
              </a:ext>
            </a:extLst>
          </p:cNvPr>
          <p:cNvSpPr txBox="1"/>
          <p:nvPr/>
        </p:nvSpPr>
        <p:spPr>
          <a:xfrm>
            <a:off x="580570" y="4523619"/>
            <a:ext cx="159657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>
                <a:solidFill>
                  <a:schemeClr val="accent3">
                    <a:lumMod val="75000"/>
                  </a:schemeClr>
                </a:solidFill>
                <a:cs typeface="Calibri"/>
              </a:rPr>
              <a:t>Nome </a:t>
            </a:r>
          </a:p>
          <a:p>
            <a:pPr algn="ctr"/>
            <a:r>
              <a:rPr lang="pt-BR" dirty="0">
                <a:solidFill>
                  <a:schemeClr val="accent3">
                    <a:lumMod val="75000"/>
                  </a:schemeClr>
                </a:solidFill>
                <a:cs typeface="Calibri"/>
              </a:rPr>
              <a:t>Especialista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57458A5-C9B0-004C-F5DA-6FFFAB923BED}"/>
              </a:ext>
            </a:extLst>
          </p:cNvPr>
          <p:cNvSpPr/>
          <p:nvPr/>
        </p:nvSpPr>
        <p:spPr>
          <a:xfrm>
            <a:off x="429381" y="2455334"/>
            <a:ext cx="2213427" cy="19352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52E3275-4AB1-4525-A2F6-5F4FD4F35D68}"/>
              </a:ext>
            </a:extLst>
          </p:cNvPr>
          <p:cNvSpPr txBox="1"/>
          <p:nvPr/>
        </p:nvSpPr>
        <p:spPr>
          <a:xfrm>
            <a:off x="1019949" y="3163804"/>
            <a:ext cx="1088571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>
                <a:cs typeface="Calibri"/>
              </a:rPr>
              <a:t>Inserir Foto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771949BC-6E68-3262-710B-85677ABA3EBD}"/>
              </a:ext>
            </a:extLst>
          </p:cNvPr>
          <p:cNvSpPr/>
          <p:nvPr/>
        </p:nvSpPr>
        <p:spPr>
          <a:xfrm>
            <a:off x="8998376" y="1714117"/>
            <a:ext cx="2213427" cy="19352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7FDE2FE-C772-F480-8BF2-EAAD62B480ED}"/>
              </a:ext>
            </a:extLst>
          </p:cNvPr>
          <p:cNvSpPr txBox="1"/>
          <p:nvPr/>
        </p:nvSpPr>
        <p:spPr>
          <a:xfrm>
            <a:off x="9652966" y="2372418"/>
            <a:ext cx="10885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>
                <a:cs typeface="Calibri"/>
              </a:rPr>
              <a:t>Inserir Foto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AC8052C-AFAF-2EDF-562C-3BD3870A3DFB}"/>
              </a:ext>
            </a:extLst>
          </p:cNvPr>
          <p:cNvSpPr txBox="1"/>
          <p:nvPr/>
        </p:nvSpPr>
        <p:spPr>
          <a:xfrm>
            <a:off x="9309933" y="3883694"/>
            <a:ext cx="239485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>
                <a:solidFill>
                  <a:schemeClr val="accent3">
                    <a:lumMod val="75000"/>
                  </a:schemeClr>
                </a:solidFill>
                <a:cs typeface="Calibri"/>
              </a:rPr>
              <a:t>Nome </a:t>
            </a:r>
          </a:p>
          <a:p>
            <a:pPr algn="ctr"/>
            <a:r>
              <a:rPr lang="pt-BR" dirty="0">
                <a:solidFill>
                  <a:schemeClr val="accent3">
                    <a:lumMod val="75000"/>
                  </a:schemeClr>
                </a:solidFill>
                <a:cs typeface="Calibri"/>
              </a:rPr>
              <a:t>Analista AAE </a:t>
            </a:r>
          </a:p>
        </p:txBody>
      </p:sp>
    </p:spTree>
    <p:extLst>
      <p:ext uri="{BB962C8B-B14F-4D97-AF65-F5344CB8AC3E}">
        <p14:creationId xmlns:p14="http://schemas.microsoft.com/office/powerpoint/2010/main" val="5720016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9FB8E-08CF-ACEA-FC40-0E251D7F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B574A659-473A-58B2-CE7E-9D2CE1773BD4}"/>
              </a:ext>
            </a:extLst>
          </p:cNvPr>
          <p:cNvGraphicFramePr>
            <a:graphicFrameLocks noGrp="1"/>
          </p:cNvGraphicFramePr>
          <p:nvPr/>
        </p:nvGraphicFramePr>
        <p:xfrm>
          <a:off x="1587500" y="1999169"/>
          <a:ext cx="8674100" cy="4460429"/>
        </p:xfrm>
        <a:graphic>
          <a:graphicData uri="http://schemas.openxmlformats.org/drawingml/2006/table">
            <a:tbl>
              <a:tblPr/>
              <a:tblGrid>
                <a:gridCol w="3289300">
                  <a:extLst>
                    <a:ext uri="{9D8B030D-6E8A-4147-A177-3AD203B41FA5}">
                      <a16:colId xmlns:a16="http://schemas.microsoft.com/office/drawing/2014/main" val="2541485763"/>
                    </a:ext>
                  </a:extLst>
                </a:gridCol>
                <a:gridCol w="1968500">
                  <a:extLst>
                    <a:ext uri="{9D8B030D-6E8A-4147-A177-3AD203B41FA5}">
                      <a16:colId xmlns:a16="http://schemas.microsoft.com/office/drawing/2014/main" val="2008244276"/>
                    </a:ext>
                  </a:extLst>
                </a:gridCol>
                <a:gridCol w="3416300">
                  <a:extLst>
                    <a:ext uri="{9D8B030D-6E8A-4147-A177-3AD203B41FA5}">
                      <a16:colId xmlns:a16="http://schemas.microsoft.com/office/drawing/2014/main" val="3531321603"/>
                    </a:ext>
                  </a:extLst>
                </a:gridCol>
              </a:tblGrid>
              <a:tr h="649557">
                <a:tc>
                  <a:txBody>
                    <a:bodyPr/>
                    <a:lstStyle/>
                    <a:p>
                      <a:pPr algn="ctr" rtl="0" fontAlgn="base"/>
                      <a:endParaRPr lang="pt-PT" sz="1400" b="1" i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pt-PT" sz="1400" b="1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Papéis</a:t>
                      </a:r>
                      <a:r>
                        <a:rPr lang="pt-PT" sz="1400" b="1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45939" marR="45939" marT="22969" marB="2296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endParaRPr lang="pt-PT" sz="1400" b="1" i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base"/>
                      <a:r>
                        <a:rPr lang="pt-PT" sz="1400" b="1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Perfil</a:t>
                      </a:r>
                      <a:r>
                        <a:rPr lang="pt-PT" sz="1400" b="1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45939" marR="45939" marT="22969" marB="2296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pt-BR" sz="1400" b="1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ctr" rtl="0" fontAlgn="base"/>
                      <a:r>
                        <a:rPr lang="pt-BR" sz="1400" b="1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Descrição das permissões no </a:t>
                      </a:r>
                      <a:r>
                        <a:rPr lang="pt-BR" sz="1400" b="1" i="0" err="1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ePlanifica</a:t>
                      </a:r>
                      <a:r>
                        <a:rPr lang="pt-BR" sz="1400" b="1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45939" marR="45939" marT="22969" marB="2296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16724"/>
                  </a:ext>
                </a:extLst>
              </a:tr>
              <a:tr h="1049138">
                <a:tc>
                  <a:txBody>
                    <a:bodyPr/>
                    <a:lstStyle/>
                    <a:p>
                      <a:pPr algn="l" rtl="0" fontAlgn="auto">
                        <a:buFont typeface="Arial" panose="020B0604020202020204" pitchFamily="34" charset="0"/>
                        <a:buChar char="•"/>
                      </a:pPr>
                      <a:endParaRPr lang="pt-BR" sz="1400" b="0" i="0" kern="1200">
                        <a:solidFill>
                          <a:srgbClr val="0D509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Equipe Estadual​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Equipe Regional​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Equipe Municipal​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Equipe Unidade​</a:t>
                      </a:r>
                    </a:p>
                  </a:txBody>
                  <a:tcPr marL="45939" marR="45939" marT="22969" marB="22969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pt-PT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algn="ctr" rtl="0" fontAlgn="base"/>
                      <a:r>
                        <a:rPr lang="pt-PT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algn="ctr" rtl="0" fontAlgn="base"/>
                      <a:r>
                        <a:rPr lang="pt-PT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Leitor​</a:t>
                      </a:r>
                    </a:p>
                  </a:txBody>
                  <a:tcPr marL="45939" marR="45939" marT="22969" marB="22969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t-PT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​</a:t>
                      </a:r>
                    </a:p>
                    <a:p>
                      <a:pPr algn="l" rtl="0" fontAlgn="base"/>
                      <a:r>
                        <a:rPr lang="pt-PT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pt-PT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Visualização dos dados​</a:t>
                      </a:r>
                    </a:p>
                  </a:txBody>
                  <a:tcPr marL="45939" marR="45939" marT="22969" marB="22969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271076"/>
                  </a:ext>
                </a:extLst>
              </a:tr>
              <a:tr h="1248929">
                <a:tc>
                  <a:txBody>
                    <a:bodyPr/>
                    <a:lstStyle/>
                    <a:p>
                      <a:pPr algn="l" rtl="0" fontAlgn="auto"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Tutor Estadual APS/AAE​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Tutor Regional APS/AAE​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Tutor Unidade APS/AAE​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Analista de Tutoria APS/AAE​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Consultor Regional​</a:t>
                      </a:r>
                    </a:p>
                  </a:txBody>
                  <a:tcPr marL="45939" marR="45939" marT="22969" marB="22969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pt-PT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algn="ctr" rtl="0" fontAlgn="base"/>
                      <a:r>
                        <a:rPr lang="pt-PT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algn="ctr" rtl="0" fontAlgn="base"/>
                      <a:r>
                        <a:rPr lang="pt-PT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algn="ctr" rtl="0" fontAlgn="base"/>
                      <a:r>
                        <a:rPr lang="pt-PT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Operador​</a:t>
                      </a:r>
                    </a:p>
                  </a:txBody>
                  <a:tcPr marL="45939" marR="45939" marT="22969" marB="22969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pt-BR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pt-BR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pt-BR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Perfil de Leitor e​</a:t>
                      </a:r>
                    </a:p>
                    <a:p>
                      <a:pPr algn="ctr" rtl="0" fontAlgn="base"/>
                      <a:r>
                        <a:rPr lang="pt-BR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      ​</a:t>
                      </a:r>
                    </a:p>
                    <a:p>
                      <a:pPr algn="l" rtl="0" fontAlgn="base"/>
                      <a:r>
                        <a:rPr lang="pt-BR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Edição de dados​</a:t>
                      </a:r>
                    </a:p>
                  </a:txBody>
                  <a:tcPr marL="45939" marR="45939" marT="22969" marB="22969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653378"/>
                  </a:ext>
                </a:extLst>
              </a:tr>
              <a:tr h="649557">
                <a:tc>
                  <a:txBody>
                    <a:bodyPr/>
                    <a:lstStyle/>
                    <a:p>
                      <a:pPr algn="l" rtl="0" fontAlgn="auto">
                        <a:buFont typeface="Arial" panose="020B0604020202020204" pitchFamily="34" charset="0"/>
                        <a:buNone/>
                      </a:pPr>
                      <a:endParaRPr lang="pt-PT" sz="1400" b="0" i="0" kern="1200">
                        <a:solidFill>
                          <a:srgbClr val="0D509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pt-PT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Referência Técnica Municipal​</a:t>
                      </a:r>
                    </a:p>
                  </a:txBody>
                  <a:tcPr marL="45939" marR="45939" marT="22969" marB="22969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pt-PT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algn="ctr" rtl="0" fontAlgn="base"/>
                      <a:r>
                        <a:rPr lang="pt-PT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algn="ctr" rtl="0" fontAlgn="base"/>
                      <a:r>
                        <a:rPr lang="pt-PT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Gestor​</a:t>
                      </a:r>
                    </a:p>
                  </a:txBody>
                  <a:tcPr marL="45939" marR="45939" marT="22969" marB="22969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pt-BR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pt-BR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Perfil de Operador + Gestão de usuários​</a:t>
                      </a:r>
                    </a:p>
                  </a:txBody>
                  <a:tcPr marL="45939" marR="45939" marT="22969" marB="22969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974528"/>
                  </a:ext>
                </a:extLst>
              </a:tr>
              <a:tr h="649557">
                <a:tc>
                  <a:txBody>
                    <a:bodyPr/>
                    <a:lstStyle/>
                    <a:p>
                      <a:pPr algn="l" rtl="0" fontAlgn="auto">
                        <a:buFont typeface="Arial" panose="020B0604020202020204" pitchFamily="34" charset="0"/>
                        <a:buNone/>
                      </a:pPr>
                      <a:endParaRPr lang="pt-BR" sz="1400" b="0" i="0" kern="1200">
                        <a:solidFill>
                          <a:srgbClr val="0D509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Referência Técnica Estadual e Regional​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Administrador </a:t>
                      </a:r>
                      <a:r>
                        <a:rPr lang="pt-BR" sz="1400" b="0" i="0" kern="1200" err="1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PlanificaSUS</a:t>
                      </a:r>
                      <a:r>
                        <a:rPr lang="pt-BR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</a:txBody>
                  <a:tcPr marL="45939" marR="45939" marT="22969" marB="22969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pt-PT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algn="ctr" rtl="0" fontAlgn="base"/>
                      <a:r>
                        <a:rPr lang="pt-PT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algn="ctr" rtl="0" fontAlgn="base"/>
                      <a:r>
                        <a:rPr lang="pt-PT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Administrador​</a:t>
                      </a:r>
                    </a:p>
                  </a:txBody>
                  <a:tcPr marL="45939" marR="45939" marT="22969" marB="22969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pt-BR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pt-BR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Perfil de Gestor + ​</a:t>
                      </a:r>
                    </a:p>
                    <a:p>
                      <a:pPr algn="l" rtl="0" fontAlgn="base"/>
                      <a:r>
                        <a:rPr lang="pt-BR" sz="1400" b="0" i="0" kern="1200">
                          <a:solidFill>
                            <a:srgbClr val="0D509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Gestão de Unidades​</a:t>
                      </a:r>
                    </a:p>
                  </a:txBody>
                  <a:tcPr marL="45939" marR="45939" marT="22969" marB="22969">
                    <a:lnL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C2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502192"/>
                  </a:ext>
                </a:extLst>
              </a:tr>
            </a:tbl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1BF1F757-57C6-5B15-8560-6D80CBB37201}"/>
              </a:ext>
            </a:extLst>
          </p:cNvPr>
          <p:cNvSpPr>
            <a:spLocks noGrp="1"/>
          </p:cNvSpPr>
          <p:nvPr/>
        </p:nvSpPr>
        <p:spPr>
          <a:xfrm>
            <a:off x="3263900" y="1104900"/>
            <a:ext cx="5314453" cy="528461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pt-BR" sz="1600">
                <a:solidFill>
                  <a:srgbClr val="0D5095"/>
                </a:solidFill>
                <a:latin typeface="Roboto Bold"/>
                <a:ea typeface="+mn-ea"/>
                <a:cs typeface="+mn-cs"/>
              </a:rPr>
              <a:t>PERFIL | TIPOS DE PERMISSÕES NA PLATAFORMA</a:t>
            </a:r>
          </a:p>
        </p:txBody>
      </p:sp>
    </p:spTree>
    <p:extLst>
      <p:ext uri="{BB962C8B-B14F-4D97-AF65-F5344CB8AC3E}">
        <p14:creationId xmlns:p14="http://schemas.microsoft.com/office/powerpoint/2010/main" val="28640284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3E40C-4017-C38C-0FF9-DFA6FB8FC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D88935ED-62CD-108F-5BD2-CDD0B39DD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730654"/>
            <a:ext cx="3949700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4">
            <a:extLst>
              <a:ext uri="{FF2B5EF4-FFF2-40B4-BE49-F238E27FC236}">
                <a16:creationId xmlns:a16="http://schemas.microsoft.com/office/drawing/2014/main" id="{78E12494-4E2E-2ABF-3094-8FEEC72EA2BC}"/>
              </a:ext>
            </a:extLst>
          </p:cNvPr>
          <p:cNvSpPr txBox="1"/>
          <p:nvPr/>
        </p:nvSpPr>
        <p:spPr>
          <a:xfrm>
            <a:off x="342900" y="1739900"/>
            <a:ext cx="11557000" cy="560153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711236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pt-BR">
                <a:solidFill>
                  <a:srgbClr val="0D5095"/>
                </a:solidFill>
              </a:rPr>
              <a:t>O e-Planifica foi organizado em hierarquias, baseada nas esferas de governo. A visualização dos dados se baseia na sua esfera de abrangência. Cada esfera poderá ter diferentes perfis de usuários</a:t>
            </a:r>
            <a:r>
              <a:rPr lang="pt-BR" sz="1600">
                <a:solidFill>
                  <a:srgbClr val="14110F"/>
                </a:solidFill>
                <a:latin typeface="Roboto Bold"/>
              </a:rPr>
              <a:t>.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C207551D-0F99-DFC3-E66F-6B9205122104}"/>
              </a:ext>
            </a:extLst>
          </p:cNvPr>
          <p:cNvSpPr>
            <a:spLocks noGrp="1"/>
          </p:cNvSpPr>
          <p:nvPr/>
        </p:nvSpPr>
        <p:spPr>
          <a:xfrm>
            <a:off x="342900" y="1104900"/>
            <a:ext cx="3441925" cy="329446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999"/>
              </a:buClr>
              <a:buFontTx/>
              <a:buBlip>
                <a:blip r:embed="rId3"/>
              </a:buBlip>
              <a:defRPr sz="2200" kern="1200" baseline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999"/>
              </a:buClr>
              <a:buFontTx/>
              <a:buBlip>
                <a:blip r:embed="rId3"/>
              </a:buBlip>
              <a:defRPr sz="2000" kern="1200" baseline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999"/>
              </a:buClr>
              <a:buFontTx/>
              <a:buBlip>
                <a:blip r:embed="rId3"/>
              </a:buBlip>
              <a:defRPr sz="1800" kern="1200" baseline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999"/>
              </a:buClr>
              <a:buFontTx/>
              <a:buBlip>
                <a:blip r:embed="rId3"/>
              </a:buBlip>
              <a:defRPr sz="1600" kern="1200" baseline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999"/>
              </a:buClr>
              <a:buFontTx/>
              <a:buBlip>
                <a:blip r:embed="rId3"/>
              </a:buBlip>
              <a:defRPr sz="1400" kern="1200" baseline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sz="1867" b="1">
                <a:solidFill>
                  <a:srgbClr val="0D5095"/>
                </a:solidFill>
                <a:latin typeface="Calibri"/>
                <a:ea typeface="Calibri Light"/>
                <a:cs typeface="Arial"/>
              </a:rPr>
              <a:t>HIERARQUIA DA PLATAFORMA</a:t>
            </a:r>
          </a:p>
        </p:txBody>
      </p:sp>
    </p:spTree>
    <p:extLst>
      <p:ext uri="{BB962C8B-B14F-4D97-AF65-F5344CB8AC3E}">
        <p14:creationId xmlns:p14="http://schemas.microsoft.com/office/powerpoint/2010/main" val="20822465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5176E7A1-C7E6-4974-A34F-44B51B47EA9E}"/>
              </a:ext>
            </a:extLst>
          </p:cNvPr>
          <p:cNvSpPr txBox="1"/>
          <p:nvPr/>
        </p:nvSpPr>
        <p:spPr>
          <a:xfrm>
            <a:off x="0" y="2305263"/>
            <a:ext cx="12192000" cy="2247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200"/>
              </a:lnSpc>
            </a:pPr>
            <a:r>
              <a:rPr lang="pt-BR" sz="6000" b="1" dirty="0">
                <a:solidFill>
                  <a:srgbClr val="0317BB"/>
                </a:solidFill>
              </a:rPr>
              <a:t>Atividade 8</a:t>
            </a:r>
            <a:br>
              <a:rPr lang="pt-BR" sz="6000" b="1" dirty="0">
                <a:solidFill>
                  <a:srgbClr val="0317BB"/>
                </a:solidFill>
              </a:rPr>
            </a:br>
            <a:r>
              <a:rPr lang="pt-BR" sz="4800" b="1" dirty="0">
                <a:solidFill>
                  <a:srgbClr val="0317BB"/>
                </a:solidFill>
              </a:rPr>
              <a:t>Espaços de Formação</a:t>
            </a:r>
            <a:endParaRPr lang="en-US" sz="48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3410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245040-14A9-B891-60B2-F0E827F6E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83" y="797977"/>
            <a:ext cx="10052222" cy="1325563"/>
          </a:xfrm>
        </p:spPr>
        <p:txBody>
          <a:bodyPr/>
          <a:lstStyle/>
          <a:p>
            <a:r>
              <a:rPr lang="pt-BR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Espaços de Formação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82A0AA-369D-E4C1-EB4B-DF76B68A9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261" y="1716828"/>
            <a:ext cx="10544710" cy="465485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endParaRPr lang="en-US" sz="2000" dirty="0">
              <a:solidFill>
                <a:srgbClr val="0317BB"/>
              </a:solidFill>
              <a:latin typeface="Calibri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20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Curso</a:t>
            </a:r>
            <a:r>
              <a:rPr lang="en-US" sz="20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 de </a:t>
            </a:r>
            <a:r>
              <a:rPr lang="en-US" sz="20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Atualização</a:t>
            </a:r>
            <a:r>
              <a:rPr lang="en-US" sz="20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 de </a:t>
            </a:r>
            <a:r>
              <a:rPr lang="en-US" sz="20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Interlocutores</a:t>
            </a:r>
            <a:r>
              <a:rPr lang="en-US" sz="20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 para </a:t>
            </a:r>
            <a:r>
              <a:rPr lang="en-US" sz="20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fortalecimento</a:t>
            </a:r>
            <a:r>
              <a:rPr lang="en-US" sz="20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 da RAS</a:t>
            </a:r>
            <a:endParaRPr lang="en-US" dirty="0">
              <a:solidFill>
                <a:srgbClr val="0317B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Courier New"/>
              <a:buChar char="o"/>
            </a:pPr>
            <a:r>
              <a:rPr lang="en-US" sz="18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Público-</a:t>
            </a:r>
            <a:r>
              <a:rPr lang="en-US" sz="18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alvo</a:t>
            </a:r>
            <a:r>
              <a:rPr lang="en-US" sz="18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en-US" sz="18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Tutores</a:t>
            </a:r>
            <a:r>
              <a:rPr lang="en-US" sz="18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>
              <a:buFont typeface="Arial"/>
              <a:buChar char="•"/>
            </a:pPr>
            <a:r>
              <a:rPr lang="en-US" sz="20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Cursos</a:t>
            </a:r>
            <a:r>
              <a:rPr lang="en-US" sz="20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20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PlanificaSUS</a:t>
            </a:r>
            <a:r>
              <a:rPr lang="en-US" sz="20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20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EaD</a:t>
            </a:r>
            <a:r>
              <a:rPr lang="en-US" sz="20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autoinstrucional</a:t>
            </a:r>
            <a:r>
              <a:rPr lang="en-US" sz="20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 lvl="1">
              <a:buFont typeface="Courier New"/>
              <a:buChar char="o"/>
            </a:pPr>
            <a:r>
              <a:rPr lang="en-US" sz="18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https://proadi.ensinoeinstein.com/</a:t>
            </a:r>
          </a:p>
          <a:p>
            <a:pPr>
              <a:buFont typeface="Arial"/>
              <a:buChar char="•"/>
            </a:pPr>
            <a:r>
              <a:rPr lang="en-US" sz="20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Turmas</a:t>
            </a:r>
            <a:r>
              <a:rPr lang="en-US" sz="20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 do </a:t>
            </a:r>
            <a:r>
              <a:rPr lang="en-US" sz="20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Programa</a:t>
            </a:r>
            <a:r>
              <a:rPr lang="en-US" sz="20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 de </a:t>
            </a:r>
            <a:r>
              <a:rPr lang="en-US" sz="20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Ação</a:t>
            </a:r>
            <a:r>
              <a:rPr lang="en-US" sz="20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 para </a:t>
            </a:r>
            <a:r>
              <a:rPr lang="en-US" sz="20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reduzir</a:t>
            </a:r>
            <a:r>
              <a:rPr lang="en-US" sz="20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 as Lacunas </a:t>
            </a:r>
            <a:r>
              <a:rPr lang="en-US" sz="20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em</a:t>
            </a:r>
            <a:r>
              <a:rPr lang="en-US" sz="20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20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Saúde</a:t>
            </a:r>
            <a:r>
              <a:rPr lang="en-US" sz="20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 Mental (</a:t>
            </a:r>
            <a:r>
              <a:rPr lang="en-US" sz="20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mhGAP</a:t>
            </a:r>
            <a:r>
              <a:rPr lang="en-US" sz="20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)</a:t>
            </a:r>
          </a:p>
          <a:p>
            <a:pPr lvl="1">
              <a:buFont typeface="Courier New"/>
              <a:buChar char="o"/>
            </a:pPr>
            <a:r>
              <a:rPr lang="en-US" sz="18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LC </a:t>
            </a:r>
            <a:r>
              <a:rPr lang="en-US" sz="18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Saúde</a:t>
            </a:r>
            <a:r>
              <a:rPr lang="en-US" sz="18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 Mental </a:t>
            </a:r>
            <a:r>
              <a:rPr lang="en-US" sz="18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na</a:t>
            </a:r>
            <a:r>
              <a:rPr lang="en-US" sz="18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 APS</a:t>
            </a:r>
            <a:endParaRPr lang="en-US" sz="2200" dirty="0">
              <a:solidFill>
                <a:srgbClr val="0317B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/>
              <a:buChar char="•"/>
            </a:pPr>
            <a:r>
              <a:rPr lang="en-US" sz="20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Turmas</a:t>
            </a:r>
            <a:r>
              <a:rPr lang="en-US" sz="20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20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Enfrantamento</a:t>
            </a:r>
            <a:r>
              <a:rPr lang="en-US" sz="20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 de </a:t>
            </a:r>
            <a:r>
              <a:rPr lang="en-US" sz="20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Problemas</a:t>
            </a:r>
            <a:r>
              <a:rPr lang="en-US" sz="20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 Mais (EP+)</a:t>
            </a:r>
          </a:p>
          <a:p>
            <a:pPr lvl="1">
              <a:buFont typeface="Courier New"/>
              <a:buChar char="o"/>
            </a:pPr>
            <a:r>
              <a:rPr lang="en-US" sz="18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LC </a:t>
            </a:r>
            <a:r>
              <a:rPr lang="en-US" sz="18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Saúde</a:t>
            </a:r>
            <a:r>
              <a:rPr lang="en-US" sz="18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 Mental </a:t>
            </a:r>
            <a:r>
              <a:rPr lang="en-US" sz="18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na</a:t>
            </a:r>
            <a:r>
              <a:rPr lang="en-US" sz="18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 APS</a:t>
            </a:r>
            <a:endParaRPr lang="en-US" sz="1800" dirty="0">
              <a:solidFill>
                <a:srgbClr val="0317BB"/>
              </a:solidFill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20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Espaços</a:t>
            </a:r>
            <a:r>
              <a:rPr lang="en-US" sz="20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 de </a:t>
            </a:r>
            <a:r>
              <a:rPr lang="en-US" sz="20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Pré-Alinhamento</a:t>
            </a:r>
            <a:r>
              <a:rPr lang="en-US" sz="20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 e </a:t>
            </a:r>
            <a:r>
              <a:rPr lang="en-US" sz="20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Pós-Alinhamento</a:t>
            </a:r>
            <a:endParaRPr lang="en-US" sz="2000" dirty="0">
              <a:solidFill>
                <a:srgbClr val="0317BB"/>
              </a:solidFill>
              <a:ea typeface="Calibri"/>
              <a:cs typeface="Calibri"/>
            </a:endParaRPr>
          </a:p>
          <a:p>
            <a:pPr lvl="1">
              <a:buFont typeface="Courier New"/>
              <a:buChar char="o"/>
            </a:pPr>
            <a:r>
              <a:rPr lang="en-US" sz="18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Público-</a:t>
            </a:r>
            <a:r>
              <a:rPr lang="en-US" sz="18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alvo</a:t>
            </a:r>
            <a:r>
              <a:rPr lang="en-US" sz="18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en-US" sz="18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Tutores</a:t>
            </a:r>
            <a:r>
              <a:rPr lang="en-US" sz="18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municipais</a:t>
            </a:r>
            <a:endParaRPr lang="en-US" sz="1800" dirty="0">
              <a:solidFill>
                <a:srgbClr val="0317BB"/>
              </a:solidFill>
              <a:ea typeface="Calibri"/>
              <a:cs typeface="Calibri"/>
            </a:endParaRPr>
          </a:p>
          <a:p>
            <a:pPr lvl="1">
              <a:buFont typeface="Courier New"/>
              <a:buChar char="o"/>
            </a:pPr>
            <a:r>
              <a:rPr lang="en-US" sz="18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Material de </a:t>
            </a:r>
            <a:r>
              <a:rPr lang="en-US" sz="18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Apoio</a:t>
            </a:r>
            <a:r>
              <a:rPr lang="en-US" sz="18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en-US" sz="18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Guia</a:t>
            </a:r>
            <a:r>
              <a:rPr lang="en-US" sz="18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 de </a:t>
            </a:r>
            <a:r>
              <a:rPr lang="en-US" sz="1800" dirty="0" err="1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Desenvolvimento</a:t>
            </a:r>
            <a:r>
              <a:rPr lang="en-US" sz="1800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 do Tutor</a:t>
            </a:r>
            <a:endParaRPr lang="en-US" sz="1800" dirty="0">
              <a:solidFill>
                <a:srgbClr val="0317BB"/>
              </a:solidFill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 sz="2000" dirty="0">
              <a:solidFill>
                <a:schemeClr val="accent2">
                  <a:lumMod val="50000"/>
                </a:schemeClr>
              </a:solidFill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 sz="2000" dirty="0">
              <a:solidFill>
                <a:schemeClr val="accent2">
                  <a:lumMod val="50000"/>
                </a:schemeClr>
              </a:solidFill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 sz="2000" dirty="0">
              <a:solidFill>
                <a:schemeClr val="accent2">
                  <a:lumMod val="50000"/>
                </a:schemeClr>
              </a:solidFill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pt-BR" sz="2000" dirty="0">
              <a:solidFill>
                <a:schemeClr val="accent2">
                  <a:lumMod val="50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8877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">
            <a:extLst>
              <a:ext uri="{FF2B5EF4-FFF2-40B4-BE49-F238E27FC236}">
                <a16:creationId xmlns:a16="http://schemas.microsoft.com/office/drawing/2014/main" id="{4627086F-1C16-FAFF-BCC3-2C20343C5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442" y="789221"/>
            <a:ext cx="3400746" cy="1325563"/>
          </a:xfrm>
        </p:spPr>
        <p:txBody>
          <a:bodyPr>
            <a:normAutofit fontScale="90000"/>
          </a:bodyPr>
          <a:lstStyle/>
          <a:p>
            <a:br>
              <a:rPr lang="pt-BR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pt-BR" b="1" dirty="0">
                <a:solidFill>
                  <a:srgbClr val="0317BB"/>
                </a:solidFill>
              </a:rPr>
              <a:t>Tutores</a:t>
            </a:r>
            <a:br>
              <a:rPr lang="pt-BR" b="1" dirty="0">
                <a:solidFill>
                  <a:schemeClr val="accent3">
                    <a:lumMod val="50000"/>
                  </a:schemeClr>
                </a:solidFill>
              </a:rPr>
            </a:br>
            <a:endParaRPr lang="pt-BR" b="1" dirty="0"/>
          </a:p>
        </p:txBody>
      </p:sp>
      <p:sp>
        <p:nvSpPr>
          <p:cNvPr id="34" name="Espaço Reservado para Conteúdo 2">
            <a:extLst>
              <a:ext uri="{FF2B5EF4-FFF2-40B4-BE49-F238E27FC236}">
                <a16:creationId xmlns:a16="http://schemas.microsoft.com/office/drawing/2014/main" id="{5482A34F-DDE9-4AF0-A4B3-46781D951E3F}"/>
              </a:ext>
            </a:extLst>
          </p:cNvPr>
          <p:cNvSpPr>
            <a:spLocks noGrp="1"/>
          </p:cNvSpPr>
          <p:nvPr/>
        </p:nvSpPr>
        <p:spPr>
          <a:xfrm>
            <a:off x="163629" y="1834144"/>
            <a:ext cx="5823285" cy="1950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999"/>
              </a:buClr>
              <a:buFontTx/>
              <a:buBlip>
                <a:blip r:embed="rId3"/>
              </a:buBlip>
              <a:defRPr sz="2200" kern="1200" baseline="0">
                <a:solidFill>
                  <a:srgbClr val="34529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999"/>
              </a:buClr>
              <a:buFontTx/>
              <a:buBlip>
                <a:blip r:embed="rId3"/>
              </a:buBlip>
              <a:defRPr sz="2000" kern="1200" baseline="0">
                <a:solidFill>
                  <a:srgbClr val="34529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999"/>
              </a:buClr>
              <a:buFontTx/>
              <a:buBlip>
                <a:blip r:embed="rId3"/>
              </a:buBlip>
              <a:defRPr sz="1800" kern="1200" baseline="0">
                <a:solidFill>
                  <a:srgbClr val="34529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999"/>
              </a:buClr>
              <a:buFontTx/>
              <a:buBlip>
                <a:blip r:embed="rId3"/>
              </a:buBlip>
              <a:defRPr sz="1600" kern="1200" baseline="0">
                <a:solidFill>
                  <a:srgbClr val="34529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999"/>
              </a:buClr>
              <a:buFontTx/>
              <a:buBlip>
                <a:blip r:embed="rId3"/>
              </a:buBlip>
              <a:defRPr sz="1400" kern="1200" baseline="0">
                <a:solidFill>
                  <a:srgbClr val="34529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pt-BR">
                <a:latin typeface="Calibri" panose="020F0502020204030204"/>
              </a:rPr>
              <a:t> 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3452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implantação das mudanças nos processos de trabalho implica na utilização de uma estratégia que </a:t>
            </a:r>
            <a:r>
              <a:rPr lang="pt-BR">
                <a:latin typeface="Calibri" panose="020F0502020204030204"/>
              </a:rPr>
              <a:t>propicie um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3452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pt-BR" b="1" i="0" u="none" strike="noStrike" kern="1200" cap="none" spc="0" normalizeH="0" baseline="0" noProof="0">
                <a:ln>
                  <a:noFill/>
                </a:ln>
                <a:solidFill>
                  <a:srgbClr val="3452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aprimoramento 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3452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das</a:t>
            </a:r>
            <a:r>
              <a:rPr kumimoji="0" lang="pt-BR" b="1" i="0" u="none" strike="noStrike" kern="1200" cap="none" spc="0" normalizeH="0" baseline="0" noProof="0">
                <a:ln>
                  <a:noFill/>
                </a:ln>
                <a:solidFill>
                  <a:srgbClr val="3452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competências profissionais das equipes assistenciais</a:t>
            </a:r>
            <a:endParaRPr lang="pt-BR" sz="2000" b="0" i="0" u="none" strike="noStrike" kern="1200" cap="none" spc="0" normalizeH="0" baseline="0" noProof="0">
              <a:ln>
                <a:noFill/>
              </a:ln>
              <a:solidFill>
                <a:srgbClr val="345292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2A263DEB-B956-481E-AD3F-374BC72AD224}"/>
              </a:ext>
            </a:extLst>
          </p:cNvPr>
          <p:cNvSpPr/>
          <p:nvPr/>
        </p:nvSpPr>
        <p:spPr>
          <a:xfrm>
            <a:off x="4611710" y="2311049"/>
            <a:ext cx="1188785" cy="392573"/>
          </a:xfrm>
          <a:prstGeom prst="rect">
            <a:avLst/>
          </a:prstGeom>
          <a:noFill/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" name="Conector: Curvo 35">
            <a:extLst>
              <a:ext uri="{FF2B5EF4-FFF2-40B4-BE49-F238E27FC236}">
                <a16:creationId xmlns:a16="http://schemas.microsoft.com/office/drawing/2014/main" id="{93855914-C911-4D60-9C8E-47CB8FCF51D8}"/>
              </a:ext>
            </a:extLst>
          </p:cNvPr>
          <p:cNvCxnSpPr>
            <a:cxnSpLocks/>
          </p:cNvCxnSpPr>
          <p:nvPr/>
        </p:nvCxnSpPr>
        <p:spPr>
          <a:xfrm rot="5400000">
            <a:off x="3597240" y="3008832"/>
            <a:ext cx="2184009" cy="1570888"/>
          </a:xfrm>
          <a:prstGeom prst="curvedConnector3">
            <a:avLst>
              <a:gd name="adj1" fmla="val 11763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12">
            <a:extLst>
              <a:ext uri="{FF2B5EF4-FFF2-40B4-BE49-F238E27FC236}">
                <a16:creationId xmlns:a16="http://schemas.microsoft.com/office/drawing/2014/main" id="{C811B1A6-D887-49BA-83E4-5A77D38F131B}"/>
              </a:ext>
            </a:extLst>
          </p:cNvPr>
          <p:cNvSpPr txBox="1"/>
          <p:nvPr/>
        </p:nvSpPr>
        <p:spPr>
          <a:xfrm>
            <a:off x="1892201" y="4318457"/>
            <a:ext cx="2355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rgbClr val="345292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Tutoria</a:t>
            </a:r>
          </a:p>
        </p:txBody>
      </p:sp>
      <p:sp>
        <p:nvSpPr>
          <p:cNvPr id="39" name="CaixaDeTexto 13">
            <a:extLst>
              <a:ext uri="{FF2B5EF4-FFF2-40B4-BE49-F238E27FC236}">
                <a16:creationId xmlns:a16="http://schemas.microsoft.com/office/drawing/2014/main" id="{C366C033-C3E8-4D11-ABC2-8142D0C93FE4}"/>
              </a:ext>
            </a:extLst>
          </p:cNvPr>
          <p:cNvSpPr txBox="1"/>
          <p:nvPr/>
        </p:nvSpPr>
        <p:spPr>
          <a:xfrm>
            <a:off x="4611710" y="5534873"/>
            <a:ext cx="4740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rgbClr val="006F7B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Quem faz a tutoria na Unidade? Um tutor</a:t>
            </a:r>
          </a:p>
        </p:txBody>
      </p:sp>
      <p:pic>
        <p:nvPicPr>
          <p:cNvPr id="2050" name="Picture 2" descr="Diagrama&#10;&#10;Descrição gerada automaticamente">
            <a:extLst>
              <a:ext uri="{FF2B5EF4-FFF2-40B4-BE49-F238E27FC236}">
                <a16:creationId xmlns:a16="http://schemas.microsoft.com/office/drawing/2014/main" id="{295EB693-7466-A5A5-320C-C867FEE5A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14" y="664386"/>
            <a:ext cx="5267063" cy="45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2961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FA4F07E7-5DE2-BB7B-04F8-D70EB8ACF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41" y="827321"/>
            <a:ext cx="7616448" cy="1325563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0317BB"/>
                </a:solidFill>
              </a:rPr>
              <a:t>Trilha de Aprendizagem do Tutor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8CCF9DE-AA68-6DC9-BE44-B7A890F064A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048" y="1972987"/>
            <a:ext cx="10333616" cy="462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688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beisebol, vestindo, em pé&#10;&#10;Descrição gerada automaticamente">
            <a:extLst>
              <a:ext uri="{FF2B5EF4-FFF2-40B4-BE49-F238E27FC236}">
                <a16:creationId xmlns:a16="http://schemas.microsoft.com/office/drawing/2014/main" id="{478C2B09-0118-4FA9-B2CE-A5FC114345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7" r="29821" b="11204"/>
          <a:stretch/>
        </p:blipFill>
        <p:spPr>
          <a:xfrm>
            <a:off x="6715823" y="727506"/>
            <a:ext cx="4244755" cy="6089666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CB885042-76A4-4B45-A18C-19E8E0A5EF82}"/>
              </a:ext>
            </a:extLst>
          </p:cNvPr>
          <p:cNvGrpSpPr/>
          <p:nvPr/>
        </p:nvGrpSpPr>
        <p:grpSpPr>
          <a:xfrm>
            <a:off x="465948" y="-62979"/>
            <a:ext cx="1850471" cy="3480640"/>
            <a:chOff x="477792" y="-1"/>
            <a:chExt cx="2725583" cy="5126681"/>
          </a:xfrm>
        </p:grpSpPr>
        <p:sp>
          <p:nvSpPr>
            <p:cNvPr id="20" name="Shape 58981">
              <a:extLst>
                <a:ext uri="{FF2B5EF4-FFF2-40B4-BE49-F238E27FC236}">
                  <a16:creationId xmlns:a16="http://schemas.microsoft.com/office/drawing/2014/main" id="{B126BCF2-5F8E-F946-A529-DDDB04075609}"/>
                </a:ext>
              </a:extLst>
            </p:cNvPr>
            <p:cNvSpPr/>
            <p:nvPr/>
          </p:nvSpPr>
          <p:spPr>
            <a:xfrm flipH="1" flipV="1">
              <a:off x="1835260" y="-1"/>
              <a:ext cx="0" cy="1779564"/>
            </a:xfrm>
            <a:prstGeom prst="line">
              <a:avLst/>
            </a:prstGeom>
            <a:noFill/>
            <a:ln w="25400" cap="flat">
              <a:solidFill>
                <a:schemeClr val="accent6">
                  <a:lumMod val="20000"/>
                  <a:lumOff val="80000"/>
                </a:scheme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 useBgFill="1">
          <p:nvSpPr>
            <p:cNvPr id="24" name="Shape 58972">
              <a:extLst>
                <a:ext uri="{FF2B5EF4-FFF2-40B4-BE49-F238E27FC236}">
                  <a16:creationId xmlns:a16="http://schemas.microsoft.com/office/drawing/2014/main" id="{68ECF79A-DD34-9640-9AFD-2918E9FF58F8}"/>
                </a:ext>
              </a:extLst>
            </p:cNvPr>
            <p:cNvSpPr/>
            <p:nvPr/>
          </p:nvSpPr>
          <p:spPr>
            <a:xfrm>
              <a:off x="477792" y="2401095"/>
              <a:ext cx="2725583" cy="2725585"/>
            </a:xfrm>
            <a:prstGeom prst="ellipse">
              <a:avLst/>
            </a:prstGeom>
            <a:ln w="63500" cap="flat">
              <a:solidFill>
                <a:schemeClr val="accent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21" name="Shape 58977">
              <a:extLst>
                <a:ext uri="{FF2B5EF4-FFF2-40B4-BE49-F238E27FC236}">
                  <a16:creationId xmlns:a16="http://schemas.microsoft.com/office/drawing/2014/main" id="{A0C5DFD8-9A21-3C44-9801-FC7BC230E2A4}"/>
                </a:ext>
              </a:extLst>
            </p:cNvPr>
            <p:cNvSpPr/>
            <p:nvPr/>
          </p:nvSpPr>
          <p:spPr>
            <a:xfrm>
              <a:off x="1516048" y="2212998"/>
              <a:ext cx="649127" cy="362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6" y="0"/>
                  </a:moveTo>
                  <a:cubicBezTo>
                    <a:pt x="874" y="0"/>
                    <a:pt x="694" y="1"/>
                    <a:pt x="506" y="108"/>
                  </a:cubicBezTo>
                  <a:cubicBezTo>
                    <a:pt x="299" y="243"/>
                    <a:pt x="135" y="536"/>
                    <a:pt x="60" y="907"/>
                  </a:cubicBezTo>
                  <a:cubicBezTo>
                    <a:pt x="0" y="1247"/>
                    <a:pt x="0" y="1565"/>
                    <a:pt x="0" y="219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2204"/>
                  </a:lnTo>
                  <a:cubicBezTo>
                    <a:pt x="21600" y="1565"/>
                    <a:pt x="21600" y="1247"/>
                    <a:pt x="21540" y="907"/>
                  </a:cubicBezTo>
                  <a:cubicBezTo>
                    <a:pt x="21465" y="536"/>
                    <a:pt x="21301" y="243"/>
                    <a:pt x="21094" y="108"/>
                  </a:cubicBezTo>
                  <a:cubicBezTo>
                    <a:pt x="20904" y="0"/>
                    <a:pt x="20727" y="0"/>
                    <a:pt x="20376" y="0"/>
                  </a:cubicBezTo>
                  <a:lnTo>
                    <a:pt x="1232" y="0"/>
                  </a:lnTo>
                  <a:lnTo>
                    <a:pt x="122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22" name="Shape 58978">
              <a:extLst>
                <a:ext uri="{FF2B5EF4-FFF2-40B4-BE49-F238E27FC236}">
                  <a16:creationId xmlns:a16="http://schemas.microsoft.com/office/drawing/2014/main" id="{4F9AE8C1-DD85-534A-ADD6-A274F55DA846}"/>
                </a:ext>
              </a:extLst>
            </p:cNvPr>
            <p:cNvSpPr/>
            <p:nvPr/>
          </p:nvSpPr>
          <p:spPr>
            <a:xfrm>
              <a:off x="1605269" y="1770001"/>
              <a:ext cx="470686" cy="805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37" y="0"/>
                  </a:moveTo>
                  <a:cubicBezTo>
                    <a:pt x="2300" y="0"/>
                    <a:pt x="0" y="1344"/>
                    <a:pt x="0" y="3003"/>
                  </a:cubicBezTo>
                  <a:cubicBezTo>
                    <a:pt x="0" y="4662"/>
                    <a:pt x="2300" y="6006"/>
                    <a:pt x="5137" y="6006"/>
                  </a:cubicBezTo>
                  <a:lnTo>
                    <a:pt x="6846" y="6053"/>
                  </a:lnTo>
                  <a:lnTo>
                    <a:pt x="465" y="21600"/>
                  </a:lnTo>
                  <a:lnTo>
                    <a:pt x="2411" y="21600"/>
                  </a:lnTo>
                  <a:lnTo>
                    <a:pt x="8341" y="6608"/>
                  </a:lnTo>
                  <a:cubicBezTo>
                    <a:pt x="8382" y="6469"/>
                    <a:pt x="8432" y="6331"/>
                    <a:pt x="8491" y="6195"/>
                  </a:cubicBezTo>
                  <a:cubicBezTo>
                    <a:pt x="8562" y="6032"/>
                    <a:pt x="8647" y="5867"/>
                    <a:pt x="8604" y="5700"/>
                  </a:cubicBezTo>
                  <a:cubicBezTo>
                    <a:pt x="8560" y="5529"/>
                    <a:pt x="8387" y="5379"/>
                    <a:pt x="8141" y="5281"/>
                  </a:cubicBezTo>
                  <a:cubicBezTo>
                    <a:pt x="7777" y="5135"/>
                    <a:pt x="7319" y="5123"/>
                    <a:pt x="6878" y="5113"/>
                  </a:cubicBezTo>
                  <a:cubicBezTo>
                    <a:pt x="6293" y="5099"/>
                    <a:pt x="5707" y="5082"/>
                    <a:pt x="5122" y="5062"/>
                  </a:cubicBezTo>
                  <a:cubicBezTo>
                    <a:pt x="3177" y="5062"/>
                    <a:pt x="1601" y="4140"/>
                    <a:pt x="1601" y="3003"/>
                  </a:cubicBezTo>
                  <a:cubicBezTo>
                    <a:pt x="1601" y="1866"/>
                    <a:pt x="3177" y="944"/>
                    <a:pt x="5122" y="944"/>
                  </a:cubicBezTo>
                  <a:lnTo>
                    <a:pt x="10790" y="944"/>
                  </a:lnTo>
                  <a:lnTo>
                    <a:pt x="10810" y="944"/>
                  </a:lnTo>
                  <a:lnTo>
                    <a:pt x="16478" y="944"/>
                  </a:lnTo>
                  <a:cubicBezTo>
                    <a:pt x="18423" y="944"/>
                    <a:pt x="19999" y="1866"/>
                    <a:pt x="19999" y="3003"/>
                  </a:cubicBezTo>
                  <a:cubicBezTo>
                    <a:pt x="19999" y="4140"/>
                    <a:pt x="18423" y="5062"/>
                    <a:pt x="16478" y="5062"/>
                  </a:cubicBezTo>
                  <a:cubicBezTo>
                    <a:pt x="15893" y="5082"/>
                    <a:pt x="15307" y="5099"/>
                    <a:pt x="14722" y="5113"/>
                  </a:cubicBezTo>
                  <a:cubicBezTo>
                    <a:pt x="14281" y="5123"/>
                    <a:pt x="13823" y="5135"/>
                    <a:pt x="13459" y="5281"/>
                  </a:cubicBezTo>
                  <a:cubicBezTo>
                    <a:pt x="13213" y="5379"/>
                    <a:pt x="13040" y="5529"/>
                    <a:pt x="12996" y="5700"/>
                  </a:cubicBezTo>
                  <a:cubicBezTo>
                    <a:pt x="12953" y="5867"/>
                    <a:pt x="13038" y="6032"/>
                    <a:pt x="13109" y="6195"/>
                  </a:cubicBezTo>
                  <a:cubicBezTo>
                    <a:pt x="13168" y="6331"/>
                    <a:pt x="13218" y="6469"/>
                    <a:pt x="13259" y="6608"/>
                  </a:cubicBezTo>
                  <a:lnTo>
                    <a:pt x="19189" y="21600"/>
                  </a:lnTo>
                  <a:lnTo>
                    <a:pt x="21135" y="21600"/>
                  </a:lnTo>
                  <a:lnTo>
                    <a:pt x="14754" y="6053"/>
                  </a:lnTo>
                  <a:lnTo>
                    <a:pt x="16463" y="6006"/>
                  </a:lnTo>
                  <a:cubicBezTo>
                    <a:pt x="19300" y="6006"/>
                    <a:pt x="21600" y="4662"/>
                    <a:pt x="21600" y="3003"/>
                  </a:cubicBezTo>
                  <a:cubicBezTo>
                    <a:pt x="21600" y="1344"/>
                    <a:pt x="19300" y="0"/>
                    <a:pt x="16463" y="0"/>
                  </a:cubicBezTo>
                  <a:lnTo>
                    <a:pt x="10810" y="0"/>
                  </a:lnTo>
                  <a:lnTo>
                    <a:pt x="10790" y="0"/>
                  </a:lnTo>
                  <a:lnTo>
                    <a:pt x="513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23" name="Shape 58979">
              <a:extLst>
                <a:ext uri="{FF2B5EF4-FFF2-40B4-BE49-F238E27FC236}">
                  <a16:creationId xmlns:a16="http://schemas.microsoft.com/office/drawing/2014/main" id="{171E7B46-76C0-1746-9DF2-84A58137F587}"/>
                </a:ext>
              </a:extLst>
            </p:cNvPr>
            <p:cNvSpPr/>
            <p:nvPr/>
          </p:nvSpPr>
          <p:spPr>
            <a:xfrm>
              <a:off x="1464162" y="2575222"/>
              <a:ext cx="752845" cy="87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4" extrusionOk="0">
                  <a:moveTo>
                    <a:pt x="1130" y="0"/>
                  </a:moveTo>
                  <a:cubicBezTo>
                    <a:pt x="805" y="0"/>
                    <a:pt x="641" y="-3"/>
                    <a:pt x="467" y="470"/>
                  </a:cubicBezTo>
                  <a:cubicBezTo>
                    <a:pt x="276" y="1067"/>
                    <a:pt x="124" y="2368"/>
                    <a:pt x="54" y="4010"/>
                  </a:cubicBezTo>
                  <a:cubicBezTo>
                    <a:pt x="-1" y="5511"/>
                    <a:pt x="0" y="6915"/>
                    <a:pt x="0" y="9697"/>
                  </a:cubicBezTo>
                  <a:lnTo>
                    <a:pt x="0" y="11843"/>
                  </a:lnTo>
                  <a:cubicBezTo>
                    <a:pt x="0" y="14669"/>
                    <a:pt x="-1" y="16083"/>
                    <a:pt x="54" y="17584"/>
                  </a:cubicBezTo>
                  <a:cubicBezTo>
                    <a:pt x="124" y="19226"/>
                    <a:pt x="276" y="20513"/>
                    <a:pt x="467" y="21111"/>
                  </a:cubicBezTo>
                  <a:cubicBezTo>
                    <a:pt x="642" y="21587"/>
                    <a:pt x="806" y="21594"/>
                    <a:pt x="1130" y="21594"/>
                  </a:cubicBezTo>
                  <a:lnTo>
                    <a:pt x="3523" y="21594"/>
                  </a:lnTo>
                  <a:cubicBezTo>
                    <a:pt x="3523" y="19295"/>
                    <a:pt x="3625" y="16990"/>
                    <a:pt x="3829" y="15237"/>
                  </a:cubicBezTo>
                  <a:cubicBezTo>
                    <a:pt x="4034" y="13483"/>
                    <a:pt x="4301" y="12608"/>
                    <a:pt x="4569" y="12608"/>
                  </a:cubicBezTo>
                  <a:cubicBezTo>
                    <a:pt x="4837" y="12608"/>
                    <a:pt x="5105" y="13483"/>
                    <a:pt x="5310" y="15237"/>
                  </a:cubicBezTo>
                  <a:cubicBezTo>
                    <a:pt x="5514" y="16990"/>
                    <a:pt x="5616" y="19295"/>
                    <a:pt x="5616" y="21594"/>
                  </a:cubicBezTo>
                  <a:lnTo>
                    <a:pt x="15982" y="21594"/>
                  </a:lnTo>
                  <a:cubicBezTo>
                    <a:pt x="15982" y="19295"/>
                    <a:pt x="16084" y="16990"/>
                    <a:pt x="16288" y="15237"/>
                  </a:cubicBezTo>
                  <a:cubicBezTo>
                    <a:pt x="16493" y="13483"/>
                    <a:pt x="16760" y="12608"/>
                    <a:pt x="17028" y="12608"/>
                  </a:cubicBezTo>
                  <a:cubicBezTo>
                    <a:pt x="17296" y="12608"/>
                    <a:pt x="17564" y="13483"/>
                    <a:pt x="17769" y="15237"/>
                  </a:cubicBezTo>
                  <a:cubicBezTo>
                    <a:pt x="17973" y="16990"/>
                    <a:pt x="18075" y="19295"/>
                    <a:pt x="18075" y="21594"/>
                  </a:cubicBezTo>
                  <a:lnTo>
                    <a:pt x="20462" y="21594"/>
                  </a:lnTo>
                  <a:cubicBezTo>
                    <a:pt x="20791" y="21594"/>
                    <a:pt x="20956" y="21587"/>
                    <a:pt x="21131" y="21111"/>
                  </a:cubicBezTo>
                  <a:cubicBezTo>
                    <a:pt x="21322" y="20513"/>
                    <a:pt x="21474" y="19226"/>
                    <a:pt x="21544" y="17584"/>
                  </a:cubicBezTo>
                  <a:cubicBezTo>
                    <a:pt x="21599" y="16083"/>
                    <a:pt x="21598" y="14666"/>
                    <a:pt x="21598" y="11883"/>
                  </a:cubicBezTo>
                  <a:lnTo>
                    <a:pt x="21598" y="9738"/>
                  </a:lnTo>
                  <a:cubicBezTo>
                    <a:pt x="21598" y="6912"/>
                    <a:pt x="21599" y="5511"/>
                    <a:pt x="21544" y="4010"/>
                  </a:cubicBezTo>
                  <a:cubicBezTo>
                    <a:pt x="21474" y="2368"/>
                    <a:pt x="21322" y="1067"/>
                    <a:pt x="21131" y="470"/>
                  </a:cubicBezTo>
                  <a:cubicBezTo>
                    <a:pt x="20956" y="-6"/>
                    <a:pt x="20791" y="0"/>
                    <a:pt x="20466" y="0"/>
                  </a:cubicBezTo>
                  <a:lnTo>
                    <a:pt x="1135" y="0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63CCC3D-092F-4B49-813E-7ED6B9C5DA10}"/>
              </a:ext>
            </a:extLst>
          </p:cNvPr>
          <p:cNvSpPr txBox="1"/>
          <p:nvPr/>
        </p:nvSpPr>
        <p:spPr>
          <a:xfrm>
            <a:off x="888073" y="2003335"/>
            <a:ext cx="998991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PASSO 1</a:t>
            </a: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CB21B0BC-3480-EB41-9477-926A0434347D}"/>
              </a:ext>
            </a:extLst>
          </p:cNvPr>
          <p:cNvSpPr txBox="1">
            <a:spLocks/>
          </p:cNvSpPr>
          <p:nvPr/>
        </p:nvSpPr>
        <p:spPr>
          <a:xfrm>
            <a:off x="374340" y="2329675"/>
            <a:ext cx="2026456" cy="91281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+mj-lt"/>
                <a:ea typeface="League Spartan" charset="0"/>
                <a:cs typeface="Poppins" pitchFamily="2" charset="77"/>
              </a:rPr>
              <a:t>CURSO DE ATUALIZAÇÃO EM TUTORIA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809742FC-1522-448A-A078-A5459C7D0863}"/>
              </a:ext>
            </a:extLst>
          </p:cNvPr>
          <p:cNvSpPr txBox="1"/>
          <p:nvPr/>
        </p:nvSpPr>
        <p:spPr>
          <a:xfrm>
            <a:off x="2630344" y="2174464"/>
            <a:ext cx="620785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dirty="0">
                <a:solidFill>
                  <a:srgbClr val="0317BB"/>
                </a:solidFill>
              </a:rPr>
              <a:t>Passo 1: Realizar o curso de Atualização em "Tutoria na Planificação da Atenção à Saúde"</a:t>
            </a:r>
            <a:endParaRPr lang="pt-BR" sz="2200" dirty="0">
              <a:solidFill>
                <a:srgbClr val="0317BB"/>
              </a:solidFill>
              <a:ea typeface="Calibri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792B39F-261E-41EA-A1B9-F9660C75AD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8" t="3412" r="5880" b="84292"/>
          <a:stretch/>
        </p:blipFill>
        <p:spPr>
          <a:xfrm>
            <a:off x="2659502" y="3438216"/>
            <a:ext cx="2376712" cy="266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3954BDD-EB9D-789D-AE4B-A1C05604C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9" t="27380" r="28941" b="4691"/>
          <a:stretch/>
        </p:blipFill>
        <p:spPr>
          <a:xfrm>
            <a:off x="3082433" y="3931242"/>
            <a:ext cx="1530849" cy="1471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D068494-9F80-F08F-F0EB-05BAEB00D5F5}"/>
              </a:ext>
            </a:extLst>
          </p:cNvPr>
          <p:cNvSpPr txBox="1"/>
          <p:nvPr/>
        </p:nvSpPr>
        <p:spPr>
          <a:xfrm>
            <a:off x="3048000" y="32116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/>
              <a:t>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79CB150-BDAE-86AE-2FC5-98FEC077839E}"/>
              </a:ext>
            </a:extLst>
          </p:cNvPr>
          <p:cNvSpPr txBox="1"/>
          <p:nvPr/>
        </p:nvSpPr>
        <p:spPr>
          <a:xfrm>
            <a:off x="125138" y="6203669"/>
            <a:ext cx="8397973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400" b="1" u="sng" dirty="0">
                <a:solidFill>
                  <a:srgbClr val="0317BB"/>
                </a:solidFill>
                <a:ea typeface="Calibri"/>
                <a:cs typeface="Calibri"/>
              </a:rPr>
              <a:t>Atenção: </a:t>
            </a:r>
            <a:r>
              <a:rPr lang="pt-BR" sz="1400" dirty="0">
                <a:solidFill>
                  <a:srgbClr val="0317BB"/>
                </a:solidFill>
                <a:ea typeface="Calibri"/>
                <a:cs typeface="Calibri"/>
              </a:rPr>
              <a:t>Para os que estão se aproximando da planificação pela primeira vez, existe um curso </a:t>
            </a:r>
            <a:r>
              <a:rPr lang="pt-BR" sz="1400" dirty="0" err="1">
                <a:solidFill>
                  <a:srgbClr val="0317BB"/>
                </a:solidFill>
                <a:ea typeface="Calibri"/>
                <a:cs typeface="Calibri"/>
              </a:rPr>
              <a:t>EaD</a:t>
            </a:r>
            <a:r>
              <a:rPr lang="pt-BR" sz="1400" dirty="0">
                <a:solidFill>
                  <a:srgbClr val="0317BB"/>
                </a:solidFill>
                <a:ea typeface="Calibri"/>
                <a:cs typeface="Calibri"/>
              </a:rPr>
              <a:t> "Introdutório da Planificação da Atenção à Saúde"</a:t>
            </a:r>
          </a:p>
        </p:txBody>
      </p:sp>
      <p:sp>
        <p:nvSpPr>
          <p:cNvPr id="10" name="TextBox 38">
            <a:extLst>
              <a:ext uri="{FF2B5EF4-FFF2-40B4-BE49-F238E27FC236}">
                <a16:creationId xmlns:a16="http://schemas.microsoft.com/office/drawing/2014/main" id="{77CFED40-A230-204A-F320-8DA7555A371B}"/>
              </a:ext>
            </a:extLst>
          </p:cNvPr>
          <p:cNvSpPr txBox="1"/>
          <p:nvPr/>
        </p:nvSpPr>
        <p:spPr>
          <a:xfrm>
            <a:off x="3000524" y="306186"/>
            <a:ext cx="6190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cs typeface="Poppins" pitchFamily="2" charset="77"/>
              </a:rPr>
              <a:t>TRILHA DESENVOLVIMENTO DO TUTOR</a:t>
            </a:r>
          </a:p>
        </p:txBody>
      </p:sp>
    </p:spTree>
    <p:extLst>
      <p:ext uri="{BB962C8B-B14F-4D97-AF65-F5344CB8AC3E}">
        <p14:creationId xmlns:p14="http://schemas.microsoft.com/office/powerpoint/2010/main" val="25982748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6DAFEB6-C93D-DDE8-8CE0-4B169988DD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016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CA40E-F5B2-E66C-1DD6-1F4983ECF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D384F97-273A-DAF6-B098-6E7FC376F1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800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CA40E-F5B2-E66C-1DD6-1F4983ECF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agrama, Linha do tempo&#10;&#10;Descrição gerada automaticamente">
            <a:extLst>
              <a:ext uri="{FF2B5EF4-FFF2-40B4-BE49-F238E27FC236}">
                <a16:creationId xmlns:a16="http://schemas.microsoft.com/office/drawing/2014/main" id="{C6DAC568-3287-EBA3-2571-A3CA77CF3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" y="11113"/>
            <a:ext cx="12191100" cy="684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75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75709" y="528207"/>
            <a:ext cx="7603539" cy="7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Atores</a:t>
            </a:r>
            <a:r>
              <a:rPr lang="en-US" sz="3200" b="1" dirty="0">
                <a:solidFill>
                  <a:srgbClr val="0317BB"/>
                </a:solidFill>
              </a:rPr>
              <a:t> do </a:t>
            </a:r>
            <a:r>
              <a:rPr lang="en-US" sz="3200" b="1" dirty="0" err="1">
                <a:solidFill>
                  <a:srgbClr val="0317BB"/>
                </a:solidFill>
              </a:rPr>
              <a:t>Projeto</a:t>
            </a:r>
            <a:endParaRPr lang="en-US" sz="3200" b="1" dirty="0">
              <a:solidFill>
                <a:srgbClr val="0317BB"/>
              </a:solidFill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1FFAF075-11FE-A548-F1B5-849CFC527B61}"/>
              </a:ext>
            </a:extLst>
          </p:cNvPr>
          <p:cNvSpPr/>
          <p:nvPr/>
        </p:nvSpPr>
        <p:spPr>
          <a:xfrm>
            <a:off x="270112" y="1635877"/>
            <a:ext cx="2194009" cy="6279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/>
              <a:t>PlanificaSUS</a:t>
            </a:r>
            <a:endParaRPr lang="pt-BR" dirty="0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A9CFB876-3745-4266-ADF8-14D9D6AB8058}"/>
              </a:ext>
            </a:extLst>
          </p:cNvPr>
          <p:cNvSpPr/>
          <p:nvPr/>
        </p:nvSpPr>
        <p:spPr>
          <a:xfrm>
            <a:off x="2657351" y="1647822"/>
            <a:ext cx="3816380" cy="62880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Secretaria Estadual de Saúde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76521FD8-232E-9DDA-4458-0170D31536B3}"/>
              </a:ext>
            </a:extLst>
          </p:cNvPr>
          <p:cNvSpPr/>
          <p:nvPr/>
        </p:nvSpPr>
        <p:spPr>
          <a:xfrm>
            <a:off x="6705921" y="1661158"/>
            <a:ext cx="3820880" cy="63439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Secretaria Municipal de Saúde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317D4043-370D-BDAB-E196-DC6D7D00A2F3}"/>
              </a:ext>
            </a:extLst>
          </p:cNvPr>
          <p:cNvSpPr/>
          <p:nvPr/>
        </p:nvSpPr>
        <p:spPr>
          <a:xfrm>
            <a:off x="282063" y="2815077"/>
            <a:ext cx="2194009" cy="75231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Especialista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93DA4CD4-0007-9FF3-3702-A238466D9608}"/>
              </a:ext>
            </a:extLst>
          </p:cNvPr>
          <p:cNvSpPr/>
          <p:nvPr/>
        </p:nvSpPr>
        <p:spPr>
          <a:xfrm>
            <a:off x="2657351" y="2367004"/>
            <a:ext cx="3816380" cy="59220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Referência Técnica Estadual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E2E84697-DEF3-11A6-5927-DEEC150A9F88}"/>
              </a:ext>
            </a:extLst>
          </p:cNvPr>
          <p:cNvSpPr/>
          <p:nvPr/>
        </p:nvSpPr>
        <p:spPr>
          <a:xfrm>
            <a:off x="2657352" y="3114776"/>
            <a:ext cx="1839271" cy="80389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Grupo Condutor Estadual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C9CB9D90-E3E6-0CE9-6A02-A87AA25E9EE0}"/>
              </a:ext>
            </a:extLst>
          </p:cNvPr>
          <p:cNvSpPr/>
          <p:nvPr/>
        </p:nvSpPr>
        <p:spPr>
          <a:xfrm>
            <a:off x="6798521" y="2365936"/>
            <a:ext cx="3820880" cy="59220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Referências Técnicas Municipais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DD1B7D67-197A-BBBA-54E0-AF77759535E9}"/>
              </a:ext>
            </a:extLst>
          </p:cNvPr>
          <p:cNvSpPr/>
          <p:nvPr/>
        </p:nvSpPr>
        <p:spPr>
          <a:xfrm>
            <a:off x="6798521" y="3122279"/>
            <a:ext cx="3820880" cy="81095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/>
              <a:t>Grupos Condutores Municipais </a:t>
            </a:r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7029DFA6-4578-EB9B-5CC5-D3570F6B3502}"/>
              </a:ext>
            </a:extLst>
          </p:cNvPr>
          <p:cNvSpPr/>
          <p:nvPr/>
        </p:nvSpPr>
        <p:spPr>
          <a:xfrm>
            <a:off x="4634017" y="3113108"/>
            <a:ext cx="1843773" cy="81095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Grupo Condutor Regional</a:t>
            </a: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138EF613-314F-39F2-670F-E2E97CB65C6C}"/>
              </a:ext>
            </a:extLst>
          </p:cNvPr>
          <p:cNvSpPr/>
          <p:nvPr/>
        </p:nvSpPr>
        <p:spPr>
          <a:xfrm>
            <a:off x="282063" y="3672331"/>
            <a:ext cx="2194009" cy="80389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Consultor em Gestão</a:t>
            </a:r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53FA4F40-206C-06F1-B3D8-75EA483A92C0}"/>
              </a:ext>
            </a:extLst>
          </p:cNvPr>
          <p:cNvSpPr/>
          <p:nvPr/>
        </p:nvSpPr>
        <p:spPr>
          <a:xfrm>
            <a:off x="282063" y="4603350"/>
            <a:ext cx="2194009" cy="69350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Analista de APS</a:t>
            </a:r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45DB6370-DF69-4189-BE35-D58F43A1DCFE}"/>
              </a:ext>
            </a:extLst>
          </p:cNvPr>
          <p:cNvSpPr/>
          <p:nvPr/>
        </p:nvSpPr>
        <p:spPr>
          <a:xfrm>
            <a:off x="282063" y="5501146"/>
            <a:ext cx="2194009" cy="776335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Analista de AAE</a:t>
            </a:r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8271852A-08CB-E09D-F60F-05ACE21C52EF}"/>
              </a:ext>
            </a:extLst>
          </p:cNvPr>
          <p:cNvSpPr/>
          <p:nvPr/>
        </p:nvSpPr>
        <p:spPr>
          <a:xfrm>
            <a:off x="282062" y="2367005"/>
            <a:ext cx="2194010" cy="373759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Coordenação </a:t>
            </a:r>
          </a:p>
        </p:txBody>
      </p: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E58FDBDC-6FFF-2D88-025B-1377003E5F2D}"/>
              </a:ext>
            </a:extLst>
          </p:cNvPr>
          <p:cNvSpPr/>
          <p:nvPr/>
        </p:nvSpPr>
        <p:spPr>
          <a:xfrm>
            <a:off x="2657352" y="4071173"/>
            <a:ext cx="7962049" cy="40505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RAS- Unidades de Saúde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4F39CB46-B16B-87EF-9EA3-ED652CC538DA}"/>
              </a:ext>
            </a:extLst>
          </p:cNvPr>
          <p:cNvSpPr/>
          <p:nvPr/>
        </p:nvSpPr>
        <p:spPr>
          <a:xfrm>
            <a:off x="2657353" y="4615163"/>
            <a:ext cx="1839270" cy="69350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Tutores Estaduais da APS</a:t>
            </a:r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21AEE9BA-BDC9-7FD2-618A-1876B983B62E}"/>
              </a:ext>
            </a:extLst>
          </p:cNvPr>
          <p:cNvSpPr/>
          <p:nvPr/>
        </p:nvSpPr>
        <p:spPr>
          <a:xfrm>
            <a:off x="4629958" y="4615163"/>
            <a:ext cx="1843773" cy="69350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Tutores Regionais da APS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4AD8AD20-A051-EBAE-4A7C-C625D3C02B4D}"/>
              </a:ext>
            </a:extLst>
          </p:cNvPr>
          <p:cNvSpPr/>
          <p:nvPr/>
        </p:nvSpPr>
        <p:spPr>
          <a:xfrm>
            <a:off x="2657353" y="5483233"/>
            <a:ext cx="1839270" cy="7942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Tutores Estaduais da AAE</a:t>
            </a:r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83C2128A-A3F7-DF33-55B0-9070CBA0FB57}"/>
              </a:ext>
            </a:extLst>
          </p:cNvPr>
          <p:cNvSpPr/>
          <p:nvPr/>
        </p:nvSpPr>
        <p:spPr>
          <a:xfrm>
            <a:off x="4634461" y="5501146"/>
            <a:ext cx="1839270" cy="7942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Tutores Regionais da AAE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6873DD41-C921-4806-C468-8D1A1E52E7E0}"/>
              </a:ext>
            </a:extLst>
          </p:cNvPr>
          <p:cNvSpPr/>
          <p:nvPr/>
        </p:nvSpPr>
        <p:spPr>
          <a:xfrm>
            <a:off x="6798521" y="4615163"/>
            <a:ext cx="1839271" cy="69350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Tutores Unidades da APS</a:t>
            </a: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2C1464C3-E9FF-FC60-35F7-381C38F53548}"/>
              </a:ext>
            </a:extLst>
          </p:cNvPr>
          <p:cNvSpPr/>
          <p:nvPr/>
        </p:nvSpPr>
        <p:spPr>
          <a:xfrm>
            <a:off x="6798521" y="5483233"/>
            <a:ext cx="1839270" cy="7942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Tutores Unidades da AAE</a:t>
            </a: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B0E52112-74B6-90EB-41D1-2CF5E76003CF}"/>
              </a:ext>
            </a:extLst>
          </p:cNvPr>
          <p:cNvSpPr/>
          <p:nvPr/>
        </p:nvSpPr>
        <p:spPr>
          <a:xfrm>
            <a:off x="8775629" y="5483233"/>
            <a:ext cx="1843772" cy="79424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/>
              <a:t>Profissionais das Unidades da AAE</a:t>
            </a:r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BBDA9D01-97BE-387C-DA10-32917BAFEDDE}"/>
              </a:ext>
            </a:extLst>
          </p:cNvPr>
          <p:cNvSpPr/>
          <p:nvPr/>
        </p:nvSpPr>
        <p:spPr>
          <a:xfrm>
            <a:off x="8775629" y="4625584"/>
            <a:ext cx="1843772" cy="69350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Profissionais das Unidades de APS</a:t>
            </a:r>
          </a:p>
        </p:txBody>
      </p:sp>
    </p:spTree>
    <p:extLst>
      <p:ext uri="{BB962C8B-B14F-4D97-AF65-F5344CB8AC3E}">
        <p14:creationId xmlns:p14="http://schemas.microsoft.com/office/powerpoint/2010/main" val="25516182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7D319EB-B396-CD44-BE82-3BEB5411F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415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, Linha do tempo&#10;&#10;Descrição gerada automaticamente">
            <a:extLst>
              <a:ext uri="{FF2B5EF4-FFF2-40B4-BE49-F238E27FC236}">
                <a16:creationId xmlns:a16="http://schemas.microsoft.com/office/drawing/2014/main" id="{3F16CE38-443A-4F74-1665-52DC9D104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" y="541"/>
            <a:ext cx="12192538" cy="685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271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58981">
            <a:extLst>
              <a:ext uri="{FF2B5EF4-FFF2-40B4-BE49-F238E27FC236}">
                <a16:creationId xmlns:a16="http://schemas.microsoft.com/office/drawing/2014/main" id="{78905009-0543-4A10-B42C-C76F3127E03F}"/>
              </a:ext>
            </a:extLst>
          </p:cNvPr>
          <p:cNvSpPr/>
          <p:nvPr/>
        </p:nvSpPr>
        <p:spPr>
          <a:xfrm flipH="1" flipV="1">
            <a:off x="2237546" y="-324625"/>
            <a:ext cx="36994" cy="1866901"/>
          </a:xfrm>
          <a:prstGeom prst="line">
            <a:avLst/>
          </a:prstGeom>
          <a:noFill/>
          <a:ln w="25400" cap="flat">
            <a:solidFill>
              <a:schemeClr val="accent6">
                <a:lumMod val="20000"/>
                <a:lumOff val="80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 useBgFill="1">
        <p:nvSpPr>
          <p:cNvPr id="28" name="Shape 58972">
            <a:extLst>
              <a:ext uri="{FF2B5EF4-FFF2-40B4-BE49-F238E27FC236}">
                <a16:creationId xmlns:a16="http://schemas.microsoft.com/office/drawing/2014/main" id="{669191F7-236A-42BC-A363-72DEC69D5CE1}"/>
              </a:ext>
            </a:extLst>
          </p:cNvPr>
          <p:cNvSpPr/>
          <p:nvPr/>
        </p:nvSpPr>
        <p:spPr>
          <a:xfrm>
            <a:off x="1331202" y="2002674"/>
            <a:ext cx="1850471" cy="1850472"/>
          </a:xfrm>
          <a:prstGeom prst="ellipse">
            <a:avLst/>
          </a:prstGeom>
          <a:ln w="63500" cap="flat">
            <a:solidFill>
              <a:schemeClr val="accent1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29" name="Shape 58977">
            <a:extLst>
              <a:ext uri="{FF2B5EF4-FFF2-40B4-BE49-F238E27FC236}">
                <a16:creationId xmlns:a16="http://schemas.microsoft.com/office/drawing/2014/main" id="{2291651D-B6E6-4A2F-B94D-19EEF11B2FF2}"/>
              </a:ext>
            </a:extLst>
          </p:cNvPr>
          <p:cNvSpPr/>
          <p:nvPr/>
        </p:nvSpPr>
        <p:spPr>
          <a:xfrm>
            <a:off x="2059836" y="1878074"/>
            <a:ext cx="440710" cy="245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6" y="0"/>
                </a:moveTo>
                <a:cubicBezTo>
                  <a:pt x="874" y="0"/>
                  <a:pt x="694" y="1"/>
                  <a:pt x="506" y="108"/>
                </a:cubicBezTo>
                <a:cubicBezTo>
                  <a:pt x="299" y="243"/>
                  <a:pt x="135" y="536"/>
                  <a:pt x="60" y="907"/>
                </a:cubicBezTo>
                <a:cubicBezTo>
                  <a:pt x="0" y="1247"/>
                  <a:pt x="0" y="1565"/>
                  <a:pt x="0" y="2194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2204"/>
                </a:lnTo>
                <a:cubicBezTo>
                  <a:pt x="21600" y="1565"/>
                  <a:pt x="21600" y="1247"/>
                  <a:pt x="21540" y="907"/>
                </a:cubicBezTo>
                <a:cubicBezTo>
                  <a:pt x="21465" y="536"/>
                  <a:pt x="21301" y="243"/>
                  <a:pt x="21094" y="108"/>
                </a:cubicBezTo>
                <a:cubicBezTo>
                  <a:pt x="20904" y="0"/>
                  <a:pt x="20727" y="0"/>
                  <a:pt x="20376" y="0"/>
                </a:cubicBezTo>
                <a:lnTo>
                  <a:pt x="1232" y="0"/>
                </a:lnTo>
                <a:lnTo>
                  <a:pt x="122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30" name="Shape 58978">
            <a:extLst>
              <a:ext uri="{FF2B5EF4-FFF2-40B4-BE49-F238E27FC236}">
                <a16:creationId xmlns:a16="http://schemas.microsoft.com/office/drawing/2014/main" id="{0E800DE2-FE46-4F50-B0ED-E191B365C907}"/>
              </a:ext>
            </a:extLst>
          </p:cNvPr>
          <p:cNvSpPr/>
          <p:nvPr/>
        </p:nvSpPr>
        <p:spPr>
          <a:xfrm>
            <a:off x="2120410" y="1577311"/>
            <a:ext cx="319561" cy="546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37" y="0"/>
                </a:moveTo>
                <a:cubicBezTo>
                  <a:pt x="2300" y="0"/>
                  <a:pt x="0" y="1344"/>
                  <a:pt x="0" y="3003"/>
                </a:cubicBezTo>
                <a:cubicBezTo>
                  <a:pt x="0" y="4662"/>
                  <a:pt x="2300" y="6006"/>
                  <a:pt x="5137" y="6006"/>
                </a:cubicBezTo>
                <a:lnTo>
                  <a:pt x="6846" y="6053"/>
                </a:lnTo>
                <a:lnTo>
                  <a:pt x="465" y="21600"/>
                </a:lnTo>
                <a:lnTo>
                  <a:pt x="2411" y="21600"/>
                </a:lnTo>
                <a:lnTo>
                  <a:pt x="8341" y="6608"/>
                </a:lnTo>
                <a:cubicBezTo>
                  <a:pt x="8382" y="6469"/>
                  <a:pt x="8432" y="6331"/>
                  <a:pt x="8491" y="6195"/>
                </a:cubicBezTo>
                <a:cubicBezTo>
                  <a:pt x="8562" y="6032"/>
                  <a:pt x="8647" y="5867"/>
                  <a:pt x="8604" y="5700"/>
                </a:cubicBezTo>
                <a:cubicBezTo>
                  <a:pt x="8560" y="5529"/>
                  <a:pt x="8387" y="5379"/>
                  <a:pt x="8141" y="5281"/>
                </a:cubicBezTo>
                <a:cubicBezTo>
                  <a:pt x="7777" y="5135"/>
                  <a:pt x="7319" y="5123"/>
                  <a:pt x="6878" y="5113"/>
                </a:cubicBezTo>
                <a:cubicBezTo>
                  <a:pt x="6293" y="5099"/>
                  <a:pt x="5707" y="5082"/>
                  <a:pt x="5122" y="5062"/>
                </a:cubicBezTo>
                <a:cubicBezTo>
                  <a:pt x="3177" y="5062"/>
                  <a:pt x="1601" y="4140"/>
                  <a:pt x="1601" y="3003"/>
                </a:cubicBezTo>
                <a:cubicBezTo>
                  <a:pt x="1601" y="1866"/>
                  <a:pt x="3177" y="944"/>
                  <a:pt x="5122" y="944"/>
                </a:cubicBezTo>
                <a:lnTo>
                  <a:pt x="10790" y="944"/>
                </a:lnTo>
                <a:lnTo>
                  <a:pt x="10810" y="944"/>
                </a:lnTo>
                <a:lnTo>
                  <a:pt x="16478" y="944"/>
                </a:lnTo>
                <a:cubicBezTo>
                  <a:pt x="18423" y="944"/>
                  <a:pt x="19999" y="1866"/>
                  <a:pt x="19999" y="3003"/>
                </a:cubicBezTo>
                <a:cubicBezTo>
                  <a:pt x="19999" y="4140"/>
                  <a:pt x="18423" y="5062"/>
                  <a:pt x="16478" y="5062"/>
                </a:cubicBezTo>
                <a:cubicBezTo>
                  <a:pt x="15893" y="5082"/>
                  <a:pt x="15307" y="5099"/>
                  <a:pt x="14722" y="5113"/>
                </a:cubicBezTo>
                <a:cubicBezTo>
                  <a:pt x="14281" y="5123"/>
                  <a:pt x="13823" y="5135"/>
                  <a:pt x="13459" y="5281"/>
                </a:cubicBezTo>
                <a:cubicBezTo>
                  <a:pt x="13213" y="5379"/>
                  <a:pt x="13040" y="5529"/>
                  <a:pt x="12996" y="5700"/>
                </a:cubicBezTo>
                <a:cubicBezTo>
                  <a:pt x="12953" y="5867"/>
                  <a:pt x="13038" y="6032"/>
                  <a:pt x="13109" y="6195"/>
                </a:cubicBezTo>
                <a:cubicBezTo>
                  <a:pt x="13168" y="6331"/>
                  <a:pt x="13218" y="6469"/>
                  <a:pt x="13259" y="6608"/>
                </a:cubicBezTo>
                <a:lnTo>
                  <a:pt x="19189" y="21600"/>
                </a:lnTo>
                <a:lnTo>
                  <a:pt x="21135" y="21600"/>
                </a:lnTo>
                <a:lnTo>
                  <a:pt x="14754" y="6053"/>
                </a:lnTo>
                <a:lnTo>
                  <a:pt x="16463" y="6006"/>
                </a:lnTo>
                <a:cubicBezTo>
                  <a:pt x="19300" y="6006"/>
                  <a:pt x="21600" y="4662"/>
                  <a:pt x="21600" y="3003"/>
                </a:cubicBezTo>
                <a:cubicBezTo>
                  <a:pt x="21600" y="1344"/>
                  <a:pt x="19300" y="0"/>
                  <a:pt x="16463" y="0"/>
                </a:cubicBezTo>
                <a:lnTo>
                  <a:pt x="10810" y="0"/>
                </a:lnTo>
                <a:lnTo>
                  <a:pt x="10790" y="0"/>
                </a:lnTo>
                <a:lnTo>
                  <a:pt x="513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36" name="Shape 58979">
            <a:extLst>
              <a:ext uri="{FF2B5EF4-FFF2-40B4-BE49-F238E27FC236}">
                <a16:creationId xmlns:a16="http://schemas.microsoft.com/office/drawing/2014/main" id="{0910CA12-F05B-4B33-AD64-120F554A8C23}"/>
              </a:ext>
            </a:extLst>
          </p:cNvPr>
          <p:cNvSpPr/>
          <p:nvPr/>
        </p:nvSpPr>
        <p:spPr>
          <a:xfrm>
            <a:off x="2025509" y="2115735"/>
            <a:ext cx="511127" cy="5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4" extrusionOk="0">
                <a:moveTo>
                  <a:pt x="1130" y="0"/>
                </a:moveTo>
                <a:cubicBezTo>
                  <a:pt x="805" y="0"/>
                  <a:pt x="641" y="-3"/>
                  <a:pt x="467" y="470"/>
                </a:cubicBezTo>
                <a:cubicBezTo>
                  <a:pt x="276" y="1067"/>
                  <a:pt x="124" y="2368"/>
                  <a:pt x="54" y="4010"/>
                </a:cubicBezTo>
                <a:cubicBezTo>
                  <a:pt x="-1" y="5511"/>
                  <a:pt x="0" y="6915"/>
                  <a:pt x="0" y="9697"/>
                </a:cubicBezTo>
                <a:lnTo>
                  <a:pt x="0" y="11843"/>
                </a:lnTo>
                <a:cubicBezTo>
                  <a:pt x="0" y="14669"/>
                  <a:pt x="-1" y="16083"/>
                  <a:pt x="54" y="17584"/>
                </a:cubicBezTo>
                <a:cubicBezTo>
                  <a:pt x="124" y="19226"/>
                  <a:pt x="276" y="20513"/>
                  <a:pt x="467" y="21111"/>
                </a:cubicBezTo>
                <a:cubicBezTo>
                  <a:pt x="642" y="21587"/>
                  <a:pt x="806" y="21594"/>
                  <a:pt x="1130" y="21594"/>
                </a:cubicBezTo>
                <a:lnTo>
                  <a:pt x="3523" y="21594"/>
                </a:lnTo>
                <a:cubicBezTo>
                  <a:pt x="3523" y="19295"/>
                  <a:pt x="3625" y="16990"/>
                  <a:pt x="3829" y="15237"/>
                </a:cubicBezTo>
                <a:cubicBezTo>
                  <a:pt x="4034" y="13483"/>
                  <a:pt x="4301" y="12608"/>
                  <a:pt x="4569" y="12608"/>
                </a:cubicBezTo>
                <a:cubicBezTo>
                  <a:pt x="4837" y="12608"/>
                  <a:pt x="5105" y="13483"/>
                  <a:pt x="5310" y="15237"/>
                </a:cubicBezTo>
                <a:cubicBezTo>
                  <a:pt x="5514" y="16990"/>
                  <a:pt x="5616" y="19295"/>
                  <a:pt x="5616" y="21594"/>
                </a:cubicBezTo>
                <a:lnTo>
                  <a:pt x="15982" y="21594"/>
                </a:lnTo>
                <a:cubicBezTo>
                  <a:pt x="15982" y="19295"/>
                  <a:pt x="16084" y="16990"/>
                  <a:pt x="16288" y="15237"/>
                </a:cubicBezTo>
                <a:cubicBezTo>
                  <a:pt x="16493" y="13483"/>
                  <a:pt x="16760" y="12608"/>
                  <a:pt x="17028" y="12608"/>
                </a:cubicBezTo>
                <a:cubicBezTo>
                  <a:pt x="17296" y="12608"/>
                  <a:pt x="17564" y="13483"/>
                  <a:pt x="17769" y="15237"/>
                </a:cubicBezTo>
                <a:cubicBezTo>
                  <a:pt x="17973" y="16990"/>
                  <a:pt x="18075" y="19295"/>
                  <a:pt x="18075" y="21594"/>
                </a:cubicBezTo>
                <a:lnTo>
                  <a:pt x="20462" y="21594"/>
                </a:lnTo>
                <a:cubicBezTo>
                  <a:pt x="20791" y="21594"/>
                  <a:pt x="20956" y="21587"/>
                  <a:pt x="21131" y="21111"/>
                </a:cubicBezTo>
                <a:cubicBezTo>
                  <a:pt x="21322" y="20513"/>
                  <a:pt x="21474" y="19226"/>
                  <a:pt x="21544" y="17584"/>
                </a:cubicBezTo>
                <a:cubicBezTo>
                  <a:pt x="21599" y="16083"/>
                  <a:pt x="21598" y="14666"/>
                  <a:pt x="21598" y="11883"/>
                </a:cubicBezTo>
                <a:lnTo>
                  <a:pt x="21598" y="9738"/>
                </a:lnTo>
                <a:cubicBezTo>
                  <a:pt x="21598" y="6912"/>
                  <a:pt x="21599" y="5511"/>
                  <a:pt x="21544" y="4010"/>
                </a:cubicBezTo>
                <a:cubicBezTo>
                  <a:pt x="21474" y="2368"/>
                  <a:pt x="21322" y="1067"/>
                  <a:pt x="21131" y="470"/>
                </a:cubicBezTo>
                <a:cubicBezTo>
                  <a:pt x="20956" y="-6"/>
                  <a:pt x="20791" y="0"/>
                  <a:pt x="20466" y="0"/>
                </a:cubicBezTo>
                <a:lnTo>
                  <a:pt x="1135" y="0"/>
                </a:lnTo>
                <a:lnTo>
                  <a:pt x="113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2D2588-5313-FC43-A69F-B65861D11088}"/>
              </a:ext>
            </a:extLst>
          </p:cNvPr>
          <p:cNvSpPr txBox="1"/>
          <p:nvPr/>
        </p:nvSpPr>
        <p:spPr>
          <a:xfrm>
            <a:off x="1718689" y="2233310"/>
            <a:ext cx="1039067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PASSO 2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5B117730-AB60-524F-82A7-D4F2EB75E834}"/>
              </a:ext>
            </a:extLst>
          </p:cNvPr>
          <p:cNvSpPr txBox="1">
            <a:spLocks/>
          </p:cNvSpPr>
          <p:nvPr/>
        </p:nvSpPr>
        <p:spPr>
          <a:xfrm>
            <a:off x="1503397" y="2585100"/>
            <a:ext cx="1579476" cy="91281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rgbClr val="0317BB"/>
                </a:solidFill>
                <a:latin typeface="+mj-lt"/>
                <a:ea typeface="League Spartan" charset="0"/>
                <a:cs typeface="Poppins" pitchFamily="2" charset="77"/>
              </a:rPr>
              <a:t>GUIAS E MATERIAIS DE APOIO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720B8037-9A0E-4EAB-B7C7-7CE1E8052D50}"/>
              </a:ext>
            </a:extLst>
          </p:cNvPr>
          <p:cNvSpPr txBox="1"/>
          <p:nvPr/>
        </p:nvSpPr>
        <p:spPr>
          <a:xfrm>
            <a:off x="3428354" y="2233310"/>
            <a:ext cx="3855920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dirty="0">
                <a:solidFill>
                  <a:srgbClr val="0317BB"/>
                </a:solidFill>
              </a:rPr>
              <a:t>Passo 2: Estudo dos instrumentos de trabalho com foco no processo de tutoria da etapa relacionada</a:t>
            </a:r>
          </a:p>
        </p:txBody>
      </p: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0E2B5742-9F7D-47E7-BCD0-BB15C3298F94}"/>
              </a:ext>
            </a:extLst>
          </p:cNvPr>
          <p:cNvGrpSpPr/>
          <p:nvPr/>
        </p:nvGrpSpPr>
        <p:grpSpPr>
          <a:xfrm>
            <a:off x="10042773" y="2247010"/>
            <a:ext cx="1798823" cy="2135475"/>
            <a:chOff x="4979037" y="954006"/>
            <a:chExt cx="2854597" cy="3388838"/>
          </a:xfrm>
        </p:grpSpPr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C0D5F5E7-FCB7-4CF2-B185-9044CDA1B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7697" y="954006"/>
              <a:ext cx="2195937" cy="26943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9E7D56ED-D8C1-4E16-91C5-A93638C9C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7489" y="1035735"/>
              <a:ext cx="2195937" cy="27644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39CE9BFD-1518-48AE-8186-B511F2D5E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6193" y="1136927"/>
              <a:ext cx="2227585" cy="27936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B3A2D88C-F726-4EC0-98C2-869C46331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0867" y="1241561"/>
              <a:ext cx="2221559" cy="27992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3FC7D62D-381D-426D-8265-B531BE5E4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84250" y="1342630"/>
              <a:ext cx="2230713" cy="27936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1B5E3AAF-76C7-4BB7-B071-30555C0F4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74556" y="1444709"/>
              <a:ext cx="2230714" cy="28068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FBBE3F7B-B486-4814-8E52-82E452417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79037" y="1576037"/>
              <a:ext cx="2200987" cy="276680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F8EC9F3F-B214-42C1-81E2-657AEAF8E154}"/>
              </a:ext>
            </a:extLst>
          </p:cNvPr>
          <p:cNvGrpSpPr/>
          <p:nvPr/>
        </p:nvGrpSpPr>
        <p:grpSpPr>
          <a:xfrm>
            <a:off x="7737214" y="2286527"/>
            <a:ext cx="2055419" cy="2171166"/>
            <a:chOff x="8778808" y="3840606"/>
            <a:chExt cx="2986792" cy="3154988"/>
          </a:xfrm>
        </p:grpSpPr>
        <p:pic>
          <p:nvPicPr>
            <p:cNvPr id="44" name="Imagem 43">
              <a:extLst>
                <a:ext uri="{FF2B5EF4-FFF2-40B4-BE49-F238E27FC236}">
                  <a16:creationId xmlns:a16="http://schemas.microsoft.com/office/drawing/2014/main" id="{4436C081-D5BB-4252-A228-66BDED32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56665" y="3840606"/>
              <a:ext cx="2208935" cy="24141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8" name="Imagem 47">
              <a:extLst>
                <a:ext uri="{FF2B5EF4-FFF2-40B4-BE49-F238E27FC236}">
                  <a16:creationId xmlns:a16="http://schemas.microsoft.com/office/drawing/2014/main" id="{F63D8176-BCB5-4B64-B550-309470782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22902" y="3919908"/>
              <a:ext cx="2234419" cy="24379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0" name="Imagem 49">
              <a:extLst>
                <a:ext uri="{FF2B5EF4-FFF2-40B4-BE49-F238E27FC236}">
                  <a16:creationId xmlns:a16="http://schemas.microsoft.com/office/drawing/2014/main" id="{2A3CCD40-8753-4F8F-83DB-59A27F011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00071" y="4015445"/>
              <a:ext cx="2259843" cy="24697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B5F1AF34-96EF-4327-863D-BC3DDA4E0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207117" y="4102365"/>
              <a:ext cx="2259865" cy="24697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2" name="Imagem 51">
              <a:extLst>
                <a:ext uri="{FF2B5EF4-FFF2-40B4-BE49-F238E27FC236}">
                  <a16:creationId xmlns:a16="http://schemas.microsoft.com/office/drawing/2014/main" id="{DE279B9D-0758-4773-A753-9700EBCCA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42567" y="4201777"/>
              <a:ext cx="2212380" cy="24182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4" name="Imagem 53">
              <a:extLst>
                <a:ext uri="{FF2B5EF4-FFF2-40B4-BE49-F238E27FC236}">
                  <a16:creationId xmlns:a16="http://schemas.microsoft.com/office/drawing/2014/main" id="{5018B01C-41B0-43AB-AAA4-0ED5A6AB9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034244" y="4314711"/>
              <a:ext cx="2208950" cy="24145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1D32F742-3E3C-4EB7-9949-7AA0615F4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904311" y="4460982"/>
              <a:ext cx="2208950" cy="241734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58685513-7560-4CBE-BBE2-6A8AC9B7F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778808" y="4582026"/>
              <a:ext cx="2208949" cy="24135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66" name="Agrupar 65">
            <a:extLst>
              <a:ext uri="{FF2B5EF4-FFF2-40B4-BE49-F238E27FC236}">
                <a16:creationId xmlns:a16="http://schemas.microsoft.com/office/drawing/2014/main" id="{8B9D16CA-4061-4145-AFA5-5C80B86F795B}"/>
              </a:ext>
            </a:extLst>
          </p:cNvPr>
          <p:cNvGrpSpPr/>
          <p:nvPr/>
        </p:nvGrpSpPr>
        <p:grpSpPr>
          <a:xfrm>
            <a:off x="8360910" y="4748809"/>
            <a:ext cx="1693108" cy="1921891"/>
            <a:chOff x="8000014" y="4136461"/>
            <a:chExt cx="2180208" cy="2474811"/>
          </a:xfrm>
        </p:grpSpPr>
        <p:pic>
          <p:nvPicPr>
            <p:cNvPr id="58" name="Imagem 57">
              <a:extLst>
                <a:ext uri="{FF2B5EF4-FFF2-40B4-BE49-F238E27FC236}">
                  <a16:creationId xmlns:a16="http://schemas.microsoft.com/office/drawing/2014/main" id="{973DFA42-4B9C-4FF3-AF21-94C0A2C68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059516" y="4136461"/>
              <a:ext cx="2120706" cy="231807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0" name="Imagem 59">
              <a:extLst>
                <a:ext uri="{FF2B5EF4-FFF2-40B4-BE49-F238E27FC236}">
                  <a16:creationId xmlns:a16="http://schemas.microsoft.com/office/drawing/2014/main" id="{07ACA8EF-BD86-4F36-8605-2E9A80576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000014" y="4364352"/>
              <a:ext cx="2062808" cy="22469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67" name="Agrupar 66">
            <a:extLst>
              <a:ext uri="{FF2B5EF4-FFF2-40B4-BE49-F238E27FC236}">
                <a16:creationId xmlns:a16="http://schemas.microsoft.com/office/drawing/2014/main" id="{305AB95B-9C1E-476B-BBF7-CBD46F03B39C}"/>
              </a:ext>
            </a:extLst>
          </p:cNvPr>
          <p:cNvGrpSpPr/>
          <p:nvPr/>
        </p:nvGrpSpPr>
        <p:grpSpPr>
          <a:xfrm>
            <a:off x="10462838" y="4748809"/>
            <a:ext cx="1441646" cy="1926745"/>
            <a:chOff x="5600859" y="4156476"/>
            <a:chExt cx="1930308" cy="2675095"/>
          </a:xfrm>
        </p:grpSpPr>
        <p:pic>
          <p:nvPicPr>
            <p:cNvPr id="62" name="Imagem 61">
              <a:extLst>
                <a:ext uri="{FF2B5EF4-FFF2-40B4-BE49-F238E27FC236}">
                  <a16:creationId xmlns:a16="http://schemas.microsoft.com/office/drawing/2014/main" id="{8811748F-2CC8-43FA-ADA5-639A0582C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718259" y="4156476"/>
              <a:ext cx="1812908" cy="257874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4" name="Imagem 63">
              <a:extLst>
                <a:ext uri="{FF2B5EF4-FFF2-40B4-BE49-F238E27FC236}">
                  <a16:creationId xmlns:a16="http://schemas.microsoft.com/office/drawing/2014/main" id="{C184FB73-8CDD-4913-8E98-6FF66A5C8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600859" y="4260961"/>
              <a:ext cx="1812908" cy="25706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77977631-74EF-4412-B7CD-C637F28A281E}"/>
              </a:ext>
            </a:extLst>
          </p:cNvPr>
          <p:cNvSpPr txBox="1"/>
          <p:nvPr/>
        </p:nvSpPr>
        <p:spPr>
          <a:xfrm>
            <a:off x="209600" y="5083764"/>
            <a:ext cx="6699219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200" dirty="0">
                <a:solidFill>
                  <a:srgbClr val="0317BB"/>
                </a:solidFill>
              </a:rPr>
              <a:t>Sequência de consumo dos Materiais e Guias :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1C90BEA-7477-7C6F-A3A1-3C4083555ECB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39635" b="36184"/>
          <a:stretch/>
        </p:blipFill>
        <p:spPr>
          <a:xfrm>
            <a:off x="403227" y="5582805"/>
            <a:ext cx="7620660" cy="1275195"/>
          </a:xfrm>
          <a:prstGeom prst="rect">
            <a:avLst/>
          </a:prstGeom>
        </p:spPr>
      </p:pic>
      <p:sp>
        <p:nvSpPr>
          <p:cNvPr id="7" name="TextBox 38">
            <a:extLst>
              <a:ext uri="{FF2B5EF4-FFF2-40B4-BE49-F238E27FC236}">
                <a16:creationId xmlns:a16="http://schemas.microsoft.com/office/drawing/2014/main" id="{3BB5C404-AA8A-CA6F-FE74-2577289A7962}"/>
              </a:ext>
            </a:extLst>
          </p:cNvPr>
          <p:cNvSpPr txBox="1"/>
          <p:nvPr/>
        </p:nvSpPr>
        <p:spPr>
          <a:xfrm>
            <a:off x="3000524" y="306186"/>
            <a:ext cx="6190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cs typeface="Poppins" pitchFamily="2" charset="77"/>
              </a:rPr>
              <a:t>TRILHA DESENVOLVIMENTO DO TUTOR</a:t>
            </a:r>
          </a:p>
        </p:txBody>
      </p:sp>
    </p:spTree>
    <p:extLst>
      <p:ext uri="{BB962C8B-B14F-4D97-AF65-F5344CB8AC3E}">
        <p14:creationId xmlns:p14="http://schemas.microsoft.com/office/powerpoint/2010/main" val="41071206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58981">
            <a:extLst>
              <a:ext uri="{FF2B5EF4-FFF2-40B4-BE49-F238E27FC236}">
                <a16:creationId xmlns:a16="http://schemas.microsoft.com/office/drawing/2014/main" id="{5E44FCA2-E68D-4509-A980-8EA553603A28}"/>
              </a:ext>
            </a:extLst>
          </p:cNvPr>
          <p:cNvSpPr/>
          <p:nvPr/>
        </p:nvSpPr>
        <p:spPr>
          <a:xfrm flipH="1" flipV="1">
            <a:off x="1339489" y="0"/>
            <a:ext cx="14290" cy="1927182"/>
          </a:xfrm>
          <a:prstGeom prst="line">
            <a:avLst/>
          </a:prstGeom>
          <a:noFill/>
          <a:ln w="25400" cap="flat">
            <a:solidFill>
              <a:schemeClr val="accent6">
                <a:lumMod val="20000"/>
                <a:lumOff val="80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 useBgFill="1">
        <p:nvSpPr>
          <p:cNvPr id="43" name="Shape 58972">
            <a:extLst>
              <a:ext uri="{FF2B5EF4-FFF2-40B4-BE49-F238E27FC236}">
                <a16:creationId xmlns:a16="http://schemas.microsoft.com/office/drawing/2014/main" id="{85B6897F-6D01-4A05-995C-675983DDCA50}"/>
              </a:ext>
            </a:extLst>
          </p:cNvPr>
          <p:cNvSpPr/>
          <p:nvPr/>
        </p:nvSpPr>
        <p:spPr>
          <a:xfrm>
            <a:off x="461567" y="1944280"/>
            <a:ext cx="1850471" cy="1850472"/>
          </a:xfrm>
          <a:prstGeom prst="ellipse">
            <a:avLst/>
          </a:prstGeom>
          <a:ln w="635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48" name="Shape 58977">
            <a:extLst>
              <a:ext uri="{FF2B5EF4-FFF2-40B4-BE49-F238E27FC236}">
                <a16:creationId xmlns:a16="http://schemas.microsoft.com/office/drawing/2014/main" id="{C22DBAA0-CCF8-42E0-8029-F9C5722CBDD9}"/>
              </a:ext>
            </a:extLst>
          </p:cNvPr>
          <p:cNvSpPr/>
          <p:nvPr/>
        </p:nvSpPr>
        <p:spPr>
          <a:xfrm>
            <a:off x="1126279" y="1695902"/>
            <a:ext cx="440710" cy="245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6" y="0"/>
                </a:moveTo>
                <a:cubicBezTo>
                  <a:pt x="874" y="0"/>
                  <a:pt x="694" y="1"/>
                  <a:pt x="506" y="108"/>
                </a:cubicBezTo>
                <a:cubicBezTo>
                  <a:pt x="299" y="243"/>
                  <a:pt x="135" y="536"/>
                  <a:pt x="60" y="907"/>
                </a:cubicBezTo>
                <a:cubicBezTo>
                  <a:pt x="0" y="1247"/>
                  <a:pt x="0" y="1565"/>
                  <a:pt x="0" y="2194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2204"/>
                </a:lnTo>
                <a:cubicBezTo>
                  <a:pt x="21600" y="1565"/>
                  <a:pt x="21600" y="1247"/>
                  <a:pt x="21540" y="907"/>
                </a:cubicBezTo>
                <a:cubicBezTo>
                  <a:pt x="21465" y="536"/>
                  <a:pt x="21301" y="243"/>
                  <a:pt x="21094" y="108"/>
                </a:cubicBezTo>
                <a:cubicBezTo>
                  <a:pt x="20904" y="0"/>
                  <a:pt x="20727" y="0"/>
                  <a:pt x="20376" y="0"/>
                </a:cubicBezTo>
                <a:lnTo>
                  <a:pt x="1232" y="0"/>
                </a:lnTo>
                <a:lnTo>
                  <a:pt x="122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49" name="Shape 58978">
            <a:extLst>
              <a:ext uri="{FF2B5EF4-FFF2-40B4-BE49-F238E27FC236}">
                <a16:creationId xmlns:a16="http://schemas.microsoft.com/office/drawing/2014/main" id="{B1779E75-E465-408C-87CD-76D7B09101ED}"/>
              </a:ext>
            </a:extLst>
          </p:cNvPr>
          <p:cNvSpPr/>
          <p:nvPr/>
        </p:nvSpPr>
        <p:spPr>
          <a:xfrm>
            <a:off x="1193998" y="1382949"/>
            <a:ext cx="319561" cy="546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37" y="0"/>
                </a:moveTo>
                <a:cubicBezTo>
                  <a:pt x="2300" y="0"/>
                  <a:pt x="0" y="1344"/>
                  <a:pt x="0" y="3003"/>
                </a:cubicBezTo>
                <a:cubicBezTo>
                  <a:pt x="0" y="4662"/>
                  <a:pt x="2300" y="6006"/>
                  <a:pt x="5137" y="6006"/>
                </a:cubicBezTo>
                <a:lnTo>
                  <a:pt x="6846" y="6053"/>
                </a:lnTo>
                <a:lnTo>
                  <a:pt x="465" y="21600"/>
                </a:lnTo>
                <a:lnTo>
                  <a:pt x="2411" y="21600"/>
                </a:lnTo>
                <a:lnTo>
                  <a:pt x="8341" y="6608"/>
                </a:lnTo>
                <a:cubicBezTo>
                  <a:pt x="8382" y="6469"/>
                  <a:pt x="8432" y="6331"/>
                  <a:pt x="8491" y="6195"/>
                </a:cubicBezTo>
                <a:cubicBezTo>
                  <a:pt x="8562" y="6032"/>
                  <a:pt x="8647" y="5867"/>
                  <a:pt x="8604" y="5700"/>
                </a:cubicBezTo>
                <a:cubicBezTo>
                  <a:pt x="8560" y="5529"/>
                  <a:pt x="8387" y="5379"/>
                  <a:pt x="8141" y="5281"/>
                </a:cubicBezTo>
                <a:cubicBezTo>
                  <a:pt x="7777" y="5135"/>
                  <a:pt x="7319" y="5123"/>
                  <a:pt x="6878" y="5113"/>
                </a:cubicBezTo>
                <a:cubicBezTo>
                  <a:pt x="6293" y="5099"/>
                  <a:pt x="5707" y="5082"/>
                  <a:pt x="5122" y="5062"/>
                </a:cubicBezTo>
                <a:cubicBezTo>
                  <a:pt x="3177" y="5062"/>
                  <a:pt x="1601" y="4140"/>
                  <a:pt x="1601" y="3003"/>
                </a:cubicBezTo>
                <a:cubicBezTo>
                  <a:pt x="1601" y="1866"/>
                  <a:pt x="3177" y="944"/>
                  <a:pt x="5122" y="944"/>
                </a:cubicBezTo>
                <a:lnTo>
                  <a:pt x="10790" y="944"/>
                </a:lnTo>
                <a:lnTo>
                  <a:pt x="10810" y="944"/>
                </a:lnTo>
                <a:lnTo>
                  <a:pt x="16478" y="944"/>
                </a:lnTo>
                <a:cubicBezTo>
                  <a:pt x="18423" y="944"/>
                  <a:pt x="19999" y="1866"/>
                  <a:pt x="19999" y="3003"/>
                </a:cubicBezTo>
                <a:cubicBezTo>
                  <a:pt x="19999" y="4140"/>
                  <a:pt x="18423" y="5062"/>
                  <a:pt x="16478" y="5062"/>
                </a:cubicBezTo>
                <a:cubicBezTo>
                  <a:pt x="15893" y="5082"/>
                  <a:pt x="15307" y="5099"/>
                  <a:pt x="14722" y="5113"/>
                </a:cubicBezTo>
                <a:cubicBezTo>
                  <a:pt x="14281" y="5123"/>
                  <a:pt x="13823" y="5135"/>
                  <a:pt x="13459" y="5281"/>
                </a:cubicBezTo>
                <a:cubicBezTo>
                  <a:pt x="13213" y="5379"/>
                  <a:pt x="13040" y="5529"/>
                  <a:pt x="12996" y="5700"/>
                </a:cubicBezTo>
                <a:cubicBezTo>
                  <a:pt x="12953" y="5867"/>
                  <a:pt x="13038" y="6032"/>
                  <a:pt x="13109" y="6195"/>
                </a:cubicBezTo>
                <a:cubicBezTo>
                  <a:pt x="13168" y="6331"/>
                  <a:pt x="13218" y="6469"/>
                  <a:pt x="13259" y="6608"/>
                </a:cubicBezTo>
                <a:lnTo>
                  <a:pt x="19189" y="21600"/>
                </a:lnTo>
                <a:lnTo>
                  <a:pt x="21135" y="21600"/>
                </a:lnTo>
                <a:lnTo>
                  <a:pt x="14754" y="6053"/>
                </a:lnTo>
                <a:lnTo>
                  <a:pt x="16463" y="6006"/>
                </a:lnTo>
                <a:cubicBezTo>
                  <a:pt x="19300" y="6006"/>
                  <a:pt x="21600" y="4662"/>
                  <a:pt x="21600" y="3003"/>
                </a:cubicBezTo>
                <a:cubicBezTo>
                  <a:pt x="21600" y="1344"/>
                  <a:pt x="19300" y="0"/>
                  <a:pt x="16463" y="0"/>
                </a:cubicBezTo>
                <a:lnTo>
                  <a:pt x="10810" y="0"/>
                </a:lnTo>
                <a:lnTo>
                  <a:pt x="10790" y="0"/>
                </a:lnTo>
                <a:lnTo>
                  <a:pt x="513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50" name="Shape 58979">
            <a:extLst>
              <a:ext uri="{FF2B5EF4-FFF2-40B4-BE49-F238E27FC236}">
                <a16:creationId xmlns:a16="http://schemas.microsoft.com/office/drawing/2014/main" id="{2164C903-83AE-4446-BA45-DCEE4620CC8E}"/>
              </a:ext>
            </a:extLst>
          </p:cNvPr>
          <p:cNvSpPr/>
          <p:nvPr/>
        </p:nvSpPr>
        <p:spPr>
          <a:xfrm>
            <a:off x="1098214" y="1897394"/>
            <a:ext cx="511127" cy="5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4" extrusionOk="0">
                <a:moveTo>
                  <a:pt x="1130" y="0"/>
                </a:moveTo>
                <a:cubicBezTo>
                  <a:pt x="805" y="0"/>
                  <a:pt x="641" y="-3"/>
                  <a:pt x="467" y="470"/>
                </a:cubicBezTo>
                <a:cubicBezTo>
                  <a:pt x="276" y="1067"/>
                  <a:pt x="124" y="2368"/>
                  <a:pt x="54" y="4010"/>
                </a:cubicBezTo>
                <a:cubicBezTo>
                  <a:pt x="-1" y="5511"/>
                  <a:pt x="0" y="6915"/>
                  <a:pt x="0" y="9697"/>
                </a:cubicBezTo>
                <a:lnTo>
                  <a:pt x="0" y="11843"/>
                </a:lnTo>
                <a:cubicBezTo>
                  <a:pt x="0" y="14669"/>
                  <a:pt x="-1" y="16083"/>
                  <a:pt x="54" y="17584"/>
                </a:cubicBezTo>
                <a:cubicBezTo>
                  <a:pt x="124" y="19226"/>
                  <a:pt x="276" y="20513"/>
                  <a:pt x="467" y="21111"/>
                </a:cubicBezTo>
                <a:cubicBezTo>
                  <a:pt x="642" y="21587"/>
                  <a:pt x="806" y="21594"/>
                  <a:pt x="1130" y="21594"/>
                </a:cubicBezTo>
                <a:lnTo>
                  <a:pt x="3523" y="21594"/>
                </a:lnTo>
                <a:cubicBezTo>
                  <a:pt x="3523" y="19295"/>
                  <a:pt x="3625" y="16990"/>
                  <a:pt x="3829" y="15237"/>
                </a:cubicBezTo>
                <a:cubicBezTo>
                  <a:pt x="4034" y="13483"/>
                  <a:pt x="4301" y="12608"/>
                  <a:pt x="4569" y="12608"/>
                </a:cubicBezTo>
                <a:cubicBezTo>
                  <a:pt x="4837" y="12608"/>
                  <a:pt x="5105" y="13483"/>
                  <a:pt x="5310" y="15237"/>
                </a:cubicBezTo>
                <a:cubicBezTo>
                  <a:pt x="5514" y="16990"/>
                  <a:pt x="5616" y="19295"/>
                  <a:pt x="5616" y="21594"/>
                </a:cubicBezTo>
                <a:lnTo>
                  <a:pt x="15982" y="21594"/>
                </a:lnTo>
                <a:cubicBezTo>
                  <a:pt x="15982" y="19295"/>
                  <a:pt x="16084" y="16990"/>
                  <a:pt x="16288" y="15237"/>
                </a:cubicBezTo>
                <a:cubicBezTo>
                  <a:pt x="16493" y="13483"/>
                  <a:pt x="16760" y="12608"/>
                  <a:pt x="17028" y="12608"/>
                </a:cubicBezTo>
                <a:cubicBezTo>
                  <a:pt x="17296" y="12608"/>
                  <a:pt x="17564" y="13483"/>
                  <a:pt x="17769" y="15237"/>
                </a:cubicBezTo>
                <a:cubicBezTo>
                  <a:pt x="17973" y="16990"/>
                  <a:pt x="18075" y="19295"/>
                  <a:pt x="18075" y="21594"/>
                </a:cubicBezTo>
                <a:lnTo>
                  <a:pt x="20462" y="21594"/>
                </a:lnTo>
                <a:cubicBezTo>
                  <a:pt x="20791" y="21594"/>
                  <a:pt x="20956" y="21587"/>
                  <a:pt x="21131" y="21111"/>
                </a:cubicBezTo>
                <a:cubicBezTo>
                  <a:pt x="21322" y="20513"/>
                  <a:pt x="21474" y="19226"/>
                  <a:pt x="21544" y="17584"/>
                </a:cubicBezTo>
                <a:cubicBezTo>
                  <a:pt x="21599" y="16083"/>
                  <a:pt x="21598" y="14666"/>
                  <a:pt x="21598" y="11883"/>
                </a:cubicBezTo>
                <a:lnTo>
                  <a:pt x="21598" y="9738"/>
                </a:lnTo>
                <a:cubicBezTo>
                  <a:pt x="21598" y="6912"/>
                  <a:pt x="21599" y="5511"/>
                  <a:pt x="21544" y="4010"/>
                </a:cubicBezTo>
                <a:cubicBezTo>
                  <a:pt x="21474" y="2368"/>
                  <a:pt x="21322" y="1067"/>
                  <a:pt x="21131" y="470"/>
                </a:cubicBezTo>
                <a:cubicBezTo>
                  <a:pt x="20956" y="-6"/>
                  <a:pt x="20791" y="0"/>
                  <a:pt x="20466" y="0"/>
                </a:cubicBezTo>
                <a:lnTo>
                  <a:pt x="1135" y="0"/>
                </a:lnTo>
                <a:lnTo>
                  <a:pt x="113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42D488-E62E-A540-BF58-7D06FC7F9FB4}"/>
              </a:ext>
            </a:extLst>
          </p:cNvPr>
          <p:cNvSpPr txBox="1"/>
          <p:nvPr/>
        </p:nvSpPr>
        <p:spPr>
          <a:xfrm>
            <a:off x="785498" y="2320565"/>
            <a:ext cx="104547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0317BB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PASSO 3</a:t>
            </a: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16C0056F-FDC6-D741-BE1D-256C0CE1DFBB}"/>
              </a:ext>
            </a:extLst>
          </p:cNvPr>
          <p:cNvSpPr txBox="1">
            <a:spLocks/>
          </p:cNvSpPr>
          <p:nvPr/>
        </p:nvSpPr>
        <p:spPr>
          <a:xfrm>
            <a:off x="637790" y="2811652"/>
            <a:ext cx="1498024" cy="61734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rgbClr val="0317BB"/>
                </a:solidFill>
                <a:latin typeface="+mj-lt"/>
                <a:ea typeface="League Spartan" charset="0"/>
                <a:cs typeface="Poppins" pitchFamily="2" charset="77"/>
              </a:rPr>
              <a:t>ALINHAMENTO PRÉ-TUTORIA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26880B01-717B-468F-98D8-DABAA7E1C038}"/>
              </a:ext>
            </a:extLst>
          </p:cNvPr>
          <p:cNvSpPr txBox="1"/>
          <p:nvPr/>
        </p:nvSpPr>
        <p:spPr>
          <a:xfrm>
            <a:off x="2772461" y="1873948"/>
            <a:ext cx="5844575" cy="17851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t-BR" sz="2200" dirty="0">
                <a:solidFill>
                  <a:srgbClr val="0317BB"/>
                </a:solidFill>
              </a:rPr>
              <a:t>Passo 3: Os alinhamentos </a:t>
            </a:r>
            <a:r>
              <a:rPr lang="pt-BR" sz="2200" dirty="0" err="1">
                <a:solidFill>
                  <a:srgbClr val="0317BB"/>
                </a:solidFill>
              </a:rPr>
              <a:t>pré</a:t>
            </a:r>
            <a:r>
              <a:rPr lang="pt-BR" sz="2200" dirty="0">
                <a:solidFill>
                  <a:srgbClr val="0317BB"/>
                </a:solidFill>
              </a:rPr>
              <a:t>-tutoria são espaços de desenvolvimento de tutores, ocorridos antes da realização do Workshop e oficinas tutoriais. É favorecido por um contexto de grupo colaborativo.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79126D7-351C-43EC-888E-F8787C91B391}"/>
              </a:ext>
            </a:extLst>
          </p:cNvPr>
          <p:cNvGrpSpPr/>
          <p:nvPr/>
        </p:nvGrpSpPr>
        <p:grpSpPr>
          <a:xfrm>
            <a:off x="8638008" y="2372595"/>
            <a:ext cx="2463739" cy="3796333"/>
            <a:chOff x="7993411" y="1790326"/>
            <a:chExt cx="2983817" cy="4597712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0C546414-C502-4276-9C15-DD9F78CBC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1659" y="1790326"/>
              <a:ext cx="2295569" cy="281654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ABBE724D-5CDD-4786-A285-E8F4FF69D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0707" y="2067737"/>
              <a:ext cx="2295569" cy="288990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47263DE3-8235-46BD-BCE1-C8842CBB7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47825" y="2418380"/>
              <a:ext cx="2328653" cy="292040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ACC1514B-0DB8-446B-8BB1-AC0BC39D7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14117" y="2773239"/>
              <a:ext cx="2322352" cy="292627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85194AB7-E9D4-4A7C-BB42-F684096BA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47944" y="3115988"/>
              <a:ext cx="2331923" cy="292040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AC7C761F-B819-4BDE-8F0E-0F0D6501C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93411" y="3467634"/>
              <a:ext cx="2357301" cy="29204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5" name="TextBox 38">
            <a:extLst>
              <a:ext uri="{FF2B5EF4-FFF2-40B4-BE49-F238E27FC236}">
                <a16:creationId xmlns:a16="http://schemas.microsoft.com/office/drawing/2014/main" id="{31AFBD84-6927-C020-F94E-C9D16B6FF4D8}"/>
              </a:ext>
            </a:extLst>
          </p:cNvPr>
          <p:cNvSpPr txBox="1"/>
          <p:nvPr/>
        </p:nvSpPr>
        <p:spPr>
          <a:xfrm>
            <a:off x="3000524" y="306186"/>
            <a:ext cx="6190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cs typeface="Poppins" pitchFamily="2" charset="77"/>
              </a:rPr>
              <a:t>TRILHA DESENVOLVIMENTO DO TUTOR</a:t>
            </a:r>
          </a:p>
        </p:txBody>
      </p:sp>
    </p:spTree>
    <p:extLst>
      <p:ext uri="{BB962C8B-B14F-4D97-AF65-F5344CB8AC3E}">
        <p14:creationId xmlns:p14="http://schemas.microsoft.com/office/powerpoint/2010/main" val="26240207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8981">
            <a:extLst>
              <a:ext uri="{FF2B5EF4-FFF2-40B4-BE49-F238E27FC236}">
                <a16:creationId xmlns:a16="http://schemas.microsoft.com/office/drawing/2014/main" id="{0AB446E9-4EAD-42ED-BF40-F31DD3639B09}"/>
              </a:ext>
            </a:extLst>
          </p:cNvPr>
          <p:cNvSpPr/>
          <p:nvPr/>
        </p:nvSpPr>
        <p:spPr>
          <a:xfrm flipH="1" flipV="1">
            <a:off x="6639084" y="-116584"/>
            <a:ext cx="24670" cy="3985728"/>
          </a:xfrm>
          <a:prstGeom prst="line">
            <a:avLst/>
          </a:prstGeom>
          <a:noFill/>
          <a:ln w="25400" cap="flat">
            <a:solidFill>
              <a:schemeClr val="accent6">
                <a:lumMod val="20000"/>
                <a:lumOff val="80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 useBgFill="1">
        <p:nvSpPr>
          <p:cNvPr id="53" name="Shape 58972">
            <a:extLst>
              <a:ext uri="{FF2B5EF4-FFF2-40B4-BE49-F238E27FC236}">
                <a16:creationId xmlns:a16="http://schemas.microsoft.com/office/drawing/2014/main" id="{90D4E992-EF08-497C-AEAF-7CDD516D71ED}"/>
              </a:ext>
            </a:extLst>
          </p:cNvPr>
          <p:cNvSpPr/>
          <p:nvPr/>
        </p:nvSpPr>
        <p:spPr>
          <a:xfrm>
            <a:off x="5725987" y="4325753"/>
            <a:ext cx="1850471" cy="1850472"/>
          </a:xfrm>
          <a:prstGeom prst="ellipse">
            <a:avLst/>
          </a:prstGeom>
          <a:ln w="635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54" name="Shape 58977">
            <a:extLst>
              <a:ext uri="{FF2B5EF4-FFF2-40B4-BE49-F238E27FC236}">
                <a16:creationId xmlns:a16="http://schemas.microsoft.com/office/drawing/2014/main" id="{82CAEA00-0B25-4528-88B8-18B45474B848}"/>
              </a:ext>
            </a:extLst>
          </p:cNvPr>
          <p:cNvSpPr/>
          <p:nvPr/>
        </p:nvSpPr>
        <p:spPr>
          <a:xfrm>
            <a:off x="6447033" y="4163416"/>
            <a:ext cx="440710" cy="245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6" y="0"/>
                </a:moveTo>
                <a:cubicBezTo>
                  <a:pt x="874" y="0"/>
                  <a:pt x="694" y="1"/>
                  <a:pt x="506" y="108"/>
                </a:cubicBezTo>
                <a:cubicBezTo>
                  <a:pt x="299" y="243"/>
                  <a:pt x="135" y="536"/>
                  <a:pt x="60" y="907"/>
                </a:cubicBezTo>
                <a:cubicBezTo>
                  <a:pt x="0" y="1247"/>
                  <a:pt x="0" y="1565"/>
                  <a:pt x="0" y="2194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2204"/>
                </a:lnTo>
                <a:cubicBezTo>
                  <a:pt x="21600" y="1565"/>
                  <a:pt x="21600" y="1247"/>
                  <a:pt x="21540" y="907"/>
                </a:cubicBezTo>
                <a:cubicBezTo>
                  <a:pt x="21465" y="536"/>
                  <a:pt x="21301" y="243"/>
                  <a:pt x="21094" y="108"/>
                </a:cubicBezTo>
                <a:cubicBezTo>
                  <a:pt x="20904" y="0"/>
                  <a:pt x="20727" y="0"/>
                  <a:pt x="20376" y="0"/>
                </a:cubicBezTo>
                <a:lnTo>
                  <a:pt x="1232" y="0"/>
                </a:lnTo>
                <a:lnTo>
                  <a:pt x="122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55" name="Shape 58978">
            <a:extLst>
              <a:ext uri="{FF2B5EF4-FFF2-40B4-BE49-F238E27FC236}">
                <a16:creationId xmlns:a16="http://schemas.microsoft.com/office/drawing/2014/main" id="{CEB9B3B1-1515-4B7E-84F2-5D2CACC975DB}"/>
              </a:ext>
            </a:extLst>
          </p:cNvPr>
          <p:cNvSpPr/>
          <p:nvPr/>
        </p:nvSpPr>
        <p:spPr>
          <a:xfrm>
            <a:off x="6507607" y="3862653"/>
            <a:ext cx="319561" cy="546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37" y="0"/>
                </a:moveTo>
                <a:cubicBezTo>
                  <a:pt x="2300" y="0"/>
                  <a:pt x="0" y="1344"/>
                  <a:pt x="0" y="3003"/>
                </a:cubicBezTo>
                <a:cubicBezTo>
                  <a:pt x="0" y="4662"/>
                  <a:pt x="2300" y="6006"/>
                  <a:pt x="5137" y="6006"/>
                </a:cubicBezTo>
                <a:lnTo>
                  <a:pt x="6846" y="6053"/>
                </a:lnTo>
                <a:lnTo>
                  <a:pt x="465" y="21600"/>
                </a:lnTo>
                <a:lnTo>
                  <a:pt x="2411" y="21600"/>
                </a:lnTo>
                <a:lnTo>
                  <a:pt x="8341" y="6608"/>
                </a:lnTo>
                <a:cubicBezTo>
                  <a:pt x="8382" y="6469"/>
                  <a:pt x="8432" y="6331"/>
                  <a:pt x="8491" y="6195"/>
                </a:cubicBezTo>
                <a:cubicBezTo>
                  <a:pt x="8562" y="6032"/>
                  <a:pt x="8647" y="5867"/>
                  <a:pt x="8604" y="5700"/>
                </a:cubicBezTo>
                <a:cubicBezTo>
                  <a:pt x="8560" y="5529"/>
                  <a:pt x="8387" y="5379"/>
                  <a:pt x="8141" y="5281"/>
                </a:cubicBezTo>
                <a:cubicBezTo>
                  <a:pt x="7777" y="5135"/>
                  <a:pt x="7319" y="5123"/>
                  <a:pt x="6878" y="5113"/>
                </a:cubicBezTo>
                <a:cubicBezTo>
                  <a:pt x="6293" y="5099"/>
                  <a:pt x="5707" y="5082"/>
                  <a:pt x="5122" y="5062"/>
                </a:cubicBezTo>
                <a:cubicBezTo>
                  <a:pt x="3177" y="5062"/>
                  <a:pt x="1601" y="4140"/>
                  <a:pt x="1601" y="3003"/>
                </a:cubicBezTo>
                <a:cubicBezTo>
                  <a:pt x="1601" y="1866"/>
                  <a:pt x="3177" y="944"/>
                  <a:pt x="5122" y="944"/>
                </a:cubicBezTo>
                <a:lnTo>
                  <a:pt x="10790" y="944"/>
                </a:lnTo>
                <a:lnTo>
                  <a:pt x="10810" y="944"/>
                </a:lnTo>
                <a:lnTo>
                  <a:pt x="16478" y="944"/>
                </a:lnTo>
                <a:cubicBezTo>
                  <a:pt x="18423" y="944"/>
                  <a:pt x="19999" y="1866"/>
                  <a:pt x="19999" y="3003"/>
                </a:cubicBezTo>
                <a:cubicBezTo>
                  <a:pt x="19999" y="4140"/>
                  <a:pt x="18423" y="5062"/>
                  <a:pt x="16478" y="5062"/>
                </a:cubicBezTo>
                <a:cubicBezTo>
                  <a:pt x="15893" y="5082"/>
                  <a:pt x="15307" y="5099"/>
                  <a:pt x="14722" y="5113"/>
                </a:cubicBezTo>
                <a:cubicBezTo>
                  <a:pt x="14281" y="5123"/>
                  <a:pt x="13823" y="5135"/>
                  <a:pt x="13459" y="5281"/>
                </a:cubicBezTo>
                <a:cubicBezTo>
                  <a:pt x="13213" y="5379"/>
                  <a:pt x="13040" y="5529"/>
                  <a:pt x="12996" y="5700"/>
                </a:cubicBezTo>
                <a:cubicBezTo>
                  <a:pt x="12953" y="5867"/>
                  <a:pt x="13038" y="6032"/>
                  <a:pt x="13109" y="6195"/>
                </a:cubicBezTo>
                <a:cubicBezTo>
                  <a:pt x="13168" y="6331"/>
                  <a:pt x="13218" y="6469"/>
                  <a:pt x="13259" y="6608"/>
                </a:cubicBezTo>
                <a:lnTo>
                  <a:pt x="19189" y="21600"/>
                </a:lnTo>
                <a:lnTo>
                  <a:pt x="21135" y="21600"/>
                </a:lnTo>
                <a:lnTo>
                  <a:pt x="14754" y="6053"/>
                </a:lnTo>
                <a:lnTo>
                  <a:pt x="16463" y="6006"/>
                </a:lnTo>
                <a:cubicBezTo>
                  <a:pt x="19300" y="6006"/>
                  <a:pt x="21600" y="4662"/>
                  <a:pt x="21600" y="3003"/>
                </a:cubicBezTo>
                <a:cubicBezTo>
                  <a:pt x="21600" y="1344"/>
                  <a:pt x="19300" y="0"/>
                  <a:pt x="16463" y="0"/>
                </a:cubicBezTo>
                <a:lnTo>
                  <a:pt x="10810" y="0"/>
                </a:lnTo>
                <a:lnTo>
                  <a:pt x="10790" y="0"/>
                </a:lnTo>
                <a:lnTo>
                  <a:pt x="513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56" name="Shape 58979">
            <a:extLst>
              <a:ext uri="{FF2B5EF4-FFF2-40B4-BE49-F238E27FC236}">
                <a16:creationId xmlns:a16="http://schemas.microsoft.com/office/drawing/2014/main" id="{4AC8C8CA-AE88-497F-A6A4-03CA7660760F}"/>
              </a:ext>
            </a:extLst>
          </p:cNvPr>
          <p:cNvSpPr/>
          <p:nvPr/>
        </p:nvSpPr>
        <p:spPr>
          <a:xfrm>
            <a:off x="6411806" y="4409339"/>
            <a:ext cx="511127" cy="5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4" extrusionOk="0">
                <a:moveTo>
                  <a:pt x="1130" y="0"/>
                </a:moveTo>
                <a:cubicBezTo>
                  <a:pt x="805" y="0"/>
                  <a:pt x="641" y="-3"/>
                  <a:pt x="467" y="470"/>
                </a:cubicBezTo>
                <a:cubicBezTo>
                  <a:pt x="276" y="1067"/>
                  <a:pt x="124" y="2368"/>
                  <a:pt x="54" y="4010"/>
                </a:cubicBezTo>
                <a:cubicBezTo>
                  <a:pt x="-1" y="5511"/>
                  <a:pt x="0" y="6915"/>
                  <a:pt x="0" y="9697"/>
                </a:cubicBezTo>
                <a:lnTo>
                  <a:pt x="0" y="11843"/>
                </a:lnTo>
                <a:cubicBezTo>
                  <a:pt x="0" y="14669"/>
                  <a:pt x="-1" y="16083"/>
                  <a:pt x="54" y="17584"/>
                </a:cubicBezTo>
                <a:cubicBezTo>
                  <a:pt x="124" y="19226"/>
                  <a:pt x="276" y="20513"/>
                  <a:pt x="467" y="21111"/>
                </a:cubicBezTo>
                <a:cubicBezTo>
                  <a:pt x="642" y="21587"/>
                  <a:pt x="806" y="21594"/>
                  <a:pt x="1130" y="21594"/>
                </a:cubicBezTo>
                <a:lnTo>
                  <a:pt x="3523" y="21594"/>
                </a:lnTo>
                <a:cubicBezTo>
                  <a:pt x="3523" y="19295"/>
                  <a:pt x="3625" y="16990"/>
                  <a:pt x="3829" y="15237"/>
                </a:cubicBezTo>
                <a:cubicBezTo>
                  <a:pt x="4034" y="13483"/>
                  <a:pt x="4301" y="12608"/>
                  <a:pt x="4569" y="12608"/>
                </a:cubicBezTo>
                <a:cubicBezTo>
                  <a:pt x="4837" y="12608"/>
                  <a:pt x="5105" y="13483"/>
                  <a:pt x="5310" y="15237"/>
                </a:cubicBezTo>
                <a:cubicBezTo>
                  <a:pt x="5514" y="16990"/>
                  <a:pt x="5616" y="19295"/>
                  <a:pt x="5616" y="21594"/>
                </a:cubicBezTo>
                <a:lnTo>
                  <a:pt x="15982" y="21594"/>
                </a:lnTo>
                <a:cubicBezTo>
                  <a:pt x="15982" y="19295"/>
                  <a:pt x="16084" y="16990"/>
                  <a:pt x="16288" y="15237"/>
                </a:cubicBezTo>
                <a:cubicBezTo>
                  <a:pt x="16493" y="13483"/>
                  <a:pt x="16760" y="12608"/>
                  <a:pt x="17028" y="12608"/>
                </a:cubicBezTo>
                <a:cubicBezTo>
                  <a:pt x="17296" y="12608"/>
                  <a:pt x="17564" y="13483"/>
                  <a:pt x="17769" y="15237"/>
                </a:cubicBezTo>
                <a:cubicBezTo>
                  <a:pt x="17973" y="16990"/>
                  <a:pt x="18075" y="19295"/>
                  <a:pt x="18075" y="21594"/>
                </a:cubicBezTo>
                <a:lnTo>
                  <a:pt x="20462" y="21594"/>
                </a:lnTo>
                <a:cubicBezTo>
                  <a:pt x="20791" y="21594"/>
                  <a:pt x="20956" y="21587"/>
                  <a:pt x="21131" y="21111"/>
                </a:cubicBezTo>
                <a:cubicBezTo>
                  <a:pt x="21322" y="20513"/>
                  <a:pt x="21474" y="19226"/>
                  <a:pt x="21544" y="17584"/>
                </a:cubicBezTo>
                <a:cubicBezTo>
                  <a:pt x="21599" y="16083"/>
                  <a:pt x="21598" y="14666"/>
                  <a:pt x="21598" y="11883"/>
                </a:cubicBezTo>
                <a:lnTo>
                  <a:pt x="21598" y="9738"/>
                </a:lnTo>
                <a:cubicBezTo>
                  <a:pt x="21598" y="6912"/>
                  <a:pt x="21599" y="5511"/>
                  <a:pt x="21544" y="4010"/>
                </a:cubicBezTo>
                <a:cubicBezTo>
                  <a:pt x="21474" y="2368"/>
                  <a:pt x="21322" y="1067"/>
                  <a:pt x="21131" y="470"/>
                </a:cubicBezTo>
                <a:cubicBezTo>
                  <a:pt x="20956" y="-6"/>
                  <a:pt x="20791" y="0"/>
                  <a:pt x="20466" y="0"/>
                </a:cubicBezTo>
                <a:lnTo>
                  <a:pt x="1135" y="0"/>
                </a:lnTo>
                <a:lnTo>
                  <a:pt x="113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70" name="TextBox 45">
            <a:extLst>
              <a:ext uri="{FF2B5EF4-FFF2-40B4-BE49-F238E27FC236}">
                <a16:creationId xmlns:a16="http://schemas.microsoft.com/office/drawing/2014/main" id="{42CF3BBB-7793-4871-87A2-1663E347DD81}"/>
              </a:ext>
            </a:extLst>
          </p:cNvPr>
          <p:cNvSpPr txBox="1"/>
          <p:nvPr/>
        </p:nvSpPr>
        <p:spPr>
          <a:xfrm>
            <a:off x="6135402" y="4621470"/>
            <a:ext cx="106150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PASSO 4</a:t>
            </a: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0AE78DD5-8ADF-43AF-AE91-6DEB24813AF3}"/>
              </a:ext>
            </a:extLst>
          </p:cNvPr>
          <p:cNvSpPr txBox="1">
            <a:spLocks/>
          </p:cNvSpPr>
          <p:nvPr/>
        </p:nvSpPr>
        <p:spPr>
          <a:xfrm>
            <a:off x="5881014" y="5213160"/>
            <a:ext cx="1579476" cy="35638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rgbClr val="0317BB"/>
                </a:solidFill>
                <a:latin typeface="Calibri"/>
                <a:ea typeface="League Spartan" charset="0"/>
                <a:cs typeface="Poppins"/>
              </a:rPr>
              <a:t>WORKSHOP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1DF771F0-A72A-46B3-90F5-CE1F491D8863}"/>
              </a:ext>
            </a:extLst>
          </p:cNvPr>
          <p:cNvSpPr txBox="1"/>
          <p:nvPr/>
        </p:nvSpPr>
        <p:spPr>
          <a:xfrm>
            <a:off x="222398" y="4068422"/>
            <a:ext cx="4747266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2200" dirty="0">
                <a:solidFill>
                  <a:srgbClr val="0317BB"/>
                </a:solidFill>
              </a:rPr>
              <a:t>Passo 4: O tutor é o facilitador do Workshop. Além de ser essencial o tutor saber com antecedência o que e como ele facilitará o Workshop.</a:t>
            </a:r>
            <a:r>
              <a:rPr lang="pt-BR" dirty="0">
                <a:solidFill>
                  <a:srgbClr val="0317BB"/>
                </a:solidFill>
              </a:rPr>
              <a:t> </a:t>
            </a:r>
          </a:p>
        </p:txBody>
      </p:sp>
      <p:sp>
        <p:nvSpPr>
          <p:cNvPr id="4" name="TextBox 38">
            <a:extLst>
              <a:ext uri="{FF2B5EF4-FFF2-40B4-BE49-F238E27FC236}">
                <a16:creationId xmlns:a16="http://schemas.microsoft.com/office/drawing/2014/main" id="{F59B9C13-FD2F-0D84-C779-24169BCD27F6}"/>
              </a:ext>
            </a:extLst>
          </p:cNvPr>
          <p:cNvSpPr txBox="1"/>
          <p:nvPr/>
        </p:nvSpPr>
        <p:spPr>
          <a:xfrm>
            <a:off x="3000524" y="306186"/>
            <a:ext cx="6190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cs typeface="Poppins" pitchFamily="2" charset="77"/>
              </a:rPr>
              <a:t>TRILHA DESENVOLVIMENTO DO TUTOR</a:t>
            </a:r>
          </a:p>
        </p:txBody>
      </p:sp>
    </p:spTree>
    <p:extLst>
      <p:ext uri="{BB962C8B-B14F-4D97-AF65-F5344CB8AC3E}">
        <p14:creationId xmlns:p14="http://schemas.microsoft.com/office/powerpoint/2010/main" val="16498147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981">
            <a:extLst>
              <a:ext uri="{FF2B5EF4-FFF2-40B4-BE49-F238E27FC236}">
                <a16:creationId xmlns:a16="http://schemas.microsoft.com/office/drawing/2014/main" id="{5D825EB7-921C-48AB-A5C9-78E43D61899B}"/>
              </a:ext>
            </a:extLst>
          </p:cNvPr>
          <p:cNvSpPr/>
          <p:nvPr/>
        </p:nvSpPr>
        <p:spPr>
          <a:xfrm flipH="1" flipV="1">
            <a:off x="8447460" y="-11609"/>
            <a:ext cx="3" cy="2113503"/>
          </a:xfrm>
          <a:prstGeom prst="line">
            <a:avLst/>
          </a:prstGeom>
          <a:noFill/>
          <a:ln w="25400" cap="flat">
            <a:solidFill>
              <a:schemeClr val="accent6">
                <a:lumMod val="20000"/>
                <a:lumOff val="80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CCC2C5-C0F3-604C-85C5-68BD0D882E7A}"/>
              </a:ext>
            </a:extLst>
          </p:cNvPr>
          <p:cNvSpPr txBox="1"/>
          <p:nvPr/>
        </p:nvSpPr>
        <p:spPr>
          <a:xfrm>
            <a:off x="3000524" y="306186"/>
            <a:ext cx="6190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cs typeface="Poppins" pitchFamily="2" charset="77"/>
              </a:rPr>
              <a:t>TRILHA DESENVOLVIMENTO DO TUTOR</a:t>
            </a:r>
          </a:p>
        </p:txBody>
      </p:sp>
      <p:sp useBgFill="1">
        <p:nvSpPr>
          <p:cNvPr id="59" name="Shape 58972">
            <a:extLst>
              <a:ext uri="{FF2B5EF4-FFF2-40B4-BE49-F238E27FC236}">
                <a16:creationId xmlns:a16="http://schemas.microsoft.com/office/drawing/2014/main" id="{2DE979A5-6FBD-4BBA-A167-3E51FD63C1E2}"/>
              </a:ext>
            </a:extLst>
          </p:cNvPr>
          <p:cNvSpPr/>
          <p:nvPr/>
        </p:nvSpPr>
        <p:spPr>
          <a:xfrm>
            <a:off x="7555060" y="2543796"/>
            <a:ext cx="1850471" cy="1850472"/>
          </a:xfrm>
          <a:prstGeom prst="ellipse">
            <a:avLst/>
          </a:prstGeom>
          <a:ln w="63500" cap="flat">
            <a:solidFill>
              <a:schemeClr val="accent5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60" name="Shape 58977">
            <a:extLst>
              <a:ext uri="{FF2B5EF4-FFF2-40B4-BE49-F238E27FC236}">
                <a16:creationId xmlns:a16="http://schemas.microsoft.com/office/drawing/2014/main" id="{56A18F02-B6C9-4B53-A0F1-163163CE4B2E}"/>
              </a:ext>
            </a:extLst>
          </p:cNvPr>
          <p:cNvSpPr/>
          <p:nvPr/>
        </p:nvSpPr>
        <p:spPr>
          <a:xfrm>
            <a:off x="8230743" y="2396167"/>
            <a:ext cx="440710" cy="245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6" y="0"/>
                </a:moveTo>
                <a:cubicBezTo>
                  <a:pt x="874" y="0"/>
                  <a:pt x="694" y="1"/>
                  <a:pt x="506" y="108"/>
                </a:cubicBezTo>
                <a:cubicBezTo>
                  <a:pt x="299" y="243"/>
                  <a:pt x="135" y="536"/>
                  <a:pt x="60" y="907"/>
                </a:cubicBezTo>
                <a:cubicBezTo>
                  <a:pt x="0" y="1247"/>
                  <a:pt x="0" y="1565"/>
                  <a:pt x="0" y="2194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2204"/>
                </a:lnTo>
                <a:cubicBezTo>
                  <a:pt x="21600" y="1565"/>
                  <a:pt x="21600" y="1247"/>
                  <a:pt x="21540" y="907"/>
                </a:cubicBezTo>
                <a:cubicBezTo>
                  <a:pt x="21465" y="536"/>
                  <a:pt x="21301" y="243"/>
                  <a:pt x="21094" y="108"/>
                </a:cubicBezTo>
                <a:cubicBezTo>
                  <a:pt x="20904" y="0"/>
                  <a:pt x="20727" y="0"/>
                  <a:pt x="20376" y="0"/>
                </a:cubicBezTo>
                <a:lnTo>
                  <a:pt x="1232" y="0"/>
                </a:lnTo>
                <a:lnTo>
                  <a:pt x="122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61" name="Shape 58978">
            <a:extLst>
              <a:ext uri="{FF2B5EF4-FFF2-40B4-BE49-F238E27FC236}">
                <a16:creationId xmlns:a16="http://schemas.microsoft.com/office/drawing/2014/main" id="{533D78EA-4BBD-4B50-BBFF-E94AD5864AD8}"/>
              </a:ext>
            </a:extLst>
          </p:cNvPr>
          <p:cNvSpPr/>
          <p:nvPr/>
        </p:nvSpPr>
        <p:spPr>
          <a:xfrm>
            <a:off x="8291317" y="2095404"/>
            <a:ext cx="319561" cy="546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37" y="0"/>
                </a:moveTo>
                <a:cubicBezTo>
                  <a:pt x="2300" y="0"/>
                  <a:pt x="0" y="1344"/>
                  <a:pt x="0" y="3003"/>
                </a:cubicBezTo>
                <a:cubicBezTo>
                  <a:pt x="0" y="4662"/>
                  <a:pt x="2300" y="6006"/>
                  <a:pt x="5137" y="6006"/>
                </a:cubicBezTo>
                <a:lnTo>
                  <a:pt x="6846" y="6053"/>
                </a:lnTo>
                <a:lnTo>
                  <a:pt x="465" y="21600"/>
                </a:lnTo>
                <a:lnTo>
                  <a:pt x="2411" y="21600"/>
                </a:lnTo>
                <a:lnTo>
                  <a:pt x="8341" y="6608"/>
                </a:lnTo>
                <a:cubicBezTo>
                  <a:pt x="8382" y="6469"/>
                  <a:pt x="8432" y="6331"/>
                  <a:pt x="8491" y="6195"/>
                </a:cubicBezTo>
                <a:cubicBezTo>
                  <a:pt x="8562" y="6032"/>
                  <a:pt x="8647" y="5867"/>
                  <a:pt x="8604" y="5700"/>
                </a:cubicBezTo>
                <a:cubicBezTo>
                  <a:pt x="8560" y="5529"/>
                  <a:pt x="8387" y="5379"/>
                  <a:pt x="8141" y="5281"/>
                </a:cubicBezTo>
                <a:cubicBezTo>
                  <a:pt x="7777" y="5135"/>
                  <a:pt x="7319" y="5123"/>
                  <a:pt x="6878" y="5113"/>
                </a:cubicBezTo>
                <a:cubicBezTo>
                  <a:pt x="6293" y="5099"/>
                  <a:pt x="5707" y="5082"/>
                  <a:pt x="5122" y="5062"/>
                </a:cubicBezTo>
                <a:cubicBezTo>
                  <a:pt x="3177" y="5062"/>
                  <a:pt x="1601" y="4140"/>
                  <a:pt x="1601" y="3003"/>
                </a:cubicBezTo>
                <a:cubicBezTo>
                  <a:pt x="1601" y="1866"/>
                  <a:pt x="3177" y="944"/>
                  <a:pt x="5122" y="944"/>
                </a:cubicBezTo>
                <a:lnTo>
                  <a:pt x="10790" y="944"/>
                </a:lnTo>
                <a:lnTo>
                  <a:pt x="10810" y="944"/>
                </a:lnTo>
                <a:lnTo>
                  <a:pt x="16478" y="944"/>
                </a:lnTo>
                <a:cubicBezTo>
                  <a:pt x="18423" y="944"/>
                  <a:pt x="19999" y="1866"/>
                  <a:pt x="19999" y="3003"/>
                </a:cubicBezTo>
                <a:cubicBezTo>
                  <a:pt x="19999" y="4140"/>
                  <a:pt x="18423" y="5062"/>
                  <a:pt x="16478" y="5062"/>
                </a:cubicBezTo>
                <a:cubicBezTo>
                  <a:pt x="15893" y="5082"/>
                  <a:pt x="15307" y="5099"/>
                  <a:pt x="14722" y="5113"/>
                </a:cubicBezTo>
                <a:cubicBezTo>
                  <a:pt x="14281" y="5123"/>
                  <a:pt x="13823" y="5135"/>
                  <a:pt x="13459" y="5281"/>
                </a:cubicBezTo>
                <a:cubicBezTo>
                  <a:pt x="13213" y="5379"/>
                  <a:pt x="13040" y="5529"/>
                  <a:pt x="12996" y="5700"/>
                </a:cubicBezTo>
                <a:cubicBezTo>
                  <a:pt x="12953" y="5867"/>
                  <a:pt x="13038" y="6032"/>
                  <a:pt x="13109" y="6195"/>
                </a:cubicBezTo>
                <a:cubicBezTo>
                  <a:pt x="13168" y="6331"/>
                  <a:pt x="13218" y="6469"/>
                  <a:pt x="13259" y="6608"/>
                </a:cubicBezTo>
                <a:lnTo>
                  <a:pt x="19189" y="21600"/>
                </a:lnTo>
                <a:lnTo>
                  <a:pt x="21135" y="21600"/>
                </a:lnTo>
                <a:lnTo>
                  <a:pt x="14754" y="6053"/>
                </a:lnTo>
                <a:lnTo>
                  <a:pt x="16463" y="6006"/>
                </a:lnTo>
                <a:cubicBezTo>
                  <a:pt x="19300" y="6006"/>
                  <a:pt x="21600" y="4662"/>
                  <a:pt x="21600" y="3003"/>
                </a:cubicBezTo>
                <a:cubicBezTo>
                  <a:pt x="21600" y="1344"/>
                  <a:pt x="19300" y="0"/>
                  <a:pt x="16463" y="0"/>
                </a:cubicBezTo>
                <a:lnTo>
                  <a:pt x="10810" y="0"/>
                </a:lnTo>
                <a:lnTo>
                  <a:pt x="10790" y="0"/>
                </a:lnTo>
                <a:lnTo>
                  <a:pt x="513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62" name="Shape 58979">
            <a:extLst>
              <a:ext uri="{FF2B5EF4-FFF2-40B4-BE49-F238E27FC236}">
                <a16:creationId xmlns:a16="http://schemas.microsoft.com/office/drawing/2014/main" id="{59D21C00-E3AD-4287-AF64-A99B03C701D8}"/>
              </a:ext>
            </a:extLst>
          </p:cNvPr>
          <p:cNvSpPr/>
          <p:nvPr/>
        </p:nvSpPr>
        <p:spPr>
          <a:xfrm>
            <a:off x="8191703" y="2642091"/>
            <a:ext cx="511127" cy="5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4" extrusionOk="0">
                <a:moveTo>
                  <a:pt x="1130" y="0"/>
                </a:moveTo>
                <a:cubicBezTo>
                  <a:pt x="805" y="0"/>
                  <a:pt x="641" y="-3"/>
                  <a:pt x="467" y="470"/>
                </a:cubicBezTo>
                <a:cubicBezTo>
                  <a:pt x="276" y="1067"/>
                  <a:pt x="124" y="2368"/>
                  <a:pt x="54" y="4010"/>
                </a:cubicBezTo>
                <a:cubicBezTo>
                  <a:pt x="-1" y="5511"/>
                  <a:pt x="0" y="6915"/>
                  <a:pt x="0" y="9697"/>
                </a:cubicBezTo>
                <a:lnTo>
                  <a:pt x="0" y="11843"/>
                </a:lnTo>
                <a:cubicBezTo>
                  <a:pt x="0" y="14669"/>
                  <a:pt x="-1" y="16083"/>
                  <a:pt x="54" y="17584"/>
                </a:cubicBezTo>
                <a:cubicBezTo>
                  <a:pt x="124" y="19226"/>
                  <a:pt x="276" y="20513"/>
                  <a:pt x="467" y="21111"/>
                </a:cubicBezTo>
                <a:cubicBezTo>
                  <a:pt x="642" y="21587"/>
                  <a:pt x="806" y="21594"/>
                  <a:pt x="1130" y="21594"/>
                </a:cubicBezTo>
                <a:lnTo>
                  <a:pt x="3523" y="21594"/>
                </a:lnTo>
                <a:cubicBezTo>
                  <a:pt x="3523" y="19295"/>
                  <a:pt x="3625" y="16990"/>
                  <a:pt x="3829" y="15237"/>
                </a:cubicBezTo>
                <a:cubicBezTo>
                  <a:pt x="4034" y="13483"/>
                  <a:pt x="4301" y="12608"/>
                  <a:pt x="4569" y="12608"/>
                </a:cubicBezTo>
                <a:cubicBezTo>
                  <a:pt x="4837" y="12608"/>
                  <a:pt x="5105" y="13483"/>
                  <a:pt x="5310" y="15237"/>
                </a:cubicBezTo>
                <a:cubicBezTo>
                  <a:pt x="5514" y="16990"/>
                  <a:pt x="5616" y="19295"/>
                  <a:pt x="5616" y="21594"/>
                </a:cubicBezTo>
                <a:lnTo>
                  <a:pt x="15982" y="21594"/>
                </a:lnTo>
                <a:cubicBezTo>
                  <a:pt x="15982" y="19295"/>
                  <a:pt x="16084" y="16990"/>
                  <a:pt x="16288" y="15237"/>
                </a:cubicBezTo>
                <a:cubicBezTo>
                  <a:pt x="16493" y="13483"/>
                  <a:pt x="16760" y="12608"/>
                  <a:pt x="17028" y="12608"/>
                </a:cubicBezTo>
                <a:cubicBezTo>
                  <a:pt x="17296" y="12608"/>
                  <a:pt x="17564" y="13483"/>
                  <a:pt x="17769" y="15237"/>
                </a:cubicBezTo>
                <a:cubicBezTo>
                  <a:pt x="17973" y="16990"/>
                  <a:pt x="18075" y="19295"/>
                  <a:pt x="18075" y="21594"/>
                </a:cubicBezTo>
                <a:lnTo>
                  <a:pt x="20462" y="21594"/>
                </a:lnTo>
                <a:cubicBezTo>
                  <a:pt x="20791" y="21594"/>
                  <a:pt x="20956" y="21587"/>
                  <a:pt x="21131" y="21111"/>
                </a:cubicBezTo>
                <a:cubicBezTo>
                  <a:pt x="21322" y="20513"/>
                  <a:pt x="21474" y="19226"/>
                  <a:pt x="21544" y="17584"/>
                </a:cubicBezTo>
                <a:cubicBezTo>
                  <a:pt x="21599" y="16083"/>
                  <a:pt x="21598" y="14666"/>
                  <a:pt x="21598" y="11883"/>
                </a:cubicBezTo>
                <a:lnTo>
                  <a:pt x="21598" y="9738"/>
                </a:lnTo>
                <a:cubicBezTo>
                  <a:pt x="21598" y="6912"/>
                  <a:pt x="21599" y="5511"/>
                  <a:pt x="21544" y="4010"/>
                </a:cubicBezTo>
                <a:cubicBezTo>
                  <a:pt x="21474" y="2368"/>
                  <a:pt x="21322" y="1067"/>
                  <a:pt x="21131" y="470"/>
                </a:cubicBezTo>
                <a:cubicBezTo>
                  <a:pt x="20956" y="-6"/>
                  <a:pt x="20791" y="0"/>
                  <a:pt x="20466" y="0"/>
                </a:cubicBezTo>
                <a:lnTo>
                  <a:pt x="1135" y="0"/>
                </a:lnTo>
                <a:lnTo>
                  <a:pt x="113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72" name="TextBox 45">
            <a:extLst>
              <a:ext uri="{FF2B5EF4-FFF2-40B4-BE49-F238E27FC236}">
                <a16:creationId xmlns:a16="http://schemas.microsoft.com/office/drawing/2014/main" id="{506AADD4-1C80-48DD-B368-AA66F8E8ACA6}"/>
              </a:ext>
            </a:extLst>
          </p:cNvPr>
          <p:cNvSpPr txBox="1"/>
          <p:nvPr/>
        </p:nvSpPr>
        <p:spPr>
          <a:xfrm>
            <a:off x="7915954" y="2844577"/>
            <a:ext cx="1055097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PASSO 5</a:t>
            </a:r>
          </a:p>
        </p:txBody>
      </p:sp>
      <p:sp>
        <p:nvSpPr>
          <p:cNvPr id="73" name="Subtitle 2">
            <a:extLst>
              <a:ext uri="{FF2B5EF4-FFF2-40B4-BE49-F238E27FC236}">
                <a16:creationId xmlns:a16="http://schemas.microsoft.com/office/drawing/2014/main" id="{75AFD3E5-C3E7-4C6E-BE35-81F48D55F0AC}"/>
              </a:ext>
            </a:extLst>
          </p:cNvPr>
          <p:cNvSpPr txBox="1">
            <a:spLocks/>
          </p:cNvSpPr>
          <p:nvPr/>
        </p:nvSpPr>
        <p:spPr>
          <a:xfrm>
            <a:off x="7761806" y="3178533"/>
            <a:ext cx="1466549" cy="1021177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rgbClr val="0317BB"/>
                </a:solidFill>
                <a:latin typeface="Calibri"/>
                <a:ea typeface="League Spartan" charset="0"/>
                <a:cs typeface="Poppins"/>
              </a:rPr>
              <a:t>OFICINA TUTORIAL &amp; DISPERSÃO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E35CCCB0-052E-4E60-8E79-F907B91D77A9}"/>
              </a:ext>
            </a:extLst>
          </p:cNvPr>
          <p:cNvSpPr txBox="1"/>
          <p:nvPr/>
        </p:nvSpPr>
        <p:spPr>
          <a:xfrm>
            <a:off x="620891" y="2408960"/>
            <a:ext cx="6089402" cy="21236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t-BR" sz="2200" b="1" dirty="0">
                <a:solidFill>
                  <a:srgbClr val="0317BB"/>
                </a:solidFill>
              </a:rPr>
              <a:t>Passo 5</a:t>
            </a:r>
            <a:r>
              <a:rPr lang="pt-BR" sz="2200" dirty="0">
                <a:solidFill>
                  <a:srgbClr val="0317BB"/>
                </a:solidFill>
              </a:rPr>
              <a:t>: Momento técnico operacional de tutoria nos serviços da APS e AAE, em que os tutores, junto dos profissionais, utilizam-se de ferramentas para planejar e monitorar as ações relacionadas à temática  e habilidade trabalhada no processo de trabalho.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B60DA4F-BEB6-406B-BD00-AADBE6C5130E}"/>
              </a:ext>
            </a:extLst>
          </p:cNvPr>
          <p:cNvSpPr txBox="1"/>
          <p:nvPr/>
        </p:nvSpPr>
        <p:spPr>
          <a:xfrm>
            <a:off x="609523" y="4538406"/>
            <a:ext cx="6089402" cy="11079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t-BR" sz="2200" dirty="0">
                <a:solidFill>
                  <a:schemeClr val="bg2">
                    <a:lumMod val="25000"/>
                  </a:schemeClr>
                </a:solidFill>
              </a:rPr>
              <a:t> </a:t>
            </a:r>
            <a:r>
              <a:rPr lang="pt-BR" sz="2200" dirty="0">
                <a:solidFill>
                  <a:srgbClr val="0317BB"/>
                </a:solidFill>
              </a:rPr>
              <a:t>A manutenção do acompanhamento no período de dispersão também é um espaço de aprendizado do tutor.</a:t>
            </a:r>
          </a:p>
        </p:txBody>
      </p:sp>
    </p:spTree>
    <p:extLst>
      <p:ext uri="{BB962C8B-B14F-4D97-AF65-F5344CB8AC3E}">
        <p14:creationId xmlns:p14="http://schemas.microsoft.com/office/powerpoint/2010/main" val="31587922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35CCC2C5-C0F3-604C-85C5-68BD0D882E7A}"/>
              </a:ext>
            </a:extLst>
          </p:cNvPr>
          <p:cNvSpPr txBox="1"/>
          <p:nvPr/>
        </p:nvSpPr>
        <p:spPr>
          <a:xfrm>
            <a:off x="20256" y="1446364"/>
            <a:ext cx="6190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cs typeface="Poppins" pitchFamily="2" charset="77"/>
              </a:rPr>
              <a:t>TRILHA DESENVOLVIMENTO DO TUTOR</a:t>
            </a:r>
          </a:p>
        </p:txBody>
      </p:sp>
      <p:sp useBgFill="1">
        <p:nvSpPr>
          <p:cNvPr id="51" name="Shape 58972">
            <a:extLst>
              <a:ext uri="{FF2B5EF4-FFF2-40B4-BE49-F238E27FC236}">
                <a16:creationId xmlns:a16="http://schemas.microsoft.com/office/drawing/2014/main" id="{3D0F0A59-8932-434E-9726-990BED39FAE0}"/>
              </a:ext>
            </a:extLst>
          </p:cNvPr>
          <p:cNvSpPr/>
          <p:nvPr/>
        </p:nvSpPr>
        <p:spPr>
          <a:xfrm>
            <a:off x="8253476" y="1593893"/>
            <a:ext cx="1850471" cy="1850472"/>
          </a:xfrm>
          <a:prstGeom prst="ellipse">
            <a:avLst/>
          </a:prstGeom>
          <a:ln w="635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67" name="TextBox 45">
            <a:extLst>
              <a:ext uri="{FF2B5EF4-FFF2-40B4-BE49-F238E27FC236}">
                <a16:creationId xmlns:a16="http://schemas.microsoft.com/office/drawing/2014/main" id="{96B66368-F580-44BE-B422-CB9C8F2A293A}"/>
              </a:ext>
            </a:extLst>
          </p:cNvPr>
          <p:cNvSpPr txBox="1"/>
          <p:nvPr/>
        </p:nvSpPr>
        <p:spPr>
          <a:xfrm>
            <a:off x="8696994" y="1848796"/>
            <a:ext cx="105349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PASSO 6</a:t>
            </a:r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1C033842-FD1D-4E4A-92F9-2405990A40F8}"/>
              </a:ext>
            </a:extLst>
          </p:cNvPr>
          <p:cNvSpPr txBox="1">
            <a:spLocks/>
          </p:cNvSpPr>
          <p:nvPr/>
        </p:nvSpPr>
        <p:spPr>
          <a:xfrm>
            <a:off x="8451749" y="2255864"/>
            <a:ext cx="1632140" cy="68877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rgbClr val="0317BB"/>
                </a:solidFill>
                <a:latin typeface="Calibri"/>
                <a:ea typeface="League Spartan" charset="0"/>
                <a:cs typeface="Poppins"/>
              </a:rPr>
              <a:t>ALINHAMENTO PÓS TUTORIA</a:t>
            </a:r>
          </a:p>
        </p:txBody>
      </p:sp>
      <p:sp>
        <p:nvSpPr>
          <p:cNvPr id="76" name="Shape 58981">
            <a:extLst>
              <a:ext uri="{FF2B5EF4-FFF2-40B4-BE49-F238E27FC236}">
                <a16:creationId xmlns:a16="http://schemas.microsoft.com/office/drawing/2014/main" id="{D052E42F-4AC3-4E46-BE30-CC4A7D7072F1}"/>
              </a:ext>
            </a:extLst>
          </p:cNvPr>
          <p:cNvSpPr/>
          <p:nvPr/>
        </p:nvSpPr>
        <p:spPr>
          <a:xfrm flipH="1" flipV="1">
            <a:off x="9054407" y="-116584"/>
            <a:ext cx="197" cy="1275837"/>
          </a:xfrm>
          <a:prstGeom prst="line">
            <a:avLst/>
          </a:prstGeom>
          <a:noFill/>
          <a:ln w="25400" cap="flat">
            <a:solidFill>
              <a:schemeClr val="accent6">
                <a:lumMod val="20000"/>
                <a:lumOff val="80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77" name="Shape 58977">
            <a:extLst>
              <a:ext uri="{FF2B5EF4-FFF2-40B4-BE49-F238E27FC236}">
                <a16:creationId xmlns:a16="http://schemas.microsoft.com/office/drawing/2014/main" id="{C202906C-C3B5-41EB-8E9B-021B7C62D410}"/>
              </a:ext>
            </a:extLst>
          </p:cNvPr>
          <p:cNvSpPr/>
          <p:nvPr/>
        </p:nvSpPr>
        <p:spPr>
          <a:xfrm>
            <a:off x="8919772" y="1447273"/>
            <a:ext cx="440710" cy="245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6" y="0"/>
                </a:moveTo>
                <a:cubicBezTo>
                  <a:pt x="874" y="0"/>
                  <a:pt x="694" y="1"/>
                  <a:pt x="506" y="108"/>
                </a:cubicBezTo>
                <a:cubicBezTo>
                  <a:pt x="299" y="243"/>
                  <a:pt x="135" y="536"/>
                  <a:pt x="60" y="907"/>
                </a:cubicBezTo>
                <a:cubicBezTo>
                  <a:pt x="0" y="1247"/>
                  <a:pt x="0" y="1565"/>
                  <a:pt x="0" y="2194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2204"/>
                </a:lnTo>
                <a:cubicBezTo>
                  <a:pt x="21600" y="1565"/>
                  <a:pt x="21600" y="1247"/>
                  <a:pt x="21540" y="907"/>
                </a:cubicBezTo>
                <a:cubicBezTo>
                  <a:pt x="21465" y="536"/>
                  <a:pt x="21301" y="243"/>
                  <a:pt x="21094" y="108"/>
                </a:cubicBezTo>
                <a:cubicBezTo>
                  <a:pt x="20904" y="0"/>
                  <a:pt x="20727" y="0"/>
                  <a:pt x="20376" y="0"/>
                </a:cubicBezTo>
                <a:lnTo>
                  <a:pt x="1232" y="0"/>
                </a:lnTo>
                <a:lnTo>
                  <a:pt x="122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78" name="Shape 58978">
            <a:extLst>
              <a:ext uri="{FF2B5EF4-FFF2-40B4-BE49-F238E27FC236}">
                <a16:creationId xmlns:a16="http://schemas.microsoft.com/office/drawing/2014/main" id="{2BFE7190-817E-4EA8-BD1C-203DA4E13A07}"/>
              </a:ext>
            </a:extLst>
          </p:cNvPr>
          <p:cNvSpPr/>
          <p:nvPr/>
        </p:nvSpPr>
        <p:spPr>
          <a:xfrm>
            <a:off x="8935188" y="1146510"/>
            <a:ext cx="319561" cy="546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37" y="0"/>
                </a:moveTo>
                <a:cubicBezTo>
                  <a:pt x="2300" y="0"/>
                  <a:pt x="0" y="1344"/>
                  <a:pt x="0" y="3003"/>
                </a:cubicBezTo>
                <a:cubicBezTo>
                  <a:pt x="0" y="4662"/>
                  <a:pt x="2300" y="6006"/>
                  <a:pt x="5137" y="6006"/>
                </a:cubicBezTo>
                <a:lnTo>
                  <a:pt x="6846" y="6053"/>
                </a:lnTo>
                <a:lnTo>
                  <a:pt x="465" y="21600"/>
                </a:lnTo>
                <a:lnTo>
                  <a:pt x="2411" y="21600"/>
                </a:lnTo>
                <a:lnTo>
                  <a:pt x="8341" y="6608"/>
                </a:lnTo>
                <a:cubicBezTo>
                  <a:pt x="8382" y="6469"/>
                  <a:pt x="8432" y="6331"/>
                  <a:pt x="8491" y="6195"/>
                </a:cubicBezTo>
                <a:cubicBezTo>
                  <a:pt x="8562" y="6032"/>
                  <a:pt x="8647" y="5867"/>
                  <a:pt x="8604" y="5700"/>
                </a:cubicBezTo>
                <a:cubicBezTo>
                  <a:pt x="8560" y="5529"/>
                  <a:pt x="8387" y="5379"/>
                  <a:pt x="8141" y="5281"/>
                </a:cubicBezTo>
                <a:cubicBezTo>
                  <a:pt x="7777" y="5135"/>
                  <a:pt x="7319" y="5123"/>
                  <a:pt x="6878" y="5113"/>
                </a:cubicBezTo>
                <a:cubicBezTo>
                  <a:pt x="6293" y="5099"/>
                  <a:pt x="5707" y="5082"/>
                  <a:pt x="5122" y="5062"/>
                </a:cubicBezTo>
                <a:cubicBezTo>
                  <a:pt x="3177" y="5062"/>
                  <a:pt x="1601" y="4140"/>
                  <a:pt x="1601" y="3003"/>
                </a:cubicBezTo>
                <a:cubicBezTo>
                  <a:pt x="1601" y="1866"/>
                  <a:pt x="3177" y="944"/>
                  <a:pt x="5122" y="944"/>
                </a:cubicBezTo>
                <a:lnTo>
                  <a:pt x="10790" y="944"/>
                </a:lnTo>
                <a:lnTo>
                  <a:pt x="10810" y="944"/>
                </a:lnTo>
                <a:lnTo>
                  <a:pt x="16478" y="944"/>
                </a:lnTo>
                <a:cubicBezTo>
                  <a:pt x="18423" y="944"/>
                  <a:pt x="19999" y="1866"/>
                  <a:pt x="19999" y="3003"/>
                </a:cubicBezTo>
                <a:cubicBezTo>
                  <a:pt x="19999" y="4140"/>
                  <a:pt x="18423" y="5062"/>
                  <a:pt x="16478" y="5062"/>
                </a:cubicBezTo>
                <a:cubicBezTo>
                  <a:pt x="15893" y="5082"/>
                  <a:pt x="15307" y="5099"/>
                  <a:pt x="14722" y="5113"/>
                </a:cubicBezTo>
                <a:cubicBezTo>
                  <a:pt x="14281" y="5123"/>
                  <a:pt x="13823" y="5135"/>
                  <a:pt x="13459" y="5281"/>
                </a:cubicBezTo>
                <a:cubicBezTo>
                  <a:pt x="13213" y="5379"/>
                  <a:pt x="13040" y="5529"/>
                  <a:pt x="12996" y="5700"/>
                </a:cubicBezTo>
                <a:cubicBezTo>
                  <a:pt x="12953" y="5867"/>
                  <a:pt x="13038" y="6032"/>
                  <a:pt x="13109" y="6195"/>
                </a:cubicBezTo>
                <a:cubicBezTo>
                  <a:pt x="13168" y="6331"/>
                  <a:pt x="13218" y="6469"/>
                  <a:pt x="13259" y="6608"/>
                </a:cubicBezTo>
                <a:lnTo>
                  <a:pt x="19189" y="21600"/>
                </a:lnTo>
                <a:lnTo>
                  <a:pt x="21135" y="21600"/>
                </a:lnTo>
                <a:lnTo>
                  <a:pt x="14754" y="6053"/>
                </a:lnTo>
                <a:lnTo>
                  <a:pt x="16463" y="6006"/>
                </a:lnTo>
                <a:cubicBezTo>
                  <a:pt x="19300" y="6006"/>
                  <a:pt x="21600" y="4662"/>
                  <a:pt x="21600" y="3003"/>
                </a:cubicBezTo>
                <a:cubicBezTo>
                  <a:pt x="21600" y="1344"/>
                  <a:pt x="19300" y="0"/>
                  <a:pt x="16463" y="0"/>
                </a:cubicBezTo>
                <a:lnTo>
                  <a:pt x="10810" y="0"/>
                </a:lnTo>
                <a:lnTo>
                  <a:pt x="10790" y="0"/>
                </a:lnTo>
                <a:lnTo>
                  <a:pt x="513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79" name="Shape 58979">
            <a:extLst>
              <a:ext uri="{FF2B5EF4-FFF2-40B4-BE49-F238E27FC236}">
                <a16:creationId xmlns:a16="http://schemas.microsoft.com/office/drawing/2014/main" id="{A9EF1AA0-7841-4951-A1B8-F0162674ADB8}"/>
              </a:ext>
            </a:extLst>
          </p:cNvPr>
          <p:cNvSpPr/>
          <p:nvPr/>
        </p:nvSpPr>
        <p:spPr>
          <a:xfrm>
            <a:off x="8892022" y="1693197"/>
            <a:ext cx="511127" cy="5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4" extrusionOk="0">
                <a:moveTo>
                  <a:pt x="1130" y="0"/>
                </a:moveTo>
                <a:cubicBezTo>
                  <a:pt x="805" y="0"/>
                  <a:pt x="641" y="-3"/>
                  <a:pt x="467" y="470"/>
                </a:cubicBezTo>
                <a:cubicBezTo>
                  <a:pt x="276" y="1067"/>
                  <a:pt x="124" y="2368"/>
                  <a:pt x="54" y="4010"/>
                </a:cubicBezTo>
                <a:cubicBezTo>
                  <a:pt x="-1" y="5511"/>
                  <a:pt x="0" y="6915"/>
                  <a:pt x="0" y="9697"/>
                </a:cubicBezTo>
                <a:lnTo>
                  <a:pt x="0" y="11843"/>
                </a:lnTo>
                <a:cubicBezTo>
                  <a:pt x="0" y="14669"/>
                  <a:pt x="-1" y="16083"/>
                  <a:pt x="54" y="17584"/>
                </a:cubicBezTo>
                <a:cubicBezTo>
                  <a:pt x="124" y="19226"/>
                  <a:pt x="276" y="20513"/>
                  <a:pt x="467" y="21111"/>
                </a:cubicBezTo>
                <a:cubicBezTo>
                  <a:pt x="642" y="21587"/>
                  <a:pt x="806" y="21594"/>
                  <a:pt x="1130" y="21594"/>
                </a:cubicBezTo>
                <a:lnTo>
                  <a:pt x="3523" y="21594"/>
                </a:lnTo>
                <a:cubicBezTo>
                  <a:pt x="3523" y="19295"/>
                  <a:pt x="3625" y="16990"/>
                  <a:pt x="3829" y="15237"/>
                </a:cubicBezTo>
                <a:cubicBezTo>
                  <a:pt x="4034" y="13483"/>
                  <a:pt x="4301" y="12608"/>
                  <a:pt x="4569" y="12608"/>
                </a:cubicBezTo>
                <a:cubicBezTo>
                  <a:pt x="4837" y="12608"/>
                  <a:pt x="5105" y="13483"/>
                  <a:pt x="5310" y="15237"/>
                </a:cubicBezTo>
                <a:cubicBezTo>
                  <a:pt x="5514" y="16990"/>
                  <a:pt x="5616" y="19295"/>
                  <a:pt x="5616" y="21594"/>
                </a:cubicBezTo>
                <a:lnTo>
                  <a:pt x="15982" y="21594"/>
                </a:lnTo>
                <a:cubicBezTo>
                  <a:pt x="15982" y="19295"/>
                  <a:pt x="16084" y="16990"/>
                  <a:pt x="16288" y="15237"/>
                </a:cubicBezTo>
                <a:cubicBezTo>
                  <a:pt x="16493" y="13483"/>
                  <a:pt x="16760" y="12608"/>
                  <a:pt x="17028" y="12608"/>
                </a:cubicBezTo>
                <a:cubicBezTo>
                  <a:pt x="17296" y="12608"/>
                  <a:pt x="17564" y="13483"/>
                  <a:pt x="17769" y="15237"/>
                </a:cubicBezTo>
                <a:cubicBezTo>
                  <a:pt x="17973" y="16990"/>
                  <a:pt x="18075" y="19295"/>
                  <a:pt x="18075" y="21594"/>
                </a:cubicBezTo>
                <a:lnTo>
                  <a:pt x="20462" y="21594"/>
                </a:lnTo>
                <a:cubicBezTo>
                  <a:pt x="20791" y="21594"/>
                  <a:pt x="20956" y="21587"/>
                  <a:pt x="21131" y="21111"/>
                </a:cubicBezTo>
                <a:cubicBezTo>
                  <a:pt x="21322" y="20513"/>
                  <a:pt x="21474" y="19226"/>
                  <a:pt x="21544" y="17584"/>
                </a:cubicBezTo>
                <a:cubicBezTo>
                  <a:pt x="21599" y="16083"/>
                  <a:pt x="21598" y="14666"/>
                  <a:pt x="21598" y="11883"/>
                </a:cubicBezTo>
                <a:lnTo>
                  <a:pt x="21598" y="9738"/>
                </a:lnTo>
                <a:cubicBezTo>
                  <a:pt x="21598" y="6912"/>
                  <a:pt x="21599" y="5511"/>
                  <a:pt x="21544" y="4010"/>
                </a:cubicBezTo>
                <a:cubicBezTo>
                  <a:pt x="21474" y="2368"/>
                  <a:pt x="21322" y="1067"/>
                  <a:pt x="21131" y="470"/>
                </a:cubicBezTo>
                <a:cubicBezTo>
                  <a:pt x="20956" y="-6"/>
                  <a:pt x="20791" y="0"/>
                  <a:pt x="20466" y="0"/>
                </a:cubicBezTo>
                <a:lnTo>
                  <a:pt x="1135" y="0"/>
                </a:lnTo>
                <a:lnTo>
                  <a:pt x="113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11A8F793-F9DE-41AC-8067-6E754863E753}"/>
              </a:ext>
            </a:extLst>
          </p:cNvPr>
          <p:cNvSpPr txBox="1"/>
          <p:nvPr/>
        </p:nvSpPr>
        <p:spPr>
          <a:xfrm>
            <a:off x="294474" y="3675101"/>
            <a:ext cx="7272667" cy="21236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t-BR" sz="2200" dirty="0">
                <a:solidFill>
                  <a:srgbClr val="0317BB"/>
                </a:solidFill>
              </a:rPr>
              <a:t>Passo 6: Encontro envolvendo todos os tutores para troca de impressões, relatar a experiência de realização das atividades da etapa e desafios de execução. Também é aqui que podemos identificar quais unidades precisam de acompanhamento mais próximo durante o monitoramento, com apoio adicional ao tutor da unidade</a:t>
            </a:r>
            <a:r>
              <a:rPr lang="pt-BR" dirty="0">
                <a:solidFill>
                  <a:srgbClr val="0317BB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62272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com roupa azul&#10;&#10;Descrição gerada automaticamente com confiança média">
            <a:extLst>
              <a:ext uri="{FF2B5EF4-FFF2-40B4-BE49-F238E27FC236}">
                <a16:creationId xmlns:a16="http://schemas.microsoft.com/office/drawing/2014/main" id="{624AFEE6-9A80-4FD7-BF44-F24A72E8E2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4733" y="3444365"/>
            <a:ext cx="6365611" cy="5351357"/>
          </a:xfrm>
          <a:prstGeom prst="rect">
            <a:avLst/>
          </a:prstGeom>
        </p:spPr>
      </p:pic>
      <p:sp>
        <p:nvSpPr>
          <p:cNvPr id="58" name="Shape 58981">
            <a:extLst>
              <a:ext uri="{FF2B5EF4-FFF2-40B4-BE49-F238E27FC236}">
                <a16:creationId xmlns:a16="http://schemas.microsoft.com/office/drawing/2014/main" id="{5D825EB7-921C-48AB-A5C9-78E43D61899B}"/>
              </a:ext>
            </a:extLst>
          </p:cNvPr>
          <p:cNvSpPr/>
          <p:nvPr/>
        </p:nvSpPr>
        <p:spPr>
          <a:xfrm flipH="1" flipV="1">
            <a:off x="8423184" y="-11609"/>
            <a:ext cx="3" cy="2113503"/>
          </a:xfrm>
          <a:prstGeom prst="line">
            <a:avLst/>
          </a:prstGeom>
          <a:noFill/>
          <a:ln w="25400" cap="flat">
            <a:solidFill>
              <a:schemeClr val="accent6">
                <a:lumMod val="20000"/>
                <a:lumOff val="80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52" name="Shape 58981">
            <a:extLst>
              <a:ext uri="{FF2B5EF4-FFF2-40B4-BE49-F238E27FC236}">
                <a16:creationId xmlns:a16="http://schemas.microsoft.com/office/drawing/2014/main" id="{0AB446E9-4EAD-42ED-BF40-F31DD3639B09}"/>
              </a:ext>
            </a:extLst>
          </p:cNvPr>
          <p:cNvSpPr/>
          <p:nvPr/>
        </p:nvSpPr>
        <p:spPr>
          <a:xfrm flipH="1" flipV="1">
            <a:off x="6639084" y="-116584"/>
            <a:ext cx="24670" cy="3985728"/>
          </a:xfrm>
          <a:prstGeom prst="line">
            <a:avLst/>
          </a:prstGeom>
          <a:noFill/>
          <a:ln w="25400" cap="flat">
            <a:solidFill>
              <a:schemeClr val="accent6">
                <a:lumMod val="20000"/>
                <a:lumOff val="80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38" name="Shape 58981">
            <a:extLst>
              <a:ext uri="{FF2B5EF4-FFF2-40B4-BE49-F238E27FC236}">
                <a16:creationId xmlns:a16="http://schemas.microsoft.com/office/drawing/2014/main" id="{5E44FCA2-E68D-4509-A980-8EA553603A28}"/>
              </a:ext>
            </a:extLst>
          </p:cNvPr>
          <p:cNvSpPr/>
          <p:nvPr/>
        </p:nvSpPr>
        <p:spPr>
          <a:xfrm flipH="1" flipV="1">
            <a:off x="4729243" y="-154357"/>
            <a:ext cx="14290" cy="1927182"/>
          </a:xfrm>
          <a:prstGeom prst="line">
            <a:avLst/>
          </a:prstGeom>
          <a:noFill/>
          <a:ln w="25400" cap="flat">
            <a:solidFill>
              <a:schemeClr val="accent6">
                <a:lumMod val="20000"/>
                <a:lumOff val="80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cxnSp>
        <p:nvCxnSpPr>
          <p:cNvPr id="66" name="Straight Connector 39">
            <a:extLst>
              <a:ext uri="{FF2B5EF4-FFF2-40B4-BE49-F238E27FC236}">
                <a16:creationId xmlns:a16="http://schemas.microsoft.com/office/drawing/2014/main" id="{A5E3B13E-32BD-400F-A91A-454B42A0EBB3}"/>
              </a:ext>
            </a:extLst>
          </p:cNvPr>
          <p:cNvCxnSpPr>
            <a:cxnSpLocks/>
            <a:stCxn id="53" idx="7"/>
            <a:endCxn id="59" idx="3"/>
          </p:cNvCxnSpPr>
          <p:nvPr/>
        </p:nvCxnSpPr>
        <p:spPr>
          <a:xfrm flipV="1">
            <a:off x="7305463" y="4123273"/>
            <a:ext cx="520592" cy="473475"/>
          </a:xfrm>
          <a:prstGeom prst="line">
            <a:avLst/>
          </a:prstGeom>
          <a:ln w="63500">
            <a:gradFill>
              <a:gsLst>
                <a:gs pos="0">
                  <a:srgbClr val="4258FC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B885042-76A4-4B45-A18C-19E8E0A5EF82}"/>
              </a:ext>
            </a:extLst>
          </p:cNvPr>
          <p:cNvGrpSpPr/>
          <p:nvPr/>
        </p:nvGrpSpPr>
        <p:grpSpPr>
          <a:xfrm>
            <a:off x="465948" y="-11608"/>
            <a:ext cx="1850471" cy="3480640"/>
            <a:chOff x="477792" y="-1"/>
            <a:chExt cx="2725583" cy="5126681"/>
          </a:xfrm>
        </p:grpSpPr>
        <p:sp>
          <p:nvSpPr>
            <p:cNvPr id="20" name="Shape 58981">
              <a:extLst>
                <a:ext uri="{FF2B5EF4-FFF2-40B4-BE49-F238E27FC236}">
                  <a16:creationId xmlns:a16="http://schemas.microsoft.com/office/drawing/2014/main" id="{B126BCF2-5F8E-F946-A529-DDDB04075609}"/>
                </a:ext>
              </a:extLst>
            </p:cNvPr>
            <p:cNvSpPr/>
            <p:nvPr/>
          </p:nvSpPr>
          <p:spPr>
            <a:xfrm flipH="1" flipV="1">
              <a:off x="1835260" y="-1"/>
              <a:ext cx="0" cy="1779564"/>
            </a:xfrm>
            <a:prstGeom prst="line">
              <a:avLst/>
            </a:prstGeom>
            <a:noFill/>
            <a:ln w="25400" cap="flat">
              <a:solidFill>
                <a:schemeClr val="accent6">
                  <a:lumMod val="20000"/>
                  <a:lumOff val="80000"/>
                </a:scheme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 useBgFill="1">
          <p:nvSpPr>
            <p:cNvPr id="24" name="Shape 58972">
              <a:extLst>
                <a:ext uri="{FF2B5EF4-FFF2-40B4-BE49-F238E27FC236}">
                  <a16:creationId xmlns:a16="http://schemas.microsoft.com/office/drawing/2014/main" id="{68ECF79A-DD34-9640-9AFD-2918E9FF58F8}"/>
                </a:ext>
              </a:extLst>
            </p:cNvPr>
            <p:cNvSpPr/>
            <p:nvPr/>
          </p:nvSpPr>
          <p:spPr>
            <a:xfrm>
              <a:off x="477792" y="2401095"/>
              <a:ext cx="2725583" cy="2725585"/>
            </a:xfrm>
            <a:prstGeom prst="ellipse">
              <a:avLst/>
            </a:prstGeom>
            <a:ln w="63500" cap="flat">
              <a:solidFill>
                <a:srgbClr val="4258FC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21" name="Shape 58977">
              <a:extLst>
                <a:ext uri="{FF2B5EF4-FFF2-40B4-BE49-F238E27FC236}">
                  <a16:creationId xmlns:a16="http://schemas.microsoft.com/office/drawing/2014/main" id="{A0C5DFD8-9A21-3C44-9801-FC7BC230E2A4}"/>
                </a:ext>
              </a:extLst>
            </p:cNvPr>
            <p:cNvSpPr/>
            <p:nvPr/>
          </p:nvSpPr>
          <p:spPr>
            <a:xfrm>
              <a:off x="1516048" y="2212998"/>
              <a:ext cx="649127" cy="362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6" y="0"/>
                  </a:moveTo>
                  <a:cubicBezTo>
                    <a:pt x="874" y="0"/>
                    <a:pt x="694" y="1"/>
                    <a:pt x="506" y="108"/>
                  </a:cubicBezTo>
                  <a:cubicBezTo>
                    <a:pt x="299" y="243"/>
                    <a:pt x="135" y="536"/>
                    <a:pt x="60" y="907"/>
                  </a:cubicBezTo>
                  <a:cubicBezTo>
                    <a:pt x="0" y="1247"/>
                    <a:pt x="0" y="1565"/>
                    <a:pt x="0" y="219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2204"/>
                  </a:lnTo>
                  <a:cubicBezTo>
                    <a:pt x="21600" y="1565"/>
                    <a:pt x="21600" y="1247"/>
                    <a:pt x="21540" y="907"/>
                  </a:cubicBezTo>
                  <a:cubicBezTo>
                    <a:pt x="21465" y="536"/>
                    <a:pt x="21301" y="243"/>
                    <a:pt x="21094" y="108"/>
                  </a:cubicBezTo>
                  <a:cubicBezTo>
                    <a:pt x="20904" y="0"/>
                    <a:pt x="20727" y="0"/>
                    <a:pt x="20376" y="0"/>
                  </a:cubicBezTo>
                  <a:lnTo>
                    <a:pt x="1232" y="0"/>
                  </a:lnTo>
                  <a:lnTo>
                    <a:pt x="122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22" name="Shape 58978">
              <a:extLst>
                <a:ext uri="{FF2B5EF4-FFF2-40B4-BE49-F238E27FC236}">
                  <a16:creationId xmlns:a16="http://schemas.microsoft.com/office/drawing/2014/main" id="{4F9AE8C1-DD85-534A-ADD6-A274F55DA846}"/>
                </a:ext>
              </a:extLst>
            </p:cNvPr>
            <p:cNvSpPr/>
            <p:nvPr/>
          </p:nvSpPr>
          <p:spPr>
            <a:xfrm>
              <a:off x="1605269" y="1770001"/>
              <a:ext cx="470686" cy="805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37" y="0"/>
                  </a:moveTo>
                  <a:cubicBezTo>
                    <a:pt x="2300" y="0"/>
                    <a:pt x="0" y="1344"/>
                    <a:pt x="0" y="3003"/>
                  </a:cubicBezTo>
                  <a:cubicBezTo>
                    <a:pt x="0" y="4662"/>
                    <a:pt x="2300" y="6006"/>
                    <a:pt x="5137" y="6006"/>
                  </a:cubicBezTo>
                  <a:lnTo>
                    <a:pt x="6846" y="6053"/>
                  </a:lnTo>
                  <a:lnTo>
                    <a:pt x="465" y="21600"/>
                  </a:lnTo>
                  <a:lnTo>
                    <a:pt x="2411" y="21600"/>
                  </a:lnTo>
                  <a:lnTo>
                    <a:pt x="8341" y="6608"/>
                  </a:lnTo>
                  <a:cubicBezTo>
                    <a:pt x="8382" y="6469"/>
                    <a:pt x="8432" y="6331"/>
                    <a:pt x="8491" y="6195"/>
                  </a:cubicBezTo>
                  <a:cubicBezTo>
                    <a:pt x="8562" y="6032"/>
                    <a:pt x="8647" y="5867"/>
                    <a:pt x="8604" y="5700"/>
                  </a:cubicBezTo>
                  <a:cubicBezTo>
                    <a:pt x="8560" y="5529"/>
                    <a:pt x="8387" y="5379"/>
                    <a:pt x="8141" y="5281"/>
                  </a:cubicBezTo>
                  <a:cubicBezTo>
                    <a:pt x="7777" y="5135"/>
                    <a:pt x="7319" y="5123"/>
                    <a:pt x="6878" y="5113"/>
                  </a:cubicBezTo>
                  <a:cubicBezTo>
                    <a:pt x="6293" y="5099"/>
                    <a:pt x="5707" y="5082"/>
                    <a:pt x="5122" y="5062"/>
                  </a:cubicBezTo>
                  <a:cubicBezTo>
                    <a:pt x="3177" y="5062"/>
                    <a:pt x="1601" y="4140"/>
                    <a:pt x="1601" y="3003"/>
                  </a:cubicBezTo>
                  <a:cubicBezTo>
                    <a:pt x="1601" y="1866"/>
                    <a:pt x="3177" y="944"/>
                    <a:pt x="5122" y="944"/>
                  </a:cubicBezTo>
                  <a:lnTo>
                    <a:pt x="10790" y="944"/>
                  </a:lnTo>
                  <a:lnTo>
                    <a:pt x="10810" y="944"/>
                  </a:lnTo>
                  <a:lnTo>
                    <a:pt x="16478" y="944"/>
                  </a:lnTo>
                  <a:cubicBezTo>
                    <a:pt x="18423" y="944"/>
                    <a:pt x="19999" y="1866"/>
                    <a:pt x="19999" y="3003"/>
                  </a:cubicBezTo>
                  <a:cubicBezTo>
                    <a:pt x="19999" y="4140"/>
                    <a:pt x="18423" y="5062"/>
                    <a:pt x="16478" y="5062"/>
                  </a:cubicBezTo>
                  <a:cubicBezTo>
                    <a:pt x="15893" y="5082"/>
                    <a:pt x="15307" y="5099"/>
                    <a:pt x="14722" y="5113"/>
                  </a:cubicBezTo>
                  <a:cubicBezTo>
                    <a:pt x="14281" y="5123"/>
                    <a:pt x="13823" y="5135"/>
                    <a:pt x="13459" y="5281"/>
                  </a:cubicBezTo>
                  <a:cubicBezTo>
                    <a:pt x="13213" y="5379"/>
                    <a:pt x="13040" y="5529"/>
                    <a:pt x="12996" y="5700"/>
                  </a:cubicBezTo>
                  <a:cubicBezTo>
                    <a:pt x="12953" y="5867"/>
                    <a:pt x="13038" y="6032"/>
                    <a:pt x="13109" y="6195"/>
                  </a:cubicBezTo>
                  <a:cubicBezTo>
                    <a:pt x="13168" y="6331"/>
                    <a:pt x="13218" y="6469"/>
                    <a:pt x="13259" y="6608"/>
                  </a:cubicBezTo>
                  <a:lnTo>
                    <a:pt x="19189" y="21600"/>
                  </a:lnTo>
                  <a:lnTo>
                    <a:pt x="21135" y="21600"/>
                  </a:lnTo>
                  <a:lnTo>
                    <a:pt x="14754" y="6053"/>
                  </a:lnTo>
                  <a:lnTo>
                    <a:pt x="16463" y="6006"/>
                  </a:lnTo>
                  <a:cubicBezTo>
                    <a:pt x="19300" y="6006"/>
                    <a:pt x="21600" y="4662"/>
                    <a:pt x="21600" y="3003"/>
                  </a:cubicBezTo>
                  <a:cubicBezTo>
                    <a:pt x="21600" y="1344"/>
                    <a:pt x="19300" y="0"/>
                    <a:pt x="16463" y="0"/>
                  </a:cubicBezTo>
                  <a:lnTo>
                    <a:pt x="10810" y="0"/>
                  </a:lnTo>
                  <a:lnTo>
                    <a:pt x="10790" y="0"/>
                  </a:lnTo>
                  <a:lnTo>
                    <a:pt x="513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  <p:sp>
          <p:nvSpPr>
            <p:cNvPr id="23" name="Shape 58979">
              <a:extLst>
                <a:ext uri="{FF2B5EF4-FFF2-40B4-BE49-F238E27FC236}">
                  <a16:creationId xmlns:a16="http://schemas.microsoft.com/office/drawing/2014/main" id="{171E7B46-76C0-1746-9DF2-84A58137F587}"/>
                </a:ext>
              </a:extLst>
            </p:cNvPr>
            <p:cNvSpPr/>
            <p:nvPr/>
          </p:nvSpPr>
          <p:spPr>
            <a:xfrm>
              <a:off x="1464162" y="2575222"/>
              <a:ext cx="752845" cy="87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4" extrusionOk="0">
                  <a:moveTo>
                    <a:pt x="1130" y="0"/>
                  </a:moveTo>
                  <a:cubicBezTo>
                    <a:pt x="805" y="0"/>
                    <a:pt x="641" y="-3"/>
                    <a:pt x="467" y="470"/>
                  </a:cubicBezTo>
                  <a:cubicBezTo>
                    <a:pt x="276" y="1067"/>
                    <a:pt x="124" y="2368"/>
                    <a:pt x="54" y="4010"/>
                  </a:cubicBezTo>
                  <a:cubicBezTo>
                    <a:pt x="-1" y="5511"/>
                    <a:pt x="0" y="6915"/>
                    <a:pt x="0" y="9697"/>
                  </a:cubicBezTo>
                  <a:lnTo>
                    <a:pt x="0" y="11843"/>
                  </a:lnTo>
                  <a:cubicBezTo>
                    <a:pt x="0" y="14669"/>
                    <a:pt x="-1" y="16083"/>
                    <a:pt x="54" y="17584"/>
                  </a:cubicBezTo>
                  <a:cubicBezTo>
                    <a:pt x="124" y="19226"/>
                    <a:pt x="276" y="20513"/>
                    <a:pt x="467" y="21111"/>
                  </a:cubicBezTo>
                  <a:cubicBezTo>
                    <a:pt x="642" y="21587"/>
                    <a:pt x="806" y="21594"/>
                    <a:pt x="1130" y="21594"/>
                  </a:cubicBezTo>
                  <a:lnTo>
                    <a:pt x="3523" y="21594"/>
                  </a:lnTo>
                  <a:cubicBezTo>
                    <a:pt x="3523" y="19295"/>
                    <a:pt x="3625" y="16990"/>
                    <a:pt x="3829" y="15237"/>
                  </a:cubicBezTo>
                  <a:cubicBezTo>
                    <a:pt x="4034" y="13483"/>
                    <a:pt x="4301" y="12608"/>
                    <a:pt x="4569" y="12608"/>
                  </a:cubicBezTo>
                  <a:cubicBezTo>
                    <a:pt x="4837" y="12608"/>
                    <a:pt x="5105" y="13483"/>
                    <a:pt x="5310" y="15237"/>
                  </a:cubicBezTo>
                  <a:cubicBezTo>
                    <a:pt x="5514" y="16990"/>
                    <a:pt x="5616" y="19295"/>
                    <a:pt x="5616" y="21594"/>
                  </a:cubicBezTo>
                  <a:lnTo>
                    <a:pt x="15982" y="21594"/>
                  </a:lnTo>
                  <a:cubicBezTo>
                    <a:pt x="15982" y="19295"/>
                    <a:pt x="16084" y="16990"/>
                    <a:pt x="16288" y="15237"/>
                  </a:cubicBezTo>
                  <a:cubicBezTo>
                    <a:pt x="16493" y="13483"/>
                    <a:pt x="16760" y="12608"/>
                    <a:pt x="17028" y="12608"/>
                  </a:cubicBezTo>
                  <a:cubicBezTo>
                    <a:pt x="17296" y="12608"/>
                    <a:pt x="17564" y="13483"/>
                    <a:pt x="17769" y="15237"/>
                  </a:cubicBezTo>
                  <a:cubicBezTo>
                    <a:pt x="17973" y="16990"/>
                    <a:pt x="18075" y="19295"/>
                    <a:pt x="18075" y="21594"/>
                  </a:cubicBezTo>
                  <a:lnTo>
                    <a:pt x="20462" y="21594"/>
                  </a:lnTo>
                  <a:cubicBezTo>
                    <a:pt x="20791" y="21594"/>
                    <a:pt x="20956" y="21587"/>
                    <a:pt x="21131" y="21111"/>
                  </a:cubicBezTo>
                  <a:cubicBezTo>
                    <a:pt x="21322" y="20513"/>
                    <a:pt x="21474" y="19226"/>
                    <a:pt x="21544" y="17584"/>
                  </a:cubicBezTo>
                  <a:cubicBezTo>
                    <a:pt x="21599" y="16083"/>
                    <a:pt x="21598" y="14666"/>
                    <a:pt x="21598" y="11883"/>
                  </a:cubicBezTo>
                  <a:lnTo>
                    <a:pt x="21598" y="9738"/>
                  </a:lnTo>
                  <a:cubicBezTo>
                    <a:pt x="21598" y="6912"/>
                    <a:pt x="21599" y="5511"/>
                    <a:pt x="21544" y="4010"/>
                  </a:cubicBezTo>
                  <a:cubicBezTo>
                    <a:pt x="21474" y="2368"/>
                    <a:pt x="21322" y="1067"/>
                    <a:pt x="21131" y="470"/>
                  </a:cubicBezTo>
                  <a:cubicBezTo>
                    <a:pt x="20956" y="-6"/>
                    <a:pt x="20791" y="0"/>
                    <a:pt x="20466" y="0"/>
                  </a:cubicBezTo>
                  <a:lnTo>
                    <a:pt x="1135" y="0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>
                <a:latin typeface="Lato Light" panose="020F0502020204030203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5CCC2C5-C0F3-604C-85C5-68BD0D882E7A}"/>
              </a:ext>
            </a:extLst>
          </p:cNvPr>
          <p:cNvSpPr txBox="1"/>
          <p:nvPr/>
        </p:nvSpPr>
        <p:spPr>
          <a:xfrm>
            <a:off x="3000524" y="306186"/>
            <a:ext cx="6190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cs typeface="Poppins" pitchFamily="2" charset="77"/>
              </a:rPr>
              <a:t>TRILHA DESENVOLVIMENTO DO TUTOR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63CCC3D-092F-4B49-813E-7ED6B9C5DA10}"/>
              </a:ext>
            </a:extLst>
          </p:cNvPr>
          <p:cNvSpPr txBox="1"/>
          <p:nvPr/>
        </p:nvSpPr>
        <p:spPr>
          <a:xfrm>
            <a:off x="786945" y="1972146"/>
            <a:ext cx="1210359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PASSO 1</a:t>
            </a:r>
          </a:p>
        </p:txBody>
      </p:sp>
      <p:sp>
        <p:nvSpPr>
          <p:cNvPr id="27" name="Shape 58981">
            <a:extLst>
              <a:ext uri="{FF2B5EF4-FFF2-40B4-BE49-F238E27FC236}">
                <a16:creationId xmlns:a16="http://schemas.microsoft.com/office/drawing/2014/main" id="{78905009-0543-4A10-B42C-C76F3127E03F}"/>
              </a:ext>
            </a:extLst>
          </p:cNvPr>
          <p:cNvSpPr/>
          <p:nvPr/>
        </p:nvSpPr>
        <p:spPr>
          <a:xfrm flipH="1" flipV="1">
            <a:off x="2692425" y="-374110"/>
            <a:ext cx="198" cy="3711802"/>
          </a:xfrm>
          <a:prstGeom prst="line">
            <a:avLst/>
          </a:prstGeom>
          <a:noFill/>
          <a:ln w="25400" cap="flat">
            <a:solidFill>
              <a:schemeClr val="accent6">
                <a:lumMod val="20000"/>
                <a:lumOff val="80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 useBgFill="1">
        <p:nvSpPr>
          <p:cNvPr id="28" name="Shape 58972">
            <a:extLst>
              <a:ext uri="{FF2B5EF4-FFF2-40B4-BE49-F238E27FC236}">
                <a16:creationId xmlns:a16="http://schemas.microsoft.com/office/drawing/2014/main" id="{669191F7-236A-42BC-A363-72DEC69D5CE1}"/>
              </a:ext>
            </a:extLst>
          </p:cNvPr>
          <p:cNvSpPr/>
          <p:nvPr/>
        </p:nvSpPr>
        <p:spPr>
          <a:xfrm>
            <a:off x="1747268" y="3756563"/>
            <a:ext cx="1850471" cy="1850472"/>
          </a:xfrm>
          <a:prstGeom prst="ellipse">
            <a:avLst/>
          </a:prstGeom>
          <a:ln w="63500" cap="flat">
            <a:solidFill>
              <a:schemeClr val="accent1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29" name="Shape 58977">
            <a:extLst>
              <a:ext uri="{FF2B5EF4-FFF2-40B4-BE49-F238E27FC236}">
                <a16:creationId xmlns:a16="http://schemas.microsoft.com/office/drawing/2014/main" id="{2291651D-B6E6-4A2F-B94D-19EEF11B2FF2}"/>
              </a:ext>
            </a:extLst>
          </p:cNvPr>
          <p:cNvSpPr/>
          <p:nvPr/>
        </p:nvSpPr>
        <p:spPr>
          <a:xfrm>
            <a:off x="2475902" y="3631963"/>
            <a:ext cx="440710" cy="245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6" y="0"/>
                </a:moveTo>
                <a:cubicBezTo>
                  <a:pt x="874" y="0"/>
                  <a:pt x="694" y="1"/>
                  <a:pt x="506" y="108"/>
                </a:cubicBezTo>
                <a:cubicBezTo>
                  <a:pt x="299" y="243"/>
                  <a:pt x="135" y="536"/>
                  <a:pt x="60" y="907"/>
                </a:cubicBezTo>
                <a:cubicBezTo>
                  <a:pt x="0" y="1247"/>
                  <a:pt x="0" y="1565"/>
                  <a:pt x="0" y="2194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2204"/>
                </a:lnTo>
                <a:cubicBezTo>
                  <a:pt x="21600" y="1565"/>
                  <a:pt x="21600" y="1247"/>
                  <a:pt x="21540" y="907"/>
                </a:cubicBezTo>
                <a:cubicBezTo>
                  <a:pt x="21465" y="536"/>
                  <a:pt x="21301" y="243"/>
                  <a:pt x="21094" y="108"/>
                </a:cubicBezTo>
                <a:cubicBezTo>
                  <a:pt x="20904" y="0"/>
                  <a:pt x="20727" y="0"/>
                  <a:pt x="20376" y="0"/>
                </a:cubicBezTo>
                <a:lnTo>
                  <a:pt x="1232" y="0"/>
                </a:lnTo>
                <a:lnTo>
                  <a:pt x="122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30" name="Shape 58978">
            <a:extLst>
              <a:ext uri="{FF2B5EF4-FFF2-40B4-BE49-F238E27FC236}">
                <a16:creationId xmlns:a16="http://schemas.microsoft.com/office/drawing/2014/main" id="{0E800DE2-FE46-4F50-B0ED-E191B365C907}"/>
              </a:ext>
            </a:extLst>
          </p:cNvPr>
          <p:cNvSpPr/>
          <p:nvPr/>
        </p:nvSpPr>
        <p:spPr>
          <a:xfrm>
            <a:off x="2536476" y="3331200"/>
            <a:ext cx="319561" cy="546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37" y="0"/>
                </a:moveTo>
                <a:cubicBezTo>
                  <a:pt x="2300" y="0"/>
                  <a:pt x="0" y="1344"/>
                  <a:pt x="0" y="3003"/>
                </a:cubicBezTo>
                <a:cubicBezTo>
                  <a:pt x="0" y="4662"/>
                  <a:pt x="2300" y="6006"/>
                  <a:pt x="5137" y="6006"/>
                </a:cubicBezTo>
                <a:lnTo>
                  <a:pt x="6846" y="6053"/>
                </a:lnTo>
                <a:lnTo>
                  <a:pt x="465" y="21600"/>
                </a:lnTo>
                <a:lnTo>
                  <a:pt x="2411" y="21600"/>
                </a:lnTo>
                <a:lnTo>
                  <a:pt x="8341" y="6608"/>
                </a:lnTo>
                <a:cubicBezTo>
                  <a:pt x="8382" y="6469"/>
                  <a:pt x="8432" y="6331"/>
                  <a:pt x="8491" y="6195"/>
                </a:cubicBezTo>
                <a:cubicBezTo>
                  <a:pt x="8562" y="6032"/>
                  <a:pt x="8647" y="5867"/>
                  <a:pt x="8604" y="5700"/>
                </a:cubicBezTo>
                <a:cubicBezTo>
                  <a:pt x="8560" y="5529"/>
                  <a:pt x="8387" y="5379"/>
                  <a:pt x="8141" y="5281"/>
                </a:cubicBezTo>
                <a:cubicBezTo>
                  <a:pt x="7777" y="5135"/>
                  <a:pt x="7319" y="5123"/>
                  <a:pt x="6878" y="5113"/>
                </a:cubicBezTo>
                <a:cubicBezTo>
                  <a:pt x="6293" y="5099"/>
                  <a:pt x="5707" y="5082"/>
                  <a:pt x="5122" y="5062"/>
                </a:cubicBezTo>
                <a:cubicBezTo>
                  <a:pt x="3177" y="5062"/>
                  <a:pt x="1601" y="4140"/>
                  <a:pt x="1601" y="3003"/>
                </a:cubicBezTo>
                <a:cubicBezTo>
                  <a:pt x="1601" y="1866"/>
                  <a:pt x="3177" y="944"/>
                  <a:pt x="5122" y="944"/>
                </a:cubicBezTo>
                <a:lnTo>
                  <a:pt x="10790" y="944"/>
                </a:lnTo>
                <a:lnTo>
                  <a:pt x="10810" y="944"/>
                </a:lnTo>
                <a:lnTo>
                  <a:pt x="16478" y="944"/>
                </a:lnTo>
                <a:cubicBezTo>
                  <a:pt x="18423" y="944"/>
                  <a:pt x="19999" y="1866"/>
                  <a:pt x="19999" y="3003"/>
                </a:cubicBezTo>
                <a:cubicBezTo>
                  <a:pt x="19999" y="4140"/>
                  <a:pt x="18423" y="5062"/>
                  <a:pt x="16478" y="5062"/>
                </a:cubicBezTo>
                <a:cubicBezTo>
                  <a:pt x="15893" y="5082"/>
                  <a:pt x="15307" y="5099"/>
                  <a:pt x="14722" y="5113"/>
                </a:cubicBezTo>
                <a:cubicBezTo>
                  <a:pt x="14281" y="5123"/>
                  <a:pt x="13823" y="5135"/>
                  <a:pt x="13459" y="5281"/>
                </a:cubicBezTo>
                <a:cubicBezTo>
                  <a:pt x="13213" y="5379"/>
                  <a:pt x="13040" y="5529"/>
                  <a:pt x="12996" y="5700"/>
                </a:cubicBezTo>
                <a:cubicBezTo>
                  <a:pt x="12953" y="5867"/>
                  <a:pt x="13038" y="6032"/>
                  <a:pt x="13109" y="6195"/>
                </a:cubicBezTo>
                <a:cubicBezTo>
                  <a:pt x="13168" y="6331"/>
                  <a:pt x="13218" y="6469"/>
                  <a:pt x="13259" y="6608"/>
                </a:cubicBezTo>
                <a:lnTo>
                  <a:pt x="19189" y="21600"/>
                </a:lnTo>
                <a:lnTo>
                  <a:pt x="21135" y="21600"/>
                </a:lnTo>
                <a:lnTo>
                  <a:pt x="14754" y="6053"/>
                </a:lnTo>
                <a:lnTo>
                  <a:pt x="16463" y="6006"/>
                </a:lnTo>
                <a:cubicBezTo>
                  <a:pt x="19300" y="6006"/>
                  <a:pt x="21600" y="4662"/>
                  <a:pt x="21600" y="3003"/>
                </a:cubicBezTo>
                <a:cubicBezTo>
                  <a:pt x="21600" y="1344"/>
                  <a:pt x="19300" y="0"/>
                  <a:pt x="16463" y="0"/>
                </a:cubicBezTo>
                <a:lnTo>
                  <a:pt x="10810" y="0"/>
                </a:lnTo>
                <a:lnTo>
                  <a:pt x="10790" y="0"/>
                </a:lnTo>
                <a:lnTo>
                  <a:pt x="513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36" name="Shape 58979">
            <a:extLst>
              <a:ext uri="{FF2B5EF4-FFF2-40B4-BE49-F238E27FC236}">
                <a16:creationId xmlns:a16="http://schemas.microsoft.com/office/drawing/2014/main" id="{0910CA12-F05B-4B33-AD64-120F554A8C23}"/>
              </a:ext>
            </a:extLst>
          </p:cNvPr>
          <p:cNvSpPr/>
          <p:nvPr/>
        </p:nvSpPr>
        <p:spPr>
          <a:xfrm>
            <a:off x="2441575" y="3869624"/>
            <a:ext cx="511127" cy="5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4" extrusionOk="0">
                <a:moveTo>
                  <a:pt x="1130" y="0"/>
                </a:moveTo>
                <a:cubicBezTo>
                  <a:pt x="805" y="0"/>
                  <a:pt x="641" y="-3"/>
                  <a:pt x="467" y="470"/>
                </a:cubicBezTo>
                <a:cubicBezTo>
                  <a:pt x="276" y="1067"/>
                  <a:pt x="124" y="2368"/>
                  <a:pt x="54" y="4010"/>
                </a:cubicBezTo>
                <a:cubicBezTo>
                  <a:pt x="-1" y="5511"/>
                  <a:pt x="0" y="6915"/>
                  <a:pt x="0" y="9697"/>
                </a:cubicBezTo>
                <a:lnTo>
                  <a:pt x="0" y="11843"/>
                </a:lnTo>
                <a:cubicBezTo>
                  <a:pt x="0" y="14669"/>
                  <a:pt x="-1" y="16083"/>
                  <a:pt x="54" y="17584"/>
                </a:cubicBezTo>
                <a:cubicBezTo>
                  <a:pt x="124" y="19226"/>
                  <a:pt x="276" y="20513"/>
                  <a:pt x="467" y="21111"/>
                </a:cubicBezTo>
                <a:cubicBezTo>
                  <a:pt x="642" y="21587"/>
                  <a:pt x="806" y="21594"/>
                  <a:pt x="1130" y="21594"/>
                </a:cubicBezTo>
                <a:lnTo>
                  <a:pt x="3523" y="21594"/>
                </a:lnTo>
                <a:cubicBezTo>
                  <a:pt x="3523" y="19295"/>
                  <a:pt x="3625" y="16990"/>
                  <a:pt x="3829" y="15237"/>
                </a:cubicBezTo>
                <a:cubicBezTo>
                  <a:pt x="4034" y="13483"/>
                  <a:pt x="4301" y="12608"/>
                  <a:pt x="4569" y="12608"/>
                </a:cubicBezTo>
                <a:cubicBezTo>
                  <a:pt x="4837" y="12608"/>
                  <a:pt x="5105" y="13483"/>
                  <a:pt x="5310" y="15237"/>
                </a:cubicBezTo>
                <a:cubicBezTo>
                  <a:pt x="5514" y="16990"/>
                  <a:pt x="5616" y="19295"/>
                  <a:pt x="5616" y="21594"/>
                </a:cubicBezTo>
                <a:lnTo>
                  <a:pt x="15982" y="21594"/>
                </a:lnTo>
                <a:cubicBezTo>
                  <a:pt x="15982" y="19295"/>
                  <a:pt x="16084" y="16990"/>
                  <a:pt x="16288" y="15237"/>
                </a:cubicBezTo>
                <a:cubicBezTo>
                  <a:pt x="16493" y="13483"/>
                  <a:pt x="16760" y="12608"/>
                  <a:pt x="17028" y="12608"/>
                </a:cubicBezTo>
                <a:cubicBezTo>
                  <a:pt x="17296" y="12608"/>
                  <a:pt x="17564" y="13483"/>
                  <a:pt x="17769" y="15237"/>
                </a:cubicBezTo>
                <a:cubicBezTo>
                  <a:pt x="17973" y="16990"/>
                  <a:pt x="18075" y="19295"/>
                  <a:pt x="18075" y="21594"/>
                </a:cubicBezTo>
                <a:lnTo>
                  <a:pt x="20462" y="21594"/>
                </a:lnTo>
                <a:cubicBezTo>
                  <a:pt x="20791" y="21594"/>
                  <a:pt x="20956" y="21587"/>
                  <a:pt x="21131" y="21111"/>
                </a:cubicBezTo>
                <a:cubicBezTo>
                  <a:pt x="21322" y="20513"/>
                  <a:pt x="21474" y="19226"/>
                  <a:pt x="21544" y="17584"/>
                </a:cubicBezTo>
                <a:cubicBezTo>
                  <a:pt x="21599" y="16083"/>
                  <a:pt x="21598" y="14666"/>
                  <a:pt x="21598" y="11883"/>
                </a:cubicBezTo>
                <a:lnTo>
                  <a:pt x="21598" y="9738"/>
                </a:lnTo>
                <a:cubicBezTo>
                  <a:pt x="21598" y="6912"/>
                  <a:pt x="21599" y="5511"/>
                  <a:pt x="21544" y="4010"/>
                </a:cubicBezTo>
                <a:cubicBezTo>
                  <a:pt x="21474" y="2368"/>
                  <a:pt x="21322" y="1067"/>
                  <a:pt x="21131" y="470"/>
                </a:cubicBezTo>
                <a:cubicBezTo>
                  <a:pt x="20956" y="-6"/>
                  <a:pt x="20791" y="0"/>
                  <a:pt x="20466" y="0"/>
                </a:cubicBezTo>
                <a:lnTo>
                  <a:pt x="1135" y="0"/>
                </a:lnTo>
                <a:lnTo>
                  <a:pt x="113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2D2588-5313-FC43-A69F-B65861D11088}"/>
              </a:ext>
            </a:extLst>
          </p:cNvPr>
          <p:cNvSpPr txBox="1"/>
          <p:nvPr/>
        </p:nvSpPr>
        <p:spPr>
          <a:xfrm>
            <a:off x="1977983" y="3995068"/>
            <a:ext cx="1389039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PASSO 2</a:t>
            </a:r>
          </a:p>
        </p:txBody>
      </p:sp>
      <p:sp useBgFill="1">
        <p:nvSpPr>
          <p:cNvPr id="43" name="Shape 58972">
            <a:extLst>
              <a:ext uri="{FF2B5EF4-FFF2-40B4-BE49-F238E27FC236}">
                <a16:creationId xmlns:a16="http://schemas.microsoft.com/office/drawing/2014/main" id="{85B6897F-6D01-4A05-995C-675983DDCA50}"/>
              </a:ext>
            </a:extLst>
          </p:cNvPr>
          <p:cNvSpPr/>
          <p:nvPr/>
        </p:nvSpPr>
        <p:spPr>
          <a:xfrm>
            <a:off x="3794186" y="2203620"/>
            <a:ext cx="1850471" cy="1850472"/>
          </a:xfrm>
          <a:prstGeom prst="ellipse">
            <a:avLst/>
          </a:prstGeom>
          <a:ln w="63500" cap="flat">
            <a:solidFill>
              <a:srgbClr val="4258FC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48" name="Shape 58977">
            <a:extLst>
              <a:ext uri="{FF2B5EF4-FFF2-40B4-BE49-F238E27FC236}">
                <a16:creationId xmlns:a16="http://schemas.microsoft.com/office/drawing/2014/main" id="{C22DBAA0-CCF8-42E0-8029-F9C5722CBDD9}"/>
              </a:ext>
            </a:extLst>
          </p:cNvPr>
          <p:cNvSpPr/>
          <p:nvPr/>
        </p:nvSpPr>
        <p:spPr>
          <a:xfrm>
            <a:off x="4526812" y="2067096"/>
            <a:ext cx="440710" cy="245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6" y="0"/>
                </a:moveTo>
                <a:cubicBezTo>
                  <a:pt x="874" y="0"/>
                  <a:pt x="694" y="1"/>
                  <a:pt x="506" y="108"/>
                </a:cubicBezTo>
                <a:cubicBezTo>
                  <a:pt x="299" y="243"/>
                  <a:pt x="135" y="536"/>
                  <a:pt x="60" y="907"/>
                </a:cubicBezTo>
                <a:cubicBezTo>
                  <a:pt x="0" y="1247"/>
                  <a:pt x="0" y="1565"/>
                  <a:pt x="0" y="2194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2204"/>
                </a:lnTo>
                <a:cubicBezTo>
                  <a:pt x="21600" y="1565"/>
                  <a:pt x="21600" y="1247"/>
                  <a:pt x="21540" y="907"/>
                </a:cubicBezTo>
                <a:cubicBezTo>
                  <a:pt x="21465" y="536"/>
                  <a:pt x="21301" y="243"/>
                  <a:pt x="21094" y="108"/>
                </a:cubicBezTo>
                <a:cubicBezTo>
                  <a:pt x="20904" y="0"/>
                  <a:pt x="20727" y="0"/>
                  <a:pt x="20376" y="0"/>
                </a:cubicBezTo>
                <a:lnTo>
                  <a:pt x="1232" y="0"/>
                </a:lnTo>
                <a:lnTo>
                  <a:pt x="122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49" name="Shape 58978">
            <a:extLst>
              <a:ext uri="{FF2B5EF4-FFF2-40B4-BE49-F238E27FC236}">
                <a16:creationId xmlns:a16="http://schemas.microsoft.com/office/drawing/2014/main" id="{B1779E75-E465-408C-87CD-76D7B09101ED}"/>
              </a:ext>
            </a:extLst>
          </p:cNvPr>
          <p:cNvSpPr/>
          <p:nvPr/>
        </p:nvSpPr>
        <p:spPr>
          <a:xfrm>
            <a:off x="4587386" y="1766333"/>
            <a:ext cx="319561" cy="546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37" y="0"/>
                </a:moveTo>
                <a:cubicBezTo>
                  <a:pt x="2300" y="0"/>
                  <a:pt x="0" y="1344"/>
                  <a:pt x="0" y="3003"/>
                </a:cubicBezTo>
                <a:cubicBezTo>
                  <a:pt x="0" y="4662"/>
                  <a:pt x="2300" y="6006"/>
                  <a:pt x="5137" y="6006"/>
                </a:cubicBezTo>
                <a:lnTo>
                  <a:pt x="6846" y="6053"/>
                </a:lnTo>
                <a:lnTo>
                  <a:pt x="465" y="21600"/>
                </a:lnTo>
                <a:lnTo>
                  <a:pt x="2411" y="21600"/>
                </a:lnTo>
                <a:lnTo>
                  <a:pt x="8341" y="6608"/>
                </a:lnTo>
                <a:cubicBezTo>
                  <a:pt x="8382" y="6469"/>
                  <a:pt x="8432" y="6331"/>
                  <a:pt x="8491" y="6195"/>
                </a:cubicBezTo>
                <a:cubicBezTo>
                  <a:pt x="8562" y="6032"/>
                  <a:pt x="8647" y="5867"/>
                  <a:pt x="8604" y="5700"/>
                </a:cubicBezTo>
                <a:cubicBezTo>
                  <a:pt x="8560" y="5529"/>
                  <a:pt x="8387" y="5379"/>
                  <a:pt x="8141" y="5281"/>
                </a:cubicBezTo>
                <a:cubicBezTo>
                  <a:pt x="7777" y="5135"/>
                  <a:pt x="7319" y="5123"/>
                  <a:pt x="6878" y="5113"/>
                </a:cubicBezTo>
                <a:cubicBezTo>
                  <a:pt x="6293" y="5099"/>
                  <a:pt x="5707" y="5082"/>
                  <a:pt x="5122" y="5062"/>
                </a:cubicBezTo>
                <a:cubicBezTo>
                  <a:pt x="3177" y="5062"/>
                  <a:pt x="1601" y="4140"/>
                  <a:pt x="1601" y="3003"/>
                </a:cubicBezTo>
                <a:cubicBezTo>
                  <a:pt x="1601" y="1866"/>
                  <a:pt x="3177" y="944"/>
                  <a:pt x="5122" y="944"/>
                </a:cubicBezTo>
                <a:lnTo>
                  <a:pt x="10790" y="944"/>
                </a:lnTo>
                <a:lnTo>
                  <a:pt x="10810" y="944"/>
                </a:lnTo>
                <a:lnTo>
                  <a:pt x="16478" y="944"/>
                </a:lnTo>
                <a:cubicBezTo>
                  <a:pt x="18423" y="944"/>
                  <a:pt x="19999" y="1866"/>
                  <a:pt x="19999" y="3003"/>
                </a:cubicBezTo>
                <a:cubicBezTo>
                  <a:pt x="19999" y="4140"/>
                  <a:pt x="18423" y="5062"/>
                  <a:pt x="16478" y="5062"/>
                </a:cubicBezTo>
                <a:cubicBezTo>
                  <a:pt x="15893" y="5082"/>
                  <a:pt x="15307" y="5099"/>
                  <a:pt x="14722" y="5113"/>
                </a:cubicBezTo>
                <a:cubicBezTo>
                  <a:pt x="14281" y="5123"/>
                  <a:pt x="13823" y="5135"/>
                  <a:pt x="13459" y="5281"/>
                </a:cubicBezTo>
                <a:cubicBezTo>
                  <a:pt x="13213" y="5379"/>
                  <a:pt x="13040" y="5529"/>
                  <a:pt x="12996" y="5700"/>
                </a:cubicBezTo>
                <a:cubicBezTo>
                  <a:pt x="12953" y="5867"/>
                  <a:pt x="13038" y="6032"/>
                  <a:pt x="13109" y="6195"/>
                </a:cubicBezTo>
                <a:cubicBezTo>
                  <a:pt x="13168" y="6331"/>
                  <a:pt x="13218" y="6469"/>
                  <a:pt x="13259" y="6608"/>
                </a:cubicBezTo>
                <a:lnTo>
                  <a:pt x="19189" y="21600"/>
                </a:lnTo>
                <a:lnTo>
                  <a:pt x="21135" y="21600"/>
                </a:lnTo>
                <a:lnTo>
                  <a:pt x="14754" y="6053"/>
                </a:lnTo>
                <a:lnTo>
                  <a:pt x="16463" y="6006"/>
                </a:lnTo>
                <a:cubicBezTo>
                  <a:pt x="19300" y="6006"/>
                  <a:pt x="21600" y="4662"/>
                  <a:pt x="21600" y="3003"/>
                </a:cubicBezTo>
                <a:cubicBezTo>
                  <a:pt x="21600" y="1344"/>
                  <a:pt x="19300" y="0"/>
                  <a:pt x="16463" y="0"/>
                </a:cubicBezTo>
                <a:lnTo>
                  <a:pt x="10810" y="0"/>
                </a:lnTo>
                <a:lnTo>
                  <a:pt x="10790" y="0"/>
                </a:lnTo>
                <a:lnTo>
                  <a:pt x="513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50" name="Shape 58979">
            <a:extLst>
              <a:ext uri="{FF2B5EF4-FFF2-40B4-BE49-F238E27FC236}">
                <a16:creationId xmlns:a16="http://schemas.microsoft.com/office/drawing/2014/main" id="{2164C903-83AE-4446-BA45-DCEE4620CC8E}"/>
              </a:ext>
            </a:extLst>
          </p:cNvPr>
          <p:cNvSpPr/>
          <p:nvPr/>
        </p:nvSpPr>
        <p:spPr>
          <a:xfrm>
            <a:off x="4481852" y="2313019"/>
            <a:ext cx="511127" cy="5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4" extrusionOk="0">
                <a:moveTo>
                  <a:pt x="1130" y="0"/>
                </a:moveTo>
                <a:cubicBezTo>
                  <a:pt x="805" y="0"/>
                  <a:pt x="641" y="-3"/>
                  <a:pt x="467" y="470"/>
                </a:cubicBezTo>
                <a:cubicBezTo>
                  <a:pt x="276" y="1067"/>
                  <a:pt x="124" y="2368"/>
                  <a:pt x="54" y="4010"/>
                </a:cubicBezTo>
                <a:cubicBezTo>
                  <a:pt x="-1" y="5511"/>
                  <a:pt x="0" y="6915"/>
                  <a:pt x="0" y="9697"/>
                </a:cubicBezTo>
                <a:lnTo>
                  <a:pt x="0" y="11843"/>
                </a:lnTo>
                <a:cubicBezTo>
                  <a:pt x="0" y="14669"/>
                  <a:pt x="-1" y="16083"/>
                  <a:pt x="54" y="17584"/>
                </a:cubicBezTo>
                <a:cubicBezTo>
                  <a:pt x="124" y="19226"/>
                  <a:pt x="276" y="20513"/>
                  <a:pt x="467" y="21111"/>
                </a:cubicBezTo>
                <a:cubicBezTo>
                  <a:pt x="642" y="21587"/>
                  <a:pt x="806" y="21594"/>
                  <a:pt x="1130" y="21594"/>
                </a:cubicBezTo>
                <a:lnTo>
                  <a:pt x="3523" y="21594"/>
                </a:lnTo>
                <a:cubicBezTo>
                  <a:pt x="3523" y="19295"/>
                  <a:pt x="3625" y="16990"/>
                  <a:pt x="3829" y="15237"/>
                </a:cubicBezTo>
                <a:cubicBezTo>
                  <a:pt x="4034" y="13483"/>
                  <a:pt x="4301" y="12608"/>
                  <a:pt x="4569" y="12608"/>
                </a:cubicBezTo>
                <a:cubicBezTo>
                  <a:pt x="4837" y="12608"/>
                  <a:pt x="5105" y="13483"/>
                  <a:pt x="5310" y="15237"/>
                </a:cubicBezTo>
                <a:cubicBezTo>
                  <a:pt x="5514" y="16990"/>
                  <a:pt x="5616" y="19295"/>
                  <a:pt x="5616" y="21594"/>
                </a:cubicBezTo>
                <a:lnTo>
                  <a:pt x="15982" y="21594"/>
                </a:lnTo>
                <a:cubicBezTo>
                  <a:pt x="15982" y="19295"/>
                  <a:pt x="16084" y="16990"/>
                  <a:pt x="16288" y="15237"/>
                </a:cubicBezTo>
                <a:cubicBezTo>
                  <a:pt x="16493" y="13483"/>
                  <a:pt x="16760" y="12608"/>
                  <a:pt x="17028" y="12608"/>
                </a:cubicBezTo>
                <a:cubicBezTo>
                  <a:pt x="17296" y="12608"/>
                  <a:pt x="17564" y="13483"/>
                  <a:pt x="17769" y="15237"/>
                </a:cubicBezTo>
                <a:cubicBezTo>
                  <a:pt x="17973" y="16990"/>
                  <a:pt x="18075" y="19295"/>
                  <a:pt x="18075" y="21594"/>
                </a:cubicBezTo>
                <a:lnTo>
                  <a:pt x="20462" y="21594"/>
                </a:lnTo>
                <a:cubicBezTo>
                  <a:pt x="20791" y="21594"/>
                  <a:pt x="20956" y="21587"/>
                  <a:pt x="21131" y="21111"/>
                </a:cubicBezTo>
                <a:cubicBezTo>
                  <a:pt x="21322" y="20513"/>
                  <a:pt x="21474" y="19226"/>
                  <a:pt x="21544" y="17584"/>
                </a:cubicBezTo>
                <a:cubicBezTo>
                  <a:pt x="21599" y="16083"/>
                  <a:pt x="21598" y="14666"/>
                  <a:pt x="21598" y="11883"/>
                </a:cubicBezTo>
                <a:lnTo>
                  <a:pt x="21598" y="9738"/>
                </a:lnTo>
                <a:cubicBezTo>
                  <a:pt x="21598" y="6912"/>
                  <a:pt x="21599" y="5511"/>
                  <a:pt x="21544" y="4010"/>
                </a:cubicBezTo>
                <a:cubicBezTo>
                  <a:pt x="21474" y="2368"/>
                  <a:pt x="21322" y="1067"/>
                  <a:pt x="21131" y="470"/>
                </a:cubicBezTo>
                <a:cubicBezTo>
                  <a:pt x="20956" y="-6"/>
                  <a:pt x="20791" y="0"/>
                  <a:pt x="20466" y="0"/>
                </a:cubicBezTo>
                <a:lnTo>
                  <a:pt x="1135" y="0"/>
                </a:lnTo>
                <a:lnTo>
                  <a:pt x="113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42D488-E62E-A540-BF58-7D06FC7F9FB4}"/>
              </a:ext>
            </a:extLst>
          </p:cNvPr>
          <p:cNvSpPr txBox="1"/>
          <p:nvPr/>
        </p:nvSpPr>
        <p:spPr>
          <a:xfrm>
            <a:off x="4037013" y="2415463"/>
            <a:ext cx="13987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PASSO 3</a:t>
            </a:r>
          </a:p>
        </p:txBody>
      </p:sp>
      <p:sp useBgFill="1">
        <p:nvSpPr>
          <p:cNvPr id="53" name="Shape 58972">
            <a:extLst>
              <a:ext uri="{FF2B5EF4-FFF2-40B4-BE49-F238E27FC236}">
                <a16:creationId xmlns:a16="http://schemas.microsoft.com/office/drawing/2014/main" id="{90D4E992-EF08-497C-AEAF-7CDD516D71ED}"/>
              </a:ext>
            </a:extLst>
          </p:cNvPr>
          <p:cNvSpPr/>
          <p:nvPr/>
        </p:nvSpPr>
        <p:spPr>
          <a:xfrm>
            <a:off x="5725987" y="4325753"/>
            <a:ext cx="1850471" cy="1850472"/>
          </a:xfrm>
          <a:prstGeom prst="ellipse">
            <a:avLst/>
          </a:prstGeom>
          <a:ln w="635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54" name="Shape 58977">
            <a:extLst>
              <a:ext uri="{FF2B5EF4-FFF2-40B4-BE49-F238E27FC236}">
                <a16:creationId xmlns:a16="http://schemas.microsoft.com/office/drawing/2014/main" id="{82CAEA00-0B25-4528-88B8-18B45474B848}"/>
              </a:ext>
            </a:extLst>
          </p:cNvPr>
          <p:cNvSpPr/>
          <p:nvPr/>
        </p:nvSpPr>
        <p:spPr>
          <a:xfrm>
            <a:off x="6447033" y="4163416"/>
            <a:ext cx="440710" cy="245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6" y="0"/>
                </a:moveTo>
                <a:cubicBezTo>
                  <a:pt x="874" y="0"/>
                  <a:pt x="694" y="1"/>
                  <a:pt x="506" y="108"/>
                </a:cubicBezTo>
                <a:cubicBezTo>
                  <a:pt x="299" y="243"/>
                  <a:pt x="135" y="536"/>
                  <a:pt x="60" y="907"/>
                </a:cubicBezTo>
                <a:cubicBezTo>
                  <a:pt x="0" y="1247"/>
                  <a:pt x="0" y="1565"/>
                  <a:pt x="0" y="2194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2204"/>
                </a:lnTo>
                <a:cubicBezTo>
                  <a:pt x="21600" y="1565"/>
                  <a:pt x="21600" y="1247"/>
                  <a:pt x="21540" y="907"/>
                </a:cubicBezTo>
                <a:cubicBezTo>
                  <a:pt x="21465" y="536"/>
                  <a:pt x="21301" y="243"/>
                  <a:pt x="21094" y="108"/>
                </a:cubicBezTo>
                <a:cubicBezTo>
                  <a:pt x="20904" y="0"/>
                  <a:pt x="20727" y="0"/>
                  <a:pt x="20376" y="0"/>
                </a:cubicBezTo>
                <a:lnTo>
                  <a:pt x="1232" y="0"/>
                </a:lnTo>
                <a:lnTo>
                  <a:pt x="122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55" name="Shape 58978">
            <a:extLst>
              <a:ext uri="{FF2B5EF4-FFF2-40B4-BE49-F238E27FC236}">
                <a16:creationId xmlns:a16="http://schemas.microsoft.com/office/drawing/2014/main" id="{CEB9B3B1-1515-4B7E-84F2-5D2CACC975DB}"/>
              </a:ext>
            </a:extLst>
          </p:cNvPr>
          <p:cNvSpPr/>
          <p:nvPr/>
        </p:nvSpPr>
        <p:spPr>
          <a:xfrm>
            <a:off x="6507607" y="3862653"/>
            <a:ext cx="319561" cy="546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37" y="0"/>
                </a:moveTo>
                <a:cubicBezTo>
                  <a:pt x="2300" y="0"/>
                  <a:pt x="0" y="1344"/>
                  <a:pt x="0" y="3003"/>
                </a:cubicBezTo>
                <a:cubicBezTo>
                  <a:pt x="0" y="4662"/>
                  <a:pt x="2300" y="6006"/>
                  <a:pt x="5137" y="6006"/>
                </a:cubicBezTo>
                <a:lnTo>
                  <a:pt x="6846" y="6053"/>
                </a:lnTo>
                <a:lnTo>
                  <a:pt x="465" y="21600"/>
                </a:lnTo>
                <a:lnTo>
                  <a:pt x="2411" y="21600"/>
                </a:lnTo>
                <a:lnTo>
                  <a:pt x="8341" y="6608"/>
                </a:lnTo>
                <a:cubicBezTo>
                  <a:pt x="8382" y="6469"/>
                  <a:pt x="8432" y="6331"/>
                  <a:pt x="8491" y="6195"/>
                </a:cubicBezTo>
                <a:cubicBezTo>
                  <a:pt x="8562" y="6032"/>
                  <a:pt x="8647" y="5867"/>
                  <a:pt x="8604" y="5700"/>
                </a:cubicBezTo>
                <a:cubicBezTo>
                  <a:pt x="8560" y="5529"/>
                  <a:pt x="8387" y="5379"/>
                  <a:pt x="8141" y="5281"/>
                </a:cubicBezTo>
                <a:cubicBezTo>
                  <a:pt x="7777" y="5135"/>
                  <a:pt x="7319" y="5123"/>
                  <a:pt x="6878" y="5113"/>
                </a:cubicBezTo>
                <a:cubicBezTo>
                  <a:pt x="6293" y="5099"/>
                  <a:pt x="5707" y="5082"/>
                  <a:pt x="5122" y="5062"/>
                </a:cubicBezTo>
                <a:cubicBezTo>
                  <a:pt x="3177" y="5062"/>
                  <a:pt x="1601" y="4140"/>
                  <a:pt x="1601" y="3003"/>
                </a:cubicBezTo>
                <a:cubicBezTo>
                  <a:pt x="1601" y="1866"/>
                  <a:pt x="3177" y="944"/>
                  <a:pt x="5122" y="944"/>
                </a:cubicBezTo>
                <a:lnTo>
                  <a:pt x="10790" y="944"/>
                </a:lnTo>
                <a:lnTo>
                  <a:pt x="10810" y="944"/>
                </a:lnTo>
                <a:lnTo>
                  <a:pt x="16478" y="944"/>
                </a:lnTo>
                <a:cubicBezTo>
                  <a:pt x="18423" y="944"/>
                  <a:pt x="19999" y="1866"/>
                  <a:pt x="19999" y="3003"/>
                </a:cubicBezTo>
                <a:cubicBezTo>
                  <a:pt x="19999" y="4140"/>
                  <a:pt x="18423" y="5062"/>
                  <a:pt x="16478" y="5062"/>
                </a:cubicBezTo>
                <a:cubicBezTo>
                  <a:pt x="15893" y="5082"/>
                  <a:pt x="15307" y="5099"/>
                  <a:pt x="14722" y="5113"/>
                </a:cubicBezTo>
                <a:cubicBezTo>
                  <a:pt x="14281" y="5123"/>
                  <a:pt x="13823" y="5135"/>
                  <a:pt x="13459" y="5281"/>
                </a:cubicBezTo>
                <a:cubicBezTo>
                  <a:pt x="13213" y="5379"/>
                  <a:pt x="13040" y="5529"/>
                  <a:pt x="12996" y="5700"/>
                </a:cubicBezTo>
                <a:cubicBezTo>
                  <a:pt x="12953" y="5867"/>
                  <a:pt x="13038" y="6032"/>
                  <a:pt x="13109" y="6195"/>
                </a:cubicBezTo>
                <a:cubicBezTo>
                  <a:pt x="13168" y="6331"/>
                  <a:pt x="13218" y="6469"/>
                  <a:pt x="13259" y="6608"/>
                </a:cubicBezTo>
                <a:lnTo>
                  <a:pt x="19189" y="21600"/>
                </a:lnTo>
                <a:lnTo>
                  <a:pt x="21135" y="21600"/>
                </a:lnTo>
                <a:lnTo>
                  <a:pt x="14754" y="6053"/>
                </a:lnTo>
                <a:lnTo>
                  <a:pt x="16463" y="6006"/>
                </a:lnTo>
                <a:cubicBezTo>
                  <a:pt x="19300" y="6006"/>
                  <a:pt x="21600" y="4662"/>
                  <a:pt x="21600" y="3003"/>
                </a:cubicBezTo>
                <a:cubicBezTo>
                  <a:pt x="21600" y="1344"/>
                  <a:pt x="19300" y="0"/>
                  <a:pt x="16463" y="0"/>
                </a:cubicBezTo>
                <a:lnTo>
                  <a:pt x="10810" y="0"/>
                </a:lnTo>
                <a:lnTo>
                  <a:pt x="10790" y="0"/>
                </a:lnTo>
                <a:lnTo>
                  <a:pt x="513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56" name="Shape 58979">
            <a:extLst>
              <a:ext uri="{FF2B5EF4-FFF2-40B4-BE49-F238E27FC236}">
                <a16:creationId xmlns:a16="http://schemas.microsoft.com/office/drawing/2014/main" id="{4AC8C8CA-AE88-497F-A6A4-03CA7660760F}"/>
              </a:ext>
            </a:extLst>
          </p:cNvPr>
          <p:cNvSpPr/>
          <p:nvPr/>
        </p:nvSpPr>
        <p:spPr>
          <a:xfrm>
            <a:off x="6411806" y="4409339"/>
            <a:ext cx="511127" cy="5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4" extrusionOk="0">
                <a:moveTo>
                  <a:pt x="1130" y="0"/>
                </a:moveTo>
                <a:cubicBezTo>
                  <a:pt x="805" y="0"/>
                  <a:pt x="641" y="-3"/>
                  <a:pt x="467" y="470"/>
                </a:cubicBezTo>
                <a:cubicBezTo>
                  <a:pt x="276" y="1067"/>
                  <a:pt x="124" y="2368"/>
                  <a:pt x="54" y="4010"/>
                </a:cubicBezTo>
                <a:cubicBezTo>
                  <a:pt x="-1" y="5511"/>
                  <a:pt x="0" y="6915"/>
                  <a:pt x="0" y="9697"/>
                </a:cubicBezTo>
                <a:lnTo>
                  <a:pt x="0" y="11843"/>
                </a:lnTo>
                <a:cubicBezTo>
                  <a:pt x="0" y="14669"/>
                  <a:pt x="-1" y="16083"/>
                  <a:pt x="54" y="17584"/>
                </a:cubicBezTo>
                <a:cubicBezTo>
                  <a:pt x="124" y="19226"/>
                  <a:pt x="276" y="20513"/>
                  <a:pt x="467" y="21111"/>
                </a:cubicBezTo>
                <a:cubicBezTo>
                  <a:pt x="642" y="21587"/>
                  <a:pt x="806" y="21594"/>
                  <a:pt x="1130" y="21594"/>
                </a:cubicBezTo>
                <a:lnTo>
                  <a:pt x="3523" y="21594"/>
                </a:lnTo>
                <a:cubicBezTo>
                  <a:pt x="3523" y="19295"/>
                  <a:pt x="3625" y="16990"/>
                  <a:pt x="3829" y="15237"/>
                </a:cubicBezTo>
                <a:cubicBezTo>
                  <a:pt x="4034" y="13483"/>
                  <a:pt x="4301" y="12608"/>
                  <a:pt x="4569" y="12608"/>
                </a:cubicBezTo>
                <a:cubicBezTo>
                  <a:pt x="4837" y="12608"/>
                  <a:pt x="5105" y="13483"/>
                  <a:pt x="5310" y="15237"/>
                </a:cubicBezTo>
                <a:cubicBezTo>
                  <a:pt x="5514" y="16990"/>
                  <a:pt x="5616" y="19295"/>
                  <a:pt x="5616" y="21594"/>
                </a:cubicBezTo>
                <a:lnTo>
                  <a:pt x="15982" y="21594"/>
                </a:lnTo>
                <a:cubicBezTo>
                  <a:pt x="15982" y="19295"/>
                  <a:pt x="16084" y="16990"/>
                  <a:pt x="16288" y="15237"/>
                </a:cubicBezTo>
                <a:cubicBezTo>
                  <a:pt x="16493" y="13483"/>
                  <a:pt x="16760" y="12608"/>
                  <a:pt x="17028" y="12608"/>
                </a:cubicBezTo>
                <a:cubicBezTo>
                  <a:pt x="17296" y="12608"/>
                  <a:pt x="17564" y="13483"/>
                  <a:pt x="17769" y="15237"/>
                </a:cubicBezTo>
                <a:cubicBezTo>
                  <a:pt x="17973" y="16990"/>
                  <a:pt x="18075" y="19295"/>
                  <a:pt x="18075" y="21594"/>
                </a:cubicBezTo>
                <a:lnTo>
                  <a:pt x="20462" y="21594"/>
                </a:lnTo>
                <a:cubicBezTo>
                  <a:pt x="20791" y="21594"/>
                  <a:pt x="20956" y="21587"/>
                  <a:pt x="21131" y="21111"/>
                </a:cubicBezTo>
                <a:cubicBezTo>
                  <a:pt x="21322" y="20513"/>
                  <a:pt x="21474" y="19226"/>
                  <a:pt x="21544" y="17584"/>
                </a:cubicBezTo>
                <a:cubicBezTo>
                  <a:pt x="21599" y="16083"/>
                  <a:pt x="21598" y="14666"/>
                  <a:pt x="21598" y="11883"/>
                </a:cubicBezTo>
                <a:lnTo>
                  <a:pt x="21598" y="9738"/>
                </a:lnTo>
                <a:cubicBezTo>
                  <a:pt x="21598" y="6912"/>
                  <a:pt x="21599" y="5511"/>
                  <a:pt x="21544" y="4010"/>
                </a:cubicBezTo>
                <a:cubicBezTo>
                  <a:pt x="21474" y="2368"/>
                  <a:pt x="21322" y="1067"/>
                  <a:pt x="21131" y="470"/>
                </a:cubicBezTo>
                <a:cubicBezTo>
                  <a:pt x="20956" y="-6"/>
                  <a:pt x="20791" y="0"/>
                  <a:pt x="20466" y="0"/>
                </a:cubicBezTo>
                <a:lnTo>
                  <a:pt x="1135" y="0"/>
                </a:lnTo>
                <a:lnTo>
                  <a:pt x="113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 useBgFill="1">
        <p:nvSpPr>
          <p:cNvPr id="59" name="Shape 58972">
            <a:extLst>
              <a:ext uri="{FF2B5EF4-FFF2-40B4-BE49-F238E27FC236}">
                <a16:creationId xmlns:a16="http://schemas.microsoft.com/office/drawing/2014/main" id="{2DE979A5-6FBD-4BBA-A167-3E51FD63C1E2}"/>
              </a:ext>
            </a:extLst>
          </p:cNvPr>
          <p:cNvSpPr/>
          <p:nvPr/>
        </p:nvSpPr>
        <p:spPr>
          <a:xfrm>
            <a:off x="7555060" y="2543796"/>
            <a:ext cx="1850471" cy="1850472"/>
          </a:xfrm>
          <a:prstGeom prst="ellipse">
            <a:avLst/>
          </a:prstGeom>
          <a:ln w="63500" cap="flat">
            <a:solidFill>
              <a:schemeClr val="accent5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60" name="Shape 58977">
            <a:extLst>
              <a:ext uri="{FF2B5EF4-FFF2-40B4-BE49-F238E27FC236}">
                <a16:creationId xmlns:a16="http://schemas.microsoft.com/office/drawing/2014/main" id="{56A18F02-B6C9-4B53-A0F1-163163CE4B2E}"/>
              </a:ext>
            </a:extLst>
          </p:cNvPr>
          <p:cNvSpPr/>
          <p:nvPr/>
        </p:nvSpPr>
        <p:spPr>
          <a:xfrm>
            <a:off x="8206467" y="2396167"/>
            <a:ext cx="440710" cy="245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6" y="0"/>
                </a:moveTo>
                <a:cubicBezTo>
                  <a:pt x="874" y="0"/>
                  <a:pt x="694" y="1"/>
                  <a:pt x="506" y="108"/>
                </a:cubicBezTo>
                <a:cubicBezTo>
                  <a:pt x="299" y="243"/>
                  <a:pt x="135" y="536"/>
                  <a:pt x="60" y="907"/>
                </a:cubicBezTo>
                <a:cubicBezTo>
                  <a:pt x="0" y="1247"/>
                  <a:pt x="0" y="1565"/>
                  <a:pt x="0" y="2194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2204"/>
                </a:lnTo>
                <a:cubicBezTo>
                  <a:pt x="21600" y="1565"/>
                  <a:pt x="21600" y="1247"/>
                  <a:pt x="21540" y="907"/>
                </a:cubicBezTo>
                <a:cubicBezTo>
                  <a:pt x="21465" y="536"/>
                  <a:pt x="21301" y="243"/>
                  <a:pt x="21094" y="108"/>
                </a:cubicBezTo>
                <a:cubicBezTo>
                  <a:pt x="20904" y="0"/>
                  <a:pt x="20727" y="0"/>
                  <a:pt x="20376" y="0"/>
                </a:cubicBezTo>
                <a:lnTo>
                  <a:pt x="1232" y="0"/>
                </a:lnTo>
                <a:lnTo>
                  <a:pt x="122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61" name="Shape 58978">
            <a:extLst>
              <a:ext uri="{FF2B5EF4-FFF2-40B4-BE49-F238E27FC236}">
                <a16:creationId xmlns:a16="http://schemas.microsoft.com/office/drawing/2014/main" id="{533D78EA-4BBD-4B50-BBFF-E94AD5864AD8}"/>
              </a:ext>
            </a:extLst>
          </p:cNvPr>
          <p:cNvSpPr/>
          <p:nvPr/>
        </p:nvSpPr>
        <p:spPr>
          <a:xfrm>
            <a:off x="8267041" y="2095404"/>
            <a:ext cx="319561" cy="546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37" y="0"/>
                </a:moveTo>
                <a:cubicBezTo>
                  <a:pt x="2300" y="0"/>
                  <a:pt x="0" y="1344"/>
                  <a:pt x="0" y="3003"/>
                </a:cubicBezTo>
                <a:cubicBezTo>
                  <a:pt x="0" y="4662"/>
                  <a:pt x="2300" y="6006"/>
                  <a:pt x="5137" y="6006"/>
                </a:cubicBezTo>
                <a:lnTo>
                  <a:pt x="6846" y="6053"/>
                </a:lnTo>
                <a:lnTo>
                  <a:pt x="465" y="21600"/>
                </a:lnTo>
                <a:lnTo>
                  <a:pt x="2411" y="21600"/>
                </a:lnTo>
                <a:lnTo>
                  <a:pt x="8341" y="6608"/>
                </a:lnTo>
                <a:cubicBezTo>
                  <a:pt x="8382" y="6469"/>
                  <a:pt x="8432" y="6331"/>
                  <a:pt x="8491" y="6195"/>
                </a:cubicBezTo>
                <a:cubicBezTo>
                  <a:pt x="8562" y="6032"/>
                  <a:pt x="8647" y="5867"/>
                  <a:pt x="8604" y="5700"/>
                </a:cubicBezTo>
                <a:cubicBezTo>
                  <a:pt x="8560" y="5529"/>
                  <a:pt x="8387" y="5379"/>
                  <a:pt x="8141" y="5281"/>
                </a:cubicBezTo>
                <a:cubicBezTo>
                  <a:pt x="7777" y="5135"/>
                  <a:pt x="7319" y="5123"/>
                  <a:pt x="6878" y="5113"/>
                </a:cubicBezTo>
                <a:cubicBezTo>
                  <a:pt x="6293" y="5099"/>
                  <a:pt x="5707" y="5082"/>
                  <a:pt x="5122" y="5062"/>
                </a:cubicBezTo>
                <a:cubicBezTo>
                  <a:pt x="3177" y="5062"/>
                  <a:pt x="1601" y="4140"/>
                  <a:pt x="1601" y="3003"/>
                </a:cubicBezTo>
                <a:cubicBezTo>
                  <a:pt x="1601" y="1866"/>
                  <a:pt x="3177" y="944"/>
                  <a:pt x="5122" y="944"/>
                </a:cubicBezTo>
                <a:lnTo>
                  <a:pt x="10790" y="944"/>
                </a:lnTo>
                <a:lnTo>
                  <a:pt x="10810" y="944"/>
                </a:lnTo>
                <a:lnTo>
                  <a:pt x="16478" y="944"/>
                </a:lnTo>
                <a:cubicBezTo>
                  <a:pt x="18423" y="944"/>
                  <a:pt x="19999" y="1866"/>
                  <a:pt x="19999" y="3003"/>
                </a:cubicBezTo>
                <a:cubicBezTo>
                  <a:pt x="19999" y="4140"/>
                  <a:pt x="18423" y="5062"/>
                  <a:pt x="16478" y="5062"/>
                </a:cubicBezTo>
                <a:cubicBezTo>
                  <a:pt x="15893" y="5082"/>
                  <a:pt x="15307" y="5099"/>
                  <a:pt x="14722" y="5113"/>
                </a:cubicBezTo>
                <a:cubicBezTo>
                  <a:pt x="14281" y="5123"/>
                  <a:pt x="13823" y="5135"/>
                  <a:pt x="13459" y="5281"/>
                </a:cubicBezTo>
                <a:cubicBezTo>
                  <a:pt x="13213" y="5379"/>
                  <a:pt x="13040" y="5529"/>
                  <a:pt x="12996" y="5700"/>
                </a:cubicBezTo>
                <a:cubicBezTo>
                  <a:pt x="12953" y="5867"/>
                  <a:pt x="13038" y="6032"/>
                  <a:pt x="13109" y="6195"/>
                </a:cubicBezTo>
                <a:cubicBezTo>
                  <a:pt x="13168" y="6331"/>
                  <a:pt x="13218" y="6469"/>
                  <a:pt x="13259" y="6608"/>
                </a:cubicBezTo>
                <a:lnTo>
                  <a:pt x="19189" y="21600"/>
                </a:lnTo>
                <a:lnTo>
                  <a:pt x="21135" y="21600"/>
                </a:lnTo>
                <a:lnTo>
                  <a:pt x="14754" y="6053"/>
                </a:lnTo>
                <a:lnTo>
                  <a:pt x="16463" y="6006"/>
                </a:lnTo>
                <a:cubicBezTo>
                  <a:pt x="19300" y="6006"/>
                  <a:pt x="21600" y="4662"/>
                  <a:pt x="21600" y="3003"/>
                </a:cubicBezTo>
                <a:cubicBezTo>
                  <a:pt x="21600" y="1344"/>
                  <a:pt x="19300" y="0"/>
                  <a:pt x="16463" y="0"/>
                </a:cubicBezTo>
                <a:lnTo>
                  <a:pt x="10810" y="0"/>
                </a:lnTo>
                <a:lnTo>
                  <a:pt x="10790" y="0"/>
                </a:lnTo>
                <a:lnTo>
                  <a:pt x="513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62" name="Shape 58979">
            <a:extLst>
              <a:ext uri="{FF2B5EF4-FFF2-40B4-BE49-F238E27FC236}">
                <a16:creationId xmlns:a16="http://schemas.microsoft.com/office/drawing/2014/main" id="{59D21C00-E3AD-4287-AF64-A99B03C701D8}"/>
              </a:ext>
            </a:extLst>
          </p:cNvPr>
          <p:cNvSpPr/>
          <p:nvPr/>
        </p:nvSpPr>
        <p:spPr>
          <a:xfrm>
            <a:off x="8167427" y="2642091"/>
            <a:ext cx="511127" cy="5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4" extrusionOk="0">
                <a:moveTo>
                  <a:pt x="1130" y="0"/>
                </a:moveTo>
                <a:cubicBezTo>
                  <a:pt x="805" y="0"/>
                  <a:pt x="641" y="-3"/>
                  <a:pt x="467" y="470"/>
                </a:cubicBezTo>
                <a:cubicBezTo>
                  <a:pt x="276" y="1067"/>
                  <a:pt x="124" y="2368"/>
                  <a:pt x="54" y="4010"/>
                </a:cubicBezTo>
                <a:cubicBezTo>
                  <a:pt x="-1" y="5511"/>
                  <a:pt x="0" y="6915"/>
                  <a:pt x="0" y="9697"/>
                </a:cubicBezTo>
                <a:lnTo>
                  <a:pt x="0" y="11843"/>
                </a:lnTo>
                <a:cubicBezTo>
                  <a:pt x="0" y="14669"/>
                  <a:pt x="-1" y="16083"/>
                  <a:pt x="54" y="17584"/>
                </a:cubicBezTo>
                <a:cubicBezTo>
                  <a:pt x="124" y="19226"/>
                  <a:pt x="276" y="20513"/>
                  <a:pt x="467" y="21111"/>
                </a:cubicBezTo>
                <a:cubicBezTo>
                  <a:pt x="642" y="21587"/>
                  <a:pt x="806" y="21594"/>
                  <a:pt x="1130" y="21594"/>
                </a:cubicBezTo>
                <a:lnTo>
                  <a:pt x="3523" y="21594"/>
                </a:lnTo>
                <a:cubicBezTo>
                  <a:pt x="3523" y="19295"/>
                  <a:pt x="3625" y="16990"/>
                  <a:pt x="3829" y="15237"/>
                </a:cubicBezTo>
                <a:cubicBezTo>
                  <a:pt x="4034" y="13483"/>
                  <a:pt x="4301" y="12608"/>
                  <a:pt x="4569" y="12608"/>
                </a:cubicBezTo>
                <a:cubicBezTo>
                  <a:pt x="4837" y="12608"/>
                  <a:pt x="5105" y="13483"/>
                  <a:pt x="5310" y="15237"/>
                </a:cubicBezTo>
                <a:cubicBezTo>
                  <a:pt x="5514" y="16990"/>
                  <a:pt x="5616" y="19295"/>
                  <a:pt x="5616" y="21594"/>
                </a:cubicBezTo>
                <a:lnTo>
                  <a:pt x="15982" y="21594"/>
                </a:lnTo>
                <a:cubicBezTo>
                  <a:pt x="15982" y="19295"/>
                  <a:pt x="16084" y="16990"/>
                  <a:pt x="16288" y="15237"/>
                </a:cubicBezTo>
                <a:cubicBezTo>
                  <a:pt x="16493" y="13483"/>
                  <a:pt x="16760" y="12608"/>
                  <a:pt x="17028" y="12608"/>
                </a:cubicBezTo>
                <a:cubicBezTo>
                  <a:pt x="17296" y="12608"/>
                  <a:pt x="17564" y="13483"/>
                  <a:pt x="17769" y="15237"/>
                </a:cubicBezTo>
                <a:cubicBezTo>
                  <a:pt x="17973" y="16990"/>
                  <a:pt x="18075" y="19295"/>
                  <a:pt x="18075" y="21594"/>
                </a:cubicBezTo>
                <a:lnTo>
                  <a:pt x="20462" y="21594"/>
                </a:lnTo>
                <a:cubicBezTo>
                  <a:pt x="20791" y="21594"/>
                  <a:pt x="20956" y="21587"/>
                  <a:pt x="21131" y="21111"/>
                </a:cubicBezTo>
                <a:cubicBezTo>
                  <a:pt x="21322" y="20513"/>
                  <a:pt x="21474" y="19226"/>
                  <a:pt x="21544" y="17584"/>
                </a:cubicBezTo>
                <a:cubicBezTo>
                  <a:pt x="21599" y="16083"/>
                  <a:pt x="21598" y="14666"/>
                  <a:pt x="21598" y="11883"/>
                </a:cubicBezTo>
                <a:lnTo>
                  <a:pt x="21598" y="9738"/>
                </a:lnTo>
                <a:cubicBezTo>
                  <a:pt x="21598" y="6912"/>
                  <a:pt x="21599" y="5511"/>
                  <a:pt x="21544" y="4010"/>
                </a:cubicBezTo>
                <a:cubicBezTo>
                  <a:pt x="21474" y="2368"/>
                  <a:pt x="21322" y="1067"/>
                  <a:pt x="21131" y="470"/>
                </a:cubicBezTo>
                <a:cubicBezTo>
                  <a:pt x="20956" y="-6"/>
                  <a:pt x="20791" y="0"/>
                  <a:pt x="20466" y="0"/>
                </a:cubicBezTo>
                <a:lnTo>
                  <a:pt x="1135" y="0"/>
                </a:lnTo>
                <a:lnTo>
                  <a:pt x="113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sp>
        <p:nvSpPr>
          <p:cNvPr id="70" name="TextBox 45">
            <a:extLst>
              <a:ext uri="{FF2B5EF4-FFF2-40B4-BE49-F238E27FC236}">
                <a16:creationId xmlns:a16="http://schemas.microsoft.com/office/drawing/2014/main" id="{42CF3BBB-7793-4871-87A2-1663E347DD81}"/>
              </a:ext>
            </a:extLst>
          </p:cNvPr>
          <p:cNvSpPr txBox="1"/>
          <p:nvPr/>
        </p:nvSpPr>
        <p:spPr>
          <a:xfrm>
            <a:off x="5954668" y="4539383"/>
            <a:ext cx="1418172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PASSO 4</a:t>
            </a:r>
          </a:p>
        </p:txBody>
      </p:sp>
      <p:sp>
        <p:nvSpPr>
          <p:cNvPr id="72" name="TextBox 45">
            <a:extLst>
              <a:ext uri="{FF2B5EF4-FFF2-40B4-BE49-F238E27FC236}">
                <a16:creationId xmlns:a16="http://schemas.microsoft.com/office/drawing/2014/main" id="{506AADD4-1C80-48DD-B368-AA66F8E8ACA6}"/>
              </a:ext>
            </a:extLst>
          </p:cNvPr>
          <p:cNvSpPr txBox="1"/>
          <p:nvPr/>
        </p:nvSpPr>
        <p:spPr>
          <a:xfrm>
            <a:off x="7774121" y="2757232"/>
            <a:ext cx="1412347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PASSO 5</a:t>
            </a:r>
          </a:p>
        </p:txBody>
      </p:sp>
      <p:sp useBgFill="1">
        <p:nvSpPr>
          <p:cNvPr id="51" name="Shape 58972">
            <a:extLst>
              <a:ext uri="{FF2B5EF4-FFF2-40B4-BE49-F238E27FC236}">
                <a16:creationId xmlns:a16="http://schemas.microsoft.com/office/drawing/2014/main" id="{3D0F0A59-8932-434E-9726-990BED39FAE0}"/>
              </a:ext>
            </a:extLst>
          </p:cNvPr>
          <p:cNvSpPr/>
          <p:nvPr/>
        </p:nvSpPr>
        <p:spPr>
          <a:xfrm>
            <a:off x="10093568" y="2149480"/>
            <a:ext cx="1850471" cy="1850472"/>
          </a:xfrm>
          <a:prstGeom prst="ellipse">
            <a:avLst/>
          </a:prstGeom>
          <a:ln w="635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>
              <a:latin typeface="Lato Light" panose="020F0502020204030203" pitchFamily="34" charset="0"/>
            </a:endParaRPr>
          </a:p>
        </p:txBody>
      </p:sp>
      <p:cxnSp>
        <p:nvCxnSpPr>
          <p:cNvPr id="57" name="Straight Connector 39">
            <a:extLst>
              <a:ext uri="{FF2B5EF4-FFF2-40B4-BE49-F238E27FC236}">
                <a16:creationId xmlns:a16="http://schemas.microsoft.com/office/drawing/2014/main" id="{DAF3F42B-1F42-484A-913A-C938485EF1BE}"/>
              </a:ext>
            </a:extLst>
          </p:cNvPr>
          <p:cNvCxnSpPr>
            <a:cxnSpLocks/>
            <a:stCxn id="59" idx="7"/>
            <a:endCxn id="51" idx="2"/>
          </p:cNvCxnSpPr>
          <p:nvPr/>
        </p:nvCxnSpPr>
        <p:spPr>
          <a:xfrm>
            <a:off x="9134536" y="2814791"/>
            <a:ext cx="959032" cy="259925"/>
          </a:xfrm>
          <a:prstGeom prst="line">
            <a:avLst/>
          </a:prstGeom>
          <a:ln w="63500">
            <a:gradFill>
              <a:gsLst>
                <a:gs pos="0">
                  <a:srgbClr val="4258FC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45">
            <a:extLst>
              <a:ext uri="{FF2B5EF4-FFF2-40B4-BE49-F238E27FC236}">
                <a16:creationId xmlns:a16="http://schemas.microsoft.com/office/drawing/2014/main" id="{96B66368-F580-44BE-B422-CB9C8F2A293A}"/>
              </a:ext>
            </a:extLst>
          </p:cNvPr>
          <p:cNvSpPr txBox="1"/>
          <p:nvPr/>
        </p:nvSpPr>
        <p:spPr>
          <a:xfrm>
            <a:off x="10364563" y="2556647"/>
            <a:ext cx="1408462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PASSO 6</a:t>
            </a:r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595D0030-36A0-4F75-A73C-A1A9F6353A4C}"/>
              </a:ext>
            </a:extLst>
          </p:cNvPr>
          <p:cNvSpPr txBox="1">
            <a:spLocks/>
          </p:cNvSpPr>
          <p:nvPr/>
        </p:nvSpPr>
        <p:spPr>
          <a:xfrm>
            <a:off x="374340" y="2329675"/>
            <a:ext cx="2026456" cy="1021177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317BB"/>
                </a:solidFill>
                <a:latin typeface="Calibri"/>
                <a:ea typeface="League Spartan" charset="0"/>
                <a:cs typeface="Poppins"/>
              </a:rPr>
              <a:t>CURSO </a:t>
            </a:r>
            <a:r>
              <a:rPr lang="en-US" sz="1800" dirty="0" err="1">
                <a:solidFill>
                  <a:srgbClr val="0317BB"/>
                </a:solidFill>
                <a:latin typeface="Calibri"/>
                <a:ea typeface="League Spartan" charset="0"/>
                <a:cs typeface="Poppins"/>
              </a:rPr>
              <a:t>EaD</a:t>
            </a:r>
            <a:r>
              <a:rPr lang="en-US" sz="1800" dirty="0">
                <a:solidFill>
                  <a:srgbClr val="0317BB"/>
                </a:solidFill>
                <a:latin typeface="Calibri"/>
                <a:ea typeface="League Spartan" charset="0"/>
                <a:cs typeface="Poppins"/>
              </a:rPr>
              <a:t> DE ATUALIZAÇÃO EM TUTORIA</a:t>
            </a:r>
          </a:p>
        </p:txBody>
      </p:sp>
      <p:sp>
        <p:nvSpPr>
          <p:cNvPr id="69" name="Subtitle 2">
            <a:extLst>
              <a:ext uri="{FF2B5EF4-FFF2-40B4-BE49-F238E27FC236}">
                <a16:creationId xmlns:a16="http://schemas.microsoft.com/office/drawing/2014/main" id="{71411649-F94E-4AEA-A0A4-42192AEEE520}"/>
              </a:ext>
            </a:extLst>
          </p:cNvPr>
          <p:cNvSpPr txBox="1">
            <a:spLocks/>
          </p:cNvSpPr>
          <p:nvPr/>
        </p:nvSpPr>
        <p:spPr>
          <a:xfrm>
            <a:off x="1883744" y="4255645"/>
            <a:ext cx="1579476" cy="1353576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rgbClr val="0317BB"/>
                </a:solidFill>
                <a:latin typeface="Calibri"/>
                <a:ea typeface="League Spartan" charset="0"/>
                <a:cs typeface="Poppins"/>
              </a:rPr>
              <a:t>ESTUDO DOS GUIAS E MATERIAIS DE APOIO</a:t>
            </a: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379469A4-CD3C-43AD-9310-8780062A0ED5}"/>
              </a:ext>
            </a:extLst>
          </p:cNvPr>
          <p:cNvSpPr txBox="1">
            <a:spLocks/>
          </p:cNvSpPr>
          <p:nvPr/>
        </p:nvSpPr>
        <p:spPr>
          <a:xfrm>
            <a:off x="3940754" y="2866831"/>
            <a:ext cx="1593274" cy="68877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rgbClr val="0317BB"/>
                </a:solidFill>
                <a:latin typeface="Calibri"/>
                <a:ea typeface="League Spartan" charset="0"/>
                <a:cs typeface="Poppins"/>
              </a:rPr>
              <a:t>ALINHAMENTO PRÉ-TUTORIA</a:t>
            </a:r>
          </a:p>
        </p:txBody>
      </p:sp>
      <p:sp>
        <p:nvSpPr>
          <p:cNvPr id="73" name="Subtitle 2">
            <a:extLst>
              <a:ext uri="{FF2B5EF4-FFF2-40B4-BE49-F238E27FC236}">
                <a16:creationId xmlns:a16="http://schemas.microsoft.com/office/drawing/2014/main" id="{4FAB0FC8-F36C-4A16-82AA-8D952D19B755}"/>
              </a:ext>
            </a:extLst>
          </p:cNvPr>
          <p:cNvSpPr txBox="1">
            <a:spLocks/>
          </p:cNvSpPr>
          <p:nvPr/>
        </p:nvSpPr>
        <p:spPr>
          <a:xfrm>
            <a:off x="5881014" y="5213160"/>
            <a:ext cx="1579476" cy="35638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rgbClr val="0317BB"/>
                </a:solidFill>
                <a:latin typeface="Calibri"/>
                <a:ea typeface="League Spartan" charset="0"/>
                <a:cs typeface="Poppins"/>
              </a:rPr>
              <a:t>WORKSHOP</a:t>
            </a:r>
          </a:p>
        </p:txBody>
      </p:sp>
      <p:sp>
        <p:nvSpPr>
          <p:cNvPr id="74" name="Subtitle 2">
            <a:extLst>
              <a:ext uri="{FF2B5EF4-FFF2-40B4-BE49-F238E27FC236}">
                <a16:creationId xmlns:a16="http://schemas.microsoft.com/office/drawing/2014/main" id="{0120A045-16CC-4857-ABF2-79EA3A0BDBC4}"/>
              </a:ext>
            </a:extLst>
          </p:cNvPr>
          <p:cNvSpPr txBox="1">
            <a:spLocks/>
          </p:cNvSpPr>
          <p:nvPr/>
        </p:nvSpPr>
        <p:spPr>
          <a:xfrm>
            <a:off x="7761806" y="3150397"/>
            <a:ext cx="1466549" cy="1021177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OFICINA TUTORIAL &amp; DISPERSÃO</a:t>
            </a:r>
          </a:p>
        </p:txBody>
      </p:sp>
      <p:sp>
        <p:nvSpPr>
          <p:cNvPr id="75" name="Subtitle 2">
            <a:extLst>
              <a:ext uri="{FF2B5EF4-FFF2-40B4-BE49-F238E27FC236}">
                <a16:creationId xmlns:a16="http://schemas.microsoft.com/office/drawing/2014/main" id="{3BE4F1F9-EB7C-4320-ABCC-36203531924E}"/>
              </a:ext>
            </a:extLst>
          </p:cNvPr>
          <p:cNvSpPr txBox="1">
            <a:spLocks/>
          </p:cNvSpPr>
          <p:nvPr/>
        </p:nvSpPr>
        <p:spPr>
          <a:xfrm>
            <a:off x="10247541" y="2996644"/>
            <a:ext cx="1632140" cy="68877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rgbClr val="0317BB"/>
                </a:solidFill>
                <a:latin typeface="Calibri Light"/>
                <a:ea typeface="Calibri"/>
                <a:cs typeface="Poppins"/>
              </a:rPr>
              <a:t>ALINHAMENTO PÓS TUTORIA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F330E94-FA0B-3B29-2636-920131DEF0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9" t="27380" r="28941" b="4691"/>
          <a:stretch/>
        </p:blipFill>
        <p:spPr>
          <a:xfrm>
            <a:off x="9039568" y="5158755"/>
            <a:ext cx="1530849" cy="1471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49F35A3-E6B6-899B-E5E9-D92761DA35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8" t="3412" r="5880" b="84292"/>
          <a:stretch/>
        </p:blipFill>
        <p:spPr>
          <a:xfrm>
            <a:off x="8569313" y="4734454"/>
            <a:ext cx="2376712" cy="266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95845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9706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5176E7A1-C7E6-4974-A34F-44B51B47EA9E}"/>
              </a:ext>
            </a:extLst>
          </p:cNvPr>
          <p:cNvSpPr txBox="1"/>
          <p:nvPr/>
        </p:nvSpPr>
        <p:spPr>
          <a:xfrm>
            <a:off x="0" y="2305263"/>
            <a:ext cx="12192000" cy="2247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200"/>
              </a:lnSpc>
            </a:pPr>
            <a:r>
              <a:rPr lang="pt-BR" sz="6000" b="1" dirty="0">
                <a:solidFill>
                  <a:srgbClr val="0317BB"/>
                </a:solidFill>
              </a:rPr>
              <a:t>Atividade 9</a:t>
            </a:r>
            <a:br>
              <a:rPr lang="pt-BR" sz="6000" b="1" dirty="0">
                <a:solidFill>
                  <a:srgbClr val="0317BB"/>
                </a:solidFill>
              </a:rPr>
            </a:br>
            <a:r>
              <a:rPr lang="pt-BR" sz="4800" b="1" dirty="0">
                <a:solidFill>
                  <a:srgbClr val="0317BB"/>
                </a:solidFill>
              </a:rPr>
              <a:t>Revisão do Plano de Ação Estadual</a:t>
            </a:r>
            <a:endParaRPr lang="en-US" sz="48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60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4D6BB-2AD8-5AB5-4779-6692B458D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B02EC3E6-A49C-8F57-97AA-B6BA4A0EB34A}"/>
              </a:ext>
            </a:extLst>
          </p:cNvPr>
          <p:cNvSpPr txBox="1"/>
          <p:nvPr/>
        </p:nvSpPr>
        <p:spPr>
          <a:xfrm>
            <a:off x="439469" y="1109647"/>
            <a:ext cx="6769293" cy="376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en-US" sz="2133" spc="43" err="1">
                <a:solidFill>
                  <a:srgbClr val="145B9D"/>
                </a:solidFill>
                <a:latin typeface="Roboto Bold"/>
              </a:rPr>
              <a:t>Referência</a:t>
            </a:r>
            <a:r>
              <a:rPr lang="en-US" sz="2133" spc="43">
                <a:solidFill>
                  <a:srgbClr val="145B9D"/>
                </a:solidFill>
                <a:latin typeface="Roboto Bold"/>
              </a:rPr>
              <a:t> Técnica </a:t>
            </a:r>
            <a:r>
              <a:rPr lang="en-US" sz="2133" spc="43" err="1">
                <a:solidFill>
                  <a:srgbClr val="145B9D"/>
                </a:solidFill>
                <a:latin typeface="Roboto Bold"/>
              </a:rPr>
              <a:t>Estadual</a:t>
            </a:r>
            <a:endParaRPr lang="en-US" sz="2133" spc="43">
              <a:solidFill>
                <a:srgbClr val="145B9D"/>
              </a:solidFill>
              <a:latin typeface="Roboto Bold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DB885AE-8C3F-D51A-B9CC-2F9103CD05A6}"/>
              </a:ext>
            </a:extLst>
          </p:cNvPr>
          <p:cNvSpPr txBox="1"/>
          <p:nvPr/>
        </p:nvSpPr>
        <p:spPr>
          <a:xfrm>
            <a:off x="435936" y="1711026"/>
            <a:ext cx="11226800" cy="5383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Ser referência do projeto para o Einstein, a SES e a SMS. ​</a:t>
            </a:r>
            <a:endParaRPr lang="pt-BR">
              <a:ea typeface="Calibri" panose="020F0502020204030204"/>
              <a:cs typeface="Calibri" panose="020F0502020204030204"/>
            </a:endParaRPr>
          </a:p>
          <a:p>
            <a:pPr algn="just" rtl="0" fontAlgn="base">
              <a:buFont typeface="Arial" panose="020B0604020202020204" pitchFamily="34" charset="0"/>
              <a:buChar char="•"/>
            </a:pPr>
            <a:endParaRPr lang="pt-BR">
              <a:solidFill>
                <a:srgbClr val="0D5095"/>
              </a:solidFill>
              <a:ea typeface="Calibri" panose="020F0502020204030204"/>
              <a:cs typeface="Calibri" panose="020F0502020204030204"/>
            </a:endParaRP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Liderar e conduzir o projeto no Estado nas fases de planejamento, execução, monitoramento e controle.</a:t>
            </a:r>
            <a:r>
              <a:rPr lang="en-US">
                <a:solidFill>
                  <a:srgbClr val="0D5095"/>
                </a:solidFill>
              </a:rPr>
              <a:t>​</a:t>
            </a:r>
            <a:endParaRPr lang="en-US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buFont typeface="Arial" panose="020B0604020202020204" pitchFamily="34" charset="0"/>
              <a:buChar char="•"/>
            </a:pPr>
            <a:endParaRPr lang="en-US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Mobilizar e estimular o time da SES para apoiar os municípios.</a:t>
            </a:r>
            <a:r>
              <a:rPr lang="en-US">
                <a:solidFill>
                  <a:srgbClr val="0D5095"/>
                </a:solidFill>
              </a:rPr>
              <a:t>​</a:t>
            </a:r>
            <a:endParaRPr lang="en-US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/>
            <a:endParaRPr lang="en-US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Definir e coordenar/liderar o grupo condutor estadual.</a:t>
            </a:r>
            <a:r>
              <a:rPr lang="en-US">
                <a:solidFill>
                  <a:srgbClr val="0D5095"/>
                </a:solidFill>
              </a:rPr>
              <a:t>​</a:t>
            </a:r>
            <a:endParaRPr lang="en-US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buFont typeface="Arial" panose="020B0604020202020204" pitchFamily="34" charset="0"/>
              <a:buChar char="•"/>
            </a:pPr>
            <a:endParaRPr lang="en-US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Organizar o processo de trabalho do grupo condutor estadual.</a:t>
            </a:r>
            <a:r>
              <a:rPr lang="en-US">
                <a:solidFill>
                  <a:srgbClr val="0D5095"/>
                </a:solidFill>
              </a:rPr>
              <a:t>​</a:t>
            </a:r>
            <a:endParaRPr lang="en-US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buFont typeface="Arial" panose="020B0604020202020204" pitchFamily="34" charset="0"/>
              <a:buChar char="•"/>
            </a:pPr>
            <a:endParaRPr lang="en-US">
              <a:solidFill>
                <a:srgbClr val="0D5095"/>
              </a:solidFill>
              <a:ea typeface="Calibri"/>
              <a:cs typeface="Calibri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Articular as pautas estratégicas com o Secretário de Estado da Saúde e/ou o técnico responsável pela área gestora </a:t>
            </a:r>
            <a:endParaRPr lang="pt-BR">
              <a:solidFill>
                <a:srgbClr val="0D5095"/>
              </a:solidFill>
              <a:ea typeface="Calibri" panose="020F0502020204030204"/>
              <a:cs typeface="Calibri" panose="020F0502020204030204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do </a:t>
            </a:r>
            <a:r>
              <a:rPr lang="pt-BR" err="1">
                <a:solidFill>
                  <a:srgbClr val="0D5095"/>
                </a:solidFill>
              </a:rPr>
              <a:t>PlanificaSUS</a:t>
            </a:r>
            <a:r>
              <a:rPr lang="pt-BR">
                <a:solidFill>
                  <a:srgbClr val="0D5095"/>
                </a:solidFill>
              </a:rPr>
              <a:t>.</a:t>
            </a:r>
            <a:r>
              <a:rPr lang="en-US">
                <a:solidFill>
                  <a:srgbClr val="0D5095"/>
                </a:solidFill>
              </a:rPr>
              <a:t>​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algn="just" rtl="0" fontAlgn="base">
              <a:buFont typeface="Arial" panose="020B0604020202020204" pitchFamily="34" charset="0"/>
              <a:buChar char="•"/>
            </a:pPr>
            <a:endParaRPr lang="en-US">
              <a:solidFill>
                <a:srgbClr val="0D5095"/>
              </a:solidFill>
              <a:ea typeface="Calibri" panose="020F0502020204030204"/>
              <a:cs typeface="Calibri" panose="020F0502020204030204"/>
            </a:endParaRP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Estruturar pautas com outros setores da SES.</a:t>
            </a:r>
            <a:r>
              <a:rPr lang="en-US">
                <a:solidFill>
                  <a:srgbClr val="0D5095"/>
                </a:solidFill>
              </a:rPr>
              <a:t>​</a:t>
            </a:r>
            <a:endParaRPr lang="en-US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buFont typeface="Arial" panose="020B0604020202020204" pitchFamily="34" charset="0"/>
              <a:buChar char="•"/>
            </a:pPr>
            <a:endParaRPr lang="en-US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Monitorar o desempenho do grupo condutor e dos tutores estaduais e regionais.</a:t>
            </a:r>
            <a:r>
              <a:rPr lang="en-US">
                <a:solidFill>
                  <a:srgbClr val="0D5095"/>
                </a:solidFill>
              </a:rPr>
              <a:t>​</a:t>
            </a:r>
            <a:endParaRPr lang="en-US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buFont typeface="Arial" panose="020B0604020202020204" pitchFamily="34" charset="0"/>
              <a:buChar char="•"/>
            </a:pPr>
            <a:endParaRPr lang="en-US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Apoiar e instrumentalizar a Região de Saúde na organização do grupo condutor regional.</a:t>
            </a:r>
            <a:endParaRPr lang="pt-BR">
              <a:solidFill>
                <a:srgbClr val="0D5095"/>
              </a:solidFill>
              <a:ea typeface="Calibri"/>
              <a:cs typeface="Calibri"/>
            </a:endParaRPr>
          </a:p>
          <a:p>
            <a:pPr>
              <a:lnSpc>
                <a:spcPts val="3684"/>
              </a:lnSpc>
            </a:pPr>
            <a:endParaRPr lang="en-US" sz="1300">
              <a:solidFill>
                <a:srgbClr val="14110F"/>
              </a:solidFill>
              <a:latin typeface="Roboto Bold"/>
              <a:ea typeface="Roboto Bold"/>
              <a:cs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19549668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2725B-6582-9675-C108-D8882E412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C4D3979-8F3C-9A52-735C-FD8BEEDECA14}"/>
              </a:ext>
            </a:extLst>
          </p:cNvPr>
          <p:cNvSpPr/>
          <p:nvPr/>
        </p:nvSpPr>
        <p:spPr>
          <a:xfrm>
            <a:off x="850264" y="1905211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9" y="0"/>
                </a:lnTo>
                <a:lnTo>
                  <a:pt x="918099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23ED24A-08DF-9E38-E86C-6431D1D07452}"/>
              </a:ext>
            </a:extLst>
          </p:cNvPr>
          <p:cNvSpPr/>
          <p:nvPr/>
        </p:nvSpPr>
        <p:spPr>
          <a:xfrm>
            <a:off x="10485455" y="1911561"/>
            <a:ext cx="562075" cy="562075"/>
          </a:xfrm>
          <a:custGeom>
            <a:avLst/>
            <a:gdLst/>
            <a:ahLst/>
            <a:cxnLst/>
            <a:rect l="l" t="t" r="r" b="b"/>
            <a:pathLst>
              <a:path w="843113" h="843113">
                <a:moveTo>
                  <a:pt x="0" y="0"/>
                </a:moveTo>
                <a:lnTo>
                  <a:pt x="843112" y="0"/>
                </a:lnTo>
                <a:lnTo>
                  <a:pt x="843112" y="843112"/>
                </a:lnTo>
                <a:lnTo>
                  <a:pt x="0" y="84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DBBBD423-1B7A-BBE3-5D2F-E2FCFCA5DC4A}"/>
              </a:ext>
            </a:extLst>
          </p:cNvPr>
          <p:cNvSpPr/>
          <p:nvPr/>
        </p:nvSpPr>
        <p:spPr>
          <a:xfrm>
            <a:off x="1206835" y="2150670"/>
            <a:ext cx="9646920" cy="35983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CAE7C80-E8F3-9D82-94D7-50D8900F04B9}"/>
              </a:ext>
            </a:extLst>
          </p:cNvPr>
          <p:cNvGrpSpPr/>
          <p:nvPr/>
        </p:nvGrpSpPr>
        <p:grpSpPr>
          <a:xfrm>
            <a:off x="913465" y="1916355"/>
            <a:ext cx="586740" cy="504613"/>
            <a:chOff x="0" y="0"/>
            <a:chExt cx="1173480" cy="100922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F12A60B-EDDF-B09C-499E-20ADF7FAF961}"/>
                </a:ext>
              </a:extLst>
            </p:cNvPr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2DE467A-E62B-12CC-6B11-0667741F1F2B}"/>
                </a:ext>
              </a:extLst>
            </p:cNvPr>
            <p:cNvSpPr txBox="1"/>
            <p:nvPr/>
          </p:nvSpPr>
          <p:spPr>
            <a:xfrm>
              <a:off x="266765" y="236008"/>
              <a:ext cx="639949" cy="508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Aileron"/>
                </a:rPr>
                <a:t>M1</a:t>
              </a: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D44051C3-8E02-5BB8-D000-0649221FF5AB}"/>
              </a:ext>
            </a:extLst>
          </p:cNvPr>
          <p:cNvGrpSpPr/>
          <p:nvPr/>
        </p:nvGrpSpPr>
        <p:grpSpPr>
          <a:xfrm>
            <a:off x="10560385" y="1941119"/>
            <a:ext cx="586740" cy="416983"/>
            <a:chOff x="0" y="0"/>
            <a:chExt cx="1173480" cy="833966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2FE120D-E0AB-6989-0AE6-9B3AB2DF6E7B}"/>
                </a:ext>
              </a:extLst>
            </p:cNvPr>
            <p:cNvSpPr/>
            <p:nvPr/>
          </p:nvSpPr>
          <p:spPr>
            <a:xfrm>
              <a:off x="0" y="0"/>
              <a:ext cx="1173480" cy="833966"/>
            </a:xfrm>
            <a:custGeom>
              <a:avLst/>
              <a:gdLst/>
              <a:ahLst/>
              <a:cxnLst/>
              <a:rect l="l" t="t" r="r" b="b"/>
              <a:pathLst>
                <a:path w="1173480" h="833966">
                  <a:moveTo>
                    <a:pt x="0" y="0"/>
                  </a:moveTo>
                  <a:lnTo>
                    <a:pt x="1173480" y="0"/>
                  </a:lnTo>
                  <a:lnTo>
                    <a:pt x="1173480" y="833966"/>
                  </a:lnTo>
                  <a:lnTo>
                    <a:pt x="0" y="833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55" b="-20355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6DE5A56B-D948-F664-DCEF-B402A9BC7D57}"/>
                </a:ext>
              </a:extLst>
            </p:cNvPr>
            <p:cNvSpPr txBox="1"/>
            <p:nvPr/>
          </p:nvSpPr>
          <p:spPr>
            <a:xfrm>
              <a:off x="266765" y="245533"/>
              <a:ext cx="639949" cy="323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300"/>
                </a:lnSpc>
              </a:pPr>
              <a:endParaRPr sz="800"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BB7ED57F-058D-F2FD-E8DC-71A47024CA0C}"/>
              </a:ext>
            </a:extLst>
          </p:cNvPr>
          <p:cNvSpPr/>
          <p:nvPr/>
        </p:nvSpPr>
        <p:spPr>
          <a:xfrm>
            <a:off x="10647286" y="2040183"/>
            <a:ext cx="412937" cy="218857"/>
          </a:xfrm>
          <a:custGeom>
            <a:avLst/>
            <a:gdLst/>
            <a:ahLst/>
            <a:cxnLst/>
            <a:rect l="l" t="t" r="r" b="b"/>
            <a:pathLst>
              <a:path w="619406" h="328285">
                <a:moveTo>
                  <a:pt x="0" y="0"/>
                </a:moveTo>
                <a:lnTo>
                  <a:pt x="619406" y="0"/>
                </a:lnTo>
                <a:lnTo>
                  <a:pt x="619406" y="328285"/>
                </a:lnTo>
                <a:lnTo>
                  <a:pt x="0" y="328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800"/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66233690-73F9-9A56-8831-3754DE5A04BA}"/>
              </a:ext>
            </a:extLst>
          </p:cNvPr>
          <p:cNvGrpSpPr/>
          <p:nvPr/>
        </p:nvGrpSpPr>
        <p:grpSpPr>
          <a:xfrm>
            <a:off x="498175" y="3393269"/>
            <a:ext cx="2082016" cy="628349"/>
            <a:chOff x="0" y="-57150"/>
            <a:chExt cx="1008495" cy="248237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6DEAEB09-31FB-06AA-C6F7-8DA332977569}"/>
                </a:ext>
              </a:extLst>
            </p:cNvPr>
            <p:cNvSpPr/>
            <p:nvPr/>
          </p:nvSpPr>
          <p:spPr>
            <a:xfrm>
              <a:off x="0" y="0"/>
              <a:ext cx="1008495" cy="191087"/>
            </a:xfrm>
            <a:custGeom>
              <a:avLst/>
              <a:gdLst/>
              <a:ahLst/>
              <a:cxnLst/>
              <a:rect l="l" t="t" r="r" b="b"/>
              <a:pathLst>
                <a:path w="1008495" h="191087">
                  <a:moveTo>
                    <a:pt x="805295" y="0"/>
                  </a:moveTo>
                  <a:lnTo>
                    <a:pt x="0" y="0"/>
                  </a:lnTo>
                  <a:lnTo>
                    <a:pt x="0" y="191087"/>
                  </a:lnTo>
                  <a:lnTo>
                    <a:pt x="805295" y="191087"/>
                  </a:lnTo>
                  <a:lnTo>
                    <a:pt x="1008495" y="95543"/>
                  </a:lnTo>
                  <a:lnTo>
                    <a:pt x="805295" y="0"/>
                  </a:lnTo>
                  <a:close/>
                </a:path>
              </a:pathLst>
            </a:custGeom>
            <a:solidFill>
              <a:srgbClr val="3FAF80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C1CF6DEF-4EF3-A83B-D590-96A18D89EB93}"/>
                </a:ext>
              </a:extLst>
            </p:cNvPr>
            <p:cNvSpPr txBox="1"/>
            <p:nvPr/>
          </p:nvSpPr>
          <p:spPr>
            <a:xfrm>
              <a:off x="0" y="-57150"/>
              <a:ext cx="894195" cy="2482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199"/>
                </a:lnSpc>
              </a:pPr>
              <a:endParaRPr sz="800"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6809A17C-AA91-08AE-1A05-FBF019DC3299}"/>
              </a:ext>
            </a:extLst>
          </p:cNvPr>
          <p:cNvGrpSpPr/>
          <p:nvPr/>
        </p:nvGrpSpPr>
        <p:grpSpPr>
          <a:xfrm>
            <a:off x="795197" y="2591667"/>
            <a:ext cx="747987" cy="747987"/>
            <a:chOff x="0" y="0"/>
            <a:chExt cx="1495974" cy="1495974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A9991A35-1AD8-ABEC-1E6E-EBE908C346D7}"/>
                </a:ext>
              </a:extLst>
            </p:cNvPr>
            <p:cNvSpPr/>
            <p:nvPr/>
          </p:nvSpPr>
          <p:spPr>
            <a:xfrm>
              <a:off x="0" y="0"/>
              <a:ext cx="1495974" cy="1495974"/>
            </a:xfrm>
            <a:custGeom>
              <a:avLst/>
              <a:gdLst/>
              <a:ahLst/>
              <a:cxnLst/>
              <a:rect l="l" t="t" r="r" b="b"/>
              <a:pathLst>
                <a:path w="1495974" h="1495974">
                  <a:moveTo>
                    <a:pt x="0" y="0"/>
                  </a:moveTo>
                  <a:lnTo>
                    <a:pt x="1495974" y="0"/>
                  </a:lnTo>
                  <a:lnTo>
                    <a:pt x="1495974" y="1495974"/>
                  </a:lnTo>
                  <a:lnTo>
                    <a:pt x="0" y="1495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001EADF3-2B0E-B4D3-BE84-7A0FF684CFEF}"/>
                </a:ext>
              </a:extLst>
            </p:cNvPr>
            <p:cNvSpPr txBox="1"/>
            <p:nvPr/>
          </p:nvSpPr>
          <p:spPr>
            <a:xfrm>
              <a:off x="917468" y="216835"/>
              <a:ext cx="395377" cy="302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293"/>
                </a:lnSpc>
              </a:pPr>
              <a:r>
                <a:rPr lang="en-US" sz="862" spc="43">
                  <a:solidFill>
                    <a:srgbClr val="FFFFFF"/>
                  </a:solidFill>
                  <a:latin typeface="Aileron Bold"/>
                </a:rPr>
                <a:t>P</a:t>
              </a:r>
            </a:p>
          </p:txBody>
        </p:sp>
      </p:grpSp>
      <p:sp>
        <p:nvSpPr>
          <p:cNvPr id="31" name="TextBox 31">
            <a:extLst>
              <a:ext uri="{FF2B5EF4-FFF2-40B4-BE49-F238E27FC236}">
                <a16:creationId xmlns:a16="http://schemas.microsoft.com/office/drawing/2014/main" id="{35106E4B-7257-180C-F460-325AC2D0E36F}"/>
              </a:ext>
            </a:extLst>
          </p:cNvPr>
          <p:cNvSpPr txBox="1"/>
          <p:nvPr/>
        </p:nvSpPr>
        <p:spPr>
          <a:xfrm>
            <a:off x="498174" y="4008165"/>
            <a:ext cx="2419344" cy="409209"/>
          </a:xfrm>
          <a:prstGeom prst="rect">
            <a:avLst/>
          </a:prstGeom>
        </p:spPr>
        <p:txBody>
          <a:bodyPr lIns="33867" tIns="33867" rIns="33867" bIns="33867"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99"/>
              </a:lnSpc>
            </a:pPr>
            <a:endParaRPr sz="800"/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C6A3C2E3-C512-1C38-9219-EB0F61658839}"/>
              </a:ext>
            </a:extLst>
          </p:cNvPr>
          <p:cNvSpPr txBox="1"/>
          <p:nvPr/>
        </p:nvSpPr>
        <p:spPr>
          <a:xfrm>
            <a:off x="2681117" y="2399195"/>
            <a:ext cx="197689" cy="159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93"/>
              </a:lnSpc>
            </a:pPr>
            <a:r>
              <a:rPr lang="en-US" sz="862" spc="43">
                <a:solidFill>
                  <a:srgbClr val="FFFFFF"/>
                </a:solidFill>
                <a:latin typeface="Aileron Bold"/>
              </a:rPr>
              <a:t>P</a:t>
            </a: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0B3ABD4C-45DE-E6D1-B0A1-FF75730FAC59}"/>
              </a:ext>
            </a:extLst>
          </p:cNvPr>
          <p:cNvSpPr txBox="1"/>
          <p:nvPr/>
        </p:nvSpPr>
        <p:spPr>
          <a:xfrm>
            <a:off x="6337665" y="2532433"/>
            <a:ext cx="192511" cy="153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59"/>
              </a:lnSpc>
            </a:pPr>
            <a:r>
              <a:rPr lang="en-US" sz="839" spc="41">
                <a:solidFill>
                  <a:srgbClr val="FFFFFF"/>
                </a:solidFill>
                <a:latin typeface="Aileron Bold"/>
              </a:rPr>
              <a:t>D</a:t>
            </a:r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3E1D929C-572D-3EB4-D1DE-67D035D642ED}"/>
              </a:ext>
            </a:extLst>
          </p:cNvPr>
          <p:cNvSpPr txBox="1"/>
          <p:nvPr/>
        </p:nvSpPr>
        <p:spPr>
          <a:xfrm>
            <a:off x="10089215" y="2422122"/>
            <a:ext cx="181672" cy="142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188"/>
              </a:lnSpc>
            </a:pPr>
            <a:r>
              <a:rPr lang="en-US" sz="792" spc="39">
                <a:solidFill>
                  <a:srgbClr val="FFFFFF"/>
                </a:solidFill>
                <a:latin typeface="Aileron Bold"/>
              </a:rPr>
              <a:t>A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582E36C7-B6B3-ABDD-A1F0-89EE9D176BCD}"/>
              </a:ext>
            </a:extLst>
          </p:cNvPr>
          <p:cNvSpPr txBox="1"/>
          <p:nvPr/>
        </p:nvSpPr>
        <p:spPr>
          <a:xfrm>
            <a:off x="268759" y="3881361"/>
            <a:ext cx="300517" cy="2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5"/>
              </a:lnSpc>
            </a:pPr>
            <a:r>
              <a:rPr lang="en-US" sz="1310" spc="65">
                <a:solidFill>
                  <a:srgbClr val="FFFFFF"/>
                </a:solidFill>
                <a:latin typeface="Aileron Bold"/>
              </a:rPr>
              <a:t>S</a:t>
            </a:r>
          </a:p>
        </p:txBody>
      </p:sp>
      <p:sp>
        <p:nvSpPr>
          <p:cNvPr id="3" name="TextBox 89">
            <a:extLst>
              <a:ext uri="{FF2B5EF4-FFF2-40B4-BE49-F238E27FC236}">
                <a16:creationId xmlns:a16="http://schemas.microsoft.com/office/drawing/2014/main" id="{56E1712E-7C92-8091-948D-F41160AAB141}"/>
              </a:ext>
            </a:extLst>
          </p:cNvPr>
          <p:cNvSpPr txBox="1"/>
          <p:nvPr/>
        </p:nvSpPr>
        <p:spPr>
          <a:xfrm>
            <a:off x="5622913" y="2247471"/>
            <a:ext cx="4925556" cy="4305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9540" lvl="1" defTabSz="914400">
              <a:lnSpc>
                <a:spcPts val="2627"/>
              </a:lnSpc>
            </a:pPr>
            <a:r>
              <a:rPr lang="en-US" sz="1800" b="1" dirty="0">
                <a:solidFill>
                  <a:srgbClr val="0317BB"/>
                </a:solidFill>
                <a:latin typeface="Calibri"/>
                <a:cs typeface="Arial"/>
              </a:rPr>
              <a:t>O que </a:t>
            </a:r>
            <a:r>
              <a:rPr lang="en-US" sz="1800" b="1" dirty="0" err="1">
                <a:solidFill>
                  <a:srgbClr val="0317BB"/>
                </a:solidFill>
                <a:latin typeface="Calibri"/>
                <a:cs typeface="Arial"/>
              </a:rPr>
              <a:t>fazer</a:t>
            </a:r>
            <a:r>
              <a:rPr lang="en-US" sz="1800" b="1" dirty="0">
                <a:solidFill>
                  <a:srgbClr val="0317BB"/>
                </a:solidFill>
                <a:latin typeface="Calibri"/>
                <a:cs typeface="Arial"/>
              </a:rPr>
              <a:t>?</a:t>
            </a:r>
          </a:p>
          <a:p>
            <a:pPr marL="259080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Identificar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 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os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 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principais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 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problemas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 e 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analisar</a:t>
            </a:r>
            <a:endParaRPr lang="en-US" sz="1800" dirty="0">
              <a:solidFill>
                <a:srgbClr val="0317BB"/>
              </a:solidFill>
              <a:latin typeface="Calibri"/>
              <a:cs typeface="Arial"/>
            </a:endParaRPr>
          </a:p>
          <a:p>
            <a:pPr marL="259080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Definir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 as 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prioridades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</a:t>
            </a:r>
          </a:p>
          <a:p>
            <a:pPr marL="259080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Estabelecer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 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indicadores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 e 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metas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</a:t>
            </a:r>
          </a:p>
          <a:p>
            <a:pPr marL="259080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Elaborar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 plano de 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ação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.</a:t>
            </a:r>
          </a:p>
          <a:p>
            <a:pPr marL="129540" lvl="1" defTabSz="914400">
              <a:lnSpc>
                <a:spcPts val="2627"/>
              </a:lnSpc>
            </a:pPr>
            <a:r>
              <a:rPr lang="en-US" sz="1800" b="1" dirty="0">
                <a:solidFill>
                  <a:srgbClr val="0317BB"/>
                </a:solidFill>
                <a:latin typeface="Calibri"/>
                <a:cs typeface="Arial"/>
              </a:rPr>
              <a:t>O que </a:t>
            </a:r>
            <a:r>
              <a:rPr lang="en-US" sz="1800" b="1" dirty="0" err="1">
                <a:solidFill>
                  <a:srgbClr val="0317BB"/>
                </a:solidFill>
                <a:latin typeface="Calibri"/>
                <a:cs typeface="Arial"/>
              </a:rPr>
              <a:t>analisar</a:t>
            </a:r>
            <a:r>
              <a:rPr lang="en-US" sz="1800" b="1" dirty="0">
                <a:solidFill>
                  <a:srgbClr val="0317BB"/>
                </a:solidFill>
                <a:latin typeface="Calibri"/>
                <a:cs typeface="Arial"/>
              </a:rPr>
              <a:t>?</a:t>
            </a:r>
          </a:p>
          <a:p>
            <a:pPr marL="259080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Plano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Controle</a:t>
            </a:r>
            <a:endParaRPr lang="en-US" sz="1800" dirty="0">
              <a:solidFill>
                <a:srgbClr val="0317BB"/>
              </a:solidFill>
              <a:latin typeface="Calibri"/>
              <a:cs typeface="Arial"/>
            </a:endParaRPr>
          </a:p>
          <a:p>
            <a:pPr marL="259080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Avaliação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de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macroprocessos</a:t>
            </a:r>
            <a:endParaRPr lang="en-US" sz="1800" dirty="0">
              <a:solidFill>
                <a:srgbClr val="0317BB"/>
              </a:solidFill>
              <a:latin typeface="Calibri"/>
              <a:cs typeface="Arial"/>
            </a:endParaRPr>
          </a:p>
          <a:p>
            <a:pPr marL="259080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Resultados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sanitários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atuais</a:t>
            </a:r>
            <a:endParaRPr lang="en-US" sz="1800" dirty="0">
              <a:solidFill>
                <a:srgbClr val="0317BB"/>
              </a:solidFill>
              <a:latin typeface="Calibri"/>
              <a:cs typeface="Arial"/>
            </a:endParaRPr>
          </a:p>
          <a:p>
            <a:pPr marL="259080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Resultado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Previne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Brasil</a:t>
            </a:r>
            <a:endParaRPr lang="en-US" sz="1800" dirty="0">
              <a:solidFill>
                <a:srgbClr val="0317BB"/>
              </a:solidFill>
              <a:latin typeface="Calibri"/>
              <a:cs typeface="Arial"/>
            </a:endParaRPr>
          </a:p>
          <a:p>
            <a:pPr marL="259080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iPAS</a:t>
            </a:r>
            <a:endParaRPr lang="en-US" sz="1800" dirty="0">
              <a:solidFill>
                <a:srgbClr val="0317BB"/>
              </a:solidFill>
              <a:latin typeface="Calibri"/>
              <a:cs typeface="Arial"/>
            </a:endParaRPr>
          </a:p>
          <a:p>
            <a:pPr marL="259080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Ferramentas de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planejamento</a:t>
            </a: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 do SUS</a:t>
            </a:r>
          </a:p>
          <a:p>
            <a:pPr marL="259080" lvl="1" indent="-129540" defTabSz="914400">
              <a:lnSpc>
                <a:spcPts val="2627"/>
              </a:lnSpc>
              <a:buFont typeface="Arial,Sans-Serif"/>
              <a:buChar char="•"/>
            </a:pPr>
            <a:r>
              <a:rPr lang="en-US" sz="1800" dirty="0">
                <a:solidFill>
                  <a:srgbClr val="0317BB"/>
                </a:solidFill>
                <a:latin typeface="Calibri"/>
                <a:cs typeface="Arial"/>
              </a:rPr>
              <a:t>PRI - Plano Regional </a:t>
            </a:r>
            <a:r>
              <a:rPr lang="en-US" sz="1800" dirty="0" err="1">
                <a:solidFill>
                  <a:srgbClr val="0317BB"/>
                </a:solidFill>
                <a:latin typeface="Calibri"/>
                <a:cs typeface="Arial"/>
              </a:rPr>
              <a:t>Integrado</a:t>
            </a:r>
            <a:endParaRPr lang="en-US" sz="1800" dirty="0">
              <a:solidFill>
                <a:srgbClr val="0317BB"/>
              </a:solidFill>
              <a:latin typeface="Calibri"/>
              <a:cs typeface="Arial"/>
            </a:endParaRPr>
          </a:p>
        </p:txBody>
      </p:sp>
      <p:sp>
        <p:nvSpPr>
          <p:cNvPr id="10" name="Título 3">
            <a:extLst>
              <a:ext uri="{FF2B5EF4-FFF2-40B4-BE49-F238E27FC236}">
                <a16:creationId xmlns:a16="http://schemas.microsoft.com/office/drawing/2014/main" id="{2CC1AE10-0D62-F3CB-2155-31169FFA375E}"/>
              </a:ext>
            </a:extLst>
          </p:cNvPr>
          <p:cNvSpPr txBox="1">
            <a:spLocks/>
          </p:cNvSpPr>
          <p:nvPr/>
        </p:nvSpPr>
        <p:spPr>
          <a:xfrm>
            <a:off x="433559" y="824915"/>
            <a:ext cx="12193078" cy="133765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pt-BR" sz="4000" b="1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Ciclo de Melhoria</a:t>
            </a:r>
            <a:endParaRPr lang="pt-BR" sz="4000" b="1" dirty="0">
              <a:solidFill>
                <a:srgbClr val="0317BB"/>
              </a:solidFill>
              <a:ea typeface="Calibri"/>
            </a:endParaRPr>
          </a:p>
          <a:p>
            <a:pPr algn="ctr"/>
            <a:r>
              <a:rPr lang="pt-BR" b="1" dirty="0">
                <a:solidFill>
                  <a:srgbClr val="0317BB"/>
                </a:solidFill>
                <a:latin typeface="Calibri"/>
                <a:ea typeface="Calibri"/>
                <a:cs typeface="Calibri"/>
              </a:rPr>
              <a:t>Planejamento</a:t>
            </a:r>
            <a:endParaRPr lang="pt-BR" b="1" dirty="0">
              <a:solidFill>
                <a:srgbClr val="0317BB"/>
              </a:solidFill>
              <a:ea typeface="Calibri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D06EF58-3B98-D0B6-8C96-099FE3A38FC1}"/>
              </a:ext>
            </a:extLst>
          </p:cNvPr>
          <p:cNvSpPr txBox="1"/>
          <p:nvPr/>
        </p:nvSpPr>
        <p:spPr>
          <a:xfrm>
            <a:off x="502262" y="4110331"/>
            <a:ext cx="169333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 b="1" dirty="0">
                <a:solidFill>
                  <a:srgbClr val="0317BB"/>
                </a:solidFill>
                <a:cs typeface="Calibri"/>
              </a:rPr>
              <a:t>Planejamento</a:t>
            </a:r>
            <a:endParaRPr lang="pt-BR" b="1" dirty="0">
              <a:solidFill>
                <a:srgbClr val="0317BB"/>
              </a:solidFill>
              <a:cs typeface="Calibri"/>
            </a:endParaRPr>
          </a:p>
          <a:p>
            <a:pPr algn="ctr"/>
            <a:r>
              <a:rPr lang="pt-BR" sz="1600" dirty="0">
                <a:solidFill>
                  <a:srgbClr val="0317BB"/>
                </a:solidFill>
                <a:cs typeface="Calibri"/>
              </a:rPr>
              <a:t>[1 Mês]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503BB07-428F-AAC9-FB5C-34D299FDBF58}"/>
              </a:ext>
            </a:extLst>
          </p:cNvPr>
          <p:cNvSpPr txBox="1"/>
          <p:nvPr/>
        </p:nvSpPr>
        <p:spPr>
          <a:xfrm>
            <a:off x="500150" y="4803143"/>
            <a:ext cx="4603567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b="1" baseline="0" dirty="0">
                <a:solidFill>
                  <a:srgbClr val="0317BB"/>
                </a:solidFill>
                <a:latin typeface="Aileron Bold"/>
                <a:ea typeface="Segoe UI"/>
                <a:cs typeface="Segoe UI"/>
              </a:rPr>
              <a:t>C</a:t>
            </a:r>
            <a:r>
              <a:rPr lang="en-US" b="1" baseline="0" dirty="0">
                <a:solidFill>
                  <a:srgbClr val="0317BB"/>
                </a:solidFill>
                <a:latin typeface="Calibri"/>
                <a:ea typeface="Segoe UI"/>
                <a:cs typeface="Segoe UI"/>
              </a:rPr>
              <a:t>heck-list de </a:t>
            </a:r>
            <a:r>
              <a:rPr lang="en-US" b="1" baseline="0" dirty="0" err="1">
                <a:solidFill>
                  <a:srgbClr val="0317BB"/>
                </a:solidFill>
                <a:latin typeface="Calibri"/>
                <a:ea typeface="Segoe UI"/>
                <a:cs typeface="Segoe UI"/>
              </a:rPr>
              <a:t>finalização</a:t>
            </a:r>
            <a:r>
              <a:rPr lang="en-US" b="1" baseline="0" dirty="0">
                <a:solidFill>
                  <a:srgbClr val="0317BB"/>
                </a:solidFill>
                <a:latin typeface="Calibri"/>
                <a:ea typeface="Segoe UI"/>
                <a:cs typeface="Segoe UI"/>
              </a:rPr>
              <a:t> do </a:t>
            </a:r>
            <a:r>
              <a:rPr lang="en-US" b="1" baseline="0" dirty="0" err="1">
                <a:solidFill>
                  <a:srgbClr val="0317BB"/>
                </a:solidFill>
                <a:latin typeface="Calibri"/>
                <a:ea typeface="Segoe UI"/>
                <a:cs typeface="Segoe UI"/>
              </a:rPr>
              <a:t>Planejamento</a:t>
            </a:r>
            <a:endParaRPr lang="en-US" b="1" dirty="0">
              <a:solidFill>
                <a:srgbClr val="0317BB"/>
              </a:solidFill>
              <a:latin typeface="Calibri"/>
              <a:ea typeface="Segoe UI"/>
              <a:cs typeface="Segoe UI"/>
            </a:endParaRPr>
          </a:p>
          <a:p>
            <a:pPr marL="259080" lvl="1" indent="-129540" rtl="0">
              <a:buFont typeface="Arial,Sans-Serif"/>
              <a:buChar char="•"/>
            </a:pPr>
            <a:r>
              <a:rPr lang="en-US" baseline="0" dirty="0" err="1">
                <a:solidFill>
                  <a:srgbClr val="0317BB"/>
                </a:solidFill>
                <a:latin typeface="Calibri"/>
                <a:ea typeface="Arial"/>
                <a:cs typeface="Arial"/>
              </a:rPr>
              <a:t>Problema</a:t>
            </a:r>
            <a:r>
              <a:rPr lang="en-US" baseline="0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 </a:t>
            </a:r>
            <a:r>
              <a:rPr lang="en-US" baseline="0" dirty="0" err="1">
                <a:solidFill>
                  <a:srgbClr val="0317BB"/>
                </a:solidFill>
                <a:latin typeface="Calibri"/>
                <a:ea typeface="Arial"/>
                <a:cs typeface="Arial"/>
              </a:rPr>
              <a:t>identificado</a:t>
            </a:r>
            <a:r>
              <a:rPr lang="en-US" baseline="0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 e </a:t>
            </a:r>
            <a:r>
              <a:rPr lang="en-US" baseline="0" dirty="0" err="1">
                <a:solidFill>
                  <a:srgbClr val="0317BB"/>
                </a:solidFill>
                <a:latin typeface="Calibri"/>
                <a:ea typeface="Arial"/>
                <a:cs typeface="Arial"/>
              </a:rPr>
              <a:t>priorizado</a:t>
            </a:r>
            <a:r>
              <a:rPr lang="en-US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​</a:t>
            </a:r>
          </a:p>
          <a:p>
            <a:pPr marL="259080" lvl="1" indent="-129540" rtl="0">
              <a:buFont typeface="Arial,Sans-Serif"/>
              <a:buChar char="•"/>
            </a:pPr>
            <a:r>
              <a:rPr lang="en-US" baseline="0" dirty="0" err="1">
                <a:solidFill>
                  <a:srgbClr val="0317BB"/>
                </a:solidFill>
                <a:latin typeface="Calibri"/>
                <a:ea typeface="Arial"/>
                <a:cs typeface="Arial"/>
              </a:rPr>
              <a:t>Planejamento</a:t>
            </a:r>
            <a:r>
              <a:rPr lang="en-US" baseline="0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 </a:t>
            </a:r>
            <a:r>
              <a:rPr lang="en-US" baseline="0" dirty="0" err="1">
                <a:solidFill>
                  <a:srgbClr val="0317BB"/>
                </a:solidFill>
                <a:latin typeface="Calibri"/>
                <a:ea typeface="Arial"/>
                <a:cs typeface="Arial"/>
              </a:rPr>
              <a:t>traçado</a:t>
            </a:r>
            <a:r>
              <a:rPr lang="en-US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​</a:t>
            </a:r>
          </a:p>
          <a:p>
            <a:pPr marL="259080" lvl="1" indent="-129540" rtl="0">
              <a:buFont typeface="Arial,Sans-Serif"/>
              <a:buChar char="•"/>
            </a:pPr>
            <a:r>
              <a:rPr lang="en-US" baseline="0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Metas e </a:t>
            </a:r>
            <a:r>
              <a:rPr lang="en-US" baseline="0" dirty="0" err="1">
                <a:solidFill>
                  <a:srgbClr val="0317BB"/>
                </a:solidFill>
                <a:latin typeface="Calibri"/>
                <a:ea typeface="Arial"/>
                <a:cs typeface="Arial"/>
              </a:rPr>
              <a:t>indicadores</a:t>
            </a:r>
            <a:r>
              <a:rPr lang="en-US" baseline="0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 </a:t>
            </a:r>
            <a:r>
              <a:rPr lang="en-US" baseline="0" dirty="0" err="1">
                <a:solidFill>
                  <a:srgbClr val="0317BB"/>
                </a:solidFill>
                <a:latin typeface="Calibri"/>
                <a:ea typeface="Arial"/>
                <a:cs typeface="Arial"/>
              </a:rPr>
              <a:t>escolhidos</a:t>
            </a:r>
            <a:r>
              <a:rPr lang="en-US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​</a:t>
            </a:r>
          </a:p>
          <a:p>
            <a:pPr marL="259080" lvl="1" indent="-129540" rtl="0">
              <a:buFont typeface="Arial,Sans-Serif"/>
              <a:buChar char="•"/>
            </a:pPr>
            <a:r>
              <a:rPr lang="en-US" baseline="0" dirty="0" err="1">
                <a:solidFill>
                  <a:srgbClr val="0317BB"/>
                </a:solidFill>
                <a:latin typeface="Calibri"/>
                <a:ea typeface="Arial"/>
                <a:cs typeface="Arial"/>
              </a:rPr>
              <a:t>Materiais</a:t>
            </a:r>
            <a:r>
              <a:rPr lang="en-US" baseline="0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 </a:t>
            </a:r>
            <a:r>
              <a:rPr lang="en-US" baseline="0" dirty="0" err="1">
                <a:solidFill>
                  <a:srgbClr val="0317BB"/>
                </a:solidFill>
                <a:latin typeface="Calibri"/>
                <a:ea typeface="Arial"/>
                <a:cs typeface="Arial"/>
              </a:rPr>
              <a:t>customizados</a:t>
            </a:r>
            <a:r>
              <a:rPr lang="en-US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​</a:t>
            </a:r>
          </a:p>
          <a:p>
            <a:pPr marL="259080" lvl="1" indent="-129540" rtl="0">
              <a:buFont typeface="Arial,Sans-Serif"/>
              <a:buChar char="•"/>
            </a:pPr>
            <a:r>
              <a:rPr lang="en-US" baseline="0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Plano de </a:t>
            </a:r>
            <a:r>
              <a:rPr lang="en-US" baseline="0" dirty="0" err="1">
                <a:solidFill>
                  <a:srgbClr val="0317BB"/>
                </a:solidFill>
                <a:latin typeface="Calibri"/>
                <a:ea typeface="Arial"/>
                <a:cs typeface="Arial"/>
              </a:rPr>
              <a:t>Ação</a:t>
            </a:r>
            <a:r>
              <a:rPr lang="en-US" baseline="0" dirty="0">
                <a:solidFill>
                  <a:srgbClr val="0317BB"/>
                </a:solidFill>
                <a:latin typeface="Calibri"/>
                <a:ea typeface="Arial"/>
                <a:cs typeface="Arial"/>
              </a:rPr>
              <a:t> </a:t>
            </a:r>
            <a:r>
              <a:rPr lang="en-US" baseline="0" dirty="0" err="1">
                <a:solidFill>
                  <a:srgbClr val="0317BB"/>
                </a:solidFill>
                <a:latin typeface="Calibri"/>
                <a:ea typeface="Arial"/>
                <a:cs typeface="Arial"/>
              </a:rPr>
              <a:t>construído</a:t>
            </a:r>
            <a:endParaRPr lang="pt-BR" b="1" dirty="0">
              <a:solidFill>
                <a:srgbClr val="0317BB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07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557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BEC2F-AADB-1E05-017C-4FCB1B4B0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B93154E7-6D67-0275-550C-F0D7DCFB6E68}"/>
              </a:ext>
            </a:extLst>
          </p:cNvPr>
          <p:cNvSpPr txBox="1"/>
          <p:nvPr/>
        </p:nvSpPr>
        <p:spPr>
          <a:xfrm>
            <a:off x="427374" y="1110542"/>
            <a:ext cx="6769293" cy="376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en-US" sz="2133" spc="43" dirty="0">
                <a:solidFill>
                  <a:srgbClr val="145B9D"/>
                </a:solidFill>
                <a:latin typeface="Roboto Bold"/>
              </a:rPr>
              <a:t>Grupo </a:t>
            </a:r>
            <a:r>
              <a:rPr lang="en-US" sz="2133" spc="43" dirty="0" err="1">
                <a:solidFill>
                  <a:srgbClr val="145B9D"/>
                </a:solidFill>
                <a:latin typeface="Roboto Bold"/>
              </a:rPr>
              <a:t>Condutor</a:t>
            </a:r>
            <a:r>
              <a:rPr lang="en-US" sz="2133" spc="43" dirty="0">
                <a:solidFill>
                  <a:srgbClr val="145B9D"/>
                </a:solidFill>
                <a:latin typeface="Roboto Bold"/>
              </a:rPr>
              <a:t> </a:t>
            </a:r>
            <a:r>
              <a:rPr lang="en-US" sz="2133" spc="43" dirty="0" err="1">
                <a:solidFill>
                  <a:srgbClr val="145B9D"/>
                </a:solidFill>
                <a:latin typeface="Roboto Bold"/>
              </a:rPr>
              <a:t>Estadual</a:t>
            </a:r>
            <a:endParaRPr lang="en-US" sz="2133" spc="43" dirty="0">
              <a:solidFill>
                <a:srgbClr val="145B9D"/>
              </a:solidFill>
              <a:latin typeface="Roboto Bold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67B9DDA-80B6-3AA1-BE88-204940715517}"/>
              </a:ext>
            </a:extLst>
          </p:cNvPr>
          <p:cNvSpPr txBox="1"/>
          <p:nvPr/>
        </p:nvSpPr>
        <p:spPr>
          <a:xfrm>
            <a:off x="435427" y="1865307"/>
            <a:ext cx="11459299" cy="952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D5095"/>
                </a:solidFill>
              </a:rPr>
              <a:t> ​Trata-se de uma instância colegiada de articulação e negociação responsável pelo planejamento, monitoramento e controle do </a:t>
            </a:r>
            <a:r>
              <a:rPr lang="pt-BR" err="1">
                <a:solidFill>
                  <a:srgbClr val="0D5095"/>
                </a:solidFill>
              </a:rPr>
              <a:t>PlanificaSUS</a:t>
            </a:r>
            <a:r>
              <a:rPr lang="pt-BR">
                <a:solidFill>
                  <a:srgbClr val="0D5095"/>
                </a:solidFill>
              </a:rPr>
              <a:t> nas regiões, e pela interlocução com os atores envolvidos.</a:t>
            </a:r>
          </a:p>
          <a:p>
            <a:pPr>
              <a:lnSpc>
                <a:spcPts val="3684"/>
              </a:lnSpc>
            </a:pPr>
            <a:endParaRPr lang="en-US" sz="1333">
              <a:solidFill>
                <a:srgbClr val="14110F"/>
              </a:solidFill>
              <a:latin typeface="Roboto Bold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43CD18E-AA72-3CC7-BA32-5CA029146B99}"/>
              </a:ext>
            </a:extLst>
          </p:cNvPr>
          <p:cNvGraphicFramePr/>
          <p:nvPr/>
        </p:nvGraphicFramePr>
        <p:xfrm>
          <a:off x="432305" y="2671136"/>
          <a:ext cx="10504908" cy="3753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2573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E0B0F-ECC0-6ABC-0460-6A4071BF4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BBEBAEC6-6B37-48DD-2908-A88BAF022DE0}"/>
              </a:ext>
            </a:extLst>
          </p:cNvPr>
          <p:cNvSpPr txBox="1"/>
          <p:nvPr/>
        </p:nvSpPr>
        <p:spPr>
          <a:xfrm>
            <a:off x="3140722" y="379671"/>
            <a:ext cx="6769293" cy="376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  <a:spcBef>
                <a:spcPct val="0"/>
              </a:spcBef>
            </a:pPr>
            <a:r>
              <a:rPr lang="en-US" sz="2133" spc="43" dirty="0">
                <a:solidFill>
                  <a:srgbClr val="145B9D"/>
                </a:solidFill>
                <a:latin typeface="Roboto Bold"/>
              </a:rPr>
              <a:t>Grupo </a:t>
            </a:r>
            <a:r>
              <a:rPr lang="en-US" sz="2133" spc="43" dirty="0" err="1">
                <a:solidFill>
                  <a:srgbClr val="145B9D"/>
                </a:solidFill>
                <a:latin typeface="Roboto Bold"/>
              </a:rPr>
              <a:t>Condutor</a:t>
            </a:r>
            <a:r>
              <a:rPr lang="en-US" sz="2133" spc="43" dirty="0">
                <a:solidFill>
                  <a:srgbClr val="145B9D"/>
                </a:solidFill>
                <a:latin typeface="Roboto Bold"/>
              </a:rPr>
              <a:t> </a:t>
            </a:r>
            <a:r>
              <a:rPr lang="en-US" sz="2133" spc="43" dirty="0" err="1">
                <a:solidFill>
                  <a:srgbClr val="145B9D"/>
                </a:solidFill>
                <a:latin typeface="Roboto Bold"/>
              </a:rPr>
              <a:t>Estadual</a:t>
            </a:r>
            <a:r>
              <a:rPr lang="en-US" sz="2133" spc="43" dirty="0">
                <a:solidFill>
                  <a:srgbClr val="145B9D"/>
                </a:solidFill>
                <a:latin typeface="Roboto Bold"/>
              </a:rPr>
              <a:t> - </a:t>
            </a:r>
            <a:r>
              <a:rPr lang="en-US" sz="2133" spc="43" dirty="0" err="1">
                <a:solidFill>
                  <a:srgbClr val="145B9D"/>
                </a:solidFill>
                <a:latin typeface="Roboto Bold"/>
              </a:rPr>
              <a:t>Composição</a:t>
            </a:r>
            <a:endParaRPr lang="en-US" sz="2133" spc="43" dirty="0">
              <a:solidFill>
                <a:srgbClr val="145B9D"/>
              </a:solidFill>
              <a:latin typeface="Roboto Bold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BCB9B91-9447-9129-75DB-A1FF52F35D3F}"/>
              </a:ext>
            </a:extLst>
          </p:cNvPr>
          <p:cNvSpPr txBox="1"/>
          <p:nvPr/>
        </p:nvSpPr>
        <p:spPr>
          <a:xfrm>
            <a:off x="484038" y="807781"/>
            <a:ext cx="11226800" cy="6051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rtl="0" fontAlgn="base"/>
            <a:endParaRPr lang="pt-BR" dirty="0">
              <a:solidFill>
                <a:srgbClr val="0D5095"/>
              </a:solidFill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D5095"/>
                </a:solidFill>
              </a:rPr>
              <a:t>Coordenação/ diretoria/ superintendência estadual da APS.​</a:t>
            </a:r>
            <a:endParaRPr lang="pt-BR" dirty="0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D5095"/>
                </a:solidFill>
              </a:rPr>
              <a:t>Coordenação/ diretoria/ superintendência estadual da AAE.</a:t>
            </a:r>
            <a:endParaRPr lang="pt-BR" dirty="0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D5095"/>
                </a:solidFill>
              </a:rPr>
              <a:t>Coordenação da RAS.​</a:t>
            </a:r>
            <a:endParaRPr lang="pt-BR" dirty="0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D5095"/>
                </a:solidFill>
              </a:rPr>
              <a:t>Coordenação de área técnica da(s) Linha(s) de Cuidado escolhida(s) como prioritária(s).​</a:t>
            </a:r>
            <a:endParaRPr lang="pt-BR" dirty="0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D5095"/>
                </a:solidFill>
              </a:rPr>
              <a:t>Coordenação de Educação Permanente em Saúde e/ou Escola de Saúde.​</a:t>
            </a:r>
            <a:endParaRPr lang="pt-BR" dirty="0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D5095"/>
                </a:solidFill>
              </a:rPr>
              <a:t>Coordenador da Regulação.​</a:t>
            </a:r>
            <a:endParaRPr lang="pt-BR" dirty="0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D5095"/>
                </a:solidFill>
              </a:rPr>
              <a:t>Coordenação da Assistência Farmacêutica.​</a:t>
            </a:r>
            <a:endParaRPr lang="pt-BR" dirty="0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D5095"/>
                </a:solidFill>
              </a:rPr>
              <a:t>Coordenação da Vigilância​</a:t>
            </a:r>
            <a:endParaRPr lang="pt-BR" dirty="0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D5095"/>
                </a:solidFill>
              </a:rPr>
              <a:t>Coordenação/área de Segurança do Paciente​</a:t>
            </a:r>
            <a:endParaRPr lang="pt-BR" dirty="0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D5095"/>
                </a:solidFill>
              </a:rPr>
              <a:t>Representante da Regional.​</a:t>
            </a:r>
            <a:endParaRPr lang="pt-BR" dirty="0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D5095"/>
                </a:solidFill>
              </a:rPr>
              <a:t>Representado do Ministério da Saúde.​</a:t>
            </a:r>
            <a:endParaRPr lang="pt-BR" dirty="0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D5095"/>
                </a:solidFill>
              </a:rPr>
              <a:t>Membros do Conselho de Secretarias Municipais de Saúde (COSEMS).​</a:t>
            </a:r>
            <a:endParaRPr lang="pt-BR" dirty="0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D5095"/>
                </a:solidFill>
              </a:rPr>
              <a:t>Facilitador do CONASS.​</a:t>
            </a:r>
            <a:endParaRPr lang="pt-BR" dirty="0">
              <a:solidFill>
                <a:srgbClr val="0D5095"/>
              </a:solidFill>
              <a:ea typeface="Calibri"/>
              <a:cs typeface="Calibri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D5095"/>
                </a:solidFill>
              </a:rPr>
              <a:t>Tutores estaduais.</a:t>
            </a:r>
            <a:endParaRPr lang="en-US" dirty="0">
              <a:solidFill>
                <a:srgbClr val="0D50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65019"/>
      </p:ext>
    </p:extLst>
  </p:cSld>
  <p:clrMapOvr>
    <a:masterClrMapping/>
  </p:clrMapOvr>
</p:sld>
</file>

<file path=ppt/theme/theme1.xml><?xml version="1.0" encoding="utf-8"?>
<a:theme xmlns:a="http://schemas.openxmlformats.org/drawingml/2006/main" name="Apresentaçã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e-Planific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Página Recurs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ítulo de seçã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ópicos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ópicos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ópicos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riação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riação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ortal EA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iagrama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03fbfa88-ed59-4b65-9b54-7351dab16f02">
      <Terms xmlns="http://schemas.microsoft.com/office/infopath/2007/PartnerControls"/>
    </lcf76f155ced4ddcb4097134ff3c332f>
    <_ip_UnifiedCompliancePolicyProperties xmlns="http://schemas.microsoft.com/sharepoint/v3" xsi:nil="true"/>
    <TaxCatchAll xmlns="b607ee42-f2cc-48bf-9891-93e8630e9e7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8F75BD8B7896647B8F5E3A22BF7612B" ma:contentTypeVersion="17" ma:contentTypeDescription="Crie um novo documento." ma:contentTypeScope="" ma:versionID="4ad9c638218032f2228493674a1ed2a1">
  <xsd:schema xmlns:xsd="http://www.w3.org/2001/XMLSchema" xmlns:xs="http://www.w3.org/2001/XMLSchema" xmlns:p="http://schemas.microsoft.com/office/2006/metadata/properties" xmlns:ns1="http://schemas.microsoft.com/sharepoint/v3" xmlns:ns2="03fbfa88-ed59-4b65-9b54-7351dab16f02" xmlns:ns3="b607ee42-f2cc-48bf-9891-93e8630e9e71" targetNamespace="http://schemas.microsoft.com/office/2006/metadata/properties" ma:root="true" ma:fieldsID="5be8ad91f405002a747acd7519396f0d" ns1:_="" ns2:_="" ns3:_="">
    <xsd:import namespace="http://schemas.microsoft.com/sharepoint/v3"/>
    <xsd:import namespace="03fbfa88-ed59-4b65-9b54-7351dab16f02"/>
    <xsd:import namespace="b607ee42-f2cc-48bf-9891-93e8630e9e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Ação de Interface do Usuário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fbfa88-ed59-4b65-9b54-7351dab16f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Marcações de imagem" ma:readOnly="false" ma:fieldId="{5cf76f15-5ced-4ddc-b409-7134ff3c332f}" ma:taxonomyMulti="true" ma:sspId="af7ba5c7-e7e8-46ad-a5c3-76d2e405b1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07ee42-f2cc-48bf-9891-93e8630e9e7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6ed1211-c61b-4fb7-a6bd-35b0d999bfcd}" ma:internalName="TaxCatchAll" ma:showField="CatchAllData" ma:web="b607ee42-f2cc-48bf-9891-93e8630e9e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07E89F-D529-4DBD-88F7-988D0DB1BB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812FAF-14C7-4936-8ED6-45E8FE5DC8BD}">
  <ds:schemaRefs>
    <ds:schemaRef ds:uri="http://purl.org/dc/dcmitype/"/>
    <ds:schemaRef ds:uri="http://purl.org/dc/terms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sharepoint/v3"/>
    <ds:schemaRef ds:uri="http://schemas.microsoft.com/office/2006/metadata/properties"/>
    <ds:schemaRef ds:uri="b607ee42-f2cc-48bf-9891-93e8630e9e71"/>
    <ds:schemaRef ds:uri="http://schemas.openxmlformats.org/package/2006/metadata/core-properties"/>
    <ds:schemaRef ds:uri="http://schemas.microsoft.com/office/infopath/2007/PartnerControls"/>
    <ds:schemaRef ds:uri="03fbfa88-ed59-4b65-9b54-7351dab16f02"/>
  </ds:schemaRefs>
</ds:datastoreItem>
</file>

<file path=customXml/itemProps3.xml><?xml version="1.0" encoding="utf-8"?>
<ds:datastoreItem xmlns:ds="http://schemas.openxmlformats.org/officeDocument/2006/customXml" ds:itemID="{F142226B-69E1-4F84-BDD4-DF286CF6CD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3fbfa88-ed59-4b65-9b54-7351dab16f02"/>
    <ds:schemaRef ds:uri="b607ee42-f2cc-48bf-9891-93e8630e9e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1606</TotalTime>
  <Words>3398</Words>
  <Application>Microsoft Office PowerPoint</Application>
  <PresentationFormat>Widescreen</PresentationFormat>
  <Paragraphs>597</Paragraphs>
  <Slides>71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11</vt:i4>
      </vt:variant>
      <vt:variant>
        <vt:lpstr>Títulos de slides</vt:lpstr>
      </vt:variant>
      <vt:variant>
        <vt:i4>71</vt:i4>
      </vt:variant>
    </vt:vector>
  </HeadingPairs>
  <TitlesOfParts>
    <vt:vector size="82" baseType="lpstr">
      <vt:lpstr>Apresentação</vt:lpstr>
      <vt:lpstr>Título de seção</vt:lpstr>
      <vt:lpstr>Tópicos 1</vt:lpstr>
      <vt:lpstr>Tópicos 2</vt:lpstr>
      <vt:lpstr>Tópicos 3</vt:lpstr>
      <vt:lpstr>Criação 1</vt:lpstr>
      <vt:lpstr>Criação 2</vt:lpstr>
      <vt:lpstr>Portal EAD</vt:lpstr>
      <vt:lpstr>Diagramas</vt:lpstr>
      <vt:lpstr>e-Planifica</vt:lpstr>
      <vt:lpstr>Página Recursos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Grupo Condutor Estadual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Identificação dos Pontos de Atenção da RAS da Linha de Cuidado Prioritária</vt:lpstr>
      <vt:lpstr>Apresentação do PowerPoint</vt:lpstr>
      <vt:lpstr>Plano de Ação Global de Segurança do Paciente – Mapeamento Estadual e Municipal</vt:lpstr>
      <vt:lpstr>Apresentação do PowerPoint</vt:lpstr>
      <vt:lpstr>Apresentação do PowerPoint</vt:lpstr>
      <vt:lpstr>Macroprocessos APS</vt:lpstr>
      <vt:lpstr>Macroprocessos AAE</vt:lpstr>
      <vt:lpstr>Escala de Avaliação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Espaços de Formação</vt:lpstr>
      <vt:lpstr> Tutores </vt:lpstr>
      <vt:lpstr>Trilha de Aprendizagem do Tutor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equip</dc:creator>
  <cp:lastModifiedBy>Ricardo Laino Martins</cp:lastModifiedBy>
  <cp:revision>45</cp:revision>
  <dcterms:created xsi:type="dcterms:W3CDTF">2024-07-11T13:37:06Z</dcterms:created>
  <dcterms:modified xsi:type="dcterms:W3CDTF">2024-10-07T13:31:20Z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0x01010088F75BD8B7896647B8F5E3A22BF7612B</vt:lpwstr>
  </property>
  <property fmtid="{D5CDD505-2E9C-101B-9397-08002B2CF9AE}" pid="3" name="MediaServiceImageTags">
    <vt:lpwstr/>
  </property>
</Properties>
</file>