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698" r:id="rId2"/>
    <p:sldMasterId id="2147483648" r:id="rId3"/>
    <p:sldMasterId id="2147483672" r:id="rId4"/>
    <p:sldMasterId id="2147483660" r:id="rId5"/>
    <p:sldMasterId id="2147483701" r:id="rId6"/>
    <p:sldMasterId id="2147483704" r:id="rId7"/>
  </p:sldMasterIdLst>
  <p:notesMasterIdLst>
    <p:notesMasterId r:id="rId27"/>
  </p:notesMasterIdLst>
  <p:handoutMasterIdLst>
    <p:handoutMasterId r:id="rId28"/>
  </p:handoutMasterIdLst>
  <p:sldIdLst>
    <p:sldId id="263" r:id="rId8"/>
    <p:sldId id="301" r:id="rId9"/>
    <p:sldId id="265" r:id="rId10"/>
    <p:sldId id="270" r:id="rId11"/>
    <p:sldId id="271" r:id="rId12"/>
    <p:sldId id="269" r:id="rId13"/>
    <p:sldId id="274" r:id="rId14"/>
    <p:sldId id="273" r:id="rId15"/>
    <p:sldId id="272" r:id="rId16"/>
    <p:sldId id="295" r:id="rId17"/>
    <p:sldId id="296" r:id="rId18"/>
    <p:sldId id="277" r:id="rId19"/>
    <p:sldId id="278" r:id="rId20"/>
    <p:sldId id="297" r:id="rId21"/>
    <p:sldId id="282" r:id="rId22"/>
    <p:sldId id="292" r:id="rId23"/>
    <p:sldId id="298" r:id="rId24"/>
    <p:sldId id="299" r:id="rId25"/>
    <p:sldId id="302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D59B"/>
    <a:srgbClr val="C3930B"/>
    <a:srgbClr val="EAE688"/>
    <a:srgbClr val="E0A70F"/>
    <a:srgbClr val="B6890A"/>
    <a:srgbClr val="7F6000"/>
    <a:srgbClr val="906900"/>
    <a:srgbClr val="008387"/>
    <a:srgbClr val="009999"/>
    <a:srgbClr val="0D5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5" autoAdjust="0"/>
    <p:restoredTop sz="96197" autoAdjust="0"/>
  </p:normalViewPr>
  <p:slideViewPr>
    <p:cSldViewPr snapToGrid="0">
      <p:cViewPr varScale="1">
        <p:scale>
          <a:sx n="62" d="100"/>
          <a:sy n="62" d="100"/>
        </p:scale>
        <p:origin x="980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14/03/2022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14/03/2022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9323" y="2640562"/>
            <a:ext cx="7374294" cy="77609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14/03/2022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EF4E54-BDC0-4992-B36C-CAB217AFDE3B}" type="datetimeFigureOut">
              <a:rPr lang="pt-BR" smtClean="0"/>
              <a:t>14/03/2022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6ABCCC-0DD3-4179-8564-23AA74F5A7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1347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E0A70F"/>
                </a:solidFill>
              </a:defRPr>
            </a:lvl1pPr>
            <a:lvl2pPr>
              <a:defRPr>
                <a:solidFill>
                  <a:srgbClr val="E0A70F"/>
                </a:solidFill>
              </a:defRPr>
            </a:lvl2pPr>
            <a:lvl3pPr>
              <a:defRPr>
                <a:solidFill>
                  <a:srgbClr val="E0A70F"/>
                </a:solidFill>
              </a:defRPr>
            </a:lvl3pPr>
            <a:lvl4pPr>
              <a:defRPr>
                <a:solidFill>
                  <a:srgbClr val="E0A70F"/>
                </a:solidFill>
              </a:defRPr>
            </a:lvl4pPr>
            <a:lvl5pPr>
              <a:defRPr>
                <a:solidFill>
                  <a:srgbClr val="E0A70F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3913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C3930B"/>
                </a:solidFill>
              </a:defRPr>
            </a:lvl1pPr>
            <a:lvl2pPr>
              <a:defRPr>
                <a:solidFill>
                  <a:srgbClr val="C3930B"/>
                </a:solidFill>
              </a:defRPr>
            </a:lvl2pPr>
            <a:lvl3pPr>
              <a:defRPr>
                <a:solidFill>
                  <a:srgbClr val="C3930B"/>
                </a:solidFill>
              </a:defRPr>
            </a:lvl3pPr>
            <a:lvl4pPr>
              <a:defRPr>
                <a:solidFill>
                  <a:srgbClr val="C3930B"/>
                </a:solidFill>
              </a:defRPr>
            </a:lvl4pPr>
            <a:lvl5pPr>
              <a:defRPr>
                <a:solidFill>
                  <a:srgbClr val="C3930B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1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4599215" y="2352502"/>
            <a:ext cx="7592785" cy="1438102"/>
          </a:xfrm>
          <a:prstGeom prst="rect">
            <a:avLst/>
          </a:prstGeom>
          <a:solidFill>
            <a:srgbClr val="C3930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703" r:id="rId3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15" name="Retângulo 14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0073"/>
            <a:ext cx="12192000" cy="255146"/>
          </a:xfrm>
          <a:prstGeom prst="rect">
            <a:avLst/>
          </a:prstGeom>
        </p:spPr>
      </p:pic>
      <p:sp>
        <p:nvSpPr>
          <p:cNvPr id="17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595298"/>
            <a:ext cx="12192001" cy="259921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3" t="-383" b="-1"/>
          <a:stretch/>
        </p:blipFill>
        <p:spPr>
          <a:xfrm>
            <a:off x="8570119" y="2471738"/>
            <a:ext cx="3621881" cy="26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B6890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00">
            <a:alpha val="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5"/>
          <a:stretch/>
        </p:blipFill>
        <p:spPr>
          <a:xfrm>
            <a:off x="10932616" y="3956179"/>
            <a:ext cx="1264147" cy="289904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C3930B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C3930B"/>
              </a:solidFill>
              <a:effectLst/>
              <a:latin typeface="+mn-lt"/>
            </a:endParaRPr>
          </a:p>
        </p:txBody>
      </p:sp>
      <p:sp>
        <p:nvSpPr>
          <p:cNvPr id="8" name="Retângulo 7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rgbClr val="C3930B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rgbClr val="C3930B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rgbClr val="C3930B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rgbClr val="C3930B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rgbClr val="C3930B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12"/>
          <a:stretch/>
        </p:blipFill>
        <p:spPr>
          <a:xfrm>
            <a:off x="10965855" y="3956180"/>
            <a:ext cx="1226145" cy="290182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Retângulo 12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chemeClr val="bg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595298"/>
            <a:ext cx="12192001" cy="259921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Retângulo 5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E0A70F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E0A70F"/>
              </a:solidFill>
              <a:effectLst/>
              <a:latin typeface="+mn-lt"/>
            </a:endParaRPr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5"/>
          <a:stretch/>
        </p:blipFill>
        <p:spPr>
          <a:xfrm>
            <a:off x="10932616" y="3956179"/>
            <a:ext cx="1264147" cy="289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E0A70F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E0A70F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E0A70F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E0A70F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E0A70F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8" name="Imagem 7"/>
          <p:cNvPicPr/>
          <p:nvPr userDrawn="1"/>
        </p:nvPicPr>
        <p:blipFill rotWithShape="1">
          <a:blip r:embed="rId4"/>
          <a:srcRect l="37967" t="34437" r="37998" b="35296"/>
          <a:stretch/>
        </p:blipFill>
        <p:spPr bwMode="auto">
          <a:xfrm>
            <a:off x="6353146" y="2763399"/>
            <a:ext cx="1510694" cy="14763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tângulo 8"/>
          <p:cNvSpPr/>
          <p:nvPr userDrawn="1"/>
        </p:nvSpPr>
        <p:spPr>
          <a:xfrm>
            <a:off x="5027958" y="899010"/>
            <a:ext cx="398728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E0A70F"/>
                </a:solidFill>
              </a:rPr>
              <a:t>planificasus.com.br</a:t>
            </a:r>
          </a:p>
          <a:p>
            <a:pPr algn="ctr"/>
            <a:endParaRPr lang="pt-BR" sz="2400" b="1" dirty="0">
              <a:solidFill>
                <a:srgbClr val="E0A70F"/>
              </a:solidFill>
            </a:endParaRPr>
          </a:p>
          <a:p>
            <a:pPr algn="ctr"/>
            <a:r>
              <a:rPr lang="pt-BR" dirty="0">
                <a:solidFill>
                  <a:srgbClr val="E0A70F"/>
                </a:solidFill>
              </a:rPr>
              <a:t>Para saber mais sobre os projetos</a:t>
            </a:r>
          </a:p>
          <a:p>
            <a:pPr algn="ctr"/>
            <a:r>
              <a:rPr lang="pt-BR" b="1" dirty="0">
                <a:solidFill>
                  <a:srgbClr val="E0A70F"/>
                </a:solidFill>
              </a:rPr>
              <a:t>PROADI-SUS do Triênio 2021-2023 </a:t>
            </a:r>
          </a:p>
          <a:p>
            <a:pPr algn="ctr"/>
            <a:r>
              <a:rPr lang="pt-BR" dirty="0">
                <a:solidFill>
                  <a:srgbClr val="E0A70F"/>
                </a:solidFill>
              </a:rPr>
              <a:t>Acesse o Portal PROADI-SUS:</a:t>
            </a:r>
          </a:p>
        </p:txBody>
      </p:sp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4967416" y="899010"/>
            <a:ext cx="41601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E0A70F"/>
                </a:solidFill>
              </a:rPr>
              <a:t>planificasus.com.br</a:t>
            </a:r>
          </a:p>
          <a:p>
            <a:pPr algn="ctr"/>
            <a:endParaRPr lang="pt-BR" sz="2400" b="1" dirty="0">
              <a:solidFill>
                <a:srgbClr val="E0A70F"/>
              </a:solidFill>
            </a:endParaRPr>
          </a:p>
          <a:p>
            <a:pPr algn="ctr"/>
            <a:r>
              <a:rPr lang="pt-BR" sz="2000" dirty="0">
                <a:solidFill>
                  <a:srgbClr val="E0A70F"/>
                </a:solidFill>
              </a:rPr>
              <a:t>Visite o </a:t>
            </a:r>
            <a:r>
              <a:rPr lang="pt-BR" sz="2000" b="1" dirty="0">
                <a:solidFill>
                  <a:srgbClr val="E0A70F"/>
                </a:solidFill>
              </a:rPr>
              <a:t>Sistema e-Planifica</a:t>
            </a:r>
          </a:p>
          <a:p>
            <a:pPr algn="ctr"/>
            <a:r>
              <a:rPr lang="pt-BR" sz="2000" dirty="0">
                <a:solidFill>
                  <a:srgbClr val="E0A70F"/>
                </a:solidFill>
              </a:rPr>
              <a:t>e acesse os materiais do </a:t>
            </a:r>
            <a:r>
              <a:rPr lang="pt-BR" sz="2000" dirty="0" err="1">
                <a:solidFill>
                  <a:srgbClr val="E0A70F"/>
                </a:solidFill>
              </a:rPr>
              <a:t>PlanificaSUS</a:t>
            </a:r>
            <a:r>
              <a:rPr lang="pt-BR" sz="2000" dirty="0">
                <a:solidFill>
                  <a:srgbClr val="E0A70F"/>
                </a:solidFill>
              </a:rPr>
              <a:t>: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42" y="2578442"/>
            <a:ext cx="1802937" cy="18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2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406320" cy="866559"/>
          </a:xfrm>
        </p:spPr>
        <p:txBody>
          <a:bodyPr>
            <a:noAutofit/>
          </a:bodyPr>
          <a:lstStyle/>
          <a:p>
            <a:r>
              <a:rPr lang="pt-BR" sz="3200" b="1" dirty="0"/>
              <a:t>Monitoramento e Avaliação na APS e AAE</a:t>
            </a:r>
            <a:br>
              <a:rPr lang="pt-BR" sz="3200" b="1" dirty="0"/>
            </a:br>
            <a:r>
              <a:rPr lang="pt-BR" sz="3200" b="1" dirty="0"/>
              <a:t>Oficina de Monitoramento XXX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Customizar a apresentação de acordo com o contexto (SES ou SMS)</a:t>
            </a:r>
          </a:p>
        </p:txBody>
      </p:sp>
    </p:spTree>
    <p:extLst>
      <p:ext uri="{BB962C8B-B14F-4D97-AF65-F5344CB8AC3E}">
        <p14:creationId xmlns:p14="http://schemas.microsoft.com/office/powerpoint/2010/main" val="406021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Padronização de processos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endParaRPr lang="pt-BR" sz="2000" dirty="0">
              <a:solidFill>
                <a:srgbClr val="614173"/>
              </a:solidFill>
            </a:endParaRPr>
          </a:p>
          <a:p>
            <a:pPr lvl="0"/>
            <a:r>
              <a:rPr lang="pt-BR" dirty="0"/>
              <a:t>Sistemas de informações e indicadores para a APS e AAE</a:t>
            </a:r>
          </a:p>
          <a:p>
            <a:pPr lvl="0"/>
            <a:r>
              <a:rPr lang="pt-BR" dirty="0"/>
              <a:t>Processo de integração/comunicação entre os sistemas de informação da APS e AAE</a:t>
            </a:r>
          </a:p>
          <a:p>
            <a:pPr lvl="0"/>
            <a:r>
              <a:rPr lang="pt-BR" dirty="0"/>
              <a:t>Processo de registro, monitoramento e avaliação de indicadores do Previne Brasil e SISPACTO 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4804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Padronização de processos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endParaRPr lang="pt-BR" sz="2000" dirty="0">
              <a:solidFill>
                <a:srgbClr val="614173"/>
              </a:solidFill>
            </a:endParaRPr>
          </a:p>
          <a:p>
            <a:pPr lvl="0"/>
            <a:r>
              <a:rPr lang="pt-BR" dirty="0"/>
              <a:t>Clique para adicionar texto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683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3. Monitoramento da Autoavaliação dos Macroprocessos da APS e AAE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789176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Monitoramento da Autoavaliação dos Macroprocessos da APS e AAE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 Resultados da aplicação do Instrumento de Autoavaliação de Macroprocessos da APS e AAE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Inserir “</a:t>
            </a:r>
            <a:r>
              <a:rPr lang="pt-BR" dirty="0" err="1"/>
              <a:t>prints</a:t>
            </a:r>
            <a:r>
              <a:rPr lang="pt-BR" dirty="0"/>
              <a:t>” do instrumento de Avaliação dos Macroprocessos da APS e AAE </a:t>
            </a:r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5136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Monitoramento da Autoavaliação dos Macroprocessos da APS e AAE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 Resultados da aplicação do Instrumento de Autoavaliação de Macroprocessos da APS e AAE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Inserir “</a:t>
            </a:r>
            <a:r>
              <a:rPr lang="pt-BR" dirty="0" err="1"/>
              <a:t>prints</a:t>
            </a:r>
            <a:r>
              <a:rPr lang="pt-BR"/>
              <a:t>” do instrumento de Avaliação dos Macroprocessos da APS e AAE </a:t>
            </a:r>
          </a:p>
          <a:p>
            <a:pPr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7216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90016" y="2163905"/>
            <a:ext cx="7675485" cy="866559"/>
          </a:xfrm>
        </p:spPr>
        <p:txBody>
          <a:bodyPr>
            <a:normAutofit/>
          </a:bodyPr>
          <a:lstStyle/>
          <a:p>
            <a:r>
              <a:rPr lang="pt-BR" dirty="0"/>
              <a:t>4. Discussão dos Resultados da Etapa 6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1105530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Discussão dos resultados da Etapa 6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Calibri"/>
                <a:cs typeface="Calibri"/>
              </a:rPr>
              <a:t>Exposição e debate dos resultados da Etapa 6 no território</a:t>
            </a:r>
            <a:endParaRPr lang="pt-BR" dirty="0">
              <a:solidFill>
                <a:srgbClr val="614173"/>
              </a:solidFill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t-BR" dirty="0">
              <a:latin typeface="Calibri"/>
              <a:cs typeface="Calibri"/>
            </a:endParaRPr>
          </a:p>
          <a:p>
            <a:r>
              <a:rPr lang="pt-BR" dirty="0">
                <a:latin typeface="Calibri"/>
                <a:cs typeface="Calibri"/>
              </a:rPr>
              <a:t>Lembre-se: o momento pós-tutoria é importante para um panorama da execução da etapa no território do ponto de vista das unidades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2361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Discussão dos resultados da Etapa 6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Calibri"/>
                <a:cs typeface="Calibri"/>
              </a:rPr>
              <a:t>Adesão ao processo</a:t>
            </a:r>
            <a:endParaRPr lang="pt-BR" dirty="0">
              <a:solidFill>
                <a:srgbClr val="614173"/>
              </a:solidFill>
              <a:cs typeface="Calibri" panose="020F0502020204030204" pitchFamily="34" charset="0"/>
            </a:endParaRPr>
          </a:p>
          <a:p>
            <a:r>
              <a:rPr lang="pt-BR" dirty="0">
                <a:latin typeface="Calibri"/>
                <a:cs typeface="Calibri"/>
              </a:rPr>
              <a:t>Cumprimento do cronograma</a:t>
            </a:r>
          </a:p>
          <a:p>
            <a:r>
              <a:rPr lang="pt-BR" dirty="0">
                <a:latin typeface="Calibri"/>
                <a:cs typeface="Calibri"/>
              </a:rPr>
              <a:t>Potencialidades</a:t>
            </a:r>
          </a:p>
          <a:p>
            <a:r>
              <a:rPr lang="pt-BR" dirty="0">
                <a:latin typeface="Calibri"/>
                <a:cs typeface="Calibri"/>
              </a:rPr>
              <a:t>Nós críticos</a:t>
            </a:r>
            <a:endParaRPr lang="pt-BR" dirty="0">
              <a:solidFill>
                <a:srgbClr val="614173"/>
              </a:solidFill>
              <a:cs typeface="Calibri"/>
            </a:endParaRPr>
          </a:p>
          <a:p>
            <a:r>
              <a:rPr lang="pt-BR" dirty="0">
                <a:latin typeface="Calibri"/>
                <a:cs typeface="Calibri"/>
              </a:rPr>
              <a:t>Atividades do plano de ação das unidades importantes de serem reportadas e/ou absorvidas pelo plano de ação da gestão.</a:t>
            </a:r>
            <a:endParaRPr lang="pt-BR" dirty="0">
              <a:solidFill>
                <a:srgbClr val="614173"/>
              </a:solidFill>
              <a:cs typeface="Calibri"/>
            </a:endParaRPr>
          </a:p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3355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 descr="Conexões com preenchimento sólido">
            <a:extLst>
              <a:ext uri="{FF2B5EF4-FFF2-40B4-BE49-F238E27FC236}">
                <a16:creationId xmlns:a16="http://schemas.microsoft.com/office/drawing/2014/main" id="{53586CEF-5A16-4652-9FA4-62F38E9E8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294598"/>
            <a:ext cx="2657169" cy="265716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Discussão dos resultados da Etapa 6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417" y="2095929"/>
            <a:ext cx="9719352" cy="4397338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/>
              <a:t>ORIENTAÇÕES:</a:t>
            </a:r>
          </a:p>
          <a:p>
            <a:pPr algn="ctr">
              <a:defRPr/>
            </a:pPr>
            <a:endParaRPr lang="pt-BR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Corpo do texto: calibri 22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4193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padrão de finalização</a:t>
            </a:r>
          </a:p>
        </p:txBody>
      </p:sp>
    </p:spTree>
    <p:extLst>
      <p:ext uri="{BB962C8B-B14F-4D97-AF65-F5344CB8AC3E}">
        <p14:creationId xmlns:p14="http://schemas.microsoft.com/office/powerpoint/2010/main" val="487806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42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Atividades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605312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Painel de Atividades</a:t>
            </a: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6E982F3B-00D7-094E-8671-3DBAE71E15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6352524"/>
              </p:ext>
            </p:extLst>
          </p:nvPr>
        </p:nvGraphicFramePr>
        <p:xfrm>
          <a:off x="419548" y="2441575"/>
          <a:ext cx="10075415" cy="2123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562626">
                  <a:extLst>
                    <a:ext uri="{9D8B030D-6E8A-4147-A177-3AD203B41FA5}">
                      <a16:colId xmlns:a16="http://schemas.microsoft.com/office/drawing/2014/main" val="2750047656"/>
                    </a:ext>
                  </a:extLst>
                </a:gridCol>
                <a:gridCol w="2512789">
                  <a:extLst>
                    <a:ext uri="{9D8B030D-6E8A-4147-A177-3AD203B41FA5}">
                      <a16:colId xmlns:a16="http://schemas.microsoft.com/office/drawing/2014/main" val="13666566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Atividade</a:t>
                      </a:r>
                    </a:p>
                  </a:txBody>
                  <a:tcPr>
                    <a:solidFill>
                      <a:srgbClr val="E0A70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Tempo</a:t>
                      </a:r>
                    </a:p>
                  </a:txBody>
                  <a:tcPr>
                    <a:solidFill>
                      <a:srgbClr val="E0A7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394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Atividade 1: Monitoramento do plano de ação</a:t>
                      </a:r>
                    </a:p>
                  </a:txBody>
                  <a:tcPr>
                    <a:solidFill>
                      <a:srgbClr val="FFC000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 hora</a:t>
                      </a:r>
                    </a:p>
                  </a:txBody>
                  <a:tcPr>
                    <a:solidFill>
                      <a:srgbClr val="FFC000">
                        <a:alpha val="3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37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Atividade 2: Padronização de processos</a:t>
                      </a:r>
                    </a:p>
                  </a:txBody>
                  <a:tcPr>
                    <a:solidFill>
                      <a:srgbClr val="EBD59B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 hora</a:t>
                      </a:r>
                    </a:p>
                  </a:txBody>
                  <a:tcPr>
                    <a:solidFill>
                      <a:srgbClr val="EBD59B">
                        <a:alpha val="3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960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Atividade 3: Monitoramento da</a:t>
                      </a:r>
                      <a:r>
                        <a:rPr lang="pt-BR" baseline="0" dirty="0"/>
                        <a:t> Autoavaliação do</a:t>
                      </a:r>
                      <a:r>
                        <a:rPr lang="pt-BR" dirty="0"/>
                        <a:t>s Macroprocessos da APS e AAE</a:t>
                      </a:r>
                    </a:p>
                  </a:txBody>
                  <a:tcPr>
                    <a:solidFill>
                      <a:srgbClr val="FFC000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30 minutos</a:t>
                      </a:r>
                    </a:p>
                  </a:txBody>
                  <a:tcPr>
                    <a:solidFill>
                      <a:srgbClr val="FFC000">
                        <a:alpha val="3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296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Atividade 4: Discussão dos resultados da Etapa 6</a:t>
                      </a:r>
                    </a:p>
                  </a:txBody>
                  <a:tcPr marL="89535" marR="89535" marT="0" marB="0">
                    <a:solidFill>
                      <a:srgbClr val="EBD59B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 hora e 30 minutos</a:t>
                      </a:r>
                    </a:p>
                  </a:txBody>
                  <a:tcPr>
                    <a:solidFill>
                      <a:srgbClr val="EBD59B">
                        <a:alpha val="3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39308"/>
                  </a:ext>
                </a:extLst>
              </a:tr>
            </a:tbl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8791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1. Monitoramento do Plano de Ação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068758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Monitoramento do Plano de 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306076"/>
            <a:ext cx="10052222" cy="37793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dirty="0">
                <a:latin typeface="Calibri"/>
                <a:cs typeface="Calibri"/>
              </a:rPr>
              <a:t>Exposição do que foi construído "D” do PDSA e monitorado no "S” do PDSA, com debate das ações realizadas pela gestão de acordo com o plano de ação.</a:t>
            </a:r>
          </a:p>
          <a:p>
            <a:pPr marL="0" lvl="0" indent="0">
              <a:buFontTx/>
              <a:buNone/>
            </a:pPr>
            <a:endParaRPr lang="pt-BR" dirty="0">
              <a:latin typeface="Calibri"/>
              <a:cs typeface="Calibri"/>
            </a:endParaRPr>
          </a:p>
          <a:p>
            <a:r>
              <a:rPr lang="pt-BR" dirty="0">
                <a:latin typeface="Calibri"/>
                <a:cs typeface="Calibri"/>
              </a:rPr>
              <a:t>Apresentação das atividades realizadas: cumprimento do prazo, conformidade com o planejado, avaliação de resultados ou produto elaborado e registro.</a:t>
            </a:r>
          </a:p>
          <a:p>
            <a:pPr marL="0" lvl="0" indent="0">
              <a:buFontTx/>
              <a:buNone/>
            </a:pPr>
            <a:endParaRPr lang="pt-BR" dirty="0">
              <a:latin typeface="Calibri"/>
              <a:cs typeface="Calibri"/>
            </a:endParaRPr>
          </a:p>
          <a:p>
            <a:r>
              <a:rPr lang="pt-BR" dirty="0">
                <a:latin typeface="Calibri"/>
                <a:cs typeface="Calibri"/>
              </a:rPr>
              <a:t>Identificar ações não realizadas, parcialmente ou totalmente: discutir a justificativa do não cumprimento do prazo, investigar possíveis fatores causais, confirmar necessidade da ação e definir novo prazo.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6795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Monitoramento do Plano de 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306076"/>
            <a:ext cx="10052222" cy="37793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dirty="0"/>
              <a:t> Clique aqui adicionar o texto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3143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2. Padronização de Processos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069531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Padronização de processos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pt-BR" sz="2100" dirty="0"/>
          </a:p>
          <a:p>
            <a:pPr algn="just"/>
            <a:r>
              <a:rPr lang="pt-BR" sz="2000" dirty="0">
                <a:latin typeface="Calibri"/>
                <a:cs typeface="Calibri"/>
              </a:rPr>
              <a:t>Discussão do "A” do PDSA sobre viabilidade e operacionalização da padronização de processos construídos na Etapa 6</a:t>
            </a:r>
            <a:endParaRPr lang="pt-BR" sz="2000" dirty="0"/>
          </a:p>
          <a:p>
            <a:pPr marL="0" lvl="0" indent="0" algn="just">
              <a:buNone/>
            </a:pPr>
            <a:endParaRPr lang="pt-BR" sz="2000" dirty="0">
              <a:solidFill>
                <a:srgbClr val="614173"/>
              </a:solidFill>
            </a:endParaRPr>
          </a:p>
          <a:p>
            <a:pPr algn="just"/>
            <a:r>
              <a:rPr lang="pt-BR" sz="2000" dirty="0">
                <a:latin typeface="Calibri"/>
                <a:cs typeface="Calibri"/>
              </a:rPr>
              <a:t>Quais processos serão padronizados em esfera municipal e quais na estadual.</a:t>
            </a:r>
            <a:endParaRPr lang="pt-BR" sz="2000" dirty="0">
              <a:solidFill>
                <a:srgbClr val="614173"/>
              </a:solidFill>
              <a:cs typeface="Calibri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E0A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6758391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8036</TotalTime>
  <Words>856</Words>
  <Application>Microsoft Office PowerPoint</Application>
  <PresentationFormat>Widescreen</PresentationFormat>
  <Paragraphs>169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7</vt:i4>
      </vt:variant>
      <vt:variant>
        <vt:lpstr>Títulos de slides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Capa Início</vt:lpstr>
      <vt:lpstr>Capa Seção</vt:lpstr>
      <vt:lpstr>Conteúdo 1</vt:lpstr>
      <vt:lpstr>Conteúdo 2</vt:lpstr>
      <vt:lpstr>Conteúdo 3</vt:lpstr>
      <vt:lpstr>Capa Final</vt:lpstr>
      <vt:lpstr>1_Capa Final</vt:lpstr>
      <vt:lpstr>Monitoramento e Avaliação na APS e AAE Oficina de Monitoramento XXX</vt:lpstr>
      <vt:lpstr>Apresentação do PowerPoint</vt:lpstr>
      <vt:lpstr>Atividades</vt:lpstr>
      <vt:lpstr>Painel de Atividades</vt:lpstr>
      <vt:lpstr>1. Monitoramento do Plano de Ação</vt:lpstr>
      <vt:lpstr>Monitoramento do Plano de Ação</vt:lpstr>
      <vt:lpstr>Monitoramento do Plano de Ação</vt:lpstr>
      <vt:lpstr>2. Padronização de Processos</vt:lpstr>
      <vt:lpstr>Padronização de processos</vt:lpstr>
      <vt:lpstr>Padronização de processos</vt:lpstr>
      <vt:lpstr>Padronização de processos</vt:lpstr>
      <vt:lpstr>3. Monitoramento da Autoavaliação dos Macroprocessos da APS e AAE</vt:lpstr>
      <vt:lpstr>Monitoramento da Autoavaliação dos Macroprocessos da APS e AAE</vt:lpstr>
      <vt:lpstr>Monitoramento da Autoavaliação dos Macroprocessos da APS e AAE</vt:lpstr>
      <vt:lpstr>4. Discussão dos Resultados da Etapa 6</vt:lpstr>
      <vt:lpstr>Discussão dos resultados da Etapa 6</vt:lpstr>
      <vt:lpstr>Discussão dos resultados da Etapa 6</vt:lpstr>
      <vt:lpstr>Discussão dos resultados da Etapa 6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Adriane Reis Arcos</cp:lastModifiedBy>
  <cp:revision>96</cp:revision>
  <dcterms:created xsi:type="dcterms:W3CDTF">2021-05-10T00:56:02Z</dcterms:created>
  <dcterms:modified xsi:type="dcterms:W3CDTF">2022-03-14T14:41:41Z</dcterms:modified>
</cp:coreProperties>
</file>