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handoutMasterIdLst>
    <p:handoutMasterId r:id="rId91"/>
  </p:handoutMasterIdLst>
  <p:sldIdLst>
    <p:sldId id="398" r:id="rId2"/>
    <p:sldId id="256" r:id="rId3"/>
    <p:sldId id="399" r:id="rId4"/>
    <p:sldId id="282" r:id="rId5"/>
    <p:sldId id="284" r:id="rId6"/>
    <p:sldId id="286" r:id="rId7"/>
    <p:sldId id="263" r:id="rId8"/>
    <p:sldId id="277" r:id="rId9"/>
    <p:sldId id="472" r:id="rId10"/>
    <p:sldId id="287" r:id="rId11"/>
    <p:sldId id="288" r:id="rId12"/>
    <p:sldId id="278" r:id="rId13"/>
    <p:sldId id="293" r:id="rId14"/>
    <p:sldId id="279" r:id="rId15"/>
    <p:sldId id="271" r:id="rId16"/>
    <p:sldId id="568" r:id="rId17"/>
    <p:sldId id="571" r:id="rId18"/>
    <p:sldId id="572" r:id="rId19"/>
    <p:sldId id="573" r:id="rId20"/>
    <p:sldId id="294" r:id="rId21"/>
    <p:sldId id="570" r:id="rId22"/>
    <p:sldId id="474" r:id="rId23"/>
    <p:sldId id="475" r:id="rId24"/>
    <p:sldId id="476" r:id="rId25"/>
    <p:sldId id="478" r:id="rId26"/>
    <p:sldId id="479" r:id="rId27"/>
    <p:sldId id="480" r:id="rId28"/>
    <p:sldId id="477" r:id="rId29"/>
    <p:sldId id="481" r:id="rId30"/>
    <p:sldId id="482" r:id="rId31"/>
    <p:sldId id="483" r:id="rId32"/>
    <p:sldId id="484" r:id="rId33"/>
    <p:sldId id="486" r:id="rId34"/>
    <p:sldId id="488" r:id="rId35"/>
    <p:sldId id="489" r:id="rId36"/>
    <p:sldId id="490" r:id="rId37"/>
    <p:sldId id="491" r:id="rId38"/>
    <p:sldId id="492" r:id="rId39"/>
    <p:sldId id="493" r:id="rId40"/>
    <p:sldId id="495" r:id="rId41"/>
    <p:sldId id="497" r:id="rId42"/>
    <p:sldId id="510" r:id="rId43"/>
    <p:sldId id="272" r:id="rId44"/>
    <p:sldId id="273" r:id="rId45"/>
    <p:sldId id="511" r:id="rId46"/>
    <p:sldId id="512" r:id="rId47"/>
    <p:sldId id="513" r:id="rId48"/>
    <p:sldId id="515" r:id="rId49"/>
    <p:sldId id="567" r:id="rId50"/>
    <p:sldId id="517" r:id="rId51"/>
    <p:sldId id="518" r:id="rId52"/>
    <p:sldId id="519" r:id="rId53"/>
    <p:sldId id="520" r:id="rId54"/>
    <p:sldId id="522" r:id="rId55"/>
    <p:sldId id="523" r:id="rId56"/>
    <p:sldId id="524" r:id="rId57"/>
    <p:sldId id="525" r:id="rId58"/>
    <p:sldId id="526" r:id="rId59"/>
    <p:sldId id="527" r:id="rId60"/>
    <p:sldId id="537" r:id="rId61"/>
    <p:sldId id="540" r:id="rId62"/>
    <p:sldId id="539" r:id="rId63"/>
    <p:sldId id="541" r:id="rId64"/>
    <p:sldId id="542" r:id="rId65"/>
    <p:sldId id="543" r:id="rId66"/>
    <p:sldId id="544" r:id="rId67"/>
    <p:sldId id="545" r:id="rId68"/>
    <p:sldId id="546" r:id="rId69"/>
    <p:sldId id="547" r:id="rId70"/>
    <p:sldId id="548" r:id="rId71"/>
    <p:sldId id="549" r:id="rId72"/>
    <p:sldId id="550" r:id="rId73"/>
    <p:sldId id="551" r:id="rId74"/>
    <p:sldId id="552" r:id="rId75"/>
    <p:sldId id="553" r:id="rId76"/>
    <p:sldId id="283" r:id="rId77"/>
    <p:sldId id="574" r:id="rId78"/>
    <p:sldId id="554" r:id="rId79"/>
    <p:sldId id="555" r:id="rId80"/>
    <p:sldId id="556" r:id="rId81"/>
    <p:sldId id="557" r:id="rId82"/>
    <p:sldId id="558" r:id="rId83"/>
    <p:sldId id="559" r:id="rId84"/>
    <p:sldId id="560" r:id="rId85"/>
    <p:sldId id="561" r:id="rId86"/>
    <p:sldId id="562" r:id="rId87"/>
    <p:sldId id="563" r:id="rId88"/>
    <p:sldId id="566" r:id="rId89"/>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260"/>
    <a:srgbClr val="24357E"/>
    <a:srgbClr val="147F76"/>
    <a:srgbClr val="26395B"/>
    <a:srgbClr val="263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44" autoAdjust="0"/>
    <p:restoredTop sz="94249" autoAdjust="0"/>
  </p:normalViewPr>
  <p:slideViewPr>
    <p:cSldViewPr snapToGrid="0" snapToObjects="1">
      <p:cViewPr varScale="1">
        <p:scale>
          <a:sx n="68" d="100"/>
          <a:sy n="68" d="100"/>
        </p:scale>
        <p:origin x="528" y="60"/>
      </p:cViewPr>
      <p:guideLst>
        <p:guide orient="horz" pos="2160"/>
        <p:guide pos="3120"/>
      </p:guideLst>
    </p:cSldViewPr>
  </p:slideViewPr>
  <p:outlineViewPr>
    <p:cViewPr>
      <p:scale>
        <a:sx n="33" d="100"/>
        <a:sy n="33" d="100"/>
      </p:scale>
      <p:origin x="0" y="816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35CEF-5B15-449F-9AA1-21C6608865E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B442B00E-40BF-4ADE-AA01-749BC3AD9625}">
      <dgm:prSet phldrT="[Text]" custT="1"/>
      <dgm:spPr>
        <a:solidFill>
          <a:srgbClr val="46AFBA"/>
        </a:solidFill>
        <a:ln>
          <a:solidFill>
            <a:srgbClr val="0070C0"/>
          </a:solidFill>
        </a:ln>
      </dgm:spPr>
      <dgm:t>
        <a:bodyPr/>
        <a:lstStyle/>
        <a:p>
          <a:pPr algn="ctr"/>
          <a:r>
            <a:rPr lang="pt-BR" sz="2400" b="0" dirty="0" err="1">
              <a:solidFill>
                <a:schemeClr val="tx1"/>
              </a:solidFill>
              <a:latin typeface="+mn-lt"/>
              <a:cs typeface="Arial" pitchFamily="34" charset="0"/>
            </a:rPr>
            <a:t>Conheci-mentos</a:t>
          </a:r>
          <a:r>
            <a:rPr lang="pt-BR" sz="2400" b="0" dirty="0">
              <a:solidFill>
                <a:schemeClr val="tx1"/>
              </a:solidFill>
              <a:latin typeface="+mn-lt"/>
              <a:cs typeface="Arial" pitchFamily="34" charset="0"/>
            </a:rPr>
            <a:t> e habilidades psiquiátricos especializados</a:t>
          </a:r>
        </a:p>
        <a:p>
          <a:pPr algn="ctr"/>
          <a:endParaRPr lang="pt-BR" sz="2400" b="0" dirty="0">
            <a:solidFill>
              <a:schemeClr val="tx1"/>
            </a:solidFill>
            <a:latin typeface="+mn-lt"/>
            <a:cs typeface="Arial" pitchFamily="34" charset="0"/>
          </a:endParaRPr>
        </a:p>
        <a:p>
          <a:pPr algn="ctr"/>
          <a:endParaRPr lang="en-US" sz="2400" b="0" dirty="0">
            <a:solidFill>
              <a:schemeClr val="tx1"/>
            </a:solidFill>
            <a:latin typeface="+mn-lt"/>
            <a:cs typeface="Arial" pitchFamily="34" charset="0"/>
          </a:endParaRPr>
        </a:p>
      </dgm:t>
    </dgm:pt>
    <dgm:pt modelId="{515FE41B-952B-4809-A022-96A6C88AA219}" type="parTrans" cxnId="{A3CF77F6-B473-425A-B875-B05EF0D4CF53}">
      <dgm:prSet/>
      <dgm:spPr/>
      <dgm:t>
        <a:bodyPr/>
        <a:lstStyle/>
        <a:p>
          <a:endParaRPr lang="en-US"/>
        </a:p>
      </dgm:t>
    </dgm:pt>
    <dgm:pt modelId="{50E0AE3F-B0C2-4A1F-97EF-F71203366137}" type="sibTrans" cxnId="{A3CF77F6-B473-425A-B875-B05EF0D4CF53}">
      <dgm:prSet/>
      <dgm:spPr/>
      <dgm:t>
        <a:bodyPr/>
        <a:lstStyle/>
        <a:p>
          <a:endParaRPr lang="en-US"/>
        </a:p>
      </dgm:t>
    </dgm:pt>
    <dgm:pt modelId="{26E42529-2794-4B23-9362-87845C20A420}">
      <dgm:prSet phldrT="[Text]"/>
      <dgm:spPr>
        <a:solidFill>
          <a:srgbClr val="46AFBA"/>
        </a:solidFill>
        <a:ln>
          <a:solidFill>
            <a:srgbClr val="0070C0"/>
          </a:solidFill>
        </a:ln>
      </dgm:spPr>
      <dgm:t>
        <a:bodyPr/>
        <a:lstStyle/>
        <a:p>
          <a:pPr algn="l"/>
          <a:endParaRPr lang="en-US" sz="900" dirty="0"/>
        </a:p>
      </dgm:t>
    </dgm:pt>
    <dgm:pt modelId="{E5A9C5FE-4A94-4FF4-A865-39D586BC3441}" type="parTrans" cxnId="{856225E8-5686-492D-AB0B-4273005EA4BF}">
      <dgm:prSet/>
      <dgm:spPr/>
      <dgm:t>
        <a:bodyPr/>
        <a:lstStyle/>
        <a:p>
          <a:endParaRPr lang="en-US"/>
        </a:p>
      </dgm:t>
    </dgm:pt>
    <dgm:pt modelId="{39FA073F-D86A-4464-8D7E-80E752E65DBF}" type="sibTrans" cxnId="{856225E8-5686-492D-AB0B-4273005EA4BF}">
      <dgm:prSet/>
      <dgm:spPr/>
      <dgm:t>
        <a:bodyPr/>
        <a:lstStyle/>
        <a:p>
          <a:endParaRPr lang="en-US"/>
        </a:p>
      </dgm:t>
    </dgm:pt>
    <dgm:pt modelId="{215F5226-0A1B-431E-8B56-EEBC9E358107}">
      <dgm:prSet phldrT="[Text]" custT="1"/>
      <dgm:spPr>
        <a:solidFill>
          <a:schemeClr val="accent2"/>
        </a:solidFill>
        <a:ln>
          <a:solidFill>
            <a:srgbClr val="0D0DBF"/>
          </a:solidFill>
        </a:ln>
      </dgm:spPr>
      <dgm:t>
        <a:bodyPr/>
        <a:lstStyle/>
        <a:p>
          <a:pPr marL="0" indent="0">
            <a:tabLst/>
          </a:pPr>
          <a:endParaRPr lang="en-US" sz="1800" b="0" dirty="0">
            <a:latin typeface="+mn-lt"/>
            <a:cs typeface="Arial" pitchFamily="34" charset="0"/>
          </a:endParaRPr>
        </a:p>
      </dgm:t>
    </dgm:pt>
    <dgm:pt modelId="{CB5E32C0-0B00-4AEB-9623-D51943831C09}" type="parTrans" cxnId="{6B1F6CB5-FD73-4B88-9C79-17E4C8CF10D6}">
      <dgm:prSet/>
      <dgm:spPr/>
      <dgm:t>
        <a:bodyPr/>
        <a:lstStyle/>
        <a:p>
          <a:endParaRPr lang="en-US"/>
        </a:p>
      </dgm:t>
    </dgm:pt>
    <dgm:pt modelId="{9AEC7783-D8CF-4CB5-A66A-7848E680D1F3}" type="sibTrans" cxnId="{6B1F6CB5-FD73-4B88-9C79-17E4C8CF10D6}">
      <dgm:prSet/>
      <dgm:spPr/>
      <dgm:t>
        <a:bodyPr/>
        <a:lstStyle/>
        <a:p>
          <a:endParaRPr lang="en-US"/>
        </a:p>
      </dgm:t>
    </dgm:pt>
    <dgm:pt modelId="{44FE57FC-16D5-4F7F-9C97-9924F61B18BB}" type="pres">
      <dgm:prSet presAssocID="{E4835CEF-5B15-449F-9AA1-21C6608865E1}" presName="Name0" presStyleCnt="0">
        <dgm:presLayoutVars>
          <dgm:chMax val="7"/>
          <dgm:resizeHandles val="exact"/>
        </dgm:presLayoutVars>
      </dgm:prSet>
      <dgm:spPr/>
    </dgm:pt>
    <dgm:pt modelId="{941EFFE7-8FD0-4243-8C2A-FF5F3253C537}" type="pres">
      <dgm:prSet presAssocID="{E4835CEF-5B15-449F-9AA1-21C6608865E1}" presName="comp1" presStyleCnt="0"/>
      <dgm:spPr/>
    </dgm:pt>
    <dgm:pt modelId="{CFA1EC70-CE8C-4AC1-B610-F57353D9626C}" type="pres">
      <dgm:prSet presAssocID="{E4835CEF-5B15-449F-9AA1-21C6608865E1}" presName="circle1" presStyleLbl="node1" presStyleIdx="0" presStyleCnt="2" custLinFactNeighborY="-313"/>
      <dgm:spPr/>
    </dgm:pt>
    <dgm:pt modelId="{403FCF93-6E9E-49C6-8857-84A5E09EC4DD}" type="pres">
      <dgm:prSet presAssocID="{E4835CEF-5B15-449F-9AA1-21C6608865E1}" presName="c1text" presStyleLbl="node1" presStyleIdx="0" presStyleCnt="2">
        <dgm:presLayoutVars>
          <dgm:bulletEnabled val="1"/>
        </dgm:presLayoutVars>
      </dgm:prSet>
      <dgm:spPr/>
    </dgm:pt>
    <dgm:pt modelId="{D0FBF948-60B8-4B0B-A894-DD801AA386E1}" type="pres">
      <dgm:prSet presAssocID="{E4835CEF-5B15-449F-9AA1-21C6608865E1}" presName="comp2" presStyleCnt="0"/>
      <dgm:spPr/>
    </dgm:pt>
    <dgm:pt modelId="{87978B81-8B94-4768-A240-7993B73E5794}" type="pres">
      <dgm:prSet presAssocID="{E4835CEF-5B15-449F-9AA1-21C6608865E1}" presName="circle2" presStyleLbl="node1" presStyleIdx="1" presStyleCnt="2" custScaleX="56411" custScaleY="51833" custLinFactNeighborY="32461"/>
      <dgm:spPr/>
    </dgm:pt>
    <dgm:pt modelId="{DFE01F58-5340-4DA5-A896-3BA47765C26A}" type="pres">
      <dgm:prSet presAssocID="{E4835CEF-5B15-449F-9AA1-21C6608865E1}" presName="c2text" presStyleLbl="node1" presStyleIdx="1" presStyleCnt="2">
        <dgm:presLayoutVars>
          <dgm:bulletEnabled val="1"/>
        </dgm:presLayoutVars>
      </dgm:prSet>
      <dgm:spPr/>
    </dgm:pt>
  </dgm:ptLst>
  <dgm:cxnLst>
    <dgm:cxn modelId="{B852602B-E3E1-4965-BEA6-F961C4B54F8F}" type="presOf" srcId="{26E42529-2794-4B23-9362-87845C20A420}" destId="{CFA1EC70-CE8C-4AC1-B610-F57353D9626C}" srcOrd="0" destOrd="1" presId="urn:microsoft.com/office/officeart/2005/8/layout/venn2"/>
    <dgm:cxn modelId="{241E4043-B3F8-492F-A6F5-5980188403E7}" type="presOf" srcId="{215F5226-0A1B-431E-8B56-EEBC9E358107}" destId="{DFE01F58-5340-4DA5-A896-3BA47765C26A}" srcOrd="1" destOrd="0" presId="urn:microsoft.com/office/officeart/2005/8/layout/venn2"/>
    <dgm:cxn modelId="{953F8D4F-30E8-4831-A052-6D1C2A4696D1}" type="presOf" srcId="{215F5226-0A1B-431E-8B56-EEBC9E358107}" destId="{87978B81-8B94-4768-A240-7993B73E5794}" srcOrd="0" destOrd="0" presId="urn:microsoft.com/office/officeart/2005/8/layout/venn2"/>
    <dgm:cxn modelId="{C720D187-E4D2-484E-AD1A-530D490673DA}" type="presOf" srcId="{E4835CEF-5B15-449F-9AA1-21C6608865E1}" destId="{44FE57FC-16D5-4F7F-9C97-9924F61B18BB}" srcOrd="0" destOrd="0" presId="urn:microsoft.com/office/officeart/2005/8/layout/venn2"/>
    <dgm:cxn modelId="{1491DA8E-62F9-4D40-AB4C-DC5274B2DD3A}" type="presOf" srcId="{26E42529-2794-4B23-9362-87845C20A420}" destId="{403FCF93-6E9E-49C6-8857-84A5E09EC4DD}" srcOrd="1" destOrd="1" presId="urn:microsoft.com/office/officeart/2005/8/layout/venn2"/>
    <dgm:cxn modelId="{93AB1596-C467-4F8F-9BEA-5F1976102393}" type="presOf" srcId="{B442B00E-40BF-4ADE-AA01-749BC3AD9625}" destId="{CFA1EC70-CE8C-4AC1-B610-F57353D9626C}" srcOrd="0" destOrd="0" presId="urn:microsoft.com/office/officeart/2005/8/layout/venn2"/>
    <dgm:cxn modelId="{6B1F6CB5-FD73-4B88-9C79-17E4C8CF10D6}" srcId="{E4835CEF-5B15-449F-9AA1-21C6608865E1}" destId="{215F5226-0A1B-431E-8B56-EEBC9E358107}" srcOrd="1" destOrd="0" parTransId="{CB5E32C0-0B00-4AEB-9623-D51943831C09}" sibTransId="{9AEC7783-D8CF-4CB5-A66A-7848E680D1F3}"/>
    <dgm:cxn modelId="{8281B1E2-BF7B-469B-BA7B-13A2BD4AD14B}" type="presOf" srcId="{B442B00E-40BF-4ADE-AA01-749BC3AD9625}" destId="{403FCF93-6E9E-49C6-8857-84A5E09EC4DD}" srcOrd="1" destOrd="0" presId="urn:microsoft.com/office/officeart/2005/8/layout/venn2"/>
    <dgm:cxn modelId="{856225E8-5686-492D-AB0B-4273005EA4BF}" srcId="{B442B00E-40BF-4ADE-AA01-749BC3AD9625}" destId="{26E42529-2794-4B23-9362-87845C20A420}" srcOrd="0" destOrd="0" parTransId="{E5A9C5FE-4A94-4FF4-A865-39D586BC3441}" sibTransId="{39FA073F-D86A-4464-8D7E-80E752E65DBF}"/>
    <dgm:cxn modelId="{A3CF77F6-B473-425A-B875-B05EF0D4CF53}" srcId="{E4835CEF-5B15-449F-9AA1-21C6608865E1}" destId="{B442B00E-40BF-4ADE-AA01-749BC3AD9625}" srcOrd="0" destOrd="0" parTransId="{515FE41B-952B-4809-A022-96A6C88AA219}" sibTransId="{50E0AE3F-B0C2-4A1F-97EF-F71203366137}"/>
    <dgm:cxn modelId="{BAAD0BD4-CCAD-4146-948A-0DEB4F9BA494}" type="presParOf" srcId="{44FE57FC-16D5-4F7F-9C97-9924F61B18BB}" destId="{941EFFE7-8FD0-4243-8C2A-FF5F3253C537}" srcOrd="0" destOrd="0" presId="urn:microsoft.com/office/officeart/2005/8/layout/venn2"/>
    <dgm:cxn modelId="{3B674C37-B323-4761-9271-512949C95F9E}" type="presParOf" srcId="{941EFFE7-8FD0-4243-8C2A-FF5F3253C537}" destId="{CFA1EC70-CE8C-4AC1-B610-F57353D9626C}" srcOrd="0" destOrd="0" presId="urn:microsoft.com/office/officeart/2005/8/layout/venn2"/>
    <dgm:cxn modelId="{D5898182-2036-4969-A220-FD245852ADDC}" type="presParOf" srcId="{941EFFE7-8FD0-4243-8C2A-FF5F3253C537}" destId="{403FCF93-6E9E-49C6-8857-84A5E09EC4DD}" srcOrd="1" destOrd="0" presId="urn:microsoft.com/office/officeart/2005/8/layout/venn2"/>
    <dgm:cxn modelId="{C650B5F1-2B98-40DE-8E36-59BE46D0F5C9}" type="presParOf" srcId="{44FE57FC-16D5-4F7F-9C97-9924F61B18BB}" destId="{D0FBF948-60B8-4B0B-A894-DD801AA386E1}" srcOrd="1" destOrd="0" presId="urn:microsoft.com/office/officeart/2005/8/layout/venn2"/>
    <dgm:cxn modelId="{C30CF8CA-6FD8-4CE8-B048-828B63BE9025}" type="presParOf" srcId="{D0FBF948-60B8-4B0B-A894-DD801AA386E1}" destId="{87978B81-8B94-4768-A240-7993B73E5794}" srcOrd="0" destOrd="0" presId="urn:microsoft.com/office/officeart/2005/8/layout/venn2"/>
    <dgm:cxn modelId="{35BF59C0-8CD2-4351-8261-1F3CB2C334A3}" type="presParOf" srcId="{D0FBF948-60B8-4B0B-A894-DD801AA386E1}" destId="{DFE01F58-5340-4DA5-A896-3BA47765C26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E2F816-1DCD-4D09-92DC-936F7ABB45C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4F80EA8A-0E35-4D32-AEC1-4F280930CDA0}">
      <dgm:prSet phldrT="[Text]" custT="1"/>
      <dgm:spPr>
        <a:solidFill>
          <a:srgbClr val="FFC000"/>
        </a:solidFill>
        <a:ln>
          <a:solidFill>
            <a:srgbClr val="C00000"/>
          </a:solidFill>
        </a:ln>
      </dgm:spPr>
      <dgm:t>
        <a:bodyPr/>
        <a:lstStyle/>
        <a:p>
          <a:pPr marL="0"/>
          <a:endParaRPr lang="en-US" sz="2400" dirty="0">
            <a:solidFill>
              <a:schemeClr val="tx1"/>
            </a:solidFill>
            <a:latin typeface="+mn-lt"/>
          </a:endParaRPr>
        </a:p>
        <a:p>
          <a:pPr marL="0"/>
          <a:endParaRPr lang="pt-BR" sz="2400" dirty="0">
            <a:solidFill>
              <a:schemeClr val="tx1"/>
            </a:solidFill>
            <a:latin typeface="+mn-lt"/>
          </a:endParaRPr>
        </a:p>
        <a:p>
          <a:pPr marL="0" indent="0"/>
          <a:r>
            <a:rPr lang="pt-BR" sz="2400" dirty="0">
              <a:solidFill>
                <a:schemeClr val="tx1"/>
              </a:solidFill>
              <a:latin typeface="+mn-lt"/>
            </a:rPr>
            <a:t>Pacientes com transtornos MNS que vêm para clínicas</a:t>
          </a:r>
          <a:endParaRPr lang="en-US" sz="2400" dirty="0">
            <a:solidFill>
              <a:schemeClr val="tx1"/>
            </a:solidFill>
            <a:latin typeface="+mn-lt"/>
          </a:endParaRPr>
        </a:p>
      </dgm:t>
    </dgm:pt>
    <dgm:pt modelId="{CFEB9571-3D28-437B-A82B-5569713347A5}" type="parTrans" cxnId="{FA21C4C1-0DBC-4BCF-AA09-A94F4CAECE54}">
      <dgm:prSet/>
      <dgm:spPr/>
      <dgm:t>
        <a:bodyPr/>
        <a:lstStyle/>
        <a:p>
          <a:endParaRPr lang="en-US"/>
        </a:p>
      </dgm:t>
    </dgm:pt>
    <dgm:pt modelId="{AF5415E5-CB69-44CA-9D3F-DB9C1722B147}" type="sibTrans" cxnId="{FA21C4C1-0DBC-4BCF-AA09-A94F4CAECE54}">
      <dgm:prSet/>
      <dgm:spPr/>
      <dgm:t>
        <a:bodyPr/>
        <a:lstStyle/>
        <a:p>
          <a:endParaRPr lang="en-US"/>
        </a:p>
      </dgm:t>
    </dgm:pt>
    <dgm:pt modelId="{3EBD1E09-9C96-4DC4-8028-D704DD7B2F0B}">
      <dgm:prSet phldrT="[Text]" custT="1"/>
      <dgm:spPr>
        <a:solidFill>
          <a:schemeClr val="accent2"/>
        </a:solidFill>
        <a:ln>
          <a:solidFill>
            <a:srgbClr val="0D0DBF"/>
          </a:solidFill>
        </a:ln>
      </dgm:spPr>
      <dgm:t>
        <a:bodyPr/>
        <a:lstStyle/>
        <a:p>
          <a:r>
            <a:rPr lang="pt-BR" sz="1800" b="0" dirty="0">
              <a:latin typeface="+mn-lt"/>
              <a:cs typeface="Arial" pitchFamily="34" charset="0"/>
            </a:rPr>
            <a:t>Pacientes com transtornos MNS gerenciáveis pelo pessoal treinado do </a:t>
          </a:r>
          <a:r>
            <a:rPr lang="pt-BR" sz="1800" b="0" dirty="0" err="1">
              <a:latin typeface="+mn-lt"/>
              <a:cs typeface="Arial" pitchFamily="34" charset="0"/>
            </a:rPr>
            <a:t>mhGAP</a:t>
          </a:r>
          <a:endParaRPr lang="en-US" sz="1800" b="0" dirty="0">
            <a:latin typeface="+mn-lt"/>
            <a:cs typeface="Arial" pitchFamily="34" charset="0"/>
          </a:endParaRPr>
        </a:p>
      </dgm:t>
    </dgm:pt>
    <dgm:pt modelId="{371C5CC0-72A5-4081-A8C4-91D271E42D51}" type="parTrans" cxnId="{C95525FB-E554-42A8-B0C0-F7E67BFAFD72}">
      <dgm:prSet/>
      <dgm:spPr/>
      <dgm:t>
        <a:bodyPr/>
        <a:lstStyle/>
        <a:p>
          <a:endParaRPr lang="en-US"/>
        </a:p>
      </dgm:t>
    </dgm:pt>
    <dgm:pt modelId="{AF0B95B5-D0AB-42CF-A373-43930BE4268E}" type="sibTrans" cxnId="{C95525FB-E554-42A8-B0C0-F7E67BFAFD72}">
      <dgm:prSet/>
      <dgm:spPr/>
      <dgm:t>
        <a:bodyPr/>
        <a:lstStyle/>
        <a:p>
          <a:endParaRPr lang="en-US"/>
        </a:p>
      </dgm:t>
    </dgm:pt>
    <dgm:pt modelId="{B055D291-A471-4D6E-B0D6-6339D6B4A6D0}" type="pres">
      <dgm:prSet presAssocID="{65E2F816-1DCD-4D09-92DC-936F7ABB45C4}" presName="Name0" presStyleCnt="0">
        <dgm:presLayoutVars>
          <dgm:chMax val="7"/>
          <dgm:resizeHandles val="exact"/>
        </dgm:presLayoutVars>
      </dgm:prSet>
      <dgm:spPr/>
    </dgm:pt>
    <dgm:pt modelId="{0ED7288F-5433-47D0-AB7A-95E4AF8297C4}" type="pres">
      <dgm:prSet presAssocID="{65E2F816-1DCD-4D09-92DC-936F7ABB45C4}" presName="comp1" presStyleCnt="0"/>
      <dgm:spPr/>
    </dgm:pt>
    <dgm:pt modelId="{3BC5416C-7B9B-4BB3-AFB8-ED98DE2AEBF1}" type="pres">
      <dgm:prSet presAssocID="{65E2F816-1DCD-4D09-92DC-936F7ABB45C4}" presName="circle1" presStyleLbl="node1" presStyleIdx="0" presStyleCnt="2"/>
      <dgm:spPr/>
    </dgm:pt>
    <dgm:pt modelId="{B5925D4F-36CA-49B5-B2D0-2F2A5CC3A1CC}" type="pres">
      <dgm:prSet presAssocID="{65E2F816-1DCD-4D09-92DC-936F7ABB45C4}" presName="c1text" presStyleLbl="node1" presStyleIdx="0" presStyleCnt="2">
        <dgm:presLayoutVars>
          <dgm:bulletEnabled val="1"/>
        </dgm:presLayoutVars>
      </dgm:prSet>
      <dgm:spPr/>
    </dgm:pt>
    <dgm:pt modelId="{1906EB3E-6987-4379-B274-9A2B8F3A3C7B}" type="pres">
      <dgm:prSet presAssocID="{65E2F816-1DCD-4D09-92DC-936F7ABB45C4}" presName="comp2" presStyleCnt="0"/>
      <dgm:spPr/>
    </dgm:pt>
    <dgm:pt modelId="{51E32BF2-A1D7-457B-B720-5DF5CBE74BC6}" type="pres">
      <dgm:prSet presAssocID="{65E2F816-1DCD-4D09-92DC-936F7ABB45C4}" presName="circle2" presStyleLbl="node1" presStyleIdx="1" presStyleCnt="2" custScaleX="70033" custScaleY="68489" custLinFactNeighborY="15757"/>
      <dgm:spPr/>
    </dgm:pt>
    <dgm:pt modelId="{A509B72E-9BD1-4559-B330-078C223E7476}" type="pres">
      <dgm:prSet presAssocID="{65E2F816-1DCD-4D09-92DC-936F7ABB45C4}" presName="c2text" presStyleLbl="node1" presStyleIdx="1" presStyleCnt="2">
        <dgm:presLayoutVars>
          <dgm:bulletEnabled val="1"/>
        </dgm:presLayoutVars>
      </dgm:prSet>
      <dgm:spPr/>
    </dgm:pt>
  </dgm:ptLst>
  <dgm:cxnLst>
    <dgm:cxn modelId="{9D94072A-446F-4A48-BC71-6E98D086CE97}" type="presOf" srcId="{4F80EA8A-0E35-4D32-AEC1-4F280930CDA0}" destId="{B5925D4F-36CA-49B5-B2D0-2F2A5CC3A1CC}" srcOrd="1" destOrd="0" presId="urn:microsoft.com/office/officeart/2005/8/layout/venn2"/>
    <dgm:cxn modelId="{C4ED824E-B73A-4A29-B450-CDA6EB32150D}" type="presOf" srcId="{3EBD1E09-9C96-4DC4-8028-D704DD7B2F0B}" destId="{51E32BF2-A1D7-457B-B720-5DF5CBE74BC6}" srcOrd="0" destOrd="0" presId="urn:microsoft.com/office/officeart/2005/8/layout/venn2"/>
    <dgm:cxn modelId="{8D352056-7653-4A89-A6D2-B24155ACA403}" type="presOf" srcId="{4F80EA8A-0E35-4D32-AEC1-4F280930CDA0}" destId="{3BC5416C-7B9B-4BB3-AFB8-ED98DE2AEBF1}" srcOrd="0" destOrd="0" presId="urn:microsoft.com/office/officeart/2005/8/layout/venn2"/>
    <dgm:cxn modelId="{717D31A7-2E7A-47C1-AACF-CF94D603316C}" type="presOf" srcId="{3EBD1E09-9C96-4DC4-8028-D704DD7B2F0B}" destId="{A509B72E-9BD1-4559-B330-078C223E7476}" srcOrd="1" destOrd="0" presId="urn:microsoft.com/office/officeart/2005/8/layout/venn2"/>
    <dgm:cxn modelId="{FA21C4C1-0DBC-4BCF-AA09-A94F4CAECE54}" srcId="{65E2F816-1DCD-4D09-92DC-936F7ABB45C4}" destId="{4F80EA8A-0E35-4D32-AEC1-4F280930CDA0}" srcOrd="0" destOrd="0" parTransId="{CFEB9571-3D28-437B-A82B-5569713347A5}" sibTransId="{AF5415E5-CB69-44CA-9D3F-DB9C1722B147}"/>
    <dgm:cxn modelId="{2FE73BD5-FC89-4BC4-94EF-5C40D77C0F03}" type="presOf" srcId="{65E2F816-1DCD-4D09-92DC-936F7ABB45C4}" destId="{B055D291-A471-4D6E-B0D6-6339D6B4A6D0}" srcOrd="0" destOrd="0" presId="urn:microsoft.com/office/officeart/2005/8/layout/venn2"/>
    <dgm:cxn modelId="{C95525FB-E554-42A8-B0C0-F7E67BFAFD72}" srcId="{65E2F816-1DCD-4D09-92DC-936F7ABB45C4}" destId="{3EBD1E09-9C96-4DC4-8028-D704DD7B2F0B}" srcOrd="1" destOrd="0" parTransId="{371C5CC0-72A5-4081-A8C4-91D271E42D51}" sibTransId="{AF0B95B5-D0AB-42CF-A373-43930BE4268E}"/>
    <dgm:cxn modelId="{36D4B5C7-D53F-4533-B9C4-A08C06F400E6}" type="presParOf" srcId="{B055D291-A471-4D6E-B0D6-6339D6B4A6D0}" destId="{0ED7288F-5433-47D0-AB7A-95E4AF8297C4}" srcOrd="0" destOrd="0" presId="urn:microsoft.com/office/officeart/2005/8/layout/venn2"/>
    <dgm:cxn modelId="{D0627F35-238B-4425-BE51-2682728CA574}" type="presParOf" srcId="{0ED7288F-5433-47D0-AB7A-95E4AF8297C4}" destId="{3BC5416C-7B9B-4BB3-AFB8-ED98DE2AEBF1}" srcOrd="0" destOrd="0" presId="urn:microsoft.com/office/officeart/2005/8/layout/venn2"/>
    <dgm:cxn modelId="{A55F6EDF-E121-4FF0-A157-7F728397AA52}" type="presParOf" srcId="{0ED7288F-5433-47D0-AB7A-95E4AF8297C4}" destId="{B5925D4F-36CA-49B5-B2D0-2F2A5CC3A1CC}" srcOrd="1" destOrd="0" presId="urn:microsoft.com/office/officeart/2005/8/layout/venn2"/>
    <dgm:cxn modelId="{FECF0E90-6B6E-4DAE-B22C-89CA6BA46D45}" type="presParOf" srcId="{B055D291-A471-4D6E-B0D6-6339D6B4A6D0}" destId="{1906EB3E-6987-4379-B274-9A2B8F3A3C7B}" srcOrd="1" destOrd="0" presId="urn:microsoft.com/office/officeart/2005/8/layout/venn2"/>
    <dgm:cxn modelId="{6F176256-7D87-4979-B1A5-B295E5F76357}" type="presParOf" srcId="{1906EB3E-6987-4379-B274-9A2B8F3A3C7B}" destId="{51E32BF2-A1D7-457B-B720-5DF5CBE74BC6}" srcOrd="0" destOrd="0" presId="urn:microsoft.com/office/officeart/2005/8/layout/venn2"/>
    <dgm:cxn modelId="{298798B8-F76E-401E-A7E7-27791A6264AE}" type="presParOf" srcId="{1906EB3E-6987-4379-B274-9A2B8F3A3C7B}" destId="{A509B72E-9BD1-4559-B330-078C223E7476}"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E52C16-542B-4C46-8D4B-E43160274E5A}" type="doc">
      <dgm:prSet loTypeId="urn:microsoft.com/office/officeart/2005/8/layout/venn2" loCatId="" qsTypeId="urn:microsoft.com/office/officeart/2005/8/quickstyle/3D3" qsCatId="3D" csTypeId="urn:microsoft.com/office/officeart/2005/8/colors/accent0_2" csCatId="mainScheme" phldr="1"/>
      <dgm:spPr/>
      <dgm:t>
        <a:bodyPr/>
        <a:lstStyle/>
        <a:p>
          <a:endParaRPr lang="en-US"/>
        </a:p>
      </dgm:t>
    </dgm:pt>
    <dgm:pt modelId="{86A747B7-A78D-EE4E-B693-D648FEF94764}">
      <dgm:prSet phldrT="[Text]"/>
      <dgm:spPr/>
      <dgm:t>
        <a:bodyPr/>
        <a:lstStyle/>
        <a:p>
          <a:r>
            <a:rPr lang="pt-BR" dirty="0"/>
            <a:t>Pessoas e </a:t>
          </a:r>
        </a:p>
        <a:p>
          <a:r>
            <a:rPr lang="pt-BR" dirty="0"/>
            <a:t>atividades</a:t>
          </a:r>
          <a:endParaRPr lang="en-US" dirty="0"/>
        </a:p>
      </dgm:t>
    </dgm:pt>
    <dgm:pt modelId="{74FB0B2E-61DD-EA48-90A8-A9C11510896E}" type="parTrans" cxnId="{F75DE2DB-0C8F-BD45-8C02-9BB235C75CE6}">
      <dgm:prSet/>
      <dgm:spPr/>
      <dgm:t>
        <a:bodyPr/>
        <a:lstStyle/>
        <a:p>
          <a:endParaRPr lang="en-US"/>
        </a:p>
      </dgm:t>
    </dgm:pt>
    <dgm:pt modelId="{0A0541EC-7B85-694C-B019-939C70696178}" type="sibTrans" cxnId="{F75DE2DB-0C8F-BD45-8C02-9BB235C75CE6}">
      <dgm:prSet/>
      <dgm:spPr/>
      <dgm:t>
        <a:bodyPr/>
        <a:lstStyle/>
        <a:p>
          <a:endParaRPr lang="en-US"/>
        </a:p>
      </dgm:t>
    </dgm:pt>
    <dgm:pt modelId="{559DDCFE-1EDF-4C45-A840-2683E62A2614}">
      <dgm:prSet phldrT="[Text]"/>
      <dgm:spPr/>
      <dgm:t>
        <a:bodyPr/>
        <a:lstStyle/>
        <a:p>
          <a:r>
            <a:rPr lang="pt-BR" dirty="0"/>
            <a:t>Pessoas e atividades</a:t>
          </a:r>
          <a:endParaRPr lang="en-US" dirty="0"/>
        </a:p>
      </dgm:t>
    </dgm:pt>
    <dgm:pt modelId="{35486684-32E9-5240-89BD-6F7A225E343A}" type="parTrans" cxnId="{245C0545-0DCC-224B-BD86-E23EE6B77638}">
      <dgm:prSet/>
      <dgm:spPr/>
      <dgm:t>
        <a:bodyPr/>
        <a:lstStyle/>
        <a:p>
          <a:endParaRPr lang="en-US"/>
        </a:p>
      </dgm:t>
    </dgm:pt>
    <dgm:pt modelId="{265084EA-A94A-7F44-A7CE-378CB5FAB1F1}" type="sibTrans" cxnId="{245C0545-0DCC-224B-BD86-E23EE6B77638}">
      <dgm:prSet/>
      <dgm:spPr/>
      <dgm:t>
        <a:bodyPr/>
        <a:lstStyle/>
        <a:p>
          <a:endParaRPr lang="en-US"/>
        </a:p>
      </dgm:t>
    </dgm:pt>
    <dgm:pt modelId="{55BF47CF-BCF0-BC43-916C-58629BBEAD3A}">
      <dgm:prSet phldrT="[Text]"/>
      <dgm:spPr>
        <a:blipFill rotWithShape="0">
          <a:blip xmlns:r="http://schemas.openxmlformats.org/officeDocument/2006/relationships" r:embed="rId1"/>
          <a:stretch>
            <a:fillRect/>
          </a:stretch>
        </a:blipFill>
      </dgm:spPr>
      <dgm:t>
        <a:bodyPr/>
        <a:lstStyle/>
        <a:p>
          <a:endParaRPr lang="en-US" dirty="0"/>
        </a:p>
      </dgm:t>
    </dgm:pt>
    <dgm:pt modelId="{8921ECDD-4AF3-4346-AF95-9A1FCD662106}" type="sibTrans" cxnId="{D64DE041-956D-C847-9225-38833646817A}">
      <dgm:prSet/>
      <dgm:spPr/>
      <dgm:t>
        <a:bodyPr/>
        <a:lstStyle/>
        <a:p>
          <a:endParaRPr lang="en-US"/>
        </a:p>
      </dgm:t>
    </dgm:pt>
    <dgm:pt modelId="{CFD3739D-7708-C54D-BE34-F3B522786DA3}" type="parTrans" cxnId="{D64DE041-956D-C847-9225-38833646817A}">
      <dgm:prSet/>
      <dgm:spPr/>
      <dgm:t>
        <a:bodyPr/>
        <a:lstStyle/>
        <a:p>
          <a:endParaRPr lang="en-US"/>
        </a:p>
      </dgm:t>
    </dgm:pt>
    <dgm:pt modelId="{923F3BB2-0BFC-6B4E-A477-0C0EE2D2FC21}">
      <dgm:prSet/>
      <dgm:spPr/>
      <dgm:t>
        <a:bodyPr/>
        <a:lstStyle/>
        <a:p>
          <a:r>
            <a:rPr lang="pt-BR" dirty="0"/>
            <a:t>Pessoas e atividades</a:t>
          </a:r>
          <a:endParaRPr lang="en-US" dirty="0"/>
        </a:p>
      </dgm:t>
    </dgm:pt>
    <dgm:pt modelId="{AB5C368D-1299-8D4C-B59B-B7D8036B3FBE}" type="parTrans" cxnId="{84E2FD48-A99F-4941-97C7-63D2AF6327DD}">
      <dgm:prSet/>
      <dgm:spPr/>
      <dgm:t>
        <a:bodyPr/>
        <a:lstStyle/>
        <a:p>
          <a:endParaRPr lang="en-US"/>
        </a:p>
      </dgm:t>
    </dgm:pt>
    <dgm:pt modelId="{63AF2CC0-C7B4-124E-8813-FEEC882AB0A5}" type="sibTrans" cxnId="{84E2FD48-A99F-4941-97C7-63D2AF6327DD}">
      <dgm:prSet/>
      <dgm:spPr/>
      <dgm:t>
        <a:bodyPr/>
        <a:lstStyle/>
        <a:p>
          <a:endParaRPr lang="en-US"/>
        </a:p>
      </dgm:t>
    </dgm:pt>
    <dgm:pt modelId="{4A4A68AC-4272-BA49-85CF-8CFC4FBB4CD5}" type="pres">
      <dgm:prSet presAssocID="{69E52C16-542B-4C46-8D4B-E43160274E5A}" presName="Name0" presStyleCnt="0">
        <dgm:presLayoutVars>
          <dgm:chMax val="7"/>
          <dgm:resizeHandles val="exact"/>
        </dgm:presLayoutVars>
      </dgm:prSet>
      <dgm:spPr/>
    </dgm:pt>
    <dgm:pt modelId="{0FA18226-D8BD-A643-A64B-F09DB1B2FFF3}" type="pres">
      <dgm:prSet presAssocID="{69E52C16-542B-4C46-8D4B-E43160274E5A}" presName="comp1" presStyleCnt="0"/>
      <dgm:spPr/>
    </dgm:pt>
    <dgm:pt modelId="{FC1A24F2-F8F4-264F-ACB5-A5AE106EFE6D}" type="pres">
      <dgm:prSet presAssocID="{69E52C16-542B-4C46-8D4B-E43160274E5A}" presName="circle1" presStyleLbl="node1" presStyleIdx="0" presStyleCnt="4" custScaleX="117132" custLinFactNeighborX="-1202" custLinFactNeighborY="365"/>
      <dgm:spPr/>
    </dgm:pt>
    <dgm:pt modelId="{ADBF683A-FBB7-B244-8F6A-4357786B06E1}" type="pres">
      <dgm:prSet presAssocID="{69E52C16-542B-4C46-8D4B-E43160274E5A}" presName="c1text" presStyleLbl="node1" presStyleIdx="0" presStyleCnt="4">
        <dgm:presLayoutVars>
          <dgm:bulletEnabled val="1"/>
        </dgm:presLayoutVars>
      </dgm:prSet>
      <dgm:spPr/>
    </dgm:pt>
    <dgm:pt modelId="{C7152D21-6C8C-3F47-B24D-331AD676685A}" type="pres">
      <dgm:prSet presAssocID="{69E52C16-542B-4C46-8D4B-E43160274E5A}" presName="comp2" presStyleCnt="0"/>
      <dgm:spPr/>
    </dgm:pt>
    <dgm:pt modelId="{06122350-23AE-1344-8DAC-E769FFC2B41F}" type="pres">
      <dgm:prSet presAssocID="{69E52C16-542B-4C46-8D4B-E43160274E5A}" presName="circle2" presStyleLbl="node1" presStyleIdx="1" presStyleCnt="4" custScaleX="111294" custLinFactNeighborX="534" custLinFactNeighborY="1043"/>
      <dgm:spPr/>
    </dgm:pt>
    <dgm:pt modelId="{80ACE23E-801C-614D-BF7F-773893EE0E24}" type="pres">
      <dgm:prSet presAssocID="{69E52C16-542B-4C46-8D4B-E43160274E5A}" presName="c2text" presStyleLbl="node1" presStyleIdx="1" presStyleCnt="4">
        <dgm:presLayoutVars>
          <dgm:bulletEnabled val="1"/>
        </dgm:presLayoutVars>
      </dgm:prSet>
      <dgm:spPr/>
    </dgm:pt>
    <dgm:pt modelId="{B2896C63-29DF-CF44-A09F-5163ECC62064}" type="pres">
      <dgm:prSet presAssocID="{69E52C16-542B-4C46-8D4B-E43160274E5A}" presName="comp3" presStyleCnt="0"/>
      <dgm:spPr/>
    </dgm:pt>
    <dgm:pt modelId="{F63C82A8-DCE5-B042-93B8-031F16B208D0}" type="pres">
      <dgm:prSet presAssocID="{69E52C16-542B-4C46-8D4B-E43160274E5A}" presName="circle3" presStyleLbl="node1" presStyleIdx="2" presStyleCnt="4" custScaleX="108954" custScaleY="89962" custLinFactNeighborX="1186" custLinFactNeighborY="-9292"/>
      <dgm:spPr/>
    </dgm:pt>
    <dgm:pt modelId="{F269D0CF-68D1-2D45-A55B-4D06080945E7}" type="pres">
      <dgm:prSet presAssocID="{69E52C16-542B-4C46-8D4B-E43160274E5A}" presName="c3text" presStyleLbl="node1" presStyleIdx="2" presStyleCnt="4">
        <dgm:presLayoutVars>
          <dgm:bulletEnabled val="1"/>
        </dgm:presLayoutVars>
      </dgm:prSet>
      <dgm:spPr/>
    </dgm:pt>
    <dgm:pt modelId="{251AA83D-1871-7542-8557-EEBB69BA001C}" type="pres">
      <dgm:prSet presAssocID="{69E52C16-542B-4C46-8D4B-E43160274E5A}" presName="comp4" presStyleCnt="0"/>
      <dgm:spPr/>
    </dgm:pt>
    <dgm:pt modelId="{3284D898-DCBF-C148-94BE-4B0E83CEA412}" type="pres">
      <dgm:prSet presAssocID="{69E52C16-542B-4C46-8D4B-E43160274E5A}" presName="circle4" presStyleLbl="node1" presStyleIdx="3" presStyleCnt="4" custScaleX="82502" custScaleY="69131" custLinFactNeighborX="8012" custLinFactNeighborY="-33286"/>
      <dgm:spPr/>
    </dgm:pt>
    <dgm:pt modelId="{2BF4E43D-8949-BA40-80F2-749D01049B50}" type="pres">
      <dgm:prSet presAssocID="{69E52C16-542B-4C46-8D4B-E43160274E5A}" presName="c4text" presStyleLbl="node1" presStyleIdx="3" presStyleCnt="4">
        <dgm:presLayoutVars>
          <dgm:bulletEnabled val="1"/>
        </dgm:presLayoutVars>
      </dgm:prSet>
      <dgm:spPr/>
    </dgm:pt>
  </dgm:ptLst>
  <dgm:cxnLst>
    <dgm:cxn modelId="{D4642520-8DC1-4415-B30E-1058565F2EC5}" type="presOf" srcId="{923F3BB2-0BFC-6B4E-A477-0C0EE2D2FC21}" destId="{80ACE23E-801C-614D-BF7F-773893EE0E24}" srcOrd="1" destOrd="0" presId="urn:microsoft.com/office/officeart/2005/8/layout/venn2"/>
    <dgm:cxn modelId="{7685E423-123C-4D50-81A7-5FC29E9D4590}" type="presOf" srcId="{559DDCFE-1EDF-4C45-A840-2683E62A2614}" destId="{F269D0CF-68D1-2D45-A55B-4D06080945E7}" srcOrd="1" destOrd="0" presId="urn:microsoft.com/office/officeart/2005/8/layout/venn2"/>
    <dgm:cxn modelId="{AFE28A41-BAD0-432F-A913-C21CB5BB18E1}" type="presOf" srcId="{923F3BB2-0BFC-6B4E-A477-0C0EE2D2FC21}" destId="{06122350-23AE-1344-8DAC-E769FFC2B41F}" srcOrd="0" destOrd="0" presId="urn:microsoft.com/office/officeart/2005/8/layout/venn2"/>
    <dgm:cxn modelId="{D64DE041-956D-C847-9225-38833646817A}" srcId="{69E52C16-542B-4C46-8D4B-E43160274E5A}" destId="{55BF47CF-BCF0-BC43-916C-58629BBEAD3A}" srcOrd="3" destOrd="0" parTransId="{CFD3739D-7708-C54D-BE34-F3B522786DA3}" sibTransId="{8921ECDD-4AF3-4346-AF95-9A1FCD662106}"/>
    <dgm:cxn modelId="{245C0545-0DCC-224B-BD86-E23EE6B77638}" srcId="{69E52C16-542B-4C46-8D4B-E43160274E5A}" destId="{559DDCFE-1EDF-4C45-A840-2683E62A2614}" srcOrd="2" destOrd="0" parTransId="{35486684-32E9-5240-89BD-6F7A225E343A}" sibTransId="{265084EA-A94A-7F44-A7CE-378CB5FAB1F1}"/>
    <dgm:cxn modelId="{91129768-BF08-42F9-ABBA-065D7F069AE8}" type="presOf" srcId="{86A747B7-A78D-EE4E-B693-D648FEF94764}" destId="{ADBF683A-FBB7-B244-8F6A-4357786B06E1}" srcOrd="1" destOrd="0" presId="urn:microsoft.com/office/officeart/2005/8/layout/venn2"/>
    <dgm:cxn modelId="{84E2FD48-A99F-4941-97C7-63D2AF6327DD}" srcId="{69E52C16-542B-4C46-8D4B-E43160274E5A}" destId="{923F3BB2-0BFC-6B4E-A477-0C0EE2D2FC21}" srcOrd="1" destOrd="0" parTransId="{AB5C368D-1299-8D4C-B59B-B7D8036B3FBE}" sibTransId="{63AF2CC0-C7B4-124E-8813-FEEC882AB0A5}"/>
    <dgm:cxn modelId="{C0B25A73-F16E-411A-9B9F-DFB8DDDC1BF7}" type="presOf" srcId="{86A747B7-A78D-EE4E-B693-D648FEF94764}" destId="{FC1A24F2-F8F4-264F-ACB5-A5AE106EFE6D}" srcOrd="0" destOrd="0" presId="urn:microsoft.com/office/officeart/2005/8/layout/venn2"/>
    <dgm:cxn modelId="{F75DE2DB-0C8F-BD45-8C02-9BB235C75CE6}" srcId="{69E52C16-542B-4C46-8D4B-E43160274E5A}" destId="{86A747B7-A78D-EE4E-B693-D648FEF94764}" srcOrd="0" destOrd="0" parTransId="{74FB0B2E-61DD-EA48-90A8-A9C11510896E}" sibTransId="{0A0541EC-7B85-694C-B019-939C70696178}"/>
    <dgm:cxn modelId="{2CCE25DF-287F-464F-AAB0-F4B399C2680D}" type="presOf" srcId="{55BF47CF-BCF0-BC43-916C-58629BBEAD3A}" destId="{2BF4E43D-8949-BA40-80F2-749D01049B50}" srcOrd="1" destOrd="0" presId="urn:microsoft.com/office/officeart/2005/8/layout/venn2"/>
    <dgm:cxn modelId="{674E8EE7-963B-46EE-BE57-23C1A8D62C6D}" type="presOf" srcId="{69E52C16-542B-4C46-8D4B-E43160274E5A}" destId="{4A4A68AC-4272-BA49-85CF-8CFC4FBB4CD5}" srcOrd="0" destOrd="0" presId="urn:microsoft.com/office/officeart/2005/8/layout/venn2"/>
    <dgm:cxn modelId="{E1F52AF4-1393-44C1-A4CD-74346D3D60FD}" type="presOf" srcId="{55BF47CF-BCF0-BC43-916C-58629BBEAD3A}" destId="{3284D898-DCBF-C148-94BE-4B0E83CEA412}" srcOrd="0" destOrd="0" presId="urn:microsoft.com/office/officeart/2005/8/layout/venn2"/>
    <dgm:cxn modelId="{72A178F7-24C8-4E05-97D3-DBE275D52108}" type="presOf" srcId="{559DDCFE-1EDF-4C45-A840-2683E62A2614}" destId="{F63C82A8-DCE5-B042-93B8-031F16B208D0}" srcOrd="0" destOrd="0" presId="urn:microsoft.com/office/officeart/2005/8/layout/venn2"/>
    <dgm:cxn modelId="{B3C20651-6D37-4793-87A9-263FA7CE7E27}" type="presParOf" srcId="{4A4A68AC-4272-BA49-85CF-8CFC4FBB4CD5}" destId="{0FA18226-D8BD-A643-A64B-F09DB1B2FFF3}" srcOrd="0" destOrd="0" presId="urn:microsoft.com/office/officeart/2005/8/layout/venn2"/>
    <dgm:cxn modelId="{5149D4B9-F988-4E5B-99D0-25FF995D1A6A}" type="presParOf" srcId="{0FA18226-D8BD-A643-A64B-F09DB1B2FFF3}" destId="{FC1A24F2-F8F4-264F-ACB5-A5AE106EFE6D}" srcOrd="0" destOrd="0" presId="urn:microsoft.com/office/officeart/2005/8/layout/venn2"/>
    <dgm:cxn modelId="{A9A7F196-1C96-4166-BADC-93DC053650CF}" type="presParOf" srcId="{0FA18226-D8BD-A643-A64B-F09DB1B2FFF3}" destId="{ADBF683A-FBB7-B244-8F6A-4357786B06E1}" srcOrd="1" destOrd="0" presId="urn:microsoft.com/office/officeart/2005/8/layout/venn2"/>
    <dgm:cxn modelId="{C9DD7D11-A56E-43EA-937A-26382EBD4102}" type="presParOf" srcId="{4A4A68AC-4272-BA49-85CF-8CFC4FBB4CD5}" destId="{C7152D21-6C8C-3F47-B24D-331AD676685A}" srcOrd="1" destOrd="0" presId="urn:microsoft.com/office/officeart/2005/8/layout/venn2"/>
    <dgm:cxn modelId="{C371F9C7-38B5-41EA-9075-E90D1D861F4A}" type="presParOf" srcId="{C7152D21-6C8C-3F47-B24D-331AD676685A}" destId="{06122350-23AE-1344-8DAC-E769FFC2B41F}" srcOrd="0" destOrd="0" presId="urn:microsoft.com/office/officeart/2005/8/layout/venn2"/>
    <dgm:cxn modelId="{BAB371BF-600B-49E8-8D92-A0BCE1239774}" type="presParOf" srcId="{C7152D21-6C8C-3F47-B24D-331AD676685A}" destId="{80ACE23E-801C-614D-BF7F-773893EE0E24}" srcOrd="1" destOrd="0" presId="urn:microsoft.com/office/officeart/2005/8/layout/venn2"/>
    <dgm:cxn modelId="{E6140AB5-CF91-44B3-9731-9F9DAE03BF27}" type="presParOf" srcId="{4A4A68AC-4272-BA49-85CF-8CFC4FBB4CD5}" destId="{B2896C63-29DF-CF44-A09F-5163ECC62064}" srcOrd="2" destOrd="0" presId="urn:microsoft.com/office/officeart/2005/8/layout/venn2"/>
    <dgm:cxn modelId="{DA052351-51C5-438D-9556-6BCD5B1572BA}" type="presParOf" srcId="{B2896C63-29DF-CF44-A09F-5163ECC62064}" destId="{F63C82A8-DCE5-B042-93B8-031F16B208D0}" srcOrd="0" destOrd="0" presId="urn:microsoft.com/office/officeart/2005/8/layout/venn2"/>
    <dgm:cxn modelId="{A91D4BA3-7FD2-4A67-A02F-9C6BEAEF5E29}" type="presParOf" srcId="{B2896C63-29DF-CF44-A09F-5163ECC62064}" destId="{F269D0CF-68D1-2D45-A55B-4D06080945E7}" srcOrd="1" destOrd="0" presId="urn:microsoft.com/office/officeart/2005/8/layout/venn2"/>
    <dgm:cxn modelId="{DEC5CEB7-0F3C-4B3B-BB3A-72F645E66298}" type="presParOf" srcId="{4A4A68AC-4272-BA49-85CF-8CFC4FBB4CD5}" destId="{251AA83D-1871-7542-8557-EEBB69BA001C}" srcOrd="3" destOrd="0" presId="urn:microsoft.com/office/officeart/2005/8/layout/venn2"/>
    <dgm:cxn modelId="{849B95B6-75A1-4546-B8BA-68FFF1EA3573}" type="presParOf" srcId="{251AA83D-1871-7542-8557-EEBB69BA001C}" destId="{3284D898-DCBF-C148-94BE-4B0E83CEA412}" srcOrd="0" destOrd="0" presId="urn:microsoft.com/office/officeart/2005/8/layout/venn2"/>
    <dgm:cxn modelId="{F3D3B5D8-812A-4996-AC03-B4A71F126A7A}" type="presParOf" srcId="{251AA83D-1871-7542-8557-EEBB69BA001C}" destId="{2BF4E43D-8949-BA40-80F2-749D01049B5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1EC70-CE8C-4AC1-B610-F57353D9626C}">
      <dsp:nvSpPr>
        <dsp:cNvPr id="0" name=""/>
        <dsp:cNvSpPr/>
      </dsp:nvSpPr>
      <dsp:spPr>
        <a:xfrm>
          <a:off x="1270000" y="0"/>
          <a:ext cx="4064000" cy="4064000"/>
        </a:xfrm>
        <a:prstGeom prst="ellipse">
          <a:avLst/>
        </a:prstGeom>
        <a:solidFill>
          <a:srgbClr val="46AFBA"/>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pt-BR" sz="2400" b="0" kern="1200" dirty="0" err="1">
              <a:solidFill>
                <a:schemeClr val="tx1"/>
              </a:solidFill>
              <a:latin typeface="+mn-lt"/>
              <a:cs typeface="Arial" pitchFamily="34" charset="0"/>
            </a:rPr>
            <a:t>Conheci-mentos</a:t>
          </a:r>
          <a:r>
            <a:rPr lang="pt-BR" sz="2400" b="0" kern="1200" dirty="0">
              <a:solidFill>
                <a:schemeClr val="tx1"/>
              </a:solidFill>
              <a:latin typeface="+mn-lt"/>
              <a:cs typeface="Arial" pitchFamily="34" charset="0"/>
            </a:rPr>
            <a:t> e habilidades psiquiátricos especializados</a:t>
          </a:r>
        </a:p>
        <a:p>
          <a:pPr marL="0" lvl="0" indent="0" algn="ctr" defTabSz="1066800">
            <a:lnSpc>
              <a:spcPct val="90000"/>
            </a:lnSpc>
            <a:spcBef>
              <a:spcPct val="0"/>
            </a:spcBef>
            <a:spcAft>
              <a:spcPct val="35000"/>
            </a:spcAft>
            <a:buNone/>
          </a:pPr>
          <a:endParaRPr lang="pt-BR" sz="2400" b="0" kern="1200" dirty="0">
            <a:solidFill>
              <a:schemeClr val="tx1"/>
            </a:solidFill>
            <a:latin typeface="+mn-lt"/>
            <a:cs typeface="Arial" pitchFamily="34" charset="0"/>
          </a:endParaRPr>
        </a:p>
        <a:p>
          <a:pPr marL="0" lvl="0" indent="0" algn="ctr" defTabSz="1066800">
            <a:lnSpc>
              <a:spcPct val="90000"/>
            </a:lnSpc>
            <a:spcBef>
              <a:spcPct val="0"/>
            </a:spcBef>
            <a:spcAft>
              <a:spcPct val="35000"/>
            </a:spcAft>
            <a:buNone/>
          </a:pPr>
          <a:endParaRPr lang="en-US" sz="2400" b="0" kern="1200" dirty="0">
            <a:solidFill>
              <a:schemeClr val="tx1"/>
            </a:solidFill>
            <a:latin typeface="+mn-lt"/>
            <a:cs typeface="Arial" pitchFamily="34" charset="0"/>
          </a:endParaRPr>
        </a:p>
        <a:p>
          <a:pPr marL="57150" lvl="1" indent="-57150" algn="l" defTabSz="400050">
            <a:lnSpc>
              <a:spcPct val="90000"/>
            </a:lnSpc>
            <a:spcBef>
              <a:spcPct val="0"/>
            </a:spcBef>
            <a:spcAft>
              <a:spcPct val="15000"/>
            </a:spcAft>
            <a:buChar char="•"/>
          </a:pPr>
          <a:endParaRPr lang="en-US" sz="900" kern="1200" dirty="0"/>
        </a:p>
      </dsp:txBody>
      <dsp:txXfrm>
        <a:off x="2235200" y="304800"/>
        <a:ext cx="2133600" cy="690880"/>
      </dsp:txXfrm>
    </dsp:sp>
    <dsp:sp modelId="{87978B81-8B94-4768-A240-7993B73E5794}">
      <dsp:nvSpPr>
        <dsp:cNvPr id="0" name=""/>
        <dsp:cNvSpPr/>
      </dsp:nvSpPr>
      <dsp:spPr>
        <a:xfrm>
          <a:off x="2442296" y="2484130"/>
          <a:ext cx="1719407" cy="1579869"/>
        </a:xfrm>
        <a:prstGeom prst="ellipse">
          <a:avLst/>
        </a:prstGeom>
        <a:solidFill>
          <a:schemeClr val="accent2"/>
        </a:solidFill>
        <a:ln w="25400" cap="flat" cmpd="sng" algn="ctr">
          <a:solidFill>
            <a:srgbClr val="0D0D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tabLst/>
          </a:pPr>
          <a:endParaRPr lang="en-US" sz="1800" b="0" kern="1200" dirty="0">
            <a:latin typeface="+mn-lt"/>
            <a:cs typeface="Arial" pitchFamily="34" charset="0"/>
          </a:endParaRPr>
        </a:p>
      </dsp:txBody>
      <dsp:txXfrm>
        <a:off x="2694097" y="2879097"/>
        <a:ext cx="1215804" cy="789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5416C-7B9B-4BB3-AFB8-ED98DE2AEBF1}">
      <dsp:nvSpPr>
        <dsp:cNvPr id="0" name=""/>
        <dsp:cNvSpPr/>
      </dsp:nvSpPr>
      <dsp:spPr>
        <a:xfrm>
          <a:off x="1270000" y="0"/>
          <a:ext cx="4064000" cy="4064000"/>
        </a:xfrm>
        <a:prstGeom prst="ellipse">
          <a:avLst/>
        </a:prstGeom>
        <a:solidFill>
          <a:srgbClr val="FFC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algn="ctr" defTabSz="1066800">
            <a:lnSpc>
              <a:spcPct val="90000"/>
            </a:lnSpc>
            <a:spcBef>
              <a:spcPct val="0"/>
            </a:spcBef>
            <a:spcAft>
              <a:spcPct val="35000"/>
            </a:spcAft>
            <a:buNone/>
          </a:pPr>
          <a:endParaRPr lang="en-US" sz="2400" kern="1200" dirty="0">
            <a:solidFill>
              <a:schemeClr val="tx1"/>
            </a:solidFill>
            <a:latin typeface="+mn-lt"/>
          </a:endParaRPr>
        </a:p>
        <a:p>
          <a:pPr marL="0" lvl="0" algn="ctr" defTabSz="1066800">
            <a:lnSpc>
              <a:spcPct val="90000"/>
            </a:lnSpc>
            <a:spcBef>
              <a:spcPct val="0"/>
            </a:spcBef>
            <a:spcAft>
              <a:spcPct val="35000"/>
            </a:spcAft>
            <a:buNone/>
          </a:pPr>
          <a:endParaRPr lang="pt-BR" sz="2400" kern="1200" dirty="0">
            <a:solidFill>
              <a:schemeClr val="tx1"/>
            </a:solidFill>
            <a:latin typeface="+mn-lt"/>
          </a:endParaRPr>
        </a:p>
        <a:p>
          <a:pPr marL="0" lvl="0" indent="0" algn="ctr" defTabSz="1066800">
            <a:lnSpc>
              <a:spcPct val="90000"/>
            </a:lnSpc>
            <a:spcBef>
              <a:spcPct val="0"/>
            </a:spcBef>
            <a:spcAft>
              <a:spcPct val="35000"/>
            </a:spcAft>
            <a:buNone/>
          </a:pPr>
          <a:r>
            <a:rPr lang="pt-BR" sz="2400" kern="1200" dirty="0">
              <a:solidFill>
                <a:schemeClr val="tx1"/>
              </a:solidFill>
              <a:latin typeface="+mn-lt"/>
            </a:rPr>
            <a:t>Pacientes com transtornos MNS que vêm para clínicas</a:t>
          </a:r>
          <a:endParaRPr lang="en-US" sz="2400" kern="1200" dirty="0">
            <a:solidFill>
              <a:schemeClr val="tx1"/>
            </a:solidFill>
            <a:latin typeface="+mn-lt"/>
          </a:endParaRPr>
        </a:p>
      </dsp:txBody>
      <dsp:txXfrm>
        <a:off x="2235200" y="304800"/>
        <a:ext cx="2133600" cy="690880"/>
      </dsp:txXfrm>
    </dsp:sp>
    <dsp:sp modelId="{51E32BF2-A1D7-457B-B720-5DF5CBE74BC6}">
      <dsp:nvSpPr>
        <dsp:cNvPr id="0" name=""/>
        <dsp:cNvSpPr/>
      </dsp:nvSpPr>
      <dsp:spPr>
        <a:xfrm>
          <a:off x="2234697" y="1976455"/>
          <a:ext cx="2134605" cy="2087544"/>
        </a:xfrm>
        <a:prstGeom prst="ellipse">
          <a:avLst/>
        </a:prstGeom>
        <a:solidFill>
          <a:schemeClr val="accent2"/>
        </a:solidFill>
        <a:ln w="25400" cap="flat" cmpd="sng" algn="ctr">
          <a:solidFill>
            <a:srgbClr val="0D0D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b="0" kern="1200" dirty="0">
              <a:latin typeface="+mn-lt"/>
              <a:cs typeface="Arial" pitchFamily="34" charset="0"/>
            </a:rPr>
            <a:t>Pacientes com transtornos MNS gerenciáveis pelo pessoal treinado do </a:t>
          </a:r>
          <a:r>
            <a:rPr lang="pt-BR" sz="1800" b="0" kern="1200" dirty="0" err="1">
              <a:latin typeface="+mn-lt"/>
              <a:cs typeface="Arial" pitchFamily="34" charset="0"/>
            </a:rPr>
            <a:t>mhGAP</a:t>
          </a:r>
          <a:endParaRPr lang="en-US" sz="1800" b="0" kern="1200" dirty="0">
            <a:latin typeface="+mn-lt"/>
            <a:cs typeface="Arial" pitchFamily="34" charset="0"/>
          </a:endParaRPr>
        </a:p>
      </dsp:txBody>
      <dsp:txXfrm>
        <a:off x="2547302" y="2498341"/>
        <a:ext cx="1509394" cy="1043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A24F2-F8F4-264F-ACB5-A5AE106EFE6D}">
      <dsp:nvSpPr>
        <dsp:cNvPr id="0" name=""/>
        <dsp:cNvSpPr/>
      </dsp:nvSpPr>
      <dsp:spPr>
        <a:xfrm>
          <a:off x="853285" y="0"/>
          <a:ext cx="5979619" cy="5105026"/>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kern="1200" dirty="0"/>
            <a:t>Pessoas e </a:t>
          </a:r>
        </a:p>
        <a:p>
          <a:pPr marL="0" lvl="0" indent="0" algn="ctr" defTabSz="622300">
            <a:lnSpc>
              <a:spcPct val="90000"/>
            </a:lnSpc>
            <a:spcBef>
              <a:spcPct val="0"/>
            </a:spcBef>
            <a:spcAft>
              <a:spcPct val="35000"/>
            </a:spcAft>
            <a:buNone/>
          </a:pPr>
          <a:r>
            <a:rPr lang="pt-BR" sz="1400" kern="1200" dirty="0"/>
            <a:t>atividades</a:t>
          </a:r>
          <a:endParaRPr lang="en-US" sz="1400" kern="1200" dirty="0"/>
        </a:p>
      </dsp:txBody>
      <dsp:txXfrm>
        <a:off x="3007143" y="255251"/>
        <a:ext cx="1671901" cy="765753"/>
      </dsp:txXfrm>
    </dsp:sp>
    <dsp:sp modelId="{06122350-23AE-1344-8DAC-E769FFC2B41F}">
      <dsp:nvSpPr>
        <dsp:cNvPr id="0" name=""/>
        <dsp:cNvSpPr/>
      </dsp:nvSpPr>
      <dsp:spPr>
        <a:xfrm>
          <a:off x="1653630" y="1021005"/>
          <a:ext cx="4545270" cy="408402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kern="1200" dirty="0"/>
            <a:t>Pessoas e atividades</a:t>
          </a:r>
          <a:endParaRPr lang="en-US" sz="1400" kern="1200" dirty="0"/>
        </a:p>
      </dsp:txBody>
      <dsp:txXfrm>
        <a:off x="3131979" y="1266046"/>
        <a:ext cx="1588571" cy="735123"/>
      </dsp:txXfrm>
    </dsp:sp>
    <dsp:sp modelId="{F63C82A8-DCE5-B042-93B8-031F16B208D0}">
      <dsp:nvSpPr>
        <dsp:cNvPr id="0" name=""/>
        <dsp:cNvSpPr/>
      </dsp:nvSpPr>
      <dsp:spPr>
        <a:xfrm>
          <a:off x="2272145" y="1911127"/>
          <a:ext cx="3337278" cy="275555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kern="1200" dirty="0"/>
            <a:t>Pessoas e atividades</a:t>
          </a:r>
          <a:endParaRPr lang="en-US" sz="1400" kern="1200" dirty="0"/>
        </a:p>
      </dsp:txBody>
      <dsp:txXfrm>
        <a:off x="3163198" y="2117794"/>
        <a:ext cx="1555171" cy="619998"/>
      </dsp:txXfrm>
    </dsp:sp>
    <dsp:sp modelId="{3284D898-DCBF-C148-94BE-4B0E83CEA412}">
      <dsp:nvSpPr>
        <dsp:cNvPr id="0" name=""/>
        <dsp:cNvSpPr/>
      </dsp:nvSpPr>
      <dsp:spPr>
        <a:xfrm>
          <a:off x="3225713" y="2698486"/>
          <a:ext cx="1684699" cy="1411662"/>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472431" y="3051401"/>
        <a:ext cx="1191262" cy="70583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F326D4B-F0FF-4949-AB04-083F1EE628A5}" type="datetimeFigureOut">
              <a:rPr lang="en-US" smtClean="0"/>
              <a:t>11/1/2022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3305AE9-F859-5F42-BDF7-63B259BBD735}" type="slidenum">
              <a:rPr lang="en-US" smtClean="0"/>
              <a:t>‹nº›</a:t>
            </a:fld>
            <a:endParaRPr lang="en-US"/>
          </a:p>
        </p:txBody>
      </p:sp>
    </p:spTree>
    <p:extLst>
      <p:ext uri="{BB962C8B-B14F-4D97-AF65-F5344CB8AC3E}">
        <p14:creationId xmlns:p14="http://schemas.microsoft.com/office/powerpoint/2010/main" val="18240132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C15EDDC-9ECB-3846-B274-C2D64624A868}" type="datetimeFigureOut">
              <a:rPr lang="en-US" smtClean="0"/>
              <a:t>11/1/2022</a:t>
            </a:fld>
            <a:endParaRPr lang="en-US"/>
          </a:p>
        </p:txBody>
      </p:sp>
      <p:sp>
        <p:nvSpPr>
          <p:cNvPr id="4" name="Slide Image Placeholder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BDF55AE-201F-3042-A0C5-2E3BF7EA0CD4}" type="slidenum">
              <a:rPr lang="en-US" smtClean="0"/>
              <a:t>‹nº›</a:t>
            </a:fld>
            <a:endParaRPr lang="en-US"/>
          </a:p>
        </p:txBody>
      </p:sp>
    </p:spTree>
    <p:extLst>
      <p:ext uri="{BB962C8B-B14F-4D97-AF65-F5344CB8AC3E}">
        <p14:creationId xmlns:p14="http://schemas.microsoft.com/office/powerpoint/2010/main" val="10887249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828ED-3485-F942-8B59-1DFC5787A53F}" type="slidenum">
              <a:rPr lang="en-US" smtClean="0"/>
              <a:pPr/>
              <a:t>1</a:t>
            </a:fld>
            <a:endParaRPr lang="en-US"/>
          </a:p>
        </p:txBody>
      </p:sp>
    </p:spTree>
    <p:extLst>
      <p:ext uri="{BB962C8B-B14F-4D97-AF65-F5344CB8AC3E}">
        <p14:creationId xmlns:p14="http://schemas.microsoft.com/office/powerpoint/2010/main" val="115099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xfrm>
            <a:off x="2714625" y="514350"/>
            <a:ext cx="3714750" cy="2571750"/>
          </a:xfrm>
          <a:ln/>
        </p:spPr>
      </p:sp>
      <p:sp>
        <p:nvSpPr>
          <p:cNvPr id="92162" name="Notes Placeholder 2"/>
          <p:cNvSpPr>
            <a:spLocks noGrp="1"/>
          </p:cNvSpPr>
          <p:nvPr>
            <p:ph type="body" idx="1"/>
          </p:nvPr>
        </p:nvSpPr>
        <p:spPr>
          <a:noFill/>
          <a:ln/>
        </p:spPr>
        <p:txBody>
          <a:bodyPr/>
          <a:lstStyle/>
          <a:p>
            <a:r>
              <a:rPr lang="en-US" sz="1200" b="1" kern="1200" dirty="0">
                <a:solidFill>
                  <a:schemeClr val="tx1"/>
                </a:solidFill>
                <a:effectLst/>
                <a:latin typeface="+mn-lt"/>
                <a:ea typeface="+mn-ea"/>
                <a:cs typeface="+mn-cs"/>
              </a:rPr>
              <a:t>Introduce participants to Version 2.0 of the </a:t>
            </a:r>
            <a:r>
              <a:rPr lang="en-US" sz="1200" b="1" kern="1200" dirty="0" err="1">
                <a:solidFill>
                  <a:schemeClr val="tx1"/>
                </a:solidFill>
                <a:effectLst/>
                <a:latin typeface="+mn-lt"/>
                <a:ea typeface="+mn-ea"/>
                <a:cs typeface="+mn-cs"/>
              </a:rPr>
              <a:t>mhGAP</a:t>
            </a:r>
            <a:r>
              <a:rPr lang="en-US" sz="1200" b="1" kern="1200" dirty="0">
                <a:solidFill>
                  <a:schemeClr val="tx1"/>
                </a:solidFill>
                <a:effectLst/>
                <a:latin typeface="+mn-lt"/>
                <a:ea typeface="+mn-ea"/>
                <a:cs typeface="+mn-cs"/>
              </a:rPr>
              <a:t>-IG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second version (2016) of 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Intervention Guide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for mental, neurological and substance use (MNS) disorders in non-specialist health settings. It is for use by doctors, nurses, other health workers, as well as health planners and managers.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presents the integrated management of priority MNS conditions using algorithms for clinical decision-making that are aimed to aid health-care providers to assess, manage and follow-up individuals with priority MNS conditions.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 </a:t>
            </a:r>
            <a:r>
              <a:rPr lang="en-US" sz="1200" b="1" kern="1200" dirty="0" err="1">
                <a:solidFill>
                  <a:schemeClr val="tx1"/>
                </a:solidFill>
                <a:effectLst/>
                <a:latin typeface="+mn-lt"/>
                <a:ea typeface="+mn-ea"/>
                <a:cs typeface="+mn-cs"/>
              </a:rPr>
              <a:t>mhGAP</a:t>
            </a:r>
            <a:r>
              <a:rPr lang="en-US" sz="1200" b="1" kern="1200" dirty="0">
                <a:solidFill>
                  <a:schemeClr val="tx1"/>
                </a:solidFill>
                <a:effectLst/>
                <a:latin typeface="+mn-lt"/>
                <a:ea typeface="+mn-ea"/>
                <a:cs typeface="+mn-cs"/>
              </a:rPr>
              <a:t>-IG</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Is a technical tool.</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Contains assessment and management clinical decision-making algorithms for eight priority conditions.</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Is a model guide developed for use by non-specialist health-care providers.</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Can be used </a:t>
            </a:r>
            <a:r>
              <a:rPr lang="en-US" sz="1200" b="1" kern="1200" dirty="0">
                <a:solidFill>
                  <a:schemeClr val="tx1"/>
                </a:solidFill>
                <a:effectLst/>
                <a:latin typeface="+mn-lt"/>
                <a:ea typeface="+mn-ea"/>
                <a:cs typeface="+mn-cs"/>
              </a:rPr>
              <a:t>after adaptation </a:t>
            </a:r>
            <a:r>
              <a:rPr lang="en-US" sz="1200" kern="1200" dirty="0">
                <a:solidFill>
                  <a:schemeClr val="tx1"/>
                </a:solidFill>
                <a:effectLst/>
                <a:latin typeface="+mn-lt"/>
                <a:ea typeface="+mn-ea"/>
                <a:cs typeface="+mn-cs"/>
              </a:rPr>
              <a:t>for national and local needs.</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The 2016 update is based on new evidence as well as extensive feedback and recommendations from experts in all WHO regions who have used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Version 1.0. The key updates include: content updates in various sections based on new evidence; design changes for enhanced usability; a streamlined and simplified clinical assessment that includes an algorithm for follow-up; inclusion of two new modules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Essential care and practice, that includes general guidelines; Implementation, to support the proposed interventions by necessary infrastructure and resources; and revised modules for Psychoses, Child and adolescent mental and </a:t>
            </a:r>
            <a:r>
              <a:rPr lang="en-US" sz="1200" kern="1200" dirty="0" err="1">
                <a:solidFill>
                  <a:schemeClr val="tx1"/>
                </a:solidFill>
                <a:effectLst/>
                <a:latin typeface="+mn-lt"/>
                <a:ea typeface="+mn-ea"/>
                <a:cs typeface="+mn-cs"/>
              </a:rPr>
              <a:t>behavioural</a:t>
            </a:r>
            <a:r>
              <a:rPr lang="en-US" sz="1200" kern="1200" dirty="0">
                <a:solidFill>
                  <a:schemeClr val="tx1"/>
                </a:solidFill>
                <a:effectLst/>
                <a:latin typeface="+mn-lt"/>
                <a:ea typeface="+mn-ea"/>
                <a:cs typeface="+mn-cs"/>
              </a:rPr>
              <a:t> disorders, and Disorders due to substance use.</a:t>
            </a:r>
            <a:endParaRPr lang="en-GB" sz="1200" kern="1200" dirty="0">
              <a:solidFill>
                <a:schemeClr val="tx1"/>
              </a:solidFill>
              <a:effectLst/>
              <a:latin typeface="+mn-lt"/>
              <a:ea typeface="+mn-ea"/>
              <a:cs typeface="+mn-cs"/>
            </a:endParaRPr>
          </a:p>
          <a:p>
            <a:pPr marL="0" indent="0" eaLnBrk="1" hangingPunct="1">
              <a:buFont typeface="Arial" panose="020B0604020202020204" pitchFamily="34" charset="0"/>
              <a:buNone/>
            </a:pPr>
            <a:endParaRPr lang="en-US" altLang="ja-JP" dirty="0">
              <a:latin typeface="Arial" charset="0"/>
              <a:cs typeface="Arial" charset="0"/>
            </a:endParaRPr>
          </a:p>
        </p:txBody>
      </p:sp>
      <p:sp>
        <p:nvSpPr>
          <p:cNvPr id="92163" name="Slide Number Placeholder 3"/>
          <p:cNvSpPr>
            <a:spLocks noGrp="1"/>
          </p:cNvSpPr>
          <p:nvPr>
            <p:ph type="sldNum" sz="quarter" idx="5"/>
          </p:nvPr>
        </p:nvSpPr>
        <p:spPr>
          <a:noFill/>
        </p:spPr>
        <p:txBody>
          <a:bodyPr/>
          <a:lstStyle/>
          <a:p>
            <a:fld id="{7129767D-732B-4835-8E8E-EA0EDC55E368}" type="slidenum">
              <a:rPr lang="en-US" altLang="ja-JP" smtClean="0">
                <a:solidFill>
                  <a:prstClr val="white"/>
                </a:solidFill>
              </a:rPr>
              <a:pPr/>
              <a:t>10</a:t>
            </a:fld>
            <a:endParaRPr lang="en-US" altLang="ja-JP" dirty="0">
              <a:solidFill>
                <a:prstClr val="white"/>
              </a:solidFill>
            </a:endParaRPr>
          </a:p>
        </p:txBody>
      </p:sp>
    </p:spTree>
    <p:extLst>
      <p:ext uri="{BB962C8B-B14F-4D97-AF65-F5344CB8AC3E}">
        <p14:creationId xmlns:p14="http://schemas.microsoft.com/office/powerpoint/2010/main" val="185583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2714625" y="514350"/>
            <a:ext cx="3714750" cy="2571750"/>
          </a:xfrm>
          <a:ln/>
        </p:spPr>
      </p:sp>
      <p:sp>
        <p:nvSpPr>
          <p:cNvPr id="90114" name="Rectangle 3"/>
          <p:cNvSpPr>
            <a:spLocks noGrp="1" noChangeArrowheads="1"/>
          </p:cNvSpPr>
          <p:nvPr>
            <p:ph type="body" idx="1"/>
          </p:nvPr>
        </p:nvSpPr>
        <p:spPr>
          <a:ln/>
        </p:spPr>
        <p:txBody>
          <a:bodyPr/>
          <a:lstStyle/>
          <a:p>
            <a:pPr eaLnBrk="1" hangingPunct="1">
              <a:buFontTx/>
              <a:buNone/>
              <a:defRPr/>
            </a:pPr>
            <a:r>
              <a:rPr lang="en-US" altLang="ja-JP" dirty="0">
                <a:latin typeface="+mn-lt"/>
                <a:cs typeface="Arial" charset="0"/>
              </a:rPr>
              <a:t>The priority conditions covered in mhGAP-IG were</a:t>
            </a:r>
            <a:r>
              <a:rPr lang="en-US" altLang="ja-JP" baseline="0" dirty="0">
                <a:latin typeface="+mn-lt"/>
                <a:cs typeface="Arial" charset="0"/>
              </a:rPr>
              <a:t> included</a:t>
            </a:r>
            <a:r>
              <a:rPr lang="en-US" altLang="ja-JP" dirty="0">
                <a:latin typeface="+mn-lt"/>
                <a:cs typeface="Arial" charset="0"/>
              </a:rPr>
              <a:t> because they represent:</a:t>
            </a:r>
          </a:p>
          <a:p>
            <a:pPr marL="171450" lvl="0" indent="-171450" eaLnBrk="1" hangingPunct="1">
              <a:buFont typeface="Arial" panose="020B0604020202020204" pitchFamily="34" charset="0"/>
              <a:buChar char="•"/>
              <a:defRPr/>
            </a:pPr>
            <a:r>
              <a:rPr lang="en-US" altLang="ja-JP" dirty="0">
                <a:latin typeface="+mn-lt"/>
                <a:ea typeface="ＭＳ Ｐゴシック" pitchFamily="34" charset="-128"/>
                <a:cs typeface="Arial" charset="0"/>
              </a:rPr>
              <a:t>large burden</a:t>
            </a:r>
          </a:p>
          <a:p>
            <a:pPr marL="171450" lvl="0" indent="-171450" eaLnBrk="1" hangingPunct="1">
              <a:buFont typeface="Arial" panose="020B0604020202020204" pitchFamily="34" charset="0"/>
              <a:buChar char="•"/>
              <a:defRPr/>
            </a:pPr>
            <a:r>
              <a:rPr lang="en-US" altLang="ja-JP" dirty="0">
                <a:latin typeface="+mn-lt"/>
                <a:ea typeface="ＭＳ Ｐゴシック" pitchFamily="34" charset="-128"/>
                <a:cs typeface="Arial" charset="0"/>
              </a:rPr>
              <a:t>high economic costs</a:t>
            </a:r>
          </a:p>
          <a:p>
            <a:pPr marL="171450" lvl="0" indent="-171450" eaLnBrk="1" hangingPunct="1">
              <a:buFont typeface="Arial" panose="020B0604020202020204" pitchFamily="34" charset="0"/>
              <a:buChar char="•"/>
              <a:defRPr/>
            </a:pPr>
            <a:r>
              <a:rPr lang="en-US" altLang="ja-JP" dirty="0">
                <a:latin typeface="+mn-lt"/>
                <a:ea typeface="ＭＳ Ｐゴシック" pitchFamily="34" charset="-128"/>
                <a:cs typeface="Arial" charset="0"/>
              </a:rPr>
              <a:t>an association with human rights violations.</a:t>
            </a:r>
          </a:p>
          <a:p>
            <a:pPr>
              <a:defRPr/>
            </a:pPr>
            <a:endParaRPr lang="en-US" altLang="ja-JP" dirty="0">
              <a:latin typeface="+mn-lt"/>
              <a:cs typeface="Arial" charset="0"/>
            </a:endParaRPr>
          </a:p>
          <a:p>
            <a:pPr>
              <a:defRPr/>
            </a:pPr>
            <a:endParaRPr lang="ja-JP" dirty="0">
              <a:latin typeface="+mn-lt"/>
              <a:cs typeface="Arial" charset="0"/>
            </a:endParaRPr>
          </a:p>
        </p:txBody>
      </p:sp>
    </p:spTree>
    <p:extLst>
      <p:ext uri="{BB962C8B-B14F-4D97-AF65-F5344CB8AC3E}">
        <p14:creationId xmlns:p14="http://schemas.microsoft.com/office/powerpoint/2010/main" val="103045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xfrm>
            <a:off x="2714625" y="514350"/>
            <a:ext cx="3714750" cy="2571750"/>
          </a:xfrm>
          <a:ln/>
        </p:spPr>
      </p:sp>
      <p:sp>
        <p:nvSpPr>
          <p:cNvPr id="96258" name="Notes Placeholder 2"/>
          <p:cNvSpPr>
            <a:spLocks noGrp="1"/>
          </p:cNvSpPr>
          <p:nvPr>
            <p:ph type="body" idx="1"/>
          </p:nvPr>
        </p:nvSpPr>
        <p:spPr>
          <a:noFill/>
          <a:ln/>
        </p:spPr>
        <p:txBody>
          <a:bodyPr/>
          <a:lstStyle/>
          <a:p>
            <a:pPr>
              <a:buFontTx/>
              <a:buNone/>
            </a:pPr>
            <a:r>
              <a:rPr lang="en-US" altLang="ja-JP" b="1" dirty="0">
                <a:latin typeface="+mn-lt"/>
                <a:cs typeface="Arial" charset="0"/>
              </a:rPr>
              <a:t>Plenary</a:t>
            </a:r>
            <a:r>
              <a:rPr lang="en-US" altLang="ja-JP" b="1" baseline="0" dirty="0">
                <a:latin typeface="+mn-lt"/>
                <a:cs typeface="Arial" charset="0"/>
              </a:rPr>
              <a:t> discussion</a:t>
            </a:r>
            <a:endParaRPr lang="en-US" altLang="ja-JP" b="1" dirty="0">
              <a:latin typeface="+mn-lt"/>
              <a:cs typeface="Arial" charset="0"/>
            </a:endParaRPr>
          </a:p>
          <a:p>
            <a:pPr>
              <a:buFontTx/>
              <a:buNone/>
            </a:pPr>
            <a:r>
              <a:rPr lang="en-US" altLang="ja-JP" b="1" dirty="0">
                <a:latin typeface="+mn-lt"/>
                <a:cs typeface="Arial" charset="0"/>
              </a:rPr>
              <a:t>Duration: </a:t>
            </a:r>
            <a:r>
              <a:rPr lang="en-US" altLang="ja-JP" dirty="0">
                <a:latin typeface="+mn-lt"/>
                <a:cs typeface="Arial" charset="0"/>
              </a:rPr>
              <a:t>5 minutes. </a:t>
            </a:r>
          </a:p>
          <a:p>
            <a:pPr>
              <a:buFontTx/>
              <a:buNone/>
            </a:pPr>
            <a:r>
              <a:rPr lang="en-US" altLang="ja-JP" b="1" dirty="0">
                <a:latin typeface="+mn-lt"/>
                <a:cs typeface="Arial" charset="0"/>
              </a:rPr>
              <a:t>Process: </a:t>
            </a:r>
          </a:p>
          <a:p>
            <a:pPr marL="171450" indent="-171450">
              <a:buFont typeface="Arial" charset="0"/>
              <a:buChar char="•"/>
            </a:pPr>
            <a:r>
              <a:rPr lang="en-US" altLang="ja-JP" dirty="0">
                <a:latin typeface="+mn-lt"/>
                <a:cs typeface="Arial" charset="0"/>
              </a:rPr>
              <a:t>Ask each participant about their current role and responsibility related to the management of people with MNS disorders.</a:t>
            </a:r>
          </a:p>
          <a:p>
            <a:pPr marL="171450" indent="-171450">
              <a:buFont typeface="Arial" charset="0"/>
              <a:buChar char="•"/>
            </a:pPr>
            <a:r>
              <a:rPr lang="en-GB" altLang="ja-JP" dirty="0">
                <a:latin typeface="+mn-lt"/>
                <a:cs typeface="Arial" charset="0"/>
              </a:rPr>
              <a:t>Then ask the entire group the second question</a:t>
            </a:r>
            <a:r>
              <a:rPr lang="en-GB" altLang="ja-JP" baseline="0" dirty="0">
                <a:latin typeface="+mn-lt"/>
                <a:cs typeface="Arial" charset="0"/>
              </a:rPr>
              <a:t> </a:t>
            </a:r>
            <a:r>
              <a:rPr lang="en-GB" sz="1200" kern="1200" dirty="0">
                <a:solidFill>
                  <a:schemeClr val="tx1"/>
                </a:solidFill>
                <a:effectLst/>
                <a:latin typeface="+mn-lt"/>
                <a:ea typeface="+mn-ea"/>
                <a:cs typeface="+mn-cs"/>
              </a:rPr>
              <a:t>about the benefits of integrating MNS care into non-specialized health care.</a:t>
            </a:r>
            <a:r>
              <a:rPr lang="en-GB" altLang="ja-JP" dirty="0">
                <a:latin typeface="+mn-lt"/>
                <a:cs typeface="Arial" charset="0"/>
              </a:rPr>
              <a:t> </a:t>
            </a:r>
          </a:p>
          <a:p>
            <a:pPr marL="171450" indent="-171450">
              <a:buFont typeface="Arial" charset="0"/>
              <a:buChar char="•"/>
            </a:pPr>
            <a:r>
              <a:rPr lang="en-GB" altLang="ja-JP" dirty="0">
                <a:latin typeface="+mn-lt"/>
                <a:cs typeface="Arial" charset="0"/>
              </a:rPr>
              <a:t>Encourage discussion.</a:t>
            </a:r>
            <a:endParaRPr lang="en-US" altLang="ja-JP" dirty="0">
              <a:latin typeface="+mn-lt"/>
              <a:cs typeface="Arial" charset="0"/>
            </a:endParaRPr>
          </a:p>
        </p:txBody>
      </p:sp>
      <p:sp>
        <p:nvSpPr>
          <p:cNvPr id="96259" name="Slide Number Placeholder 3"/>
          <p:cNvSpPr>
            <a:spLocks noGrp="1"/>
          </p:cNvSpPr>
          <p:nvPr>
            <p:ph type="sldNum" sz="quarter" idx="5"/>
          </p:nvPr>
        </p:nvSpPr>
        <p:spPr>
          <a:noFill/>
        </p:spPr>
        <p:txBody>
          <a:bodyPr/>
          <a:lstStyle/>
          <a:p>
            <a:fld id="{496294B4-EB38-49F9-8E3E-C96D13F8DD9B}" type="slidenum">
              <a:rPr lang="en-US" altLang="ja-JP" smtClean="0"/>
              <a:pPr/>
              <a:t>12</a:t>
            </a:fld>
            <a:endParaRPr lang="en-US" altLang="ja-JP"/>
          </a:p>
        </p:txBody>
      </p:sp>
    </p:spTree>
    <p:extLst>
      <p:ext uri="{BB962C8B-B14F-4D97-AF65-F5344CB8AC3E}">
        <p14:creationId xmlns:p14="http://schemas.microsoft.com/office/powerpoint/2010/main" val="1597291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summarize, talk through the seven good reasons for integrating mental health into non-specialized health care.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 burden of mental disorders is great. Mental disorders are prevalent in all societies. They create a substantial personal burden for affected individuals and their families, and they produce significant economic and social hardships that affect society as a whole.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Mental and physical health problems are interwoven. Many people suffer from both physical and mental health problems. Integrated non-specialized health settings help ensure that people are treated in a holistic manner, meeting the mental health needs of people with physical disorders, as well as the physical health needs of people with mental disorders.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 treatment gap for mental disorders is enormous as we have already seen. In all countries, there is significant gap between the prevalence of mental disorders on one hand, and the number of people receiving treatment and care, on the other. Non-specialized health settings for mental health help close this gap.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Non-specialized health care for mental health enhances access. When mental health is integrated into non-specialized health settings people can access mental health services closer to their homes, thus keeping their families together and maintaining their daily activities. Non-specialized health care for mental health also facilitates community outreach and mental health promotion, as well as long-term monitoring and management of affected individuals.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Non-specialized health care for mental health promotes respect of human rights. Mental health services delivered in non-specialized health-care settings minimize stigma and discrimination. They also remove the risk of human rights violations that can occur in psychiatric hospitals.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Non-specialized health care for mental health is affordable and cost effective. Non-specialized health-care services for mental health are less expensive than psychiatric hospitals for patients, communities and governments alike. In addition, patients and families avoid indirect costs associated with seeking specialist care in distant locations. Treatment of common mental disorders is cost-effective, and investments by governments can bring important benefits.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Non-specialized health care for mental health generates good health outcomes. The majority of people with mental disorders treated in non-specialized health care have good outcomes, particularly when linked to a network of services at secondary level and in the community.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WHO &amp; World Family Doctors: Caring for People (</a:t>
            </a:r>
            <a:r>
              <a:rPr lang="en-GB" sz="1200" kern="1200" dirty="0" err="1">
                <a:solidFill>
                  <a:schemeClr val="tx1"/>
                </a:solidFill>
                <a:effectLst/>
                <a:latin typeface="+mn-lt"/>
                <a:ea typeface="+mn-ea"/>
                <a:cs typeface="+mn-cs"/>
              </a:rPr>
              <a:t>Wonca</a:t>
            </a:r>
            <a:r>
              <a:rPr lang="en-GB" sz="1200" kern="1200" dirty="0">
                <a:solidFill>
                  <a:schemeClr val="tx1"/>
                </a:solidFill>
                <a:effectLst/>
                <a:latin typeface="+mn-lt"/>
                <a:ea typeface="+mn-ea"/>
                <a:cs typeface="+mn-cs"/>
              </a:rPr>
              <a:t>) (2008). </a:t>
            </a:r>
          </a:p>
        </p:txBody>
      </p:sp>
      <p:sp>
        <p:nvSpPr>
          <p:cNvPr id="4" name="Slide Number Placeholder 3"/>
          <p:cNvSpPr>
            <a:spLocks noGrp="1"/>
          </p:cNvSpPr>
          <p:nvPr>
            <p:ph type="sldNum" sz="quarter" idx="10"/>
          </p:nvPr>
        </p:nvSpPr>
        <p:spPr/>
        <p:txBody>
          <a:bodyPr/>
          <a:lstStyle/>
          <a:p>
            <a:fld id="{9C0828ED-3485-F942-8B59-1DFC5787A53F}" type="slidenum">
              <a:rPr lang="en-US" smtClean="0"/>
              <a:pPr/>
              <a:t>13</a:t>
            </a:fld>
            <a:endParaRPr lang="en-US"/>
          </a:p>
        </p:txBody>
      </p:sp>
    </p:spTree>
    <p:extLst>
      <p:ext uri="{BB962C8B-B14F-4D97-AF65-F5344CB8AC3E}">
        <p14:creationId xmlns:p14="http://schemas.microsoft.com/office/powerpoint/2010/main" val="590594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2714625" y="514350"/>
            <a:ext cx="3714750" cy="2571750"/>
          </a:xfrm>
          <a:ln/>
        </p:spPr>
      </p:sp>
      <p:sp>
        <p:nvSpPr>
          <p:cNvPr id="110594" name="Rectangle 3"/>
          <p:cNvSpPr>
            <a:spLocks noGrp="1" noChangeArrowheads="1"/>
          </p:cNvSpPr>
          <p:nvPr>
            <p:ph type="body" idx="1"/>
          </p:nvPr>
        </p:nvSpPr>
        <p:spPr>
          <a:noFill/>
          <a:ln/>
        </p:spPr>
        <p:txBody>
          <a:bodyPr/>
          <a:lstStyle/>
          <a:p>
            <a:r>
              <a:rPr lang="en-US" sz="1200" kern="1200" dirty="0">
                <a:solidFill>
                  <a:schemeClr val="tx1"/>
                </a:solidFill>
                <a:effectLst/>
                <a:latin typeface="+mn-lt"/>
                <a:ea typeface="+mn-ea"/>
                <a:cs typeface="+mn-cs"/>
              </a:rPr>
              <a:t>Explain that the full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a:t>
            </a:r>
            <a:r>
              <a:rPr lang="en-US" sz="1200" kern="1200" dirty="0" err="1">
                <a:solidFill>
                  <a:schemeClr val="tx1"/>
                </a:solidFill>
                <a:effectLst/>
                <a:latin typeface="+mn-lt"/>
                <a:ea typeface="+mn-ea"/>
                <a:cs typeface="+mn-cs"/>
              </a:rPr>
              <a:t>ToHP</a:t>
            </a:r>
            <a:r>
              <a:rPr lang="en-US" sz="1200" kern="1200" dirty="0">
                <a:solidFill>
                  <a:schemeClr val="tx1"/>
                </a:solidFill>
                <a:effectLst/>
                <a:latin typeface="+mn-lt"/>
                <a:ea typeface="+mn-ea"/>
                <a:cs typeface="+mn-cs"/>
              </a:rPr>
              <a:t> course takes approximately 46 hours. Explain to participants the length of the training and what to expect.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training teaches </a:t>
            </a:r>
            <a:r>
              <a:rPr lang="en-US" sz="1200" b="1" kern="1200" dirty="0">
                <a:solidFill>
                  <a:schemeClr val="tx1"/>
                </a:solidFill>
                <a:effectLst/>
                <a:latin typeface="+mn-lt"/>
                <a:ea typeface="+mn-ea"/>
                <a:cs typeface="+mn-cs"/>
              </a:rPr>
              <a:t>12 core competencies</a:t>
            </a:r>
            <a:r>
              <a:rPr lang="en-US" sz="1200" kern="1200" dirty="0">
                <a:solidFill>
                  <a:schemeClr val="tx1"/>
                </a:solidFill>
                <a:effectLst/>
                <a:latin typeface="+mn-lt"/>
                <a:ea typeface="+mn-ea"/>
                <a:cs typeface="+mn-cs"/>
              </a:rPr>
              <a:t> needed to assess, manage and follow up people with MNS conditions.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will be able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these competencies in the training room by doing role plays, having interactive discussions and activities.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more the participants put into the activities and engage with them, the more they will gain from the training.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Reassure participants that everyone will be learning new skills during this training and there is no need to be embarrassed. Support and help one another in order to build skills and become more comfortable with 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more time spent using it, the more comfortable participants will feel with it.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Encourage participants to ask any questions that they may have and share any concerns that they may have; by the end the participants should be motivated and ready to start using 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in their clinical practice.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the training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Supervision and support is key to integrating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into clinical practice and after this training explain that participants will be offered ongoing supervision with experienced/specialist mental health practitioners.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to the participants the model of supervision that will be used in their settings and how it will be implemented. </a:t>
            </a:r>
            <a:endParaRPr lang="en-GB" sz="1200" kern="1200" dirty="0">
              <a:solidFill>
                <a:schemeClr val="tx1"/>
              </a:solidFill>
              <a:effectLst/>
              <a:latin typeface="+mn-lt"/>
              <a:ea typeface="+mn-ea"/>
              <a:cs typeface="+mn-cs"/>
            </a:endParaRPr>
          </a:p>
          <a:p>
            <a:pPr marL="0" indent="0">
              <a:buFontTx/>
              <a:buNone/>
            </a:pPr>
            <a:endParaRPr lang="en-US" dirty="0">
              <a:latin typeface="+mn-lt"/>
              <a:cs typeface="Arial" charset="0"/>
            </a:endParaRPr>
          </a:p>
        </p:txBody>
      </p:sp>
    </p:spTree>
    <p:extLst>
      <p:ext uri="{BB962C8B-B14F-4D97-AF65-F5344CB8AC3E}">
        <p14:creationId xmlns:p14="http://schemas.microsoft.com/office/powerpoint/2010/main" val="186779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b="1" dirty="0"/>
              <a:t>Activity 3: </a:t>
            </a:r>
            <a:r>
              <a:rPr lang="en-US" b="1" dirty="0" err="1"/>
              <a:t>mhGAP</a:t>
            </a:r>
            <a:r>
              <a:rPr lang="en-US" b="1" baseline="0" dirty="0"/>
              <a:t> </a:t>
            </a:r>
            <a:r>
              <a:rPr lang="en-US" b="1" baseline="0" dirty="0" err="1"/>
              <a:t>ToHP</a:t>
            </a:r>
            <a:r>
              <a:rPr lang="en-US" b="1" dirty="0"/>
              <a:t> training ground rules </a:t>
            </a:r>
          </a:p>
          <a:p>
            <a:endParaRPr lang="en-US" b="1" dirty="0"/>
          </a:p>
          <a:p>
            <a:r>
              <a:rPr lang="en-US" b="1" dirty="0"/>
              <a:t>Duration</a:t>
            </a:r>
            <a:r>
              <a:rPr lang="en-US" dirty="0"/>
              <a:t>: 15 minutes.</a:t>
            </a:r>
          </a:p>
          <a:p>
            <a:endParaRPr lang="en-US" b="1" dirty="0"/>
          </a:p>
          <a:p>
            <a:r>
              <a:rPr lang="en-US" b="1" dirty="0"/>
              <a:t>Purpose: </a:t>
            </a:r>
          </a:p>
          <a:p>
            <a:pPr marL="171450" indent="-171450">
              <a:buFont typeface="Arial" charset="0"/>
              <a:buChar char="•"/>
            </a:pPr>
            <a:r>
              <a:rPr lang="en-US" dirty="0"/>
              <a:t>As</a:t>
            </a:r>
            <a:r>
              <a:rPr lang="en-US" baseline="0" dirty="0"/>
              <a:t> a group, to set the training ground rules for the following days of training. </a:t>
            </a:r>
          </a:p>
          <a:p>
            <a:pPr marL="171450" indent="-171450">
              <a:buFont typeface="Arial" charset="0"/>
              <a:buChar char="•"/>
            </a:pPr>
            <a:r>
              <a:rPr lang="en-US" baseline="0" dirty="0"/>
              <a:t>To set the ground rules, ask participants: How would they like to be treated during this training? And how would they like to treat others? How would they like to work together as a group? </a:t>
            </a:r>
          </a:p>
          <a:p>
            <a:pPr marL="171450" indent="-171450">
              <a:buFont typeface="Arial" charset="0"/>
              <a:buChar char="•"/>
            </a:pPr>
            <a:r>
              <a:rPr lang="en-US" baseline="0" dirty="0"/>
              <a:t>Make a list of their responses. </a:t>
            </a:r>
          </a:p>
          <a:p>
            <a:pPr marL="171450" indent="-171450">
              <a:buFont typeface="Arial" charset="0"/>
              <a:buChar char="•"/>
            </a:pPr>
            <a:r>
              <a:rPr lang="en-US" baseline="0" dirty="0"/>
              <a:t>Once the list has been made and agreed upon by all participants make sure that it is hung somewhere visible on the wall throughout the training so that people can see it and remember to abide by the training ground rules.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BDF55AE-201F-3042-A0C5-2E3BF7EA0CD4}" type="slidenum">
              <a:rPr lang="en-US" smtClean="0"/>
              <a:t>15</a:t>
            </a:fld>
            <a:endParaRPr lang="en-US"/>
          </a:p>
        </p:txBody>
      </p:sp>
    </p:spTree>
    <p:extLst>
      <p:ext uri="{BB962C8B-B14F-4D97-AF65-F5344CB8AC3E}">
        <p14:creationId xmlns:p14="http://schemas.microsoft.com/office/powerpoint/2010/main" val="3152606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0828ED-3485-F942-8B59-1DFC5787A53F}" type="slidenum">
              <a:rPr lang="en-US" smtClean="0"/>
              <a:pPr/>
              <a:t>16</a:t>
            </a:fld>
            <a:endParaRPr lang="en-US"/>
          </a:p>
        </p:txBody>
      </p:sp>
    </p:spTree>
    <p:extLst>
      <p:ext uri="{BB962C8B-B14F-4D97-AF65-F5344CB8AC3E}">
        <p14:creationId xmlns:p14="http://schemas.microsoft.com/office/powerpoint/2010/main" val="18517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0828ED-3485-F942-8B59-1DFC5787A53F}" type="slidenum">
              <a:rPr lang="en-US" smtClean="0"/>
              <a:pPr/>
              <a:t>17</a:t>
            </a:fld>
            <a:endParaRPr lang="en-US"/>
          </a:p>
        </p:txBody>
      </p:sp>
    </p:spTree>
    <p:extLst>
      <p:ext uri="{BB962C8B-B14F-4D97-AF65-F5344CB8AC3E}">
        <p14:creationId xmlns:p14="http://schemas.microsoft.com/office/powerpoint/2010/main" val="185172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0828ED-3485-F942-8B59-1DFC5787A53F}" type="slidenum">
              <a:rPr lang="en-US" smtClean="0"/>
              <a:pPr/>
              <a:t>18</a:t>
            </a:fld>
            <a:endParaRPr lang="en-US"/>
          </a:p>
        </p:txBody>
      </p:sp>
    </p:spTree>
    <p:extLst>
      <p:ext uri="{BB962C8B-B14F-4D97-AF65-F5344CB8AC3E}">
        <p14:creationId xmlns:p14="http://schemas.microsoft.com/office/powerpoint/2010/main" val="18517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b="1" baseline="0" dirty="0"/>
              <a:t> </a:t>
            </a:r>
          </a:p>
          <a:p>
            <a:r>
              <a:rPr lang="en-GB" sz="1200" kern="1200" baseline="0" dirty="0">
                <a:solidFill>
                  <a:schemeClr val="tx1"/>
                </a:solidFill>
                <a:effectLst/>
                <a:latin typeface="+mn-lt"/>
                <a:ea typeface="+mn-ea"/>
                <a:cs typeface="+mn-cs"/>
              </a:rPr>
              <a:t>Print out two copies of the participants’ handouts for each group (one for each group).</a:t>
            </a:r>
          </a:p>
          <a:p>
            <a:r>
              <a:rPr lang="en-GB" sz="1200" kern="1200" baseline="0" dirty="0">
                <a:solidFill>
                  <a:schemeClr val="tx1"/>
                </a:solidFill>
                <a:effectLst/>
                <a:latin typeface="+mn-lt"/>
                <a:ea typeface="+mn-ea"/>
                <a:cs typeface="+mn-cs"/>
              </a:rPr>
              <a:t>Print one copy of the facilitators’ handouts for yourself.</a:t>
            </a:r>
          </a:p>
          <a:p>
            <a:r>
              <a:rPr lang="en-GB" sz="1200" kern="1200" dirty="0">
                <a:solidFill>
                  <a:schemeClr val="tx1"/>
                </a:solidFill>
                <a:effectLst/>
                <a:latin typeface="+mn-lt"/>
                <a:ea typeface="+mn-ea"/>
                <a:cs typeface="+mn-cs"/>
              </a:rPr>
              <a:t>Follow the instructions for </a:t>
            </a:r>
            <a:r>
              <a:rPr lang="en-GB" sz="1200" b="1" kern="1200" baseline="0" dirty="0">
                <a:solidFill>
                  <a:schemeClr val="tx1"/>
                </a:solidFill>
                <a:effectLst/>
                <a:latin typeface="+mn-lt"/>
                <a:ea typeface="+mn-ea"/>
                <a:cs typeface="+mn-cs"/>
              </a:rPr>
              <a:t>Activity 3: Familiarization with MI-</a:t>
            </a:r>
            <a:r>
              <a:rPr lang="en-GB" sz="1200" b="1" kern="1200" baseline="0" dirty="0" err="1">
                <a:solidFill>
                  <a:schemeClr val="tx1"/>
                </a:solidFill>
                <a:effectLst/>
                <a:latin typeface="+mn-lt"/>
                <a:ea typeface="+mn-ea"/>
                <a:cs typeface="+mn-cs"/>
              </a:rPr>
              <a:t>mhGAP</a:t>
            </a:r>
            <a:r>
              <a:rPr lang="en-GB" sz="1200" b="1" kern="1200" baseline="0" dirty="0">
                <a:solidFill>
                  <a:schemeClr val="tx1"/>
                </a:solidFill>
                <a:effectLst/>
                <a:latin typeface="+mn-lt"/>
                <a:ea typeface="+mn-ea"/>
                <a:cs typeface="+mn-cs"/>
              </a:rPr>
              <a:t> Version 2.0:</a:t>
            </a:r>
          </a:p>
          <a:p>
            <a:pPr marL="171450" lvl="0" indent="-171450">
              <a:buFont typeface="Arial" charset="0"/>
              <a:buChar char="•"/>
            </a:pPr>
            <a:r>
              <a:rPr lang="en-GB" sz="1200" kern="1200" dirty="0">
                <a:solidFill>
                  <a:schemeClr val="tx1"/>
                </a:solidFill>
                <a:effectLst/>
                <a:latin typeface="+mn-lt"/>
                <a:ea typeface="+mn-ea"/>
                <a:cs typeface="+mn-cs"/>
              </a:rPr>
              <a:t>Divide participants into groups.</a:t>
            </a:r>
          </a:p>
          <a:p>
            <a:pPr marL="171450" lvl="0" indent="-171450">
              <a:buFont typeface="Arial" charset="0"/>
              <a:buChar char="•"/>
            </a:pPr>
            <a:r>
              <a:rPr lang="en-GB" sz="1200" kern="1200" dirty="0">
                <a:solidFill>
                  <a:schemeClr val="tx1"/>
                </a:solidFill>
                <a:effectLst/>
                <a:latin typeface="+mn-lt"/>
                <a:ea typeface="+mn-ea"/>
                <a:cs typeface="+mn-cs"/>
              </a:rPr>
              <a:t>Explain that each group will receive a scenario relating to a person presenting to a non-specialized health-care clinic with a priority MNS condition.</a:t>
            </a:r>
          </a:p>
          <a:p>
            <a:pPr marL="171450" lvl="0" indent="-171450">
              <a:buFont typeface="Arial" charset="0"/>
              <a:buChar char="•"/>
            </a:pPr>
            <a:r>
              <a:rPr lang="en-GB" sz="1200" kern="1200" dirty="0">
                <a:solidFill>
                  <a:schemeClr val="tx1"/>
                </a:solidFill>
                <a:effectLst/>
                <a:latin typeface="+mn-lt"/>
                <a:ea typeface="+mn-ea"/>
                <a:cs typeface="+mn-cs"/>
              </a:rPr>
              <a:t>The groups will start by discussing the presentation of the case and as a group will decide how they would assess and manage the person. </a:t>
            </a:r>
          </a:p>
          <a:p>
            <a:pPr marL="171450" lvl="0" indent="-171450">
              <a:buFont typeface="Arial" charset="0"/>
              <a:buChar char="•"/>
            </a:pPr>
            <a:r>
              <a:rPr lang="en-GB" sz="1200" kern="1200" dirty="0">
                <a:solidFill>
                  <a:schemeClr val="tx1"/>
                </a:solidFill>
                <a:effectLst/>
                <a:latin typeface="+mn-lt"/>
                <a:ea typeface="+mn-ea"/>
                <a:cs typeface="+mn-cs"/>
              </a:rPr>
              <a:t>After 10 minutes, more information will be given to the group and they will be asked if this information changes their clinical decisions.</a:t>
            </a:r>
          </a:p>
          <a:p>
            <a:pPr marL="171450" lvl="0" indent="-171450">
              <a:buFont typeface="Arial" charset="0"/>
              <a:buChar char="•"/>
            </a:pPr>
            <a:r>
              <a:rPr lang="en-GB" sz="1200" kern="1200" dirty="0">
                <a:solidFill>
                  <a:schemeClr val="tx1"/>
                </a:solidFill>
                <a:effectLst/>
                <a:latin typeface="+mn-lt"/>
                <a:ea typeface="+mn-ea"/>
                <a:cs typeface="+mn-cs"/>
              </a:rPr>
              <a:t>After a further five minutes’ discussion, a final piece of information will be given to the group and they will be asked if that changes their opinions.</a:t>
            </a:r>
          </a:p>
          <a:p>
            <a:pPr marL="171450" lvl="0" indent="-171450">
              <a:buFont typeface="Arial" charset="0"/>
              <a:buChar char="•"/>
            </a:pPr>
            <a:r>
              <a:rPr lang="en-GB" sz="1200" kern="1200" dirty="0">
                <a:solidFill>
                  <a:schemeClr val="tx1"/>
                </a:solidFill>
                <a:effectLst/>
                <a:latin typeface="+mn-lt"/>
                <a:ea typeface="+mn-ea"/>
                <a:cs typeface="+mn-cs"/>
              </a:rPr>
              <a:t>The groups will then be asked to write a treatment plan for the person and present their treatment plan and decision-making process to the rest of the group.</a:t>
            </a:r>
          </a:p>
          <a:p>
            <a:endParaRPr lang="en-GB" sz="120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fld id="{9C0828ED-3485-F942-8B59-1DFC5787A53F}" type="slidenum">
              <a:rPr lang="en-US" smtClean="0"/>
              <a:pPr/>
              <a:t>19</a:t>
            </a:fld>
            <a:endParaRPr lang="en-US"/>
          </a:p>
        </p:txBody>
      </p:sp>
    </p:spTree>
    <p:extLst>
      <p:ext uri="{BB962C8B-B14F-4D97-AF65-F5344CB8AC3E}">
        <p14:creationId xmlns:p14="http://schemas.microsoft.com/office/powerpoint/2010/main" val="1061407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DF55AE-201F-3042-A0C5-2E3BF7EA0CD4}" type="slidenum">
              <a:rPr lang="en-US" smtClean="0"/>
              <a:t>2</a:t>
            </a:fld>
            <a:endParaRPr lang="en-US"/>
          </a:p>
        </p:txBody>
      </p:sp>
    </p:spTree>
    <p:extLst>
      <p:ext uri="{BB962C8B-B14F-4D97-AF65-F5344CB8AC3E}">
        <p14:creationId xmlns:p14="http://schemas.microsoft.com/office/powerpoint/2010/main" val="427647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a:t>
            </a:r>
            <a:r>
              <a:rPr lang="en-US" baseline="0" dirty="0"/>
              <a:t> that the </a:t>
            </a:r>
            <a:r>
              <a:rPr lang="en-US" baseline="0" dirty="0" err="1"/>
              <a:t>mhGAP</a:t>
            </a:r>
            <a:r>
              <a:rPr lang="en-US" baseline="0" dirty="0"/>
              <a:t>-IG is a technical tool for non-specialized health-care providers to use when they assess, manage and follow up people with MNS conditions. </a:t>
            </a:r>
          </a:p>
          <a:p>
            <a:endParaRPr lang="en-US" baseline="0" dirty="0"/>
          </a:p>
          <a:p>
            <a:r>
              <a:rPr lang="en-US" baseline="0" dirty="0"/>
              <a:t>By using the </a:t>
            </a:r>
            <a:r>
              <a:rPr lang="en-US" baseline="0" dirty="0" err="1"/>
              <a:t>mhGAP</a:t>
            </a:r>
            <a:r>
              <a:rPr lang="en-US" baseline="0" dirty="0"/>
              <a:t>-IG in their everyday clinical practice they will be offering much needed care to people whose needs, health and mental health usually go untreated. </a:t>
            </a:r>
          </a:p>
          <a:p>
            <a:endParaRPr lang="en-US" baseline="0" dirty="0"/>
          </a:p>
          <a:p>
            <a:r>
              <a:rPr lang="en-US" baseline="0" dirty="0"/>
              <a:t>Explain that during this training the participants will have an opportunity to </a:t>
            </a:r>
            <a:r>
              <a:rPr lang="en-US" baseline="0" dirty="0" err="1"/>
              <a:t>practise</a:t>
            </a:r>
            <a:r>
              <a:rPr lang="en-US" baseline="0" dirty="0"/>
              <a:t> using and developing the skills that they need to use the </a:t>
            </a:r>
            <a:r>
              <a:rPr lang="en-US" baseline="0" dirty="0" err="1"/>
              <a:t>mhGAP-iG</a:t>
            </a:r>
            <a:r>
              <a:rPr lang="en-US" baseline="0" dirty="0"/>
              <a:t>. They can use this opportunity to ask questions and answer any concerns they may have about any element of caring for people with MNS conditions. </a:t>
            </a:r>
          </a:p>
          <a:p>
            <a:endParaRPr lang="en-US" baseline="0" dirty="0"/>
          </a:p>
          <a:p>
            <a:r>
              <a:rPr lang="en-US" baseline="0" dirty="0"/>
              <a:t>They more they put into this training the more confidence they will have when they leave to start using the </a:t>
            </a:r>
            <a:r>
              <a:rPr lang="en-US" baseline="0" dirty="0" err="1"/>
              <a:t>mhGAP</a:t>
            </a:r>
            <a:r>
              <a:rPr lang="en-US" baseline="0" dirty="0"/>
              <a:t>-IG and making a difference to people’s lives. </a:t>
            </a:r>
          </a:p>
          <a:p>
            <a:endParaRPr lang="en-US" baseline="0" dirty="0"/>
          </a:p>
          <a:p>
            <a:r>
              <a:rPr lang="en-US" baseline="0" dirty="0"/>
              <a:t>Answer any questions or concerns that the participants may have.</a:t>
            </a:r>
          </a:p>
          <a:p>
            <a:endParaRPr lang="en-US" dirty="0"/>
          </a:p>
        </p:txBody>
      </p:sp>
      <p:sp>
        <p:nvSpPr>
          <p:cNvPr id="4" name="Slide Number Placeholder 3"/>
          <p:cNvSpPr>
            <a:spLocks noGrp="1"/>
          </p:cNvSpPr>
          <p:nvPr>
            <p:ph type="sldNum" sz="quarter" idx="10"/>
          </p:nvPr>
        </p:nvSpPr>
        <p:spPr/>
        <p:txBody>
          <a:bodyPr/>
          <a:lstStyle/>
          <a:p>
            <a:fld id="{FBDF55AE-201F-3042-A0C5-2E3BF7EA0CD4}" type="slidenum">
              <a:rPr lang="en-US" smtClean="0"/>
              <a:t>20</a:t>
            </a:fld>
            <a:endParaRPr lang="en-US"/>
          </a:p>
        </p:txBody>
      </p:sp>
    </p:spTree>
    <p:extLst>
      <p:ext uri="{BB962C8B-B14F-4D97-AF65-F5344CB8AC3E}">
        <p14:creationId xmlns:p14="http://schemas.microsoft.com/office/powerpoint/2010/main" val="1049204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ゴシック"/>
                <a:cs typeface="Times New Roman"/>
              </a:rPr>
              <a:t>Begin the session by briefly listing the topics that will be covered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21</a:t>
            </a:fld>
            <a:endParaRPr lang="en-US"/>
          </a:p>
        </p:txBody>
      </p:sp>
    </p:spTree>
    <p:extLst>
      <p:ext uri="{BB962C8B-B14F-4D97-AF65-F5344CB8AC3E}">
        <p14:creationId xmlns:p14="http://schemas.microsoft.com/office/powerpoint/2010/main" val="255802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ゴシック"/>
                <a:cs typeface="Times New Roman"/>
              </a:rPr>
              <a:t>Begin the session by briefly listing the topics that will be covered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22</a:t>
            </a:fld>
            <a:endParaRPr lang="en-US"/>
          </a:p>
        </p:txBody>
      </p:sp>
    </p:spTree>
    <p:extLst>
      <p:ext uri="{BB962C8B-B14F-4D97-AF65-F5344CB8AC3E}">
        <p14:creationId xmlns:p14="http://schemas.microsoft.com/office/powerpoint/2010/main" val="255802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Facilitate a group discussion (maximum 10 minutes) on: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i="1" dirty="0">
                <a:effectLst/>
                <a:latin typeface="+mn-lt"/>
                <a:ea typeface="ＭＳ 明朝"/>
                <a:cs typeface="Arial"/>
              </a:rPr>
              <a:t>What do you consider to be the general principles and core skills used in providing clinical care?</a:t>
            </a:r>
            <a:endParaRPr lang="en-GB" sz="1200" dirty="0">
              <a:effectLst/>
              <a:latin typeface="Cambria"/>
              <a:ea typeface="ＭＳ 明朝"/>
              <a:cs typeface="Arial"/>
            </a:endParaRPr>
          </a:p>
          <a:p>
            <a:pPr>
              <a:spcAft>
                <a:spcPts val="0"/>
              </a:spcAft>
            </a:pPr>
            <a:r>
              <a:rPr lang="en-GB" sz="1200" i="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Write down the answers on a flip chart.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Highlight any answers which emphasize: using effective communication skills, listening to people, treating people with respect, being empathetic and non-judgemental etc.</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23</a:t>
            </a:fld>
            <a:endParaRPr lang="en-US"/>
          </a:p>
        </p:txBody>
      </p:sp>
    </p:spTree>
    <p:extLst>
      <p:ext uri="{BB962C8B-B14F-4D97-AF65-F5344CB8AC3E}">
        <p14:creationId xmlns:p14="http://schemas.microsoft.com/office/powerpoint/2010/main" val="351217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the </a:t>
            </a:r>
            <a:r>
              <a:rPr lang="en-GB" sz="1200" dirty="0" err="1">
                <a:effectLst/>
                <a:latin typeface="+mn-lt"/>
                <a:ea typeface="ＭＳ 明朝"/>
                <a:cs typeface="Arial"/>
              </a:rPr>
              <a:t>mhGAP</a:t>
            </a:r>
            <a:r>
              <a:rPr lang="en-GB" sz="1200" dirty="0">
                <a:effectLst/>
                <a:latin typeface="+mn-lt"/>
                <a:ea typeface="ＭＳ 明朝"/>
                <a:cs typeface="Arial"/>
              </a:rPr>
              <a:t>-IG highlights two general principles of clinical care: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Using effective communication skills. </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Promoting respect and dignity.</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These principles aim to promote respect for the privacy of people seeking care for MNS conditions, foster good relationships between health-care providers, service users and their carers and ensure that care is provided in a non-judgemental, non-stigmatizing and supportive environment.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24</a:t>
            </a:fld>
            <a:endParaRPr lang="en-US"/>
          </a:p>
        </p:txBody>
      </p:sp>
    </p:spTree>
    <p:extLst>
      <p:ext uri="{BB962C8B-B14F-4D97-AF65-F5344CB8AC3E}">
        <p14:creationId xmlns:p14="http://schemas.microsoft.com/office/powerpoint/2010/main" val="163466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1: Facilitator demonstration: Good vs poor communication skills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kern="1200" dirty="0">
                <a:solidFill>
                  <a:schemeClr val="tx1"/>
                </a:solidFill>
                <a:effectLst/>
                <a:latin typeface="+mn-lt"/>
                <a:ea typeface="+mn-ea"/>
                <a:cs typeface="+mn-cs"/>
              </a:rPr>
              <a:t>15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To show examples of good and poor communication and stimulate discussion.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a:t>
            </a:r>
            <a:r>
              <a:rPr lang="en-GB" sz="1200" kern="1200" dirty="0">
                <a:solidFill>
                  <a:schemeClr val="tx1"/>
                </a:solidFill>
                <a:effectLst/>
                <a:latin typeface="+mn-lt"/>
                <a:ea typeface="+mn-ea"/>
                <a:cs typeface="+mn-cs"/>
              </a:rPr>
              <a:t>:</a:t>
            </a:r>
          </a:p>
          <a:p>
            <a:pPr marL="171450" lvl="0" indent="-171450">
              <a:buFont typeface="Arial" charset="0"/>
              <a:buChar char="•"/>
            </a:pPr>
            <a:r>
              <a:rPr lang="en-GB" sz="1200" kern="1200" dirty="0">
                <a:solidFill>
                  <a:schemeClr val="tx1"/>
                </a:solidFill>
                <a:effectLst/>
                <a:latin typeface="+mn-lt"/>
                <a:ea typeface="+mn-ea"/>
                <a:cs typeface="+mn-cs"/>
              </a:rPr>
              <a:t>Explain that participants are going to watch two demonstrations of two different clinical interactions.</a:t>
            </a:r>
          </a:p>
          <a:p>
            <a:pPr marL="171450" lvl="0" indent="-171450">
              <a:buFont typeface="Arial" charset="0"/>
              <a:buChar char="•"/>
            </a:pPr>
            <a:r>
              <a:rPr lang="en-GB" sz="1200" kern="1200" dirty="0">
                <a:solidFill>
                  <a:schemeClr val="tx1"/>
                </a:solidFill>
                <a:effectLst/>
                <a:latin typeface="+mn-lt"/>
                <a:ea typeface="+mn-ea"/>
                <a:cs typeface="+mn-cs"/>
              </a:rPr>
              <a:t>After each demonstration, they will discuss the effectiveness of the communication skills used</a:t>
            </a:r>
            <a:r>
              <a:rPr lang="en-GB" sz="1200" kern="1200" baseline="0" dirty="0">
                <a:solidFill>
                  <a:schemeClr val="tx1"/>
                </a:solidFill>
                <a:effectLst/>
                <a:latin typeface="+mn-lt"/>
                <a:ea typeface="+mn-ea"/>
                <a:cs typeface="+mn-cs"/>
              </a:rPr>
              <a:t> by the facilitator.</a:t>
            </a:r>
            <a:r>
              <a:rPr lang="en-GB" sz="1200" kern="1200" dirty="0">
                <a:solidFill>
                  <a:schemeClr val="tx1"/>
                </a:solidFill>
                <a:effectLst/>
                <a:latin typeface="+mn-lt"/>
                <a:ea typeface="+mn-ea"/>
                <a:cs typeface="+mn-cs"/>
              </a:rPr>
              <a:t> </a:t>
            </a:r>
          </a:p>
          <a:p>
            <a:pPr marL="171450" lvl="0" indent="-171450">
              <a:buFont typeface="Arial" charset="0"/>
              <a:buChar char="•"/>
            </a:pPr>
            <a:r>
              <a:rPr lang="en-GB" sz="1200" kern="1200" dirty="0">
                <a:solidFill>
                  <a:schemeClr val="tx1"/>
                </a:solidFill>
                <a:effectLst/>
                <a:latin typeface="+mn-lt"/>
                <a:ea typeface="+mn-ea"/>
                <a:cs typeface="+mn-cs"/>
              </a:rPr>
              <a:t>Show the demonstration of poor communication first.</a:t>
            </a:r>
          </a:p>
          <a:p>
            <a:pPr marL="171450" lvl="0" indent="-171450">
              <a:buFont typeface="Arial" charset="0"/>
              <a:buChar char="•"/>
            </a:pPr>
            <a:r>
              <a:rPr lang="en-GB" sz="1200" kern="1200" dirty="0">
                <a:solidFill>
                  <a:schemeClr val="tx1"/>
                </a:solidFill>
                <a:effectLst/>
                <a:latin typeface="+mn-lt"/>
                <a:ea typeface="+mn-ea"/>
                <a:cs typeface="+mn-cs"/>
              </a:rPr>
              <a:t>The facilitator will play the role of a health-care provider, and a co-facilitator (or volunteer) will play the role of a person seeking help. </a:t>
            </a:r>
          </a:p>
          <a:p>
            <a:pPr marL="171450" lvl="0" indent="-171450">
              <a:buFont typeface="Arial" charset="0"/>
              <a:buChar char="•"/>
            </a:pPr>
            <a:r>
              <a:rPr lang="en-GB" sz="1200" kern="1200" dirty="0">
                <a:solidFill>
                  <a:schemeClr val="tx1"/>
                </a:solidFill>
                <a:effectLst/>
                <a:latin typeface="+mn-lt"/>
                <a:ea typeface="+mn-ea"/>
                <a:cs typeface="+mn-cs"/>
              </a:rPr>
              <a:t>The co-facilitator will be attending the health-care clinic for help with persistent headaches. </a:t>
            </a:r>
          </a:p>
          <a:p>
            <a:pPr marL="171450" lvl="0" indent="-171450">
              <a:buFont typeface="Arial" charset="0"/>
              <a:buChar char="•"/>
            </a:pPr>
            <a:r>
              <a:rPr lang="en-GB" sz="1200" kern="1200" dirty="0">
                <a:solidFill>
                  <a:schemeClr val="tx1"/>
                </a:solidFill>
                <a:effectLst/>
                <a:latin typeface="+mn-lt"/>
                <a:ea typeface="+mn-ea"/>
                <a:cs typeface="+mn-cs"/>
              </a:rPr>
              <a:t>The facilitator will start the interaction by </a:t>
            </a:r>
            <a:r>
              <a:rPr lang="en-GB" sz="1200" kern="1200">
                <a:solidFill>
                  <a:schemeClr val="tx1"/>
                </a:solidFill>
                <a:effectLst/>
                <a:latin typeface="+mn-lt"/>
                <a:ea typeface="+mn-ea"/>
                <a:cs typeface="+mn-cs"/>
              </a:rPr>
              <a:t>asking "What </a:t>
            </a:r>
            <a:r>
              <a:rPr lang="en-GB" sz="1200" kern="1200" dirty="0">
                <a:solidFill>
                  <a:schemeClr val="tx1"/>
                </a:solidFill>
                <a:effectLst/>
                <a:latin typeface="+mn-lt"/>
                <a:ea typeface="+mn-ea"/>
                <a:cs typeface="+mn-cs"/>
              </a:rPr>
              <a:t>do you </a:t>
            </a:r>
            <a:r>
              <a:rPr lang="en-GB" sz="1200" kern="1200">
                <a:solidFill>
                  <a:schemeClr val="tx1"/>
                </a:solidFill>
                <a:effectLst/>
                <a:latin typeface="+mn-lt"/>
                <a:ea typeface="+mn-ea"/>
                <a:cs typeface="+mn-cs"/>
              </a:rPr>
              <a:t>want?" </a:t>
            </a:r>
            <a:r>
              <a:rPr lang="en-GB" sz="1200" kern="1200" dirty="0">
                <a:solidFill>
                  <a:schemeClr val="tx1"/>
                </a:solidFill>
                <a:effectLst/>
                <a:latin typeface="+mn-lt"/>
                <a:ea typeface="+mn-ea"/>
                <a:cs typeface="+mn-cs"/>
              </a:rPr>
              <a:t>and then will not listen to the person, speak over them, pay more attention to his or her phone or to others, turn away from the person half way through the interaction and start doing something else. The facilitator is judgemental and does not believe that the person has any problems at all, and instead believes that the person is just seeking medicines.</a:t>
            </a:r>
          </a:p>
          <a:p>
            <a:pPr marL="171450" lvl="0" indent="-171450">
              <a:buFont typeface="Arial" charset="0"/>
              <a:buChar char="•"/>
            </a:pPr>
            <a:r>
              <a:rPr lang="en-GB" sz="1200" kern="1200" dirty="0">
                <a:solidFill>
                  <a:schemeClr val="tx1"/>
                </a:solidFill>
                <a:effectLst/>
                <a:latin typeface="+mn-lt"/>
                <a:ea typeface="+mn-ea"/>
                <a:cs typeface="+mn-cs"/>
              </a:rPr>
              <a:t>After the demonstration of poor communication,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a:t>
            </a:r>
          </a:p>
          <a:p>
            <a:pPr marL="628650" lvl="1" indent="-171450">
              <a:buFont typeface="Courier New" charset="0"/>
              <a:buChar char="o"/>
            </a:pPr>
            <a:r>
              <a:rPr lang="en-GB" sz="1200" kern="1200" dirty="0">
                <a:solidFill>
                  <a:schemeClr val="tx1"/>
                </a:solidFill>
                <a:effectLst/>
                <a:latin typeface="+mn-lt"/>
                <a:ea typeface="+mn-ea"/>
                <a:cs typeface="+mn-cs"/>
              </a:rPr>
              <a:t>What did the health-care provider do that made this communication a poor one? </a:t>
            </a:r>
          </a:p>
          <a:p>
            <a:pPr marL="628650" lvl="1" indent="-171450">
              <a:buFont typeface="Courier New" charset="0"/>
              <a:buChar char="o"/>
            </a:pPr>
            <a:r>
              <a:rPr lang="en-GB" sz="1200" kern="1200" dirty="0">
                <a:solidFill>
                  <a:schemeClr val="tx1"/>
                </a:solidFill>
                <a:effectLst/>
                <a:latin typeface="+mn-lt"/>
                <a:ea typeface="+mn-ea"/>
                <a:cs typeface="+mn-cs"/>
              </a:rPr>
              <a:t>What could the health-care provider have done to improve their communication?</a:t>
            </a:r>
          </a:p>
          <a:p>
            <a:pPr marL="171450" lvl="0" indent="-171450">
              <a:buFont typeface="Arial" charset="0"/>
              <a:buChar char="•"/>
            </a:pPr>
            <a:r>
              <a:rPr lang="en-GB" sz="1200" kern="1200" dirty="0">
                <a:solidFill>
                  <a:schemeClr val="tx1"/>
                </a:solidFill>
                <a:effectLst/>
                <a:latin typeface="+mn-lt"/>
                <a:ea typeface="+mn-ea"/>
                <a:cs typeface="+mn-cs"/>
              </a:rPr>
              <a:t>Do the second facilitator demonstration of good communication. </a:t>
            </a:r>
          </a:p>
          <a:p>
            <a:pPr marL="171450" lvl="0" indent="-171450">
              <a:buFont typeface="Arial" charset="0"/>
              <a:buChar char="•"/>
            </a:pPr>
            <a:r>
              <a:rPr lang="en-GB" sz="1200" kern="1200" dirty="0">
                <a:solidFill>
                  <a:schemeClr val="tx1"/>
                </a:solidFill>
                <a:effectLst/>
                <a:latin typeface="+mn-lt"/>
                <a:ea typeface="+mn-ea"/>
                <a:cs typeface="+mn-cs"/>
              </a:rPr>
              <a:t>In this interaction, the facilitator will continue to play the health-care provider and the co-facilitator will play a person seeking help for persistent headaches. </a:t>
            </a:r>
          </a:p>
          <a:p>
            <a:pPr marL="171450" lvl="0" indent="-171450">
              <a:buFont typeface="Arial" charset="0"/>
              <a:buChar char="•"/>
            </a:pPr>
            <a:r>
              <a:rPr lang="en-GB" sz="1200" kern="1200" dirty="0">
                <a:solidFill>
                  <a:schemeClr val="tx1"/>
                </a:solidFill>
                <a:effectLst/>
                <a:latin typeface="+mn-lt"/>
                <a:ea typeface="+mn-ea"/>
                <a:cs typeface="+mn-cs"/>
              </a:rPr>
              <a:t>The facilitator will start the interaction by introducing themselves and their role in the clinic, ensuring the person is safe, using active listening to understand what is happening to the person, using positive body language to ensure the person is comfortable etc. </a:t>
            </a:r>
          </a:p>
          <a:p>
            <a:pPr marL="171450" lvl="0" indent="-171450">
              <a:buFont typeface="Arial" charset="0"/>
              <a:buChar char="•"/>
            </a:pPr>
            <a:r>
              <a:rPr lang="en-GB" sz="1200" kern="1200" dirty="0">
                <a:solidFill>
                  <a:schemeClr val="tx1"/>
                </a:solidFill>
                <a:effectLst/>
                <a:latin typeface="+mn-lt"/>
                <a:ea typeface="+mn-ea"/>
                <a:cs typeface="+mn-cs"/>
              </a:rPr>
              <a:t>After watching the demonstration, ask participants to compare the behaviours they observed during the two demonstrations. Ask participants to think what made the second demonstration more effective?</a:t>
            </a:r>
          </a:p>
          <a:p>
            <a:pPr marL="171450" lvl="0" indent="-171450">
              <a:buFont typeface="Arial" charset="0"/>
              <a:buChar char="•"/>
            </a:pPr>
            <a:r>
              <a:rPr lang="en-GB" sz="1200" kern="1200" dirty="0">
                <a:solidFill>
                  <a:schemeClr val="tx1"/>
                </a:solidFill>
                <a:effectLst/>
                <a:latin typeface="+mn-lt"/>
                <a:ea typeface="+mn-ea"/>
                <a:cs typeface="+mn-cs"/>
              </a:rPr>
              <a:t>Add anything pertinent to the list of good communication skills. </a:t>
            </a: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Possible adaptations: </a:t>
            </a:r>
          </a:p>
          <a:p>
            <a:pPr marL="171450" lvl="0" indent="-171450">
              <a:buFont typeface="Arial" charset="0"/>
              <a:buChar char="•"/>
            </a:pPr>
            <a:r>
              <a:rPr lang="en-GB" sz="1200" kern="1200" dirty="0">
                <a:solidFill>
                  <a:schemeClr val="tx1"/>
                </a:solidFill>
                <a:effectLst/>
                <a:latin typeface="+mn-lt"/>
                <a:ea typeface="+mn-ea"/>
                <a:cs typeface="+mn-cs"/>
              </a:rPr>
              <a:t>This activity can be conducted by showing video demonstrations of good and poor communication.</a:t>
            </a:r>
          </a:p>
          <a:p>
            <a:pPr marL="171450" lvl="0" indent="-171450">
              <a:buFont typeface="Arial" charset="0"/>
              <a:buChar char="•"/>
            </a:pPr>
            <a:r>
              <a:rPr lang="en-GB" sz="1200" kern="1200" dirty="0">
                <a:solidFill>
                  <a:schemeClr val="tx1"/>
                </a:solidFill>
                <a:effectLst/>
                <a:latin typeface="+mn-lt"/>
                <a:ea typeface="+mn-ea"/>
                <a:cs typeface="+mn-cs"/>
              </a:rPr>
              <a:t>Participants can also work in pairs and play their roles accordingly to experience good and bad communication skills. </a:t>
            </a: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25</a:t>
            </a:fld>
            <a:endParaRPr lang="en-US"/>
          </a:p>
        </p:txBody>
      </p:sp>
    </p:spTree>
    <p:extLst>
      <p:ext uri="{BB962C8B-B14F-4D97-AF65-F5344CB8AC3E}">
        <p14:creationId xmlns:p14="http://schemas.microsoft.com/office/powerpoint/2010/main" val="373887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one of the main goals of effective communication is to build trust and a rapport between the health-care provider, the individual and carers.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This trusting relationship between the health-care professional and the individual is essential, as it creates a comfortable environment where the person can share intimate or troubling thoughts, beliefs and emotions that underpin their symptoms.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26</a:t>
            </a:fld>
            <a:endParaRPr lang="en-US"/>
          </a:p>
        </p:txBody>
      </p:sp>
    </p:spTree>
    <p:extLst>
      <p:ext uri="{BB962C8B-B14F-4D97-AF65-F5344CB8AC3E}">
        <p14:creationId xmlns:p14="http://schemas.microsoft.com/office/powerpoint/2010/main" val="141710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Direct participants to </a:t>
            </a:r>
            <a:r>
              <a:rPr lang="en-GB" sz="1200" b="0" dirty="0">
                <a:effectLst/>
                <a:latin typeface="+mn-lt"/>
                <a:ea typeface="ＭＳ 明朝"/>
                <a:cs typeface="Arial"/>
              </a:rPr>
              <a:t>page 6 of </a:t>
            </a:r>
            <a:r>
              <a:rPr lang="en-GB" sz="1200" b="0" dirty="0" err="1">
                <a:effectLst/>
                <a:latin typeface="+mn-lt"/>
                <a:ea typeface="ＭＳ 明朝"/>
                <a:cs typeface="Arial"/>
              </a:rPr>
              <a:t>mhGAP</a:t>
            </a:r>
            <a:r>
              <a:rPr lang="en-GB" sz="1200" b="0" dirty="0">
                <a:effectLst/>
                <a:latin typeface="+mn-lt"/>
                <a:ea typeface="ＭＳ 明朝"/>
                <a:cs typeface="Arial"/>
              </a:rPr>
              <a:t>-IG Version 2.0.</a:t>
            </a:r>
            <a:endParaRPr lang="en-GB" sz="1200" b="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Give time to read through the different communication tips and add anything to the list of good communication skills.</a:t>
            </a:r>
            <a:r>
              <a:rPr lang="en-GB" sz="1200" u="sng" dirty="0">
                <a:solidFill>
                  <a:srgbClr val="008080"/>
                </a:solidFill>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Emphasize the importance of using good communication skills for everyone visiting a primary health-care clinic.</a:t>
            </a:r>
          </a:p>
          <a:p>
            <a:pPr>
              <a:spcAft>
                <a:spcPts val="0"/>
              </a:spcAft>
            </a:pPr>
            <a:endParaRPr lang="en-GB" sz="1200" dirty="0">
              <a:effectLst/>
              <a:latin typeface="Cambria"/>
              <a:ea typeface="ＭＳ 明朝"/>
              <a:cs typeface="Arial"/>
            </a:endParaRPr>
          </a:p>
          <a:p>
            <a:r>
              <a:rPr lang="en-GB" sz="1200" dirty="0">
                <a:effectLst/>
                <a:latin typeface="+mn-lt"/>
                <a:ea typeface="ＭＳ 明朝"/>
                <a:cs typeface="Arial"/>
              </a:rPr>
              <a:t>Emphasize that it is particularly important when assessing and caring for people with MNS conditions, as it is the only way to truly understand what is happening to the person.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27</a:t>
            </a:fld>
            <a:endParaRPr lang="en-US"/>
          </a:p>
        </p:txBody>
      </p:sp>
    </p:spTree>
    <p:extLst>
      <p:ext uri="{BB962C8B-B14F-4D97-AF65-F5344CB8AC3E}">
        <p14:creationId xmlns:p14="http://schemas.microsoft.com/office/powerpoint/2010/main" val="941584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Ask participants to think about what effective communication really means (maximum five minutes) and make a list of the skills needed for it.</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If</a:t>
            </a:r>
            <a:r>
              <a:rPr lang="en-GB" sz="1200" dirty="0">
                <a:effectLst/>
                <a:latin typeface="+mn-lt"/>
                <a:ea typeface="ＭＳ 明朝"/>
                <a:cs typeface="Arial"/>
              </a:rPr>
              <a:t> participants do not consider the role of body language in communication, then prompt them to think about how body language affects communication</a:t>
            </a:r>
            <a:endParaRPr lang="en-GB" sz="1200" dirty="0">
              <a:effectLst/>
              <a:latin typeface="Cambria"/>
              <a:ea typeface="ＭＳ 明朝"/>
              <a:cs typeface="Arial"/>
            </a:endParaRPr>
          </a:p>
          <a:p>
            <a:pPr>
              <a:spcAft>
                <a:spcPts val="0"/>
              </a:spcAft>
            </a:pPr>
            <a:br>
              <a:rPr lang="en-GB" sz="1200" dirty="0">
                <a:effectLst/>
                <a:latin typeface="+mn-lt"/>
                <a:ea typeface="ＭＳ 明朝"/>
                <a:cs typeface="Arial"/>
              </a:rPr>
            </a:br>
            <a:r>
              <a:rPr lang="en-GB" sz="1200" dirty="0">
                <a:effectLst/>
                <a:latin typeface="+mn-lt"/>
                <a:ea typeface="ＭＳ 明朝"/>
                <a:cs typeface="Arial"/>
              </a:rPr>
              <a:t>List their answers on a flip chart or black/white board.</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Ask participants what they perceive as barriers to providing effective communication.</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b="1" dirty="0">
                <a:effectLst/>
                <a:latin typeface="+mn-lt"/>
                <a:ea typeface="ＭＳ 明朝"/>
                <a:cs typeface="Arial"/>
              </a:rPr>
              <a:t>If</a:t>
            </a:r>
            <a:r>
              <a:rPr lang="en-GB" sz="1200" dirty="0">
                <a:effectLst/>
                <a:latin typeface="+mn-lt"/>
                <a:ea typeface="ＭＳ 明朝"/>
                <a:cs typeface="Arial"/>
              </a:rPr>
              <a:t> participants struggle, encourage them to think of gender roles, stigma, power imbalance, etc.</a:t>
            </a:r>
            <a:endParaRPr lang="en-GB" sz="1200" dirty="0">
              <a:effectLst/>
              <a:latin typeface="Cambria"/>
              <a:ea typeface="ＭＳ 明朝"/>
              <a:cs typeface="Arial"/>
            </a:endParaRPr>
          </a:p>
          <a:p>
            <a:pPr>
              <a:spcAft>
                <a:spcPts val="0"/>
              </a:spcAft>
            </a:pPr>
            <a:endParaRPr lang="en-GB" baseline="0" dirty="0">
              <a:effectLst/>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28</a:t>
            </a:fld>
            <a:endParaRPr lang="en-US"/>
          </a:p>
        </p:txBody>
      </p:sp>
    </p:spTree>
    <p:extLst>
      <p:ext uri="{BB962C8B-B14F-4D97-AF65-F5344CB8AC3E}">
        <p14:creationId xmlns:p14="http://schemas.microsoft.com/office/powerpoint/2010/main" val="3982134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2: Active listening: Hearing what is being said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b="0" kern="12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0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Enable participants to reflect on how they listen, consider what skills they use when they listen and whether or not they become distracted when listening. Introduce them to the concept of active listening.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a:t>
            </a:r>
            <a:r>
              <a:rPr lang="en-GB" sz="1200" kern="1200" dirty="0">
                <a:solidFill>
                  <a:schemeClr val="tx1"/>
                </a:solidFill>
                <a:effectLst/>
                <a:latin typeface="+mn-lt"/>
                <a:ea typeface="+mn-ea"/>
                <a:cs typeface="+mn-cs"/>
              </a:rPr>
              <a:t>: </a:t>
            </a:r>
          </a:p>
          <a:p>
            <a:pPr marL="171450" lvl="0" indent="-171450">
              <a:buFont typeface="Arial" charset="0"/>
              <a:buChar char="•"/>
            </a:pPr>
            <a:r>
              <a:rPr lang="en-GB" sz="1200" kern="1200" dirty="0">
                <a:solidFill>
                  <a:schemeClr val="tx1"/>
                </a:solidFill>
                <a:effectLst/>
                <a:latin typeface="+mn-lt"/>
                <a:ea typeface="+mn-ea"/>
                <a:cs typeface="+mn-cs"/>
              </a:rPr>
              <a:t>Divide participants into pairs.</a:t>
            </a:r>
          </a:p>
          <a:p>
            <a:pPr marL="171450" lvl="0" indent="-171450">
              <a:buFont typeface="Arial" charset="0"/>
              <a:buChar char="•"/>
            </a:pPr>
            <a:r>
              <a:rPr lang="en-GB" sz="1200" kern="1200" dirty="0">
                <a:solidFill>
                  <a:schemeClr val="tx1"/>
                </a:solidFill>
                <a:effectLst/>
                <a:latin typeface="+mn-lt"/>
                <a:ea typeface="+mn-ea"/>
                <a:cs typeface="+mn-cs"/>
              </a:rPr>
              <a:t>Spread the pairs around the room and ensure they face each other. </a:t>
            </a:r>
          </a:p>
          <a:p>
            <a:pPr marL="171450" lvl="0" indent="-171450">
              <a:buFont typeface="Arial" charset="0"/>
              <a:buChar char="•"/>
            </a:pPr>
            <a:r>
              <a:rPr lang="en-GB" sz="1200" kern="1200" dirty="0">
                <a:solidFill>
                  <a:schemeClr val="tx1"/>
                </a:solidFill>
                <a:effectLst/>
                <a:latin typeface="+mn-lt"/>
                <a:ea typeface="+mn-ea"/>
                <a:cs typeface="+mn-cs"/>
              </a:rPr>
              <a:t>Assign one as person A and the other as person B.</a:t>
            </a:r>
          </a:p>
          <a:p>
            <a:pPr marL="171450" lvl="0" indent="-171450">
              <a:buFont typeface="Arial" charset="0"/>
              <a:buChar char="•"/>
            </a:pPr>
            <a:r>
              <a:rPr lang="en-GB" sz="1200" kern="1200" dirty="0">
                <a:solidFill>
                  <a:schemeClr val="tx1"/>
                </a:solidFill>
                <a:effectLst/>
                <a:latin typeface="+mn-lt"/>
                <a:ea typeface="+mn-ea"/>
                <a:cs typeface="+mn-cs"/>
              </a:rPr>
              <a:t>Person A will have five minutes to talk about something important to them. This should be a topic they are passionate about and/or that they find interesting and care about. </a:t>
            </a:r>
          </a:p>
          <a:p>
            <a:pPr marL="171450" lvl="0" indent="-171450">
              <a:buFont typeface="Arial" charset="0"/>
              <a:buChar char="•"/>
            </a:pPr>
            <a:r>
              <a:rPr lang="en-GB" sz="1200" kern="1200" dirty="0">
                <a:solidFill>
                  <a:schemeClr val="tx1"/>
                </a:solidFill>
                <a:effectLst/>
                <a:latin typeface="+mn-lt"/>
                <a:ea typeface="+mn-ea"/>
                <a:cs typeface="+mn-cs"/>
              </a:rPr>
              <a:t>Person B will listen.</a:t>
            </a:r>
          </a:p>
          <a:p>
            <a:pPr marL="171450" lvl="0" indent="-171450">
              <a:buFont typeface="Arial" charset="0"/>
              <a:buChar char="•"/>
            </a:pPr>
            <a:r>
              <a:rPr lang="en-GB" sz="1200" kern="1200" dirty="0">
                <a:solidFill>
                  <a:schemeClr val="tx1"/>
                </a:solidFill>
                <a:effectLst/>
                <a:latin typeface="+mn-lt"/>
                <a:ea typeface="+mn-ea"/>
                <a:cs typeface="+mn-cs"/>
              </a:rPr>
              <a:t>After five minutes, they swap roles.</a:t>
            </a:r>
          </a:p>
          <a:p>
            <a:pPr marL="171450" lvl="0" indent="-171450">
              <a:buFont typeface="Arial" charset="0"/>
              <a:buChar char="•"/>
            </a:pPr>
            <a:r>
              <a:rPr lang="en-GB" sz="1200" kern="1200" dirty="0">
                <a:solidFill>
                  <a:schemeClr val="tx1"/>
                </a:solidFill>
                <a:effectLst/>
                <a:latin typeface="+mn-lt"/>
                <a:ea typeface="+mn-ea"/>
                <a:cs typeface="+mn-cs"/>
              </a:rPr>
              <a:t>Bring the whole group together and ask participants playing person A to briefly reflect on what they heard. </a:t>
            </a:r>
          </a:p>
          <a:p>
            <a:pPr marL="171450" lvl="0" indent="-171450">
              <a:buFont typeface="Arial" charset="0"/>
              <a:buChar char="•"/>
            </a:pPr>
            <a:r>
              <a:rPr lang="en-GB" sz="1200" kern="1200" dirty="0">
                <a:solidFill>
                  <a:schemeClr val="tx1"/>
                </a:solidFill>
                <a:effectLst/>
                <a:latin typeface="+mn-lt"/>
                <a:ea typeface="+mn-ea"/>
                <a:cs typeface="+mn-cs"/>
              </a:rPr>
              <a:t>Check with their pairs that the information is correct.</a:t>
            </a:r>
          </a:p>
          <a:p>
            <a:pPr marL="171450" lvl="0" indent="-171450">
              <a:buFont typeface="Arial" charset="0"/>
              <a:buChar char="•"/>
            </a:pPr>
            <a:r>
              <a:rPr lang="en-GB" sz="1200" kern="1200" dirty="0">
                <a:solidFill>
                  <a:schemeClr val="tx1"/>
                </a:solidFill>
                <a:effectLst/>
                <a:latin typeface="+mn-lt"/>
                <a:ea typeface="+mn-ea"/>
                <a:cs typeface="+mn-cs"/>
              </a:rPr>
              <a:t>Swap and ask participants playing person B to briefly describe what A told them, also checking that the information is correct.  </a:t>
            </a:r>
          </a:p>
          <a:p>
            <a:pPr marL="171450" lvl="0" indent="-171450">
              <a:buFont typeface="Arial" charset="0"/>
              <a:buChar char="•"/>
            </a:pPr>
            <a:r>
              <a:rPr lang="en-GB" sz="1200" kern="1200" dirty="0">
                <a:solidFill>
                  <a:schemeClr val="tx1"/>
                </a:solidFill>
                <a:effectLst/>
                <a:latin typeface="+mn-lt"/>
                <a:ea typeface="+mn-ea"/>
                <a:cs typeface="+mn-cs"/>
              </a:rPr>
              <a:t>After the feedback, facilitate a quick discussion about the experience of listening. Ask participants to be honest and state how many times they were distracted when they were listening, and</a:t>
            </a:r>
            <a:r>
              <a:rPr lang="en-GB" sz="1200" kern="1200" baseline="0" dirty="0">
                <a:solidFill>
                  <a:schemeClr val="tx1"/>
                </a:solidFill>
                <a:effectLst/>
                <a:latin typeface="+mn-lt"/>
                <a:ea typeface="+mn-ea"/>
                <a:cs typeface="+mn-cs"/>
              </a:rPr>
              <a:t> if </a:t>
            </a:r>
            <a:r>
              <a:rPr lang="en-GB" sz="1200" kern="1200" dirty="0">
                <a:solidFill>
                  <a:schemeClr val="tx1"/>
                </a:solidFill>
                <a:effectLst/>
                <a:latin typeface="+mn-lt"/>
                <a:ea typeface="+mn-ea"/>
                <a:cs typeface="+mn-cs"/>
              </a:rPr>
              <a:t>they had other thoughts in mind while listening. Explain that it is normal to get distracted whilst listening to another person, but it can lead to missing out on a lot of information. </a:t>
            </a:r>
          </a:p>
          <a:p>
            <a:pPr marL="171450" lvl="0" indent="-171450">
              <a:buFont typeface="Arial" charset="0"/>
              <a:buChar char="•"/>
            </a:pPr>
            <a:r>
              <a:rPr lang="en-GB" sz="1200" kern="1200" dirty="0">
                <a:solidFill>
                  <a:schemeClr val="tx1"/>
                </a:solidFill>
                <a:effectLst/>
                <a:latin typeface="+mn-lt"/>
                <a:ea typeface="+mn-ea"/>
                <a:cs typeface="+mn-cs"/>
              </a:rPr>
              <a:t>Ask participants to reflect on how it felt to have someone listen to them.</a:t>
            </a:r>
          </a:p>
          <a:p>
            <a:pPr algn="just">
              <a:spcAft>
                <a:spcPts val="0"/>
              </a:spcAft>
            </a:pPr>
            <a:r>
              <a:rPr lang="en-GB" sz="1200" dirty="0">
                <a:effectLst/>
                <a:latin typeface="+mn-lt"/>
                <a:ea typeface="ＭＳ 明朝"/>
                <a:cs typeface="Arial"/>
              </a:rPr>
              <a:t> </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29</a:t>
            </a:fld>
            <a:endParaRPr lang="en-US"/>
          </a:p>
        </p:txBody>
      </p:sp>
    </p:spTree>
    <p:extLst>
      <p:ext uri="{BB962C8B-B14F-4D97-AF65-F5344CB8AC3E}">
        <p14:creationId xmlns:p14="http://schemas.microsoft.com/office/powerpoint/2010/main" val="99424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DF55AE-201F-3042-A0C5-2E3BF7EA0CD4}" type="slidenum">
              <a:rPr lang="en-US" smtClean="0"/>
              <a:t>3</a:t>
            </a:fld>
            <a:endParaRPr lang="en-US"/>
          </a:p>
        </p:txBody>
      </p:sp>
    </p:spTree>
    <p:extLst>
      <p:ext uri="{BB962C8B-B14F-4D97-AF65-F5344CB8AC3E}">
        <p14:creationId xmlns:p14="http://schemas.microsoft.com/office/powerpoint/2010/main" val="4276475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as a starting point for effective communication skills we will look at</a:t>
            </a:r>
            <a:r>
              <a:rPr lang="en-GB" sz="1200" baseline="0" dirty="0">
                <a:effectLst/>
                <a:latin typeface="+mn-lt"/>
                <a:ea typeface="ＭＳ 明朝"/>
                <a:cs typeface="Arial"/>
              </a:rPr>
              <a:t> </a:t>
            </a:r>
            <a:r>
              <a:rPr lang="en-GB" sz="1200" b="1" baseline="0" dirty="0">
                <a:effectLst/>
                <a:latin typeface="+mn-lt"/>
                <a:ea typeface="ＭＳ 明朝"/>
                <a:cs typeface="Arial"/>
              </a:rPr>
              <a:t>a</a:t>
            </a:r>
            <a:r>
              <a:rPr lang="en-GB" sz="1200" b="1" dirty="0">
                <a:effectLst/>
                <a:latin typeface="+mn-lt"/>
                <a:ea typeface="ＭＳ 明朝"/>
                <a:cs typeface="Arial"/>
              </a:rPr>
              <a:t>ctive listening.</a:t>
            </a:r>
            <a:endParaRPr lang="en-GB" sz="1200" b="1"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active listening requires attention and focus on what is being said, while trying to understand the true meaning behind what is being said.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People often express their feelings through their actions, facial expressions and body language, but struggle to name or express those emotions.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Therefore, concentrating, listening, asking questions and taking time to really hear and clarify what people are telling you are core skills. </a:t>
            </a:r>
          </a:p>
          <a:p>
            <a:pPr>
              <a:spcAft>
                <a:spcPts val="0"/>
              </a:spcAft>
            </a:pPr>
            <a:endParaRPr lang="en-GB" sz="1200" dirty="0">
              <a:effectLst/>
              <a:latin typeface="+mn-lt"/>
              <a:ea typeface="ＭＳ 明朝"/>
              <a:cs typeface="Arial"/>
            </a:endParaRPr>
          </a:p>
          <a:p>
            <a:pPr>
              <a:spcAft>
                <a:spcPts val="0"/>
              </a:spcAft>
            </a:pPr>
            <a:r>
              <a:rPr lang="en-GB" sz="1200" kern="1200" dirty="0">
                <a:solidFill>
                  <a:schemeClr val="tx1"/>
                </a:solidFill>
                <a:effectLst/>
                <a:latin typeface="+mn-lt"/>
                <a:ea typeface="+mn-ea"/>
                <a:cs typeface="+mn-cs"/>
              </a:rPr>
              <a:t>Give people time, don’t rush them and don’t be afraid of silences. Although 60 seconds of silence can feel like a long time to you, it can give the person enough time and space to begin talking about their experience.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It also requires a high level of empathy. Give participants two minutes to think about what empathy means.</a:t>
            </a:r>
            <a:r>
              <a:rPr lang="en-GB" dirty="0">
                <a:effectLst/>
              </a:rPr>
              <a:t> </a:t>
            </a:r>
            <a:endParaRPr lang="en-GB" sz="12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30</a:t>
            </a:fld>
            <a:endParaRPr lang="en-US"/>
          </a:p>
        </p:txBody>
      </p:sp>
    </p:spTree>
    <p:extLst>
      <p:ext uri="{BB962C8B-B14F-4D97-AF65-F5344CB8AC3E}">
        <p14:creationId xmlns:p14="http://schemas.microsoft.com/office/powerpoint/2010/main" val="1399647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Ask the group to share their thoughts and definitions and note their answers.</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Look for answers similar to</a:t>
            </a:r>
            <a:r>
              <a:rPr lang="en-GB" sz="1200" i="0">
                <a:effectLst/>
                <a:latin typeface="+mn-lt"/>
                <a:ea typeface="ＭＳ 明朝"/>
                <a:cs typeface="Arial"/>
              </a:rPr>
              <a:t>, </a:t>
            </a:r>
            <a:r>
              <a:rPr lang="en-GB" sz="1200" i="0">
                <a:effectLst/>
                <a:latin typeface="Cambria"/>
                <a:ea typeface="ＭＳ 明朝"/>
                <a:cs typeface="Arial"/>
              </a:rPr>
              <a:t>"</a:t>
            </a:r>
            <a:r>
              <a:rPr lang="en-GB" sz="1200" i="0">
                <a:effectLst/>
                <a:latin typeface="+mn-lt"/>
                <a:ea typeface="ＭＳ 明朝"/>
                <a:cs typeface="Arial"/>
              </a:rPr>
              <a:t>the </a:t>
            </a:r>
            <a:r>
              <a:rPr lang="en-GB" sz="1200" i="0" dirty="0">
                <a:effectLst/>
                <a:latin typeface="+mn-lt"/>
                <a:ea typeface="ＭＳ 明朝"/>
                <a:cs typeface="Arial"/>
              </a:rPr>
              <a:t>ability to understand and share the feelings of </a:t>
            </a:r>
            <a:r>
              <a:rPr lang="en-GB" sz="1200" i="0">
                <a:effectLst/>
                <a:latin typeface="+mn-lt"/>
                <a:ea typeface="ＭＳ 明朝"/>
                <a:cs typeface="Arial"/>
              </a:rPr>
              <a:t>another person".</a:t>
            </a:r>
            <a:r>
              <a:rPr lang="en-GB" i="0">
                <a:effectLst/>
              </a:rPr>
              <a:t> </a:t>
            </a:r>
            <a:endParaRPr lang="en-US" b="0" i="0" dirty="0"/>
          </a:p>
        </p:txBody>
      </p:sp>
      <p:sp>
        <p:nvSpPr>
          <p:cNvPr id="4" name="Slide Number Placeholder 3"/>
          <p:cNvSpPr>
            <a:spLocks noGrp="1"/>
          </p:cNvSpPr>
          <p:nvPr>
            <p:ph type="sldNum" sz="quarter" idx="10"/>
          </p:nvPr>
        </p:nvSpPr>
        <p:spPr/>
        <p:txBody>
          <a:bodyPr/>
          <a:lstStyle/>
          <a:p>
            <a:fld id="{AFDAE97B-5085-4A4E-85EF-8C79EEDC5723}" type="slidenum">
              <a:rPr lang="en-US" smtClean="0"/>
              <a:t>31</a:t>
            </a:fld>
            <a:endParaRPr lang="en-US"/>
          </a:p>
        </p:txBody>
      </p:sp>
    </p:spTree>
    <p:extLst>
      <p:ext uri="{BB962C8B-B14F-4D97-AF65-F5344CB8AC3E}">
        <p14:creationId xmlns:p14="http://schemas.microsoft.com/office/powerpoint/2010/main" val="4158890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why empathy is important by discussing the points on the slide.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Explain that: </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明朝"/>
                <a:cs typeface="Arial"/>
              </a:rPr>
              <a:t>It enables you to recognize the feelings of another person and communicate understanding in verbal or non-verbal ways.</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明朝"/>
                <a:cs typeface="Arial"/>
              </a:rPr>
              <a:t>Empathy enables you to understand the individual’s perspective, thus ensuring that any clinical care they receive meets their needs and priorities.  </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明朝"/>
                <a:cs typeface="Arial"/>
              </a:rPr>
              <a:t>It also shows respect and provides emotional support to the person by letting them know that you really understand their feelings and therefore they are not alone.</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明朝"/>
                <a:cs typeface="Arial"/>
              </a:rPr>
              <a:t>It builds rapport, encourages dialogue, and builds good relationships.</a:t>
            </a:r>
            <a:endParaRPr lang="en-GB" sz="1200" dirty="0">
              <a:effectLst/>
              <a:latin typeface="Cambria"/>
              <a:ea typeface="ＭＳ 明朝"/>
              <a:cs typeface="Arial"/>
            </a:endParaRPr>
          </a:p>
          <a:p>
            <a:pPr>
              <a:spcAft>
                <a:spcPts val="0"/>
              </a:spcAft>
            </a:pP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32</a:t>
            </a:fld>
            <a:endParaRPr lang="en-US"/>
          </a:p>
        </p:txBody>
      </p:sp>
    </p:spTree>
    <p:extLst>
      <p:ext uri="{BB962C8B-B14F-4D97-AF65-F5344CB8AC3E}">
        <p14:creationId xmlns:p14="http://schemas.microsoft.com/office/powerpoint/2010/main" val="445164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GB" sz="1200" dirty="0">
              <a:effectLst/>
              <a:latin typeface="Cambria"/>
              <a:ea typeface="ＭＳ 明朝"/>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明朝"/>
                <a:cs typeface="Times New Roman"/>
              </a:rPr>
              <a:t> </a:t>
            </a:r>
            <a:r>
              <a:rPr lang="en-GB" sz="1200" dirty="0">
                <a:effectLst/>
                <a:latin typeface="+mn-lt"/>
                <a:ea typeface="ＭＳ 明朝"/>
                <a:cs typeface="Arial"/>
              </a:rPr>
              <a:t>Read the response and then explain that it recognizes how difficult the person’s situation really is. It is non-judgemental and invites the person to go into more detail and talk more.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33</a:t>
            </a:fld>
            <a:endParaRPr lang="en-US"/>
          </a:p>
        </p:txBody>
      </p:sp>
    </p:spTree>
    <p:extLst>
      <p:ext uri="{BB962C8B-B14F-4D97-AF65-F5344CB8AC3E}">
        <p14:creationId xmlns:p14="http://schemas.microsoft.com/office/powerpoint/2010/main" val="407925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Read the response out loud.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This response recognizes that this is a difficult time and situation for the person. It gives emotional support by acknowledging that seeking help is good, while it also starts to build rapport with the person by inviting them to talk more.</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In both examples, the person has been invited to talk more</a:t>
            </a:r>
            <a:r>
              <a:rPr lang="en-GB" sz="1200" baseline="0" dirty="0">
                <a:effectLst/>
                <a:latin typeface="+mn-lt"/>
                <a:ea typeface="ＭＳ 明朝"/>
                <a:cs typeface="Arial"/>
              </a:rPr>
              <a:t> and</a:t>
            </a:r>
            <a:r>
              <a:rPr lang="en-GB" sz="1200" dirty="0">
                <a:effectLst/>
                <a:latin typeface="+mn-lt"/>
                <a:ea typeface="ＭＳ 明朝"/>
                <a:cs typeface="Arial"/>
              </a:rPr>
              <a:t> explain more. This is a key point and the best way to do this is to use open-ended questions.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34</a:t>
            </a:fld>
            <a:endParaRPr lang="en-US"/>
          </a:p>
        </p:txBody>
      </p:sp>
    </p:spTree>
    <p:extLst>
      <p:ext uri="{BB962C8B-B14F-4D97-AF65-F5344CB8AC3E}">
        <p14:creationId xmlns:p14="http://schemas.microsoft.com/office/powerpoint/2010/main" val="151836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sz="1200" dirty="0">
                <a:effectLst/>
                <a:latin typeface="+mn-lt"/>
                <a:ea typeface="ＭＳ 明朝"/>
                <a:cs typeface="Arial"/>
              </a:rPr>
              <a:t>Explain that being able to actively listen is easier when using good verbal communication skills,</a:t>
            </a:r>
            <a:r>
              <a:rPr lang="en-US" sz="1200" baseline="0" dirty="0">
                <a:effectLst/>
                <a:latin typeface="+mn-lt"/>
                <a:ea typeface="ＭＳ 明朝"/>
                <a:cs typeface="Arial"/>
              </a:rPr>
              <a:t> i</a:t>
            </a:r>
            <a:r>
              <a:rPr lang="en-US" sz="1200" dirty="0">
                <a:effectLst/>
                <a:latin typeface="+mn-lt"/>
                <a:ea typeface="ＭＳ 明朝"/>
                <a:cs typeface="Arial"/>
              </a:rPr>
              <a:t>ncluding asking questions and summarizing.</a:t>
            </a:r>
            <a:endParaRPr lang="en-GB" sz="1200" dirty="0">
              <a:effectLst/>
              <a:latin typeface="Cambria"/>
              <a:ea typeface="ＭＳ 明朝"/>
              <a:cs typeface="Arial"/>
            </a:endParaRPr>
          </a:p>
          <a:p>
            <a:pPr algn="l">
              <a:spcAft>
                <a:spcPts val="0"/>
              </a:spcAft>
            </a:pPr>
            <a:r>
              <a:rPr lang="en-US"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US" sz="1200" dirty="0">
                <a:effectLst/>
                <a:latin typeface="+mn-lt"/>
                <a:ea typeface="ＭＳ 明朝"/>
                <a:cs typeface="Arial"/>
              </a:rPr>
              <a:t>Ask if participants know the difference between open and closed questions. </a:t>
            </a:r>
            <a:endParaRPr lang="en-GB" sz="1200" dirty="0">
              <a:effectLst/>
              <a:latin typeface="Cambria"/>
              <a:ea typeface="ＭＳ 明朝"/>
              <a:cs typeface="Arial"/>
            </a:endParaRPr>
          </a:p>
          <a:p>
            <a:pPr algn="l">
              <a:spcAft>
                <a:spcPts val="0"/>
              </a:spcAft>
            </a:pPr>
            <a:endParaRPr lang="en-GB" sz="1200" dirty="0">
              <a:effectLst/>
              <a:latin typeface="+mn-lt"/>
              <a:ea typeface="ＭＳ 明朝"/>
              <a:cs typeface="Arial"/>
            </a:endParaRPr>
          </a:p>
          <a:p>
            <a:pPr algn="l">
              <a:spcAft>
                <a:spcPts val="0"/>
              </a:spcAft>
            </a:pPr>
            <a:r>
              <a:rPr lang="en-GB" sz="1200" dirty="0">
                <a:effectLst/>
                <a:latin typeface="+mn-lt"/>
                <a:ea typeface="ＭＳ 明朝"/>
                <a:cs typeface="Arial"/>
              </a:rPr>
              <a:t>Talk through the explanations on the slide.</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Go on to explain that open questions and closed questions can work well together. </a:t>
            </a:r>
            <a:endParaRPr lang="en-GB" sz="1200" dirty="0">
              <a:effectLst/>
              <a:latin typeface="Cambria"/>
              <a:ea typeface="ＭＳ 明朝"/>
              <a:cs typeface="Arial"/>
            </a:endParaRPr>
          </a:p>
          <a:p>
            <a:pPr algn="l">
              <a:spcAft>
                <a:spcPts val="0"/>
              </a:spcAft>
            </a:pPr>
            <a:endParaRPr lang="en-GB" sz="1200" dirty="0">
              <a:effectLst/>
              <a:latin typeface="+mn-lt"/>
              <a:ea typeface="ＭＳ 明朝"/>
              <a:cs typeface="Arial"/>
            </a:endParaRPr>
          </a:p>
          <a:p>
            <a:pPr algn="l">
              <a:spcAft>
                <a:spcPts val="0"/>
              </a:spcAft>
            </a:pPr>
            <a:r>
              <a:rPr lang="en-GB" sz="1200" dirty="0">
                <a:effectLst/>
                <a:latin typeface="+mn-lt"/>
                <a:ea typeface="ＭＳ 明朝"/>
                <a:cs typeface="Arial"/>
              </a:rPr>
              <a:t>Open questions can provide:</a:t>
            </a:r>
            <a:endParaRPr lang="en-GB" sz="1200" dirty="0">
              <a:effectLst/>
              <a:latin typeface="Cambria"/>
              <a:ea typeface="ＭＳ 明朝"/>
              <a:cs typeface="Arial"/>
            </a:endParaRPr>
          </a:p>
          <a:p>
            <a:pPr marL="742950" lvl="1" indent="-285750" algn="l">
              <a:spcAft>
                <a:spcPts val="0"/>
              </a:spcAft>
              <a:buFont typeface="Courier New" charset="0"/>
              <a:buChar char="o"/>
              <a:tabLst>
                <a:tab pos="228600" algn="l"/>
              </a:tabLst>
            </a:pPr>
            <a:r>
              <a:rPr lang="en-US" sz="1200" dirty="0">
                <a:effectLst/>
                <a:latin typeface="+mn-lt"/>
                <a:ea typeface="ＭＳ 明朝"/>
                <a:cs typeface="Arial"/>
              </a:rPr>
              <a:t>The basic structure for the first interview.</a:t>
            </a:r>
            <a:endParaRPr lang="en-GB" sz="1200" dirty="0">
              <a:effectLst/>
              <a:latin typeface="Cambria"/>
              <a:ea typeface="ＭＳ 明朝"/>
              <a:cs typeface="Arial"/>
            </a:endParaRPr>
          </a:p>
          <a:p>
            <a:pPr marL="742950" lvl="1" indent="-285750" algn="l">
              <a:spcAft>
                <a:spcPts val="0"/>
              </a:spcAft>
              <a:buFont typeface="Courier New" charset="0"/>
              <a:buChar char="o"/>
              <a:tabLst>
                <a:tab pos="228600" algn="l"/>
              </a:tabLst>
            </a:pPr>
            <a:r>
              <a:rPr lang="en-US" sz="1200" dirty="0">
                <a:effectLst/>
                <a:latin typeface="+mn-lt"/>
                <a:ea typeface="ＭＳ 明朝"/>
                <a:cs typeface="Arial"/>
              </a:rPr>
              <a:t>A broad perspective on a person's life.</a:t>
            </a:r>
            <a:endParaRPr lang="en-GB" sz="1200" dirty="0">
              <a:effectLst/>
              <a:latin typeface="Cambria"/>
              <a:ea typeface="ＭＳ 明朝"/>
              <a:cs typeface="Arial"/>
            </a:endParaRPr>
          </a:p>
          <a:p>
            <a:pPr algn="l">
              <a:spcAft>
                <a:spcPts val="0"/>
              </a:spcAft>
            </a:pPr>
            <a:endParaRPr lang="en-US" sz="1200" dirty="0">
              <a:effectLst/>
              <a:latin typeface="+mn-lt"/>
              <a:ea typeface="ＭＳ 明朝"/>
              <a:cs typeface="Arial"/>
            </a:endParaRPr>
          </a:p>
          <a:p>
            <a:pPr algn="l">
              <a:spcAft>
                <a:spcPts val="0"/>
              </a:spcAft>
            </a:pPr>
            <a:r>
              <a:rPr lang="en-US" sz="1200" dirty="0">
                <a:effectLst/>
                <a:latin typeface="+mn-lt"/>
                <a:ea typeface="ＭＳ 明朝"/>
                <a:cs typeface="Arial"/>
              </a:rPr>
              <a:t>Closed questions can then be used to get more specific follow up information:</a:t>
            </a:r>
            <a:endParaRPr lang="en-GB" sz="1200" dirty="0">
              <a:effectLst/>
              <a:latin typeface="Cambria"/>
              <a:ea typeface="ＭＳ 明朝"/>
              <a:cs typeface="Arial"/>
            </a:endParaRPr>
          </a:p>
          <a:p>
            <a:pPr marL="742950" lvl="1" indent="-285750" algn="l">
              <a:spcAft>
                <a:spcPts val="0"/>
              </a:spcAft>
              <a:buFont typeface="Courier New" charset="0"/>
              <a:buChar char="o"/>
              <a:tabLst>
                <a:tab pos="228600" algn="l"/>
              </a:tabLst>
            </a:pPr>
            <a:r>
              <a:rPr lang="en-US" sz="1200" dirty="0">
                <a:effectLst/>
                <a:latin typeface="+mn-lt"/>
                <a:ea typeface="ＭＳ 明朝"/>
                <a:cs typeface="Arial"/>
              </a:rPr>
              <a:t>Closed questions can also be used when people are evasive, or become too detailed in their answers.</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Talk through the examples of open and closed questions on the slide.</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35</a:t>
            </a:fld>
            <a:endParaRPr lang="en-US"/>
          </a:p>
        </p:txBody>
      </p:sp>
    </p:spTree>
    <p:extLst>
      <p:ext uri="{BB962C8B-B14F-4D97-AF65-F5344CB8AC3E}">
        <p14:creationId xmlns:p14="http://schemas.microsoft.com/office/powerpoint/2010/main" val="387798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p:spPr>
        <p:txBody>
          <a:bodyPr/>
          <a:lstStyle/>
          <a:p>
            <a:pPr algn="l">
              <a:spcAft>
                <a:spcPts val="0"/>
              </a:spcAft>
            </a:pPr>
            <a:r>
              <a:rPr lang="en-GB" sz="1200" dirty="0">
                <a:effectLst/>
                <a:latin typeface="+mn-lt"/>
                <a:ea typeface="ＭＳ 明朝"/>
                <a:cs typeface="Arial"/>
              </a:rPr>
              <a:t>Ask participants to briefly reflect on which types of questions they usually use in their clinical practice.</a:t>
            </a:r>
          </a:p>
          <a:p>
            <a:pPr algn="l">
              <a:spcAft>
                <a:spcPts val="0"/>
              </a:spcAft>
            </a:pPr>
            <a:endParaRPr lang="en-GB" sz="1200" dirty="0">
              <a:effectLst/>
              <a:latin typeface="Cambria"/>
              <a:ea typeface="ＭＳ 明朝"/>
              <a:cs typeface="Arial"/>
            </a:endParaRPr>
          </a:p>
          <a:p>
            <a:r>
              <a:rPr lang="en-GB" sz="1200" dirty="0">
                <a:effectLst/>
                <a:latin typeface="+mn-lt"/>
                <a:ea typeface="ＭＳ 明朝"/>
                <a:cs typeface="Arial"/>
              </a:rPr>
              <a:t>Do they use open questions or closed questions? Explain that there is no right or wrong answer to this, it is just useful to reflect on how they communicate with the people they see.</a:t>
            </a:r>
            <a:r>
              <a:rPr lang="en-GB" dirty="0">
                <a:effectLst/>
              </a:rPr>
              <a:t> </a:t>
            </a:r>
            <a:endParaRPr lang="en-US" sz="1200" dirty="0">
              <a:latin typeface="+mn-lt"/>
              <a:ea typeface="Arial" charset="0"/>
              <a:cs typeface="Arial" pitchFamily="34" charset="0"/>
            </a:endParaRPr>
          </a:p>
        </p:txBody>
      </p:sp>
      <p:sp>
        <p:nvSpPr>
          <p:cNvPr id="282627" name="Slide Number Placeholder 3"/>
          <p:cNvSpPr>
            <a:spLocks noGrp="1"/>
          </p:cNvSpPr>
          <p:nvPr>
            <p:ph type="sldNum" sz="quarter" idx="5"/>
          </p:nvPr>
        </p:nvSpPr>
        <p:spPr>
          <a:noFill/>
        </p:spPr>
        <p:txBody>
          <a:bodyPr/>
          <a:lstStyle/>
          <a:p>
            <a:fld id="{E0DD8479-5C78-4B15-8A2D-193E8D5A9EBA}" type="slidenum">
              <a:rPr lang="en-US" smtClean="0">
                <a:latin typeface="Calibri" pitchFamily="34" charset="0"/>
              </a:rPr>
              <a:pPr/>
              <a:t>36</a:t>
            </a:fld>
            <a:endParaRPr lang="en-US">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dirty="0">
                <a:effectLst/>
                <a:latin typeface="+mn-lt"/>
                <a:ea typeface="ＭＳ 明朝"/>
                <a:cs typeface="Times New Roman"/>
              </a:rPr>
              <a:t>Read each question out loud and ask if it is open or closed.</a:t>
            </a:r>
            <a:endParaRPr lang="en-GB" sz="1200" dirty="0">
              <a:effectLst/>
              <a:latin typeface="Cambria"/>
              <a:ea typeface="ＭＳ 明朝"/>
              <a:cs typeface="Times New Roman"/>
            </a:endParaRPr>
          </a:p>
          <a:p>
            <a:pPr algn="l">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37</a:t>
            </a:fld>
            <a:endParaRPr lang="en-US"/>
          </a:p>
        </p:txBody>
      </p:sp>
    </p:spTree>
    <p:extLst>
      <p:ext uri="{BB962C8B-B14F-4D97-AF65-F5344CB8AC3E}">
        <p14:creationId xmlns:p14="http://schemas.microsoft.com/office/powerpoint/2010/main" val="2469879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Arial"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fld id="{F2806229-C48D-A342-8AF6-24D6D648D0A2}" type="slidenum">
              <a:rPr lang="en-US" altLang="x-none">
                <a:latin typeface="Arial" charset="0"/>
              </a:rPr>
              <a:pPr eaLnBrk="1" hangingPunct="1"/>
              <a:t>38</a:t>
            </a:fld>
            <a:endParaRPr lang="en-US" altLang="x-none">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spcAft>
                <a:spcPts val="0"/>
              </a:spcAft>
            </a:pPr>
            <a:r>
              <a:rPr lang="en-GB" sz="1200" dirty="0">
                <a:effectLst/>
                <a:latin typeface="+mn-lt"/>
                <a:ea typeface="ＭＳ 明朝"/>
                <a:cs typeface="Arial"/>
              </a:rPr>
              <a:t>Explain that </a:t>
            </a:r>
            <a:r>
              <a:rPr lang="en-GB" sz="1200" b="1" dirty="0">
                <a:effectLst/>
                <a:latin typeface="+mn-lt"/>
                <a:ea typeface="ＭＳ 明朝"/>
                <a:cs typeface="Arial"/>
              </a:rPr>
              <a:t>summarizing</a:t>
            </a:r>
            <a:r>
              <a:rPr lang="en-GB" sz="1200" dirty="0">
                <a:effectLst/>
                <a:latin typeface="+mn-lt"/>
                <a:ea typeface="ＭＳ 明朝"/>
                <a:cs typeface="Arial"/>
              </a:rPr>
              <a:t> can be another very useful technique to use when trying to understand the details about what the person is experiencing and clarifying if you understood it correctly.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Talk through the steps of summarizing in the slide. </a:t>
            </a:r>
            <a:endParaRPr lang="en-GB" sz="1200" dirty="0">
              <a:effectLst/>
              <a:latin typeface="Cambria"/>
              <a:ea typeface="ＭＳ 明朝"/>
              <a:cs typeface="Arial"/>
            </a:endParaRPr>
          </a:p>
          <a:p>
            <a:pPr algn="l">
              <a:spcAft>
                <a:spcPts val="0"/>
              </a:spcAft>
            </a:pPr>
            <a:endParaRPr lang="en-US" altLang="x-none" dirty="0"/>
          </a:p>
        </p:txBody>
      </p:sp>
    </p:spTree>
    <p:extLst>
      <p:ext uri="{BB962C8B-B14F-4D97-AF65-F5344CB8AC3E}">
        <p14:creationId xmlns:p14="http://schemas.microsoft.com/office/powerpoint/2010/main" val="2090870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明朝"/>
                <a:cs typeface="Times New Roman"/>
              </a:rPr>
              <a:t>Describe these examples of how people can start to summarize and clarify what a person says.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39</a:t>
            </a:fld>
            <a:endParaRPr lang="en-US"/>
          </a:p>
        </p:txBody>
      </p:sp>
    </p:spTree>
    <p:extLst>
      <p:ext uri="{BB962C8B-B14F-4D97-AF65-F5344CB8AC3E}">
        <p14:creationId xmlns:p14="http://schemas.microsoft.com/office/powerpoint/2010/main" val="136380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worldwide, mental, neurological and substance use (MNS) conditions are major contributors to the global burden of disease accounting for 13% of disability-adjusted life years and rising, especially in low- and middle-income countries (LMIC).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MNS conditions commonly co-occur with other chronic health conditions (e.g. HIV/AIDS, diabetes, cardiovascular disease), and, if untreated, worsen the outcome of these conditions. People with MNS conditions and their families are also challenged by stigma that further worsens their quality of life, affects social inclusion, employability and interferes with help seeking.</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public health concern is compounded by the fact that many individuals with MNS conditions remain untreated although effective treatment exists. This is called a treatment gap.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between 75</a:t>
            </a:r>
            <a:r>
              <a:rPr lang="mr-IN"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90% of people with MNS conditions do not receive treatment; this represents the </a:t>
            </a:r>
            <a:r>
              <a:rPr lang="en-US" sz="1200" b="1" kern="1200" dirty="0">
                <a:solidFill>
                  <a:schemeClr val="tx1"/>
                </a:solidFill>
                <a:effectLst/>
                <a:latin typeface="+mn-lt"/>
                <a:ea typeface="+mn-ea"/>
                <a:cs typeface="+mn-cs"/>
              </a:rPr>
              <a:t>mental health treatment gap.</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BDF55AE-201F-3042-A0C5-2E3BF7EA0CD4}" type="slidenum">
              <a:rPr lang="en-US" smtClean="0"/>
              <a:t>4</a:t>
            </a:fld>
            <a:endParaRPr lang="en-US"/>
          </a:p>
        </p:txBody>
      </p:sp>
    </p:spTree>
    <p:extLst>
      <p:ext uri="{BB962C8B-B14F-4D97-AF65-F5344CB8AC3E}">
        <p14:creationId xmlns:p14="http://schemas.microsoft.com/office/powerpoint/2010/main" val="2556294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明朝"/>
                <a:cs typeface="Times New Roman"/>
              </a:rPr>
              <a:t>In this summary, the response identifies that the lady </a:t>
            </a:r>
            <a:r>
              <a:rPr lang="en-GB" sz="1200">
                <a:effectLst/>
                <a:latin typeface="+mn-lt"/>
                <a:ea typeface="ＭＳ 明朝"/>
                <a:cs typeface="Times New Roman"/>
              </a:rPr>
              <a:t>is "frustrated" </a:t>
            </a:r>
            <a:r>
              <a:rPr lang="en-GB" sz="1200" dirty="0">
                <a:effectLst/>
                <a:latin typeface="+mn-lt"/>
                <a:ea typeface="ＭＳ 明朝"/>
                <a:cs typeface="Times New Roman"/>
              </a:rPr>
              <a:t>by her husband’s use of alcohol and frustrated that it leads to arguments. It also recognizes that she feels unable to change this situation which leaves her feeling hopeless about their future.</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40</a:t>
            </a:fld>
            <a:endParaRPr lang="en-US"/>
          </a:p>
        </p:txBody>
      </p:sp>
    </p:spTree>
    <p:extLst>
      <p:ext uri="{BB962C8B-B14F-4D97-AF65-F5344CB8AC3E}">
        <p14:creationId xmlns:p14="http://schemas.microsoft.com/office/powerpoint/2010/main" val="554319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明朝"/>
                <a:cs typeface="Arial"/>
              </a:rPr>
              <a:t>Explain that in this summary the person has listened and heard that not only is the person suffering a major loss</a:t>
            </a:r>
            <a:r>
              <a:rPr lang="en-GB" sz="1200" baseline="0" dirty="0">
                <a:effectLst/>
                <a:latin typeface="+mn-lt"/>
                <a:ea typeface="ＭＳ 明朝"/>
                <a:cs typeface="Arial"/>
              </a:rPr>
              <a:t> </a:t>
            </a:r>
            <a:r>
              <a:rPr lang="mr-IN" sz="1200" baseline="0" dirty="0">
                <a:effectLst/>
                <a:latin typeface="+mn-lt"/>
                <a:ea typeface="ＭＳ 明朝"/>
                <a:cs typeface="Arial"/>
              </a:rPr>
              <a:t>–</a:t>
            </a:r>
            <a:r>
              <a:rPr lang="en-GB" sz="1200" dirty="0">
                <a:effectLst/>
                <a:latin typeface="+mn-lt"/>
                <a:ea typeface="ＭＳ 明朝"/>
                <a:cs typeface="Arial"/>
              </a:rPr>
              <a:t> the loss of her husband. But she has found that she is HIV+ and that it must have been her husband who infected her. This news has left her feeling betrayed</a:t>
            </a:r>
            <a:r>
              <a:rPr lang="en-GB" sz="1200" baseline="0" dirty="0">
                <a:effectLst/>
                <a:latin typeface="+mn-lt"/>
                <a:ea typeface="ＭＳ 明朝"/>
                <a:cs typeface="Arial"/>
              </a:rPr>
              <a:t> </a:t>
            </a:r>
            <a:r>
              <a:rPr lang="mr-IN" sz="1200" baseline="0" dirty="0">
                <a:effectLst/>
                <a:latin typeface="+mn-lt"/>
                <a:ea typeface="ＭＳ 明朝"/>
                <a:cs typeface="Arial"/>
              </a:rPr>
              <a:t>–</a:t>
            </a:r>
            <a:r>
              <a:rPr lang="en-GB" sz="1200" baseline="0" dirty="0">
                <a:effectLst/>
                <a:latin typeface="+mn-lt"/>
                <a:ea typeface="ＭＳ 明朝"/>
                <a:cs typeface="Arial"/>
              </a:rPr>
              <a:t> b</a:t>
            </a:r>
            <a:r>
              <a:rPr lang="en-GB" sz="1200" dirty="0">
                <a:effectLst/>
                <a:latin typeface="+mn-lt"/>
                <a:ea typeface="ＭＳ 明朝"/>
                <a:cs typeface="Arial"/>
              </a:rPr>
              <a:t>ecause he did not tell her </a:t>
            </a:r>
            <a:r>
              <a:rPr lang="mr-IN" sz="1200" dirty="0">
                <a:effectLst/>
                <a:latin typeface="+mn-lt"/>
                <a:ea typeface="ＭＳ 明朝"/>
                <a:cs typeface="Arial"/>
              </a:rPr>
              <a:t>–</a:t>
            </a:r>
            <a:r>
              <a:rPr lang="en-GB" sz="1200" dirty="0">
                <a:effectLst/>
                <a:latin typeface="+mn-lt"/>
                <a:ea typeface="ＭＳ 明朝"/>
                <a:cs typeface="Arial"/>
              </a:rPr>
              <a:t> and confused as she did not know that her husband had AIDS.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41</a:t>
            </a:fld>
            <a:endParaRPr lang="en-US"/>
          </a:p>
        </p:txBody>
      </p:sp>
    </p:spTree>
    <p:extLst>
      <p:ext uri="{BB962C8B-B14F-4D97-AF65-F5344CB8AC3E}">
        <p14:creationId xmlns:p14="http://schemas.microsoft.com/office/powerpoint/2010/main" val="85468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5: Promoting respect and dignity</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b="0" kern="1200" dirty="0">
                <a:solidFill>
                  <a:schemeClr val="tx1"/>
                </a:solidFill>
                <a:effectLst/>
                <a:latin typeface="+mn-lt"/>
                <a:ea typeface="+mn-ea"/>
                <a:cs typeface="+mn-cs"/>
              </a:rPr>
              <a:t>4</a:t>
            </a:r>
            <a:r>
              <a:rPr lang="en-GB" sz="1200" kern="1200" dirty="0">
                <a:solidFill>
                  <a:schemeClr val="tx1"/>
                </a:solidFill>
                <a:effectLst/>
                <a:latin typeface="+mn-lt"/>
                <a:ea typeface="+mn-ea"/>
                <a:cs typeface="+mn-cs"/>
              </a:rPr>
              <a:t>0 minutes. </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Give participants a better understanding of the stigma and discrimination that people with priority MNS conditions face.</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Split participants into small groups.</a:t>
            </a:r>
          </a:p>
          <a:p>
            <a:pPr marL="171450" lvl="0" indent="-171450">
              <a:buFont typeface="Arial" charset="0"/>
              <a:buChar char="•"/>
            </a:pPr>
            <a:r>
              <a:rPr lang="en-GB" sz="1200" kern="1200" dirty="0">
                <a:solidFill>
                  <a:schemeClr val="tx1"/>
                </a:solidFill>
                <a:effectLst/>
                <a:latin typeface="+mn-lt"/>
                <a:ea typeface="+mn-ea"/>
                <a:cs typeface="+mn-cs"/>
              </a:rPr>
              <a:t>Ask each group to answer the following questions: </a:t>
            </a:r>
          </a:p>
          <a:p>
            <a:pPr marL="228600" lvl="0" indent="-228600">
              <a:buFont typeface="+mj-lt"/>
              <a:buAutoNum type="arabicPeriod"/>
            </a:pPr>
            <a:r>
              <a:rPr lang="en-GB" sz="1200" kern="1200" dirty="0">
                <a:solidFill>
                  <a:schemeClr val="tx1"/>
                </a:solidFill>
                <a:effectLst/>
                <a:latin typeface="+mn-lt"/>
                <a:ea typeface="+mn-ea"/>
                <a:cs typeface="+mn-cs"/>
              </a:rPr>
              <a:t>How are people with MNS treated in your community? </a:t>
            </a:r>
          </a:p>
          <a:p>
            <a:pPr marL="228600" lvl="0" indent="-228600">
              <a:buFont typeface="+mj-lt"/>
              <a:buAutoNum type="arabicPeriod"/>
            </a:pPr>
            <a:r>
              <a:rPr lang="en-GB" sz="1200" kern="1200" dirty="0">
                <a:solidFill>
                  <a:schemeClr val="tx1"/>
                </a:solidFill>
                <a:effectLst/>
                <a:latin typeface="+mn-lt"/>
                <a:ea typeface="+mn-ea"/>
                <a:cs typeface="+mn-cs"/>
              </a:rPr>
              <a:t>Break this discussion down to distinguish between disorders – for example, how are people with epilepsy perceived versus how people with psychoses or depression are treated. How are children with developmental disorders treated? How are people with substance use disorders treated?</a:t>
            </a:r>
          </a:p>
          <a:p>
            <a:pPr marL="171450" lvl="0" indent="-171450">
              <a:buFont typeface="Arial" charset="0"/>
              <a:buChar char="•"/>
            </a:pPr>
            <a:r>
              <a:rPr lang="en-GB" sz="1200" kern="1200" dirty="0">
                <a:solidFill>
                  <a:schemeClr val="tx1"/>
                </a:solidFill>
                <a:effectLst/>
                <a:latin typeface="+mn-lt"/>
                <a:ea typeface="+mn-ea"/>
                <a:cs typeface="+mn-cs"/>
              </a:rPr>
              <a:t>Allow 10 minutes for discussion and then ask each group to nominate a spokesperson to share their lists with the rest of the group. </a:t>
            </a:r>
          </a:p>
          <a:p>
            <a:pPr marL="171450" lvl="0" indent="-171450">
              <a:buFont typeface="Arial" charset="0"/>
              <a:buChar char="•"/>
            </a:pPr>
            <a:r>
              <a:rPr lang="en-GB" sz="1200" kern="1200" dirty="0">
                <a:solidFill>
                  <a:schemeClr val="tx1"/>
                </a:solidFill>
                <a:effectLst/>
                <a:latin typeface="+mn-lt"/>
                <a:ea typeface="+mn-ea"/>
                <a:cs typeface="+mn-cs"/>
              </a:rPr>
              <a:t>The facilitator should make a list of the participants’ responses.</a:t>
            </a:r>
          </a:p>
          <a:p>
            <a:pPr marL="171450" lvl="0" indent="-171450">
              <a:buFont typeface="Arial" charset="0"/>
              <a:buChar char="•"/>
            </a:pPr>
            <a:r>
              <a:rPr lang="en-GB" sz="1200" kern="1200" dirty="0">
                <a:solidFill>
                  <a:schemeClr val="tx1"/>
                </a:solidFill>
                <a:effectLst/>
                <a:latin typeface="+mn-lt"/>
                <a:ea typeface="+mn-ea"/>
                <a:cs typeface="+mn-cs"/>
              </a:rPr>
              <a:t>Explain briefly that negative name calling, labelling and marginalization are all forms of stigma. </a:t>
            </a:r>
          </a:p>
          <a:p>
            <a:pPr marL="171450" lvl="0" indent="-171450">
              <a:buFont typeface="Arial" charset="0"/>
              <a:buChar char="•"/>
            </a:pPr>
            <a:r>
              <a:rPr lang="en-GB" sz="1200" kern="1200" dirty="0">
                <a:solidFill>
                  <a:schemeClr val="tx1"/>
                </a:solidFill>
                <a:effectLst/>
                <a:latin typeface="+mn-lt"/>
                <a:ea typeface="+mn-ea"/>
                <a:cs typeface="+mn-cs"/>
              </a:rPr>
              <a:t>Ask the groups to discuss: </a:t>
            </a:r>
          </a:p>
          <a:p>
            <a:pPr marL="228600" lvl="0" indent="-228600">
              <a:buFont typeface="+mj-lt"/>
              <a:buAutoNum type="arabicPeriod"/>
            </a:pPr>
            <a:r>
              <a:rPr lang="en-GB" sz="1200" kern="1200" dirty="0">
                <a:solidFill>
                  <a:schemeClr val="tx1"/>
                </a:solidFill>
                <a:effectLst/>
                <a:latin typeface="+mn-lt"/>
                <a:ea typeface="+mn-ea"/>
                <a:cs typeface="+mn-cs"/>
              </a:rPr>
              <a:t>What impact does stigma have on the individual? </a:t>
            </a:r>
          </a:p>
          <a:p>
            <a:pPr marL="228600" lvl="0" indent="-228600">
              <a:buFont typeface="+mj-lt"/>
              <a:buAutoNum type="arabicPeriod"/>
            </a:pPr>
            <a:r>
              <a:rPr lang="en-GB" sz="1200" kern="1200" dirty="0">
                <a:solidFill>
                  <a:schemeClr val="tx1"/>
                </a:solidFill>
                <a:effectLst/>
                <a:latin typeface="+mn-lt"/>
                <a:ea typeface="+mn-ea"/>
                <a:cs typeface="+mn-cs"/>
              </a:rPr>
              <a:t>What impact does it have on the family? </a:t>
            </a:r>
          </a:p>
          <a:p>
            <a:pPr marL="228600" lvl="0" indent="-228600">
              <a:buFont typeface="+mj-lt"/>
              <a:buAutoNum type="arabicPeriod"/>
            </a:pPr>
            <a:r>
              <a:rPr lang="en-GB" sz="1200" kern="1200" dirty="0">
                <a:solidFill>
                  <a:schemeClr val="tx1"/>
                </a:solidFill>
                <a:effectLst/>
                <a:latin typeface="+mn-lt"/>
                <a:ea typeface="+mn-ea"/>
                <a:cs typeface="+mn-cs"/>
              </a:rPr>
              <a:t>What impact does it have on the community?</a:t>
            </a:r>
          </a:p>
          <a:p>
            <a:pPr marL="171450" indent="-171450">
              <a:buFont typeface="Arial" charset="0"/>
              <a:buChar char="•"/>
            </a:pPr>
            <a:r>
              <a:rPr lang="en-GB" sz="1200" kern="1200" dirty="0">
                <a:solidFill>
                  <a:schemeClr val="tx1"/>
                </a:solidFill>
                <a:effectLst/>
                <a:latin typeface="+mn-lt"/>
                <a:ea typeface="+mn-ea"/>
                <a:cs typeface="+mn-cs"/>
              </a:rPr>
              <a:t>Allow 10 minutes for discussion and then ask each group to briefly feedback to the rest of the group. </a:t>
            </a:r>
            <a:endParaRPr lang="en-GB" sz="1200" dirty="0">
              <a:effectLst/>
              <a:latin typeface="+mn-lt"/>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Times"/>
              <a:ea typeface="ＭＳ 明朝"/>
              <a:cs typeface="Times New Roman"/>
            </a:endParaRPr>
          </a:p>
          <a:p>
            <a:r>
              <a:rPr lang="en-US" sz="1200" b="1" dirty="0">
                <a:effectLst/>
                <a:latin typeface="+mn-lt"/>
                <a:ea typeface="ＭＳ 明朝"/>
                <a:cs typeface="Arial"/>
              </a:rPr>
              <a:t>Note: </a:t>
            </a:r>
            <a:r>
              <a:rPr lang="en-US" sz="1200" dirty="0">
                <a:effectLst/>
                <a:latin typeface="+mn-lt"/>
                <a:ea typeface="ＭＳ 明朝"/>
                <a:cs typeface="Arial"/>
              </a:rPr>
              <a:t>In some societies it may be necessary to mention that people hearing voices are revered and respected. So, their treatment may not always be negative.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42</a:t>
            </a:fld>
            <a:endParaRPr lang="en-US"/>
          </a:p>
        </p:txBody>
      </p:sp>
    </p:spTree>
    <p:extLst>
      <p:ext uri="{BB962C8B-B14F-4D97-AF65-F5344CB8AC3E}">
        <p14:creationId xmlns:p14="http://schemas.microsoft.com/office/powerpoint/2010/main" val="3236506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ＭＳ 明朝"/>
                <a:cs typeface="Times New Roman"/>
              </a:rPr>
              <a:t>Keep the participants in the same groups as they were for the previous discussion and ask them to discuss the following three questions:</a:t>
            </a:r>
            <a:endParaRPr lang="en-GB" sz="1200" dirty="0">
              <a:effectLst/>
              <a:latin typeface="Times"/>
              <a:ea typeface="ＭＳ 明朝"/>
              <a:cs typeface="Times New Roman"/>
            </a:endParaRPr>
          </a:p>
          <a:p>
            <a:r>
              <a:rPr lang="en-US" sz="1200" dirty="0">
                <a:effectLst/>
                <a:latin typeface="+mn-lt"/>
                <a:ea typeface="ＭＳ 明朝"/>
                <a:cs typeface="Times New Roman"/>
              </a:rPr>
              <a:t>1. What impact does stigma have on the individual? </a:t>
            </a:r>
            <a:endParaRPr lang="en-GB" sz="1200" dirty="0">
              <a:effectLst/>
              <a:latin typeface="Times"/>
              <a:ea typeface="ＭＳ 明朝"/>
              <a:cs typeface="Times New Roman"/>
            </a:endParaRPr>
          </a:p>
          <a:p>
            <a:r>
              <a:rPr lang="en-US" sz="1200" dirty="0">
                <a:effectLst/>
                <a:latin typeface="+mn-lt"/>
                <a:ea typeface="ＭＳ 明朝"/>
                <a:cs typeface="Times New Roman"/>
              </a:rPr>
              <a:t>2. What impact does it have on the family? </a:t>
            </a:r>
            <a:endParaRPr lang="en-GB" sz="1200" dirty="0">
              <a:effectLst/>
              <a:latin typeface="Times"/>
              <a:ea typeface="ＭＳ 明朝"/>
              <a:cs typeface="Times New Roman"/>
            </a:endParaRPr>
          </a:p>
          <a:p>
            <a:r>
              <a:rPr lang="en-US" sz="1200" dirty="0">
                <a:effectLst/>
                <a:latin typeface="+mn-lt"/>
                <a:ea typeface="ＭＳ 明朝"/>
                <a:cs typeface="Arial"/>
              </a:rPr>
              <a:t>3. What impact does it have on the community?</a:t>
            </a:r>
            <a:r>
              <a:rPr lang="en-GB" dirty="0">
                <a:effectLst/>
              </a:rPr>
              <a:t> </a:t>
            </a:r>
            <a:endParaRPr lang="en-US" sz="1200" baseline="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45</a:t>
            </a:fld>
            <a:endParaRPr lang="en-US"/>
          </a:p>
        </p:txBody>
      </p:sp>
    </p:spTree>
    <p:extLst>
      <p:ext uri="{BB962C8B-B14F-4D97-AF65-F5344CB8AC3E}">
        <p14:creationId xmlns:p14="http://schemas.microsoft.com/office/powerpoint/2010/main" val="2688233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ＭＳ 明朝"/>
                <a:cs typeface="Times New Roman"/>
              </a:rPr>
              <a:t>Summarize the key discussion points highlighted by the participants and explain that stigma can bring a sense of</a:t>
            </a:r>
            <a:r>
              <a:rPr lang="en-US" sz="1200" baseline="0" dirty="0">
                <a:effectLst/>
                <a:latin typeface="+mn-lt"/>
                <a:ea typeface="ＭＳ 明朝"/>
                <a:cs typeface="Times New Roman"/>
              </a:rPr>
              <a:t> s</a:t>
            </a:r>
            <a:r>
              <a:rPr lang="en-US" sz="1200" dirty="0">
                <a:effectLst/>
                <a:latin typeface="+mn-lt"/>
                <a:ea typeface="ＭＳ 明朝"/>
                <a:cs typeface="Times New Roman"/>
              </a:rPr>
              <a:t>hame, blame, hopelessness, distress, reluctance to seek and/or accept help and fear. </a:t>
            </a:r>
            <a:endParaRPr lang="en-GB" sz="1200" dirty="0">
              <a:effectLst/>
              <a:latin typeface="Times"/>
              <a:ea typeface="ＭＳ 明朝"/>
              <a:cs typeface="Times New Roman"/>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46</a:t>
            </a:fld>
            <a:endParaRPr lang="en-US"/>
          </a:p>
        </p:txBody>
      </p:sp>
    </p:spTree>
    <p:extLst>
      <p:ext uri="{BB962C8B-B14F-4D97-AF65-F5344CB8AC3E}">
        <p14:creationId xmlns:p14="http://schemas.microsoft.com/office/powerpoint/2010/main" val="2468384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marL="228600"/>
            <a:r>
              <a:rPr lang="en-GB" sz="1200" dirty="0">
                <a:effectLst/>
                <a:latin typeface="+mn-lt"/>
                <a:ea typeface="ＭＳ 明朝"/>
                <a:cs typeface="Times New Roman"/>
              </a:rPr>
              <a:t>Explain that  stigma can impact on your emotional state by affecting your sense of self and self-confidence.</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It can affect symptoms of the MNS condition.</a:t>
            </a:r>
          </a:p>
          <a:p>
            <a:pPr marL="228600"/>
            <a:r>
              <a:rPr lang="en-GB" sz="1200" dirty="0">
                <a:effectLst/>
                <a:latin typeface="+mn-lt"/>
                <a:ea typeface="ＭＳ 明朝"/>
                <a:cs typeface="Times New Roman"/>
              </a:rPr>
              <a:t>It can shorten life expectancy and slow down recovery.</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It means that people can not access health care and treatment that they deserve.</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It can lead to an abuse of human rights. </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It can lead to disruptions in family life. </a:t>
            </a:r>
            <a:endParaRPr lang="en-GB" sz="1200" dirty="0">
              <a:effectLst/>
              <a:latin typeface="Times"/>
              <a:ea typeface="ＭＳ 明朝"/>
              <a:cs typeface="Times New Roman"/>
            </a:endParaRPr>
          </a:p>
          <a:p>
            <a:endParaRPr lang="en-GB" dirty="0">
              <a:latin typeface="+mn-lt"/>
              <a:cs typeface="Arial" charset="0"/>
            </a:endParaRPr>
          </a:p>
        </p:txBody>
      </p:sp>
      <p:sp>
        <p:nvSpPr>
          <p:cNvPr id="79875" name="Slide Number Placeholder 3"/>
          <p:cNvSpPr>
            <a:spLocks noGrp="1"/>
          </p:cNvSpPr>
          <p:nvPr>
            <p:ph type="sldNum" sz="quarter" idx="5"/>
          </p:nvPr>
        </p:nvSpPr>
        <p:spPr>
          <a:noFill/>
        </p:spPr>
        <p:txBody>
          <a:bodyPr/>
          <a:lstStyle/>
          <a:p>
            <a:fld id="{677078F5-0405-4892-B5C7-780DCE620081}" type="slidenum">
              <a:rPr lang="en-US" altLang="ja-JP" smtClean="0"/>
              <a:pPr/>
              <a:t>47</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pPr marL="228600"/>
            <a:r>
              <a:rPr lang="en-GB" sz="1200" dirty="0">
                <a:effectLst/>
                <a:latin typeface="+mn-lt"/>
                <a:ea typeface="ＭＳ 明朝"/>
                <a:cs typeface="Times New Roman"/>
              </a:rPr>
              <a:t>Explain the points on the slide one by one. Ask participants if they think they could implement these changes?</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Inform the participants that the full convention is available if they wish to see it.</a:t>
            </a:r>
            <a:endParaRPr lang="en-GB" sz="1200" dirty="0">
              <a:effectLst/>
              <a:latin typeface="Times"/>
              <a:ea typeface="ＭＳ 明朝"/>
              <a:cs typeface="Times New Roman"/>
            </a:endParaRPr>
          </a:p>
          <a:p>
            <a:pPr marL="228600"/>
            <a:r>
              <a:rPr lang="en-GB" sz="1200" dirty="0">
                <a:effectLst/>
                <a:latin typeface="+mn-lt"/>
                <a:ea typeface="ＭＳ 明朝"/>
                <a:cs typeface="Times New Roman"/>
              </a:rPr>
              <a:t>Consider reading aloud the following three examples of articles from the convention: </a:t>
            </a:r>
            <a:endParaRPr lang="en-GB" sz="1200" dirty="0">
              <a:effectLst/>
              <a:latin typeface="Times"/>
              <a:ea typeface="ＭＳ 明朝"/>
              <a:cs typeface="Times New Roman"/>
            </a:endParaRPr>
          </a:p>
          <a:p>
            <a:pPr marL="360000"/>
            <a:r>
              <a:rPr lang="en-GB" sz="1200" kern="1200" dirty="0">
                <a:solidFill>
                  <a:schemeClr val="tx1"/>
                </a:solidFill>
                <a:effectLst/>
                <a:latin typeface="+mn-lt"/>
                <a:ea typeface="+mn-ea"/>
                <a:cs typeface="+mn-cs"/>
              </a:rPr>
              <a:t>1. The right to good quality, affordable and accessible mental health services in the community (Art. 25).</a:t>
            </a:r>
          </a:p>
          <a:p>
            <a:pPr marL="360000"/>
            <a:r>
              <a:rPr lang="en-GB" sz="1200" kern="1200" dirty="0">
                <a:solidFill>
                  <a:schemeClr val="tx1"/>
                </a:solidFill>
                <a:effectLst/>
                <a:latin typeface="+mn-lt"/>
                <a:ea typeface="+mn-ea"/>
                <a:cs typeface="+mn-cs"/>
              </a:rPr>
              <a:t>2. The right to rehabilitation services in the community (Art. 26).</a:t>
            </a:r>
          </a:p>
          <a:p>
            <a:pPr marL="360000"/>
            <a:r>
              <a:rPr lang="en-GB" sz="1200" kern="1200" dirty="0">
                <a:solidFill>
                  <a:schemeClr val="tx1"/>
                </a:solidFill>
                <a:effectLst/>
                <a:latin typeface="+mn-lt"/>
                <a:ea typeface="+mn-ea"/>
                <a:cs typeface="+mn-cs"/>
              </a:rPr>
              <a:t>3. The right to live in the community and participate in community life (Art. 19). </a:t>
            </a:r>
          </a:p>
          <a:p>
            <a:pPr marL="228600"/>
            <a:endParaRPr lang="en-GB" sz="1200" b="1" dirty="0">
              <a:effectLst/>
              <a:latin typeface="Times"/>
              <a:ea typeface="ＭＳ 明朝"/>
              <a:cs typeface="Times New Roman"/>
            </a:endParaRPr>
          </a:p>
          <a:p>
            <a:pPr marL="228600"/>
            <a:r>
              <a:rPr lang="en-GB" sz="1200" b="1" dirty="0">
                <a:effectLst/>
                <a:latin typeface="+mn-lt"/>
                <a:ea typeface="ＭＳ 明朝"/>
                <a:cs typeface="Times New Roman"/>
              </a:rPr>
              <a:t>Background knowledge:</a:t>
            </a:r>
            <a:endParaRPr lang="en-GB" sz="1200" dirty="0">
              <a:effectLst/>
              <a:latin typeface="Times"/>
              <a:ea typeface="ＭＳ 明朝"/>
              <a:cs typeface="Times New Roman"/>
            </a:endParaRPr>
          </a:p>
          <a:p>
            <a:pPr marL="342900" lvl="0" indent="-342900">
              <a:buFont typeface="Arial" charset="0"/>
              <a:buChar char="•"/>
              <a:tabLst>
                <a:tab pos="457200" algn="l"/>
              </a:tabLst>
            </a:pPr>
            <a:r>
              <a:rPr lang="en-US" sz="1200" dirty="0">
                <a:effectLst/>
                <a:latin typeface="+mn-lt"/>
                <a:ea typeface="ＭＳ 明朝"/>
                <a:cs typeface="Times New Roman"/>
              </a:rPr>
              <a:t>Adopted in 2006 at the United Nations headquarters in New York.</a:t>
            </a:r>
            <a:endParaRPr lang="en-GB" sz="1200" dirty="0">
              <a:effectLst/>
              <a:latin typeface="Times"/>
              <a:ea typeface="ＭＳ 明朝"/>
              <a:cs typeface="Times New Roman"/>
            </a:endParaRPr>
          </a:p>
          <a:p>
            <a:pPr marL="342900" lvl="0" indent="-342900">
              <a:buFont typeface="Arial" charset="0"/>
              <a:buChar char="•"/>
              <a:tabLst>
                <a:tab pos="457200" algn="l"/>
              </a:tabLst>
            </a:pPr>
            <a:r>
              <a:rPr lang="en-GB" sz="1200" dirty="0">
                <a:effectLst/>
                <a:latin typeface="+mn-lt"/>
                <a:ea typeface="ＭＳ 明朝"/>
                <a:cs typeface="Times New Roman"/>
              </a:rPr>
              <a:t>The convention has already been ratified by 110 countries.</a:t>
            </a:r>
            <a:endParaRPr lang="en-GB" sz="1200" dirty="0">
              <a:effectLst/>
              <a:latin typeface="Times"/>
              <a:ea typeface="ＭＳ 明朝"/>
              <a:cs typeface="Times New Roman"/>
            </a:endParaRPr>
          </a:p>
          <a:p>
            <a:endParaRPr lang="en-US" sz="1200" b="1" dirty="0">
              <a:effectLst/>
              <a:latin typeface="+mn-lt"/>
              <a:ea typeface="ＭＳ 明朝"/>
              <a:cs typeface="Times New Roman"/>
            </a:endParaRPr>
          </a:p>
          <a:p>
            <a:r>
              <a:rPr lang="en-US" sz="1200" b="1" dirty="0">
                <a:effectLst/>
                <a:latin typeface="+mn-lt"/>
                <a:ea typeface="ＭＳ 明朝"/>
                <a:cs typeface="Times New Roman"/>
              </a:rPr>
              <a:t>Note</a:t>
            </a:r>
            <a:r>
              <a:rPr lang="en-GB" sz="1200" b="1" dirty="0">
                <a:effectLst/>
                <a:latin typeface="+mn-lt"/>
                <a:ea typeface="ＭＳ 明朝"/>
                <a:cs typeface="Times New Roman"/>
              </a:rPr>
              <a:t>:</a:t>
            </a:r>
            <a:endParaRPr lang="en-GB" sz="1200" dirty="0">
              <a:effectLst/>
              <a:latin typeface="Times"/>
              <a:ea typeface="ＭＳ 明朝"/>
              <a:cs typeface="Times New Roman"/>
            </a:endParaRPr>
          </a:p>
          <a:p>
            <a:pPr marL="342900" lvl="0" indent="-342900">
              <a:buFont typeface="Arial" charset="0"/>
              <a:buChar char="•"/>
              <a:tabLst>
                <a:tab pos="457200" algn="l"/>
              </a:tabLst>
            </a:pPr>
            <a:r>
              <a:rPr lang="en-GB" sz="1200" dirty="0">
                <a:effectLst/>
                <a:latin typeface="+mn-lt"/>
                <a:ea typeface="ＭＳ 明朝"/>
                <a:cs typeface="Times New Roman"/>
              </a:rPr>
              <a:t>On the following website, you can see which countries have ratified the convention:</a:t>
            </a:r>
            <a:r>
              <a:rPr lang="en-GB" sz="1200" baseline="0" dirty="0">
                <a:effectLst/>
                <a:latin typeface="Times"/>
                <a:ea typeface="ＭＳ 明朝"/>
                <a:cs typeface="Times New Roman"/>
              </a:rPr>
              <a:t> </a:t>
            </a:r>
            <a:r>
              <a:rPr lang="en-GB" sz="1200" dirty="0">
                <a:effectLst/>
                <a:latin typeface="+mn-lt"/>
                <a:ea typeface="ＭＳ 明朝"/>
                <a:cs typeface="Times New Roman"/>
              </a:rPr>
              <a:t>http://</a:t>
            </a:r>
            <a:r>
              <a:rPr lang="en-GB" sz="1200" dirty="0" err="1">
                <a:effectLst/>
                <a:latin typeface="+mn-lt"/>
                <a:ea typeface="ＭＳ 明朝"/>
                <a:cs typeface="Times New Roman"/>
              </a:rPr>
              <a:t>www.un.org</a:t>
            </a:r>
            <a:r>
              <a:rPr lang="en-GB" sz="1200" dirty="0">
                <a:effectLst/>
                <a:latin typeface="+mn-lt"/>
                <a:ea typeface="ＭＳ 明朝"/>
                <a:cs typeface="Times New Roman"/>
              </a:rPr>
              <a:t>/disabilities/</a:t>
            </a:r>
            <a:r>
              <a:rPr lang="en-GB" sz="1200" dirty="0" err="1">
                <a:effectLst/>
                <a:latin typeface="+mn-lt"/>
                <a:ea typeface="ＭＳ 明朝"/>
                <a:cs typeface="Times New Roman"/>
              </a:rPr>
              <a:t>countries.asp?navid</a:t>
            </a:r>
            <a:r>
              <a:rPr lang="en-GB" sz="1200" dirty="0">
                <a:effectLst/>
                <a:latin typeface="+mn-lt"/>
                <a:ea typeface="ＭＳ 明朝"/>
                <a:cs typeface="Times New Roman"/>
              </a:rPr>
              <a:t>=17&amp;pid=166 </a:t>
            </a:r>
            <a:endParaRPr lang="en-GB" sz="1200" dirty="0">
              <a:effectLst/>
              <a:latin typeface="Times"/>
              <a:ea typeface="ＭＳ 明朝"/>
              <a:cs typeface="Times New Roman"/>
            </a:endParaRPr>
          </a:p>
          <a:p>
            <a:pPr marL="342900" lvl="0" indent="-342900">
              <a:buFont typeface="Arial" charset="0"/>
              <a:buChar char="•"/>
              <a:tabLst>
                <a:tab pos="457200" algn="l"/>
              </a:tabLst>
            </a:pPr>
            <a:r>
              <a:rPr lang="en-GB" sz="1200" dirty="0">
                <a:effectLst/>
                <a:latin typeface="+mn-lt"/>
                <a:ea typeface="ＭＳ 明朝"/>
                <a:cs typeface="Times New Roman"/>
              </a:rPr>
              <a:t>If the country in which you are training has ratified it, then you should mention this in the training.</a:t>
            </a:r>
            <a:endParaRPr lang="en-GB" sz="1200" dirty="0">
              <a:effectLst/>
              <a:latin typeface="Times"/>
              <a:ea typeface="ＭＳ 明朝"/>
              <a:cs typeface="Times New Roman"/>
            </a:endParaRPr>
          </a:p>
          <a:p>
            <a:pPr>
              <a:lnSpc>
                <a:spcPct val="90000"/>
              </a:lnSpc>
              <a:buFontTx/>
              <a:buNone/>
            </a:pPr>
            <a:endParaRPr lang="en-GB" sz="1200" dirty="0">
              <a:latin typeface="+mn-lt"/>
              <a:cs typeface="Arial" pitchFamily="34" charset="0"/>
            </a:endParaRPr>
          </a:p>
        </p:txBody>
      </p:sp>
      <p:sp>
        <p:nvSpPr>
          <p:cNvPr id="83971" name="Slide Number Placeholder 3"/>
          <p:cNvSpPr>
            <a:spLocks noGrp="1"/>
          </p:cNvSpPr>
          <p:nvPr>
            <p:ph type="sldNum" sz="quarter" idx="5"/>
          </p:nvPr>
        </p:nvSpPr>
        <p:spPr>
          <a:noFill/>
        </p:spPr>
        <p:txBody>
          <a:bodyPr/>
          <a:lstStyle/>
          <a:p>
            <a:fld id="{AC49BC80-4C23-4110-A3F0-DD675C5C3DA1}" type="slidenum">
              <a:rPr lang="en-US" altLang="ja-JP" smtClean="0"/>
              <a:pPr/>
              <a:t>48</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(depending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ECP Multiple Choice Questionnaires (MCQs) (See ECP Supporting Materials)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49</a:t>
            </a:fld>
            <a:endParaRPr lang="en-US"/>
          </a:p>
        </p:txBody>
      </p:sp>
    </p:spTree>
    <p:extLst>
      <p:ext uri="{BB962C8B-B14F-4D97-AF65-F5344CB8AC3E}">
        <p14:creationId xmlns:p14="http://schemas.microsoft.com/office/powerpoint/2010/main" val="1945767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6: Group discussion: General principles of MNS assessments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b="0" kern="12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0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Give participants time to reflect on how they conduct a routine assessment.</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pPr marL="171450" indent="-171450">
              <a:buFont typeface="Arial" charset="0"/>
              <a:buChar char="•"/>
            </a:pPr>
            <a:r>
              <a:rPr lang="en-GB" sz="1200" kern="1200" dirty="0">
                <a:solidFill>
                  <a:schemeClr val="tx1"/>
                </a:solidFill>
                <a:effectLst/>
                <a:latin typeface="+mn-lt"/>
                <a:ea typeface="+mn-ea"/>
                <a:cs typeface="+mn-cs"/>
              </a:rPr>
              <a:t>Split the participants into groups.</a:t>
            </a:r>
          </a:p>
          <a:p>
            <a:pPr marL="171450" indent="-171450">
              <a:buFont typeface="Arial" charset="0"/>
              <a:buChar char="•"/>
            </a:pPr>
            <a:r>
              <a:rPr lang="en-GB" sz="1200" kern="1200" dirty="0">
                <a:solidFill>
                  <a:schemeClr val="tx1"/>
                </a:solidFill>
                <a:effectLst/>
                <a:latin typeface="+mn-lt"/>
                <a:ea typeface="+mn-ea"/>
                <a:cs typeface="+mn-cs"/>
              </a:rPr>
              <a:t>Ask each group to create a list explaining how they conduct a routine assessment in their clinic.</a:t>
            </a:r>
          </a:p>
          <a:p>
            <a:pPr marL="171450" indent="-171450">
              <a:buFont typeface="Arial" charset="0"/>
              <a:buChar char="•"/>
            </a:pPr>
            <a:r>
              <a:rPr lang="en-GB" sz="1200" kern="1200" dirty="0">
                <a:solidFill>
                  <a:schemeClr val="tx1"/>
                </a:solidFill>
                <a:effectLst/>
                <a:latin typeface="+mn-lt"/>
                <a:ea typeface="+mn-ea"/>
                <a:cs typeface="+mn-cs"/>
              </a:rPr>
              <a:t>Ask them to think about what type of questions and communication skills they use to conduct an assessment. </a:t>
            </a:r>
          </a:p>
          <a:p>
            <a:pPr marL="171450" indent="-171450">
              <a:buFont typeface="Arial" charset="0"/>
              <a:buChar char="•"/>
            </a:pPr>
            <a:r>
              <a:rPr lang="en-GB" sz="1200" kern="1200" dirty="0">
                <a:solidFill>
                  <a:schemeClr val="tx1"/>
                </a:solidFill>
                <a:effectLst/>
                <a:latin typeface="+mn-lt"/>
                <a:ea typeface="+mn-ea"/>
                <a:cs typeface="+mn-cs"/>
              </a:rPr>
              <a:t>What topics do they discuss with the person seeking help? Why do they discuss those topics? What do they learn? </a:t>
            </a:r>
          </a:p>
          <a:p>
            <a:pPr marL="171450" indent="-171450">
              <a:buFont typeface="Arial" charset="0"/>
              <a:buChar char="•"/>
            </a:pPr>
            <a:r>
              <a:rPr lang="en-GB" sz="1200" kern="1200" dirty="0">
                <a:solidFill>
                  <a:schemeClr val="tx1"/>
                </a:solidFill>
                <a:effectLst/>
                <a:latin typeface="+mn-lt"/>
                <a:ea typeface="+mn-ea"/>
                <a:cs typeface="+mn-cs"/>
              </a:rPr>
              <a:t>Ask the groups to make the lists as comprehensive as possible to ensure it covers all aspects of their clinical assessment. </a:t>
            </a:r>
          </a:p>
          <a:p>
            <a:pPr marL="171450" indent="-171450">
              <a:buFont typeface="Arial" charset="0"/>
              <a:buChar char="•"/>
            </a:pPr>
            <a:r>
              <a:rPr lang="en-GB" sz="1200" kern="1200" dirty="0">
                <a:solidFill>
                  <a:schemeClr val="tx1"/>
                </a:solidFill>
                <a:effectLst/>
                <a:latin typeface="+mn-lt"/>
                <a:ea typeface="+mn-ea"/>
                <a:cs typeface="+mn-cs"/>
              </a:rPr>
              <a:t>Ask each group to present their lists.</a:t>
            </a:r>
          </a:p>
          <a:p>
            <a:pPr marL="171450" indent="-171450">
              <a:buFont typeface="Arial" charset="0"/>
              <a:buChar char="•"/>
            </a:pPr>
            <a:r>
              <a:rPr lang="en-GB" sz="1200" kern="1200" dirty="0">
                <a:solidFill>
                  <a:schemeClr val="tx1"/>
                </a:solidFill>
                <a:effectLst/>
                <a:latin typeface="+mn-lt"/>
                <a:ea typeface="+mn-ea"/>
                <a:cs typeface="+mn-cs"/>
              </a:rPr>
              <a:t>Facilitate a discussion and seek group consensus to create one list of agreed topics covered in a primary health-care assessment.</a:t>
            </a:r>
          </a:p>
          <a:p>
            <a:pPr>
              <a:spcAft>
                <a:spcPts val="0"/>
              </a:spcAft>
            </a:pP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50</a:t>
            </a:fld>
            <a:endParaRPr lang="en-US"/>
          </a:p>
        </p:txBody>
      </p:sp>
    </p:spTree>
    <p:extLst>
      <p:ext uri="{BB962C8B-B14F-4D97-AF65-F5344CB8AC3E}">
        <p14:creationId xmlns:p14="http://schemas.microsoft.com/office/powerpoint/2010/main" val="2009533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 </a:t>
            </a:r>
            <a:r>
              <a:rPr lang="en-GB" sz="1200" kern="1200" dirty="0">
                <a:solidFill>
                  <a:schemeClr val="tx1"/>
                </a:solidFill>
                <a:effectLst/>
                <a:latin typeface="+mn-lt"/>
                <a:ea typeface="+mn-ea"/>
                <a:cs typeface="+mn-cs"/>
              </a:rPr>
              <a:t>30 minutes</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Give participants time to reflect on how they conduct a routine assessment.</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Split the participants into groups.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each group to create a list explaining how they conduct a routine assessment in their clinic.</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them to think about what type of questions and communication skills they use to conduct an assessment.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topics do they discuss with the person seeking help? Why do they discuss those topics? What do they learn?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the groups to make the lists as comprehensive as possible to ensure it covers all aspects of their clinical assessment.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each group to present their lists.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Facilitate a discussion and seek group consensus to create one list of agreed topics covered in a primary health-care assessment.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51</a:t>
            </a:fld>
            <a:endParaRPr lang="en-US"/>
          </a:p>
        </p:txBody>
      </p:sp>
    </p:spTree>
    <p:extLst>
      <p:ext uri="{BB962C8B-B14F-4D97-AF65-F5344CB8AC3E}">
        <p14:creationId xmlns:p14="http://schemas.microsoft.com/office/powerpoint/2010/main" val="151935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dirty="0"/>
              <a:t>Explain that one reason for a large treatment gap is a lack of investment in human resources</a:t>
            </a:r>
            <a:r>
              <a:rPr lang="en-US" baseline="0" dirty="0"/>
              <a:t> for mental health care. </a:t>
            </a:r>
            <a:endParaRPr lang="en-US" dirty="0"/>
          </a:p>
          <a:p>
            <a:endParaRPr lang="en-US" dirty="0"/>
          </a:p>
          <a:p>
            <a:r>
              <a:rPr lang="en-US" dirty="0"/>
              <a:t>Explain</a:t>
            </a:r>
            <a:r>
              <a:rPr lang="en-US" baseline="0" dirty="0"/>
              <a:t> the statistics in the infographic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ＭＳ 明朝"/>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ＭＳ 明朝"/>
                <a:cs typeface="Times New Roman"/>
              </a:rPr>
              <a:t>Source: WHO, 2015.</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FBDF55AE-201F-3042-A0C5-2E3BF7EA0CD4}" type="slidenum">
              <a:rPr lang="en-US" smtClean="0"/>
              <a:t>5</a:t>
            </a:fld>
            <a:endParaRPr lang="en-US"/>
          </a:p>
        </p:txBody>
      </p:sp>
    </p:spTree>
    <p:extLst>
      <p:ext uri="{BB962C8B-B14F-4D97-AF65-F5344CB8AC3E}">
        <p14:creationId xmlns:p14="http://schemas.microsoft.com/office/powerpoint/2010/main" val="800154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0" dirty="0">
                <a:effectLst/>
                <a:latin typeface="+mn-lt"/>
                <a:ea typeface="ＭＳ 明朝"/>
                <a:cs typeface="Arial"/>
              </a:rPr>
              <a:t>Direct participants to page 8 of </a:t>
            </a:r>
            <a:r>
              <a:rPr lang="en-GB" sz="1200" b="0" dirty="0" err="1">
                <a:effectLst/>
                <a:latin typeface="+mn-lt"/>
                <a:ea typeface="ＭＳ 明朝"/>
                <a:cs typeface="Arial"/>
              </a:rPr>
              <a:t>mhGAP</a:t>
            </a:r>
            <a:r>
              <a:rPr lang="en-GB" sz="1200" b="0" dirty="0">
                <a:effectLst/>
                <a:latin typeface="+mn-lt"/>
                <a:ea typeface="ＭＳ 明朝"/>
                <a:cs typeface="Arial"/>
              </a:rPr>
              <a:t>-IG Version 2.0.</a:t>
            </a:r>
            <a:endParaRPr lang="en-GB" sz="1200" b="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Compare the descriptions on page 8 with the lists created by the participants.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people with severe MNS conditions are two or three times more likely to die from  preventable diseases such as infections and cardiovascular disorders than the normal population.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This may be because people with MNS conditions and their carers are hesitant to seek help due to high levels of stigma and discrimination experienced even from health-care providers.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It may be that there is a lack of focus on physical health during assessment and treatment and/or the symptoms of the MNS condition contribute to them neglecting their physical health care (e.g. people with severe depression do not take the medication prescribed for their physical health condition)</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Therefore, when assessing a person with possible MNS conditions, always assess for physical health.</a:t>
            </a:r>
            <a:r>
              <a:rPr lang="en-GB" dirty="0">
                <a:effectLst/>
              </a:rPr>
              <a:t> </a:t>
            </a:r>
            <a:endParaRPr lang="en-GB" sz="12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52</a:t>
            </a:fld>
            <a:endParaRPr lang="en-US"/>
          </a:p>
        </p:txBody>
      </p:sp>
    </p:spTree>
    <p:extLst>
      <p:ext uri="{BB962C8B-B14F-4D97-AF65-F5344CB8AC3E}">
        <p14:creationId xmlns:p14="http://schemas.microsoft.com/office/powerpoint/2010/main" val="19543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the principles of conducting an MNS assessment are going to be discussed.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b="0" dirty="0">
                <a:effectLst/>
                <a:latin typeface="+mn-lt"/>
                <a:ea typeface="ＭＳ 明朝"/>
                <a:cs typeface="Arial"/>
              </a:rPr>
              <a:t>Direct the participants to page 9 of </a:t>
            </a:r>
            <a:r>
              <a:rPr lang="en-GB" sz="1200" b="0" dirty="0" err="1">
                <a:effectLst/>
                <a:latin typeface="+mn-lt"/>
                <a:ea typeface="ＭＳ 明朝"/>
                <a:cs typeface="Arial"/>
              </a:rPr>
              <a:t>mhGAP</a:t>
            </a:r>
            <a:r>
              <a:rPr lang="en-GB" sz="1200" b="0" dirty="0">
                <a:effectLst/>
                <a:latin typeface="+mn-lt"/>
                <a:ea typeface="ＭＳ 明朝"/>
                <a:cs typeface="Arial"/>
              </a:rPr>
              <a:t>-IG Version 2.0.</a:t>
            </a:r>
            <a:endParaRPr lang="en-GB" sz="1200" b="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Emphasize that conducting an MNS assessment is not be an extra burden but should be an extension of their routine assessments.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53</a:t>
            </a:fld>
            <a:endParaRPr lang="en-US"/>
          </a:p>
        </p:txBody>
      </p:sp>
    </p:spTree>
    <p:extLst>
      <p:ext uri="{BB962C8B-B14F-4D97-AF65-F5344CB8AC3E}">
        <p14:creationId xmlns:p14="http://schemas.microsoft.com/office/powerpoint/2010/main" val="3960402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what pres</a:t>
            </a:r>
            <a:r>
              <a:rPr lang="en-GB" sz="1200" b="1" dirty="0">
                <a:effectLst/>
                <a:latin typeface="+mn-lt"/>
                <a:ea typeface="ＭＳ 明朝"/>
                <a:cs typeface="Arial"/>
              </a:rPr>
              <a:t>enting complaint </a:t>
            </a:r>
            <a:r>
              <a:rPr lang="en-GB" sz="1200" dirty="0">
                <a:effectLst/>
                <a:latin typeface="+mn-lt"/>
                <a:ea typeface="ＭＳ 明朝"/>
                <a:cs typeface="Arial"/>
              </a:rPr>
              <a:t>means (as described below).</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Presenting complaints are the issues or issue that the person is presenting with and these are the primary reasons for the visit. Try to understand them in the person’s own words.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You may find that the person’s presenting complaint is minor compared with what you discover in the rest of the assessment but clearly it is important to them.  </a:t>
            </a:r>
            <a:endParaRPr lang="en-GB" sz="1200" dirty="0">
              <a:effectLst/>
              <a:latin typeface="Cambria"/>
              <a:ea typeface="ＭＳ 明朝"/>
              <a:cs typeface="Arial"/>
            </a:endParaRPr>
          </a:p>
          <a:p>
            <a:br>
              <a:rPr lang="en-GB" sz="1200" dirty="0">
                <a:effectLst/>
                <a:latin typeface="+mn-lt"/>
                <a:ea typeface="ＭＳ 明朝"/>
                <a:cs typeface="Arial"/>
              </a:rPr>
            </a:br>
            <a:r>
              <a:rPr lang="en-GB" sz="1200" dirty="0">
                <a:effectLst/>
                <a:latin typeface="+mn-lt"/>
                <a:ea typeface="ＭＳ 明朝"/>
                <a:cs typeface="Arial"/>
              </a:rPr>
              <a:t>Then talk through the questions and points on the slide.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54</a:t>
            </a:fld>
            <a:endParaRPr lang="en-US"/>
          </a:p>
        </p:txBody>
      </p:sp>
    </p:spTree>
    <p:extLst>
      <p:ext uri="{BB962C8B-B14F-4D97-AF65-F5344CB8AC3E}">
        <p14:creationId xmlns:p14="http://schemas.microsoft.com/office/powerpoint/2010/main" val="2847939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what we want to learn in the </a:t>
            </a:r>
            <a:r>
              <a:rPr lang="en-GB" sz="1200" b="1" dirty="0">
                <a:effectLst/>
                <a:latin typeface="+mn-lt"/>
                <a:ea typeface="ＭＳ 明朝"/>
                <a:cs typeface="Arial"/>
              </a:rPr>
              <a:t>past MNS history </a:t>
            </a:r>
            <a:r>
              <a:rPr lang="en-GB" sz="1200" dirty="0">
                <a:effectLst/>
                <a:latin typeface="+mn-lt"/>
                <a:ea typeface="ＭＳ 明朝"/>
                <a:cs typeface="Arial"/>
              </a:rPr>
              <a:t>(as described below).</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Past MNS history</a:t>
            </a:r>
            <a:r>
              <a:rPr lang="en-GB" sz="1200" b="1" dirty="0">
                <a:effectLst/>
                <a:latin typeface="+mn-lt"/>
                <a:ea typeface="ＭＳ 明朝"/>
                <a:cs typeface="Arial"/>
              </a:rPr>
              <a:t> </a:t>
            </a:r>
            <a:r>
              <a:rPr lang="en-GB" sz="1200" dirty="0">
                <a:effectLst/>
                <a:latin typeface="+mn-lt"/>
                <a:ea typeface="ＭＳ 明朝"/>
                <a:cs typeface="Arial"/>
              </a:rPr>
              <a:t>means the past history of these complaints or other complaints which</a:t>
            </a:r>
            <a:r>
              <a:rPr lang="en-GB" sz="1200" baseline="0" dirty="0">
                <a:effectLst/>
                <a:latin typeface="+mn-lt"/>
                <a:ea typeface="ＭＳ 明朝"/>
                <a:cs typeface="Arial"/>
              </a:rPr>
              <a:t> happened </a:t>
            </a:r>
            <a:r>
              <a:rPr lang="en-GB" sz="1200" dirty="0">
                <a:effectLst/>
                <a:latin typeface="+mn-lt"/>
                <a:ea typeface="ＭＳ 明朝"/>
                <a:cs typeface="Arial"/>
              </a:rPr>
              <a:t>to them before.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Any hospitalizations, any history of alcohol or drug use (they may not see that as an MNS history).</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Then talk through the questions on the slide</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55</a:t>
            </a:fld>
            <a:endParaRPr lang="en-US"/>
          </a:p>
        </p:txBody>
      </p:sp>
    </p:spTree>
    <p:extLst>
      <p:ext uri="{BB962C8B-B14F-4D97-AF65-F5344CB8AC3E}">
        <p14:creationId xmlns:p14="http://schemas.microsoft.com/office/powerpoint/2010/main" val="2888345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what we mean by </a:t>
            </a:r>
            <a:r>
              <a:rPr lang="en-GB" sz="1200" b="1" dirty="0">
                <a:effectLst/>
                <a:latin typeface="+mn-lt"/>
                <a:ea typeface="ＭＳ 明朝"/>
                <a:cs typeface="Arial"/>
              </a:rPr>
              <a:t>general health history </a:t>
            </a:r>
            <a:r>
              <a:rPr lang="en-GB" sz="1200" dirty="0">
                <a:effectLst/>
                <a:latin typeface="+mn-lt"/>
                <a:ea typeface="ＭＳ 明朝"/>
                <a:cs typeface="Arial"/>
              </a:rPr>
              <a:t>(as described below).</a:t>
            </a:r>
          </a:p>
          <a:p>
            <a:pPr>
              <a:spcAft>
                <a:spcPts val="0"/>
              </a:spcAft>
            </a:pP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Asking the person about their beliefs about their own health and any medication they are on can give a useful insight to learning what they think the problem is.</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Then talk through the points and questions on the slide.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56</a:t>
            </a:fld>
            <a:endParaRPr lang="en-US"/>
          </a:p>
        </p:txBody>
      </p:sp>
    </p:spTree>
    <p:extLst>
      <p:ext uri="{BB962C8B-B14F-4D97-AF65-F5344CB8AC3E}">
        <p14:creationId xmlns:p14="http://schemas.microsoft.com/office/powerpoint/2010/main" val="1477177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92710" algn="l"/>
              </a:tabLst>
            </a:pPr>
            <a:r>
              <a:rPr lang="en-GB" sz="1200" dirty="0">
                <a:effectLst/>
                <a:latin typeface="+mn-lt"/>
                <a:ea typeface="ＭＳ 明朝"/>
                <a:cs typeface="Arial"/>
              </a:rPr>
              <a:t>Explain what we mean by </a:t>
            </a:r>
            <a:r>
              <a:rPr lang="en-GB" sz="1200" b="1" dirty="0">
                <a:effectLst/>
                <a:latin typeface="+mn-lt"/>
                <a:ea typeface="ＭＳ 明朝"/>
                <a:cs typeface="Arial"/>
              </a:rPr>
              <a:t>family history of MNS conditions </a:t>
            </a:r>
            <a:r>
              <a:rPr lang="en-GB" sz="1200" dirty="0">
                <a:effectLst/>
                <a:latin typeface="+mn-lt"/>
                <a:ea typeface="ＭＳ 明朝"/>
                <a:cs typeface="Arial"/>
              </a:rPr>
              <a:t>(as described below).</a:t>
            </a:r>
          </a:p>
          <a:p>
            <a:pPr>
              <a:spcAft>
                <a:spcPts val="0"/>
              </a:spcAft>
              <a:tabLst>
                <a:tab pos="92710" algn="l"/>
              </a:tabLst>
            </a:pPr>
            <a:endParaRPr lang="en-GB" sz="1200" dirty="0">
              <a:effectLst/>
              <a:latin typeface="Cambria"/>
              <a:ea typeface="ＭＳ 明朝"/>
              <a:cs typeface="Arial"/>
            </a:endParaRPr>
          </a:p>
          <a:p>
            <a:pPr>
              <a:spcAft>
                <a:spcPts val="0"/>
              </a:spcAft>
              <a:tabLst>
                <a:tab pos="92710" algn="l"/>
              </a:tabLst>
            </a:pPr>
            <a:r>
              <a:rPr lang="en-GB" sz="1200" dirty="0">
                <a:effectLst/>
                <a:latin typeface="+mn-lt"/>
                <a:ea typeface="ＭＳ 明朝"/>
                <a:cs typeface="Arial"/>
              </a:rPr>
              <a:t>This is an opportunity for health-care providers to start to explore relationships within the family. To whom is the person close, with whom do they not interact and are those relationships strained? They may also reveal if there have been major stressful life events in the family, such as bereavement and divorce etc.</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This is also a good opportunity for discovering any genetic risk factors making the person prone to developing an MNS condition.</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Then talk through the points and questions on the slide.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57</a:t>
            </a:fld>
            <a:endParaRPr lang="en-US"/>
          </a:p>
        </p:txBody>
      </p:sp>
    </p:spTree>
    <p:extLst>
      <p:ext uri="{BB962C8B-B14F-4D97-AF65-F5344CB8AC3E}">
        <p14:creationId xmlns:p14="http://schemas.microsoft.com/office/powerpoint/2010/main" val="355991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Define what we mean by </a:t>
            </a:r>
            <a:r>
              <a:rPr lang="en-GB" sz="1200" b="1" kern="1200" dirty="0">
                <a:solidFill>
                  <a:schemeClr val="tx1"/>
                </a:solidFill>
                <a:effectLst/>
                <a:latin typeface="+mn-lt"/>
                <a:ea typeface="+mn-ea"/>
                <a:cs typeface="+mn-cs"/>
              </a:rPr>
              <a:t>psychosocial history</a:t>
            </a:r>
            <a:r>
              <a:rPr lang="en-GB" sz="1200" kern="1200" dirty="0">
                <a:solidFill>
                  <a:schemeClr val="tx1"/>
                </a:solidFill>
                <a:effectLst/>
                <a:latin typeface="+mn-lt"/>
                <a:ea typeface="+mn-ea"/>
                <a:cs typeface="+mn-cs"/>
              </a:rPr>
              <a:t> (as described below).</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gives you an opportunity to learn about the person’s social, environmental, psychological and occupational life: </a:t>
            </a:r>
          </a:p>
          <a:p>
            <a:pPr lvl="0"/>
            <a:r>
              <a:rPr lang="en-GB" sz="1200" kern="1200" dirty="0">
                <a:solidFill>
                  <a:schemeClr val="tx1"/>
                </a:solidFill>
                <a:effectLst/>
                <a:latin typeface="+mn-lt"/>
                <a:ea typeface="+mn-ea"/>
                <a:cs typeface="+mn-cs"/>
              </a:rPr>
              <a:t>1.Understand how the person’s symptoms have an impact on their ability to function in everyday life. </a:t>
            </a:r>
          </a:p>
          <a:p>
            <a:pPr lvl="0"/>
            <a:r>
              <a:rPr lang="en-GB" sz="1200" kern="1200" dirty="0">
                <a:solidFill>
                  <a:schemeClr val="tx1"/>
                </a:solidFill>
                <a:effectLst/>
                <a:latin typeface="+mn-lt"/>
                <a:ea typeface="+mn-ea"/>
                <a:cs typeface="+mn-cs"/>
              </a:rPr>
              <a:t>2.Understand how the person’s social, environmental and psychological states have an impact on the person’s symptoms, e.g. in the case of violence, abusive relationships (gender-based violence), war, distressing events and psychosocial stressors.</a:t>
            </a:r>
          </a:p>
          <a:p>
            <a:pPr lvl="0"/>
            <a:r>
              <a:rPr lang="en-GB" sz="1200" kern="1200" dirty="0">
                <a:solidFill>
                  <a:schemeClr val="tx1"/>
                </a:solidFill>
                <a:effectLst/>
                <a:latin typeface="+mn-lt"/>
                <a:ea typeface="+mn-ea"/>
                <a:cs typeface="+mn-cs"/>
              </a:rPr>
              <a:t>3.Try to understand who their social network includes and if they feel supported.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 can continue to explore any stressors that the person is currently experiencing and that were discussed when exploring the presenting complaint.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should give you a holistic understanding of the person’s life and current situation.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individuals (adults and children) cannot be isolated from their environment and environmental pressures. To truly understand a person, you need to understand what is happening around them.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also an opportunity to ask about positive events in the person’s life, i.e. how they have been dealing with this situation so far. Who supports them and how?</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Then talk through the points and questions on the slide.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participants to brainstorm questions they could use to explore psychosocial stressors that people might be facing.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58</a:t>
            </a:fld>
            <a:endParaRPr lang="en-US"/>
          </a:p>
        </p:txBody>
      </p:sp>
    </p:spTree>
    <p:extLst>
      <p:ext uri="{BB962C8B-B14F-4D97-AF65-F5344CB8AC3E}">
        <p14:creationId xmlns:p14="http://schemas.microsoft.com/office/powerpoint/2010/main" val="31891966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mn-lt"/>
                <a:ea typeface="ＭＳ 明朝"/>
                <a:cs typeface="Arial"/>
              </a:rPr>
              <a:t>Explain that violence and abuse is a reality for many people and many families.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It is a significant psychosocial stressor for all the people involved and can</a:t>
            </a:r>
            <a:r>
              <a:rPr lang="en-US" sz="1200" baseline="0" dirty="0">
                <a:effectLst/>
                <a:latin typeface="+mn-lt"/>
                <a:ea typeface="ＭＳ 明朝"/>
                <a:cs typeface="Arial"/>
              </a:rPr>
              <a:t> have significant impacts on an individuals mental health. </a:t>
            </a:r>
          </a:p>
          <a:p>
            <a:pPr>
              <a:spcAft>
                <a:spcPts val="0"/>
              </a:spcAft>
            </a:pPr>
            <a:r>
              <a:rPr lang="en-US" sz="1200" dirty="0">
                <a:effectLst/>
                <a:latin typeface="+mn-lt"/>
                <a:ea typeface="ＭＳ 明朝"/>
                <a:cs typeface="Arial"/>
              </a:rPr>
              <a:t>This includes impact on the survivor</a:t>
            </a:r>
            <a:r>
              <a:rPr lang="en-US" sz="1200" baseline="0" dirty="0">
                <a:effectLst/>
                <a:latin typeface="+mn-lt"/>
                <a:ea typeface="ＭＳ 明朝"/>
                <a:cs typeface="Arial"/>
              </a:rPr>
              <a:t> of the violence, observers of the violence and also perpetrators of the violence. </a:t>
            </a:r>
            <a:br>
              <a:rPr lang="en-US" sz="1200" dirty="0">
                <a:effectLst/>
                <a:latin typeface="+mn-lt"/>
                <a:ea typeface="ＭＳ 明朝"/>
                <a:cs typeface="Arial"/>
              </a:rPr>
            </a:b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Gender- based violence is now widely recognized as a global public health and human rights concern.</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59</a:t>
            </a:fld>
            <a:endParaRPr lang="en-US"/>
          </a:p>
        </p:txBody>
      </p:sp>
    </p:spTree>
    <p:extLst>
      <p:ext uri="{BB962C8B-B14F-4D97-AF65-F5344CB8AC3E}">
        <p14:creationId xmlns:p14="http://schemas.microsoft.com/office/powerpoint/2010/main" val="4001802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points on the slide </a:t>
            </a:r>
          </a:p>
          <a:p>
            <a:endParaRPr lang="en-US" dirty="0"/>
          </a:p>
          <a:p>
            <a:r>
              <a:rPr lang="en-US" dirty="0"/>
              <a:t>Engage participants in a</a:t>
            </a:r>
            <a:r>
              <a:rPr lang="en-US" baseline="0" dirty="0"/>
              <a:t> brief discussion about confidentiality and how they would explain confidentiality to a person who has just disclosed abuse. </a:t>
            </a:r>
          </a:p>
          <a:p>
            <a:endParaRPr lang="en-US" baseline="0" dirty="0"/>
          </a:p>
          <a:p>
            <a:r>
              <a:rPr lang="en-US" dirty="0"/>
              <a:t>Explain that during</a:t>
            </a:r>
            <a:r>
              <a:rPr lang="en-US" baseline="0" dirty="0"/>
              <a:t> the rest of the training and in other modules we will continue to discuss the impact of violence and abuse on an individuals mental health and how to manage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60</a:t>
            </a:fld>
            <a:endParaRPr lang="en-US"/>
          </a:p>
        </p:txBody>
      </p:sp>
    </p:spTree>
    <p:extLst>
      <p:ext uri="{BB962C8B-B14F-4D97-AF65-F5344CB8AC3E}">
        <p14:creationId xmlns:p14="http://schemas.microsoft.com/office/powerpoint/2010/main" val="2355361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treatment plans for managing priority MNS conditions can include: </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Psychosocial interventions:</a:t>
            </a:r>
            <a:endParaRPr lang="en-GB" sz="1200" dirty="0">
              <a:effectLst/>
              <a:latin typeface="Cambria"/>
              <a:ea typeface="ＭＳ 明朝"/>
              <a:cs typeface="Arial"/>
            </a:endParaRPr>
          </a:p>
          <a:p>
            <a:pPr marL="800100" lvl="1" indent="-342900">
              <a:spcAft>
                <a:spcPts val="0"/>
              </a:spcAft>
              <a:buSzPts val="1200"/>
              <a:buFont typeface="Courier New" charset="0"/>
              <a:buChar char="o"/>
            </a:pPr>
            <a:r>
              <a:rPr lang="en-GB" sz="1200" dirty="0">
                <a:effectLst/>
                <a:latin typeface="+mn-lt"/>
                <a:ea typeface="ＭＳ 明朝"/>
                <a:cs typeface="Calibri"/>
              </a:rPr>
              <a:t>psychoeducation </a:t>
            </a:r>
            <a:endParaRPr lang="en-GB" sz="1200" dirty="0">
              <a:effectLst/>
              <a:latin typeface="Cambria"/>
              <a:ea typeface="ＭＳ 明朝"/>
              <a:cs typeface="Calibri"/>
            </a:endParaRPr>
          </a:p>
          <a:p>
            <a:pPr marL="800100" lvl="1" indent="-342900">
              <a:spcAft>
                <a:spcPts val="0"/>
              </a:spcAft>
              <a:buSzPts val="1200"/>
              <a:buFont typeface="Courier New" charset="0"/>
              <a:buChar char="o"/>
            </a:pPr>
            <a:r>
              <a:rPr lang="en-GB" sz="1200" dirty="0">
                <a:effectLst/>
                <a:latin typeface="+mn-lt"/>
                <a:ea typeface="ＭＳ 明朝"/>
                <a:cs typeface="Calibri"/>
              </a:rPr>
              <a:t>reduce stress and strengthen social supports</a:t>
            </a:r>
            <a:endParaRPr lang="en-GB" sz="1200" dirty="0">
              <a:effectLst/>
              <a:latin typeface="Cambria"/>
              <a:ea typeface="ＭＳ 明朝"/>
              <a:cs typeface="Calibri"/>
            </a:endParaRPr>
          </a:p>
          <a:p>
            <a:pPr marL="800100" lvl="1" indent="-342900">
              <a:spcAft>
                <a:spcPts val="0"/>
              </a:spcAft>
              <a:buSzPts val="1200"/>
              <a:buFont typeface="Courier New" charset="0"/>
              <a:buChar char="o"/>
            </a:pPr>
            <a:r>
              <a:rPr lang="en-GB" sz="1200" dirty="0">
                <a:effectLst/>
                <a:latin typeface="+mn-lt"/>
                <a:ea typeface="ＭＳ 明朝"/>
                <a:cs typeface="Calibri"/>
              </a:rPr>
              <a:t>promote functioning in daily activities.</a:t>
            </a:r>
            <a:endParaRPr lang="en-GB" sz="1200" dirty="0">
              <a:effectLst/>
              <a:latin typeface="Cambria"/>
              <a:ea typeface="ＭＳ 明朝"/>
              <a:cs typeface="Calibri"/>
            </a:endParaRPr>
          </a:p>
          <a:p>
            <a:pPr marL="228600">
              <a:spcAft>
                <a:spcPts val="0"/>
              </a:spcAft>
            </a:pPr>
            <a:r>
              <a:rPr lang="en-GB" sz="1200" dirty="0">
                <a:effectLst/>
                <a:latin typeface="+mn-lt"/>
                <a:ea typeface="ＭＳ 明朝"/>
                <a:cs typeface="Arial"/>
              </a:rPr>
              <a:t>2. Psychological interventions.</a:t>
            </a:r>
            <a:endParaRPr lang="en-GB" sz="1200" dirty="0">
              <a:effectLst/>
              <a:latin typeface="Cambria"/>
              <a:ea typeface="ＭＳ 明朝"/>
              <a:cs typeface="Arial"/>
            </a:endParaRPr>
          </a:p>
          <a:p>
            <a:pPr marL="228600">
              <a:spcAft>
                <a:spcPts val="0"/>
              </a:spcAft>
            </a:pPr>
            <a:r>
              <a:rPr lang="en-GB" sz="1200" dirty="0">
                <a:effectLst/>
                <a:latin typeface="+mn-lt"/>
                <a:ea typeface="ＭＳ 明朝"/>
                <a:cs typeface="Arial"/>
              </a:rPr>
              <a:t>3. Pharmacological interventions.</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again that in each priority MNS training module there will be time to practise delivering interventions relevant to the given condition.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For now, we will look at the general principles behind different types of interventions. </a:t>
            </a:r>
            <a:endParaRPr lang="en-GB" sz="1200" dirty="0">
              <a:effectLst/>
              <a:latin typeface="Cambria"/>
              <a:ea typeface="ＭＳ 明朝"/>
              <a:cs typeface="Arial"/>
            </a:endParaRPr>
          </a:p>
          <a:p>
            <a:pPr>
              <a:spcAft>
                <a:spcPts val="0"/>
              </a:spcAft>
            </a:pP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61</a:t>
            </a:fld>
            <a:endParaRPr lang="en-US"/>
          </a:p>
        </p:txBody>
      </p:sp>
    </p:spTree>
    <p:extLst>
      <p:ext uri="{BB962C8B-B14F-4D97-AF65-F5344CB8AC3E}">
        <p14:creationId xmlns:p14="http://schemas.microsoft.com/office/powerpoint/2010/main" val="325553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another reason for such a significant treatment gap is that financial resources for developing and maintaining MNS services in LMIC are extremely low.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level of public expenditure on mental health is less than US$ 2 per capita in LMIC compared with US$ 50 per person in HIC. </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that globally there is very little financial investment in mental health promotion and prevention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through the statistics on the slide.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Emphasize that globally approximately 800 000 people a year die from suicide yet no LMIC countries have a national suicide prevention strategy.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WHO, 2015.</a:t>
            </a:r>
            <a:endParaRPr lang="en-GB"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FBDF55AE-201F-3042-A0C5-2E3BF7EA0CD4}" type="slidenum">
              <a:rPr lang="en-US" smtClean="0"/>
              <a:t>6</a:t>
            </a:fld>
            <a:endParaRPr lang="en-US"/>
          </a:p>
        </p:txBody>
      </p:sp>
    </p:spTree>
    <p:extLst>
      <p:ext uri="{BB962C8B-B14F-4D97-AF65-F5344CB8AC3E}">
        <p14:creationId xmlns:p14="http://schemas.microsoft.com/office/powerpoint/2010/main" val="3107540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treatment planning is a collaborative process which represents: </a:t>
            </a:r>
            <a:endParaRPr lang="en-GB" sz="1200" dirty="0">
              <a:effectLst/>
              <a:latin typeface="Cambria"/>
              <a:ea typeface="ＭＳ 明朝"/>
              <a:cs typeface="Arial"/>
            </a:endParaRPr>
          </a:p>
          <a:p>
            <a:pPr>
              <a:spcAft>
                <a:spcPts val="0"/>
              </a:spcAft>
            </a:pPr>
            <a:r>
              <a:rPr lang="en-GB" sz="1200" dirty="0">
                <a:effectLst/>
                <a:latin typeface="+mn-lt"/>
                <a:ea typeface="ＭＳ 明朝"/>
                <a:cs typeface="Calibri"/>
              </a:rPr>
              <a:t>A plan of action discussed with the person and the health-care provider to meet the person’s health and social needs. </a:t>
            </a:r>
            <a:endParaRPr lang="en-GB" sz="1200" dirty="0">
              <a:effectLst/>
              <a:latin typeface="Cambria"/>
              <a:ea typeface="ＭＳ 明朝"/>
              <a:cs typeface="Calibri"/>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Give participants a copy of the treatment plan to follow as you describe it using the explanation below.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Begin the treatment plan with a </a:t>
            </a:r>
            <a:r>
              <a:rPr lang="en-GB" sz="1200" i="0" dirty="0">
                <a:effectLst/>
                <a:latin typeface="+mn-lt"/>
                <a:ea typeface="ＭＳ 明朝"/>
                <a:cs typeface="Arial"/>
              </a:rPr>
              <a:t>brief explanation of </a:t>
            </a:r>
            <a:r>
              <a:rPr lang="en-GB" sz="1200" b="0" i="0" dirty="0">
                <a:effectLst/>
                <a:latin typeface="+mn-lt"/>
                <a:ea typeface="ＭＳ 明朝"/>
                <a:cs typeface="Arial"/>
              </a:rPr>
              <a:t>the</a:t>
            </a:r>
            <a:r>
              <a:rPr lang="en-GB" sz="1200" b="1" i="0" dirty="0">
                <a:effectLst/>
                <a:latin typeface="+mn-lt"/>
                <a:ea typeface="ＭＳ 明朝"/>
                <a:cs typeface="Arial"/>
              </a:rPr>
              <a:t> presenting problem </a:t>
            </a:r>
            <a:r>
              <a:rPr lang="en-GB" sz="1200" i="0" dirty="0">
                <a:effectLst/>
                <a:latin typeface="+mn-lt"/>
                <a:ea typeface="ＭＳ 明朝"/>
                <a:cs typeface="Arial"/>
              </a:rPr>
              <a:t>(i.e. the person has been feeling sad for two months, they have lost contact with family and friends and feel very lonely and isolated. This makes the person feel even more sad. Their friends are important to them and they want to reconnect but feel sad and tired all the time). </a:t>
            </a:r>
            <a:endParaRPr lang="en-GB" sz="1200" i="0" dirty="0">
              <a:effectLst/>
              <a:latin typeface="Cambria"/>
              <a:ea typeface="ＭＳ 明朝"/>
              <a:cs typeface="Arial"/>
            </a:endParaRPr>
          </a:p>
          <a:p>
            <a:pPr>
              <a:spcAft>
                <a:spcPts val="0"/>
              </a:spcAft>
            </a:pPr>
            <a:r>
              <a:rPr lang="en-GB" sz="1200" b="1" i="0" dirty="0">
                <a:effectLst/>
                <a:latin typeface="+mn-lt"/>
                <a:ea typeface="ＭＳ 明朝"/>
                <a:cs typeface="Arial"/>
              </a:rPr>
              <a:t>What interventions</a:t>
            </a:r>
            <a:r>
              <a:rPr lang="en-GB" sz="1200" i="0" dirty="0">
                <a:effectLst/>
                <a:latin typeface="+mn-lt"/>
                <a:ea typeface="ＭＳ 明朝"/>
                <a:cs typeface="Arial"/>
              </a:rPr>
              <a:t> will you use and why? Briefly explain what the treatment plan aims to achieve (i.e. to improve their mood by increasing their social activities and strengthening their relationships with friends and family) .</a:t>
            </a:r>
            <a:endParaRPr lang="en-GB" sz="1200" i="0" dirty="0">
              <a:effectLst/>
              <a:latin typeface="Cambria"/>
              <a:ea typeface="ＭＳ 明朝"/>
              <a:cs typeface="Arial"/>
            </a:endParaRPr>
          </a:p>
          <a:p>
            <a:pPr>
              <a:spcAft>
                <a:spcPts val="0"/>
              </a:spcAft>
            </a:pPr>
            <a:r>
              <a:rPr lang="en-GB" sz="1200" b="1" i="0" dirty="0">
                <a:effectLst/>
                <a:latin typeface="+mn-lt"/>
                <a:ea typeface="ＭＳ 明朝"/>
                <a:cs typeface="Arial"/>
              </a:rPr>
              <a:t>Action plan (list the steps, goals, actions behaviours needed to happen to achieve the goal)</a:t>
            </a:r>
            <a:r>
              <a:rPr lang="en-GB" sz="1200" i="0" dirty="0">
                <a:effectLst/>
                <a:latin typeface="+mn-lt"/>
                <a:ea typeface="ＭＳ 明朝"/>
                <a:cs typeface="Arial"/>
              </a:rPr>
              <a:t> i.e. the person is going to meet friends who make them feel supported and cared for twice this week for at least 30 minutes each time. </a:t>
            </a:r>
            <a:endParaRPr lang="en-GB" sz="1200" i="0" dirty="0">
              <a:effectLst/>
              <a:latin typeface="Cambria"/>
              <a:ea typeface="ＭＳ 明朝"/>
              <a:cs typeface="Arial"/>
            </a:endParaRPr>
          </a:p>
          <a:p>
            <a:pPr>
              <a:spcAft>
                <a:spcPts val="0"/>
              </a:spcAft>
            </a:pPr>
            <a:r>
              <a:rPr lang="en-GB" sz="1200" dirty="0">
                <a:effectLst/>
                <a:latin typeface="+mn-lt"/>
                <a:ea typeface="ＭＳ 明朝"/>
                <a:cs typeface="Arial"/>
              </a:rPr>
              <a:t>Whenever you agree that an action should be taken, you should also  decide </a:t>
            </a:r>
            <a:r>
              <a:rPr lang="en-GB" sz="1200" b="1" dirty="0">
                <a:effectLst/>
                <a:latin typeface="+mn-lt"/>
                <a:ea typeface="ＭＳ 明朝"/>
                <a:cs typeface="Arial"/>
              </a:rPr>
              <a:t>who</a:t>
            </a:r>
            <a:r>
              <a:rPr lang="en-GB" sz="1200" dirty="0">
                <a:effectLst/>
                <a:latin typeface="+mn-lt"/>
                <a:ea typeface="ＭＳ 明朝"/>
                <a:cs typeface="Arial"/>
              </a:rPr>
              <a:t> will take action and agree on </a:t>
            </a:r>
            <a:r>
              <a:rPr lang="en-GB" sz="1200" b="1" dirty="0">
                <a:effectLst/>
                <a:latin typeface="+mn-lt"/>
                <a:ea typeface="ＭＳ 明朝"/>
                <a:cs typeface="Arial"/>
              </a:rPr>
              <a:t>when</a:t>
            </a:r>
            <a:r>
              <a:rPr lang="en-GB" sz="1200" dirty="0">
                <a:effectLst/>
                <a:latin typeface="+mn-lt"/>
                <a:ea typeface="ＭＳ 明朝"/>
                <a:cs typeface="Arial"/>
              </a:rPr>
              <a:t> the action is going to happen.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 final section of the treatment plan should have clear decisions made about what a person can do in a </a:t>
            </a:r>
            <a:r>
              <a:rPr lang="en-GB" sz="1200" b="1" dirty="0">
                <a:effectLst/>
                <a:latin typeface="+mn-lt"/>
                <a:ea typeface="ＭＳ 明朝"/>
                <a:cs typeface="Arial"/>
              </a:rPr>
              <a:t>crisis. </a:t>
            </a:r>
            <a:r>
              <a:rPr lang="en-GB" sz="1200" dirty="0">
                <a:effectLst/>
                <a:latin typeface="+mn-lt"/>
                <a:ea typeface="ＭＳ 明朝"/>
                <a:cs typeface="Arial"/>
              </a:rPr>
              <a:t>For example, if a person feels overwhelmed by negative emotions or thoughts of self-harm/suicide, where should they go?</a:t>
            </a:r>
            <a:r>
              <a:rPr lang="en-GB" sz="1200" baseline="0" dirty="0">
                <a:effectLst/>
                <a:latin typeface="+mn-lt"/>
                <a:ea typeface="ＭＳ 明朝"/>
                <a:cs typeface="Arial"/>
              </a:rPr>
              <a:t> W</a:t>
            </a:r>
            <a:r>
              <a:rPr lang="en-GB" sz="1200" dirty="0">
                <a:effectLst/>
                <a:latin typeface="+mn-lt"/>
                <a:ea typeface="ＭＳ 明朝"/>
                <a:cs typeface="Arial"/>
              </a:rPr>
              <a:t>ho can they talk to? What can they do? Ensure there are clear instructions which the person can use in times of crisis.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This has to be collaborative as it must meet the needs, goals and priorities identified by the individual.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If the person is not involved in treatment planning then they are less likely to adhere to the treatment plan.</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It is good practice to involve carers in a treatment plan but it should always be with the consent of the individual.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62</a:t>
            </a:fld>
            <a:endParaRPr lang="en-US"/>
          </a:p>
        </p:txBody>
      </p:sp>
    </p:spTree>
    <p:extLst>
      <p:ext uri="{BB962C8B-B14F-4D97-AF65-F5344CB8AC3E}">
        <p14:creationId xmlns:p14="http://schemas.microsoft.com/office/powerpoint/2010/main" val="3706213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Times New Roman"/>
              </a:rPr>
              <a:t>Explain that these interventions can create the basis of any treatment plan.</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r>
              <a:rPr lang="en-GB" sz="1200" dirty="0">
                <a:effectLst/>
                <a:latin typeface="+mn-lt"/>
                <a:ea typeface="ＭＳ 明朝"/>
                <a:cs typeface="Times New Roman"/>
              </a:rPr>
              <a:t>Raise your open hand to the participants.</a:t>
            </a:r>
            <a:r>
              <a:rPr lang="en-GB" sz="1200" b="1" dirty="0">
                <a:effectLst/>
                <a:latin typeface="+mn-lt"/>
                <a:ea typeface="ＭＳ 明朝"/>
                <a:cs typeface="Times New Roman"/>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63</a:t>
            </a:fld>
            <a:endParaRPr lang="en-US"/>
          </a:p>
        </p:txBody>
      </p:sp>
    </p:spTree>
    <p:extLst>
      <p:ext uri="{BB962C8B-B14F-4D97-AF65-F5344CB8AC3E}">
        <p14:creationId xmlns:p14="http://schemas.microsoft.com/office/powerpoint/2010/main" val="3846657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mn-lt"/>
                <a:ea typeface="ＭＳ 明朝"/>
                <a:cs typeface="Times New Roman"/>
              </a:rPr>
              <a:t>Explain that you can list the five interventions on your fingers to ensure that you always remember them. </a:t>
            </a:r>
            <a:endParaRPr lang="en-US" b="0" dirty="0"/>
          </a:p>
        </p:txBody>
      </p:sp>
      <p:sp>
        <p:nvSpPr>
          <p:cNvPr id="4" name="Slide Number Placeholder 3"/>
          <p:cNvSpPr>
            <a:spLocks noGrp="1"/>
          </p:cNvSpPr>
          <p:nvPr>
            <p:ph type="sldNum" sz="quarter" idx="10"/>
          </p:nvPr>
        </p:nvSpPr>
        <p:spPr/>
        <p:txBody>
          <a:bodyPr/>
          <a:lstStyle/>
          <a:p>
            <a:fld id="{AFDAE97B-5085-4A4E-85EF-8C79EEDC5723}" type="slidenum">
              <a:rPr lang="en-US" smtClean="0"/>
              <a:t>64</a:t>
            </a:fld>
            <a:endParaRPr lang="en-US"/>
          </a:p>
        </p:txBody>
      </p:sp>
    </p:spTree>
    <p:extLst>
      <p:ext uri="{BB962C8B-B14F-4D97-AF65-F5344CB8AC3E}">
        <p14:creationId xmlns:p14="http://schemas.microsoft.com/office/powerpoint/2010/main" val="235428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明朝"/>
                <a:cs typeface="Times New Roman"/>
              </a:rPr>
              <a:t>By placing </a:t>
            </a:r>
            <a:r>
              <a:rPr lang="en-GB" sz="1200" b="1" dirty="0">
                <a:effectLst/>
                <a:latin typeface="+mn-lt"/>
                <a:ea typeface="ＭＳ 明朝"/>
                <a:cs typeface="Times New Roman"/>
              </a:rPr>
              <a:t>referral </a:t>
            </a:r>
            <a:r>
              <a:rPr lang="en-GB" sz="1200" dirty="0">
                <a:effectLst/>
                <a:latin typeface="+mn-lt"/>
                <a:ea typeface="ＭＳ 明朝"/>
                <a:cs typeface="Times New Roman"/>
              </a:rPr>
              <a:t>in the palm of your hand you know that you always have an option to make a referral where a specialist mental health clinician is available</a:t>
            </a:r>
            <a:r>
              <a:rPr lang="en-GB" sz="1200" b="1" dirty="0">
                <a:effectLst/>
                <a:latin typeface="+mn-lt"/>
                <a:ea typeface="ＭＳ 明朝"/>
                <a:cs typeface="Times New Roman"/>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69</a:t>
            </a:fld>
            <a:endParaRPr lang="en-US"/>
          </a:p>
        </p:txBody>
      </p:sp>
    </p:spTree>
    <p:extLst>
      <p:ext uri="{BB962C8B-B14F-4D97-AF65-F5344CB8AC3E}">
        <p14:creationId xmlns:p14="http://schemas.microsoft.com/office/powerpoint/2010/main" val="489459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ＭＳ 明朝"/>
                <a:cs typeface="Arial"/>
              </a:rPr>
              <a:t>Explain that this treatment plan only becomes collaborative when you develop it together with the person living with the MNS condition and explain it to the person, their family and </a:t>
            </a:r>
            <a:r>
              <a:rPr lang="en-US" sz="1200" dirty="0" err="1">
                <a:effectLst/>
                <a:latin typeface="+mn-lt"/>
                <a:ea typeface="ＭＳ 明朝"/>
                <a:cs typeface="Arial"/>
              </a:rPr>
              <a:t>carers</a:t>
            </a:r>
            <a:r>
              <a:rPr lang="en-US" sz="1200" dirty="0">
                <a:effectLst/>
                <a:latin typeface="+mn-lt"/>
                <a:ea typeface="ＭＳ 明朝"/>
                <a:cs typeface="Arial"/>
              </a:rPr>
              <a:t>.</a:t>
            </a:r>
            <a:endParaRPr lang="en-US" baseline="0" dirty="0"/>
          </a:p>
        </p:txBody>
      </p:sp>
      <p:sp>
        <p:nvSpPr>
          <p:cNvPr id="4" name="Slide Number Placeholder 3"/>
          <p:cNvSpPr>
            <a:spLocks noGrp="1"/>
          </p:cNvSpPr>
          <p:nvPr>
            <p:ph type="sldNum" sz="quarter" idx="10"/>
          </p:nvPr>
        </p:nvSpPr>
        <p:spPr/>
        <p:txBody>
          <a:bodyPr/>
          <a:lstStyle/>
          <a:p>
            <a:fld id="{AFDAE97B-5085-4A4E-85EF-8C79EEDC5723}" type="slidenum">
              <a:rPr lang="en-US" smtClean="0"/>
              <a:t>70</a:t>
            </a:fld>
            <a:endParaRPr lang="en-US"/>
          </a:p>
        </p:txBody>
      </p:sp>
    </p:spTree>
    <p:extLst>
      <p:ext uri="{BB962C8B-B14F-4D97-AF65-F5344CB8AC3E}">
        <p14:creationId xmlns:p14="http://schemas.microsoft.com/office/powerpoint/2010/main" val="2329958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Rot="1" noChangeAspect="1" noTextEdit="1"/>
          </p:cNvSpPr>
          <p:nvPr>
            <p:ph type="sldImg"/>
          </p:nvPr>
        </p:nvSpPr>
        <p:spPr>
          <a:ln/>
        </p:spPr>
      </p:sp>
      <p:sp>
        <p:nvSpPr>
          <p:cNvPr id="339970" name="Rectangle 3"/>
          <p:cNvSpPr>
            <a:spLocks noGrp="1"/>
          </p:cNvSpPr>
          <p:nvPr>
            <p:ph type="body" idx="1"/>
          </p:nvPr>
        </p:nvSpPr>
        <p:spPr>
          <a:noFill/>
          <a:ln/>
        </p:spPr>
        <p:txBody>
          <a:bodyPr/>
          <a:lstStyle/>
          <a:p>
            <a:pPr>
              <a:spcAft>
                <a:spcPts val="0"/>
              </a:spcAft>
            </a:pPr>
            <a:r>
              <a:rPr lang="en-GB" sz="1200" dirty="0">
                <a:effectLst/>
                <a:latin typeface="+mn-lt"/>
                <a:ea typeface="ＭＳ 明朝"/>
                <a:cs typeface="Arial"/>
              </a:rPr>
              <a:t>Use these slides to explain the general principles behind why these five different interventions are commonly used.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b="1" dirty="0">
                <a:effectLst/>
                <a:latin typeface="+mn-lt"/>
                <a:ea typeface="ＭＳ 明朝"/>
                <a:cs typeface="Arial"/>
              </a:rPr>
              <a:t>Psychoeducation</a:t>
            </a:r>
            <a:endParaRPr lang="en-GB" sz="1200" dirty="0">
              <a:effectLst/>
              <a:latin typeface="Cambria"/>
              <a:ea typeface="ＭＳ 明朝"/>
              <a:cs typeface="Arial"/>
            </a:endParaRPr>
          </a:p>
          <a:p>
            <a:r>
              <a:rPr lang="en-GB" sz="1200" dirty="0">
                <a:effectLst/>
                <a:latin typeface="+mn-lt"/>
                <a:ea typeface="ＭＳ 明朝"/>
                <a:cs typeface="Arial"/>
              </a:rPr>
              <a:t>Explain that </a:t>
            </a:r>
            <a:r>
              <a:rPr lang="en-US" sz="1200" dirty="0">
                <a:effectLst/>
                <a:latin typeface="+mn-lt"/>
                <a:ea typeface="ＭＳ 明朝"/>
                <a:cs typeface="Arial"/>
              </a:rPr>
              <a:t>many individuals who have a mental health condition know little or nothing about the condition they have, what they might expect from psychosocial interventions or the positive and negative effects of pharmacological interventions. </a:t>
            </a:r>
          </a:p>
          <a:p>
            <a:endParaRPr lang="en-GB" altLang="ja-JP" sz="1200" b="1" dirty="0">
              <a:effectLst/>
              <a:latin typeface="+mn-lt"/>
              <a:ea typeface="ＭＳ 明朝"/>
              <a:cs typeface="Arial"/>
            </a:endParaRPr>
          </a:p>
          <a:p>
            <a:endParaRPr lang="en-GB" altLang="ja-JP" b="1" dirty="0">
              <a:latin typeface="+mn-lt"/>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TextEdit="1"/>
          </p:cNvSpPr>
          <p:nvPr>
            <p:ph type="sldImg"/>
          </p:nvPr>
        </p:nvSpPr>
        <p:spPr>
          <a:ln/>
        </p:spPr>
      </p:sp>
      <p:sp>
        <p:nvSpPr>
          <p:cNvPr id="342018" name="Rectangle 3"/>
          <p:cNvSpPr>
            <a:spLocks noGrp="1"/>
          </p:cNvSpPr>
          <p:nvPr>
            <p:ph type="body" idx="1"/>
          </p:nvPr>
        </p:nvSpPr>
        <p:spPr>
          <a:noFill/>
          <a:ln/>
        </p:spPr>
        <p:txBody>
          <a:bodyPr/>
          <a:lstStyle/>
          <a:p>
            <a:pPr>
              <a:spcAft>
                <a:spcPts val="0"/>
              </a:spcAft>
            </a:pPr>
            <a:r>
              <a:rPr lang="en-US" sz="1200" dirty="0">
                <a:effectLst/>
                <a:latin typeface="+mn-lt"/>
                <a:ea typeface="ＭＳ 明朝"/>
                <a:cs typeface="Arial"/>
              </a:rPr>
              <a:t>Moreover, literature on these topics may be confusing or otherwise difficult to comprehend.</a:t>
            </a:r>
            <a:endParaRPr lang="en-GB" sz="1200" dirty="0">
              <a:effectLst/>
              <a:latin typeface="Cambria"/>
              <a:ea typeface="ＭＳ 明朝"/>
              <a:cs typeface="Arial"/>
            </a:endParaRPr>
          </a:p>
          <a:p>
            <a:pPr>
              <a:spcAft>
                <a:spcPts val="0"/>
              </a:spcAft>
            </a:pP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Therefore the first role of the health-care provider is to explain to the person, and (with consent) to their </a:t>
            </a:r>
            <a:r>
              <a:rPr lang="en-US" sz="1200" dirty="0" err="1">
                <a:effectLst/>
                <a:latin typeface="+mn-lt"/>
                <a:ea typeface="ＭＳ 明朝"/>
                <a:cs typeface="Arial"/>
              </a:rPr>
              <a:t>carer</a:t>
            </a:r>
            <a:r>
              <a:rPr lang="en-US" sz="1200" dirty="0">
                <a:effectLst/>
                <a:latin typeface="+mn-lt"/>
                <a:ea typeface="ＭＳ 明朝"/>
                <a:cs typeface="Arial"/>
              </a:rPr>
              <a:t> or family members, what the condition means and what they can expect to happen.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This can alleviate the anxiety of the person and of their </a:t>
            </a:r>
            <a:r>
              <a:rPr lang="en-US" sz="1200" dirty="0" err="1">
                <a:effectLst/>
                <a:latin typeface="+mn-lt"/>
                <a:ea typeface="ＭＳ 明朝"/>
                <a:cs typeface="Arial"/>
              </a:rPr>
              <a:t>carer</a:t>
            </a:r>
            <a:r>
              <a:rPr lang="en-US" sz="1200" dirty="0">
                <a:effectLst/>
                <a:latin typeface="+mn-lt"/>
                <a:ea typeface="ＭＳ 明朝"/>
                <a:cs typeface="Arial"/>
              </a:rPr>
              <a:t>.</a:t>
            </a:r>
            <a:endParaRPr lang="en-GB" sz="1200" dirty="0">
              <a:effectLst/>
              <a:latin typeface="Cambria"/>
              <a:ea typeface="ＭＳ 明朝"/>
              <a:cs typeface="Arial"/>
            </a:endParaRPr>
          </a:p>
          <a:p>
            <a:pPr>
              <a:spcAft>
                <a:spcPts val="0"/>
              </a:spcAft>
            </a:pP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It can empower the person to take control of the condition.</a:t>
            </a:r>
            <a:endParaRPr lang="en-GB" sz="1200" dirty="0">
              <a:effectLst/>
              <a:latin typeface="Cambria"/>
              <a:ea typeface="ＭＳ 明朝"/>
              <a:cs typeface="Arial"/>
            </a:endParaRPr>
          </a:p>
          <a:p>
            <a:endParaRPr lang="en-US" sz="1200" dirty="0">
              <a:effectLst/>
              <a:latin typeface="+mn-lt"/>
              <a:ea typeface="ＭＳ 明朝"/>
              <a:cs typeface="Arial"/>
            </a:endParaRPr>
          </a:p>
          <a:p>
            <a:r>
              <a:rPr lang="en-US" sz="1200" dirty="0">
                <a:effectLst/>
                <a:latin typeface="+mn-lt"/>
                <a:ea typeface="ＭＳ 明朝"/>
                <a:cs typeface="Arial"/>
              </a:rPr>
              <a:t>It can keep the person safe and enable them to make a choice about different treatment options.</a:t>
            </a:r>
            <a:r>
              <a:rPr lang="en-GB" dirty="0">
                <a:effectLst/>
              </a:rPr>
              <a:t> </a:t>
            </a:r>
            <a:endParaRPr lang="en-GB" altLang="ja-JP" dirty="0">
              <a:latin typeface="+mn-lt"/>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dirty="0">
                <a:effectLst/>
                <a:latin typeface="+mn-lt"/>
                <a:ea typeface="ＭＳ 明朝"/>
                <a:cs typeface="Arial"/>
              </a:rPr>
              <a:t>Reduce stress and strengthen social supports</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there are different ways of reducing stress. For example, breathing exercises and</a:t>
            </a:r>
            <a:r>
              <a:rPr lang="en-GB" sz="1200" u="sng" dirty="0">
                <a:solidFill>
                  <a:srgbClr val="008080"/>
                </a:solidFill>
                <a:effectLst/>
                <a:latin typeface="+mn-lt"/>
                <a:ea typeface="ＭＳ 明朝"/>
                <a:cs typeface="Arial"/>
              </a:rPr>
              <a:t> </a:t>
            </a:r>
            <a:r>
              <a:rPr lang="en-GB" sz="1200" dirty="0">
                <a:effectLst/>
                <a:latin typeface="+mn-lt"/>
                <a:ea typeface="ＭＳ 明朝"/>
                <a:cs typeface="Arial"/>
              </a:rPr>
              <a:t>relaxation techniques are common and effective but exercising, singing, cooking, doing something enjoyable are also good ways to reduce stress. The chosen technique depends on the individual’s interests, situation and personality.</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Similarly, there are different ways to strengthen social supports. Some people may have a social network they can reconnect to, while others may be seeking new people and new social supports.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during the training there will be a chance for participants to practise/discuss all of these strategies.</a:t>
            </a:r>
            <a:r>
              <a:rPr lang="en-GB" sz="1200" baseline="0" dirty="0">
                <a:effectLst/>
                <a:latin typeface="+mn-lt"/>
                <a:ea typeface="ＭＳ 明朝"/>
                <a:cs typeface="Arial"/>
              </a:rPr>
              <a:t> H</a:t>
            </a:r>
            <a:r>
              <a:rPr lang="en-GB" sz="1200" dirty="0">
                <a:effectLst/>
                <a:latin typeface="+mn-lt"/>
                <a:ea typeface="ＭＳ 明朝"/>
                <a:cs typeface="Arial"/>
              </a:rPr>
              <a:t>owever, the best way to learn them and feel comfortable with them is to start using them.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明朝"/>
                <a:cs typeface="Arial"/>
              </a:rPr>
              <a:t>Practice different techniques on yourselves as part of your own </a:t>
            </a:r>
            <a:r>
              <a:rPr lang="en-GB" sz="1200" b="1" dirty="0">
                <a:effectLst/>
                <a:latin typeface="+mn-lt"/>
                <a:ea typeface="ＭＳ 明朝"/>
                <a:cs typeface="Arial"/>
              </a:rPr>
              <a:t>self-care.</a:t>
            </a:r>
            <a:endParaRPr lang="en-GB" sz="1200" dirty="0">
              <a:effectLst/>
              <a:latin typeface="Cambria"/>
              <a:ea typeface="ＭＳ 明朝"/>
              <a:cs typeface="Arial"/>
            </a:endParaRPr>
          </a:p>
        </p:txBody>
      </p:sp>
      <p:sp>
        <p:nvSpPr>
          <p:cNvPr id="4" name="Slide Number Placeholder 3"/>
          <p:cNvSpPr>
            <a:spLocks noGrp="1"/>
          </p:cNvSpPr>
          <p:nvPr>
            <p:ph type="sldNum" sz="quarter" idx="10"/>
          </p:nvPr>
        </p:nvSpPr>
        <p:spPr/>
        <p:txBody>
          <a:bodyPr/>
          <a:lstStyle/>
          <a:p>
            <a:fld id="{AFDAE97B-5085-4A4E-85EF-8C79EEDC5723}" type="slidenum">
              <a:rPr lang="en-US" smtClean="0"/>
              <a:t>73</a:t>
            </a:fld>
            <a:endParaRPr lang="en-US"/>
          </a:p>
        </p:txBody>
      </p:sp>
    </p:spTree>
    <p:extLst>
      <p:ext uri="{BB962C8B-B14F-4D97-AF65-F5344CB8AC3E}">
        <p14:creationId xmlns:p14="http://schemas.microsoft.com/office/powerpoint/2010/main" val="3706213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Working in primary health-care is a stressful job and at times everyone can feel overwhelmed and unable to cope.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Psychosocial interventions designed to reduce stress and strengthen social supports and positive coping methods can be beneficial.</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Familiarize with these interventions by practising them at home yourself or with your family and friends.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74</a:t>
            </a:fld>
            <a:endParaRPr lang="en-US"/>
          </a:p>
        </p:txBody>
      </p:sp>
    </p:spTree>
    <p:extLst>
      <p:ext uri="{BB962C8B-B14F-4D97-AF65-F5344CB8AC3E}">
        <p14:creationId xmlns:p14="http://schemas.microsoft.com/office/powerpoint/2010/main" val="1411806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75</a:t>
            </a:fld>
            <a:endParaRPr lang="en-US"/>
          </a:p>
        </p:txBody>
      </p:sp>
    </p:spTree>
    <p:extLst>
      <p:ext uri="{BB962C8B-B14F-4D97-AF65-F5344CB8AC3E}">
        <p14:creationId xmlns:p14="http://schemas.microsoft.com/office/powerpoint/2010/main" val="184531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2714625" y="514350"/>
            <a:ext cx="3714750" cy="2571750"/>
          </a:xfrm>
          <a:ln/>
        </p:spPr>
      </p:sp>
      <p:sp>
        <p:nvSpPr>
          <p:cNvPr id="88066" name="Rectangle 3"/>
          <p:cNvSpPr>
            <a:spLocks noGrp="1" noChangeArrowheads="1"/>
          </p:cNvSpPr>
          <p:nvPr>
            <p:ph type="body" idx="1"/>
          </p:nvPr>
        </p:nvSpPr>
        <p:spPr>
          <a:ln/>
        </p:spPr>
        <p:txBody>
          <a:bodyPr/>
          <a:lstStyle/>
          <a:p>
            <a:r>
              <a:rPr lang="en-GB" sz="1200" b="1" kern="1200" dirty="0">
                <a:solidFill>
                  <a:schemeClr val="tx1"/>
                </a:solidFill>
                <a:effectLst/>
                <a:latin typeface="+mn-lt"/>
                <a:ea typeface="+mn-ea"/>
                <a:cs typeface="+mn-cs"/>
              </a:rPr>
              <a:t>Preparation note: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case there is no high-speed internet connection in the workshop room, the video needs to be downloaded before the training.</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that to close the mental health treatment gap, WHO launched the Mental Health Gap Action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for LMIC in 2008. The aim of 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is to enhance access to non-specialized care for people with MNS conditions by training health-care providers in how to assess, manage and follow-up individuals with MNS conditions.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Increasing the number of health-care providers who can assess, manage and follow-up people with MNS conditions will reduce the mental health treatment gap. </a:t>
            </a:r>
            <a:endParaRPr lang="en-GB"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uses an evidence-based technical tool called the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Intervention Guide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-IG).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has been developed to facilitate the delivery of interventions in non-specialized health-care settings by health-care providers such as yourselves.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Play the following seven-minute video:</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Overview of the video:</a:t>
            </a:r>
            <a:r>
              <a:rPr lang="en-US" sz="1200" kern="1200" dirty="0">
                <a:solidFill>
                  <a:schemeClr val="tx1"/>
                </a:solidFill>
                <a:effectLst/>
                <a:latin typeface="+mn-lt"/>
                <a:ea typeface="+mn-ea"/>
                <a:cs typeface="+mn-cs"/>
              </a:rPr>
              <a:t> In LMIC, 75% of people do not get the mental health services they need. With costs as low as US$ 2 per person per year, and with proper care, assistance and medication, millions can be treated.</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A person with epilepsy reflects on changes brought about by an epilepsy treatment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in China: “When I first got the illness, everyone thought I was a wicked person or possessed by evil spirits. I could not get work because people didn’t know what to do if I had a seizure. In 2001 I started to take this medicine and started feeling better. I started my own business and now sell these </a:t>
            </a:r>
            <a:r>
              <a:rPr lang="en-US" sz="1200" kern="1200" dirty="0" err="1">
                <a:solidFill>
                  <a:schemeClr val="tx1"/>
                </a:solidFill>
                <a:effectLst/>
                <a:latin typeface="+mn-lt"/>
                <a:ea typeface="+mn-ea"/>
                <a:cs typeface="+mn-cs"/>
              </a:rPr>
              <a:t>woollen</a:t>
            </a:r>
            <a:r>
              <a:rPr lang="en-US" sz="1200" kern="1200" dirty="0">
                <a:solidFill>
                  <a:schemeClr val="tx1"/>
                </a:solidFill>
                <a:effectLst/>
                <a:latin typeface="+mn-lt"/>
                <a:ea typeface="+mn-ea"/>
                <a:cs typeface="+mn-cs"/>
              </a:rPr>
              <a:t> carpets. Life is now good.” </a:t>
            </a:r>
            <a:endParaRPr lang="en-GB"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As well as the epilepsy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in China, the video features a project for children with intellectual disabilities in South Africa; a project on services for persons with psychoses; and a suicide prevention project in India.</a:t>
            </a:r>
            <a:endParaRPr lang="en-GB" sz="1200" kern="1200" dirty="0">
              <a:solidFill>
                <a:schemeClr val="tx1"/>
              </a:solidFill>
              <a:effectLst/>
              <a:latin typeface="+mn-lt"/>
              <a:ea typeface="+mn-ea"/>
              <a:cs typeface="+mn-cs"/>
            </a:endParaRPr>
          </a:p>
          <a:p>
            <a:pPr>
              <a:defRPr/>
            </a:pPr>
            <a:endParaRPr lang="en-GB" altLang="ja-JP" dirty="0">
              <a:latin typeface="+mn-lt"/>
              <a:cs typeface="Arial" charset="0"/>
            </a:endParaRPr>
          </a:p>
        </p:txBody>
      </p:sp>
    </p:spTree>
    <p:extLst>
      <p:ext uri="{BB962C8B-B14F-4D97-AF65-F5344CB8AC3E}">
        <p14:creationId xmlns:p14="http://schemas.microsoft.com/office/powerpoint/2010/main" val="307858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C1E79-2DF8-904B-BBE5-F346D5E8C784}" type="slidenum">
              <a:rPr lang="en-US" smtClean="0"/>
              <a:pPr/>
              <a:t>76</a:t>
            </a:fld>
            <a:endParaRPr lang="en-US"/>
          </a:p>
        </p:txBody>
      </p:sp>
    </p:spTree>
    <p:extLst>
      <p:ext uri="{BB962C8B-B14F-4D97-AF65-F5344CB8AC3E}">
        <p14:creationId xmlns:p14="http://schemas.microsoft.com/office/powerpoint/2010/main" val="29105290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7b: Problem solving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kern="1200" dirty="0">
                <a:solidFill>
                  <a:schemeClr val="tx1"/>
                </a:solidFill>
                <a:effectLst/>
                <a:latin typeface="+mn-lt"/>
                <a:ea typeface="+mn-ea"/>
                <a:cs typeface="+mn-cs"/>
              </a:rPr>
              <a:t>15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Enable participants to practise using a brief problem-solving strategy on themselves, thus increasing their confidence and understanding of how to use this technique to help other people.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Instruct participants to think of a current stressor in their life. </a:t>
            </a:r>
          </a:p>
          <a:p>
            <a:pPr marL="171450" lvl="0" indent="-171450">
              <a:buFont typeface="Arial" charset="0"/>
              <a:buChar char="•"/>
            </a:pPr>
            <a:r>
              <a:rPr lang="en-GB" sz="1200" kern="1200" dirty="0">
                <a:solidFill>
                  <a:schemeClr val="tx1"/>
                </a:solidFill>
                <a:effectLst/>
                <a:latin typeface="+mn-lt"/>
                <a:ea typeface="+mn-ea"/>
                <a:cs typeface="+mn-cs"/>
              </a:rPr>
              <a:t>This should not be the most stressful thing that they are facing, nor the biggest problem they are struggling with at the moment, as those will need more than 15 minutes.</a:t>
            </a:r>
          </a:p>
          <a:p>
            <a:pPr marL="171450" lvl="0" indent="-171450">
              <a:buFont typeface="Arial" charset="0"/>
              <a:buChar char="•"/>
            </a:pPr>
            <a:r>
              <a:rPr lang="en-GB" sz="1200" kern="1200" dirty="0">
                <a:solidFill>
                  <a:schemeClr val="tx1"/>
                </a:solidFill>
                <a:effectLst/>
                <a:latin typeface="+mn-lt"/>
                <a:ea typeface="+mn-ea"/>
                <a:cs typeface="+mn-cs"/>
              </a:rPr>
              <a:t>It should, rather, be a problem that causes them some stress.</a:t>
            </a:r>
          </a:p>
          <a:p>
            <a:pPr marL="171450" lvl="0" indent="-171450">
              <a:buFont typeface="Arial" charset="0"/>
              <a:buChar char="•"/>
            </a:pPr>
            <a:r>
              <a:rPr lang="en-GB" sz="1200" kern="1200" dirty="0">
                <a:solidFill>
                  <a:schemeClr val="tx1"/>
                </a:solidFill>
                <a:effectLst/>
                <a:latin typeface="+mn-lt"/>
                <a:ea typeface="+mn-ea"/>
                <a:cs typeface="+mn-cs"/>
              </a:rPr>
              <a:t>Ensure that all participants have a piece of paper in front of them.</a:t>
            </a:r>
          </a:p>
          <a:p>
            <a:pPr marL="171450" lvl="0" indent="-171450">
              <a:buFont typeface="Arial" charset="0"/>
              <a:buChar char="•"/>
            </a:pPr>
            <a:r>
              <a:rPr lang="en-GB" sz="1200" kern="1200" dirty="0">
                <a:solidFill>
                  <a:schemeClr val="tx1"/>
                </a:solidFill>
                <a:effectLst/>
                <a:latin typeface="+mn-lt"/>
                <a:ea typeface="+mn-ea"/>
                <a:cs typeface="+mn-cs"/>
              </a:rPr>
              <a:t>Ask them to write down the chosen problem. </a:t>
            </a:r>
          </a:p>
          <a:p>
            <a:pPr marL="171450" lvl="0" indent="-171450">
              <a:buFont typeface="Arial" charset="0"/>
              <a:buChar char="•"/>
            </a:pPr>
            <a:r>
              <a:rPr lang="en-GB" sz="1200" kern="1200" dirty="0">
                <a:solidFill>
                  <a:schemeClr val="tx1"/>
                </a:solidFill>
                <a:effectLst/>
                <a:latin typeface="+mn-lt"/>
                <a:ea typeface="+mn-ea"/>
                <a:cs typeface="+mn-cs"/>
              </a:rPr>
              <a:t>Ask them to </a:t>
            </a:r>
            <a:r>
              <a:rPr lang="en-GB" sz="1200" kern="1200" dirty="0" err="1">
                <a:solidFill>
                  <a:schemeClr val="tx1"/>
                </a:solidFill>
                <a:effectLst/>
                <a:latin typeface="+mn-lt"/>
                <a:ea typeface="+mn-ea"/>
                <a:cs typeface="+mn-cs"/>
              </a:rPr>
              <a:t>analyze</a:t>
            </a:r>
            <a:r>
              <a:rPr lang="en-GB" sz="1200" kern="1200" dirty="0">
                <a:solidFill>
                  <a:schemeClr val="tx1"/>
                </a:solidFill>
                <a:effectLst/>
                <a:latin typeface="+mn-lt"/>
                <a:ea typeface="+mn-ea"/>
                <a:cs typeface="+mn-cs"/>
              </a:rPr>
              <a:t> the problem: what is it about, why is it causing them stress? </a:t>
            </a:r>
          </a:p>
          <a:p>
            <a:pPr marL="171450" lvl="0" indent="-171450">
              <a:buFont typeface="Arial" charset="0"/>
              <a:buChar char="•"/>
            </a:pPr>
            <a:r>
              <a:rPr lang="en-GB" sz="1200" kern="1200" dirty="0">
                <a:solidFill>
                  <a:schemeClr val="tx1"/>
                </a:solidFill>
                <a:effectLst/>
                <a:latin typeface="+mn-lt"/>
                <a:ea typeface="+mn-ea"/>
                <a:cs typeface="+mn-cs"/>
              </a:rPr>
              <a:t>Write down as many solutions as possible to that problem. </a:t>
            </a:r>
          </a:p>
          <a:p>
            <a:pPr marL="171450" lvl="0" indent="-171450">
              <a:buFont typeface="Arial" charset="0"/>
              <a:buChar char="•"/>
            </a:pPr>
            <a:r>
              <a:rPr lang="en-GB" sz="1200" kern="1200" dirty="0">
                <a:solidFill>
                  <a:schemeClr val="tx1"/>
                </a:solidFill>
                <a:effectLst/>
                <a:latin typeface="+mn-lt"/>
                <a:ea typeface="+mn-ea"/>
                <a:cs typeface="+mn-cs"/>
              </a:rPr>
              <a:t>The solutions can be as creative as they wish but the aim is to write down as many as possible. </a:t>
            </a:r>
          </a:p>
          <a:p>
            <a:pPr marL="171450" lvl="0" indent="-171450">
              <a:buFont typeface="Arial" charset="0"/>
              <a:buChar char="•"/>
            </a:pPr>
            <a:r>
              <a:rPr lang="en-GB" sz="1200" kern="1200" dirty="0">
                <a:solidFill>
                  <a:schemeClr val="tx1"/>
                </a:solidFill>
                <a:effectLst/>
                <a:latin typeface="+mn-lt"/>
                <a:ea typeface="+mn-ea"/>
                <a:cs typeface="+mn-cs"/>
              </a:rPr>
              <a:t>Once they have a list of solutions, ask them to identify the solution that is the most realistic.</a:t>
            </a:r>
          </a:p>
          <a:p>
            <a:pPr marL="171450" lvl="0" indent="-171450">
              <a:buFont typeface="Arial" charset="0"/>
              <a:buChar char="•"/>
            </a:pPr>
            <a:r>
              <a:rPr lang="en-GB" sz="1200" kern="1200" dirty="0">
                <a:solidFill>
                  <a:schemeClr val="tx1"/>
                </a:solidFill>
                <a:effectLst/>
                <a:latin typeface="+mn-lt"/>
                <a:ea typeface="+mn-ea"/>
                <a:cs typeface="+mn-cs"/>
              </a:rPr>
              <a:t>Ask them to break the solution down into small steps and write them down, including how the different steps could be implemented. </a:t>
            </a:r>
          </a:p>
          <a:p>
            <a:pPr marL="171450" lvl="0" indent="-171450">
              <a:buFont typeface="Arial" charset="0"/>
              <a:buChar char="•"/>
            </a:pPr>
            <a:r>
              <a:rPr lang="en-GB" sz="1200" kern="1200" dirty="0">
                <a:solidFill>
                  <a:schemeClr val="tx1"/>
                </a:solidFill>
                <a:effectLst/>
                <a:latin typeface="+mn-lt"/>
                <a:ea typeface="+mn-ea"/>
                <a:cs typeface="+mn-cs"/>
              </a:rPr>
              <a:t>Ask them to implement that solution and once implemented evaluate how effective the solution was or was not. </a:t>
            </a:r>
          </a:p>
          <a:p>
            <a:pPr marL="171450" lvl="0" indent="-171450">
              <a:buFont typeface="Arial" charset="0"/>
              <a:buChar char="•"/>
            </a:pPr>
            <a:r>
              <a:rPr lang="en-GB" sz="1200" kern="1200" dirty="0">
                <a:solidFill>
                  <a:schemeClr val="tx1"/>
                </a:solidFill>
                <a:effectLst/>
                <a:latin typeface="+mn-lt"/>
                <a:ea typeface="+mn-ea"/>
                <a:cs typeface="+mn-cs"/>
              </a:rPr>
              <a:t>Explain that this is something that they can do with people very quickly and easily in their sessions and follow-up sessions. It can be a very useful way of supporting people to address some of the problems in their lives that are causing them harm and suffering.  </a:t>
            </a:r>
          </a:p>
          <a:p>
            <a:pPr>
              <a:spcAft>
                <a:spcPts val="0"/>
              </a:spcAft>
            </a:pPr>
            <a:r>
              <a:rPr lang="en-GB" sz="1200" b="1" dirty="0">
                <a:effectLst/>
                <a:latin typeface="+mn-lt"/>
                <a:ea typeface="ＭＳ 明朝"/>
                <a:cs typeface="Times New Roman"/>
              </a:rPr>
              <a:t> </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77</a:t>
            </a:fld>
            <a:endParaRPr lang="en-US"/>
          </a:p>
        </p:txBody>
      </p:sp>
    </p:spTree>
    <p:extLst>
      <p:ext uri="{BB962C8B-B14F-4D97-AF65-F5344CB8AC3E}">
        <p14:creationId xmlns:p14="http://schemas.microsoft.com/office/powerpoint/2010/main" val="1845315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pPr>
            <a:r>
              <a:rPr lang="en-US" sz="1200" dirty="0">
                <a:effectLst/>
                <a:latin typeface="+mn-lt"/>
                <a:ea typeface="ＭＳ 明朝"/>
                <a:cs typeface="Arial"/>
              </a:rPr>
              <a:t>Explain that this is a technique for reducing psychosocial stressors.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Explain that it cannot solve all problems instantly, especially if the psychosocial stressors are ongoing and/or complicated. It can help to alleviate and reduce some of the stress that a person is feeling.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US" sz="1200" dirty="0">
                <a:effectLst/>
                <a:latin typeface="+mn-lt"/>
                <a:ea typeface="ＭＳ 明朝"/>
                <a:cs typeface="Arial"/>
              </a:rPr>
              <a:t>Six steps to problem solving:</a:t>
            </a:r>
            <a:endParaRPr lang="en-GB" sz="1200" dirty="0">
              <a:effectLst/>
              <a:latin typeface="Cambria"/>
              <a:ea typeface="ＭＳ 明朝"/>
              <a:cs typeface="Arial"/>
            </a:endParaRPr>
          </a:p>
          <a:p>
            <a:pPr marL="342900" lvl="0" indent="-342900">
              <a:spcAft>
                <a:spcPts val="0"/>
              </a:spcAft>
              <a:buFont typeface="+mj-lt"/>
              <a:buAutoNum type="arabicPeriod"/>
            </a:pPr>
            <a:r>
              <a:rPr lang="en-US" sz="1200" dirty="0">
                <a:effectLst/>
                <a:latin typeface="+mn-lt"/>
                <a:ea typeface="ＭＳ 明朝"/>
                <a:cs typeface="Arial"/>
              </a:rPr>
              <a:t>Identify and define the problem.</a:t>
            </a:r>
            <a:endParaRPr lang="en-GB" sz="1200" dirty="0">
              <a:effectLst/>
              <a:latin typeface="Cambria"/>
              <a:ea typeface="ＭＳ 明朝"/>
              <a:cs typeface="Arial"/>
            </a:endParaRPr>
          </a:p>
          <a:p>
            <a:pPr marL="342900" lvl="0" indent="-342900">
              <a:spcAft>
                <a:spcPts val="0"/>
              </a:spcAft>
              <a:buFont typeface="+mj-lt"/>
              <a:buAutoNum type="arabicPeriod"/>
            </a:pPr>
            <a:r>
              <a:rPr lang="en-US" sz="1200" dirty="0">
                <a:effectLst/>
                <a:latin typeface="+mn-lt"/>
                <a:ea typeface="ＭＳ 明朝"/>
                <a:cs typeface="Arial"/>
              </a:rPr>
              <a:t>Analyze the problem.</a:t>
            </a:r>
            <a:endParaRPr lang="en-GB" sz="1200" dirty="0">
              <a:effectLst/>
              <a:latin typeface="Cambria"/>
              <a:ea typeface="ＭＳ 明朝"/>
              <a:cs typeface="Arial"/>
            </a:endParaRPr>
          </a:p>
          <a:p>
            <a:pPr marL="342900" lvl="0" indent="-342900">
              <a:spcAft>
                <a:spcPts val="0"/>
              </a:spcAft>
              <a:buFont typeface="+mj-lt"/>
              <a:buAutoNum type="arabicPeriod"/>
            </a:pPr>
            <a:r>
              <a:rPr lang="en-US" sz="1200" dirty="0">
                <a:effectLst/>
                <a:latin typeface="+mn-lt"/>
                <a:ea typeface="ＭＳ 明朝"/>
                <a:cs typeface="Arial"/>
              </a:rPr>
              <a:t>Identify possible solutions. </a:t>
            </a:r>
            <a:endParaRPr lang="en-GB" sz="1200" dirty="0">
              <a:effectLst/>
              <a:latin typeface="Cambria"/>
              <a:ea typeface="ＭＳ 明朝"/>
              <a:cs typeface="Arial"/>
            </a:endParaRPr>
          </a:p>
          <a:p>
            <a:pPr marL="342900" lvl="0" indent="-342900">
              <a:spcAft>
                <a:spcPts val="0"/>
              </a:spcAft>
              <a:buFont typeface="+mj-lt"/>
              <a:buAutoNum type="arabicPeriod"/>
            </a:pPr>
            <a:r>
              <a:rPr lang="en-US" sz="1200" dirty="0">
                <a:effectLst/>
                <a:latin typeface="+mn-lt"/>
                <a:ea typeface="ＭＳ 明朝"/>
                <a:cs typeface="Arial"/>
              </a:rPr>
              <a:t>Select the best solution and plan for action. </a:t>
            </a:r>
            <a:endParaRPr lang="en-GB" sz="1200" dirty="0">
              <a:effectLst/>
              <a:latin typeface="Cambria"/>
              <a:ea typeface="ＭＳ 明朝"/>
              <a:cs typeface="Arial"/>
            </a:endParaRPr>
          </a:p>
          <a:p>
            <a:pPr marL="342900" lvl="0" indent="-342900">
              <a:spcAft>
                <a:spcPts val="0"/>
              </a:spcAft>
              <a:buFont typeface="+mj-lt"/>
              <a:buAutoNum type="arabicPeriod"/>
            </a:pPr>
            <a:r>
              <a:rPr lang="en-US" sz="1200" dirty="0">
                <a:effectLst/>
                <a:latin typeface="+mn-lt"/>
                <a:ea typeface="ＭＳ 明朝"/>
                <a:cs typeface="Arial"/>
              </a:rPr>
              <a:t>Implement the solution.</a:t>
            </a:r>
          </a:p>
          <a:p>
            <a:pPr marL="342900" lvl="0" indent="-342900">
              <a:spcAft>
                <a:spcPts val="0"/>
              </a:spcAft>
              <a:buFont typeface="+mj-lt"/>
              <a:buAutoNum type="arabicPeriod"/>
            </a:pPr>
            <a:r>
              <a:rPr lang="en-US" sz="1200" dirty="0">
                <a:effectLst/>
                <a:latin typeface="+mn-lt"/>
                <a:ea typeface="ＭＳ 明朝"/>
                <a:cs typeface="Arial"/>
              </a:rPr>
              <a:t>Evaluate the solution. </a:t>
            </a:r>
            <a:endParaRPr lang="en-GB" sz="1200" dirty="0">
              <a:effectLst/>
              <a:latin typeface="Cambria"/>
              <a:ea typeface="ＭＳ 明朝"/>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7c: Strengthening social supports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20 minutes.</a:t>
            </a: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Enable participants to practise using a strategy to strengthen social supports in their own lives, thus increasing their confidence and understanding of how to use this technique to help other people.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Situation:</a:t>
            </a:r>
            <a:r>
              <a:rPr lang="en-GB" sz="1200" kern="1200" dirty="0">
                <a:solidFill>
                  <a:schemeClr val="tx1"/>
                </a:solidFill>
                <a:effectLst/>
                <a:latin typeface="+mn-lt"/>
                <a:ea typeface="+mn-ea"/>
                <a:cs typeface="+mn-cs"/>
              </a:rPr>
              <a:t> </a:t>
            </a:r>
          </a:p>
          <a:p>
            <a:pPr marL="171450" lvl="0" indent="-171450">
              <a:buFont typeface="Arial" charset="0"/>
              <a:buChar char="•"/>
            </a:pPr>
            <a:r>
              <a:rPr lang="en-GB" sz="1200" kern="1200" dirty="0">
                <a:solidFill>
                  <a:schemeClr val="tx1"/>
                </a:solidFill>
                <a:effectLst/>
                <a:latin typeface="+mn-lt"/>
                <a:ea typeface="+mn-ea"/>
                <a:cs typeface="+mn-cs"/>
              </a:rPr>
              <a:t>It is normal for people to sometimes feel very alone and/or isolated especially when stressed, anxious, overwhelmed and low in mood.</a:t>
            </a:r>
          </a:p>
          <a:p>
            <a:pPr marL="171450" lvl="0" indent="-171450">
              <a:buFont typeface="Arial" charset="0"/>
              <a:buChar char="•"/>
            </a:pPr>
            <a:r>
              <a:rPr lang="en-GB" sz="1200" kern="1200" dirty="0">
                <a:solidFill>
                  <a:schemeClr val="tx1"/>
                </a:solidFill>
                <a:effectLst/>
                <a:latin typeface="+mn-lt"/>
                <a:ea typeface="+mn-ea"/>
                <a:cs typeface="+mn-cs"/>
              </a:rPr>
              <a:t>Strengthening social support networks is a quick activity that aims to identify all the important people/friendships/support activities the person has in their life.</a:t>
            </a:r>
          </a:p>
          <a:p>
            <a:pPr marL="171450" lvl="0" indent="-171450">
              <a:buFont typeface="Arial" charset="0"/>
              <a:buChar char="•"/>
            </a:pPr>
            <a:r>
              <a:rPr lang="en-GB" sz="1200" kern="1200" dirty="0">
                <a:solidFill>
                  <a:schemeClr val="tx1"/>
                </a:solidFill>
                <a:effectLst/>
                <a:latin typeface="+mn-lt"/>
                <a:ea typeface="+mn-ea"/>
                <a:cs typeface="+mn-cs"/>
              </a:rPr>
              <a:t>Variations in the length of this activity mean that people can explore social supports from the past that have been lost and identify future goals through an in-depth conversation between the person and the health-care provider.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Give each participant a piece of paper and a pen.</a:t>
            </a:r>
          </a:p>
          <a:p>
            <a:pPr marL="171450" lvl="0" indent="-171450">
              <a:buFont typeface="Arial" charset="0"/>
              <a:buChar char="•"/>
            </a:pPr>
            <a:r>
              <a:rPr lang="en-GB" sz="1200" kern="1200" dirty="0">
                <a:solidFill>
                  <a:schemeClr val="tx1"/>
                </a:solidFill>
                <a:effectLst/>
                <a:latin typeface="+mn-lt"/>
                <a:ea typeface="+mn-ea"/>
                <a:cs typeface="+mn-cs"/>
              </a:rPr>
              <a:t>Instruct the participants to draw themselves or write their name down in the centre of the paper. </a:t>
            </a:r>
          </a:p>
          <a:p>
            <a:pPr marL="171450" lvl="0" indent="-171450">
              <a:buFont typeface="Arial" charset="0"/>
              <a:buChar char="•"/>
            </a:pPr>
            <a:r>
              <a:rPr lang="en-GB" sz="1200" kern="1200" dirty="0">
                <a:solidFill>
                  <a:schemeClr val="tx1"/>
                </a:solidFill>
                <a:effectLst/>
                <a:latin typeface="+mn-lt"/>
                <a:ea typeface="+mn-ea"/>
                <a:cs typeface="+mn-cs"/>
              </a:rPr>
              <a:t>Ask participants to think about: </a:t>
            </a:r>
          </a:p>
          <a:p>
            <a:pPr marL="628650" lvl="1" indent="-171450">
              <a:buFont typeface="Courier New" charset="0"/>
              <a:buChar char="o"/>
            </a:pPr>
            <a:r>
              <a:rPr lang="en-GB" sz="1200" kern="1200" dirty="0">
                <a:solidFill>
                  <a:schemeClr val="tx1"/>
                </a:solidFill>
                <a:effectLst/>
                <a:latin typeface="+mn-lt"/>
                <a:ea typeface="+mn-ea"/>
                <a:cs typeface="+mn-cs"/>
              </a:rPr>
              <a:t> Who are the people in my life? </a:t>
            </a:r>
          </a:p>
          <a:p>
            <a:pPr marL="628650" lvl="1" indent="-171450">
              <a:buFont typeface="Courier New" charset="0"/>
              <a:buChar char="o"/>
            </a:pPr>
            <a:r>
              <a:rPr lang="en-GB" sz="1200" kern="1200" dirty="0">
                <a:solidFill>
                  <a:schemeClr val="tx1"/>
                </a:solidFill>
                <a:effectLst/>
                <a:latin typeface="+mn-lt"/>
                <a:ea typeface="+mn-ea"/>
                <a:cs typeface="+mn-cs"/>
              </a:rPr>
              <a:t> What social activities do I do?</a:t>
            </a:r>
          </a:p>
          <a:p>
            <a:pPr marL="171450" lvl="0" indent="-171450">
              <a:buFont typeface="Arial" charset="0"/>
              <a:buChar char="•"/>
            </a:pPr>
            <a:r>
              <a:rPr lang="en-GB" sz="1200" kern="1200" dirty="0">
                <a:solidFill>
                  <a:schemeClr val="tx1"/>
                </a:solidFill>
                <a:effectLst/>
                <a:latin typeface="+mn-lt"/>
                <a:ea typeface="+mn-ea"/>
                <a:cs typeface="+mn-cs"/>
              </a:rPr>
              <a:t>Write down each person and activity on the concentric map (example below), showing closeness, i.e. put those people that are closest to you in the circles closest to you. Put those that you are more distant from you in the circles further away. </a:t>
            </a:r>
          </a:p>
          <a:p>
            <a:pPr marL="171450" lvl="0" indent="-171450">
              <a:buFont typeface="Arial" charset="0"/>
              <a:buChar char="•"/>
            </a:pPr>
            <a:r>
              <a:rPr lang="en-GB" sz="1200" kern="1200" dirty="0">
                <a:solidFill>
                  <a:schemeClr val="tx1"/>
                </a:solidFill>
                <a:effectLst/>
                <a:latin typeface="+mn-lt"/>
                <a:ea typeface="+mn-ea"/>
                <a:cs typeface="+mn-cs"/>
              </a:rPr>
              <a:t>Put the social activities that you do most often closest to you and put those activities that you do less frequently further away. </a:t>
            </a:r>
          </a:p>
          <a:p>
            <a:pPr marL="171450" lvl="0" indent="-171450">
              <a:buFont typeface="Arial" charset="0"/>
              <a:buChar char="•"/>
            </a:pPr>
            <a:r>
              <a:rPr lang="en-GB" sz="1200" kern="1200" dirty="0">
                <a:solidFill>
                  <a:schemeClr val="tx1"/>
                </a:solidFill>
                <a:effectLst/>
                <a:latin typeface="+mn-lt"/>
                <a:ea typeface="+mn-ea"/>
                <a:cs typeface="+mn-cs"/>
              </a:rPr>
              <a:t>Once drawn, ask the participants to think about:</a:t>
            </a:r>
          </a:p>
          <a:p>
            <a:pPr marL="628650" lvl="1" indent="-171450">
              <a:buFont typeface="Courier New" charset="0"/>
              <a:buChar char="o"/>
            </a:pPr>
            <a:r>
              <a:rPr lang="en-GB" sz="1200" kern="1200" dirty="0">
                <a:solidFill>
                  <a:schemeClr val="tx1"/>
                </a:solidFill>
                <a:effectLst/>
                <a:latin typeface="+mn-lt"/>
                <a:ea typeface="+mn-ea"/>
                <a:cs typeface="+mn-cs"/>
              </a:rPr>
              <a:t>Are you happy with your social network? </a:t>
            </a:r>
          </a:p>
          <a:p>
            <a:pPr marL="628650" lvl="1" indent="-171450">
              <a:buFont typeface="Courier New" charset="0"/>
              <a:buChar char="o"/>
            </a:pPr>
            <a:r>
              <a:rPr lang="en-GB" sz="1200" kern="1200" dirty="0">
                <a:solidFill>
                  <a:schemeClr val="tx1"/>
                </a:solidFill>
                <a:effectLst/>
                <a:latin typeface="+mn-lt"/>
                <a:ea typeface="+mn-ea"/>
                <a:cs typeface="+mn-cs"/>
              </a:rPr>
              <a:t>Does this social network give you strength?</a:t>
            </a:r>
          </a:p>
          <a:p>
            <a:pPr marL="628650" lvl="1" indent="-171450">
              <a:buFont typeface="Courier New" charset="0"/>
              <a:buChar char="o"/>
            </a:pPr>
            <a:r>
              <a:rPr lang="en-GB" sz="1200" kern="1200" dirty="0">
                <a:solidFill>
                  <a:schemeClr val="tx1"/>
                </a:solidFill>
                <a:effectLst/>
                <a:latin typeface="+mn-lt"/>
                <a:ea typeface="+mn-ea"/>
                <a:cs typeface="+mn-cs"/>
              </a:rPr>
              <a:t>Is there anybody you could move closer to you who could offer you more support? </a:t>
            </a:r>
          </a:p>
          <a:p>
            <a:pPr marL="628650" lvl="1" indent="-171450">
              <a:buFont typeface="Courier New" charset="0"/>
              <a:buChar char="o"/>
            </a:pPr>
            <a:r>
              <a:rPr lang="en-GB" sz="1200" kern="1200" dirty="0">
                <a:solidFill>
                  <a:schemeClr val="tx1"/>
                </a:solidFill>
                <a:effectLst/>
                <a:latin typeface="+mn-lt"/>
                <a:ea typeface="+mn-ea"/>
                <a:cs typeface="+mn-cs"/>
              </a:rPr>
              <a:t>Is there anyone you want to make a closer connection with?</a:t>
            </a:r>
          </a:p>
          <a:p>
            <a:pPr marL="628650" lvl="1" indent="-171450">
              <a:buFont typeface="Courier New" charset="0"/>
              <a:buChar char="o"/>
            </a:pPr>
            <a:r>
              <a:rPr lang="en-GB" sz="1200" kern="1200" dirty="0">
                <a:solidFill>
                  <a:schemeClr val="tx1"/>
                </a:solidFill>
                <a:effectLst/>
                <a:latin typeface="+mn-lt"/>
                <a:ea typeface="+mn-ea"/>
                <a:cs typeface="+mn-cs"/>
              </a:rPr>
              <a:t>Is there anyone who is close to you who is causing you stress? </a:t>
            </a:r>
          </a:p>
          <a:p>
            <a:pPr marL="628650" lvl="1" indent="-171450">
              <a:buFont typeface="Courier New" charset="0"/>
              <a:buChar char="o"/>
            </a:pPr>
            <a:r>
              <a:rPr lang="en-GB" sz="1200" kern="1200" dirty="0">
                <a:solidFill>
                  <a:schemeClr val="tx1"/>
                </a:solidFill>
                <a:effectLst/>
                <a:latin typeface="+mn-lt"/>
                <a:ea typeface="+mn-ea"/>
                <a:cs typeface="+mn-cs"/>
              </a:rPr>
              <a:t>How could you move those people further away?</a:t>
            </a:r>
          </a:p>
          <a:p>
            <a:pPr marL="171450" lvl="0" indent="-171450">
              <a:buFont typeface="Arial" charset="0"/>
              <a:buChar char="•"/>
            </a:pPr>
            <a:r>
              <a:rPr lang="en-GB" sz="1200" kern="1200" dirty="0">
                <a:solidFill>
                  <a:schemeClr val="tx1"/>
                </a:solidFill>
                <a:effectLst/>
                <a:latin typeface="+mn-lt"/>
                <a:ea typeface="+mn-ea"/>
                <a:cs typeface="+mn-cs"/>
              </a:rPr>
              <a:t>Ask them to reflect on the social activities that they have identified: </a:t>
            </a:r>
          </a:p>
          <a:p>
            <a:pPr marL="628650" lvl="1" indent="-171450">
              <a:buFont typeface="Courier New" charset="0"/>
              <a:buChar char="o"/>
            </a:pPr>
            <a:r>
              <a:rPr lang="en-GB" sz="1200" kern="1200" dirty="0">
                <a:solidFill>
                  <a:schemeClr val="tx1"/>
                </a:solidFill>
                <a:effectLst/>
                <a:latin typeface="+mn-lt"/>
                <a:ea typeface="+mn-ea"/>
                <a:cs typeface="+mn-cs"/>
              </a:rPr>
              <a:t>	Are there any activities that give you joy and strength? Could you do those activities more often? </a:t>
            </a:r>
          </a:p>
          <a:p>
            <a:pPr marL="628650" lvl="1" indent="-171450">
              <a:buFont typeface="Courier New" charset="0"/>
              <a:buChar char="o"/>
            </a:pPr>
            <a:r>
              <a:rPr lang="en-GB" sz="1200" kern="1200" dirty="0">
                <a:solidFill>
                  <a:schemeClr val="tx1"/>
                </a:solidFill>
                <a:effectLst/>
                <a:latin typeface="+mn-lt"/>
                <a:ea typeface="+mn-ea"/>
                <a:cs typeface="+mn-cs"/>
              </a:rPr>
              <a:t>	Are there social activities that cause you stress/problems? Could you engage with those activities any less? How could you change those activities to give you more strength?</a:t>
            </a:r>
          </a:p>
          <a:p>
            <a:pPr marL="171450" lvl="0" indent="-171450">
              <a:buFont typeface="Arial" charset="0"/>
              <a:buChar char="•"/>
            </a:pPr>
            <a:r>
              <a:rPr lang="en-GB" sz="1200" kern="1200" dirty="0">
                <a:solidFill>
                  <a:schemeClr val="tx1"/>
                </a:solidFill>
                <a:effectLst/>
                <a:latin typeface="+mn-lt"/>
                <a:ea typeface="+mn-ea"/>
                <a:cs typeface="+mn-cs"/>
              </a:rPr>
              <a:t>If participants can re-imagine a way to strengthen their social networks in the ways described above, give them another clean sheet of paper and have them re-write their ideal social network. </a:t>
            </a:r>
          </a:p>
          <a:p>
            <a:pPr marL="171450" lvl="0" indent="-171450">
              <a:buFont typeface="Arial" charset="0"/>
              <a:buChar char="•"/>
            </a:pPr>
            <a:r>
              <a:rPr lang="en-GB" sz="1200" kern="1200" dirty="0">
                <a:solidFill>
                  <a:schemeClr val="tx1"/>
                </a:solidFill>
                <a:effectLst/>
                <a:latin typeface="+mn-lt"/>
                <a:ea typeface="+mn-ea"/>
                <a:cs typeface="+mn-cs"/>
              </a:rPr>
              <a:t>Ask them to think about: </a:t>
            </a:r>
          </a:p>
          <a:p>
            <a:pPr marL="628650" lvl="1" indent="-171450">
              <a:buFont typeface="Courier New" charset="0"/>
              <a:buChar char="o"/>
            </a:pPr>
            <a:r>
              <a:rPr lang="en-GB" sz="1200" kern="1200" dirty="0">
                <a:solidFill>
                  <a:schemeClr val="tx1"/>
                </a:solidFill>
                <a:effectLst/>
                <a:latin typeface="+mn-lt"/>
                <a:ea typeface="+mn-ea"/>
                <a:cs typeface="+mn-cs"/>
              </a:rPr>
              <a:t>	What changes in my life do I need to make to strengthen my social network? </a:t>
            </a:r>
          </a:p>
          <a:p>
            <a:pPr marL="171450" lvl="0" indent="-171450">
              <a:buFont typeface="Arial" charset="0"/>
              <a:buChar char="•"/>
            </a:pPr>
            <a:r>
              <a:rPr lang="en-GB" sz="1200" kern="1200" dirty="0">
                <a:solidFill>
                  <a:schemeClr val="tx1"/>
                </a:solidFill>
                <a:effectLst/>
                <a:latin typeface="+mn-lt"/>
                <a:ea typeface="+mn-ea"/>
                <a:cs typeface="+mn-cs"/>
              </a:rPr>
              <a:t>Ask them to make a list of those actions required and think how they could implement them. </a:t>
            </a:r>
          </a:p>
          <a:p>
            <a:pPr marL="171450" lvl="0" indent="-171450">
              <a:buFont typeface="Arial" charset="0"/>
              <a:buChar char="•"/>
            </a:pPr>
            <a:r>
              <a:rPr lang="en-GB" sz="1200" kern="1200" dirty="0">
                <a:solidFill>
                  <a:schemeClr val="tx1"/>
                </a:solidFill>
                <a:effectLst/>
                <a:latin typeface="+mn-lt"/>
                <a:ea typeface="+mn-ea"/>
                <a:cs typeface="+mn-cs"/>
              </a:rPr>
              <a:t>Encourage participants to implement these actions in order to strengthen their social support network especially if they feel this is a useful way to manage their stress. </a:t>
            </a:r>
          </a:p>
          <a:p>
            <a:pPr marL="171450" lvl="0" indent="-171450">
              <a:buFont typeface="Arial" charset="0"/>
              <a:buChar char="•"/>
            </a:pPr>
            <a:r>
              <a:rPr lang="en-GB" sz="1200" kern="1200" dirty="0">
                <a:solidFill>
                  <a:schemeClr val="tx1"/>
                </a:solidFill>
                <a:effectLst/>
                <a:latin typeface="+mn-lt"/>
                <a:ea typeface="+mn-ea"/>
                <a:cs typeface="+mn-cs"/>
              </a:rPr>
              <a:t>Explain that social network mapping is a useful way of helping a person understand their social network and find ways to strengthen it. </a:t>
            </a:r>
          </a:p>
          <a:p>
            <a:pPr marL="171450" lvl="0" indent="-171450">
              <a:buFont typeface="Arial" charset="0"/>
              <a:buChar char="•"/>
            </a:pPr>
            <a:r>
              <a:rPr lang="en-GB" sz="1200" kern="1200" dirty="0">
                <a:solidFill>
                  <a:schemeClr val="tx1"/>
                </a:solidFill>
                <a:effectLst/>
                <a:latin typeface="+mn-lt"/>
                <a:ea typeface="+mn-ea"/>
                <a:cs typeface="+mn-cs"/>
              </a:rPr>
              <a:t>It contributes to reducing stress and building a support network for people living with MNS conditions.</a:t>
            </a:r>
          </a:p>
          <a:p>
            <a:pPr marL="171450" lvl="0" indent="-171450">
              <a:buFont typeface="Arial" charset="0"/>
              <a:buChar char="•"/>
            </a:pPr>
            <a:r>
              <a:rPr lang="en-GB" sz="1200" kern="1200" dirty="0">
                <a:solidFill>
                  <a:schemeClr val="tx1"/>
                </a:solidFill>
                <a:effectLst/>
                <a:latin typeface="+mn-lt"/>
                <a:ea typeface="+mn-ea"/>
                <a:cs typeface="+mn-cs"/>
              </a:rPr>
              <a:t>It can also help people develop a social routine in their day-to-day life which can promote functioning in their daily activities. </a:t>
            </a:r>
          </a:p>
          <a:p>
            <a:pPr marL="171450" lvl="0" indent="-171450">
              <a:buFont typeface="Arial" charset="0"/>
              <a:buChar char="•"/>
            </a:pPr>
            <a:r>
              <a:rPr lang="en-GB" sz="1200" kern="1200" dirty="0">
                <a:solidFill>
                  <a:schemeClr val="tx1"/>
                </a:solidFill>
                <a:effectLst/>
                <a:latin typeface="+mn-lt"/>
                <a:ea typeface="+mn-ea"/>
                <a:cs typeface="+mn-cs"/>
              </a:rPr>
              <a:t>When using this with a person who has a priority MNS condition it can be useful to create a detailed list of manageable actions to improve a person’s social support network in their treatment plan. </a:t>
            </a: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79</a:t>
            </a:fld>
            <a:endParaRPr lang="en-US"/>
          </a:p>
        </p:txBody>
      </p:sp>
    </p:spTree>
    <p:extLst>
      <p:ext uri="{BB962C8B-B14F-4D97-AF65-F5344CB8AC3E}">
        <p14:creationId xmlns:p14="http://schemas.microsoft.com/office/powerpoint/2010/main" val="270349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Carrying out daily activities and tasks is very important for a person with a priority MNS condition. </a:t>
            </a:r>
            <a:endParaRPr lang="en-GB" sz="1200" dirty="0">
              <a:effectLst/>
              <a:latin typeface="+mn-lt"/>
              <a:ea typeface="ＭＳ 明朝"/>
              <a:cs typeface="Arial"/>
            </a:endParaRPr>
          </a:p>
          <a:p>
            <a:pPr marL="457200" algn="l">
              <a:spcAft>
                <a:spcPts val="0"/>
              </a:spcAft>
            </a:pPr>
            <a:endParaRPr lang="en-GB" sz="1200" dirty="0">
              <a:effectLst/>
              <a:latin typeface="+mn-lt"/>
              <a:ea typeface="ＭＳ 明朝"/>
              <a:cs typeface="Arial"/>
            </a:endParaRPr>
          </a:p>
          <a:p>
            <a:pPr marL="457200" algn="l">
              <a:spcAft>
                <a:spcPts val="0"/>
              </a:spcAft>
            </a:pPr>
            <a:r>
              <a:rPr lang="en-GB" sz="1200" dirty="0">
                <a:effectLst/>
                <a:latin typeface="+mn-lt"/>
                <a:ea typeface="ＭＳ 明朝"/>
                <a:cs typeface="Arial"/>
              </a:rPr>
              <a:t>Routines may help people improve their mental well-being because: </a:t>
            </a:r>
            <a:endParaRPr lang="en-GB" sz="1200" dirty="0">
              <a:effectLst/>
              <a:latin typeface="Cambria"/>
              <a:ea typeface="ＭＳ 明朝"/>
              <a:cs typeface="Arial"/>
            </a:endParaRPr>
          </a:p>
          <a:p>
            <a:pPr marL="628650" indent="-171450" algn="l">
              <a:spcAft>
                <a:spcPts val="0"/>
              </a:spcAft>
              <a:buFont typeface="Arial" charset="0"/>
              <a:buChar char="•"/>
            </a:pPr>
            <a:r>
              <a:rPr lang="en-GB" sz="1200" dirty="0">
                <a:effectLst/>
                <a:latin typeface="+mn-lt"/>
                <a:ea typeface="ＭＳ 明朝"/>
                <a:cs typeface="Arial"/>
              </a:rPr>
              <a:t>They structure the everyday life of a person and give a sense of purpose. </a:t>
            </a:r>
            <a:endParaRPr lang="en-GB" sz="1200" dirty="0">
              <a:effectLst/>
              <a:latin typeface="Cambria"/>
              <a:ea typeface="ＭＳ 明朝"/>
              <a:cs typeface="Arial"/>
            </a:endParaRPr>
          </a:p>
          <a:p>
            <a:pPr marL="628650" indent="-171450" algn="l">
              <a:spcAft>
                <a:spcPts val="0"/>
              </a:spcAft>
              <a:buFont typeface="Arial" charset="0"/>
              <a:buChar char="•"/>
            </a:pPr>
            <a:r>
              <a:rPr lang="en-GB" sz="1200" dirty="0">
                <a:effectLst/>
                <a:latin typeface="+mn-lt"/>
                <a:ea typeface="ＭＳ 明朝"/>
                <a:cs typeface="Arial"/>
              </a:rPr>
              <a:t>Routines ensure that a person eats and sleeps on a regular basis approximately at the same time </a:t>
            </a:r>
            <a:r>
              <a:rPr lang="mr-IN" sz="1200" dirty="0">
                <a:effectLst/>
                <a:latin typeface="+mn-lt"/>
                <a:ea typeface="ＭＳ 明朝"/>
                <a:cs typeface="Arial"/>
              </a:rPr>
              <a:t>–</a:t>
            </a:r>
            <a:r>
              <a:rPr lang="en-GB" sz="1200" dirty="0">
                <a:effectLst/>
                <a:latin typeface="+mn-lt"/>
                <a:ea typeface="ＭＳ 明朝"/>
                <a:cs typeface="Arial"/>
              </a:rPr>
              <a:t> which is important to maintaining well-being. </a:t>
            </a:r>
            <a:endParaRPr lang="en-GB" sz="1200" dirty="0">
              <a:effectLst/>
              <a:latin typeface="Cambria"/>
              <a:ea typeface="ＭＳ 明朝"/>
              <a:cs typeface="Arial"/>
            </a:endParaRPr>
          </a:p>
          <a:p>
            <a:pPr marL="628650" indent="-171450" algn="l">
              <a:spcAft>
                <a:spcPts val="0"/>
              </a:spcAft>
              <a:buFont typeface="Arial" charset="0"/>
              <a:buChar char="•"/>
            </a:pPr>
            <a:r>
              <a:rPr lang="en-GB" sz="1200" dirty="0">
                <a:effectLst/>
                <a:latin typeface="+mn-lt"/>
                <a:ea typeface="ＭＳ 明朝"/>
                <a:cs typeface="Arial"/>
              </a:rPr>
              <a:t>Routines do not need to be complicated; even  simple habits are useful. It could be cooking and eating at a certain time every day and shopping once a week. Or it can be more involved and include more activities during the day or week, depending on the person.</a:t>
            </a:r>
            <a:endParaRPr lang="en-GB" sz="1200" dirty="0">
              <a:effectLst/>
              <a:latin typeface="Cambria"/>
              <a:ea typeface="ＭＳ 明朝"/>
              <a:cs typeface="Arial"/>
            </a:endParaRPr>
          </a:p>
          <a:p>
            <a:pPr marL="457200"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marL="457200" algn="l">
              <a:spcAft>
                <a:spcPts val="0"/>
              </a:spcAft>
            </a:pPr>
            <a:r>
              <a:rPr lang="en-GB" sz="1200" dirty="0">
                <a:effectLst/>
                <a:latin typeface="+mn-lt"/>
                <a:ea typeface="ＭＳ 明朝"/>
                <a:cs typeface="Arial"/>
              </a:rPr>
              <a:t>Money, debt and housing options can cause high levels of stress.</a:t>
            </a:r>
            <a:r>
              <a:rPr lang="en-GB" sz="1200" baseline="0" dirty="0">
                <a:effectLst/>
                <a:latin typeface="+mn-lt"/>
                <a:ea typeface="ＭＳ 明朝"/>
                <a:cs typeface="Arial"/>
              </a:rPr>
              <a:t> T</a:t>
            </a:r>
            <a:r>
              <a:rPr lang="en-GB" sz="1200" dirty="0">
                <a:effectLst/>
                <a:latin typeface="+mn-lt"/>
                <a:ea typeface="ＭＳ 明朝"/>
                <a:cs typeface="Arial"/>
              </a:rPr>
              <a:t>herefore, it is important that people with priority MNS conditions are involved in occupational and economic activities. This is important to ensure that they do not have financial difficulties and they can afford to take care of themselves. </a:t>
            </a:r>
            <a:endParaRPr lang="en-GB" sz="1200" dirty="0">
              <a:effectLst/>
              <a:latin typeface="Cambria"/>
              <a:ea typeface="ＭＳ 明朝"/>
              <a:cs typeface="Arial"/>
            </a:endParaRPr>
          </a:p>
          <a:p>
            <a:br>
              <a:rPr lang="en-GB" sz="1200" dirty="0">
                <a:effectLst/>
                <a:latin typeface="+mn-lt"/>
                <a:ea typeface="ＭＳ 明朝"/>
                <a:cs typeface="Arial"/>
              </a:rPr>
            </a:b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80</a:t>
            </a:fld>
            <a:endParaRPr lang="en-US"/>
          </a:p>
        </p:txBody>
      </p:sp>
    </p:spTree>
    <p:extLst>
      <p:ext uri="{BB962C8B-B14F-4D97-AF65-F5344CB8AC3E}">
        <p14:creationId xmlns:p14="http://schemas.microsoft.com/office/powerpoint/2010/main" val="1568255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noTextEdit="1"/>
          </p:cNvSpPr>
          <p:nvPr>
            <p:ph type="sldImg"/>
          </p:nvPr>
        </p:nvSpPr>
        <p:spPr>
          <a:ln/>
        </p:spPr>
      </p:sp>
      <p:sp>
        <p:nvSpPr>
          <p:cNvPr id="352258" name="Notes Placeholder 2"/>
          <p:cNvSpPr>
            <a:spLocks noGrp="1"/>
          </p:cNvSpPr>
          <p:nvPr>
            <p:ph type="body" idx="1"/>
          </p:nvPr>
        </p:nvSpPr>
        <p:spPr>
          <a:noFill/>
          <a:ln/>
        </p:spPr>
        <p:txBody>
          <a:bodyPr/>
          <a:lstStyle/>
          <a:p>
            <a:pPr marL="457200" algn="l">
              <a:spcAft>
                <a:spcPts val="0"/>
              </a:spcAft>
            </a:pPr>
            <a:r>
              <a:rPr lang="en-GB" sz="1200" dirty="0">
                <a:effectLst/>
                <a:latin typeface="+mn-lt"/>
                <a:ea typeface="ＭＳ 明朝"/>
                <a:cs typeface="Arial"/>
              </a:rPr>
              <a:t>Supporting people in developing routines and engaging in educational and occupational activities can be done effectively by linking them with other organizations working in this field. </a:t>
            </a:r>
            <a:endParaRPr lang="en-GB" sz="1200" dirty="0">
              <a:effectLst/>
              <a:latin typeface="Cambria"/>
              <a:ea typeface="ＭＳ 明朝"/>
              <a:cs typeface="Arial"/>
            </a:endParaRPr>
          </a:p>
          <a:p>
            <a:pPr marL="457200"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Discuss the ideas on the slide and ask participants to think what is available in their local area. </a:t>
            </a:r>
            <a:endParaRPr lang="en-GB" dirty="0">
              <a:latin typeface="+mn-lt"/>
              <a:cs typeface="Arial" charset="0"/>
            </a:endParaRPr>
          </a:p>
        </p:txBody>
      </p:sp>
      <p:sp>
        <p:nvSpPr>
          <p:cNvPr id="352259" name="Slide Number Placeholder 3"/>
          <p:cNvSpPr txBox="1">
            <a:spLocks noGrp="1"/>
          </p:cNvSpPr>
          <p:nvPr/>
        </p:nvSpPr>
        <p:spPr bwMode="auto">
          <a:xfrm>
            <a:off x="5179484" y="6513910"/>
            <a:ext cx="3962400" cy="342900"/>
          </a:xfrm>
          <a:prstGeom prst="rect">
            <a:avLst/>
          </a:prstGeom>
          <a:noFill/>
          <a:ln w="9525">
            <a:noFill/>
            <a:miter lim="800000"/>
            <a:headEnd/>
            <a:tailEnd/>
          </a:ln>
        </p:spPr>
        <p:txBody>
          <a:bodyPr anchor="b"/>
          <a:lstStyle/>
          <a:p>
            <a:pPr algn="r"/>
            <a:fld id="{F33876C6-3AB2-4F5E-9173-9DC3B3DC190B}" type="slidenum">
              <a:rPr lang="en-US" altLang="ja-JP" sz="1200">
                <a:solidFill>
                  <a:schemeClr val="tx1"/>
                </a:solidFill>
                <a:latin typeface="Arial" charset="0"/>
              </a:rPr>
              <a:pPr algn="r"/>
              <a:t>81</a:t>
            </a:fld>
            <a:endParaRPr lang="en-US" altLang="ja-JP" sz="1200">
              <a:solidFill>
                <a:schemeClr val="tx1"/>
              </a:solidFill>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spcAft>
                <a:spcPts val="0"/>
              </a:spcAft>
            </a:pPr>
            <a:r>
              <a:rPr lang="en-GB" sz="1200" b="1" dirty="0">
                <a:effectLst/>
                <a:latin typeface="+mn-lt"/>
                <a:ea typeface="ＭＳ 明朝"/>
                <a:cs typeface="Times New Roman"/>
              </a:rPr>
              <a:t>Psychological treatment</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Instruct participants to go to the glossary in the </a:t>
            </a:r>
            <a:r>
              <a:rPr lang="en-GB" sz="1200" dirty="0" err="1">
                <a:effectLst/>
                <a:latin typeface="+mn-lt"/>
                <a:ea typeface="ＭＳ 明朝"/>
                <a:cs typeface="Times New Roman"/>
              </a:rPr>
              <a:t>mhGAP</a:t>
            </a:r>
            <a:r>
              <a:rPr lang="en-GB" sz="1200" dirty="0">
                <a:effectLst/>
                <a:latin typeface="+mn-lt"/>
                <a:ea typeface="ＭＳ 明朝"/>
                <a:cs typeface="Times New Roman"/>
              </a:rPr>
              <a:t>-IG Version 2.0 and find and read the descriptions for the different psychological treatments.</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Answer any questions/concerns they may have. </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Psychological Interventions must be delivered by appropriately trained and supervised health-care providers. </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Those people may not be available in all areas. However, supervised health-care workers could effectively administer some psychological interventions through guided self-help and/or e-mental health programmes.</a:t>
            </a:r>
            <a:endParaRPr lang="en-GB" sz="1200" dirty="0">
              <a:effectLst/>
              <a:latin typeface="Cambria"/>
              <a:ea typeface="ＭＳ 明朝"/>
              <a:cs typeface="Times New Roman"/>
            </a:endParaRPr>
          </a:p>
          <a:p>
            <a:pPr marL="457200" algn="l">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82</a:t>
            </a:fld>
            <a:endParaRPr lang="en-US"/>
          </a:p>
        </p:txBody>
      </p:sp>
    </p:spTree>
    <p:extLst>
      <p:ext uri="{BB962C8B-B14F-4D97-AF65-F5344CB8AC3E}">
        <p14:creationId xmlns:p14="http://schemas.microsoft.com/office/powerpoint/2010/main" val="790002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spcAft>
                <a:spcPts val="0"/>
              </a:spcAft>
            </a:pPr>
            <a:r>
              <a:rPr lang="en-GB" sz="1200" b="1" kern="1200" dirty="0">
                <a:solidFill>
                  <a:schemeClr val="tx1"/>
                </a:solidFill>
                <a:effectLst/>
                <a:latin typeface="+mn-lt"/>
                <a:ea typeface="+mn-ea"/>
                <a:cs typeface="+mn-cs"/>
              </a:rPr>
              <a:t>Pharmacological interventions </a:t>
            </a:r>
            <a:r>
              <a:rPr lang="en-GB" sz="1200" kern="1200" dirty="0">
                <a:solidFill>
                  <a:schemeClr val="tx1"/>
                </a:solidFill>
                <a:effectLst/>
                <a:latin typeface="+mn-lt"/>
                <a:ea typeface="+mn-ea"/>
                <a:cs typeface="+mn-cs"/>
              </a:rPr>
              <a:t>Explain that there are detailed guidelines on pharmacological interventions for specific MNS conditions in the corresponding modules, however, for now, describe the general principles of pharmacological interventions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83</a:t>
            </a:fld>
            <a:endParaRPr lang="en-US"/>
          </a:p>
        </p:txBody>
      </p:sp>
    </p:spTree>
    <p:extLst>
      <p:ext uri="{BB962C8B-B14F-4D97-AF65-F5344CB8AC3E}">
        <p14:creationId xmlns:p14="http://schemas.microsoft.com/office/powerpoint/2010/main" val="9725061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ln/>
        </p:spPr>
      </p:sp>
      <p:sp>
        <p:nvSpPr>
          <p:cNvPr id="346114" name="Rectangle 3"/>
          <p:cNvSpPr>
            <a:spLocks noGrp="1" noChangeArrowheads="1"/>
          </p:cNvSpPr>
          <p:nvPr>
            <p:ph type="body" idx="1"/>
          </p:nvPr>
        </p:nvSpPr>
        <p:spPr>
          <a:noFill/>
          <a:ln/>
        </p:spPr>
        <p:txBody>
          <a:bodyPr/>
          <a:lstStyle/>
          <a:p>
            <a:pPr>
              <a:buFontTx/>
              <a:buNone/>
            </a:pPr>
            <a:r>
              <a:rPr lang="en-GB" dirty="0">
                <a:latin typeface="+mn-lt"/>
                <a:cs typeface="Arial" charset="0"/>
              </a:rPr>
              <a:t>Stress that the risks of medications often increase with polypharmacy, which should be avoided as far as possible.</a:t>
            </a:r>
          </a:p>
          <a:p>
            <a:pPr>
              <a:buFontTx/>
              <a:buNone/>
            </a:pPr>
            <a:endParaRPr lang="en-GB" dirty="0">
              <a:latin typeface="+mn-lt"/>
              <a:cs typeface="Arial" charset="0"/>
            </a:endParaRPr>
          </a:p>
          <a:p>
            <a:pPr>
              <a:buFontTx/>
              <a:buNone/>
            </a:pPr>
            <a:r>
              <a:rPr lang="en-US" b="0" dirty="0">
                <a:latin typeface="+mn-lt"/>
                <a:cs typeface="Arial" charset="0"/>
              </a:rPr>
              <a:t>Reference </a:t>
            </a:r>
            <a:r>
              <a:rPr lang="en-US" dirty="0">
                <a:latin typeface="+mn-lt"/>
                <a:cs typeface="Arial" charset="0"/>
              </a:rPr>
              <a:t>WHO.</a:t>
            </a:r>
            <a:r>
              <a:rPr lang="en-US" baseline="0" dirty="0">
                <a:latin typeface="+mn-lt"/>
                <a:cs typeface="Arial" charset="0"/>
              </a:rPr>
              <a:t> </a:t>
            </a:r>
            <a:r>
              <a:rPr lang="en-US" dirty="0">
                <a:latin typeface="+mn-lt"/>
                <a:cs typeface="Arial" charset="0"/>
              </a:rPr>
              <a:t>Promoting rational use of medicines: Core components. Geneva: World Health Organization; 2002.</a:t>
            </a:r>
          </a:p>
          <a:p>
            <a:pPr eaLnBrk="1" hangingPunct="1">
              <a:spcBef>
                <a:spcPct val="0"/>
              </a:spcBef>
            </a:pPr>
            <a:endParaRPr lang="en-US" dirty="0">
              <a:latin typeface="+mn-lt"/>
              <a:cs typeface="Arial" charset="0"/>
            </a:endParaRPr>
          </a:p>
          <a:p>
            <a:pPr eaLnBrk="1" hangingPunct="1">
              <a:spcBef>
                <a:spcPct val="0"/>
              </a:spcBef>
            </a:pPr>
            <a:r>
              <a:rPr lang="en-US" dirty="0">
                <a:latin typeface="+mn-lt"/>
                <a:cs typeface="Arial" charset="0"/>
              </a:rPr>
              <a:t>Read through the points on the slide.</a:t>
            </a:r>
          </a:p>
          <a:p>
            <a:endParaRPr lang="en-US" dirty="0">
              <a:latin typeface="+mn-lt"/>
              <a:cs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Times New Roman"/>
              </a:rPr>
              <a:t>Read through the points on the slide and those on page 13 of the </a:t>
            </a:r>
            <a:r>
              <a:rPr lang="en-GB" sz="1200" dirty="0" err="1">
                <a:effectLst/>
                <a:latin typeface="+mn-lt"/>
                <a:ea typeface="ＭＳ 明朝"/>
                <a:cs typeface="Times New Roman"/>
              </a:rPr>
              <a:t>mhGAP</a:t>
            </a:r>
            <a:r>
              <a:rPr lang="en-GB" sz="1200" dirty="0">
                <a:effectLst/>
                <a:latin typeface="+mn-lt"/>
                <a:ea typeface="ＭＳ 明朝"/>
                <a:cs typeface="Times New Roman"/>
              </a:rPr>
              <a:t>-IG Version 2.0. </a:t>
            </a:r>
            <a:endParaRPr lang="en-GB" sz="1200" dirty="0">
              <a:effectLst/>
              <a:latin typeface="Cambria"/>
              <a:ea typeface="ＭＳ 明朝"/>
              <a:cs typeface="Times New Roman"/>
            </a:endParaRPr>
          </a:p>
          <a:p>
            <a:pPr>
              <a:spcAft>
                <a:spcPts val="0"/>
              </a:spcAft>
            </a:pPr>
            <a:endParaRPr lang="en-GB" sz="1200" dirty="0">
              <a:effectLst/>
              <a:latin typeface="+mn-lt"/>
              <a:ea typeface="ＭＳ 明朝"/>
              <a:cs typeface="Times New Roman"/>
            </a:endParaRPr>
          </a:p>
          <a:p>
            <a:pPr>
              <a:spcAft>
                <a:spcPts val="0"/>
              </a:spcAft>
            </a:pPr>
            <a:r>
              <a:rPr lang="en-GB" sz="1200" dirty="0">
                <a:effectLst/>
                <a:latin typeface="+mn-lt"/>
                <a:ea typeface="ＭＳ 明朝"/>
                <a:cs typeface="Times New Roman"/>
              </a:rPr>
              <a:t>Stress the importance of educating the person and their carer on medication adherence, what to expect, how to take, side-effects and duration. </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r>
              <a:rPr lang="en-GB" sz="1200" dirty="0">
                <a:effectLst/>
                <a:latin typeface="+mn-lt"/>
                <a:ea typeface="ＭＳ 明朝"/>
                <a:cs typeface="Times New Roman"/>
              </a:rPr>
              <a:t>Emphasize the importance of always choosing condition-appropriate medication and considering the needs of special populations.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85</a:t>
            </a:fld>
            <a:endParaRPr lang="en-US"/>
          </a:p>
        </p:txBody>
      </p:sp>
    </p:spTree>
    <p:extLst>
      <p:ext uri="{BB962C8B-B14F-4D97-AF65-F5344CB8AC3E}">
        <p14:creationId xmlns:p14="http://schemas.microsoft.com/office/powerpoint/2010/main" val="351161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2714625" y="514350"/>
            <a:ext cx="3714750" cy="2571750"/>
          </a:xfrm>
          <a:ln/>
        </p:spPr>
      </p:sp>
      <p:sp>
        <p:nvSpPr>
          <p:cNvPr id="102402" name="Rectangle 3"/>
          <p:cNvSpPr>
            <a:spLocks noGrp="1" noChangeArrowheads="1"/>
          </p:cNvSpPr>
          <p:nvPr>
            <p:ph type="body" idx="1"/>
          </p:nvPr>
        </p:nvSpPr>
        <p:spPr>
          <a:noFill/>
          <a:ln/>
        </p:spPr>
        <p:txBody>
          <a:bodyPr/>
          <a:lstStyle/>
          <a:p>
            <a:r>
              <a:rPr lang="en-GB" sz="1200" kern="1200" dirty="0">
                <a:solidFill>
                  <a:schemeClr val="tx1"/>
                </a:solidFill>
                <a:effectLst/>
                <a:latin typeface="+mn-lt"/>
                <a:ea typeface="+mn-ea"/>
                <a:cs typeface="+mn-cs"/>
              </a:rPr>
              <a:t>Explain that this guide and training is aimed at non-specialized health-care providers.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emphasis of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is to redistribute clinical tasks previously reserved for mental health specialists (psychiatrists, psychologists and psychiatric nurses) to non- specialized health-care providers. This is usually referred to as task-shifting or task sharing.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Non-specialized health-care providers (people such as yourself) will be trained in basic mental health competencies to identify and assess MNS conditions, provide basic care and refer complex cases to specialist services. Mental health specialists will be equipped to work collaboratively with non-specialist health-care providers, and offer supervision and support. </a:t>
            </a:r>
          </a:p>
        </p:txBody>
      </p:sp>
    </p:spTree>
    <p:extLst>
      <p:ext uri="{BB962C8B-B14F-4D97-AF65-F5344CB8AC3E}">
        <p14:creationId xmlns:p14="http://schemas.microsoft.com/office/powerpoint/2010/main" val="8886450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Describe the principles of follow-up outlined in the </a:t>
            </a:r>
            <a:r>
              <a:rPr lang="en-GB" sz="1200" dirty="0" err="1">
                <a:effectLst/>
                <a:latin typeface="+mn-lt"/>
                <a:ea typeface="ＭＳ 明朝"/>
                <a:cs typeface="Arial"/>
              </a:rPr>
              <a:t>mhGAP</a:t>
            </a:r>
            <a:r>
              <a:rPr lang="en-GB" sz="1200" dirty="0">
                <a:effectLst/>
                <a:latin typeface="+mn-lt"/>
                <a:ea typeface="ＭＳ 明朝"/>
                <a:cs typeface="Arial"/>
              </a:rPr>
              <a:t>-IG Version 2.0.</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Emphasize the importance of follow-up. Explain that MNS conditions do not appear suddenly and therefore they will not disappear suddenly.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Instead it takes time, flexibility and commitment from the individual to try different treatment options until they find one that works and enables them to manage their own condition.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This can be a long journey for some and one that requires frequent support and follow-up.</a:t>
            </a:r>
            <a:r>
              <a:rPr lang="en-GB" dirty="0">
                <a:effectLst/>
              </a:rPr>
              <a:t> </a:t>
            </a:r>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86</a:t>
            </a:fld>
            <a:endParaRPr lang="en-US"/>
          </a:p>
        </p:txBody>
      </p:sp>
    </p:spTree>
    <p:extLst>
      <p:ext uri="{BB962C8B-B14F-4D97-AF65-F5344CB8AC3E}">
        <p14:creationId xmlns:p14="http://schemas.microsoft.com/office/powerpoint/2010/main" val="18158478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9: Follow-up</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kern="1200" dirty="0">
                <a:solidFill>
                  <a:schemeClr val="tx1"/>
                </a:solidFill>
                <a:effectLst/>
                <a:latin typeface="+mn-lt"/>
                <a:ea typeface="+mn-ea"/>
                <a:cs typeface="+mn-cs"/>
              </a:rPr>
              <a:t>20 minutes.</a:t>
            </a: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Enable participants to discuss the barriers and identify solutions to providing follow-up in their clinical settings.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Divide the participants into small groups.</a:t>
            </a:r>
          </a:p>
          <a:p>
            <a:pPr marL="171450" lvl="0" indent="-171450">
              <a:buFont typeface="Arial" charset="0"/>
              <a:buChar char="•"/>
            </a:pPr>
            <a:r>
              <a:rPr lang="en-GB" sz="1200" kern="1200" dirty="0">
                <a:solidFill>
                  <a:schemeClr val="tx1"/>
                </a:solidFill>
                <a:effectLst/>
                <a:latin typeface="+mn-lt"/>
                <a:ea typeface="+mn-ea"/>
                <a:cs typeface="+mn-cs"/>
              </a:rPr>
              <a:t>Give each group flip chart, paper and pens.</a:t>
            </a:r>
          </a:p>
          <a:p>
            <a:pPr marL="171450" lvl="0" indent="-171450">
              <a:buFont typeface="Arial" charset="0"/>
              <a:buChar char="•"/>
            </a:pPr>
            <a:r>
              <a:rPr lang="en-GB" sz="1200" kern="1200" dirty="0">
                <a:solidFill>
                  <a:schemeClr val="tx1"/>
                </a:solidFill>
                <a:effectLst/>
                <a:latin typeface="+mn-lt"/>
                <a:ea typeface="+mn-ea"/>
                <a:cs typeface="+mn-cs"/>
              </a:rPr>
              <a:t>Ask each group to identify and discuss any barriers or obstacles they may have when providing follow-up care for persons with MNS conditions.</a:t>
            </a:r>
          </a:p>
          <a:p>
            <a:pPr marL="171450" lvl="0" indent="-171450">
              <a:buFont typeface="Arial" charset="0"/>
              <a:buChar char="•"/>
            </a:pPr>
            <a:r>
              <a:rPr lang="en-GB" sz="1200" kern="1200" dirty="0">
                <a:solidFill>
                  <a:schemeClr val="tx1"/>
                </a:solidFill>
                <a:effectLst/>
                <a:latin typeface="+mn-lt"/>
                <a:ea typeface="+mn-ea"/>
                <a:cs typeface="+mn-cs"/>
              </a:rPr>
              <a:t>Ask them to write down the barriers.</a:t>
            </a:r>
          </a:p>
          <a:p>
            <a:pPr marL="171450" lvl="0" indent="-171450">
              <a:buFont typeface="Arial" charset="0"/>
              <a:buChar char="•"/>
            </a:pPr>
            <a:r>
              <a:rPr lang="en-GB" sz="1200" kern="1200" dirty="0">
                <a:solidFill>
                  <a:schemeClr val="tx1"/>
                </a:solidFill>
                <a:effectLst/>
                <a:latin typeface="+mn-lt"/>
                <a:ea typeface="+mn-ea"/>
                <a:cs typeface="+mn-cs"/>
              </a:rPr>
              <a:t>Give them 10 minutes. </a:t>
            </a:r>
          </a:p>
          <a:p>
            <a:pPr marL="171450" lvl="0" indent="-171450">
              <a:buFont typeface="Arial" charset="0"/>
              <a:buChar char="•"/>
            </a:pPr>
            <a:r>
              <a:rPr lang="en-GB" sz="1200" kern="1200" dirty="0">
                <a:solidFill>
                  <a:schemeClr val="tx1"/>
                </a:solidFill>
                <a:effectLst/>
                <a:latin typeface="+mn-lt"/>
                <a:ea typeface="+mn-ea"/>
                <a:cs typeface="+mn-cs"/>
              </a:rPr>
              <a:t>After 10 minutes, ask them to identify and write down possible solutions to those barriers.</a:t>
            </a:r>
          </a:p>
          <a:p>
            <a:pPr marL="171450" lvl="0" indent="-171450">
              <a:buFont typeface="Arial" charset="0"/>
              <a:buChar char="•"/>
            </a:pPr>
            <a:r>
              <a:rPr lang="en-GB" sz="1200" kern="1200" dirty="0">
                <a:solidFill>
                  <a:schemeClr val="tx1"/>
                </a:solidFill>
                <a:effectLst/>
                <a:latin typeface="+mn-lt"/>
                <a:ea typeface="+mn-ea"/>
                <a:cs typeface="+mn-cs"/>
              </a:rPr>
              <a:t>Once the groups have identified some solutions, ask each group to present their barriers and solutions to the larger group. </a:t>
            </a:r>
          </a:p>
          <a:p>
            <a:pPr marL="171450" lvl="0" indent="-171450">
              <a:buFont typeface="Arial" charset="0"/>
              <a:buChar char="•"/>
            </a:pPr>
            <a:r>
              <a:rPr lang="en-GB" sz="1200" kern="1200" dirty="0">
                <a:solidFill>
                  <a:schemeClr val="tx1"/>
                </a:solidFill>
                <a:effectLst/>
                <a:latin typeface="+mn-lt"/>
                <a:ea typeface="+mn-ea"/>
                <a:cs typeface="+mn-cs"/>
              </a:rPr>
              <a:t>Seek group consensus on possible solutions and try to agree with the groups on a plan of action for providing follow-up.</a:t>
            </a:r>
          </a:p>
          <a:p>
            <a:pPr marL="171450" lvl="0" indent="-171450">
              <a:buFont typeface="Arial" charset="0"/>
              <a:buChar char="•"/>
            </a:pPr>
            <a:r>
              <a:rPr lang="en-GB" sz="1200" kern="1200" dirty="0">
                <a:solidFill>
                  <a:schemeClr val="tx1"/>
                </a:solidFill>
                <a:effectLst/>
                <a:latin typeface="+mn-lt"/>
                <a:ea typeface="+mn-ea"/>
                <a:cs typeface="+mn-cs"/>
              </a:rPr>
              <a:t>Finally, as a large group, discuss briefly what you can do if follow-up is not possible. What can you do if there is no medication? What can you do if the person refuses to return for follow-up sessions? </a:t>
            </a:r>
          </a:p>
          <a:p>
            <a:pPr marL="171450" lvl="0" indent="-171450">
              <a:buFont typeface="Arial" charset="0"/>
              <a:buChar char="•"/>
            </a:pPr>
            <a:r>
              <a:rPr lang="en-GB" sz="1200" kern="1200" dirty="0">
                <a:solidFill>
                  <a:schemeClr val="tx1"/>
                </a:solidFill>
                <a:effectLst/>
                <a:latin typeface="+mn-lt"/>
                <a:ea typeface="+mn-ea"/>
                <a:cs typeface="+mn-cs"/>
              </a:rPr>
              <a:t>Explain that if the person cannot commit to follow-up, medication should not be prescribed. </a:t>
            </a: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87</a:t>
            </a:fld>
            <a:endParaRPr lang="en-US"/>
          </a:p>
        </p:txBody>
      </p:sp>
    </p:spTree>
    <p:extLst>
      <p:ext uri="{BB962C8B-B14F-4D97-AF65-F5344CB8AC3E}">
        <p14:creationId xmlns:p14="http://schemas.microsoft.com/office/powerpoint/2010/main" val="7329337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(depending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ECP Multiple Choice Questionnaires (MCQs) (See ECP Supporting Materials)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DAE97B-5085-4A4E-85EF-8C79EEDC5723}" type="slidenum">
              <a:rPr lang="en-US" smtClean="0"/>
              <a:t>88</a:t>
            </a:fld>
            <a:endParaRPr lang="en-US"/>
          </a:p>
        </p:txBody>
      </p:sp>
    </p:spTree>
    <p:extLst>
      <p:ext uri="{BB962C8B-B14F-4D97-AF65-F5344CB8AC3E}">
        <p14:creationId xmlns:p14="http://schemas.microsoft.com/office/powerpoint/2010/main" val="194576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Specialized training, knowledge and skills in psychiatry are essential for comprehensive mental health care systems; and necessary to cover information essential for managing clients presenting along the spectrum from common disorders to the most complex, uncommon disorders.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information contained in MI-</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training courses is a small portion of the information one learns for specialization in psychiatry. However, with this core MI-</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knowledge and skills non-specialized health-care providers can treat the majority of MNS conditions in non-specialized health settings.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non-specialized health-care providers can then refer and work with specialized psychiatric professionals where and when available</a:t>
            </a:r>
            <a:r>
              <a:rPr lang="en-GB"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By focusing mhGAP training courses on assessment and management of MNS priority conditions, it is estimated that skills learned through the training can grow the capacity of non-specialized care providers to assist approximately 70% of MNS case presentation in the population they serve. </a:t>
            </a:r>
            <a:endParaRPr lang="en-GB" sz="1200" kern="1200" dirty="0">
              <a:solidFill>
                <a:schemeClr val="tx1"/>
              </a:solidFill>
              <a:effectLst/>
              <a:latin typeface="+mn-lt"/>
              <a:ea typeface="+mn-ea"/>
              <a:cs typeface="+mn-cs"/>
            </a:endParaRPr>
          </a:p>
          <a:p>
            <a:endParaRPr lang="en-US" u="none" dirty="0"/>
          </a:p>
        </p:txBody>
      </p:sp>
      <p:sp>
        <p:nvSpPr>
          <p:cNvPr id="4" name="Slide Number Placeholder 3"/>
          <p:cNvSpPr>
            <a:spLocks noGrp="1"/>
          </p:cNvSpPr>
          <p:nvPr>
            <p:ph type="sldNum" sz="quarter" idx="10"/>
          </p:nvPr>
        </p:nvSpPr>
        <p:spPr/>
        <p:txBody>
          <a:bodyPr/>
          <a:lstStyle/>
          <a:p>
            <a:fld id="{B43FF821-C2C3-4819-AFAD-0C83E155602E}" type="slidenum">
              <a:rPr lang="en-US" smtClean="0"/>
              <a:pPr/>
              <a:t>9</a:t>
            </a:fld>
            <a:endParaRPr lang="en-US" dirty="0"/>
          </a:p>
        </p:txBody>
      </p:sp>
    </p:spTree>
    <p:extLst>
      <p:ext uri="{BB962C8B-B14F-4D97-AF65-F5344CB8AC3E}">
        <p14:creationId xmlns:p14="http://schemas.microsoft.com/office/powerpoint/2010/main" val="353288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4"/>
            <a:ext cx="84201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A30D60A-DB39-2742-BBA8-0D52E5392955}"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38539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216867-D996-9A4F-99F9-CE8828F0E182}"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84017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7"/>
            <a:ext cx="222885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95300" y="274647"/>
            <a:ext cx="652145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0C78CCA-86E2-C247-8465-44304C0341B0}"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25261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594E-4C70-214A-9DAA-9DE01FE7F663}"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27034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9"/>
            <a:ext cx="84201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2ABC109-35DE-B34F-9437-0F8F02218AC5}"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70860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C702F2-D6AD-8C4F-9C32-E679ED78AAC2}"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80456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618C6BA-E9BB-274B-9F20-373FB28215B5}" type="datetime1">
              <a:rPr lang="en-GB" smtClean="0"/>
              <a:t>01/11/2022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54206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E9F82C6-0226-054A-892A-DBA072A222D6}" type="datetime1">
              <a:rPr lang="en-GB" smtClean="0"/>
              <a:t>01/11/2022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20731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51EA5-E66C-FD41-9371-B85EC22C653C}" type="datetime1">
              <a:rPr lang="en-GB" smtClean="0"/>
              <a:t>01/11/2022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150706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872972" y="2730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5D86C1E-5E13-A845-AC81-386561A6898C}"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06606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C3050CF-B324-064B-80F5-307614851CDE}"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193352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341B4-5FF9-0841-A5E9-DD7893E63248}" type="datetime1">
              <a:rPr lang="en-GB" smtClean="0"/>
              <a:t>01/11/2022</a:t>
            </a:fld>
            <a:endParaRPr lang="en-US"/>
          </a:p>
        </p:txBody>
      </p:sp>
      <p:sp>
        <p:nvSpPr>
          <p:cNvPr id="5" name="Footer Placeholder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B6135-1BA1-2743-B4A9-7B55C0D4827C}" type="slidenum">
              <a:rPr lang="en-US" smtClean="0"/>
              <a:t>‹nº›</a:t>
            </a:fld>
            <a:endParaRPr lang="en-US"/>
          </a:p>
        </p:txBody>
      </p:sp>
    </p:spTree>
    <p:extLst>
      <p:ext uri="{BB962C8B-B14F-4D97-AF65-F5344CB8AC3E}">
        <p14:creationId xmlns:p14="http://schemas.microsoft.com/office/powerpoint/2010/main" val="223518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TqlafjsOaoM&amp;feature=youtu.be%29"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881" y="1047107"/>
            <a:ext cx="8486238" cy="4763786"/>
          </a:xfrm>
          <a:prstGeom prst="rect">
            <a:avLst/>
          </a:prstGeom>
          <a:noFill/>
          <a:ln w="9525">
            <a:noFill/>
            <a:miter lim="800000"/>
            <a:headEnd/>
            <a:tailEnd/>
          </a:ln>
        </p:spPr>
      </p:pic>
    </p:spTree>
    <p:extLst>
      <p:ext uri="{BB962C8B-B14F-4D97-AF65-F5344CB8AC3E}">
        <p14:creationId xmlns:p14="http://schemas.microsoft.com/office/powerpoint/2010/main" val="216116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F5A0E2D-85AD-4E5D-8949-E656F631408A}"/>
              </a:ext>
            </a:extLst>
          </p:cNvPr>
          <p:cNvPicPr>
            <a:picLocks noChangeAspect="1"/>
          </p:cNvPicPr>
          <p:nvPr/>
        </p:nvPicPr>
        <p:blipFill rotWithShape="1">
          <a:blip r:embed="rId3"/>
          <a:srcRect t="2667" b="3101"/>
          <a:stretch/>
        </p:blipFill>
        <p:spPr>
          <a:xfrm>
            <a:off x="552892" y="1"/>
            <a:ext cx="8800216" cy="5894784"/>
          </a:xfrm>
          <a:prstGeom prst="rect">
            <a:avLst/>
          </a:prstGeom>
        </p:spPr>
      </p:pic>
      <p:sp>
        <p:nvSpPr>
          <p:cNvPr id="91137" name="Rectangle 2"/>
          <p:cNvSpPr>
            <a:spLocks noGrp="1" noChangeArrowheads="1"/>
          </p:cNvSpPr>
          <p:nvPr>
            <p:ph type="title" idx="4294967295"/>
          </p:nvPr>
        </p:nvSpPr>
        <p:spPr>
          <a:xfrm>
            <a:off x="2" y="5894784"/>
            <a:ext cx="9942045" cy="990600"/>
          </a:xfrm>
          <a:gradFill>
            <a:gsLst>
              <a:gs pos="96000">
                <a:srgbClr val="24357E">
                  <a:lumMod val="60000"/>
                </a:srgbClr>
              </a:gs>
              <a:gs pos="23000">
                <a:srgbClr val="147F76"/>
              </a:gs>
              <a:gs pos="57000">
                <a:srgbClr val="147F76"/>
              </a:gs>
            </a:gsLst>
            <a:lin ang="10800000" scaled="0"/>
          </a:gradFill>
        </p:spPr>
        <p:txBody>
          <a:bodyPr/>
          <a:lstStyle/>
          <a:p>
            <a:r>
              <a:rPr lang="pt-BR" altLang="ja-JP" sz="2100" dirty="0">
                <a:solidFill>
                  <a:schemeClr val="bg1"/>
                </a:solidFill>
                <a:latin typeface="Calibri" pitchFamily="34" charset="0"/>
              </a:rPr>
              <a:t>Um guia clínico baseado em evidências para a avaliação e manejo de transtornos mentais, neurológicos e do uso de substâncias em contextos de saúde não especializados</a:t>
            </a:r>
            <a:endParaRPr lang="en-US" altLang="ja-JP" sz="2100" dirty="0">
              <a:solidFill>
                <a:schemeClr val="bg1"/>
              </a:solidFill>
              <a:latin typeface="Calibri" pitchFamily="34" charset="0"/>
              <a:ea typeface="ＭＳ Ｐゴシック" pitchFamily="34" charset="-128"/>
            </a:endParaRPr>
          </a:p>
        </p:txBody>
      </p:sp>
      <p:sp>
        <p:nvSpPr>
          <p:cNvPr id="3" name="Slide Number Placeholder 2"/>
          <p:cNvSpPr>
            <a:spLocks noGrp="1"/>
          </p:cNvSpPr>
          <p:nvPr>
            <p:ph type="sldNum" sz="quarter" idx="12"/>
          </p:nvPr>
        </p:nvSpPr>
        <p:spPr/>
        <p:txBody>
          <a:bodyPr/>
          <a:lstStyle/>
          <a:p>
            <a:fld id="{F04F0AD8-8B50-7E40-9253-3D55C10BC72F}" type="slidenum">
              <a:rPr lang="en-US" smtClean="0"/>
              <a:pPr/>
              <a:t>10</a:t>
            </a:fld>
            <a:endParaRPr lang="en-US" dirty="0"/>
          </a:p>
        </p:txBody>
      </p:sp>
    </p:spTree>
    <p:extLst>
      <p:ext uri="{BB962C8B-B14F-4D97-AF65-F5344CB8AC3E}">
        <p14:creationId xmlns:p14="http://schemas.microsoft.com/office/powerpoint/2010/main" val="78021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p:cNvSpPr>
          <p:nvPr>
            <p:ph type="title"/>
          </p:nvPr>
        </p:nvSpPr>
        <p:spPr>
          <a:xfrm>
            <a:off x="0" y="-1"/>
            <a:ext cx="9906000" cy="1736203"/>
          </a:xfrm>
          <a:gradFill>
            <a:gsLst>
              <a:gs pos="96000">
                <a:srgbClr val="24357E">
                  <a:lumMod val="60000"/>
                </a:srgbClr>
              </a:gs>
              <a:gs pos="23000">
                <a:srgbClr val="147F76"/>
              </a:gs>
              <a:gs pos="57000">
                <a:srgbClr val="147F76"/>
              </a:gs>
            </a:gsLst>
            <a:lin ang="10800000" scaled="0"/>
          </a:gradFill>
        </p:spPr>
        <p:txBody>
          <a:bodyPr/>
          <a:lstStyle/>
          <a:p>
            <a:r>
              <a:rPr lang="pt-BR" altLang="ja-JP" sz="3200" dirty="0">
                <a:solidFill>
                  <a:schemeClr val="bg1"/>
                </a:solidFill>
              </a:rPr>
              <a:t>Módulos do MI-mhGAP Versão 2.0</a:t>
            </a:r>
            <a:endParaRPr lang="en-US" altLang="ja-JP" sz="3200" dirty="0">
              <a:solidFill>
                <a:schemeClr val="bg1"/>
              </a:solidFill>
              <a:ea typeface="ＭＳ Ｐゴシック" pitchFamily="34" charset="-128"/>
            </a:endParaRPr>
          </a:p>
        </p:txBody>
      </p:sp>
      <p:sp>
        <p:nvSpPr>
          <p:cNvPr id="46084" name="Rectangle 3"/>
          <p:cNvSpPr>
            <a:spLocks noGrp="1"/>
          </p:cNvSpPr>
          <p:nvPr>
            <p:ph idx="1"/>
          </p:nvPr>
        </p:nvSpPr>
        <p:spPr>
          <a:xfrm>
            <a:off x="1250067" y="2048719"/>
            <a:ext cx="7865352" cy="3995649"/>
          </a:xfrm>
        </p:spPr>
        <p:txBody>
          <a:bodyPr>
            <a:normAutofit fontScale="92500" lnSpcReduction="20000"/>
          </a:bodyPr>
          <a:lstStyle/>
          <a:p>
            <a:pPr marL="0" indent="0" eaLnBrk="1" hangingPunct="1">
              <a:buNone/>
            </a:pPr>
            <a:endParaRPr lang="en-US" altLang="ja-JP" sz="2400" dirty="0">
              <a:latin typeface="Calibri" pitchFamily="34" charset="0"/>
              <a:ea typeface="ＭＳ Ｐゴシック" pitchFamily="34" charset="-128"/>
            </a:endParaRPr>
          </a:p>
          <a:p>
            <a:pPr marL="457200" indent="-457200">
              <a:buFont typeface="Tw Cen MT" pitchFamily="34" charset="0"/>
              <a:buAutoNum type="arabicPeriod"/>
            </a:pPr>
            <a:r>
              <a:rPr lang="pt-BR" altLang="ja-JP" sz="2400" b="1" dirty="0">
                <a:latin typeface="Calibri" pitchFamily="34" charset="0"/>
              </a:rPr>
              <a:t>Práticas e cuidados essenciais</a:t>
            </a:r>
          </a:p>
          <a:p>
            <a:pPr marL="457200" indent="-457200">
              <a:buFont typeface="Tw Cen MT" pitchFamily="34" charset="0"/>
              <a:buAutoNum type="arabicPeriod"/>
            </a:pPr>
            <a:r>
              <a:rPr lang="pt-BR" altLang="ja-JP" sz="2400" b="1" dirty="0">
                <a:latin typeface="Calibri" pitchFamily="34" charset="0"/>
              </a:rPr>
              <a:t>Depressão</a:t>
            </a:r>
          </a:p>
          <a:p>
            <a:pPr marL="457200" indent="-457200">
              <a:buFont typeface="Tw Cen MT" pitchFamily="34" charset="0"/>
              <a:buAutoNum type="arabicPeriod"/>
            </a:pPr>
            <a:r>
              <a:rPr lang="pt-BR" altLang="ja-JP" sz="2400" dirty="0">
                <a:latin typeface="Calibri" pitchFamily="34" charset="0"/>
              </a:rPr>
              <a:t>Psicoses</a:t>
            </a:r>
          </a:p>
          <a:p>
            <a:pPr marL="457200" indent="-457200">
              <a:buFont typeface="Tw Cen MT" pitchFamily="34" charset="0"/>
              <a:buAutoNum type="arabicPeriod"/>
            </a:pPr>
            <a:r>
              <a:rPr lang="pt-BR" altLang="ja-JP" sz="2400" dirty="0">
                <a:latin typeface="Calibri" pitchFamily="34" charset="0"/>
              </a:rPr>
              <a:t>Epilepsia</a:t>
            </a:r>
          </a:p>
          <a:p>
            <a:pPr marL="457200" indent="-457200">
              <a:buFont typeface="Tw Cen MT" pitchFamily="34" charset="0"/>
              <a:buAutoNum type="arabicPeriod"/>
            </a:pPr>
            <a:r>
              <a:rPr lang="pt-BR" altLang="ja-JP" sz="2400" dirty="0">
                <a:latin typeface="Calibri" pitchFamily="34" charset="0"/>
              </a:rPr>
              <a:t>Transtornos mentais e comportamentais em crianças e adolescentes</a:t>
            </a:r>
          </a:p>
          <a:p>
            <a:pPr marL="457200" indent="-457200">
              <a:buFont typeface="Tw Cen MT" pitchFamily="34" charset="0"/>
              <a:buAutoNum type="arabicPeriod"/>
            </a:pPr>
            <a:r>
              <a:rPr lang="pt-BR" altLang="ja-JP" sz="2400" dirty="0">
                <a:latin typeface="Calibri" pitchFamily="34" charset="0"/>
              </a:rPr>
              <a:t>Demência</a:t>
            </a:r>
          </a:p>
          <a:p>
            <a:pPr marL="457200" indent="-457200">
              <a:buFont typeface="Tw Cen MT" pitchFamily="34" charset="0"/>
              <a:buAutoNum type="arabicPeriod"/>
            </a:pPr>
            <a:r>
              <a:rPr lang="pt-BR" altLang="ja-JP" sz="2400" dirty="0">
                <a:latin typeface="Calibri" pitchFamily="34" charset="0"/>
              </a:rPr>
              <a:t>Transtornos por uso de substâncias</a:t>
            </a:r>
          </a:p>
          <a:p>
            <a:pPr marL="457200" indent="-457200">
              <a:buFont typeface="Tw Cen MT" pitchFamily="34" charset="0"/>
              <a:buAutoNum type="arabicPeriod"/>
            </a:pPr>
            <a:r>
              <a:rPr lang="pt-BR" altLang="ja-JP" sz="2400" b="1" dirty="0">
                <a:latin typeface="Calibri" pitchFamily="34" charset="0"/>
              </a:rPr>
              <a:t>Autoagressão/suicídio</a:t>
            </a:r>
          </a:p>
          <a:p>
            <a:pPr marL="457200" indent="-457200">
              <a:buFont typeface="Tw Cen MT" pitchFamily="34" charset="0"/>
              <a:buAutoNum type="arabicPeriod"/>
            </a:pPr>
            <a:r>
              <a:rPr lang="pt-BR" altLang="ja-JP" sz="2400" dirty="0">
                <a:latin typeface="Calibri" pitchFamily="34" charset="0"/>
              </a:rPr>
              <a:t>Outras queixas significativas em saúde mental</a:t>
            </a:r>
          </a:p>
        </p:txBody>
      </p:sp>
      <p:sp>
        <p:nvSpPr>
          <p:cNvPr id="2" name="Slide Number Placeholder 1"/>
          <p:cNvSpPr>
            <a:spLocks noGrp="1"/>
          </p:cNvSpPr>
          <p:nvPr>
            <p:ph type="sldNum" sz="quarter" idx="12"/>
          </p:nvPr>
        </p:nvSpPr>
        <p:spPr/>
        <p:txBody>
          <a:bodyPr/>
          <a:lstStyle/>
          <a:p>
            <a:fld id="{F04F0AD8-8B50-7E40-9253-3D55C10BC72F}" type="slidenum">
              <a:rPr lang="en-US" smtClean="0"/>
              <a:pPr/>
              <a:t>11</a:t>
            </a:fld>
            <a:endParaRPr lang="en-US"/>
          </a:p>
        </p:txBody>
      </p:sp>
    </p:spTree>
    <p:extLst>
      <p:ext uri="{BB962C8B-B14F-4D97-AF65-F5344CB8AC3E}">
        <p14:creationId xmlns:p14="http://schemas.microsoft.com/office/powerpoint/2010/main" val="150938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2"/>
          </p:nvPr>
        </p:nvSpPr>
        <p:spPr>
          <a:noFill/>
        </p:spPr>
        <p:txBody>
          <a:bodyPr/>
          <a:lstStyle/>
          <a:p>
            <a:fld id="{4FFE906F-D9A6-4613-B74C-04A2A141A7AB}" type="slidenum">
              <a:rPr lang="en-US" smtClean="0"/>
              <a:pPr/>
              <a:t>12</a:t>
            </a:fld>
            <a:endParaRPr lang="en-US"/>
          </a:p>
        </p:txBody>
      </p:sp>
      <p:sp>
        <p:nvSpPr>
          <p:cNvPr id="95236" name="Content Placeholder 2"/>
          <p:cNvSpPr>
            <a:spLocks noGrp="1"/>
          </p:cNvSpPr>
          <p:nvPr>
            <p:ph sz="quarter" idx="4294967295"/>
          </p:nvPr>
        </p:nvSpPr>
        <p:spPr>
          <a:xfrm>
            <a:off x="1335911" y="2442258"/>
            <a:ext cx="7234177" cy="3427674"/>
          </a:xfrm>
        </p:spPr>
        <p:txBody>
          <a:bodyPr>
            <a:normAutofit/>
          </a:bodyPr>
          <a:lstStyle/>
          <a:p>
            <a:pPr>
              <a:buSzPct val="70000"/>
            </a:pPr>
            <a:r>
              <a:rPr lang="pt-BR" altLang="ja-JP" sz="2400" dirty="0">
                <a:latin typeface="Calibri" pitchFamily="34" charset="0"/>
              </a:rPr>
              <a:t>Cinco minutos de discussão em dupla: fale com seu vizinho </a:t>
            </a:r>
            <a:r>
              <a:rPr lang="en-US" altLang="ja-JP" sz="2400" dirty="0">
                <a:latin typeface="Calibri" pitchFamily="34" charset="0"/>
                <a:ea typeface="ＭＳ Ｐゴシック" pitchFamily="34" charset="-128"/>
              </a:rPr>
              <a:t>.</a:t>
            </a:r>
          </a:p>
          <a:p>
            <a:pPr eaLnBrk="1" hangingPunct="1">
              <a:buSzPct val="70000"/>
            </a:pPr>
            <a:endParaRPr lang="en-US" altLang="ja-JP" sz="2400" dirty="0">
              <a:latin typeface="Calibri" pitchFamily="34" charset="0"/>
              <a:ea typeface="ＭＳ Ｐゴシック" pitchFamily="34" charset="-128"/>
            </a:endParaRPr>
          </a:p>
          <a:p>
            <a:pPr>
              <a:buSzPct val="70000"/>
            </a:pPr>
            <a:r>
              <a:rPr lang="pt-BR" altLang="ja-JP" sz="2400" dirty="0">
                <a:latin typeface="Calibri" pitchFamily="34" charset="0"/>
              </a:rPr>
              <a:t>Qual é seu atual papel e sua responsabilidade em relação à gestão de pessoas com transtornos MNS</a:t>
            </a:r>
            <a:r>
              <a:rPr lang="en-US" altLang="ja-JP" sz="2400" dirty="0">
                <a:latin typeface="Calibri" pitchFamily="34" charset="0"/>
                <a:ea typeface="ＭＳ Ｐゴシック" pitchFamily="34" charset="-128"/>
              </a:rPr>
              <a:t>?</a:t>
            </a:r>
          </a:p>
          <a:p>
            <a:pPr marL="0" indent="0" eaLnBrk="1" hangingPunct="1">
              <a:buSzPct val="70000"/>
              <a:buNone/>
            </a:pPr>
            <a:endParaRPr lang="en-US" altLang="ja-JP" sz="2400" dirty="0">
              <a:latin typeface="Calibri" pitchFamily="34" charset="0"/>
              <a:ea typeface="ＭＳ Ｐゴシック" pitchFamily="34" charset="-128"/>
            </a:endParaRPr>
          </a:p>
          <a:p>
            <a:pPr>
              <a:buSzPct val="70000"/>
            </a:pPr>
            <a:r>
              <a:rPr lang="pt-BR" altLang="ja-JP" sz="2400" dirty="0">
                <a:latin typeface="Calibri" pitchFamily="34" charset="0"/>
              </a:rPr>
              <a:t>Quais são os benefícios de integrar o cuidado MNS em cuidados de saúde não especializados</a:t>
            </a:r>
            <a:r>
              <a:rPr lang="en-US" altLang="ja-JP" sz="2400" dirty="0">
                <a:latin typeface="Calibri" pitchFamily="34" charset="0"/>
                <a:ea typeface="ＭＳ Ｐゴシック" pitchFamily="34" charset="-128"/>
              </a:rPr>
              <a:t>? </a:t>
            </a:r>
          </a:p>
        </p:txBody>
      </p:sp>
      <p:sp>
        <p:nvSpPr>
          <p:cNvPr id="5"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Saúde mental e cuidados de </a:t>
            </a:r>
          </a:p>
          <a:p>
            <a:r>
              <a:rPr lang="pt-BR" dirty="0">
                <a:solidFill>
                  <a:schemeClr val="bg1"/>
                </a:solidFill>
              </a:rPr>
              <a:t>saúde não especializados</a:t>
            </a:r>
            <a:endParaRPr lang="en-US" dirty="0">
              <a:solidFill>
                <a:schemeClr val="bg1"/>
              </a:solidFill>
            </a:endParaRPr>
          </a:p>
        </p:txBody>
      </p:sp>
    </p:spTree>
    <p:extLst>
      <p:ext uri="{BB962C8B-B14F-4D97-AF65-F5344CB8AC3E}">
        <p14:creationId xmlns:p14="http://schemas.microsoft.com/office/powerpoint/2010/main" val="272201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5319" y="1929411"/>
            <a:ext cx="6875362" cy="4609510"/>
          </a:xfrm>
        </p:spPr>
        <p:txBody>
          <a:bodyPr>
            <a:normAutofit fontScale="85000" lnSpcReduction="20000"/>
          </a:bodyPr>
          <a:lstStyle/>
          <a:p>
            <a:pPr marL="514350" indent="-514350">
              <a:buFont typeface="+mj-lt"/>
              <a:buAutoNum type="arabicPeriod"/>
            </a:pPr>
            <a:r>
              <a:rPr lang="pt-BR" dirty="0"/>
              <a:t>O fardo dos transtornos mentais é grande.</a:t>
            </a:r>
          </a:p>
          <a:p>
            <a:pPr marL="514350" indent="-514350">
              <a:buFont typeface="+mj-lt"/>
              <a:buAutoNum type="arabicPeriod"/>
            </a:pPr>
            <a:r>
              <a:rPr lang="pt-BR" dirty="0"/>
              <a:t>Problemas de saúde mental e física estão entrelaçados.</a:t>
            </a:r>
          </a:p>
          <a:p>
            <a:pPr marL="514350" indent="-514350">
              <a:buFont typeface="+mj-lt"/>
              <a:buAutoNum type="arabicPeriod"/>
            </a:pPr>
            <a:r>
              <a:rPr lang="pt-BR" dirty="0"/>
              <a:t>A lacuna de tratamento para transtornos mentais é enorme.</a:t>
            </a:r>
          </a:p>
          <a:p>
            <a:pPr marL="514350" indent="-514350">
              <a:buFont typeface="+mj-lt"/>
              <a:buAutoNum type="arabicPeriod"/>
            </a:pPr>
            <a:r>
              <a:rPr lang="pt-BR" dirty="0"/>
              <a:t>Melhorar o acesso aos cuidados de saúde mental.</a:t>
            </a:r>
          </a:p>
          <a:p>
            <a:pPr marL="514350" indent="-514350">
              <a:buFont typeface="+mj-lt"/>
              <a:buAutoNum type="arabicPeriod"/>
            </a:pPr>
            <a:r>
              <a:rPr lang="pt-BR" dirty="0"/>
              <a:t>Promover o respeito pelos direitos humanos.</a:t>
            </a:r>
          </a:p>
          <a:p>
            <a:pPr marL="514350" indent="-514350">
              <a:buFont typeface="+mj-lt"/>
              <a:buAutoNum type="arabicPeriod"/>
            </a:pPr>
            <a:r>
              <a:rPr lang="pt-BR" dirty="0"/>
              <a:t>É acessível e com bom custo-benefício.</a:t>
            </a:r>
          </a:p>
          <a:p>
            <a:pPr marL="514350" indent="-514350">
              <a:buFont typeface="+mj-lt"/>
              <a:buAutoNum type="arabicPeriod"/>
            </a:pPr>
            <a:r>
              <a:rPr lang="pt-BR" dirty="0"/>
              <a:t>Gera bons resultados de saúde</a:t>
            </a:r>
            <a:r>
              <a:rPr lang="en-US" dirty="0"/>
              <a:t>.</a:t>
            </a:r>
          </a:p>
          <a:p>
            <a:pPr marL="514350" indent="-514350">
              <a:buFont typeface="+mj-lt"/>
              <a:buAutoNum type="arabicPeriod"/>
            </a:pPr>
            <a:endParaRPr lang="en-US" dirty="0"/>
          </a:p>
        </p:txBody>
      </p:sp>
      <p:sp>
        <p:nvSpPr>
          <p:cNvPr id="5" name="Slide Number Placeholder 4"/>
          <p:cNvSpPr>
            <a:spLocks noGrp="1"/>
          </p:cNvSpPr>
          <p:nvPr>
            <p:ph type="sldNum" sz="quarter" idx="12"/>
          </p:nvPr>
        </p:nvSpPr>
        <p:spPr/>
        <p:txBody>
          <a:bodyPr/>
          <a:lstStyle/>
          <a:p>
            <a:fld id="{F04F0AD8-8B50-7E40-9253-3D55C10BC72F}" type="slidenum">
              <a:rPr lang="en-US" smtClean="0"/>
              <a:pPr/>
              <a:t>13</a:t>
            </a:fld>
            <a:endParaRPr lang="en-US"/>
          </a:p>
        </p:txBody>
      </p:sp>
      <p:sp>
        <p:nvSpPr>
          <p:cNvPr id="6" name="Rectangle 2"/>
          <p:cNvSpPr txBox="1">
            <a:spLocks/>
          </p:cNvSpPr>
          <p:nvPr/>
        </p:nvSpPr>
        <p:spPr>
          <a:xfrm>
            <a:off x="0" y="0"/>
            <a:ext cx="9906000" cy="1724628"/>
          </a:xfrm>
          <a:prstGeom prst="rect">
            <a:avLst/>
          </a:prstGeom>
          <a:gradFill>
            <a:gsLst>
              <a:gs pos="96000">
                <a:srgbClr val="24357E">
                  <a:lumMod val="60000"/>
                </a:srgbClr>
              </a:gs>
              <a:gs pos="23000">
                <a:srgbClr val="147F76"/>
              </a:gs>
              <a:gs pos="57000">
                <a:srgbClr val="147F76"/>
              </a:gs>
            </a:gsLst>
            <a:lin ang="10800000" scaled="0"/>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altLang="ja-JP" sz="3200" dirty="0">
                <a:solidFill>
                  <a:schemeClr val="bg1"/>
                </a:solidFill>
              </a:rPr>
              <a:t>Sete bons motivos para integrar a saúde mental em cuidados de saúde não especializados</a:t>
            </a:r>
            <a:endParaRPr lang="en-US" altLang="ja-JP" sz="3200" dirty="0">
              <a:solidFill>
                <a:schemeClr val="bg1"/>
              </a:solidFill>
              <a:ea typeface="ＭＳ Ｐゴシック" pitchFamily="34" charset="-128"/>
            </a:endParaRPr>
          </a:p>
        </p:txBody>
      </p:sp>
    </p:spTree>
    <p:extLst>
      <p:ext uri="{BB962C8B-B14F-4D97-AF65-F5344CB8AC3E}">
        <p14:creationId xmlns:p14="http://schemas.microsoft.com/office/powerpoint/2010/main" val="196576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2"/>
          </p:nvPr>
        </p:nvSpPr>
        <p:spPr>
          <a:noFill/>
        </p:spPr>
        <p:txBody>
          <a:bodyPr/>
          <a:lstStyle/>
          <a:p>
            <a:fld id="{9C882CAD-45F3-4B3C-88B7-6A5F7E33FE15}" type="slidenum">
              <a:rPr lang="en-US" smtClean="0"/>
              <a:pPr/>
              <a:t>14</a:t>
            </a:fld>
            <a:endParaRPr lang="en-US"/>
          </a:p>
        </p:txBody>
      </p:sp>
      <p:sp>
        <p:nvSpPr>
          <p:cNvPr id="109572" name="Rectangle 3"/>
          <p:cNvSpPr>
            <a:spLocks noGrp="1"/>
          </p:cNvSpPr>
          <p:nvPr>
            <p:ph type="body" idx="4294967295"/>
          </p:nvPr>
        </p:nvSpPr>
        <p:spPr>
          <a:xfrm>
            <a:off x="1249101" y="2106592"/>
            <a:ext cx="7407798" cy="4614892"/>
          </a:xfrm>
        </p:spPr>
        <p:txBody>
          <a:bodyPr>
            <a:normAutofit fontScale="85000" lnSpcReduction="20000"/>
          </a:bodyPr>
          <a:lstStyle/>
          <a:p>
            <a:pPr marL="0" indent="0">
              <a:buNone/>
            </a:pPr>
            <a:r>
              <a:rPr lang="pt-BR" sz="2400" b="1" dirty="0">
                <a:latin typeface="Calibri" pitchFamily="34" charset="0"/>
              </a:rPr>
              <a:t>Treinamento MI-mhGAP do prestador de cuidados de saúde (</a:t>
            </a:r>
            <a:r>
              <a:rPr lang="pt-BR" sz="2400" b="1" dirty="0" err="1">
                <a:latin typeface="Calibri" pitchFamily="34" charset="0"/>
              </a:rPr>
              <a:t>ToHP</a:t>
            </a:r>
            <a:r>
              <a:rPr lang="pt-BR" sz="2400" b="1" dirty="0">
                <a:latin typeface="Calibri" pitchFamily="34" charset="0"/>
              </a:rPr>
              <a:t>) (46 horas</a:t>
            </a:r>
            <a:r>
              <a:rPr lang="en-US" sz="2400" b="1" dirty="0">
                <a:latin typeface="Calibri" pitchFamily="34" charset="0"/>
              </a:rPr>
              <a:t>). </a:t>
            </a:r>
          </a:p>
          <a:p>
            <a:pPr lvl="1">
              <a:buFont typeface="Arial" charset="0"/>
              <a:buChar char="•"/>
            </a:pPr>
            <a:r>
              <a:rPr lang="pt-BR" sz="2400" dirty="0">
                <a:latin typeface="Calibri" pitchFamily="34" charset="0"/>
              </a:rPr>
              <a:t>O </a:t>
            </a:r>
            <a:r>
              <a:rPr lang="pt-BR" sz="2400" dirty="0" err="1">
                <a:latin typeface="Calibri" pitchFamily="34" charset="0"/>
              </a:rPr>
              <a:t>ToHP</a:t>
            </a:r>
            <a:r>
              <a:rPr lang="pt-BR" sz="2400" dirty="0">
                <a:latin typeface="Calibri" pitchFamily="34" charset="0"/>
              </a:rPr>
              <a:t> ensina </a:t>
            </a:r>
            <a:r>
              <a:rPr lang="pt-BR" sz="2400" b="1" dirty="0">
                <a:latin typeface="Calibri" pitchFamily="34" charset="0"/>
              </a:rPr>
              <a:t>12 competências essenciais </a:t>
            </a:r>
            <a:r>
              <a:rPr lang="pt-BR" sz="2400" dirty="0">
                <a:latin typeface="Calibri" pitchFamily="34" charset="0"/>
              </a:rPr>
              <a:t>relevantes para avaliação, manejo e seguimento de pessoas com transtornos MNS</a:t>
            </a:r>
            <a:r>
              <a:rPr lang="en-US" sz="2400" dirty="0">
                <a:latin typeface="Calibri" pitchFamily="34" charset="0"/>
              </a:rPr>
              <a:t>.</a:t>
            </a:r>
          </a:p>
          <a:p>
            <a:pPr lvl="1">
              <a:buFont typeface="Arial" charset="0"/>
              <a:buChar char="•"/>
            </a:pPr>
            <a:r>
              <a:rPr lang="pt-BR" sz="2400" dirty="0">
                <a:latin typeface="Calibri" pitchFamily="34" charset="0"/>
              </a:rPr>
              <a:t>O treinamento é interativo e permite que os participantes pratiquem o uso do MI-mhGAP na segurança da sala de treinamento por meio de</a:t>
            </a:r>
            <a:r>
              <a:rPr lang="en-US" sz="2400" dirty="0">
                <a:latin typeface="Calibri" pitchFamily="34" charset="0"/>
              </a:rPr>
              <a:t>: </a:t>
            </a:r>
          </a:p>
          <a:p>
            <a:pPr lvl="2">
              <a:buFont typeface="Courier New" charset="0"/>
              <a:buChar char="o"/>
            </a:pPr>
            <a:r>
              <a:rPr lang="pt-BR" sz="2000" dirty="0">
                <a:latin typeface="Calibri" pitchFamily="34" charset="0"/>
              </a:rPr>
              <a:t>encenações</a:t>
            </a:r>
          </a:p>
          <a:p>
            <a:pPr lvl="2">
              <a:buFont typeface="Courier New" charset="0"/>
              <a:buChar char="o"/>
            </a:pPr>
            <a:r>
              <a:rPr lang="pt-BR" sz="2000" dirty="0">
                <a:latin typeface="Calibri" pitchFamily="34" charset="0"/>
              </a:rPr>
              <a:t>discussões em grupos grandes/pequenos</a:t>
            </a:r>
          </a:p>
          <a:p>
            <a:pPr lvl="2">
              <a:buFont typeface="Courier New" charset="0"/>
              <a:buChar char="o"/>
            </a:pPr>
            <a:r>
              <a:rPr lang="pt-BR" sz="2000" dirty="0">
                <a:latin typeface="Calibri" pitchFamily="34" charset="0"/>
              </a:rPr>
              <a:t>atividades interativas</a:t>
            </a:r>
          </a:p>
          <a:p>
            <a:pPr lvl="2">
              <a:buFont typeface="Courier New" charset="0"/>
              <a:buChar char="o"/>
            </a:pPr>
            <a:r>
              <a:rPr lang="pt-BR" sz="2000" dirty="0">
                <a:latin typeface="Calibri" pitchFamily="34" charset="0"/>
              </a:rPr>
              <a:t>familiarização com o MI-mhGAP</a:t>
            </a:r>
            <a:r>
              <a:rPr lang="en-US" sz="2000" dirty="0">
                <a:latin typeface="Calibri" pitchFamily="34" charset="0"/>
              </a:rPr>
              <a:t>.</a:t>
            </a:r>
          </a:p>
          <a:p>
            <a:pPr lvl="1"/>
            <a:endParaRPr lang="en-US" sz="2400" dirty="0">
              <a:latin typeface="Calibri" pitchFamily="34" charset="0"/>
            </a:endParaRPr>
          </a:p>
          <a:p>
            <a:pPr marL="0" indent="0">
              <a:buNone/>
            </a:pPr>
            <a:r>
              <a:rPr lang="pt-BR" sz="2400" b="1" dirty="0">
                <a:latin typeface="Calibri" pitchFamily="34" charset="0"/>
              </a:rPr>
              <a:t>O suporte de supervisão começa após o treinamento e é contínuo</a:t>
            </a:r>
            <a:r>
              <a:rPr lang="en-US" sz="2400" b="1" dirty="0">
                <a:latin typeface="Calibri" pitchFamily="34" charset="0"/>
              </a:rPr>
              <a:t>.</a:t>
            </a:r>
          </a:p>
          <a:p>
            <a:pPr lvl="1">
              <a:buFont typeface="Arial" charset="0"/>
              <a:buChar char="•"/>
            </a:pPr>
            <a:r>
              <a:rPr lang="pt-BR" sz="2400" dirty="0">
                <a:latin typeface="Calibri" pitchFamily="34" charset="0"/>
              </a:rPr>
              <a:t>Os supervisores oferecerão apoio e consultas especializadas a todos os aprendizes, ao usarem o MI-mhGAP em seu ambiente de saúde não especializado</a:t>
            </a:r>
            <a:r>
              <a:rPr lang="en-US" sz="2400" dirty="0">
                <a:latin typeface="Calibri" pitchFamily="34" charset="0"/>
              </a:rPr>
              <a:t>.</a:t>
            </a:r>
            <a:endParaRPr lang="en-GB" sz="2400" dirty="0">
              <a:latin typeface="Calibri" pitchFamily="34" charset="0"/>
            </a:endParaRPr>
          </a:p>
        </p:txBody>
      </p:sp>
      <p:sp>
        <p:nvSpPr>
          <p:cNvPr id="5"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Como </a:t>
            </a:r>
            <a:r>
              <a:rPr lang="en-US" dirty="0" err="1">
                <a:solidFill>
                  <a:schemeClr val="bg1"/>
                </a:solidFill>
              </a:rPr>
              <a:t>aprendemos</a:t>
            </a:r>
            <a:r>
              <a:rPr lang="en-US" dirty="0">
                <a:solidFill>
                  <a:schemeClr val="bg1"/>
                </a:solidFill>
              </a:rPr>
              <a:t> a </a:t>
            </a:r>
            <a:r>
              <a:rPr lang="en-US" dirty="0" err="1">
                <a:solidFill>
                  <a:schemeClr val="bg1"/>
                </a:solidFill>
              </a:rPr>
              <a:t>usar</a:t>
            </a:r>
            <a:r>
              <a:rPr lang="en-US" dirty="0">
                <a:solidFill>
                  <a:schemeClr val="bg1"/>
                </a:solidFill>
              </a:rPr>
              <a:t> o MI-mhGAP</a:t>
            </a:r>
          </a:p>
        </p:txBody>
      </p:sp>
    </p:spTree>
    <p:extLst>
      <p:ext uri="{BB962C8B-B14F-4D97-AF65-F5344CB8AC3E}">
        <p14:creationId xmlns:p14="http://schemas.microsoft.com/office/powerpoint/2010/main" val="316590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210" y="2176041"/>
            <a:ext cx="7141580" cy="3961703"/>
          </a:xfrm>
        </p:spPr>
        <p:txBody>
          <a:bodyPr/>
          <a:lstStyle/>
          <a:p>
            <a:r>
              <a:rPr lang="pt-BR" dirty="0"/>
              <a:t>Como você gostaria de trabalhar em grupo</a:t>
            </a:r>
            <a:r>
              <a:rPr lang="en-US" dirty="0"/>
              <a:t>? </a:t>
            </a:r>
          </a:p>
        </p:txBody>
      </p:sp>
      <p:sp>
        <p:nvSpPr>
          <p:cNvPr id="4" name="Rectangle 2"/>
          <p:cNvSpPr txBox="1">
            <a:spLocks/>
          </p:cNvSpPr>
          <p:nvPr/>
        </p:nvSpPr>
        <p:spPr>
          <a:xfrm>
            <a:off x="0" y="0"/>
            <a:ext cx="9906000" cy="1794076"/>
          </a:xfrm>
          <a:prstGeom prst="rect">
            <a:avLst/>
          </a:prstGeom>
          <a:gradFill>
            <a:gsLst>
              <a:gs pos="96000">
                <a:srgbClr val="24357E">
                  <a:lumMod val="60000"/>
                </a:srgbClr>
              </a:gs>
              <a:gs pos="23000">
                <a:srgbClr val="147F76"/>
              </a:gs>
              <a:gs pos="57000">
                <a:srgbClr val="147F76"/>
              </a:gs>
            </a:gsLst>
            <a:lin ang="10800000" scaled="0"/>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altLang="ja-JP" sz="4000" dirty="0">
                <a:solidFill>
                  <a:schemeClr val="bg1"/>
                </a:solidFill>
              </a:rPr>
              <a:t>Regras básicas de </a:t>
            </a:r>
          </a:p>
          <a:p>
            <a:r>
              <a:rPr lang="pt-BR" altLang="ja-JP" sz="4000" dirty="0">
                <a:solidFill>
                  <a:schemeClr val="bg1"/>
                </a:solidFill>
              </a:rPr>
              <a:t>treinamento do </a:t>
            </a:r>
            <a:r>
              <a:rPr lang="pt-BR" altLang="ja-JP" sz="4000" dirty="0" err="1">
                <a:solidFill>
                  <a:schemeClr val="bg1"/>
                </a:solidFill>
              </a:rPr>
              <a:t>mHGAP</a:t>
            </a:r>
            <a:r>
              <a:rPr lang="pt-BR" altLang="ja-JP" sz="4000" dirty="0">
                <a:solidFill>
                  <a:schemeClr val="bg1"/>
                </a:solidFill>
              </a:rPr>
              <a:t> </a:t>
            </a:r>
            <a:r>
              <a:rPr lang="pt-BR" altLang="ja-JP" sz="4000" dirty="0" err="1">
                <a:solidFill>
                  <a:schemeClr val="bg1"/>
                </a:solidFill>
              </a:rPr>
              <a:t>ToHP</a:t>
            </a:r>
            <a:endParaRPr lang="en-US" altLang="ja-JP" sz="4000" dirty="0">
              <a:solidFill>
                <a:schemeClr val="bg1"/>
              </a:solidFill>
              <a:ea typeface="ＭＳ Ｐゴシック" pitchFamily="34" charset="-128"/>
            </a:endParaRPr>
          </a:p>
        </p:txBody>
      </p:sp>
      <p:sp>
        <p:nvSpPr>
          <p:cNvPr id="5" name="Slide Number Placeholder 4"/>
          <p:cNvSpPr>
            <a:spLocks noGrp="1"/>
          </p:cNvSpPr>
          <p:nvPr>
            <p:ph type="sldNum" sz="quarter" idx="12"/>
          </p:nvPr>
        </p:nvSpPr>
        <p:spPr/>
        <p:txBody>
          <a:bodyPr/>
          <a:lstStyle/>
          <a:p>
            <a:fld id="{355B6135-1BA1-2743-B4A9-7B55C0D4827C}" type="slidenum">
              <a:rPr lang="en-US" smtClean="0"/>
              <a:t>15</a:t>
            </a:fld>
            <a:endParaRPr lang="en-US"/>
          </a:p>
        </p:txBody>
      </p:sp>
    </p:spTree>
    <p:extLst>
      <p:ext uri="{BB962C8B-B14F-4D97-AF65-F5344CB8AC3E}">
        <p14:creationId xmlns:p14="http://schemas.microsoft.com/office/powerpoint/2010/main" val="124545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906000" cy="6858000"/>
          </a:xfrm>
          <a:prstGeom prst="rect">
            <a:avLst/>
          </a:prstGeom>
          <a:solidFill>
            <a:srgbClr val="001F4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ctrTitle"/>
          </p:nvPr>
        </p:nvSpPr>
        <p:spPr>
          <a:xfrm>
            <a:off x="0" y="0"/>
            <a:ext cx="9906000" cy="6858000"/>
          </a:xfrm>
        </p:spPr>
        <p:txBody>
          <a:bodyPr/>
          <a:lstStyle/>
          <a:p>
            <a:r>
              <a:rPr lang="pt-BR" dirty="0">
                <a:solidFill>
                  <a:schemeClr val="bg1"/>
                </a:solidFill>
              </a:rPr>
              <a:t>Familiarização </a:t>
            </a:r>
            <a:br>
              <a:rPr lang="pt-BR" dirty="0">
                <a:solidFill>
                  <a:schemeClr val="bg1"/>
                </a:solidFill>
              </a:rPr>
            </a:br>
            <a:r>
              <a:rPr lang="pt-BR" dirty="0">
                <a:solidFill>
                  <a:schemeClr val="bg1"/>
                </a:solidFill>
              </a:rPr>
              <a:t>com o MI-</a:t>
            </a:r>
            <a:r>
              <a:rPr lang="pt-BR" dirty="0" err="1">
                <a:solidFill>
                  <a:schemeClr val="bg1"/>
                </a:solidFill>
              </a:rPr>
              <a:t>mhGAP</a:t>
            </a:r>
            <a:r>
              <a:rPr lang="pt-BR" dirty="0">
                <a:solidFill>
                  <a:schemeClr val="bg1"/>
                </a:solidFill>
              </a:rPr>
              <a:t> Versão 2.0</a:t>
            </a:r>
            <a:endParaRPr lang="en-US" dirty="0">
              <a:solidFill>
                <a:schemeClr val="bg1"/>
              </a:solidFill>
            </a:endParaRPr>
          </a:p>
        </p:txBody>
      </p:sp>
    </p:spTree>
    <p:extLst>
      <p:ext uri="{BB962C8B-B14F-4D97-AF65-F5344CB8AC3E}">
        <p14:creationId xmlns:p14="http://schemas.microsoft.com/office/powerpoint/2010/main" val="162970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906000" cy="6858000"/>
          </a:xfrm>
          <a:prstGeom prst="rect">
            <a:avLst/>
          </a:prstGeom>
          <a:solidFill>
            <a:srgbClr val="001F4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ctrTitle"/>
          </p:nvPr>
        </p:nvSpPr>
        <p:spPr>
          <a:xfrm>
            <a:off x="0" y="0"/>
            <a:ext cx="9906000" cy="6858000"/>
          </a:xfrm>
        </p:spPr>
        <p:txBody>
          <a:bodyPr/>
          <a:lstStyle/>
          <a:p>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9" y="409434"/>
            <a:ext cx="9485193" cy="601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357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906000" cy="6858000"/>
          </a:xfrm>
          <a:prstGeom prst="rect">
            <a:avLst/>
          </a:prstGeom>
          <a:solidFill>
            <a:srgbClr val="001F4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ctrTitle"/>
          </p:nvPr>
        </p:nvSpPr>
        <p:spPr>
          <a:xfrm>
            <a:off x="0" y="0"/>
            <a:ext cx="9906000" cy="6858000"/>
          </a:xfrm>
        </p:spPr>
        <p:txBody>
          <a:bodyPr/>
          <a:lstStyle/>
          <a:p>
            <a:endParaRPr lang="en-US"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15" y="301705"/>
            <a:ext cx="9007521" cy="635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79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906000" cy="1370013"/>
          </a:xfrm>
          <a:prstGeom prst="rect">
            <a:avLst/>
          </a:prstGeom>
          <a:solidFill>
            <a:srgbClr val="001F4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title"/>
          </p:nvPr>
        </p:nvSpPr>
        <p:spPr>
          <a:xfrm>
            <a:off x="0" y="0"/>
            <a:ext cx="9906000" cy="1370014"/>
          </a:xfrm>
        </p:spPr>
        <p:txBody>
          <a:bodyPr>
            <a:normAutofit/>
          </a:bodyPr>
          <a:lstStyle/>
          <a:p>
            <a:r>
              <a:rPr lang="en-US" sz="4000" dirty="0">
                <a:solidFill>
                  <a:schemeClr val="bg1"/>
                </a:solidFill>
              </a:rPr>
              <a:t>MI-</a:t>
            </a:r>
            <a:r>
              <a:rPr lang="en-US" sz="4000" dirty="0" err="1">
                <a:solidFill>
                  <a:schemeClr val="bg1"/>
                </a:solidFill>
              </a:rPr>
              <a:t>mhGAP</a:t>
            </a:r>
            <a:r>
              <a:rPr lang="en-US" sz="4000" dirty="0">
                <a:solidFill>
                  <a:schemeClr val="bg1"/>
                </a:solidFill>
              </a:rPr>
              <a:t> </a:t>
            </a:r>
            <a:r>
              <a:rPr lang="en-US" sz="4000" dirty="0" err="1">
                <a:solidFill>
                  <a:schemeClr val="bg1"/>
                </a:solidFill>
              </a:rPr>
              <a:t>versão</a:t>
            </a:r>
            <a:r>
              <a:rPr lang="en-US" sz="4000" dirty="0">
                <a:solidFill>
                  <a:schemeClr val="bg1"/>
                </a:solidFill>
              </a:rPr>
              <a:t> 2.0</a:t>
            </a:r>
          </a:p>
        </p:txBody>
      </p:sp>
      <p:sp>
        <p:nvSpPr>
          <p:cNvPr id="3" name="Content Placeholder 2"/>
          <p:cNvSpPr>
            <a:spLocks noGrp="1"/>
          </p:cNvSpPr>
          <p:nvPr>
            <p:ph idx="1"/>
          </p:nvPr>
        </p:nvSpPr>
        <p:spPr>
          <a:xfrm>
            <a:off x="848291" y="1724917"/>
            <a:ext cx="5039233" cy="952500"/>
          </a:xfrm>
        </p:spPr>
        <p:txBody>
          <a:bodyPr>
            <a:normAutofit/>
          </a:bodyPr>
          <a:lstStyle/>
          <a:p>
            <a:pPr marL="0" indent="0">
              <a:buNone/>
            </a:pPr>
            <a:r>
              <a:rPr lang="en-US" dirty="0" err="1"/>
              <a:t>Atividade</a:t>
            </a:r>
            <a:r>
              <a:rPr lang="en-US" dirty="0"/>
              <a:t> de </a:t>
            </a:r>
            <a:r>
              <a:rPr lang="en-US" dirty="0" err="1"/>
              <a:t>familiarização</a:t>
            </a:r>
            <a:endParaRPr lang="en-US" dirty="0"/>
          </a:p>
          <a:p>
            <a:pPr marL="0" indent="0">
              <a:buNone/>
            </a:pPr>
            <a:endParaRPr lang="en-US" dirty="0"/>
          </a:p>
        </p:txBody>
      </p:sp>
      <p:sp>
        <p:nvSpPr>
          <p:cNvPr id="5" name="CaixaDeTexto 4"/>
          <p:cNvSpPr txBox="1"/>
          <p:nvPr/>
        </p:nvSpPr>
        <p:spPr>
          <a:xfrm>
            <a:off x="586854" y="2704712"/>
            <a:ext cx="9080382" cy="4467120"/>
          </a:xfrm>
          <a:prstGeom prst="rect">
            <a:avLst/>
          </a:prstGeom>
          <a:noFill/>
        </p:spPr>
        <p:txBody>
          <a:bodyPr wrap="square" rtlCol="0">
            <a:spAutoFit/>
          </a:bodyPr>
          <a:lstStyle/>
          <a:p>
            <a:pPr marL="179070" marR="264160">
              <a:lnSpc>
                <a:spcPct val="137000"/>
              </a:lnSpc>
              <a:spcBef>
                <a:spcPts val="1655"/>
              </a:spcBef>
              <a:spcAft>
                <a:spcPts val="0"/>
              </a:spcAft>
            </a:pPr>
            <a:r>
              <a:rPr lang="pt-BR" b="1" dirty="0">
                <a:latin typeface="Trebuchet MS"/>
                <a:ea typeface="Trebuchet MS"/>
                <a:cs typeface="Trebuchet MS"/>
              </a:rPr>
              <a:t>Uma mulher de 30 anos é levada à clínica por conta de seu comportamento inquieto. Ela não está disposta a sentar-se e está empurrando o marido para longe </a:t>
            </a:r>
            <a:r>
              <a:rPr lang="pt-BR" b="1" dirty="0" err="1">
                <a:latin typeface="Trebuchet MS"/>
                <a:ea typeface="Trebuchet MS"/>
                <a:cs typeface="Trebuchet MS"/>
              </a:rPr>
              <a:t>dela.Ela</a:t>
            </a:r>
            <a:r>
              <a:rPr lang="pt-BR" b="1" dirty="0">
                <a:latin typeface="Trebuchet MS"/>
                <a:ea typeface="Trebuchet MS"/>
                <a:cs typeface="Trebuchet MS"/>
              </a:rPr>
              <a:t> parece com medo e olha para trás constantemente. Ela se recusa a deixar que alguém a examine (leia o caso completo).</a:t>
            </a:r>
          </a:p>
          <a:p>
            <a:pPr marL="179070" marR="264160">
              <a:lnSpc>
                <a:spcPct val="137000"/>
              </a:lnSpc>
              <a:spcBef>
                <a:spcPts val="1655"/>
              </a:spcBef>
              <a:spcAft>
                <a:spcPts val="0"/>
              </a:spcAft>
            </a:pPr>
            <a:endParaRPr lang="pt-BR" b="1" dirty="0">
              <a:latin typeface="Trebuchet MS"/>
              <a:ea typeface="Trebuchet MS"/>
              <a:cs typeface="Trebuchet MS"/>
            </a:endParaRPr>
          </a:p>
          <a:p>
            <a:r>
              <a:rPr lang="pt-BR" b="1" dirty="0"/>
              <a:t>Quais sintomas você vê/suspeita?</a:t>
            </a:r>
          </a:p>
          <a:p>
            <a:r>
              <a:rPr lang="pt-BR" b="1" dirty="0"/>
              <a:t>Quais perguntas adicionais você quer fazer à mulher para aprender mais?</a:t>
            </a:r>
            <a:endParaRPr lang="pt-BR" dirty="0"/>
          </a:p>
          <a:p>
            <a:r>
              <a:rPr lang="pt-BR" b="1" dirty="0"/>
              <a:t>De acordo com o MI-</a:t>
            </a:r>
            <a:r>
              <a:rPr lang="pt-BR" b="1" dirty="0" err="1"/>
              <a:t>mhGAP,para</a:t>
            </a:r>
            <a:r>
              <a:rPr lang="pt-BR" b="1" dirty="0"/>
              <a:t> qual protocolo você vai?</a:t>
            </a:r>
            <a:endParaRPr lang="pt-BR" dirty="0"/>
          </a:p>
          <a:p>
            <a:r>
              <a:rPr lang="pt-BR" b="1" dirty="0"/>
              <a:t>Que tipo de gerenciamento você oferece?</a:t>
            </a:r>
            <a:endParaRPr lang="pt-BR" dirty="0"/>
          </a:p>
          <a:p>
            <a:pPr marL="179070" marR="264160">
              <a:lnSpc>
                <a:spcPct val="137000"/>
              </a:lnSpc>
              <a:spcBef>
                <a:spcPts val="1655"/>
              </a:spcBef>
              <a:spcAft>
                <a:spcPts val="0"/>
              </a:spcAft>
            </a:pPr>
            <a:endParaRPr lang="pt-BR" dirty="0">
              <a:latin typeface="Trebuchet MS"/>
              <a:ea typeface="Trebuchet MS"/>
              <a:cs typeface="Trebuchet MS"/>
            </a:endParaRPr>
          </a:p>
          <a:p>
            <a:br>
              <a:rPr lang="pt-BR" dirty="0"/>
            </a:br>
            <a:endParaRPr lang="pt-BR" dirty="0"/>
          </a:p>
        </p:txBody>
      </p:sp>
    </p:spTree>
    <p:extLst>
      <p:ext uri="{BB962C8B-B14F-4D97-AF65-F5344CB8AC3E}">
        <p14:creationId xmlns:p14="http://schemas.microsoft.com/office/powerpoint/2010/main" val="140948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079"/>
            <a:ext cx="9906000" cy="6881079"/>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355B6135-1BA1-2743-B4A9-7B55C0D4827C}" type="slidenum">
              <a:rPr lang="en-US" smtClean="0"/>
              <a:t>2</a:t>
            </a:fld>
            <a:endParaRPr lang="en-US"/>
          </a:p>
        </p:txBody>
      </p:sp>
      <p:sp>
        <p:nvSpPr>
          <p:cNvPr id="3" name="CaixaDeTexto 2"/>
          <p:cNvSpPr txBox="1"/>
          <p:nvPr/>
        </p:nvSpPr>
        <p:spPr>
          <a:xfrm>
            <a:off x="0" y="136478"/>
            <a:ext cx="9717206" cy="1231106"/>
          </a:xfrm>
          <a:prstGeom prst="rect">
            <a:avLst/>
          </a:prstGeom>
          <a:noFill/>
        </p:spPr>
        <p:txBody>
          <a:bodyPr wrap="square" rtlCol="0">
            <a:spAutoFit/>
          </a:bodyPr>
          <a:lstStyle/>
          <a:p>
            <a:pPr algn="ctr"/>
            <a:r>
              <a:rPr lang="pt-BR" sz="2800" b="1" dirty="0">
                <a:solidFill>
                  <a:srgbClr val="FFFFFF"/>
                </a:solidFill>
              </a:rPr>
              <a:t>APRESENTAÇÃO E DECLARAÇÃO DE </a:t>
            </a:r>
          </a:p>
          <a:p>
            <a:pPr algn="ctr"/>
            <a:r>
              <a:rPr lang="pt-BR" sz="2800" b="1" dirty="0">
                <a:solidFill>
                  <a:srgbClr val="FFFFFF"/>
                </a:solidFill>
              </a:rPr>
              <a:t>CONFLITO DE INTERESSES</a:t>
            </a:r>
          </a:p>
          <a:p>
            <a:endParaRPr lang="pt-BR" dirty="0"/>
          </a:p>
        </p:txBody>
      </p:sp>
      <p:sp>
        <p:nvSpPr>
          <p:cNvPr id="6" name="Título 5"/>
          <p:cNvSpPr txBox="1">
            <a:spLocks noGrp="1"/>
          </p:cNvSpPr>
          <p:nvPr>
            <p:ph type="ctrTitle"/>
          </p:nvPr>
        </p:nvSpPr>
        <p:spPr>
          <a:xfrm>
            <a:off x="548185" y="5395501"/>
            <a:ext cx="8513928" cy="1015663"/>
          </a:xfrm>
          <a:prstGeom prst="rect">
            <a:avLst/>
          </a:prstGeom>
          <a:noFill/>
        </p:spPr>
        <p:txBody>
          <a:bodyPr wrap="square">
            <a:spAutoFit/>
          </a:bodyPr>
          <a:lstStyle/>
          <a:p>
            <a:pPr algn="just">
              <a:buFont typeface="Times New Roman" pitchFamily="16" charset="0"/>
              <a:buNone/>
              <a:defRPr/>
            </a:pPr>
            <a:r>
              <a:rPr lang="pt-BR" sz="1200" dirty="0">
                <a:solidFill>
                  <a:schemeClr val="bg1"/>
                </a:solidFill>
                <a:latin typeface="Arial" charset="0"/>
                <a:cs typeface="+mn-cs"/>
              </a:rPr>
              <a:t>De acordo com: </a:t>
            </a:r>
          </a:p>
          <a:p>
            <a:pPr marL="342900" indent="-342900" algn="just">
              <a:buFont typeface="Times New Roman" pitchFamily="16" charset="0"/>
              <a:buAutoNum type="arabicPeriod"/>
              <a:defRPr/>
            </a:pPr>
            <a:r>
              <a:rPr lang="pt-BR" sz="1200" dirty="0">
                <a:solidFill>
                  <a:schemeClr val="bg1"/>
                </a:solidFill>
                <a:latin typeface="Arial" charset="0"/>
                <a:cs typeface="+mn-cs"/>
              </a:rPr>
              <a:t>Resolução 1595, 18 de maio de 2000 do CFM; </a:t>
            </a:r>
          </a:p>
          <a:p>
            <a:pPr marL="342900" indent="-342900" algn="just">
              <a:buFont typeface="Times New Roman" pitchFamily="16" charset="0"/>
              <a:buAutoNum type="arabicPeriod"/>
              <a:defRPr/>
            </a:pPr>
            <a:r>
              <a:rPr lang="pt-BR" sz="1200" dirty="0">
                <a:solidFill>
                  <a:schemeClr val="bg1"/>
                </a:solidFill>
                <a:latin typeface="Arial" charset="0"/>
                <a:cs typeface="+mn-cs"/>
              </a:rPr>
              <a:t>Norma RDC 102, 30 de novembro de 2000 da </a:t>
            </a:r>
            <a:r>
              <a:rPr lang="pt-BR" sz="1200" dirty="0" err="1">
                <a:solidFill>
                  <a:schemeClr val="bg1"/>
                </a:solidFill>
                <a:latin typeface="Arial" charset="0"/>
                <a:cs typeface="+mn-cs"/>
              </a:rPr>
              <a:t>Anvisa</a:t>
            </a:r>
            <a:r>
              <a:rPr lang="pt-BR" sz="1200" dirty="0">
                <a:solidFill>
                  <a:schemeClr val="bg1"/>
                </a:solidFill>
                <a:latin typeface="Arial" charset="0"/>
                <a:cs typeface="+mn-cs"/>
              </a:rPr>
              <a:t>, declaro: </a:t>
            </a:r>
          </a:p>
          <a:p>
            <a:pPr marL="342900" indent="-342900" algn="just">
              <a:buFont typeface="Times New Roman" pitchFamily="16" charset="0"/>
              <a:buNone/>
              <a:defRPr/>
            </a:pPr>
            <a:r>
              <a:rPr lang="pt-BR" sz="1200" dirty="0">
                <a:solidFill>
                  <a:schemeClr val="bg1"/>
                </a:solidFill>
                <a:latin typeface="Arial" charset="0"/>
                <a:cs typeface="+mn-cs"/>
              </a:rPr>
              <a:t>	Não possuo vínculo empregatício, </a:t>
            </a:r>
            <a:r>
              <a:rPr lang="pt-BR" sz="1200" dirty="0" err="1">
                <a:solidFill>
                  <a:schemeClr val="bg1"/>
                </a:solidFill>
                <a:latin typeface="Arial" charset="0"/>
                <a:cs typeface="+mn-cs"/>
              </a:rPr>
              <a:t>freelance</a:t>
            </a:r>
            <a:r>
              <a:rPr lang="pt-BR" sz="1200" dirty="0">
                <a:solidFill>
                  <a:schemeClr val="bg1"/>
                </a:solidFill>
                <a:latin typeface="Arial" charset="0"/>
                <a:cs typeface="+mn-cs"/>
              </a:rPr>
              <a:t>, de trabalho ou qualquer outro, com: ONGs, indústrias de medicamentos, do álcool, do fumo, etc. Nem mesmo investimento em ações deste tipo de indústria.</a:t>
            </a:r>
          </a:p>
        </p:txBody>
      </p:sp>
      <p:sp>
        <p:nvSpPr>
          <p:cNvPr id="7" name="CaixaDeTexto 6"/>
          <p:cNvSpPr txBox="1"/>
          <p:nvPr/>
        </p:nvSpPr>
        <p:spPr>
          <a:xfrm>
            <a:off x="548185" y="1578510"/>
            <a:ext cx="3614382" cy="2646878"/>
          </a:xfrm>
          <a:prstGeom prst="rect">
            <a:avLst/>
          </a:prstGeom>
          <a:noFill/>
        </p:spPr>
        <p:txBody>
          <a:bodyPr wrap="square" rtlCol="0">
            <a:spAutoFit/>
          </a:bodyPr>
          <a:lstStyle/>
          <a:p>
            <a:r>
              <a:rPr lang="pt-BR" sz="2000" dirty="0" err="1">
                <a:solidFill>
                  <a:schemeClr val="bg1"/>
                </a:solidFill>
                <a:latin typeface="+mj-lt"/>
              </a:rPr>
              <a:t>Profª</a:t>
            </a:r>
            <a:r>
              <a:rPr lang="pt-BR" sz="2000" dirty="0">
                <a:solidFill>
                  <a:schemeClr val="bg1"/>
                </a:solidFill>
                <a:latin typeface="+mj-lt"/>
              </a:rPr>
              <a:t> </a:t>
            </a:r>
            <a:r>
              <a:rPr lang="pt-BR" sz="2000" dirty="0" err="1">
                <a:solidFill>
                  <a:schemeClr val="bg1"/>
                </a:solidFill>
                <a:latin typeface="+mj-lt"/>
              </a:rPr>
              <a:t>Drª</a:t>
            </a:r>
            <a:r>
              <a:rPr lang="pt-BR" sz="2000" dirty="0">
                <a:solidFill>
                  <a:schemeClr val="bg1"/>
                </a:solidFill>
                <a:latin typeface="+mj-lt"/>
              </a:rPr>
              <a:t> Sandra Fortes (UERJ)</a:t>
            </a:r>
          </a:p>
          <a:p>
            <a:r>
              <a:rPr lang="pt-BR" sz="1600" dirty="0">
                <a:solidFill>
                  <a:schemeClr val="bg1"/>
                </a:solidFill>
                <a:latin typeface="+mj-lt"/>
              </a:rPr>
              <a:t>Psiquiatra CREMERJ5239633.2 </a:t>
            </a:r>
          </a:p>
          <a:p>
            <a:r>
              <a:rPr lang="pt-BR" sz="1600" dirty="0" err="1">
                <a:solidFill>
                  <a:schemeClr val="bg1"/>
                </a:solidFill>
                <a:latin typeface="+mj-lt"/>
              </a:rPr>
              <a:t>Profª</a:t>
            </a:r>
            <a:r>
              <a:rPr lang="pt-BR" sz="1600" dirty="0">
                <a:solidFill>
                  <a:schemeClr val="bg1"/>
                </a:solidFill>
                <a:latin typeface="+mj-lt"/>
              </a:rPr>
              <a:t> Associada de Saúde Mental e Psicologia Médica (UERJ)</a:t>
            </a:r>
          </a:p>
          <a:p>
            <a:r>
              <a:rPr lang="pt-BR" sz="1600" dirty="0">
                <a:solidFill>
                  <a:schemeClr val="bg1"/>
                </a:solidFill>
                <a:latin typeface="+mj-lt"/>
              </a:rPr>
              <a:t>Doutora em Epidemiologia (UERJ)</a:t>
            </a:r>
          </a:p>
          <a:p>
            <a:r>
              <a:rPr lang="pt-BR" sz="1600" dirty="0" err="1">
                <a:solidFill>
                  <a:schemeClr val="bg1"/>
                </a:solidFill>
                <a:latin typeface="+mj-lt"/>
              </a:rPr>
              <a:t>Matriciadora</a:t>
            </a:r>
            <a:r>
              <a:rPr lang="pt-BR" sz="1600" dirty="0">
                <a:solidFill>
                  <a:schemeClr val="bg1"/>
                </a:solidFill>
                <a:latin typeface="+mj-lt"/>
              </a:rPr>
              <a:t> da SMS/RJ</a:t>
            </a:r>
          </a:p>
          <a:p>
            <a:r>
              <a:rPr lang="pt-BR" sz="1600" dirty="0">
                <a:solidFill>
                  <a:schemeClr val="bg1"/>
                </a:solidFill>
                <a:latin typeface="+mj-lt"/>
              </a:rPr>
              <a:t>Coordenadora LIPAPS/UERJ</a:t>
            </a:r>
          </a:p>
          <a:p>
            <a:r>
              <a:rPr lang="pt-BR" sz="1600" dirty="0">
                <a:solidFill>
                  <a:schemeClr val="bg1"/>
                </a:solidFill>
                <a:latin typeface="+mj-lt"/>
              </a:rPr>
              <a:t>Consulta OPAS/OMS para o </a:t>
            </a:r>
            <a:r>
              <a:rPr lang="pt-BR" sz="1600" dirty="0" err="1">
                <a:solidFill>
                  <a:schemeClr val="bg1"/>
                </a:solidFill>
                <a:latin typeface="+mj-lt"/>
              </a:rPr>
              <a:t>mhGAP</a:t>
            </a:r>
            <a:endParaRPr lang="pt-BR" sz="1600" dirty="0">
              <a:solidFill>
                <a:schemeClr val="bg1"/>
              </a:solidFill>
              <a:latin typeface="+mj-lt"/>
            </a:endParaRPr>
          </a:p>
          <a:p>
            <a:r>
              <a:rPr lang="pt-BR" sz="1600" dirty="0">
                <a:solidFill>
                  <a:schemeClr val="bg1"/>
                </a:solidFill>
                <a:latin typeface="+mj-lt"/>
              </a:rPr>
              <a:t>Contato: sandrafortes@gmail.com</a:t>
            </a:r>
          </a:p>
          <a:p>
            <a:endParaRPr lang="pt-BR" dirty="0">
              <a:solidFill>
                <a:schemeClr val="bg1"/>
              </a:solidFill>
            </a:endParaRPr>
          </a:p>
        </p:txBody>
      </p:sp>
      <p:sp>
        <p:nvSpPr>
          <p:cNvPr id="8" name="CaixaDeTexto 7"/>
          <p:cNvSpPr txBox="1"/>
          <p:nvPr/>
        </p:nvSpPr>
        <p:spPr>
          <a:xfrm>
            <a:off x="4503760" y="1572107"/>
            <a:ext cx="5104263" cy="2554545"/>
          </a:xfrm>
          <a:prstGeom prst="rect">
            <a:avLst/>
          </a:prstGeom>
          <a:noFill/>
        </p:spPr>
        <p:txBody>
          <a:bodyPr wrap="square" rtlCol="0">
            <a:spAutoFit/>
          </a:bodyPr>
          <a:lstStyle/>
          <a:p>
            <a:pPr algn="just"/>
            <a:r>
              <a:rPr lang="pt-BR" sz="1600" dirty="0">
                <a:solidFill>
                  <a:schemeClr val="bg1"/>
                </a:solidFill>
                <a:latin typeface="+mj-lt"/>
                <a:cs typeface="Times New Roman" pitchFamily="18" charset="0"/>
              </a:rPr>
              <a:t>Ms. Kali Alves</a:t>
            </a:r>
          </a:p>
          <a:p>
            <a:pPr algn="just"/>
            <a:r>
              <a:rPr lang="pt-BR" sz="1600" dirty="0">
                <a:solidFill>
                  <a:schemeClr val="bg1"/>
                </a:solidFill>
                <a:latin typeface="+mj-lt"/>
                <a:cs typeface="Times New Roman" pitchFamily="18" charset="0"/>
              </a:rPr>
              <a:t>Psicóloga </a:t>
            </a:r>
          </a:p>
          <a:p>
            <a:pPr algn="just"/>
            <a:r>
              <a:rPr lang="pt-BR" sz="1600" dirty="0">
                <a:solidFill>
                  <a:schemeClr val="bg1"/>
                </a:solidFill>
                <a:latin typeface="+mj-lt"/>
                <a:cs typeface="Times New Roman" pitchFamily="18" charset="0"/>
              </a:rPr>
              <a:t>CRP 27674 - 05</a:t>
            </a:r>
          </a:p>
          <a:p>
            <a:pPr algn="just"/>
            <a:r>
              <a:rPr lang="pt-BR" sz="1600" dirty="0">
                <a:solidFill>
                  <a:schemeClr val="bg1"/>
                </a:solidFill>
                <a:latin typeface="+mj-lt"/>
                <a:cs typeface="Times New Roman" pitchFamily="18" charset="0"/>
              </a:rPr>
              <a:t>Mestre em Saúde Coletiva (UERJ)</a:t>
            </a:r>
          </a:p>
          <a:p>
            <a:pPr algn="just"/>
            <a:r>
              <a:rPr lang="pt-BR" sz="1600" dirty="0">
                <a:solidFill>
                  <a:schemeClr val="bg1"/>
                </a:solidFill>
                <a:latin typeface="+mj-lt"/>
                <a:cs typeface="Times New Roman" pitchFamily="18" charset="0"/>
              </a:rPr>
              <a:t>Vice coordenadora do Núcleo de Saúde Mental da Policlínica Piquet Carneiro - UERJ</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1600" dirty="0">
                <a:solidFill>
                  <a:schemeClr val="bg1"/>
                </a:solidFill>
                <a:latin typeface="+mj-lt"/>
                <a:cs typeface="Times New Roman" pitchFamily="18" charset="0"/>
              </a:rPr>
              <a:t>Pesquisadora do LIPAPS - UERJ</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1600" dirty="0">
                <a:solidFill>
                  <a:schemeClr val="bg1"/>
                </a:solidFill>
                <a:latin typeface="+mj-lt"/>
                <a:cs typeface="Times New Roman" pitchFamily="18" charset="0"/>
              </a:rPr>
              <a:t>Atende em clínica privada</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1600" dirty="0">
                <a:solidFill>
                  <a:schemeClr val="bg1"/>
                </a:solidFill>
                <a:latin typeface="+mj-lt"/>
                <a:cs typeface="Times New Roman" pitchFamily="18" charset="0"/>
              </a:rPr>
              <a:t>Contato: kalialves2015@gmail.com</a:t>
            </a:r>
          </a:p>
          <a:p>
            <a:pPr algn="just"/>
            <a:endParaRPr lang="pt-BR" sz="1600" dirty="0">
              <a:solidFill>
                <a:schemeClr val="bg1"/>
              </a:solidFill>
            </a:endParaRPr>
          </a:p>
        </p:txBody>
      </p:sp>
    </p:spTree>
    <p:extLst>
      <p:ext uri="{BB962C8B-B14F-4D97-AF65-F5344CB8AC3E}">
        <p14:creationId xmlns:p14="http://schemas.microsoft.com/office/powerpoint/2010/main" val="348873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501" y="1937982"/>
            <a:ext cx="8407021" cy="4920018"/>
          </a:xfrm>
        </p:spPr>
        <p:txBody>
          <a:bodyPr>
            <a:normAutofit/>
          </a:bodyPr>
          <a:lstStyle/>
          <a:p>
            <a:pPr algn="just"/>
            <a:r>
              <a:rPr lang="pt-BR" sz="2800" dirty="0"/>
              <a:t>O MI-mhGAP é uma ferramenta técnica para provedores de serviços de saúde não especializados para avaliação, manejo e acompanhamento de pessoas com transtornos MNS.</a:t>
            </a:r>
          </a:p>
          <a:p>
            <a:pPr algn="just"/>
            <a:r>
              <a:rPr lang="pt-BR" sz="2800" dirty="0"/>
              <a:t>O treinamento MI-mhGAP de provedores de saúde não especializados visa integrar os cuidados de saúde mental em contextos de saúde não especializados.</a:t>
            </a:r>
          </a:p>
          <a:p>
            <a:pPr algn="just"/>
            <a:r>
              <a:rPr lang="pt-BR" sz="2800" dirty="0"/>
              <a:t>Este treinamento irá desenvolver as habilidades e a confiança necessárias para usar o MI-mhGAP em locais de trabalho clínicos</a:t>
            </a:r>
            <a:r>
              <a:rPr lang="en-US" sz="2800" dirty="0"/>
              <a:t>.</a:t>
            </a:r>
          </a:p>
        </p:txBody>
      </p:sp>
      <p:sp>
        <p:nvSpPr>
          <p:cNvPr id="4" name="Slide Number Placeholder 3"/>
          <p:cNvSpPr>
            <a:spLocks noGrp="1"/>
          </p:cNvSpPr>
          <p:nvPr>
            <p:ph type="sldNum" sz="quarter" idx="12"/>
          </p:nvPr>
        </p:nvSpPr>
        <p:spPr/>
        <p:txBody>
          <a:bodyPr/>
          <a:lstStyle/>
          <a:p>
            <a:fld id="{355B6135-1BA1-2743-B4A9-7B55C0D4827C}" type="slidenum">
              <a:rPr lang="en-US" smtClean="0"/>
              <a:t>20</a:t>
            </a:fld>
            <a:endParaRPr lang="en-US"/>
          </a:p>
        </p:txBody>
      </p:sp>
      <p:sp>
        <p:nvSpPr>
          <p:cNvPr id="5" name="Rectangle 2"/>
          <p:cNvSpPr txBox="1">
            <a:spLocks/>
          </p:cNvSpPr>
          <p:nvPr/>
        </p:nvSpPr>
        <p:spPr>
          <a:xfrm>
            <a:off x="0" y="-1"/>
            <a:ext cx="9906000" cy="1747777"/>
          </a:xfrm>
          <a:prstGeom prst="rect">
            <a:avLst/>
          </a:prstGeom>
          <a:gradFill>
            <a:gsLst>
              <a:gs pos="96000">
                <a:srgbClr val="24357E">
                  <a:lumMod val="60000"/>
                </a:srgbClr>
              </a:gs>
              <a:gs pos="23000">
                <a:srgbClr val="147F76"/>
              </a:gs>
              <a:gs pos="57000">
                <a:srgbClr val="147F76"/>
              </a:gs>
            </a:gsLst>
            <a:lin ang="10800000" scaled="0"/>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ja-JP" sz="4000" dirty="0" err="1">
                <a:solidFill>
                  <a:schemeClr val="bg1"/>
                </a:solidFill>
              </a:rPr>
              <a:t>Revisão</a:t>
            </a:r>
            <a:endParaRPr lang="en-US" altLang="ja-JP" sz="4000" dirty="0">
              <a:solidFill>
                <a:schemeClr val="bg1"/>
              </a:solidFill>
              <a:ea typeface="ＭＳ Ｐゴシック" pitchFamily="34" charset="-128"/>
            </a:endParaRPr>
          </a:p>
        </p:txBody>
      </p:sp>
    </p:spTree>
    <p:extLst>
      <p:ext uri="{BB962C8B-B14F-4D97-AF65-F5344CB8AC3E}">
        <p14:creationId xmlns:p14="http://schemas.microsoft.com/office/powerpoint/2010/main" val="3179044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7186246"/>
          </a:xfrm>
          <a:solidFill>
            <a:srgbClr val="001F41"/>
          </a:solidFill>
        </p:spPr>
        <p:txBody>
          <a:bodyPr/>
          <a:lstStyle/>
          <a:p>
            <a:r>
              <a:rPr lang="en-GB" dirty="0" err="1">
                <a:solidFill>
                  <a:schemeClr val="bg1"/>
                </a:solidFill>
              </a:rPr>
              <a:t>Cuidados</a:t>
            </a:r>
            <a:r>
              <a:rPr lang="en-GB" dirty="0">
                <a:solidFill>
                  <a:schemeClr val="bg1"/>
                </a:solidFill>
              </a:rPr>
              <a:t> e </a:t>
            </a:r>
            <a:r>
              <a:rPr lang="en-GB" dirty="0" err="1">
                <a:solidFill>
                  <a:schemeClr val="bg1"/>
                </a:solidFill>
              </a:rPr>
              <a:t>práticas</a:t>
            </a:r>
            <a:r>
              <a:rPr lang="en-GB" dirty="0">
                <a:solidFill>
                  <a:schemeClr val="bg1"/>
                </a:solidFill>
              </a:rPr>
              <a:t> </a:t>
            </a:r>
            <a:r>
              <a:rPr lang="en-GB" dirty="0" err="1">
                <a:solidFill>
                  <a:schemeClr val="bg1"/>
                </a:solidFill>
              </a:rPr>
              <a:t>essenciais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039E8757-FA30-FB46-B9AF-7C993DFB82D8}" type="slidenum">
              <a:rPr lang="en-US" smtClean="0"/>
              <a:t>21</a:t>
            </a:fld>
            <a:endParaRPr lang="en-US"/>
          </a:p>
        </p:txBody>
      </p:sp>
    </p:spTree>
    <p:extLst>
      <p:ext uri="{BB962C8B-B14F-4D97-AF65-F5344CB8AC3E}">
        <p14:creationId xmlns:p14="http://schemas.microsoft.com/office/powerpoint/2010/main" val="1686830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Mapa</a:t>
            </a:r>
            <a:r>
              <a:rPr lang="en-US" dirty="0">
                <a:solidFill>
                  <a:schemeClr val="bg1"/>
                </a:solidFill>
              </a:rPr>
              <a:t> da </a:t>
            </a:r>
            <a:r>
              <a:rPr lang="en-US" dirty="0" err="1">
                <a:solidFill>
                  <a:schemeClr val="bg1"/>
                </a:solidFill>
              </a:rPr>
              <a:t>Sessão</a:t>
            </a:r>
            <a:endParaRPr lang="en-US" dirty="0">
              <a:solidFill>
                <a:schemeClr val="bg1"/>
              </a:solidFill>
            </a:endParaRPr>
          </a:p>
        </p:txBody>
      </p:sp>
      <p:sp>
        <p:nvSpPr>
          <p:cNvPr id="3" name="Content Placeholder 2"/>
          <p:cNvSpPr>
            <a:spLocks noGrp="1"/>
          </p:cNvSpPr>
          <p:nvPr>
            <p:ph idx="1"/>
          </p:nvPr>
        </p:nvSpPr>
        <p:spPr>
          <a:xfrm>
            <a:off x="1303421" y="1600201"/>
            <a:ext cx="7924801" cy="4525963"/>
          </a:xfrm>
        </p:spPr>
        <p:txBody>
          <a:bodyPr>
            <a:normAutofit/>
          </a:bodyPr>
          <a:lstStyle/>
          <a:p>
            <a:r>
              <a:rPr lang="pt-BR" dirty="0"/>
              <a:t>Princípios gerais</a:t>
            </a:r>
          </a:p>
          <a:p>
            <a:r>
              <a:rPr lang="pt-BR" dirty="0"/>
              <a:t>Fundamentos dos cuidados de saúde mental e prática clínica: Avaliações</a:t>
            </a:r>
          </a:p>
          <a:p>
            <a:r>
              <a:rPr lang="pt-BR" dirty="0"/>
              <a:t>Fundamentos dos cuidados de saúde mental e prática clínica: Manejo</a:t>
            </a:r>
          </a:p>
          <a:p>
            <a:r>
              <a:rPr lang="pt-BR" dirty="0"/>
              <a:t>Fundamentos dos cuidados de saúde mental e prática clínica: Seguimento</a:t>
            </a:r>
          </a:p>
          <a:p>
            <a:r>
              <a:rPr lang="pt-BR" dirty="0"/>
              <a:t>Revisões</a:t>
            </a:r>
          </a:p>
        </p:txBody>
      </p:sp>
      <p:sp>
        <p:nvSpPr>
          <p:cNvPr id="4" name="Slide Number Placeholder 3"/>
          <p:cNvSpPr>
            <a:spLocks noGrp="1"/>
          </p:cNvSpPr>
          <p:nvPr>
            <p:ph type="sldNum" sz="quarter" idx="12"/>
          </p:nvPr>
        </p:nvSpPr>
        <p:spPr/>
        <p:txBody>
          <a:bodyPr/>
          <a:lstStyle/>
          <a:p>
            <a:fld id="{039E8757-FA30-FB46-B9AF-7C993DFB82D8}" type="slidenum">
              <a:rPr lang="en-US" smtClean="0"/>
              <a:t>22</a:t>
            </a:fld>
            <a:endParaRPr lang="en-US"/>
          </a:p>
        </p:txBody>
      </p:sp>
    </p:spTree>
    <p:extLst>
      <p:ext uri="{BB962C8B-B14F-4D97-AF65-F5344CB8AC3E}">
        <p14:creationId xmlns:p14="http://schemas.microsoft.com/office/powerpoint/2010/main" val="187163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203185"/>
          </a:xfrm>
          <a:solidFill>
            <a:srgbClr val="001F41"/>
          </a:solidFill>
        </p:spPr>
        <p:txBody>
          <a:bodyPr/>
          <a:lstStyle/>
          <a:p>
            <a:r>
              <a:rPr lang="en-US" dirty="0" err="1">
                <a:solidFill>
                  <a:schemeClr val="bg1"/>
                </a:solidFill>
              </a:rPr>
              <a:t>Atenção</a:t>
            </a:r>
            <a:r>
              <a:rPr lang="en-US" dirty="0">
                <a:solidFill>
                  <a:schemeClr val="bg1"/>
                </a:solidFill>
              </a:rPr>
              <a:t> </a:t>
            </a:r>
            <a:r>
              <a:rPr lang="en-US" dirty="0" err="1">
                <a:solidFill>
                  <a:schemeClr val="bg1"/>
                </a:solidFill>
              </a:rPr>
              <a:t>Primária</a:t>
            </a:r>
            <a:r>
              <a:rPr lang="en-US" dirty="0">
                <a:solidFill>
                  <a:schemeClr val="bg1"/>
                </a:solidFill>
              </a:rPr>
              <a:t> à </a:t>
            </a:r>
            <a:r>
              <a:rPr lang="en-US" dirty="0" err="1">
                <a:solidFill>
                  <a:schemeClr val="bg1"/>
                </a:solidFill>
              </a:rPr>
              <a:t>Saúde</a:t>
            </a:r>
            <a:endParaRPr lang="en-US" dirty="0">
              <a:solidFill>
                <a:schemeClr val="bg1"/>
              </a:solidFill>
            </a:endParaRPr>
          </a:p>
        </p:txBody>
      </p:sp>
      <p:pic>
        <p:nvPicPr>
          <p:cNvPr id="4" name="Content Placeholder 3"/>
          <p:cNvPicPr>
            <a:picLocks noGrp="1" noChangeAspect="1"/>
          </p:cNvPicPr>
          <p:nvPr>
            <p:ph idx="1"/>
          </p:nvPr>
        </p:nvPicPr>
        <p:blipFill>
          <a:blip r:embed="rId3"/>
          <a:srcRect t="12937" b="12937"/>
          <a:stretch>
            <a:fillRect/>
          </a:stretch>
        </p:blipFill>
        <p:spPr>
          <a:xfrm>
            <a:off x="-133035" y="1203185"/>
            <a:ext cx="10479506" cy="5847320"/>
          </a:xfrm>
        </p:spPr>
      </p:pic>
      <p:sp>
        <p:nvSpPr>
          <p:cNvPr id="5" name="Slide Number Placeholder 4"/>
          <p:cNvSpPr>
            <a:spLocks noGrp="1"/>
          </p:cNvSpPr>
          <p:nvPr>
            <p:ph type="sldNum" sz="quarter" idx="12"/>
          </p:nvPr>
        </p:nvSpPr>
        <p:spPr/>
        <p:txBody>
          <a:bodyPr/>
          <a:lstStyle/>
          <a:p>
            <a:fld id="{039E8757-FA30-FB46-B9AF-7C993DFB82D8}" type="slidenum">
              <a:rPr lang="en-US" smtClean="0"/>
              <a:t>23</a:t>
            </a:fld>
            <a:endParaRPr lang="en-US"/>
          </a:p>
        </p:txBody>
      </p:sp>
    </p:spTree>
    <p:extLst>
      <p:ext uri="{BB962C8B-B14F-4D97-AF65-F5344CB8AC3E}">
        <p14:creationId xmlns:p14="http://schemas.microsoft.com/office/powerpoint/2010/main" val="606809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9906000" cy="1370013"/>
          </a:xfrm>
          <a:solidFill>
            <a:srgbClr val="001F41"/>
          </a:solidFill>
        </p:spPr>
        <p:txBody>
          <a:bodyPr/>
          <a:lstStyle/>
          <a:p>
            <a:r>
              <a:rPr lang="en-US" dirty="0" err="1">
                <a:solidFill>
                  <a:schemeClr val="bg1"/>
                </a:solidFill>
              </a:rPr>
              <a:t>Princípios</a:t>
            </a:r>
            <a:r>
              <a:rPr lang="en-US" dirty="0">
                <a:solidFill>
                  <a:schemeClr val="bg1"/>
                </a:solidFill>
              </a:rPr>
              <a:t> </a:t>
            </a:r>
            <a:r>
              <a:rPr lang="en-US" dirty="0" err="1">
                <a:solidFill>
                  <a:schemeClr val="bg1"/>
                </a:solidFill>
              </a:rPr>
              <a:t>gerais</a:t>
            </a:r>
            <a:endParaRPr lang="en-US" dirty="0">
              <a:solidFill>
                <a:schemeClr val="bg1"/>
              </a:solidFill>
            </a:endParaRPr>
          </a:p>
        </p:txBody>
      </p:sp>
      <p:sp>
        <p:nvSpPr>
          <p:cNvPr id="3" name="Content Placeholder 2"/>
          <p:cNvSpPr>
            <a:spLocks noGrp="1"/>
          </p:cNvSpPr>
          <p:nvPr>
            <p:ph idx="4294967295"/>
          </p:nvPr>
        </p:nvSpPr>
        <p:spPr>
          <a:xfrm>
            <a:off x="1355558" y="1949116"/>
            <a:ext cx="7559842" cy="4177048"/>
          </a:xfrm>
        </p:spPr>
        <p:txBody>
          <a:bodyPr/>
          <a:lstStyle/>
          <a:p>
            <a:pPr marL="514350" indent="-514350">
              <a:buFont typeface="+mj-lt"/>
              <a:buAutoNum type="arabicPeriod"/>
            </a:pPr>
            <a:r>
              <a:rPr lang="pt-BR" dirty="0"/>
              <a:t>Uso de habilidades de comunicação efetiva.</a:t>
            </a:r>
          </a:p>
          <a:p>
            <a:pPr marL="514350" indent="-514350">
              <a:buFont typeface="+mj-lt"/>
              <a:buAutoNum type="arabicPeriod"/>
            </a:pPr>
            <a:r>
              <a:rPr lang="pt-BR" dirty="0"/>
              <a:t>Promoção de respeito e dignidade</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24</a:t>
            </a:fld>
            <a:endParaRPr lang="en-US"/>
          </a:p>
        </p:txBody>
      </p:sp>
    </p:spTree>
    <p:extLst>
      <p:ext uri="{BB962C8B-B14F-4D97-AF65-F5344CB8AC3E}">
        <p14:creationId xmlns:p14="http://schemas.microsoft.com/office/powerpoint/2010/main" val="2454278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906000" cy="1465261"/>
          </a:xfrm>
          <a:solidFill>
            <a:srgbClr val="001F41"/>
          </a:solidFill>
        </p:spPr>
        <p:txBody>
          <a:bodyPr>
            <a:normAutofit/>
          </a:bodyPr>
          <a:lstStyle/>
          <a:p>
            <a:r>
              <a:rPr lang="pt-BR" sz="4200" dirty="0">
                <a:solidFill>
                  <a:schemeClr val="bg1"/>
                </a:solidFill>
              </a:rPr>
              <a:t>Demonstração do facilitador</a:t>
            </a:r>
            <a:endParaRPr lang="en-US" sz="4200" dirty="0">
              <a:solidFill>
                <a:schemeClr val="bg1"/>
              </a:solidFill>
            </a:endParaRPr>
          </a:p>
        </p:txBody>
      </p:sp>
      <p:sp>
        <p:nvSpPr>
          <p:cNvPr id="3" name="Content Placeholder 2"/>
          <p:cNvSpPr>
            <a:spLocks noGrp="1"/>
          </p:cNvSpPr>
          <p:nvPr>
            <p:ph idx="1"/>
          </p:nvPr>
        </p:nvSpPr>
        <p:spPr>
          <a:xfrm>
            <a:off x="1590174" y="1830388"/>
            <a:ext cx="6725653" cy="4525963"/>
          </a:xfrm>
        </p:spPr>
        <p:txBody>
          <a:bodyPr/>
          <a:lstStyle/>
          <a:p>
            <a:pPr marL="0" indent="0">
              <a:buNone/>
            </a:pPr>
            <a:r>
              <a:rPr lang="pt-BR" dirty="0"/>
              <a:t>Você está prestes a ver duas interações clínicas diferentes</a:t>
            </a:r>
          </a:p>
          <a:p>
            <a:pPr marL="0" indent="0">
              <a:buNone/>
            </a:pPr>
            <a:endParaRPr lang="en-US" dirty="0"/>
          </a:p>
          <a:p>
            <a:pPr marL="0" indent="0">
              <a:buNone/>
            </a:pPr>
            <a:r>
              <a:rPr lang="pt-BR" dirty="0"/>
              <a:t>Após cada interação, discuta a eficácia das habilidades de comunicação usadas</a:t>
            </a: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25</a:t>
            </a:fld>
            <a:endParaRPr lang="en-US"/>
          </a:p>
        </p:txBody>
      </p:sp>
    </p:spTree>
    <p:extLst>
      <p:ext uri="{BB962C8B-B14F-4D97-AF65-F5344CB8AC3E}">
        <p14:creationId xmlns:p14="http://schemas.microsoft.com/office/powerpoint/2010/main" val="94734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27" y="-709184"/>
            <a:ext cx="10340174" cy="8276368"/>
          </a:xfrm>
          <a:prstGeom prst="rect">
            <a:avLst/>
          </a:prstGeom>
        </p:spPr>
      </p:pic>
      <p:sp>
        <p:nvSpPr>
          <p:cNvPr id="4" name="Slide Number Placeholder 3"/>
          <p:cNvSpPr>
            <a:spLocks noGrp="1"/>
          </p:cNvSpPr>
          <p:nvPr>
            <p:ph type="sldNum" sz="quarter" idx="12"/>
          </p:nvPr>
        </p:nvSpPr>
        <p:spPr/>
        <p:txBody>
          <a:bodyPr/>
          <a:lstStyle/>
          <a:p>
            <a:fld id="{039E8757-FA30-FB46-B9AF-7C993DFB82D8}" type="slidenum">
              <a:rPr lang="en-US" smtClean="0"/>
              <a:t>26</a:t>
            </a:fld>
            <a:endParaRPr lang="en-US"/>
          </a:p>
        </p:txBody>
      </p:sp>
    </p:spTree>
    <p:extLst>
      <p:ext uri="{BB962C8B-B14F-4D97-AF65-F5344CB8AC3E}">
        <p14:creationId xmlns:p14="http://schemas.microsoft.com/office/powerpoint/2010/main" val="2024758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7EB5E24-5187-4509-9D37-C73EF38014C7}"/>
              </a:ext>
            </a:extLst>
          </p:cNvPr>
          <p:cNvPicPr>
            <a:picLocks noChangeAspect="1"/>
          </p:cNvPicPr>
          <p:nvPr/>
        </p:nvPicPr>
        <p:blipFill>
          <a:blip r:embed="rId3"/>
          <a:stretch>
            <a:fillRect/>
          </a:stretch>
        </p:blipFill>
        <p:spPr>
          <a:xfrm>
            <a:off x="0" y="195496"/>
            <a:ext cx="9906000" cy="6467008"/>
          </a:xfrm>
          <a:prstGeom prst="rect">
            <a:avLst/>
          </a:prstGeom>
        </p:spPr>
      </p:pic>
      <p:sp>
        <p:nvSpPr>
          <p:cNvPr id="4" name="Slide Number Placeholder 3"/>
          <p:cNvSpPr>
            <a:spLocks noGrp="1"/>
          </p:cNvSpPr>
          <p:nvPr>
            <p:ph type="sldNum" sz="quarter" idx="12"/>
          </p:nvPr>
        </p:nvSpPr>
        <p:spPr/>
        <p:txBody>
          <a:bodyPr/>
          <a:lstStyle/>
          <a:p>
            <a:fld id="{039E8757-FA30-FB46-B9AF-7C993DFB82D8}" type="slidenum">
              <a:rPr lang="en-US" smtClean="0"/>
              <a:t>27</a:t>
            </a:fld>
            <a:endParaRPr lang="en-US"/>
          </a:p>
        </p:txBody>
      </p:sp>
    </p:spTree>
    <p:extLst>
      <p:ext uri="{BB962C8B-B14F-4D97-AF65-F5344CB8AC3E}">
        <p14:creationId xmlns:p14="http://schemas.microsoft.com/office/powerpoint/2010/main" val="3464513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9906000" cy="1370013"/>
          </a:xfrm>
          <a:solidFill>
            <a:srgbClr val="001F41"/>
          </a:solidFill>
        </p:spPr>
        <p:txBody>
          <a:bodyPr>
            <a:normAutofit fontScale="90000"/>
          </a:bodyPr>
          <a:lstStyle/>
          <a:p>
            <a:br>
              <a:rPr lang="pt-BR" b="1" spc="-1" dirty="0">
                <a:solidFill>
                  <a:srgbClr val="FFFFFF"/>
                </a:solidFill>
                <a:uFill>
                  <a:solidFill>
                    <a:srgbClr val="FFFFFF"/>
                  </a:solidFill>
                </a:uFill>
                <a:ea typeface="DejaVu Sans"/>
              </a:rPr>
            </a:br>
            <a:r>
              <a:rPr lang="pt-BR" b="1" spc="-1" dirty="0">
                <a:solidFill>
                  <a:srgbClr val="FFFFFF"/>
                </a:solidFill>
                <a:uFill>
                  <a:solidFill>
                    <a:srgbClr val="FFFFFF"/>
                  </a:solidFill>
                </a:uFill>
                <a:ea typeface="DejaVu Sans"/>
              </a:rPr>
              <a:t>Usando boas habilidades de comunicação: Exercício</a:t>
            </a:r>
            <a:br>
              <a:rPr lang="pt-BR" sz="2800" spc="-1" dirty="0">
                <a:solidFill>
                  <a:srgbClr val="000000"/>
                </a:solidFill>
                <a:uFill>
                  <a:solidFill>
                    <a:srgbClr val="FFFFFF"/>
                  </a:solidFill>
                </a:uFill>
                <a:latin typeface="Arial"/>
              </a:rPr>
            </a:br>
            <a:endParaRPr lang="en-US" dirty="0">
              <a:solidFill>
                <a:schemeClr val="bg1"/>
              </a:solidFill>
            </a:endParaRPr>
          </a:p>
        </p:txBody>
      </p:sp>
      <p:sp>
        <p:nvSpPr>
          <p:cNvPr id="7" name="Content Placeholder 6"/>
          <p:cNvSpPr>
            <a:spLocks noGrp="1"/>
          </p:cNvSpPr>
          <p:nvPr>
            <p:ph idx="1"/>
          </p:nvPr>
        </p:nvSpPr>
        <p:spPr>
          <a:xfrm>
            <a:off x="450376" y="1260832"/>
            <a:ext cx="8761863" cy="4537995"/>
          </a:xfrm>
        </p:spPr>
        <p:txBody>
          <a:bodyPr>
            <a:noAutofit/>
          </a:bodyPr>
          <a:lstStyle/>
          <a:p>
            <a:pPr marL="0" indent="0">
              <a:buNone/>
            </a:pPr>
            <a:endParaRPr lang="en-US" sz="2800" dirty="0">
              <a:latin typeface="+mj-lt"/>
            </a:endParaRPr>
          </a:p>
          <a:p>
            <a:pPr marL="457200" indent="-456120">
              <a:lnSpc>
                <a:spcPct val="100000"/>
              </a:lnSpc>
              <a:buClr>
                <a:srgbClr val="000000"/>
              </a:buClr>
              <a:buSzPct val="70000"/>
              <a:buFont typeface="StarSymbol"/>
              <a:buAutoNum type="arabicPeriod"/>
            </a:pPr>
            <a:r>
              <a:rPr lang="pt-BR" sz="2800" spc="-1" dirty="0">
                <a:solidFill>
                  <a:srgbClr val="000000"/>
                </a:solidFill>
                <a:uFill>
                  <a:solidFill>
                    <a:srgbClr val="FFFFFF"/>
                  </a:solidFill>
                </a:uFill>
                <a:latin typeface="+mj-lt"/>
                <a:ea typeface="DejaVu Sans"/>
              </a:rPr>
              <a:t>Forme um par com outra pessoa. Uma pessoa é “A” e outra é “B”</a:t>
            </a:r>
            <a:endParaRPr lang="pt-BR" sz="2800" spc="-1" dirty="0">
              <a:solidFill>
                <a:srgbClr val="000000"/>
              </a:solidFill>
              <a:uFill>
                <a:solidFill>
                  <a:srgbClr val="FFFFFF"/>
                </a:solidFill>
              </a:uFill>
              <a:latin typeface="+mj-lt"/>
            </a:endParaRPr>
          </a:p>
          <a:p>
            <a:pPr marL="457200" indent="-456120">
              <a:lnSpc>
                <a:spcPct val="100000"/>
              </a:lnSpc>
              <a:buClr>
                <a:srgbClr val="000000"/>
              </a:buClr>
              <a:buSzPct val="70000"/>
              <a:buFont typeface="StarSymbol"/>
              <a:buAutoNum type="arabicPeriod"/>
            </a:pPr>
            <a:r>
              <a:rPr lang="pt-BR" sz="2800" b="1" spc="-1" dirty="0">
                <a:solidFill>
                  <a:srgbClr val="000000"/>
                </a:solidFill>
                <a:uFill>
                  <a:solidFill>
                    <a:srgbClr val="FFFFFF"/>
                  </a:solidFill>
                </a:uFill>
                <a:latin typeface="+mj-lt"/>
                <a:ea typeface="DejaVu Sans"/>
              </a:rPr>
              <a:t>A</a:t>
            </a:r>
            <a:r>
              <a:rPr lang="pt-BR" sz="2800" spc="-1" dirty="0">
                <a:solidFill>
                  <a:srgbClr val="000000"/>
                </a:solidFill>
                <a:uFill>
                  <a:solidFill>
                    <a:srgbClr val="FFFFFF"/>
                  </a:solidFill>
                </a:uFill>
                <a:latin typeface="+mj-lt"/>
                <a:ea typeface="DejaVu Sans"/>
              </a:rPr>
              <a:t> descreve um problema e </a:t>
            </a:r>
            <a:r>
              <a:rPr lang="pt-BR" sz="2800" b="1" spc="-1" dirty="0">
                <a:solidFill>
                  <a:srgbClr val="000000"/>
                </a:solidFill>
                <a:uFill>
                  <a:solidFill>
                    <a:srgbClr val="FFFFFF"/>
                  </a:solidFill>
                </a:uFill>
                <a:latin typeface="+mj-lt"/>
                <a:ea typeface="DejaVu Sans"/>
              </a:rPr>
              <a:t>B</a:t>
            </a:r>
            <a:r>
              <a:rPr lang="pt-BR" sz="2800" spc="-1" dirty="0">
                <a:solidFill>
                  <a:srgbClr val="000000"/>
                </a:solidFill>
                <a:uFill>
                  <a:solidFill>
                    <a:srgbClr val="FFFFFF"/>
                  </a:solidFill>
                </a:uFill>
                <a:latin typeface="+mj-lt"/>
                <a:ea typeface="DejaVu Sans"/>
              </a:rPr>
              <a:t> escuta atentamente por 2 minutos</a:t>
            </a:r>
            <a:endParaRPr lang="pt-BR" sz="2800" spc="-1" dirty="0">
              <a:solidFill>
                <a:srgbClr val="000000"/>
              </a:solidFill>
              <a:uFill>
                <a:solidFill>
                  <a:srgbClr val="FFFFFF"/>
                </a:solidFill>
              </a:uFill>
              <a:latin typeface="+mj-lt"/>
            </a:endParaRPr>
          </a:p>
          <a:p>
            <a:pPr>
              <a:lnSpc>
                <a:spcPct val="100000"/>
              </a:lnSpc>
            </a:pPr>
            <a:endParaRPr lang="pt-BR" sz="2800" spc="-1" dirty="0">
              <a:solidFill>
                <a:srgbClr val="000000"/>
              </a:solidFill>
              <a:uFill>
                <a:solidFill>
                  <a:srgbClr val="FFFFFF"/>
                </a:solidFill>
              </a:uFill>
              <a:latin typeface="+mj-lt"/>
            </a:endParaRPr>
          </a:p>
          <a:p>
            <a:pPr marL="1080" indent="0">
              <a:lnSpc>
                <a:spcPct val="100000"/>
              </a:lnSpc>
              <a:buClr>
                <a:srgbClr val="000000"/>
              </a:buClr>
              <a:buSzPct val="70000"/>
              <a:buNone/>
            </a:pPr>
            <a:r>
              <a:rPr lang="pt-BR" sz="2800" spc="-1" dirty="0">
                <a:solidFill>
                  <a:srgbClr val="000000"/>
                </a:solidFill>
                <a:uFill>
                  <a:solidFill>
                    <a:srgbClr val="FFFFFF"/>
                  </a:solidFill>
                </a:uFill>
                <a:latin typeface="+mj-lt"/>
                <a:ea typeface="DejaVu Sans"/>
              </a:rPr>
              <a:t>3. Agora repete o problema mas desta vez </a:t>
            </a:r>
            <a:r>
              <a:rPr lang="pt-BR" sz="2800" b="1" spc="-1" dirty="0">
                <a:solidFill>
                  <a:srgbClr val="000000"/>
                </a:solidFill>
                <a:uFill>
                  <a:solidFill>
                    <a:srgbClr val="FFFFFF"/>
                  </a:solidFill>
                </a:uFill>
                <a:latin typeface="+mj-lt"/>
                <a:ea typeface="DejaVu Sans"/>
              </a:rPr>
              <a:t>B</a:t>
            </a:r>
            <a:r>
              <a:rPr lang="pt-BR" sz="2800" spc="-1" dirty="0">
                <a:solidFill>
                  <a:srgbClr val="000000"/>
                </a:solidFill>
                <a:uFill>
                  <a:solidFill>
                    <a:srgbClr val="FFFFFF"/>
                  </a:solidFill>
                </a:uFill>
                <a:latin typeface="+mj-lt"/>
                <a:ea typeface="DejaVu Sans"/>
              </a:rPr>
              <a:t> mostra pouco interesse</a:t>
            </a:r>
          </a:p>
          <a:p>
            <a:pPr marL="1080" indent="0">
              <a:lnSpc>
                <a:spcPct val="100000"/>
              </a:lnSpc>
              <a:buClr>
                <a:srgbClr val="000000"/>
              </a:buClr>
              <a:buSzPct val="70000"/>
              <a:buNone/>
            </a:pPr>
            <a:endParaRPr lang="pt-BR" sz="2800" spc="-1" dirty="0">
              <a:solidFill>
                <a:srgbClr val="000000"/>
              </a:solidFill>
              <a:uFill>
                <a:solidFill>
                  <a:srgbClr val="FFFFFF"/>
                </a:solidFill>
              </a:uFill>
              <a:latin typeface="+mj-lt"/>
            </a:endParaRPr>
          </a:p>
          <a:p>
            <a:pPr marL="1080" indent="0">
              <a:lnSpc>
                <a:spcPct val="100000"/>
              </a:lnSpc>
              <a:buClr>
                <a:srgbClr val="000000"/>
              </a:buClr>
              <a:buSzPct val="70000"/>
              <a:buNone/>
            </a:pPr>
            <a:r>
              <a:rPr lang="pt-BR" sz="2800" spc="-1" dirty="0">
                <a:solidFill>
                  <a:srgbClr val="000000"/>
                </a:solidFill>
                <a:uFill>
                  <a:solidFill>
                    <a:srgbClr val="FFFFFF"/>
                  </a:solidFill>
                </a:uFill>
                <a:latin typeface="+mj-lt"/>
              </a:rPr>
              <a:t>4. </a:t>
            </a:r>
            <a:r>
              <a:rPr lang="pt-BR" sz="2800" spc="-1" dirty="0">
                <a:solidFill>
                  <a:srgbClr val="000000"/>
                </a:solidFill>
                <a:uFill>
                  <a:solidFill>
                    <a:srgbClr val="FFFFFF"/>
                  </a:solidFill>
                </a:uFill>
                <a:latin typeface="+mj-lt"/>
                <a:ea typeface="DejaVu Sans"/>
              </a:rPr>
              <a:t>Agora troque os papéis. </a:t>
            </a:r>
            <a:r>
              <a:rPr lang="pt-BR" sz="2800" b="1" spc="-1" dirty="0">
                <a:solidFill>
                  <a:srgbClr val="000000"/>
                </a:solidFill>
                <a:uFill>
                  <a:solidFill>
                    <a:srgbClr val="FFFFFF"/>
                  </a:solidFill>
                </a:uFill>
                <a:latin typeface="+mj-lt"/>
                <a:ea typeface="DejaVu Sans"/>
              </a:rPr>
              <a:t>B</a:t>
            </a:r>
            <a:r>
              <a:rPr lang="pt-BR" sz="2800" spc="-1" dirty="0">
                <a:solidFill>
                  <a:srgbClr val="000000"/>
                </a:solidFill>
                <a:uFill>
                  <a:solidFill>
                    <a:srgbClr val="FFFFFF"/>
                  </a:solidFill>
                </a:uFill>
                <a:latin typeface="+mj-lt"/>
                <a:ea typeface="DejaVu Sans"/>
              </a:rPr>
              <a:t> descreverá um problema para </a:t>
            </a:r>
            <a:r>
              <a:rPr lang="pt-BR" sz="2800" b="1" spc="-1" dirty="0">
                <a:solidFill>
                  <a:srgbClr val="000000"/>
                </a:solidFill>
                <a:uFill>
                  <a:solidFill>
                    <a:srgbClr val="FFFFFF"/>
                  </a:solidFill>
                </a:uFill>
                <a:latin typeface="+mj-lt"/>
                <a:ea typeface="DejaVu Sans"/>
              </a:rPr>
              <a:t>A</a:t>
            </a:r>
            <a:r>
              <a:rPr lang="pt-BR" sz="2800" spc="-1" dirty="0">
                <a:solidFill>
                  <a:srgbClr val="000000"/>
                </a:solidFill>
                <a:uFill>
                  <a:solidFill>
                    <a:srgbClr val="FFFFFF"/>
                  </a:solidFill>
                </a:uFill>
                <a:latin typeface="+mj-lt"/>
                <a:ea typeface="DejaVu Sans"/>
              </a:rPr>
              <a:t> e repetirão ambas as etapas 2 e 3</a:t>
            </a:r>
            <a:endParaRPr lang="pt-BR" sz="2800" spc="-1" dirty="0">
              <a:solidFill>
                <a:srgbClr val="000000"/>
              </a:solidFill>
              <a:uFill>
                <a:solidFill>
                  <a:srgbClr val="FFFFFF"/>
                </a:solidFill>
              </a:uFill>
              <a:latin typeface="+mj-lt"/>
            </a:endParaRPr>
          </a:p>
        </p:txBody>
      </p:sp>
      <p:sp>
        <p:nvSpPr>
          <p:cNvPr id="5" name="Slide Number Placeholder 4"/>
          <p:cNvSpPr>
            <a:spLocks noGrp="1"/>
          </p:cNvSpPr>
          <p:nvPr>
            <p:ph type="sldNum" sz="quarter" idx="12"/>
          </p:nvPr>
        </p:nvSpPr>
        <p:spPr/>
        <p:txBody>
          <a:bodyPr/>
          <a:lstStyle/>
          <a:p>
            <a:fld id="{039E8757-FA30-FB46-B9AF-7C993DFB82D8}" type="slidenum">
              <a:rPr lang="en-US" smtClean="0"/>
              <a:t>28</a:t>
            </a:fld>
            <a:endParaRPr lang="en-US"/>
          </a:p>
        </p:txBody>
      </p:sp>
    </p:spTree>
    <p:extLst>
      <p:ext uri="{BB962C8B-B14F-4D97-AF65-F5344CB8AC3E}">
        <p14:creationId xmlns:p14="http://schemas.microsoft.com/office/powerpoint/2010/main" val="1049612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235075"/>
          </a:xfrm>
          <a:solidFill>
            <a:srgbClr val="001F41"/>
          </a:solidFill>
        </p:spPr>
        <p:txBody>
          <a:bodyPr>
            <a:normAutofit/>
          </a:bodyPr>
          <a:lstStyle/>
          <a:p>
            <a:r>
              <a:rPr lang="en-US" dirty="0" err="1">
                <a:solidFill>
                  <a:schemeClr val="bg1"/>
                </a:solidFill>
              </a:rPr>
              <a:t>Discussão</a:t>
            </a:r>
            <a:r>
              <a:rPr lang="en-US" dirty="0">
                <a:solidFill>
                  <a:schemeClr val="bg1"/>
                </a:solidFill>
              </a:rPr>
              <a:t>: </a:t>
            </a:r>
            <a:r>
              <a:rPr lang="en-US" dirty="0" err="1">
                <a:solidFill>
                  <a:schemeClr val="bg1"/>
                </a:solidFill>
              </a:rPr>
              <a:t>Escuta</a:t>
            </a:r>
            <a:r>
              <a:rPr lang="en-US" dirty="0">
                <a:solidFill>
                  <a:schemeClr val="bg1"/>
                </a:solidFill>
              </a:rPr>
              <a:t> </a:t>
            </a:r>
            <a:r>
              <a:rPr lang="en-US" dirty="0" err="1">
                <a:solidFill>
                  <a:schemeClr val="bg1"/>
                </a:solidFill>
              </a:rPr>
              <a:t>ativa</a:t>
            </a:r>
            <a:endParaRPr lang="en-US" dirty="0">
              <a:solidFill>
                <a:schemeClr val="bg1"/>
              </a:solidFill>
            </a:endParaRPr>
          </a:p>
        </p:txBody>
      </p:sp>
      <p:sp>
        <p:nvSpPr>
          <p:cNvPr id="3" name="Content Placeholder 2"/>
          <p:cNvSpPr>
            <a:spLocks noGrp="1"/>
          </p:cNvSpPr>
          <p:nvPr>
            <p:ph idx="1"/>
          </p:nvPr>
        </p:nvSpPr>
        <p:spPr>
          <a:xfrm>
            <a:off x="886326" y="1600200"/>
            <a:ext cx="8133349" cy="4756150"/>
          </a:xfrm>
        </p:spPr>
        <p:txBody>
          <a:bodyPr>
            <a:normAutofit lnSpcReduction="10000"/>
          </a:bodyPr>
          <a:lstStyle/>
          <a:p>
            <a:r>
              <a:rPr lang="pt-BR" dirty="0"/>
              <a:t>Enquanto você estava ouvindo, quantas vezes você se distraiu</a:t>
            </a:r>
            <a:r>
              <a:rPr lang="en-US" dirty="0"/>
              <a:t>?</a:t>
            </a:r>
          </a:p>
          <a:p>
            <a:endParaRPr lang="en-US" dirty="0"/>
          </a:p>
          <a:p>
            <a:r>
              <a:rPr lang="pt-BR" dirty="0"/>
              <a:t>Enquanto escutava, você estava pensando em outras coisas ou pensando em sua lista de "coisas para fazer"</a:t>
            </a:r>
            <a:r>
              <a:rPr lang="en-US" dirty="0"/>
              <a:t>?</a:t>
            </a:r>
          </a:p>
          <a:p>
            <a:endParaRPr lang="en-US" dirty="0"/>
          </a:p>
          <a:p>
            <a:r>
              <a:rPr lang="pt-BR" dirty="0"/>
              <a:t>Isso é normal e é por isso que a escuta ativa é uma habilidade real</a:t>
            </a:r>
            <a:r>
              <a:rPr lang="en-US"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29</a:t>
            </a:fld>
            <a:endParaRPr lang="en-US"/>
          </a:p>
        </p:txBody>
      </p:sp>
    </p:spTree>
    <p:extLst>
      <p:ext uri="{BB962C8B-B14F-4D97-AF65-F5344CB8AC3E}">
        <p14:creationId xmlns:p14="http://schemas.microsoft.com/office/powerpoint/2010/main" val="3730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079"/>
            <a:ext cx="9906000" cy="6881079"/>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ctrTitle"/>
          </p:nvPr>
        </p:nvSpPr>
        <p:spPr>
          <a:xfrm>
            <a:off x="0" y="0"/>
            <a:ext cx="9906000" cy="6858000"/>
          </a:xfrm>
        </p:spPr>
        <p:txBody>
          <a:bodyPr/>
          <a:lstStyle/>
          <a:p>
            <a:r>
              <a:rPr lang="en-US" dirty="0" err="1">
                <a:solidFill>
                  <a:schemeClr val="bg1"/>
                </a:solidFill>
              </a:rPr>
              <a:t>Introdução</a:t>
            </a:r>
            <a:r>
              <a:rPr lang="en-US" dirty="0">
                <a:solidFill>
                  <a:schemeClr val="bg1"/>
                </a:solidFill>
              </a:rPr>
              <a:t> </a:t>
            </a:r>
            <a:r>
              <a:rPr lang="en-US" dirty="0" err="1">
                <a:solidFill>
                  <a:schemeClr val="bg1"/>
                </a:solidFill>
              </a:rPr>
              <a:t>ao</a:t>
            </a:r>
            <a:r>
              <a:rPr lang="en-US" dirty="0">
                <a:solidFill>
                  <a:schemeClr val="bg1"/>
                </a:solidFill>
              </a:rPr>
              <a:t> mhGAP</a:t>
            </a:r>
          </a:p>
        </p:txBody>
      </p:sp>
      <p:sp>
        <p:nvSpPr>
          <p:cNvPr id="4" name="Slide Number Placeholder 3"/>
          <p:cNvSpPr>
            <a:spLocks noGrp="1"/>
          </p:cNvSpPr>
          <p:nvPr>
            <p:ph type="sldNum" sz="quarter" idx="12"/>
          </p:nvPr>
        </p:nvSpPr>
        <p:spPr/>
        <p:txBody>
          <a:bodyPr/>
          <a:lstStyle/>
          <a:p>
            <a:fld id="{355B6135-1BA1-2743-B4A9-7B55C0D4827C}" type="slidenum">
              <a:rPr lang="en-US" smtClean="0"/>
              <a:t>3</a:t>
            </a:fld>
            <a:endParaRPr lang="en-US"/>
          </a:p>
        </p:txBody>
      </p:sp>
    </p:spTree>
    <p:extLst>
      <p:ext uri="{BB962C8B-B14F-4D97-AF65-F5344CB8AC3E}">
        <p14:creationId xmlns:p14="http://schemas.microsoft.com/office/powerpoint/2010/main" val="341448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419726"/>
          </a:xfrm>
          <a:solidFill>
            <a:srgbClr val="001F41"/>
          </a:solidFill>
        </p:spPr>
        <p:txBody>
          <a:bodyPr/>
          <a:lstStyle/>
          <a:p>
            <a:r>
              <a:rPr lang="en-US" dirty="0" err="1">
                <a:solidFill>
                  <a:schemeClr val="bg1"/>
                </a:solidFill>
              </a:rPr>
              <a:t>Escuta</a:t>
            </a:r>
            <a:r>
              <a:rPr lang="en-US" dirty="0">
                <a:solidFill>
                  <a:schemeClr val="bg1"/>
                </a:solidFill>
              </a:rPr>
              <a:t> </a:t>
            </a:r>
            <a:r>
              <a:rPr lang="en-US" dirty="0" err="1">
                <a:solidFill>
                  <a:schemeClr val="bg1"/>
                </a:solidFill>
              </a:rPr>
              <a:t>ativa</a:t>
            </a:r>
            <a:endParaRPr lang="en-US" dirty="0">
              <a:solidFill>
                <a:schemeClr val="bg1"/>
              </a:solidFill>
            </a:endParaRPr>
          </a:p>
        </p:txBody>
      </p:sp>
      <p:sp>
        <p:nvSpPr>
          <p:cNvPr id="3" name="Content Placeholder 2"/>
          <p:cNvSpPr>
            <a:spLocks noGrp="1"/>
          </p:cNvSpPr>
          <p:nvPr>
            <p:ph idx="1"/>
          </p:nvPr>
        </p:nvSpPr>
        <p:spPr>
          <a:xfrm>
            <a:off x="1407696" y="1828800"/>
            <a:ext cx="7768389" cy="4322219"/>
          </a:xfrm>
        </p:spPr>
        <p:txBody>
          <a:bodyPr>
            <a:normAutofit fontScale="92500" lnSpcReduction="10000"/>
          </a:bodyPr>
          <a:lstStyle/>
          <a:p>
            <a:r>
              <a:rPr lang="en-US" dirty="0" err="1"/>
              <a:t>Ouvindo</a:t>
            </a:r>
            <a:r>
              <a:rPr lang="en-US" dirty="0"/>
              <a:t> </a:t>
            </a:r>
            <a:r>
              <a:rPr lang="en-US" dirty="0" err="1"/>
              <a:t>sem</a:t>
            </a:r>
            <a:r>
              <a:rPr lang="en-US" dirty="0"/>
              <a:t> se </a:t>
            </a:r>
            <a:r>
              <a:rPr lang="en-US" dirty="0" err="1"/>
              <a:t>distrair</a:t>
            </a:r>
            <a:r>
              <a:rPr lang="en-US" dirty="0"/>
              <a:t>.</a:t>
            </a:r>
          </a:p>
          <a:p>
            <a:r>
              <a:rPr lang="en-US" dirty="0" err="1"/>
              <a:t>Ouvindo</a:t>
            </a:r>
            <a:r>
              <a:rPr lang="en-US" dirty="0"/>
              <a:t> e </a:t>
            </a:r>
            <a:r>
              <a:rPr lang="en-US" dirty="0" err="1"/>
              <a:t>prestando</a:t>
            </a:r>
            <a:r>
              <a:rPr lang="en-US" dirty="0"/>
              <a:t> </a:t>
            </a:r>
            <a:r>
              <a:rPr lang="en-US" dirty="0" err="1"/>
              <a:t>atenção</a:t>
            </a:r>
            <a:r>
              <a:rPr lang="en-US" dirty="0"/>
              <a:t>:</a:t>
            </a:r>
          </a:p>
          <a:p>
            <a:pPr lvl="1">
              <a:buFont typeface="Courier New" charset="0"/>
              <a:buChar char="o"/>
            </a:pPr>
            <a:r>
              <a:rPr lang="pt-BR" dirty="0"/>
              <a:t>Mensagens verbais (o que está sendo dito</a:t>
            </a:r>
            <a:r>
              <a:rPr lang="en-US" dirty="0"/>
              <a:t>).</a:t>
            </a:r>
          </a:p>
          <a:p>
            <a:pPr lvl="1">
              <a:buFont typeface="Courier New" charset="0"/>
              <a:buChar char="o"/>
            </a:pPr>
            <a:r>
              <a:rPr lang="pt-BR" dirty="0"/>
              <a:t>Mensagens não verbais (o que está sendo dito com linguagem corporal, pausas, expressões faciais </a:t>
            </a:r>
            <a:r>
              <a:rPr lang="pt-BR" dirty="0" err="1"/>
              <a:t>etc</a:t>
            </a:r>
            <a:r>
              <a:rPr lang="en-US" dirty="0"/>
              <a:t>.). </a:t>
            </a:r>
          </a:p>
          <a:p>
            <a:r>
              <a:rPr lang="en-US" dirty="0"/>
              <a:t>Dando tempo: </a:t>
            </a:r>
          </a:p>
          <a:p>
            <a:pPr lvl="1">
              <a:buFont typeface="Courier New" charset="0"/>
              <a:buChar char="o"/>
            </a:pPr>
            <a:r>
              <a:rPr lang="en-US" dirty="0" err="1"/>
              <a:t>Não</a:t>
            </a:r>
            <a:r>
              <a:rPr lang="en-US" dirty="0"/>
              <a:t> se </a:t>
            </a:r>
            <a:r>
              <a:rPr lang="en-US" dirty="0" err="1"/>
              <a:t>apresse</a:t>
            </a:r>
            <a:r>
              <a:rPr lang="en-US" dirty="0"/>
              <a:t>.</a:t>
            </a:r>
          </a:p>
          <a:p>
            <a:pPr lvl="1">
              <a:buFont typeface="Courier New" charset="0"/>
              <a:buChar char="o"/>
            </a:pPr>
            <a:r>
              <a:rPr lang="en-US" dirty="0" err="1"/>
              <a:t>Permita</a:t>
            </a:r>
            <a:r>
              <a:rPr lang="en-US" dirty="0"/>
              <a:t> </a:t>
            </a:r>
            <a:r>
              <a:rPr lang="en-US" dirty="0" err="1"/>
              <a:t>silêncios</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30</a:t>
            </a:fld>
            <a:endParaRPr lang="en-US"/>
          </a:p>
        </p:txBody>
      </p:sp>
    </p:spTree>
    <p:extLst>
      <p:ext uri="{BB962C8B-B14F-4D97-AF65-F5344CB8AC3E}">
        <p14:creationId xmlns:p14="http://schemas.microsoft.com/office/powerpoint/2010/main" val="1342802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0736" r="-20736"/>
          <a:stretch>
            <a:fillRect/>
          </a:stretch>
        </p:blipFill>
        <p:spPr>
          <a:xfrm>
            <a:off x="-192007" y="1251285"/>
            <a:ext cx="10290014" cy="5223794"/>
          </a:xfrm>
        </p:spPr>
      </p:pic>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Empatia</a:t>
            </a:r>
            <a:r>
              <a:rPr lang="en-US" dirty="0">
                <a:solidFill>
                  <a:schemeClr val="bg1"/>
                </a:solidFill>
              </a:rPr>
              <a:t> </a:t>
            </a:r>
          </a:p>
        </p:txBody>
      </p:sp>
      <p:sp>
        <p:nvSpPr>
          <p:cNvPr id="5" name="Slide Number Placeholder 4"/>
          <p:cNvSpPr>
            <a:spLocks noGrp="1"/>
          </p:cNvSpPr>
          <p:nvPr>
            <p:ph type="sldNum" sz="quarter" idx="12"/>
          </p:nvPr>
        </p:nvSpPr>
        <p:spPr/>
        <p:txBody>
          <a:bodyPr/>
          <a:lstStyle/>
          <a:p>
            <a:fld id="{039E8757-FA30-FB46-B9AF-7C993DFB82D8}" type="slidenum">
              <a:rPr lang="en-US" smtClean="0"/>
              <a:t>31</a:t>
            </a:fld>
            <a:endParaRPr lang="en-US"/>
          </a:p>
        </p:txBody>
      </p:sp>
      <p:sp>
        <p:nvSpPr>
          <p:cNvPr id="3" name="CaixaDeTexto 2">
            <a:extLst>
              <a:ext uri="{FF2B5EF4-FFF2-40B4-BE49-F238E27FC236}">
                <a16:creationId xmlns:a16="http://schemas.microsoft.com/office/drawing/2014/main" id="{A0C69615-1BB9-426F-A217-15C3EBEEC577}"/>
              </a:ext>
            </a:extLst>
          </p:cNvPr>
          <p:cNvSpPr txBox="1"/>
          <p:nvPr/>
        </p:nvSpPr>
        <p:spPr>
          <a:xfrm>
            <a:off x="2022474" y="5370041"/>
            <a:ext cx="5417344" cy="954107"/>
          </a:xfrm>
          <a:prstGeom prst="rect">
            <a:avLst/>
          </a:prstGeom>
          <a:solidFill>
            <a:schemeClr val="bg1"/>
          </a:solidFill>
        </p:spPr>
        <p:txBody>
          <a:bodyPr wrap="square" rtlCol="0">
            <a:spAutoFit/>
          </a:bodyPr>
          <a:lstStyle/>
          <a:p>
            <a:pPr algn="ctr"/>
            <a:r>
              <a:rPr lang="pt-BR" sz="2800" i="1" dirty="0"/>
              <a:t>Como você se sentiria se o rato fizesse a mesma coisa com você?</a:t>
            </a:r>
          </a:p>
        </p:txBody>
      </p:sp>
    </p:spTree>
    <p:extLst>
      <p:ext uri="{BB962C8B-B14F-4D97-AF65-F5344CB8AC3E}">
        <p14:creationId xmlns:p14="http://schemas.microsoft.com/office/powerpoint/2010/main" val="2400774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906000" cy="1600200"/>
          </a:xfrm>
          <a:solidFill>
            <a:srgbClr val="001F41"/>
          </a:solidFill>
        </p:spPr>
        <p:txBody>
          <a:bodyPr/>
          <a:lstStyle/>
          <a:p>
            <a:pPr>
              <a:defRPr/>
            </a:pPr>
            <a:r>
              <a:rPr lang="pt-BR" dirty="0">
                <a:solidFill>
                  <a:schemeClr val="bg1"/>
                </a:solidFill>
              </a:rPr>
              <a:t>Por que a empatia é importante</a:t>
            </a:r>
            <a:r>
              <a:rPr lang="en-US" dirty="0">
                <a:solidFill>
                  <a:schemeClr val="bg1"/>
                </a:solidFill>
              </a:rPr>
              <a:t>?</a:t>
            </a:r>
            <a:endParaRPr lang="en-GB" dirty="0">
              <a:solidFill>
                <a:schemeClr val="bg1"/>
              </a:solidFill>
            </a:endParaRPr>
          </a:p>
        </p:txBody>
      </p:sp>
      <p:sp>
        <p:nvSpPr>
          <p:cNvPr id="13315" name="Rectangle 3"/>
          <p:cNvSpPr>
            <a:spLocks noGrp="1" noChangeArrowheads="1"/>
          </p:cNvSpPr>
          <p:nvPr>
            <p:ph type="body" idx="1"/>
          </p:nvPr>
        </p:nvSpPr>
        <p:spPr>
          <a:xfrm>
            <a:off x="1068804" y="2045368"/>
            <a:ext cx="8341895" cy="4080795"/>
          </a:xfrm>
        </p:spPr>
        <p:txBody>
          <a:bodyPr>
            <a:normAutofit/>
          </a:bodyPr>
          <a:lstStyle/>
          <a:p>
            <a:pPr>
              <a:defRPr/>
            </a:pPr>
            <a:r>
              <a:rPr lang="pt-BR" i="1" dirty="0"/>
              <a:t>Reconhece</a:t>
            </a:r>
            <a:r>
              <a:rPr lang="pt-BR" dirty="0"/>
              <a:t> os sentimentos de outra pessoa e </a:t>
            </a:r>
            <a:r>
              <a:rPr lang="pt-BR" i="1" dirty="0"/>
              <a:t>comunica</a:t>
            </a:r>
            <a:r>
              <a:rPr lang="pt-BR" dirty="0"/>
              <a:t> a compreensão de maneira verbal ou não verbal.</a:t>
            </a:r>
          </a:p>
          <a:p>
            <a:pPr>
              <a:defRPr/>
            </a:pPr>
            <a:r>
              <a:rPr lang="pt-BR" dirty="0"/>
              <a:t>Mostra respeito.</a:t>
            </a:r>
          </a:p>
          <a:p>
            <a:pPr>
              <a:defRPr/>
            </a:pPr>
            <a:r>
              <a:rPr lang="pt-BR" dirty="0"/>
              <a:t>Fornece apoio emocional à pessoa.</a:t>
            </a:r>
          </a:p>
          <a:p>
            <a:pPr>
              <a:defRPr/>
            </a:pPr>
            <a:r>
              <a:rPr lang="pt-BR" dirty="0"/>
              <a:t>Constrói relacionamento, incentiva o diálogo, constrói relacionamento com a pessoa</a:t>
            </a:r>
            <a:r>
              <a:rPr lang="en-US" dirty="0"/>
              <a:t>. </a:t>
            </a:r>
          </a:p>
          <a:p>
            <a:pPr eaLnBrk="1" hangingPunct="1">
              <a:defRPr/>
            </a:pPr>
            <a:endParaRPr lang="en-US" dirty="0"/>
          </a:p>
          <a:p>
            <a:pPr eaLnBrk="1" hangingPunct="1">
              <a:defRPr/>
            </a:pPr>
            <a:endParaRPr lang="en-GB" dirty="0"/>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Arial"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fld id="{214BF080-C4AD-9B4A-8BD0-D07EE407571E}" type="slidenum">
              <a:rPr lang="en-GB" altLang="x-none"/>
              <a:pPr eaLnBrk="1" hangingPunct="1"/>
              <a:t>32</a:t>
            </a:fld>
            <a:endParaRPr lang="en-GB" altLang="x-none"/>
          </a:p>
        </p:txBody>
      </p:sp>
    </p:spTree>
    <p:extLst>
      <p:ext uri="{BB962C8B-B14F-4D97-AF65-F5344CB8AC3E}">
        <p14:creationId xmlns:p14="http://schemas.microsoft.com/office/powerpoint/2010/main" val="222090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Empatia</a:t>
            </a:r>
            <a:endParaRPr lang="en-US" dirty="0">
              <a:solidFill>
                <a:schemeClr val="bg1"/>
              </a:solidFill>
            </a:endParaRPr>
          </a:p>
        </p:txBody>
      </p:sp>
      <p:sp>
        <p:nvSpPr>
          <p:cNvPr id="3" name="Content Placeholder 2"/>
          <p:cNvSpPr>
            <a:spLocks noGrp="1"/>
          </p:cNvSpPr>
          <p:nvPr>
            <p:ph idx="1"/>
          </p:nvPr>
        </p:nvSpPr>
        <p:spPr>
          <a:xfrm>
            <a:off x="1525003" y="1830388"/>
            <a:ext cx="6855995" cy="4525963"/>
          </a:xfrm>
        </p:spPr>
        <p:txBody>
          <a:bodyPr/>
          <a:lstStyle/>
          <a:p>
            <a:pPr marL="0" indent="0">
              <a:buNone/>
              <a:defRPr/>
            </a:pPr>
            <a:r>
              <a:rPr lang="en-US" b="1"/>
              <a:t>"</a:t>
            </a:r>
            <a:r>
              <a:rPr lang="pt-BR" b="1"/>
              <a:t>Meu </a:t>
            </a:r>
            <a:r>
              <a:rPr lang="pt-BR" b="1" dirty="0"/>
              <a:t>marido perdeu o emprego novamente, eu não sei o que vamos fazer </a:t>
            </a:r>
            <a:r>
              <a:rPr lang="pt-BR" b="1"/>
              <a:t>agora</a:t>
            </a:r>
            <a:r>
              <a:rPr lang="en-US" b="1"/>
              <a:t>."</a:t>
            </a:r>
            <a:endParaRPr lang="en-US" b="1" dirty="0"/>
          </a:p>
          <a:p>
            <a:pPr>
              <a:buNone/>
              <a:defRPr/>
            </a:pPr>
            <a:r>
              <a:rPr lang="en-US" b="1" dirty="0"/>
              <a:t> </a:t>
            </a:r>
          </a:p>
          <a:p>
            <a:pPr marL="0" indent="0">
              <a:buNone/>
              <a:defRPr/>
            </a:pPr>
            <a:r>
              <a:rPr lang="en-US" b="1" dirty="0" err="1"/>
              <a:t>Resposta</a:t>
            </a:r>
            <a:r>
              <a:rPr lang="en-US" b="1"/>
              <a:t>: </a:t>
            </a:r>
            <a:r>
              <a:rPr lang="en-US"/>
              <a:t>"</a:t>
            </a:r>
            <a:r>
              <a:rPr lang="pt-BR"/>
              <a:t>Isso </a:t>
            </a:r>
            <a:r>
              <a:rPr lang="pt-BR" dirty="0"/>
              <a:t>deve ser difícil para você. Você pode me contar mais sobre como está se </a:t>
            </a:r>
            <a:r>
              <a:rPr lang="pt-BR"/>
              <a:t>sentindo</a:t>
            </a:r>
            <a:r>
              <a:rPr lang="en-US"/>
              <a:t>."</a:t>
            </a:r>
            <a:endParaRPr lang="en-GB" dirty="0"/>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33</a:t>
            </a:fld>
            <a:endParaRPr lang="en-US"/>
          </a:p>
        </p:txBody>
      </p:sp>
    </p:spTree>
    <p:extLst>
      <p:ext uri="{BB962C8B-B14F-4D97-AF65-F5344CB8AC3E}">
        <p14:creationId xmlns:p14="http://schemas.microsoft.com/office/powerpoint/2010/main" val="915702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en-US" dirty="0" err="1">
                <a:solidFill>
                  <a:schemeClr val="bg1"/>
                </a:solidFill>
              </a:rPr>
              <a:t>Empatia</a:t>
            </a:r>
            <a:endParaRPr lang="en-US" dirty="0">
              <a:solidFill>
                <a:schemeClr val="bg1"/>
              </a:solidFill>
            </a:endParaRPr>
          </a:p>
        </p:txBody>
      </p:sp>
      <p:sp>
        <p:nvSpPr>
          <p:cNvPr id="3" name="Content Placeholder 2"/>
          <p:cNvSpPr>
            <a:spLocks noGrp="1"/>
          </p:cNvSpPr>
          <p:nvPr>
            <p:ph idx="1"/>
          </p:nvPr>
        </p:nvSpPr>
        <p:spPr>
          <a:xfrm>
            <a:off x="1342524" y="2010067"/>
            <a:ext cx="7220953" cy="3936416"/>
          </a:xfrm>
        </p:spPr>
        <p:txBody>
          <a:bodyPr>
            <a:normAutofit/>
          </a:bodyPr>
          <a:lstStyle/>
          <a:p>
            <a:pPr marL="0">
              <a:spcBef>
                <a:spcPts val="0"/>
              </a:spcBef>
              <a:buNone/>
              <a:defRPr/>
            </a:pPr>
            <a:r>
              <a:rPr lang="en-US" b="1" dirty="0"/>
              <a:t>"</a:t>
            </a:r>
            <a:r>
              <a:rPr lang="pt-BR" b="1" dirty="0"/>
              <a:t>Eu acho que meu marido pode ter HIV. O que devo fazer</a:t>
            </a:r>
            <a:r>
              <a:rPr lang="en-US" b="1" dirty="0"/>
              <a:t>?"</a:t>
            </a:r>
          </a:p>
          <a:p>
            <a:pPr>
              <a:spcBef>
                <a:spcPts val="0"/>
              </a:spcBef>
              <a:buNone/>
              <a:defRPr/>
            </a:pPr>
            <a:endParaRPr lang="en-US" b="1" dirty="0"/>
          </a:p>
          <a:p>
            <a:pPr marL="0">
              <a:spcBef>
                <a:spcPts val="0"/>
              </a:spcBef>
              <a:buNone/>
              <a:defRPr/>
            </a:pPr>
            <a:r>
              <a:rPr lang="en-US" b="1" dirty="0" err="1"/>
              <a:t>Resposta</a:t>
            </a:r>
            <a:r>
              <a:rPr lang="en-US" b="1" dirty="0"/>
              <a:t>: "</a:t>
            </a:r>
            <a:r>
              <a:rPr lang="pt-BR" dirty="0"/>
              <a:t>Parece que você está passando por dificuldades. Que bom que você veio aqui, pois talvez falar sobre isso ajudará</a:t>
            </a:r>
            <a:r>
              <a:rPr lang="en-US" dirty="0"/>
              <a:t>".</a:t>
            </a:r>
          </a:p>
          <a:p>
            <a:pPr marL="0" indent="0">
              <a:buNone/>
            </a:pP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34</a:t>
            </a:fld>
            <a:endParaRPr lang="en-US"/>
          </a:p>
        </p:txBody>
      </p:sp>
    </p:spTree>
    <p:extLst>
      <p:ext uri="{BB962C8B-B14F-4D97-AF65-F5344CB8AC3E}">
        <p14:creationId xmlns:p14="http://schemas.microsoft.com/office/powerpoint/2010/main" val="2718924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906000" cy="1370013"/>
          </a:xfrm>
          <a:solidFill>
            <a:srgbClr val="001F41"/>
          </a:solidFill>
        </p:spPr>
        <p:txBody>
          <a:bodyPr/>
          <a:lstStyle/>
          <a:p>
            <a:r>
              <a:rPr lang="en-US" dirty="0" err="1">
                <a:solidFill>
                  <a:schemeClr val="bg1"/>
                </a:solidFill>
              </a:rPr>
              <a:t>Perguntas</a:t>
            </a:r>
            <a:r>
              <a:rPr lang="en-US" dirty="0">
                <a:solidFill>
                  <a:schemeClr val="bg1"/>
                </a:solidFill>
              </a:rPr>
              <a:t> </a:t>
            </a:r>
            <a:r>
              <a:rPr lang="en-US" dirty="0" err="1">
                <a:solidFill>
                  <a:schemeClr val="bg1"/>
                </a:solidFill>
              </a:rPr>
              <a:t>abertas</a:t>
            </a:r>
            <a:endParaRPr lang="en-US" dirty="0">
              <a:solidFill>
                <a:schemeClr val="bg1"/>
              </a:solidFill>
            </a:endParaRPr>
          </a:p>
        </p:txBody>
      </p:sp>
      <p:sp>
        <p:nvSpPr>
          <p:cNvPr id="5" name="Content Placeholder 4"/>
          <p:cNvSpPr>
            <a:spLocks noGrp="1"/>
          </p:cNvSpPr>
          <p:nvPr>
            <p:ph idx="1"/>
          </p:nvPr>
        </p:nvSpPr>
        <p:spPr>
          <a:xfrm>
            <a:off x="782052" y="1997243"/>
            <a:ext cx="8628648" cy="4128921"/>
          </a:xfrm>
        </p:spPr>
        <p:txBody>
          <a:bodyPr>
            <a:normAutofit fontScale="92500" lnSpcReduction="10000"/>
          </a:bodyPr>
          <a:lstStyle/>
          <a:p>
            <a:pPr marL="457200" indent="0">
              <a:spcBef>
                <a:spcPts val="768"/>
              </a:spcBef>
              <a:buNone/>
            </a:pPr>
            <a:r>
              <a:rPr lang="pt-BR" dirty="0"/>
              <a:t>Perguntas abertas – abra a comunicação</a:t>
            </a:r>
            <a:r>
              <a:rPr lang="en-US" dirty="0"/>
              <a:t> </a:t>
            </a:r>
          </a:p>
          <a:p>
            <a:pPr marL="457200" lvl="1" indent="0">
              <a:spcBef>
                <a:spcPts val="768"/>
              </a:spcBef>
              <a:buNone/>
            </a:pPr>
            <a:r>
              <a:rPr lang="en-US" b="1" dirty="0" err="1"/>
              <a:t>Exemplos</a:t>
            </a:r>
            <a:r>
              <a:rPr lang="en-US" b="1" dirty="0"/>
              <a:t>: </a:t>
            </a:r>
            <a:r>
              <a:rPr lang="pt-BR" dirty="0"/>
              <a:t>Como você está se sentindo? Como foi seu deslocamento para cá? Como é a vida familiar para você? O que você gostaria de fazer? Fale-me sobre você</a:t>
            </a:r>
            <a:r>
              <a:rPr lang="en-US" dirty="0"/>
              <a:t>?</a:t>
            </a:r>
          </a:p>
          <a:p>
            <a:pPr marL="457200" lvl="1" indent="0">
              <a:buNone/>
            </a:pPr>
            <a:endParaRPr lang="en-US" dirty="0"/>
          </a:p>
          <a:p>
            <a:pPr marL="457200" lvl="1" indent="0">
              <a:buNone/>
            </a:pPr>
            <a:r>
              <a:rPr lang="pt-BR" sz="3200" dirty="0"/>
              <a:t>Perguntas fechadas – encerre a conversa</a:t>
            </a:r>
            <a:r>
              <a:rPr lang="en-US" sz="3200" dirty="0"/>
              <a:t> </a:t>
            </a:r>
          </a:p>
          <a:p>
            <a:pPr marL="457200" lvl="1" indent="0">
              <a:buNone/>
            </a:pPr>
            <a:r>
              <a:rPr lang="en-US" b="1" dirty="0" err="1"/>
              <a:t>Exemplos</a:t>
            </a:r>
            <a:r>
              <a:rPr lang="en-US" b="1" dirty="0"/>
              <a:t>: </a:t>
            </a:r>
            <a:r>
              <a:rPr lang="pt-BR" dirty="0"/>
              <a:t>Você está se sentindo feliz? Você veio aqui de ônibus? Você aproveita o tempo com sua família? Qual é o seu nome? Você gosta de praticar esportes</a:t>
            </a:r>
            <a:r>
              <a:rPr lang="en-US" dirty="0"/>
              <a:t>?</a:t>
            </a:r>
          </a:p>
        </p:txBody>
      </p:sp>
      <p:sp>
        <p:nvSpPr>
          <p:cNvPr id="3" name="Slide Number Placeholder 2"/>
          <p:cNvSpPr>
            <a:spLocks noGrp="1"/>
          </p:cNvSpPr>
          <p:nvPr>
            <p:ph type="sldNum" sz="quarter" idx="12"/>
          </p:nvPr>
        </p:nvSpPr>
        <p:spPr/>
        <p:txBody>
          <a:bodyPr/>
          <a:lstStyle/>
          <a:p>
            <a:fld id="{039E8757-FA30-FB46-B9AF-7C993DFB82D8}" type="slidenum">
              <a:rPr lang="en-US" smtClean="0"/>
              <a:t>35</a:t>
            </a:fld>
            <a:endParaRPr lang="en-US"/>
          </a:p>
        </p:txBody>
      </p:sp>
    </p:spTree>
    <p:extLst>
      <p:ext uri="{BB962C8B-B14F-4D97-AF65-F5344CB8AC3E}">
        <p14:creationId xmlns:p14="http://schemas.microsoft.com/office/powerpoint/2010/main" val="419585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6"/>
          <p:cNvSpPr>
            <a:spLocks noGrp="1" noChangeArrowheads="1"/>
          </p:cNvSpPr>
          <p:nvPr>
            <p:ph type="sldNum" sz="quarter" idx="12"/>
          </p:nvPr>
        </p:nvSpPr>
        <p:spPr>
          <a:noFill/>
        </p:spPr>
        <p:txBody>
          <a:bodyPr/>
          <a:lstStyle/>
          <a:p>
            <a:fld id="{A2F5518F-C23F-4936-B441-5481D369F57C}" type="slidenum">
              <a:rPr lang="en-US" smtClean="0"/>
              <a:pPr/>
              <a:t>36</a:t>
            </a:fld>
            <a:endParaRPr lang="en-US"/>
          </a:p>
        </p:txBody>
      </p:sp>
      <p:sp>
        <p:nvSpPr>
          <p:cNvPr id="281603" name="Title 1"/>
          <p:cNvSpPr>
            <a:spLocks noGrp="1"/>
          </p:cNvSpPr>
          <p:nvPr>
            <p:ph type="title" idx="4294967295"/>
          </p:nvPr>
        </p:nvSpPr>
        <p:spPr>
          <a:xfrm>
            <a:off x="3440" y="0"/>
            <a:ext cx="9906000" cy="1463994"/>
          </a:xfrm>
          <a:solidFill>
            <a:srgbClr val="001F41"/>
          </a:solidFill>
        </p:spPr>
        <p:txBody>
          <a:bodyPr/>
          <a:lstStyle/>
          <a:p>
            <a:r>
              <a:rPr lang="en-US" sz="3200" dirty="0" err="1">
                <a:solidFill>
                  <a:schemeClr val="bg1"/>
                </a:solidFill>
              </a:rPr>
              <a:t>Perguntas</a:t>
            </a:r>
            <a:r>
              <a:rPr lang="en-US" sz="3200" dirty="0">
                <a:solidFill>
                  <a:schemeClr val="bg1"/>
                </a:solidFill>
              </a:rPr>
              <a:t> </a:t>
            </a:r>
            <a:r>
              <a:rPr lang="en-US" sz="3200" dirty="0" err="1">
                <a:solidFill>
                  <a:schemeClr val="bg1"/>
                </a:solidFill>
              </a:rPr>
              <a:t>abertas</a:t>
            </a:r>
            <a:r>
              <a:rPr lang="en-US" sz="3200" dirty="0">
                <a:solidFill>
                  <a:schemeClr val="bg1"/>
                </a:solidFill>
              </a:rPr>
              <a:t> e </a:t>
            </a:r>
            <a:r>
              <a:rPr lang="en-US" sz="3200" dirty="0" err="1">
                <a:solidFill>
                  <a:schemeClr val="bg1"/>
                </a:solidFill>
              </a:rPr>
              <a:t>fechadas</a:t>
            </a:r>
            <a:endParaRPr lang="en-US" sz="3200" dirty="0">
              <a:solidFill>
                <a:schemeClr val="bg1"/>
              </a:solidFill>
            </a:endParaRPr>
          </a:p>
        </p:txBody>
      </p:sp>
      <p:graphicFrame>
        <p:nvGraphicFramePr>
          <p:cNvPr id="151572" name="Group 20"/>
          <p:cNvGraphicFramePr>
            <a:graphicFrameLocks noGrp="1"/>
          </p:cNvGraphicFramePr>
          <p:nvPr>
            <p:extLst>
              <p:ext uri="{D42A27DB-BD31-4B8C-83A1-F6EECF244321}">
                <p14:modId xmlns:p14="http://schemas.microsoft.com/office/powerpoint/2010/main" val="645278957"/>
              </p:ext>
            </p:extLst>
          </p:nvPr>
        </p:nvGraphicFramePr>
        <p:xfrm>
          <a:off x="651711" y="1900988"/>
          <a:ext cx="8498306" cy="4472005"/>
        </p:xfrm>
        <a:graphic>
          <a:graphicData uri="http://schemas.openxmlformats.org/drawingml/2006/table">
            <a:tbl>
              <a:tblPr/>
              <a:tblGrid>
                <a:gridCol w="4249153">
                  <a:extLst>
                    <a:ext uri="{9D8B030D-6E8A-4147-A177-3AD203B41FA5}">
                      <a16:colId xmlns:a16="http://schemas.microsoft.com/office/drawing/2014/main" val="20000"/>
                    </a:ext>
                  </a:extLst>
                </a:gridCol>
                <a:gridCol w="4249153">
                  <a:extLst>
                    <a:ext uri="{9D8B030D-6E8A-4147-A177-3AD203B41FA5}">
                      <a16:colId xmlns:a16="http://schemas.microsoft.com/office/drawing/2014/main" val="20001"/>
                    </a:ext>
                  </a:extLst>
                </a:gridCol>
              </a:tblGrid>
              <a:tr h="6853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bg1"/>
                          </a:solidFill>
                          <a:effectLst/>
                          <a:latin typeface="Calibri" pitchFamily="34" charset="0"/>
                          <a:ea typeface="ＭＳ Ｐゴシック" pitchFamily="34" charset="-128"/>
                          <a:cs typeface="Calibri" pitchFamily="34" charset="0"/>
                        </a:rPr>
                        <a:t>Perguntas</a:t>
                      </a:r>
                      <a:r>
                        <a:rPr kumimoji="0" lang="en-US" sz="2800" b="0" i="0" u="none" strike="noStrike" cap="none" normalizeH="0" baseline="0" dirty="0">
                          <a:ln>
                            <a:noFill/>
                          </a:ln>
                          <a:solidFill>
                            <a:schemeClr val="bg1"/>
                          </a:solidFill>
                          <a:effectLst/>
                          <a:latin typeface="Calibri" pitchFamily="34" charset="0"/>
                          <a:ea typeface="ＭＳ Ｐゴシック" pitchFamily="34" charset="-128"/>
                          <a:cs typeface="Calibri" pitchFamily="34" charset="0"/>
                        </a:rPr>
                        <a:t> </a:t>
                      </a:r>
                      <a:r>
                        <a:rPr kumimoji="0" lang="en-US" sz="2800" b="0" i="0" u="none" strike="noStrike" cap="none" normalizeH="0" baseline="0" dirty="0" err="1">
                          <a:ln>
                            <a:noFill/>
                          </a:ln>
                          <a:solidFill>
                            <a:schemeClr val="bg1"/>
                          </a:solidFill>
                          <a:effectLst/>
                          <a:latin typeface="Calibri" pitchFamily="34" charset="0"/>
                          <a:ea typeface="ＭＳ Ｐゴシック" pitchFamily="34" charset="-128"/>
                          <a:cs typeface="Calibri" pitchFamily="34" charset="0"/>
                        </a:rPr>
                        <a:t>abertas</a:t>
                      </a:r>
                      <a:endParaRPr kumimoji="0" lang="en-US" sz="2800" b="0" i="0" u="none" strike="noStrike" cap="none" normalizeH="0" baseline="0" dirty="0">
                        <a:ln>
                          <a:noFill/>
                        </a:ln>
                        <a:solidFill>
                          <a:schemeClr val="bg1"/>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bg1"/>
                          </a:solidFill>
                          <a:effectLst/>
                          <a:latin typeface="Calibri" pitchFamily="34" charset="0"/>
                          <a:ea typeface="ＭＳ Ｐゴシック" pitchFamily="34" charset="-128"/>
                          <a:cs typeface="Calibri" pitchFamily="34" charset="0"/>
                        </a:rPr>
                        <a:t>Perguntas</a:t>
                      </a:r>
                      <a:r>
                        <a:rPr kumimoji="0" lang="en-US" sz="2800" b="0" i="0" u="none" strike="noStrike" cap="none" normalizeH="0" baseline="0" dirty="0">
                          <a:ln>
                            <a:noFill/>
                          </a:ln>
                          <a:solidFill>
                            <a:schemeClr val="bg1"/>
                          </a:solidFill>
                          <a:effectLst/>
                          <a:latin typeface="Calibri" pitchFamily="34" charset="0"/>
                          <a:ea typeface="ＭＳ Ｐゴシック" pitchFamily="34" charset="-128"/>
                          <a:cs typeface="Calibri" pitchFamily="34" charset="0"/>
                        </a:rPr>
                        <a:t> </a:t>
                      </a:r>
                      <a:r>
                        <a:rPr kumimoji="0" lang="en-US" sz="2800" b="0" i="0" u="none" strike="noStrike" cap="none" normalizeH="0" baseline="0" dirty="0" err="1">
                          <a:ln>
                            <a:noFill/>
                          </a:ln>
                          <a:solidFill>
                            <a:schemeClr val="bg1"/>
                          </a:solidFill>
                          <a:effectLst/>
                          <a:latin typeface="Calibri" pitchFamily="34" charset="0"/>
                          <a:ea typeface="ＭＳ Ｐゴシック" pitchFamily="34" charset="-128"/>
                          <a:cs typeface="Calibri" pitchFamily="34" charset="0"/>
                        </a:rPr>
                        <a:t>fechadas</a:t>
                      </a:r>
                      <a:endParaRPr kumimoji="0" lang="en-US" sz="2800" b="0" i="0" u="none" strike="noStrike" cap="none" normalizeH="0" baseline="0" dirty="0">
                        <a:ln>
                          <a:noFill/>
                        </a:ln>
                        <a:solidFill>
                          <a:schemeClr val="bg1"/>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60128">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1</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a:t>
                      </a:r>
                      <a:r>
                        <a:rPr kumimoji="0" lang="pt-BR" altLang="ja-JP" sz="2800" b="0" i="0" u="none" strike="noStrike" cap="none" normalizeH="0" baseline="0">
                          <a:ln>
                            <a:noFill/>
                          </a:ln>
                          <a:solidFill>
                            <a:srgbClr val="000000"/>
                          </a:solidFill>
                          <a:effectLst/>
                          <a:latin typeface="Calibri" pitchFamily="34" charset="0"/>
                          <a:ea typeface="+mn-ea"/>
                          <a:cs typeface="Calibri" pitchFamily="34" charset="0"/>
                        </a:rPr>
                        <a:t>Como </a:t>
                      </a:r>
                      <a:r>
                        <a:rPr kumimoji="0" lang="pt-BR" altLang="ja-JP" sz="2800" b="0" i="0" u="none" strike="noStrike" cap="none" normalizeH="0" baseline="0" dirty="0">
                          <a:ln>
                            <a:noFill/>
                          </a:ln>
                          <a:solidFill>
                            <a:srgbClr val="000000"/>
                          </a:solidFill>
                          <a:effectLst/>
                          <a:latin typeface="Calibri" pitchFamily="34" charset="0"/>
                          <a:ea typeface="+mn-ea"/>
                          <a:cs typeface="Calibri" pitchFamily="34" charset="0"/>
                        </a:rPr>
                        <a:t>você está se sentindo </a:t>
                      </a:r>
                      <a:r>
                        <a:rPr kumimoji="0" lang="pt-BR" altLang="ja-JP" sz="2800" b="0" i="0" u="none" strike="noStrike" cap="none" normalizeH="0" baseline="0">
                          <a:ln>
                            <a:noFill/>
                          </a:ln>
                          <a:solidFill>
                            <a:srgbClr val="000000"/>
                          </a:solidFill>
                          <a:effectLst/>
                          <a:latin typeface="Calibri" pitchFamily="34" charset="0"/>
                          <a:ea typeface="+mn-ea"/>
                          <a:cs typeface="Calibri" pitchFamily="34" charset="0"/>
                        </a:rPr>
                        <a:t>hoje</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1</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"Você </a:t>
                      </a:r>
                      <a:r>
                        <a:rPr kumimoji="0" lang="en-US" sz="2800" b="0" i="0" u="none" strike="noStrike" cap="none" normalizeH="0" baseline="0" dirty="0" err="1">
                          <a:ln>
                            <a:noFill/>
                          </a:ln>
                          <a:solidFill>
                            <a:srgbClr val="000000"/>
                          </a:solidFill>
                          <a:effectLst/>
                          <a:latin typeface="Calibri" pitchFamily="34" charset="0"/>
                          <a:ea typeface="ＭＳ Ｐゴシック" pitchFamily="34" charset="-128"/>
                          <a:cs typeface="Calibri" pitchFamily="34" charset="0"/>
                        </a:rPr>
                        <a:t>está</a:t>
                      </a: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 </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triste?"</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354957">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2</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Como </a:t>
                      </a:r>
                      <a:r>
                        <a:rPr kumimoji="0" lang="pt-BR"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você descreveria seu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sono</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2</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Você </a:t>
                      </a:r>
                      <a:r>
                        <a:rPr kumimoji="0" lang="pt-BR"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está tendo problemas para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dormir</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354957">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3</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Você </a:t>
                      </a:r>
                      <a:r>
                        <a:rPr kumimoji="0" lang="pt-BR"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pode me contar como seu problema afeta sua </a:t>
                      </a:r>
                      <a:r>
                        <a:rPr kumimoji="0" lang="pt-BR"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vida</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61950" marR="0" lvl="0" indent="-36195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3</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 "Você </a:t>
                      </a:r>
                      <a:r>
                        <a:rPr kumimoji="0" lang="en-US" sz="2800" b="0" i="0" u="none" strike="noStrike" cap="none" normalizeH="0" baseline="0" dirty="0" err="1">
                          <a:ln>
                            <a:noFill/>
                          </a:ln>
                          <a:solidFill>
                            <a:srgbClr val="000000"/>
                          </a:solidFill>
                          <a:effectLst/>
                          <a:latin typeface="Calibri" pitchFamily="34" charset="0"/>
                          <a:ea typeface="ＭＳ Ｐゴシック" pitchFamily="34" charset="-128"/>
                          <a:cs typeface="Calibri" pitchFamily="34" charset="0"/>
                        </a:rPr>
                        <a:t>ainda</a:t>
                      </a: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 </a:t>
                      </a:r>
                      <a:r>
                        <a:rPr kumimoji="0" lang="en-US" sz="2800" b="0" i="0" u="none" strike="noStrike" cap="none" normalizeH="0" baseline="0" dirty="0" err="1">
                          <a:ln>
                            <a:noFill/>
                          </a:ln>
                          <a:solidFill>
                            <a:srgbClr val="000000"/>
                          </a:solidFill>
                          <a:effectLst/>
                          <a:latin typeface="Calibri" pitchFamily="34" charset="0"/>
                          <a:ea typeface="ＭＳ Ｐゴシック" pitchFamily="34" charset="-128"/>
                          <a:cs typeface="Calibri" pitchFamily="34" charset="0"/>
                        </a:rPr>
                        <a:t>vai</a:t>
                      </a:r>
                      <a:r>
                        <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rPr>
                        <a:t> </a:t>
                      </a:r>
                      <a:r>
                        <a:rPr kumimoji="0" lang="en-US" sz="2800" b="0" i="0" u="none" strike="noStrike" cap="none" normalizeH="0" baseline="0" err="1">
                          <a:ln>
                            <a:noFill/>
                          </a:ln>
                          <a:solidFill>
                            <a:srgbClr val="000000"/>
                          </a:solidFill>
                          <a:effectLst/>
                          <a:latin typeface="Calibri" pitchFamily="34" charset="0"/>
                          <a:ea typeface="ＭＳ Ｐゴシック" pitchFamily="34" charset="-128"/>
                          <a:cs typeface="Calibri" pitchFamily="34" charset="0"/>
                        </a:rPr>
                        <a:t>trabalhar</a:t>
                      </a:r>
                      <a:r>
                        <a:rPr kumimoji="0" lang="en-US" sz="2800" b="0" i="0" u="none" strike="noStrike" cap="none" normalizeH="0" baseline="0">
                          <a:ln>
                            <a:noFill/>
                          </a:ln>
                          <a:solidFill>
                            <a:srgbClr val="000000"/>
                          </a:solidFill>
                          <a:effectLst/>
                          <a:latin typeface="Calibri" pitchFamily="34" charset="0"/>
                          <a:ea typeface="ＭＳ Ｐゴシック" pitchFamily="34" charset="-128"/>
                          <a:cs typeface="Calibri" pitchFamily="34" charset="0"/>
                        </a:rPr>
                        <a:t>?"</a:t>
                      </a: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Calibri" pitchFamily="34" charset="0"/>
                        <a:ea typeface="ＭＳ Ｐゴシック" pitchFamily="34" charset="-128"/>
                        <a:cs typeface="Calibri" pitchFamily="34"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8752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0"/>
            <a:ext cx="9906000" cy="1419726"/>
          </a:xfrm>
          <a:solidFill>
            <a:srgbClr val="001F41"/>
          </a:solidFill>
        </p:spPr>
        <p:txBody>
          <a:bodyPr/>
          <a:lstStyle/>
          <a:p>
            <a:r>
              <a:rPr lang="en-US" dirty="0" err="1">
                <a:solidFill>
                  <a:schemeClr val="bg1"/>
                </a:solidFill>
              </a:rPr>
              <a:t>Aberta</a:t>
            </a:r>
            <a:r>
              <a:rPr lang="en-US" dirty="0">
                <a:solidFill>
                  <a:schemeClr val="bg1"/>
                </a:solidFill>
              </a:rPr>
              <a:t> </a:t>
            </a:r>
            <a:r>
              <a:rPr lang="en-US" dirty="0" err="1">
                <a:solidFill>
                  <a:schemeClr val="bg1"/>
                </a:solidFill>
              </a:rPr>
              <a:t>ou</a:t>
            </a:r>
            <a:r>
              <a:rPr lang="en-US" dirty="0">
                <a:solidFill>
                  <a:schemeClr val="bg1"/>
                </a:solidFill>
              </a:rPr>
              <a:t> </a:t>
            </a:r>
            <a:r>
              <a:rPr lang="en-US" dirty="0" err="1">
                <a:solidFill>
                  <a:schemeClr val="bg1"/>
                </a:solidFill>
              </a:rPr>
              <a:t>fechada</a:t>
            </a:r>
            <a:r>
              <a:rPr lang="en-US" dirty="0">
                <a:solidFill>
                  <a:schemeClr val="bg1"/>
                </a:solidFill>
              </a:rPr>
              <a:t>?</a:t>
            </a:r>
          </a:p>
        </p:txBody>
      </p:sp>
      <p:sp>
        <p:nvSpPr>
          <p:cNvPr id="32771" name="Content Placeholder 2"/>
          <p:cNvSpPr>
            <a:spLocks noGrp="1"/>
          </p:cNvSpPr>
          <p:nvPr>
            <p:ph idx="1"/>
          </p:nvPr>
        </p:nvSpPr>
        <p:spPr>
          <a:xfrm>
            <a:off x="1538036" y="1625057"/>
            <a:ext cx="7194886" cy="4525963"/>
          </a:xfrm>
        </p:spPr>
        <p:txBody>
          <a:bodyPr/>
          <a:lstStyle/>
          <a:p>
            <a:r>
              <a:rPr lang="pt-BR" sz="2400"/>
              <a:t>“O </a:t>
            </a:r>
            <a:r>
              <a:rPr lang="pt-BR" sz="2400" dirty="0"/>
              <a:t>que te trouxe aqui </a:t>
            </a:r>
            <a:r>
              <a:rPr lang="pt-BR" sz="2400"/>
              <a:t>hoje?”</a:t>
            </a:r>
            <a:endParaRPr lang="pt-BR" sz="2400" dirty="0"/>
          </a:p>
          <a:p>
            <a:r>
              <a:rPr lang="pt-BR" sz="2400"/>
              <a:t>“Quanto </a:t>
            </a:r>
            <a:r>
              <a:rPr lang="pt-BR" sz="2400" dirty="0"/>
              <a:t>você bebeu quando ingeriu pela última vez uma bebida </a:t>
            </a:r>
            <a:r>
              <a:rPr lang="pt-BR" sz="2400"/>
              <a:t>alcoólica?”</a:t>
            </a:r>
            <a:endParaRPr lang="pt-BR" sz="2400" dirty="0"/>
          </a:p>
          <a:p>
            <a:r>
              <a:rPr lang="pt-BR" sz="2400"/>
              <a:t>“Você </a:t>
            </a:r>
            <a:r>
              <a:rPr lang="pt-BR" sz="2400" dirty="0"/>
              <a:t>disse a sua esposa que você bebeu </a:t>
            </a:r>
            <a:r>
              <a:rPr lang="pt-BR" sz="2400"/>
              <a:t>ontem?”</a:t>
            </a:r>
            <a:endParaRPr lang="pt-BR" sz="2400" dirty="0"/>
          </a:p>
          <a:p>
            <a:r>
              <a:rPr lang="pt-BR" sz="2400"/>
              <a:t>“Você </a:t>
            </a:r>
            <a:r>
              <a:rPr lang="pt-BR" sz="2400" dirty="0"/>
              <a:t>poderia me falar mais sobre </a:t>
            </a:r>
            <a:r>
              <a:rPr lang="pt-BR" sz="2400"/>
              <a:t>isso?”</a:t>
            </a:r>
            <a:endParaRPr lang="pt-BR" sz="2400" dirty="0"/>
          </a:p>
          <a:p>
            <a:r>
              <a:rPr lang="pt-BR" sz="2400"/>
              <a:t>“Seu </a:t>
            </a:r>
            <a:r>
              <a:rPr lang="pt-BR" sz="2400" dirty="0"/>
              <a:t>marido é um homem </a:t>
            </a:r>
            <a:r>
              <a:rPr lang="pt-BR" sz="2400"/>
              <a:t>violento?”</a:t>
            </a:r>
            <a:endParaRPr lang="pt-BR" sz="2400" dirty="0"/>
          </a:p>
          <a:p>
            <a:r>
              <a:rPr lang="pt-BR" sz="2400"/>
              <a:t>“Você </a:t>
            </a:r>
            <a:r>
              <a:rPr lang="pt-BR" sz="2400" dirty="0"/>
              <a:t>pode descrever para mim porque você está se sentindo </a:t>
            </a:r>
            <a:r>
              <a:rPr lang="pt-BR" sz="2400"/>
              <a:t>assim?”</a:t>
            </a:r>
            <a:endParaRPr lang="pt-BR" sz="2400" dirty="0"/>
          </a:p>
          <a:p>
            <a:r>
              <a:rPr lang="pt-BR" sz="2400"/>
              <a:t>“Como </a:t>
            </a:r>
            <a:r>
              <a:rPr lang="pt-BR" sz="2400" dirty="0"/>
              <a:t>você gostaria de planejar </a:t>
            </a:r>
            <a:r>
              <a:rPr lang="pt-BR" sz="2400"/>
              <a:t>isso?”</a:t>
            </a:r>
            <a:endParaRPr lang="pt-BR" sz="2400" dirty="0"/>
          </a:p>
        </p:txBody>
      </p:sp>
      <p:sp>
        <p:nvSpPr>
          <p:cNvPr id="6" name="Slide Number Placeholder 5"/>
          <p:cNvSpPr>
            <a:spLocks noGrp="1"/>
          </p:cNvSpPr>
          <p:nvPr>
            <p:ph type="sldNum" sz="quarter" idx="12"/>
          </p:nvPr>
        </p:nvSpPr>
        <p:spPr/>
        <p:txBody>
          <a:bodyPr/>
          <a:lstStyle/>
          <a:p>
            <a:fld id="{2CFFDCCD-460D-F440-9DF0-987F2C2D6728}" type="slidenum">
              <a:rPr lang="en-GB" smtClean="0"/>
              <a:pPr/>
              <a:t>37</a:t>
            </a:fld>
            <a:endParaRPr lang="en-GB"/>
          </a:p>
        </p:txBody>
      </p:sp>
    </p:spTree>
    <p:extLst>
      <p:ext uri="{BB962C8B-B14F-4D97-AF65-F5344CB8AC3E}">
        <p14:creationId xmlns:p14="http://schemas.microsoft.com/office/powerpoint/2010/main" val="399466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1"/>
            <a:ext cx="9906000" cy="1370013"/>
          </a:xfrm>
          <a:solidFill>
            <a:srgbClr val="001F41"/>
          </a:solidFill>
        </p:spPr>
        <p:txBody>
          <a:bodyPr/>
          <a:lstStyle/>
          <a:p>
            <a:pPr>
              <a:defRPr/>
            </a:pPr>
            <a:r>
              <a:rPr lang="en-US" dirty="0" err="1">
                <a:solidFill>
                  <a:schemeClr val="bg1"/>
                </a:solidFill>
              </a:rPr>
              <a:t>Resumindo</a:t>
            </a:r>
            <a:endParaRPr lang="en-GB" dirty="0">
              <a:solidFill>
                <a:schemeClr val="bg1"/>
              </a:solidFill>
            </a:endParaRPr>
          </a:p>
        </p:txBody>
      </p:sp>
      <p:sp>
        <p:nvSpPr>
          <p:cNvPr id="73731" name="Rectangle 3"/>
          <p:cNvSpPr>
            <a:spLocks noGrp="1" noChangeArrowheads="1"/>
          </p:cNvSpPr>
          <p:nvPr>
            <p:ph type="body" idx="1"/>
          </p:nvPr>
        </p:nvSpPr>
        <p:spPr>
          <a:xfrm>
            <a:off x="1016668" y="1973179"/>
            <a:ext cx="7898733" cy="4152984"/>
          </a:xfrm>
        </p:spPr>
        <p:txBody>
          <a:bodyPr>
            <a:normAutofit fontScale="85000" lnSpcReduction="20000"/>
          </a:bodyPr>
          <a:lstStyle/>
          <a:p>
            <a:pPr>
              <a:lnSpc>
                <a:spcPct val="90000"/>
              </a:lnSpc>
              <a:defRPr/>
            </a:pPr>
            <a:r>
              <a:rPr lang="pt-BR" dirty="0"/>
              <a:t>Reafirme os principais pontos (do conteúdo) dos problemas da pessoa.</a:t>
            </a:r>
          </a:p>
          <a:p>
            <a:pPr>
              <a:lnSpc>
                <a:spcPct val="90000"/>
              </a:lnSpc>
              <a:defRPr/>
            </a:pPr>
            <a:r>
              <a:rPr lang="pt-BR" dirty="0"/>
              <a:t>Não apenas repita – coloque em suas próprias palavras como você compreendeu a situação da pessoa.</a:t>
            </a:r>
          </a:p>
          <a:p>
            <a:pPr>
              <a:lnSpc>
                <a:spcPct val="90000"/>
              </a:lnSpc>
              <a:defRPr/>
            </a:pPr>
            <a:r>
              <a:rPr lang="pt-BR" dirty="0"/>
              <a:t>Não afirme como fato – use palavras que mostrem que você está verificando se entendeu corretamente.</a:t>
            </a:r>
          </a:p>
          <a:p>
            <a:pPr>
              <a:lnSpc>
                <a:spcPct val="90000"/>
              </a:lnSpc>
              <a:defRPr/>
            </a:pPr>
            <a:r>
              <a:rPr lang="pt-BR" dirty="0"/>
              <a:t>Resumos oferecidos durante o curso da sessão nos ajudam a manter nosso foco nas áreas importantes e também a fazer transições para outros tópicos relevantes</a:t>
            </a:r>
            <a:r>
              <a:rPr lang="en-GB" dirty="0"/>
              <a:t>. </a:t>
            </a:r>
          </a:p>
          <a:p>
            <a:pPr eaLnBrk="1" hangingPunct="1">
              <a:lnSpc>
                <a:spcPct val="90000"/>
              </a:lnSpc>
              <a:defRPr/>
            </a:pPr>
            <a:endParaRPr lang="en-US" dirty="0"/>
          </a:p>
        </p:txBody>
      </p:sp>
      <p:sp>
        <p:nvSpPr>
          <p:cNvPr id="409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Arial"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fld id="{DB984CBD-9567-C946-A7B9-3912A716F4D8}" type="slidenum">
              <a:rPr lang="en-GB" altLang="x-none"/>
              <a:pPr eaLnBrk="1" hangingPunct="1"/>
              <a:t>38</a:t>
            </a:fld>
            <a:endParaRPr lang="en-GB" altLang="x-none"/>
          </a:p>
        </p:txBody>
      </p:sp>
    </p:spTree>
    <p:extLst>
      <p:ext uri="{BB962C8B-B14F-4D97-AF65-F5344CB8AC3E}">
        <p14:creationId xmlns:p14="http://schemas.microsoft.com/office/powerpoint/2010/main" val="277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419726"/>
          </a:xfrm>
          <a:solidFill>
            <a:srgbClr val="001F41"/>
          </a:solidFill>
        </p:spPr>
        <p:txBody>
          <a:bodyPr/>
          <a:lstStyle/>
          <a:p>
            <a:r>
              <a:rPr lang="en-US" dirty="0" err="1">
                <a:solidFill>
                  <a:schemeClr val="bg1"/>
                </a:solidFill>
              </a:rPr>
              <a:t>Resumindo</a:t>
            </a:r>
            <a:endParaRPr lang="en-US" dirty="0">
              <a:solidFill>
                <a:schemeClr val="bg1"/>
              </a:solidFill>
            </a:endParaRPr>
          </a:p>
        </p:txBody>
      </p:sp>
      <p:sp>
        <p:nvSpPr>
          <p:cNvPr id="3" name="Content Placeholder 2"/>
          <p:cNvSpPr>
            <a:spLocks noGrp="1"/>
          </p:cNvSpPr>
          <p:nvPr>
            <p:ph idx="1"/>
          </p:nvPr>
        </p:nvSpPr>
        <p:spPr>
          <a:xfrm>
            <a:off x="1355558" y="1997242"/>
            <a:ext cx="7716253" cy="4359108"/>
          </a:xfrm>
        </p:spPr>
        <p:txBody>
          <a:bodyPr>
            <a:normAutofit fontScale="92500"/>
          </a:bodyPr>
          <a:lstStyle/>
          <a:p>
            <a:pPr marL="0" indent="0">
              <a:buNone/>
            </a:pPr>
            <a:r>
              <a:rPr lang="pt-BR" dirty="0"/>
              <a:t>Você pode começar o resumo usando as frases</a:t>
            </a:r>
            <a:r>
              <a:rPr lang="en-US" dirty="0"/>
              <a:t>: </a:t>
            </a:r>
          </a:p>
          <a:p>
            <a:r>
              <a:rPr lang="pt-BR"/>
              <a:t>“O </a:t>
            </a:r>
            <a:r>
              <a:rPr lang="pt-BR" dirty="0"/>
              <a:t>que eu estou compreendendo </a:t>
            </a:r>
            <a:r>
              <a:rPr lang="pt-BR"/>
              <a:t>é ...”</a:t>
            </a:r>
            <a:endParaRPr lang="pt-BR" dirty="0"/>
          </a:p>
          <a:p>
            <a:r>
              <a:rPr lang="pt-BR"/>
              <a:t>“Em </a:t>
            </a:r>
            <a:r>
              <a:rPr lang="pt-BR" dirty="0"/>
              <a:t>outras </a:t>
            </a:r>
            <a:r>
              <a:rPr lang="pt-BR"/>
              <a:t>palavras...”</a:t>
            </a:r>
            <a:endParaRPr lang="pt-BR" dirty="0"/>
          </a:p>
          <a:p>
            <a:r>
              <a:rPr lang="pt-BR"/>
              <a:t>“Então</a:t>
            </a:r>
            <a:r>
              <a:rPr lang="pt-BR" dirty="0"/>
              <a:t>, o que você está dizendo </a:t>
            </a:r>
            <a:r>
              <a:rPr lang="pt-BR"/>
              <a:t>é ...”</a:t>
            </a:r>
            <a:endParaRPr lang="pt-BR" dirty="0"/>
          </a:p>
          <a:p>
            <a:r>
              <a:rPr lang="pt-BR"/>
              <a:t>“Parece que ...”</a:t>
            </a:r>
            <a:endParaRPr lang="pt-BR" dirty="0"/>
          </a:p>
          <a:p>
            <a:r>
              <a:rPr lang="pt-BR"/>
              <a:t>“Eu </a:t>
            </a:r>
            <a:r>
              <a:rPr lang="pt-BR" dirty="0"/>
              <a:t>não tenho certeza se estou entendendo corretamente, mas eu ouço você </a:t>
            </a:r>
            <a:r>
              <a:rPr lang="pt-BR"/>
              <a:t>dizer ...”</a:t>
            </a:r>
            <a:endParaRPr lang="pt-BR" dirty="0"/>
          </a:p>
          <a:p>
            <a:r>
              <a:rPr lang="pt-BR"/>
              <a:t>“Você parece...”</a:t>
            </a:r>
            <a:endParaRPr lang="pt-BR" dirty="0"/>
          </a:p>
        </p:txBody>
      </p:sp>
      <p:sp>
        <p:nvSpPr>
          <p:cNvPr id="5" name="Slide Number Placeholder 4"/>
          <p:cNvSpPr>
            <a:spLocks noGrp="1"/>
          </p:cNvSpPr>
          <p:nvPr>
            <p:ph type="sldNum" sz="quarter" idx="12"/>
          </p:nvPr>
        </p:nvSpPr>
        <p:spPr/>
        <p:txBody>
          <a:bodyPr/>
          <a:lstStyle/>
          <a:p>
            <a:fld id="{039E8757-FA30-FB46-B9AF-7C993DFB82D8}" type="slidenum">
              <a:rPr lang="en-US" smtClean="0"/>
              <a:t>39</a:t>
            </a:fld>
            <a:endParaRPr lang="en-US"/>
          </a:p>
        </p:txBody>
      </p:sp>
    </p:spTree>
    <p:extLst>
      <p:ext uri="{BB962C8B-B14F-4D97-AF65-F5344CB8AC3E}">
        <p14:creationId xmlns:p14="http://schemas.microsoft.com/office/powerpoint/2010/main" val="383961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20164" y="2406231"/>
            <a:ext cx="7465671" cy="3950128"/>
          </a:xfrm>
        </p:spPr>
        <p:txBody>
          <a:bodyPr>
            <a:normAutofit fontScale="92500" lnSpcReduction="20000"/>
          </a:bodyPr>
          <a:lstStyle/>
          <a:p>
            <a:r>
              <a:rPr lang="pt-BR" dirty="0"/>
              <a:t>Os transtornos mentais, neurológicos e por uso de álcool e outras drogas (MNS) são responsáveis por 13% da carga global da doença.</a:t>
            </a:r>
          </a:p>
          <a:p>
            <a:r>
              <a:rPr lang="pt-BR" dirty="0"/>
              <a:t>No entanto, entre 75% a 90% dos indivíduos com transtornos MNS não recebem o tratamento de que necessitam, embora exista um tratamento eficaz</a:t>
            </a:r>
            <a:r>
              <a:rPr lang="en-US" dirty="0"/>
              <a:t>. </a:t>
            </a:r>
          </a:p>
          <a:p>
            <a:r>
              <a:rPr lang="pt-BR" dirty="0"/>
              <a:t>Isso representa a </a:t>
            </a:r>
            <a:r>
              <a:rPr lang="pt-BR" b="1" dirty="0"/>
              <a:t>lacuna do tratamento de saúde mental</a:t>
            </a:r>
            <a:r>
              <a:rPr lang="en-US" b="1" dirty="0"/>
              <a:t>.</a:t>
            </a:r>
          </a:p>
          <a:p>
            <a:pPr marL="0" indent="0">
              <a:buNone/>
            </a:pPr>
            <a:endParaRPr lang="en-US" dirty="0"/>
          </a:p>
        </p:txBody>
      </p:sp>
      <p:sp>
        <p:nvSpPr>
          <p:cNvPr id="7" name="Slide Number Placeholder 6"/>
          <p:cNvSpPr>
            <a:spLocks noGrp="1"/>
          </p:cNvSpPr>
          <p:nvPr>
            <p:ph type="sldNum" sz="quarter" idx="12"/>
          </p:nvPr>
        </p:nvSpPr>
        <p:spPr/>
        <p:txBody>
          <a:bodyPr/>
          <a:lstStyle/>
          <a:p>
            <a:fld id="{355B6135-1BA1-2743-B4A9-7B55C0D4827C}" type="slidenum">
              <a:rPr lang="en-US" smtClean="0"/>
              <a:t>4</a:t>
            </a:fld>
            <a:endParaRPr lang="en-US"/>
          </a:p>
        </p:txBody>
      </p:sp>
      <p:sp>
        <p:nvSpPr>
          <p:cNvPr id="8"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O que é lacuna em saúde mental</a:t>
            </a:r>
            <a:r>
              <a:rPr lang="en-US" dirty="0">
                <a:solidFill>
                  <a:schemeClr val="bg1"/>
                </a:solidFill>
              </a:rPr>
              <a:t>?</a:t>
            </a:r>
          </a:p>
        </p:txBody>
      </p:sp>
    </p:spTree>
    <p:extLst>
      <p:ext uri="{BB962C8B-B14F-4D97-AF65-F5344CB8AC3E}">
        <p14:creationId xmlns:p14="http://schemas.microsoft.com/office/powerpoint/2010/main" val="2743725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Resumindo</a:t>
            </a:r>
            <a:endParaRPr lang="en-US" dirty="0">
              <a:solidFill>
                <a:schemeClr val="bg1"/>
              </a:solidFill>
            </a:endParaRPr>
          </a:p>
        </p:txBody>
      </p:sp>
      <p:sp>
        <p:nvSpPr>
          <p:cNvPr id="3" name="Content Placeholder 2"/>
          <p:cNvSpPr>
            <a:spLocks noGrp="1"/>
          </p:cNvSpPr>
          <p:nvPr>
            <p:ph idx="1"/>
          </p:nvPr>
        </p:nvSpPr>
        <p:spPr>
          <a:xfrm>
            <a:off x="1225215" y="1600201"/>
            <a:ext cx="8185485" cy="4525963"/>
          </a:xfrm>
        </p:spPr>
        <p:txBody>
          <a:bodyPr>
            <a:normAutofit fontScale="92500" lnSpcReduction="20000"/>
          </a:bodyPr>
          <a:lstStyle/>
          <a:p>
            <a:pPr marL="0" indent="0">
              <a:buNone/>
            </a:pPr>
            <a:r>
              <a:rPr lang="pt-BR" dirty="0"/>
              <a:t>“Ontem à noite meu marido chegou em casa muito tarde. Ele estava bêbado novamente. Nós começamos a discutir, mas não adianta. Estou com muita raiva dele. Ele nunca vai mudar.”</a:t>
            </a:r>
          </a:p>
          <a:p>
            <a:pPr marL="0" indent="0">
              <a:buNone/>
            </a:pPr>
            <a:endParaRPr lang="en-US" dirty="0"/>
          </a:p>
          <a:p>
            <a:pPr marL="0" indent="0">
              <a:buNone/>
            </a:pPr>
            <a:r>
              <a:rPr lang="en-US" b="1" dirty="0" err="1"/>
              <a:t>Resposta</a:t>
            </a:r>
            <a:r>
              <a:rPr lang="en-US" b="1" dirty="0"/>
              <a:t>: </a:t>
            </a:r>
            <a:r>
              <a:rPr lang="pt-BR" dirty="0"/>
              <a:t>“Você parece estar se sentindo muito frustrada com o seu marido bebendo, o que geralmente leva a discussões. Você também parece insegura sobre como apoiá-lo para mudar essa situação, o que faz com que você se sinta sem esperança.”</a:t>
            </a: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40</a:t>
            </a:fld>
            <a:endParaRPr lang="en-US"/>
          </a:p>
        </p:txBody>
      </p:sp>
    </p:spTree>
    <p:extLst>
      <p:ext uri="{BB962C8B-B14F-4D97-AF65-F5344CB8AC3E}">
        <p14:creationId xmlns:p14="http://schemas.microsoft.com/office/powerpoint/2010/main" val="2254246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Resumindo</a:t>
            </a:r>
            <a:endParaRPr lang="en-US" dirty="0">
              <a:solidFill>
                <a:schemeClr val="bg1"/>
              </a:solidFill>
            </a:endParaRPr>
          </a:p>
        </p:txBody>
      </p:sp>
      <p:sp>
        <p:nvSpPr>
          <p:cNvPr id="3" name="Content Placeholder 2"/>
          <p:cNvSpPr>
            <a:spLocks noGrp="1"/>
          </p:cNvSpPr>
          <p:nvPr>
            <p:ph idx="1"/>
          </p:nvPr>
        </p:nvSpPr>
        <p:spPr>
          <a:xfrm>
            <a:off x="1303421" y="2093495"/>
            <a:ext cx="7664115" cy="4262855"/>
          </a:xfrm>
        </p:spPr>
        <p:txBody>
          <a:bodyPr>
            <a:normAutofit fontScale="77500" lnSpcReduction="20000"/>
          </a:bodyPr>
          <a:lstStyle/>
          <a:p>
            <a:pPr marL="0" indent="0">
              <a:buNone/>
            </a:pPr>
            <a:r>
              <a:rPr lang="pt-BR" dirty="0"/>
              <a:t>“Meu marido faleceu no mês passado. Ele ficou doente por algum tempo, mas ele se recusou a ser levado para o hospital. Agora acabei de descobrir que sou HIV+. Então, agora me sinto tão confusa. Descobri que meu marido tinha AIDS e ele não me contou, e eu devo ter contraído HIV com ele.”</a:t>
            </a:r>
          </a:p>
          <a:p>
            <a:pPr marL="0" indent="0">
              <a:buNone/>
            </a:pPr>
            <a:endParaRPr lang="en-US" dirty="0"/>
          </a:p>
          <a:p>
            <a:pPr marL="0" indent="0">
              <a:buNone/>
            </a:pPr>
            <a:r>
              <a:rPr lang="en-US" b="1" dirty="0" err="1"/>
              <a:t>Resposta</a:t>
            </a:r>
            <a:r>
              <a:rPr lang="en-US" b="1" dirty="0"/>
              <a:t>: </a:t>
            </a:r>
            <a:r>
              <a:rPr lang="pt-BR" dirty="0"/>
              <a:t>“Você soa como se não apenas tivesse sofrido uma grande perda, a morte de seu marido, mas agora você vai ter que lidar com uma doença que muda sua vida. Além disso, você está se sentindo traída, pois seu marido não lhe contou que ele tinha AIDS.”</a:t>
            </a: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41</a:t>
            </a:fld>
            <a:endParaRPr lang="en-US"/>
          </a:p>
        </p:txBody>
      </p:sp>
    </p:spTree>
    <p:extLst>
      <p:ext uri="{BB962C8B-B14F-4D97-AF65-F5344CB8AC3E}">
        <p14:creationId xmlns:p14="http://schemas.microsoft.com/office/powerpoint/2010/main" val="2170752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830387"/>
          </a:xfrm>
          <a:solidFill>
            <a:srgbClr val="001F41"/>
          </a:solidFill>
        </p:spPr>
        <p:txBody>
          <a:bodyPr>
            <a:normAutofit/>
          </a:bodyPr>
          <a:lstStyle/>
          <a:p>
            <a:r>
              <a:rPr lang="pt-BR" dirty="0">
                <a:solidFill>
                  <a:schemeClr val="bg1"/>
                </a:solidFill>
              </a:rPr>
              <a:t>Promovendo </a:t>
            </a:r>
            <a:br>
              <a:rPr lang="pt-BR" dirty="0">
                <a:solidFill>
                  <a:schemeClr val="bg1"/>
                </a:solidFill>
              </a:rPr>
            </a:br>
            <a:r>
              <a:rPr lang="pt-BR" dirty="0">
                <a:solidFill>
                  <a:schemeClr val="bg1"/>
                </a:solidFill>
              </a:rPr>
              <a:t>Respeito e Dignidade</a:t>
            </a:r>
            <a:endParaRPr lang="en-US" dirty="0">
              <a:solidFill>
                <a:schemeClr val="bg1"/>
              </a:solidFill>
            </a:endParaRPr>
          </a:p>
        </p:txBody>
      </p:sp>
      <p:sp>
        <p:nvSpPr>
          <p:cNvPr id="3" name="Content Placeholder 2"/>
          <p:cNvSpPr>
            <a:spLocks noGrp="1"/>
          </p:cNvSpPr>
          <p:nvPr>
            <p:ph idx="1"/>
          </p:nvPr>
        </p:nvSpPr>
        <p:spPr>
          <a:xfrm>
            <a:off x="1120942" y="2213812"/>
            <a:ext cx="8289758" cy="4142539"/>
          </a:xfrm>
        </p:spPr>
        <p:txBody>
          <a:bodyPr>
            <a:normAutofit fontScale="92500" lnSpcReduction="20000"/>
          </a:bodyPr>
          <a:lstStyle/>
          <a:p>
            <a:pPr marL="0" indent="0">
              <a:buNone/>
            </a:pPr>
            <a:r>
              <a:rPr lang="pt-BR" dirty="0"/>
              <a:t>Promover os direitos humanos, respeito e dignidade</a:t>
            </a:r>
            <a:r>
              <a:rPr lang="en-US" dirty="0"/>
              <a:t>.</a:t>
            </a:r>
          </a:p>
          <a:p>
            <a:pPr marL="0" indent="0">
              <a:buNone/>
            </a:pPr>
            <a:endParaRPr lang="en-US" dirty="0"/>
          </a:p>
          <a:p>
            <a:pPr marL="0" indent="0">
              <a:buNone/>
            </a:pPr>
            <a:r>
              <a:rPr lang="pt-BR" dirty="0"/>
              <a:t>Como as pessoas com transtornos MNS são tratadas em sua comunidade</a:t>
            </a:r>
            <a:r>
              <a:rPr lang="en-US" dirty="0"/>
              <a:t>? </a:t>
            </a:r>
          </a:p>
          <a:p>
            <a:pPr marL="0" indent="0">
              <a:buNone/>
            </a:pPr>
            <a:endParaRPr lang="en-US" dirty="0"/>
          </a:p>
          <a:p>
            <a:pPr marL="0" indent="0">
              <a:buNone/>
            </a:pPr>
            <a:r>
              <a:rPr lang="pt-BR" dirty="0"/>
              <a:t>Como as pessoas com transtornos por uso de substâncias são tratadas em comparação com pessoas com transtornos do desenvolvimento</a:t>
            </a:r>
            <a:r>
              <a:rPr lang="en-US" dirty="0"/>
              <a:t>?</a:t>
            </a:r>
          </a:p>
          <a:p>
            <a:pPr marL="0" indent="0">
              <a:buNone/>
            </a:pP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42</a:t>
            </a:fld>
            <a:endParaRPr lang="en-US"/>
          </a:p>
        </p:txBody>
      </p:sp>
    </p:spTree>
    <p:extLst>
      <p:ext uri="{BB962C8B-B14F-4D97-AF65-F5344CB8AC3E}">
        <p14:creationId xmlns:p14="http://schemas.microsoft.com/office/powerpoint/2010/main" val="3188671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1862" y="2755049"/>
            <a:ext cx="2408800" cy="2457960"/>
          </a:xfrm>
          <a:prstGeom prst="rect">
            <a:avLst/>
          </a:prstGeom>
        </p:spPr>
      </p:pic>
      <p:sp>
        <p:nvSpPr>
          <p:cNvPr id="3" name="TextBox 3"/>
          <p:cNvSpPr txBox="1"/>
          <p:nvPr/>
        </p:nvSpPr>
        <p:spPr>
          <a:xfrm>
            <a:off x="3608943" y="1117600"/>
            <a:ext cx="2688115" cy="726033"/>
          </a:xfrm>
          <a:prstGeom prst="rect">
            <a:avLst/>
          </a:prstGeom>
        </p:spPr>
        <p:txBody>
          <a:bodyPr lIns="0" tIns="0" rIns="0" bIns="0" rtlCol="0" anchor="t">
            <a:spAutoFit/>
          </a:bodyPr>
          <a:lstStyle/>
          <a:p>
            <a:pPr algn="ctr">
              <a:lnSpc>
                <a:spcPts val="6221"/>
              </a:lnSpc>
            </a:pPr>
            <a:r>
              <a:rPr lang="en-US" sz="4444">
                <a:solidFill>
                  <a:srgbClr val="FFFFFF"/>
                </a:solidFill>
                <a:latin typeface="Open Sans Bold"/>
              </a:rPr>
              <a:t>Atividade</a:t>
            </a:r>
          </a:p>
        </p:txBody>
      </p:sp>
      <p:sp>
        <p:nvSpPr>
          <p:cNvPr id="4" name="TextBox 4"/>
          <p:cNvSpPr txBox="1"/>
          <p:nvPr/>
        </p:nvSpPr>
        <p:spPr>
          <a:xfrm>
            <a:off x="4118597" y="2755049"/>
            <a:ext cx="4356922" cy="1717137"/>
          </a:xfrm>
          <a:prstGeom prst="rect">
            <a:avLst/>
          </a:prstGeom>
        </p:spPr>
        <p:txBody>
          <a:bodyPr lIns="0" tIns="0" rIns="0" bIns="0" rtlCol="0" anchor="t">
            <a:spAutoFit/>
          </a:bodyPr>
          <a:lstStyle/>
          <a:p>
            <a:pPr algn="ctr">
              <a:lnSpc>
                <a:spcPts val="4550"/>
              </a:lnSpc>
            </a:pPr>
            <a:r>
              <a:rPr lang="en-US" sz="3250" dirty="0" err="1">
                <a:latin typeface="Overpass"/>
              </a:rPr>
              <a:t>Escreva</a:t>
            </a:r>
            <a:r>
              <a:rPr lang="en-US" sz="3250" dirty="0">
                <a:latin typeface="Overpass"/>
              </a:rPr>
              <a:t> </a:t>
            </a:r>
            <a:r>
              <a:rPr lang="en-US" sz="3250" dirty="0" err="1">
                <a:latin typeface="Overpass"/>
              </a:rPr>
              <a:t>uma</a:t>
            </a:r>
            <a:r>
              <a:rPr lang="en-US" sz="3250" dirty="0">
                <a:latin typeface="Overpass"/>
              </a:rPr>
              <a:t> </a:t>
            </a:r>
            <a:r>
              <a:rPr lang="en-US" sz="3250" dirty="0" err="1">
                <a:latin typeface="Overpass"/>
              </a:rPr>
              <a:t>lista</a:t>
            </a:r>
            <a:r>
              <a:rPr lang="en-US" sz="3250" dirty="0">
                <a:latin typeface="Overpass"/>
              </a:rPr>
              <a:t> de 5 </a:t>
            </a:r>
            <a:r>
              <a:rPr lang="en-US" sz="3250" dirty="0" err="1">
                <a:latin typeface="Overpass"/>
              </a:rPr>
              <a:t>direitos</a:t>
            </a:r>
            <a:r>
              <a:rPr lang="en-US" sz="3250" dirty="0">
                <a:latin typeface="Overpass"/>
              </a:rPr>
              <a:t> que voce </a:t>
            </a:r>
            <a:r>
              <a:rPr lang="en-US" sz="3250" dirty="0" err="1">
                <a:latin typeface="Overpass"/>
              </a:rPr>
              <a:t>mais</a:t>
            </a:r>
            <a:r>
              <a:rPr lang="en-US" sz="3250" dirty="0">
                <a:latin typeface="Overpass"/>
              </a:rPr>
              <a:t> </a:t>
            </a:r>
            <a:r>
              <a:rPr lang="en-US" sz="3250" dirty="0" err="1">
                <a:latin typeface="Overpass"/>
              </a:rPr>
              <a:t>preza</a:t>
            </a:r>
            <a:r>
              <a:rPr lang="en-US" sz="3250" dirty="0">
                <a:latin typeface="Overpass"/>
              </a:rPr>
              <a:t> na </a:t>
            </a:r>
            <a:r>
              <a:rPr lang="en-US" sz="3250" dirty="0" err="1">
                <a:latin typeface="Overpass"/>
              </a:rPr>
              <a:t>sua</a:t>
            </a:r>
            <a:r>
              <a:rPr lang="en-US" sz="3250" dirty="0">
                <a:latin typeface="Overpass"/>
              </a:rPr>
              <a:t> vida .</a:t>
            </a:r>
          </a:p>
        </p:txBody>
      </p:sp>
      <p:sp>
        <p:nvSpPr>
          <p:cNvPr id="5" name="TextBox 3">
            <a:extLst>
              <a:ext uri="{FF2B5EF4-FFF2-40B4-BE49-F238E27FC236}">
                <a16:creationId xmlns:a16="http://schemas.microsoft.com/office/drawing/2014/main" id="{64702E83-1BAC-464F-9760-FF6584D47B97}"/>
              </a:ext>
            </a:extLst>
          </p:cNvPr>
          <p:cNvSpPr txBox="1"/>
          <p:nvPr/>
        </p:nvSpPr>
        <p:spPr>
          <a:xfrm>
            <a:off x="1873843" y="-60099"/>
            <a:ext cx="4962674" cy="1211165"/>
          </a:xfrm>
          <a:prstGeom prst="rect">
            <a:avLst/>
          </a:prstGeom>
        </p:spPr>
        <p:txBody>
          <a:bodyPr lIns="0" tIns="0" rIns="0" bIns="0" rtlCol="0" anchor="t">
            <a:spAutoFit/>
          </a:bodyPr>
          <a:lstStyle/>
          <a:p>
            <a:pPr algn="ctr">
              <a:lnSpc>
                <a:spcPts val="11484"/>
              </a:lnSpc>
            </a:pPr>
            <a:r>
              <a:rPr lang="en-US" sz="3600" dirty="0" err="1">
                <a:latin typeface="Open Sans Bold"/>
              </a:rPr>
              <a:t>Atividade</a:t>
            </a:r>
            <a:endParaRPr lang="en-US" sz="3600" dirty="0">
              <a:latin typeface="Open Sans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9902" y="2904670"/>
            <a:ext cx="3048000" cy="2228850"/>
          </a:xfrm>
          <a:prstGeom prst="rect">
            <a:avLst/>
          </a:prstGeom>
        </p:spPr>
      </p:pic>
      <p:sp>
        <p:nvSpPr>
          <p:cNvPr id="3" name="TextBox 3"/>
          <p:cNvSpPr txBox="1"/>
          <p:nvPr/>
        </p:nvSpPr>
        <p:spPr>
          <a:xfrm>
            <a:off x="3231871" y="377951"/>
            <a:ext cx="2688115" cy="726033"/>
          </a:xfrm>
          <a:prstGeom prst="rect">
            <a:avLst/>
          </a:prstGeom>
        </p:spPr>
        <p:txBody>
          <a:bodyPr lIns="0" tIns="0" rIns="0" bIns="0" rtlCol="0" anchor="t">
            <a:spAutoFit/>
          </a:bodyPr>
          <a:lstStyle/>
          <a:p>
            <a:pPr algn="ctr">
              <a:lnSpc>
                <a:spcPts val="6221"/>
              </a:lnSpc>
            </a:pPr>
            <a:r>
              <a:rPr lang="en-US" sz="4444">
                <a:latin typeface="Open Sans Bold"/>
              </a:rPr>
              <a:t>Atividade</a:t>
            </a:r>
          </a:p>
        </p:txBody>
      </p:sp>
      <p:sp>
        <p:nvSpPr>
          <p:cNvPr id="4" name="TextBox 4"/>
          <p:cNvSpPr txBox="1"/>
          <p:nvPr/>
        </p:nvSpPr>
        <p:spPr>
          <a:xfrm>
            <a:off x="3847535" y="2386870"/>
            <a:ext cx="5501252" cy="3013197"/>
          </a:xfrm>
          <a:prstGeom prst="rect">
            <a:avLst/>
          </a:prstGeom>
        </p:spPr>
        <p:txBody>
          <a:bodyPr lIns="0" tIns="0" rIns="0" bIns="0" rtlCol="0" anchor="t">
            <a:spAutoFit/>
          </a:bodyPr>
          <a:lstStyle/>
          <a:p>
            <a:pPr>
              <a:lnSpc>
                <a:spcPts val="3361"/>
              </a:lnSpc>
            </a:pPr>
            <a:r>
              <a:rPr lang="en-US" sz="2401" dirty="0" err="1">
                <a:latin typeface="Overpass Bold"/>
              </a:rPr>
              <a:t>Quais</a:t>
            </a:r>
            <a:r>
              <a:rPr lang="en-US" sz="2401" dirty="0">
                <a:latin typeface="Overpass Bold"/>
              </a:rPr>
              <a:t> </a:t>
            </a:r>
            <a:r>
              <a:rPr lang="en-US" sz="2401" dirty="0" err="1">
                <a:latin typeface="Overpass Bold"/>
              </a:rPr>
              <a:t>destes</a:t>
            </a:r>
            <a:r>
              <a:rPr lang="en-US" sz="2401" dirty="0">
                <a:latin typeface="Overpass Bold"/>
              </a:rPr>
              <a:t> </a:t>
            </a:r>
            <a:r>
              <a:rPr lang="en-US" sz="2401" dirty="0" err="1">
                <a:latin typeface="Overpass Bold"/>
              </a:rPr>
              <a:t>direitos</a:t>
            </a:r>
            <a:r>
              <a:rPr lang="en-US" sz="2401" dirty="0">
                <a:latin typeface="Overpass Bold"/>
              </a:rPr>
              <a:t> </a:t>
            </a:r>
            <a:r>
              <a:rPr lang="en-US" sz="2401" dirty="0" err="1">
                <a:latin typeface="Overpass Bold"/>
              </a:rPr>
              <a:t>humanos</a:t>
            </a:r>
            <a:r>
              <a:rPr lang="en-US" sz="2401" dirty="0">
                <a:latin typeface="Overpass Bold"/>
              </a:rPr>
              <a:t> que </a:t>
            </a:r>
            <a:r>
              <a:rPr lang="en-US" sz="2401" dirty="0" err="1">
                <a:latin typeface="Overpass Bold"/>
              </a:rPr>
              <a:t>são</a:t>
            </a:r>
            <a:r>
              <a:rPr lang="en-US" sz="2401" dirty="0">
                <a:latin typeface="Overpass Bold"/>
              </a:rPr>
              <a:t> </a:t>
            </a:r>
            <a:r>
              <a:rPr lang="en-US" sz="2401" dirty="0" err="1">
                <a:latin typeface="Overpass Bold"/>
              </a:rPr>
              <a:t>violados</a:t>
            </a:r>
            <a:r>
              <a:rPr lang="en-US" sz="2401" dirty="0">
                <a:latin typeface="Overpass Bold"/>
              </a:rPr>
              <a:t> na vida das </a:t>
            </a:r>
            <a:r>
              <a:rPr lang="en-US" sz="2401" dirty="0" err="1">
                <a:latin typeface="Overpass Bold"/>
              </a:rPr>
              <a:t>pessoas</a:t>
            </a:r>
            <a:r>
              <a:rPr lang="en-US" sz="2401" dirty="0">
                <a:latin typeface="Overpass Bold"/>
              </a:rPr>
              <a:t> com </a:t>
            </a:r>
            <a:r>
              <a:rPr lang="en-US" sz="2401" dirty="0" err="1">
                <a:latin typeface="Overpass Bold"/>
              </a:rPr>
              <a:t>condições</a:t>
            </a:r>
            <a:r>
              <a:rPr lang="en-US" sz="2401" dirty="0">
                <a:latin typeface="Overpass Bold"/>
              </a:rPr>
              <a:t> </a:t>
            </a:r>
            <a:r>
              <a:rPr lang="en-US" sz="2401" dirty="0" err="1">
                <a:latin typeface="Overpass Bold"/>
              </a:rPr>
              <a:t>mentais</a:t>
            </a:r>
            <a:r>
              <a:rPr lang="en-US" sz="2401" dirty="0">
                <a:latin typeface="Overpass Bold"/>
              </a:rPr>
              <a:t> </a:t>
            </a:r>
            <a:r>
              <a:rPr lang="en-US" sz="2401" dirty="0" err="1">
                <a:latin typeface="Overpass Bold"/>
              </a:rPr>
              <a:t>em</a:t>
            </a:r>
            <a:r>
              <a:rPr lang="en-US" sz="2401" dirty="0">
                <a:latin typeface="Overpass Bold"/>
              </a:rPr>
              <a:t> </a:t>
            </a:r>
            <a:r>
              <a:rPr lang="en-US" sz="2401" dirty="0" err="1">
                <a:latin typeface="Overpass Bold"/>
              </a:rPr>
              <a:t>sua</a:t>
            </a:r>
            <a:r>
              <a:rPr lang="en-US" sz="2401" dirty="0">
                <a:latin typeface="Overpass Bold"/>
              </a:rPr>
              <a:t> </a:t>
            </a:r>
            <a:r>
              <a:rPr lang="en-US" sz="2401" dirty="0" err="1">
                <a:latin typeface="Overpass Bold"/>
              </a:rPr>
              <a:t>realidade</a:t>
            </a:r>
            <a:r>
              <a:rPr lang="en-US" sz="2401" dirty="0">
                <a:latin typeface="Overpass Bold"/>
              </a:rPr>
              <a:t> do dia a dia ? </a:t>
            </a:r>
          </a:p>
          <a:p>
            <a:pPr>
              <a:lnSpc>
                <a:spcPts val="3361"/>
              </a:lnSpc>
            </a:pPr>
            <a:r>
              <a:rPr lang="en-US" sz="2401" dirty="0">
                <a:latin typeface="Arimo"/>
              </a:rPr>
              <a:t>Corte de </a:t>
            </a:r>
            <a:r>
              <a:rPr lang="en-US" sz="2401" dirty="0" err="1">
                <a:latin typeface="Arimo"/>
              </a:rPr>
              <a:t>sua</a:t>
            </a:r>
            <a:r>
              <a:rPr lang="en-US" sz="2401" dirty="0">
                <a:latin typeface="Arimo"/>
              </a:rPr>
              <a:t> </a:t>
            </a:r>
            <a:r>
              <a:rPr lang="en-US" sz="2401" dirty="0" err="1">
                <a:latin typeface="Arimo"/>
              </a:rPr>
              <a:t>lista</a:t>
            </a:r>
            <a:r>
              <a:rPr lang="en-US" sz="2401" dirty="0">
                <a:latin typeface="Arimo"/>
              </a:rPr>
              <a:t>, </a:t>
            </a:r>
            <a:r>
              <a:rPr lang="en-US" sz="2401" dirty="0" err="1">
                <a:latin typeface="Arimo"/>
              </a:rPr>
              <a:t>os</a:t>
            </a:r>
            <a:r>
              <a:rPr lang="en-US" sz="2401" dirty="0">
                <a:latin typeface="Arimo"/>
              </a:rPr>
              <a:t> </a:t>
            </a:r>
            <a:r>
              <a:rPr lang="en-US" sz="2401" dirty="0" err="1">
                <a:latin typeface="Arimo"/>
              </a:rPr>
              <a:t>direitos</a:t>
            </a:r>
            <a:r>
              <a:rPr lang="en-US" sz="2401" dirty="0">
                <a:latin typeface="Arimo"/>
              </a:rPr>
              <a:t> que </a:t>
            </a:r>
            <a:r>
              <a:rPr lang="en-US" sz="2401" dirty="0" err="1">
                <a:latin typeface="Arimo"/>
              </a:rPr>
              <a:t>você</a:t>
            </a:r>
            <a:r>
              <a:rPr lang="en-US" sz="2401" dirty="0">
                <a:latin typeface="Arimo"/>
              </a:rPr>
              <a:t> </a:t>
            </a:r>
            <a:r>
              <a:rPr lang="en-US" sz="2401" dirty="0" err="1">
                <a:latin typeface="Arimo"/>
              </a:rPr>
              <a:t>poderia</a:t>
            </a:r>
            <a:r>
              <a:rPr lang="en-US" sz="2401" dirty="0">
                <a:latin typeface="Arimo"/>
              </a:rPr>
              <a:t> </a:t>
            </a:r>
            <a:r>
              <a:rPr lang="en-US" sz="2401" dirty="0" err="1">
                <a:latin typeface="Arimo"/>
              </a:rPr>
              <a:t>perder</a:t>
            </a:r>
            <a:r>
              <a:rPr lang="en-US" sz="2401" dirty="0">
                <a:latin typeface="Arimo"/>
              </a:rPr>
              <a:t> se </a:t>
            </a:r>
            <a:r>
              <a:rPr lang="en-US" sz="2401" dirty="0" err="1">
                <a:latin typeface="Arimo"/>
              </a:rPr>
              <a:t>tivesse</a:t>
            </a:r>
            <a:r>
              <a:rPr lang="en-US" sz="2401" dirty="0">
                <a:latin typeface="Arimo"/>
              </a:rPr>
              <a:t> um </a:t>
            </a:r>
            <a:r>
              <a:rPr lang="en-US" sz="2401" dirty="0" err="1">
                <a:latin typeface="Arimo"/>
              </a:rPr>
              <a:t>quadro</a:t>
            </a:r>
            <a:r>
              <a:rPr lang="en-US" sz="2401" dirty="0">
                <a:latin typeface="Arimo"/>
              </a:rPr>
              <a:t> de </a:t>
            </a:r>
            <a:r>
              <a:rPr lang="en-US" sz="2401" dirty="0" err="1">
                <a:latin typeface="Arimo"/>
              </a:rPr>
              <a:t>Esquizofrenia</a:t>
            </a:r>
            <a:r>
              <a:rPr lang="en-US" sz="2401" dirty="0">
                <a:latin typeface="Arimo"/>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001F41"/>
          </a:solidFill>
        </p:spPr>
        <p:txBody>
          <a:bodyPr/>
          <a:lstStyle/>
          <a:p>
            <a:r>
              <a:rPr lang="en-US" dirty="0" err="1">
                <a:solidFill>
                  <a:schemeClr val="bg1"/>
                </a:solidFill>
              </a:rPr>
              <a:t>Estigma</a:t>
            </a:r>
            <a:endParaRPr lang="en-US" dirty="0">
              <a:solidFill>
                <a:schemeClr val="bg1"/>
              </a:solidFill>
            </a:endParaRPr>
          </a:p>
        </p:txBody>
      </p:sp>
      <p:sp>
        <p:nvSpPr>
          <p:cNvPr id="3" name="Content Placeholder 2"/>
          <p:cNvSpPr>
            <a:spLocks noGrp="1"/>
          </p:cNvSpPr>
          <p:nvPr>
            <p:ph idx="1"/>
          </p:nvPr>
        </p:nvSpPr>
        <p:spPr>
          <a:xfrm>
            <a:off x="1199147" y="1997243"/>
            <a:ext cx="8211553" cy="4128921"/>
          </a:xfrm>
        </p:spPr>
        <p:txBody>
          <a:bodyPr>
            <a:normAutofit/>
          </a:bodyPr>
          <a:lstStyle/>
          <a:p>
            <a:pPr marL="0" indent="0">
              <a:buNone/>
            </a:pPr>
            <a:r>
              <a:rPr lang="pt-BR" dirty="0"/>
              <a:t>Rotulagem negativa, xingamentos e marginalização são formas de estigma</a:t>
            </a:r>
            <a:r>
              <a:rPr lang="en-US" dirty="0"/>
              <a:t>.</a:t>
            </a:r>
          </a:p>
          <a:p>
            <a:pPr marL="0" indent="0">
              <a:buNone/>
            </a:pPr>
            <a:endParaRPr lang="en-US" dirty="0"/>
          </a:p>
          <a:p>
            <a:pPr marL="514350" indent="-514350">
              <a:buFont typeface="+mj-lt"/>
              <a:buAutoNum type="arabicPeriod"/>
            </a:pPr>
            <a:r>
              <a:rPr lang="pt-BR" dirty="0"/>
              <a:t>Qual o impacto do estigma no indivíduo?</a:t>
            </a:r>
          </a:p>
          <a:p>
            <a:pPr marL="514350" indent="-514350">
              <a:buFont typeface="+mj-lt"/>
              <a:buAutoNum type="arabicPeriod"/>
            </a:pPr>
            <a:r>
              <a:rPr lang="pt-BR" dirty="0"/>
              <a:t>Que impacto isso tem na família?</a:t>
            </a:r>
          </a:p>
          <a:p>
            <a:pPr marL="514350" indent="-514350">
              <a:buFont typeface="+mj-lt"/>
              <a:buAutoNum type="arabicPeriod"/>
            </a:pPr>
            <a:r>
              <a:rPr lang="pt-BR" dirty="0"/>
              <a:t>Que impacto isso tem na comunidade</a:t>
            </a:r>
            <a:r>
              <a:rPr lang="en-US" dirty="0"/>
              <a:t>?</a:t>
            </a:r>
          </a:p>
        </p:txBody>
      </p:sp>
      <p:sp>
        <p:nvSpPr>
          <p:cNvPr id="4" name="Slide Number Placeholder 3"/>
          <p:cNvSpPr>
            <a:spLocks noGrp="1"/>
          </p:cNvSpPr>
          <p:nvPr>
            <p:ph type="sldNum" sz="quarter" idx="12"/>
          </p:nvPr>
        </p:nvSpPr>
        <p:spPr/>
        <p:txBody>
          <a:bodyPr/>
          <a:lstStyle/>
          <a:p>
            <a:fld id="{039E8757-FA30-FB46-B9AF-7C993DFB82D8}" type="slidenum">
              <a:rPr lang="en-US" smtClean="0"/>
              <a:t>45</a:t>
            </a:fld>
            <a:endParaRPr lang="en-US"/>
          </a:p>
        </p:txBody>
      </p:sp>
    </p:spTree>
    <p:extLst>
      <p:ext uri="{BB962C8B-B14F-4D97-AF65-F5344CB8AC3E}">
        <p14:creationId xmlns:p14="http://schemas.microsoft.com/office/powerpoint/2010/main" val="145531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normAutofit/>
          </a:bodyPr>
          <a:lstStyle/>
          <a:p>
            <a:r>
              <a:rPr lang="pt-BR" dirty="0">
                <a:solidFill>
                  <a:schemeClr val="bg1"/>
                </a:solidFill>
              </a:rPr>
              <a:t>Qual o impacto do estigma?</a:t>
            </a:r>
            <a:endParaRPr lang="en-US" dirty="0">
              <a:solidFill>
                <a:schemeClr val="bg1"/>
              </a:solidFill>
            </a:endParaRPr>
          </a:p>
        </p:txBody>
      </p:sp>
      <p:sp>
        <p:nvSpPr>
          <p:cNvPr id="3" name="Content Placeholder 2"/>
          <p:cNvSpPr>
            <a:spLocks noGrp="1"/>
          </p:cNvSpPr>
          <p:nvPr>
            <p:ph idx="1"/>
          </p:nvPr>
        </p:nvSpPr>
        <p:spPr>
          <a:xfrm>
            <a:off x="1120942" y="2237875"/>
            <a:ext cx="8289758" cy="3888289"/>
          </a:xfrm>
        </p:spPr>
        <p:txBody>
          <a:bodyPr>
            <a:normAutofit fontScale="92500" lnSpcReduction="20000"/>
          </a:bodyPr>
          <a:lstStyle/>
          <a:p>
            <a:r>
              <a:rPr lang="pt-BR" dirty="0"/>
              <a:t>O estigma tem consequências graves e duradouras</a:t>
            </a:r>
            <a:r>
              <a:rPr lang="en-US" dirty="0"/>
              <a:t>.</a:t>
            </a:r>
          </a:p>
          <a:p>
            <a:r>
              <a:rPr lang="en-US" dirty="0" err="1"/>
              <a:t>Ele</a:t>
            </a:r>
            <a:r>
              <a:rPr lang="en-US" dirty="0"/>
              <a:t> causa: </a:t>
            </a:r>
          </a:p>
          <a:p>
            <a:pPr lvl="1">
              <a:buFont typeface="Courier New" charset="0"/>
              <a:buChar char="o"/>
            </a:pPr>
            <a:r>
              <a:rPr lang="pt-BR" dirty="0"/>
              <a:t>vergonha</a:t>
            </a:r>
          </a:p>
          <a:p>
            <a:pPr lvl="1">
              <a:buFont typeface="Courier New" charset="0"/>
              <a:buChar char="o"/>
            </a:pPr>
            <a:r>
              <a:rPr lang="pt-BR" dirty="0"/>
              <a:t>culpa</a:t>
            </a:r>
          </a:p>
          <a:p>
            <a:pPr lvl="1">
              <a:buFont typeface="Courier New" charset="0"/>
              <a:buChar char="o"/>
            </a:pPr>
            <a:r>
              <a:rPr lang="pt-BR" dirty="0"/>
              <a:t>desesperança</a:t>
            </a:r>
          </a:p>
          <a:p>
            <a:pPr lvl="1">
              <a:buFont typeface="Courier New" charset="0"/>
              <a:buChar char="o"/>
            </a:pPr>
            <a:r>
              <a:rPr lang="pt-BR" dirty="0"/>
              <a:t>angústia</a:t>
            </a:r>
          </a:p>
          <a:p>
            <a:pPr lvl="1">
              <a:buFont typeface="Courier New" charset="0"/>
              <a:buChar char="o"/>
            </a:pPr>
            <a:r>
              <a:rPr lang="pt-BR" dirty="0"/>
              <a:t>relutância em procurar ou aceitar ajuda</a:t>
            </a:r>
          </a:p>
          <a:p>
            <a:pPr lvl="1">
              <a:buFont typeface="Courier New" charset="0"/>
              <a:buChar char="o"/>
            </a:pPr>
            <a:r>
              <a:rPr lang="pt-BR" dirty="0"/>
              <a:t>medo</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46</a:t>
            </a:fld>
            <a:endParaRPr lang="en-US"/>
          </a:p>
        </p:txBody>
      </p:sp>
    </p:spTree>
    <p:extLst>
      <p:ext uri="{BB962C8B-B14F-4D97-AF65-F5344CB8AC3E}">
        <p14:creationId xmlns:p14="http://schemas.microsoft.com/office/powerpoint/2010/main" val="21465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p:spPr>
        <p:txBody>
          <a:bodyPr/>
          <a:lstStyle/>
          <a:p>
            <a:fld id="{9711DA21-66E1-450D-B623-04252B95333F}" type="slidenum">
              <a:rPr lang="en-US" smtClean="0"/>
              <a:pPr/>
              <a:t>47</a:t>
            </a:fld>
            <a:endParaRPr lang="en-US"/>
          </a:p>
        </p:txBody>
      </p:sp>
      <p:sp>
        <p:nvSpPr>
          <p:cNvPr id="78851" name="Title 1"/>
          <p:cNvSpPr>
            <a:spLocks noGrp="1"/>
          </p:cNvSpPr>
          <p:nvPr>
            <p:ph type="title" idx="4294967295"/>
          </p:nvPr>
        </p:nvSpPr>
        <p:spPr>
          <a:xfrm>
            <a:off x="0" y="-1"/>
            <a:ext cx="9906000" cy="1684422"/>
          </a:xfrm>
          <a:solidFill>
            <a:srgbClr val="001F41"/>
          </a:solidFill>
        </p:spPr>
        <p:txBody>
          <a:bodyPr/>
          <a:lstStyle/>
          <a:p>
            <a:r>
              <a:rPr lang="pt-BR" sz="3200" dirty="0">
                <a:solidFill>
                  <a:schemeClr val="bg1"/>
                </a:solidFill>
              </a:rPr>
              <a:t>Quais os efeitos do estigma e da discriminação</a:t>
            </a:r>
            <a:r>
              <a:rPr lang="en-US" sz="3200" dirty="0">
                <a:solidFill>
                  <a:schemeClr val="bg1"/>
                </a:solidFill>
              </a:rPr>
              <a:t>?</a:t>
            </a:r>
          </a:p>
        </p:txBody>
      </p:sp>
      <p:sp>
        <p:nvSpPr>
          <p:cNvPr id="65538" name="Content Placeholder 2"/>
          <p:cNvSpPr>
            <a:spLocks noGrp="1"/>
          </p:cNvSpPr>
          <p:nvPr>
            <p:ph idx="4294967295"/>
          </p:nvPr>
        </p:nvSpPr>
        <p:spPr>
          <a:xfrm>
            <a:off x="1407695" y="1997242"/>
            <a:ext cx="7696882" cy="4057195"/>
          </a:xfrm>
        </p:spPr>
        <p:txBody>
          <a:bodyPr>
            <a:normAutofit fontScale="92500" lnSpcReduction="20000"/>
          </a:bodyPr>
          <a:lstStyle/>
          <a:p>
            <a:pPr>
              <a:buSzPct val="70000"/>
            </a:pPr>
            <a:r>
              <a:rPr lang="en-US" sz="2400" dirty="0">
                <a:latin typeface="Calibri" pitchFamily="34" charset="0"/>
              </a:rPr>
              <a:t>Estado </a:t>
            </a:r>
            <a:r>
              <a:rPr lang="en-US" sz="2400" dirty="0" err="1">
                <a:latin typeface="Calibri" pitchFamily="34" charset="0"/>
              </a:rPr>
              <a:t>emocional</a:t>
            </a:r>
            <a:r>
              <a:rPr lang="en-US" sz="2400" dirty="0">
                <a:latin typeface="Calibri" pitchFamily="34" charset="0"/>
              </a:rPr>
              <a:t>:</a:t>
            </a:r>
          </a:p>
          <a:p>
            <a:pPr lvl="2">
              <a:buSzPct val="70000"/>
              <a:buFont typeface="Courier New" charset="0"/>
              <a:buChar char="o"/>
            </a:pPr>
            <a:r>
              <a:rPr lang="pt-BR" dirty="0">
                <a:latin typeface="Calibri" pitchFamily="34" charset="0"/>
              </a:rPr>
              <a:t>Afeta o senso de autoestima</a:t>
            </a:r>
            <a:r>
              <a:rPr lang="en-US" dirty="0">
                <a:latin typeface="Calibri" pitchFamily="34" charset="0"/>
              </a:rPr>
              <a:t>.</a:t>
            </a:r>
          </a:p>
          <a:p>
            <a:pPr>
              <a:buSzPct val="70000"/>
            </a:pPr>
            <a:r>
              <a:rPr lang="en-US" sz="2400" dirty="0" err="1">
                <a:latin typeface="Calibri" pitchFamily="34" charset="0"/>
              </a:rPr>
              <a:t>Sintomas</a:t>
            </a:r>
            <a:r>
              <a:rPr lang="en-US" sz="2400" dirty="0">
                <a:latin typeface="Calibri" pitchFamily="34" charset="0"/>
              </a:rPr>
              <a:t>:</a:t>
            </a:r>
          </a:p>
          <a:p>
            <a:pPr lvl="2">
              <a:buSzPct val="70000"/>
              <a:buFont typeface="Courier New" charset="0"/>
              <a:buChar char="o"/>
            </a:pPr>
            <a:r>
              <a:rPr lang="pt-BR" dirty="0">
                <a:latin typeface="Calibri" pitchFamily="34" charset="0"/>
              </a:rPr>
              <a:t>Contribui para a redução da expectativa de vida.</a:t>
            </a:r>
          </a:p>
          <a:p>
            <a:pPr lvl="2">
              <a:buSzPct val="70000"/>
              <a:buFont typeface="Courier New" charset="0"/>
              <a:buChar char="o"/>
            </a:pPr>
            <a:r>
              <a:rPr lang="pt-BR" dirty="0">
                <a:latin typeface="Calibri" pitchFamily="34" charset="0"/>
              </a:rPr>
              <a:t>Diminui a recuperação</a:t>
            </a:r>
            <a:r>
              <a:rPr lang="en-GB" dirty="0">
                <a:latin typeface="Calibri" pitchFamily="34" charset="0"/>
              </a:rPr>
              <a:t>.</a:t>
            </a:r>
            <a:endParaRPr lang="en-US" dirty="0">
              <a:latin typeface="Calibri" pitchFamily="34" charset="0"/>
            </a:endParaRPr>
          </a:p>
          <a:p>
            <a:pPr>
              <a:buSzPct val="70000"/>
            </a:pPr>
            <a:r>
              <a:rPr lang="pt-BR" sz="2400" dirty="0">
                <a:latin typeface="Calibri" pitchFamily="34" charset="0"/>
              </a:rPr>
              <a:t>Acesso e qualidade do tratamento</a:t>
            </a:r>
            <a:r>
              <a:rPr lang="en-US" sz="2400" dirty="0">
                <a:latin typeface="Calibri" pitchFamily="34" charset="0"/>
              </a:rPr>
              <a:t>:</a:t>
            </a:r>
          </a:p>
          <a:p>
            <a:pPr lvl="2">
              <a:buSzPct val="70000"/>
              <a:buFont typeface="Courier New" charset="0"/>
              <a:buChar char="o"/>
            </a:pPr>
            <a:r>
              <a:rPr lang="pt-BR" dirty="0">
                <a:latin typeface="Calibri" pitchFamily="34" charset="0"/>
              </a:rPr>
              <a:t>Limita o acesso e a qualidade dos cuidados de saúde</a:t>
            </a:r>
            <a:r>
              <a:rPr lang="en-GB" dirty="0">
                <a:latin typeface="Calibri" pitchFamily="34" charset="0"/>
              </a:rPr>
              <a:t>.</a:t>
            </a:r>
            <a:endParaRPr lang="en-US" dirty="0">
              <a:latin typeface="Calibri" pitchFamily="34" charset="0"/>
            </a:endParaRPr>
          </a:p>
          <a:p>
            <a:pPr>
              <a:buSzPct val="70000"/>
            </a:pPr>
            <a:r>
              <a:rPr lang="en-US" sz="2400" dirty="0" err="1">
                <a:latin typeface="Calibri" pitchFamily="34" charset="0"/>
              </a:rPr>
              <a:t>Direitos</a:t>
            </a:r>
            <a:r>
              <a:rPr lang="en-US" sz="2400" dirty="0">
                <a:latin typeface="Calibri" pitchFamily="34" charset="0"/>
              </a:rPr>
              <a:t> </a:t>
            </a:r>
            <a:r>
              <a:rPr lang="en-US" sz="2400" dirty="0" err="1">
                <a:latin typeface="Calibri" pitchFamily="34" charset="0"/>
              </a:rPr>
              <a:t>humanos</a:t>
            </a:r>
            <a:r>
              <a:rPr lang="en-US" sz="2400" dirty="0">
                <a:latin typeface="Calibri" pitchFamily="34" charset="0"/>
              </a:rPr>
              <a:t>:</a:t>
            </a:r>
          </a:p>
          <a:p>
            <a:pPr lvl="2">
              <a:buSzPct val="70000"/>
              <a:buFont typeface="Courier New" charset="0"/>
              <a:buChar char="o"/>
            </a:pPr>
            <a:r>
              <a:rPr lang="en-GB" dirty="0" err="1">
                <a:latin typeface="Calibri" pitchFamily="34" charset="0"/>
              </a:rPr>
              <a:t>Pode</a:t>
            </a:r>
            <a:r>
              <a:rPr lang="en-GB" dirty="0">
                <a:latin typeface="Calibri" pitchFamily="34" charset="0"/>
              </a:rPr>
              <a:t> </a:t>
            </a:r>
            <a:r>
              <a:rPr lang="en-GB" dirty="0" err="1">
                <a:latin typeface="Calibri" pitchFamily="34" charset="0"/>
              </a:rPr>
              <a:t>levar</a:t>
            </a:r>
            <a:r>
              <a:rPr lang="en-GB" dirty="0">
                <a:latin typeface="Calibri" pitchFamily="34" charset="0"/>
              </a:rPr>
              <a:t> a </a:t>
            </a:r>
            <a:r>
              <a:rPr lang="en-GB" dirty="0" err="1">
                <a:latin typeface="Calibri" pitchFamily="34" charset="0"/>
              </a:rPr>
              <a:t>abusos</a:t>
            </a:r>
            <a:r>
              <a:rPr lang="en-GB" dirty="0">
                <a:latin typeface="Calibri" pitchFamily="34" charset="0"/>
              </a:rPr>
              <a:t>.</a:t>
            </a:r>
            <a:endParaRPr lang="en-US" dirty="0">
              <a:latin typeface="Calibri" pitchFamily="34" charset="0"/>
            </a:endParaRPr>
          </a:p>
          <a:p>
            <a:pPr>
              <a:buSzPct val="70000"/>
            </a:pPr>
            <a:r>
              <a:rPr lang="en-US" sz="2400" dirty="0" err="1">
                <a:latin typeface="Calibri" pitchFamily="34" charset="0"/>
              </a:rPr>
              <a:t>Família</a:t>
            </a:r>
            <a:r>
              <a:rPr lang="en-US" sz="2400" dirty="0">
                <a:latin typeface="Calibri" pitchFamily="34" charset="0"/>
              </a:rPr>
              <a:t>:</a:t>
            </a:r>
          </a:p>
          <a:p>
            <a:pPr lvl="2">
              <a:buSzPct val="70000"/>
              <a:buFont typeface="Courier New" charset="0"/>
              <a:buChar char="o"/>
            </a:pPr>
            <a:r>
              <a:rPr lang="en-GB" dirty="0" err="1">
                <a:latin typeface="Calibri" pitchFamily="34" charset="0"/>
              </a:rPr>
              <a:t>Prejudica</a:t>
            </a:r>
            <a:r>
              <a:rPr lang="en-GB" dirty="0">
                <a:latin typeface="Calibri" pitchFamily="34" charset="0"/>
              </a:rPr>
              <a:t> </a:t>
            </a:r>
            <a:r>
              <a:rPr lang="en-GB" dirty="0" err="1">
                <a:latin typeface="Calibri" pitchFamily="34" charset="0"/>
              </a:rPr>
              <a:t>relacionamentos</a:t>
            </a:r>
            <a:r>
              <a:rPr lang="en-GB" dirty="0">
                <a:latin typeface="Calibri" pitchFamily="34" charset="0"/>
              </a:rPr>
              <a:t>.</a:t>
            </a:r>
            <a:endParaRPr lang="en-US" dirty="0">
              <a:latin typeface="Calibri" pitchFamily="34" charset="0"/>
            </a:endParaRPr>
          </a:p>
        </p:txBody>
      </p:sp>
    </p:spTree>
    <p:extLst>
      <p:ext uri="{BB962C8B-B14F-4D97-AF65-F5344CB8AC3E}">
        <p14:creationId xmlns:p14="http://schemas.microsoft.com/office/powerpoint/2010/main" val="343068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53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53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38">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53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53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53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53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53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p:spPr>
        <p:txBody>
          <a:bodyPr/>
          <a:lstStyle/>
          <a:p>
            <a:fld id="{CB701CF3-FDF4-4715-9A12-C341591EDC7E}" type="slidenum">
              <a:rPr lang="en-US" smtClean="0"/>
              <a:pPr/>
              <a:t>48</a:t>
            </a:fld>
            <a:endParaRPr lang="en-US"/>
          </a:p>
        </p:txBody>
      </p:sp>
      <p:sp>
        <p:nvSpPr>
          <p:cNvPr id="82947" name="Title 3"/>
          <p:cNvSpPr>
            <a:spLocks noGrp="1"/>
          </p:cNvSpPr>
          <p:nvPr>
            <p:ph type="title" idx="4294967295"/>
          </p:nvPr>
        </p:nvSpPr>
        <p:spPr>
          <a:xfrm>
            <a:off x="0" y="0"/>
            <a:ext cx="9906000" cy="1397000"/>
          </a:xfrm>
          <a:solidFill>
            <a:srgbClr val="001F41"/>
          </a:solidFill>
        </p:spPr>
        <p:txBody>
          <a:bodyPr/>
          <a:lstStyle/>
          <a:p>
            <a:r>
              <a:rPr lang="pt-BR" sz="3200" dirty="0">
                <a:solidFill>
                  <a:schemeClr val="bg1"/>
                </a:solidFill>
              </a:rPr>
              <a:t>Como provedores de saúde podemos</a:t>
            </a:r>
            <a:endParaRPr lang="en-US" sz="3200" dirty="0">
              <a:solidFill>
                <a:schemeClr val="bg1"/>
              </a:solidFill>
            </a:endParaRPr>
          </a:p>
        </p:txBody>
      </p:sp>
      <p:sp>
        <p:nvSpPr>
          <p:cNvPr id="82948" name="Content Placeholder 4"/>
          <p:cNvSpPr>
            <a:spLocks noGrp="1"/>
          </p:cNvSpPr>
          <p:nvPr>
            <p:ph sz="quarter" idx="4294967295"/>
          </p:nvPr>
        </p:nvSpPr>
        <p:spPr>
          <a:xfrm>
            <a:off x="1355558" y="1876926"/>
            <a:ext cx="7559842" cy="4479425"/>
          </a:xfrm>
        </p:spPr>
        <p:txBody>
          <a:bodyPr>
            <a:normAutofit fontScale="92500" lnSpcReduction="10000"/>
          </a:bodyPr>
          <a:lstStyle/>
          <a:p>
            <a:pPr>
              <a:buSzPct val="70000"/>
            </a:pPr>
            <a:r>
              <a:rPr lang="pt-BR" sz="2400" dirty="0">
                <a:latin typeface="Calibri" pitchFamily="34" charset="0"/>
              </a:rPr>
              <a:t>Mudar nossa própria percepção e atitude em relação às pessoas com transtornos MNS</a:t>
            </a:r>
            <a:r>
              <a:rPr lang="en-US" sz="2400" dirty="0">
                <a:latin typeface="Calibri" pitchFamily="34" charset="0"/>
              </a:rPr>
              <a:t>.</a:t>
            </a:r>
          </a:p>
          <a:p>
            <a:pPr eaLnBrk="1" hangingPunct="1">
              <a:buSzPct val="70000"/>
            </a:pPr>
            <a:endParaRPr lang="en-US" sz="2400" dirty="0">
              <a:latin typeface="Calibri" pitchFamily="34" charset="0"/>
            </a:endParaRPr>
          </a:p>
          <a:p>
            <a:pPr>
              <a:buSzPct val="70000"/>
            </a:pPr>
            <a:r>
              <a:rPr lang="pt-BR" sz="2400" dirty="0">
                <a:latin typeface="Calibri" pitchFamily="34" charset="0"/>
              </a:rPr>
              <a:t>Respeitar e defender a implementação de convenções internacionais relevantes, como a </a:t>
            </a:r>
            <a:r>
              <a:rPr lang="pt-BR" sz="2400" b="1" dirty="0">
                <a:latin typeface="Calibri" pitchFamily="34" charset="0"/>
              </a:rPr>
              <a:t>Convenção das Nações Unidas sobre os Direitos das Pessoas com Deficiência</a:t>
            </a:r>
            <a:r>
              <a:rPr lang="en-US" sz="2400" b="1" dirty="0">
                <a:latin typeface="Calibri" pitchFamily="34" charset="0"/>
              </a:rPr>
              <a:t>.</a:t>
            </a:r>
            <a:endParaRPr lang="en-US" sz="2400" dirty="0">
              <a:latin typeface="Calibri" pitchFamily="34" charset="0"/>
            </a:endParaRPr>
          </a:p>
          <a:p>
            <a:pPr eaLnBrk="1" hangingPunct="1">
              <a:buSzPct val="70000"/>
            </a:pPr>
            <a:endParaRPr lang="en-GB" sz="2400" dirty="0">
              <a:latin typeface="Calibri" pitchFamily="34" charset="0"/>
            </a:endParaRPr>
          </a:p>
          <a:p>
            <a:pPr>
              <a:buSzPct val="70000"/>
            </a:pPr>
            <a:r>
              <a:rPr lang="pt-BR" sz="2400" dirty="0">
                <a:latin typeface="Calibri" pitchFamily="34" charset="0"/>
              </a:rPr>
              <a:t>Reafirmar que todas as pessoas com todos os tipos de deficiência devem usufruir de todos os direitos humanos e liberdades fundamentais</a:t>
            </a:r>
            <a:r>
              <a:rPr lang="en-US" sz="2400" dirty="0">
                <a:latin typeface="Calibri" pitchFamily="34" charset="0"/>
              </a:rPr>
              <a:t>.</a:t>
            </a:r>
            <a:endParaRPr lang="en-GB" sz="2400" dirty="0">
              <a:latin typeface="Calibri" pitchFamily="34" charset="0"/>
            </a:endParaRPr>
          </a:p>
          <a:p>
            <a:pPr eaLnBrk="1" hangingPunct="1">
              <a:buSzPct val="70000"/>
            </a:pPr>
            <a:endParaRPr lang="en-GB" sz="2400" dirty="0">
              <a:latin typeface="Calibri" pitchFamily="34" charset="0"/>
            </a:endParaRPr>
          </a:p>
          <a:p>
            <a:pPr>
              <a:buSzPct val="70000"/>
            </a:pPr>
            <a:r>
              <a:rPr lang="pt-BR" sz="2400" dirty="0">
                <a:latin typeface="Calibri" pitchFamily="34" charset="0"/>
              </a:rPr>
              <a:t>Desempenhar um papel importante no cumprimento desses direitos</a:t>
            </a:r>
            <a:r>
              <a:rPr lang="en-GB" sz="2400" dirty="0">
                <a:latin typeface="Calibri" pitchFamily="34" charset="0"/>
              </a:rPr>
              <a:t>.</a:t>
            </a:r>
            <a:endParaRPr lang="en-US" sz="2400" dirty="0">
              <a:latin typeface="Calibri" pitchFamily="34" charset="0"/>
            </a:endParaRPr>
          </a:p>
          <a:p>
            <a:pPr eaLnBrk="1" hangingPunct="1"/>
            <a:endParaRPr lang="en-US" dirty="0"/>
          </a:p>
        </p:txBody>
      </p:sp>
    </p:spTree>
    <p:extLst>
      <p:ext uri="{BB962C8B-B14F-4D97-AF65-F5344CB8AC3E}">
        <p14:creationId xmlns:p14="http://schemas.microsoft.com/office/powerpoint/2010/main" val="1879246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E8757-FA30-FB46-B9AF-7C993DFB82D8}" type="slidenum">
              <a:rPr lang="en-US" smtClean="0"/>
              <a:t>49</a:t>
            </a:fld>
            <a:endParaRPr lang="en-US"/>
          </a:p>
        </p:txBody>
      </p:sp>
      <p:sp>
        <p:nvSpPr>
          <p:cNvPr id="5" name="Title 1"/>
          <p:cNvSpPr>
            <a:spLocks noGrp="1"/>
          </p:cNvSpPr>
          <p:nvPr>
            <p:ph type="title"/>
          </p:nvPr>
        </p:nvSpPr>
        <p:spPr>
          <a:xfrm>
            <a:off x="0" y="0"/>
            <a:ext cx="9906000" cy="6858000"/>
          </a:xfrm>
          <a:solidFill>
            <a:srgbClr val="001F41"/>
          </a:solidFill>
        </p:spPr>
        <p:txBody>
          <a:bodyPr/>
          <a:lstStyle/>
          <a:p>
            <a:r>
              <a:rPr lang="en-US" dirty="0">
                <a:solidFill>
                  <a:schemeClr val="bg1"/>
                </a:solidFill>
              </a:rPr>
              <a:t>ALMOÇO</a:t>
            </a:r>
            <a:br>
              <a:rPr lang="en-US" dirty="0">
                <a:solidFill>
                  <a:schemeClr val="bg1"/>
                </a:solidFill>
              </a:rPr>
            </a:br>
            <a:br>
              <a:rPr lang="en-US" dirty="0">
                <a:solidFill>
                  <a:schemeClr val="bg1"/>
                </a:solidFill>
              </a:rPr>
            </a:br>
            <a:r>
              <a:rPr lang="en-US" dirty="0">
                <a:solidFill>
                  <a:schemeClr val="bg1"/>
                </a:solidFill>
              </a:rPr>
              <a:t>REINÍCIO 13:00</a:t>
            </a:r>
          </a:p>
        </p:txBody>
      </p:sp>
    </p:spTree>
    <p:extLst>
      <p:ext uri="{BB962C8B-B14F-4D97-AF65-F5344CB8AC3E}">
        <p14:creationId xmlns:p14="http://schemas.microsoft.com/office/powerpoint/2010/main" val="307151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BADBBFC-BA16-463E-9BC5-573C929AAB4D}"/>
              </a:ext>
            </a:extLst>
          </p:cNvPr>
          <p:cNvPicPr>
            <a:picLocks noChangeAspect="1"/>
          </p:cNvPicPr>
          <p:nvPr/>
        </p:nvPicPr>
        <p:blipFill>
          <a:blip r:embed="rId3"/>
          <a:stretch>
            <a:fillRect/>
          </a:stretch>
        </p:blipFill>
        <p:spPr>
          <a:xfrm>
            <a:off x="587898" y="1802329"/>
            <a:ext cx="8915400" cy="4736592"/>
          </a:xfrm>
          <a:prstGeom prst="rect">
            <a:avLst/>
          </a:prstGeom>
        </p:spPr>
      </p:pic>
      <p:sp>
        <p:nvSpPr>
          <p:cNvPr id="6" name="Slide Number Placeholder 5"/>
          <p:cNvSpPr>
            <a:spLocks noGrp="1"/>
          </p:cNvSpPr>
          <p:nvPr>
            <p:ph type="sldNum" sz="quarter" idx="12"/>
          </p:nvPr>
        </p:nvSpPr>
        <p:spPr/>
        <p:txBody>
          <a:bodyPr/>
          <a:lstStyle/>
          <a:p>
            <a:fld id="{355B6135-1BA1-2743-B4A9-7B55C0D4827C}" type="slidenum">
              <a:rPr lang="en-US" smtClean="0"/>
              <a:t>5</a:t>
            </a:fld>
            <a:endParaRPr lang="en-US"/>
          </a:p>
        </p:txBody>
      </p:sp>
      <p:sp>
        <p:nvSpPr>
          <p:cNvPr id="7" name="Title 1"/>
          <p:cNvSpPr txBox="1">
            <a:spLocks/>
          </p:cNvSpPr>
          <p:nvPr/>
        </p:nvSpPr>
        <p:spPr>
          <a:xfrm>
            <a:off x="0" y="70"/>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Por que existe lacuna em saúde mental</a:t>
            </a:r>
            <a:r>
              <a:rPr lang="en-US" dirty="0">
                <a:solidFill>
                  <a:schemeClr val="bg1"/>
                </a:solidFill>
              </a:rPr>
              <a:t>?</a:t>
            </a:r>
          </a:p>
        </p:txBody>
      </p:sp>
    </p:spTree>
    <p:extLst>
      <p:ext uri="{BB962C8B-B14F-4D97-AF65-F5344CB8AC3E}">
        <p14:creationId xmlns:p14="http://schemas.microsoft.com/office/powerpoint/2010/main" val="735325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21466" b="21466"/>
          <a:stretch>
            <a:fillRect/>
          </a:stretch>
        </p:blipFill>
        <p:spPr>
          <a:xfrm>
            <a:off x="-1389603" y="-78799"/>
            <a:ext cx="13117142" cy="6936799"/>
          </a:xfrm>
        </p:spPr>
      </p:pic>
      <p:sp>
        <p:nvSpPr>
          <p:cNvPr id="5" name="Slide Number Placeholder 4"/>
          <p:cNvSpPr>
            <a:spLocks noGrp="1"/>
          </p:cNvSpPr>
          <p:nvPr>
            <p:ph type="sldNum" sz="quarter" idx="12"/>
          </p:nvPr>
        </p:nvSpPr>
        <p:spPr/>
        <p:txBody>
          <a:bodyPr/>
          <a:lstStyle/>
          <a:p>
            <a:fld id="{039E8757-FA30-FB46-B9AF-7C993DFB82D8}" type="slidenum">
              <a:rPr lang="en-US" smtClean="0"/>
              <a:t>50</a:t>
            </a:fld>
            <a:endParaRPr lang="en-US"/>
          </a:p>
        </p:txBody>
      </p:sp>
    </p:spTree>
    <p:extLst>
      <p:ext uri="{BB962C8B-B14F-4D97-AF65-F5344CB8AC3E}">
        <p14:creationId xmlns:p14="http://schemas.microsoft.com/office/powerpoint/2010/main" val="2637937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761067"/>
          </a:xfrm>
          <a:solidFill>
            <a:srgbClr val="001F41"/>
          </a:solidFill>
        </p:spPr>
        <p:txBody>
          <a:bodyPr>
            <a:normAutofit/>
          </a:bodyPr>
          <a:lstStyle/>
          <a:p>
            <a:r>
              <a:rPr lang="pt-BR" dirty="0">
                <a:solidFill>
                  <a:schemeClr val="bg1"/>
                </a:solidFill>
              </a:rPr>
              <a:t>Discussão:</a:t>
            </a:r>
            <a:br>
              <a:rPr lang="pt-BR" dirty="0">
                <a:solidFill>
                  <a:schemeClr val="bg1"/>
                </a:solidFill>
              </a:rPr>
            </a:br>
            <a:r>
              <a:rPr lang="pt-BR" dirty="0">
                <a:solidFill>
                  <a:schemeClr val="bg1"/>
                </a:solidFill>
              </a:rPr>
              <a:t>Princípios Gerais de Avaliações MNS</a:t>
            </a:r>
          </a:p>
        </p:txBody>
      </p:sp>
      <p:sp>
        <p:nvSpPr>
          <p:cNvPr id="3" name="Content Placeholder 2"/>
          <p:cNvSpPr>
            <a:spLocks noGrp="1"/>
          </p:cNvSpPr>
          <p:nvPr>
            <p:ph idx="1"/>
          </p:nvPr>
        </p:nvSpPr>
        <p:spPr>
          <a:xfrm>
            <a:off x="990600" y="2032001"/>
            <a:ext cx="8420100" cy="4094163"/>
          </a:xfrm>
        </p:spPr>
        <p:txBody>
          <a:bodyPr>
            <a:normAutofit lnSpcReduction="10000"/>
          </a:bodyPr>
          <a:lstStyle/>
          <a:p>
            <a:r>
              <a:rPr lang="pt-BR" dirty="0"/>
              <a:t>Que tipo de habilidades de comunicação você usa em suas avaliações</a:t>
            </a:r>
            <a:r>
              <a:rPr lang="en-US" dirty="0"/>
              <a:t>? </a:t>
            </a:r>
          </a:p>
          <a:p>
            <a:endParaRPr lang="en-US" dirty="0"/>
          </a:p>
          <a:p>
            <a:r>
              <a:rPr lang="pt-BR" dirty="0"/>
              <a:t>Quais tópicos você pergunta durante uma avaliação</a:t>
            </a:r>
            <a:r>
              <a:rPr lang="en-US" dirty="0"/>
              <a:t>?</a:t>
            </a:r>
          </a:p>
          <a:p>
            <a:endParaRPr lang="en-US" dirty="0"/>
          </a:p>
          <a:p>
            <a:r>
              <a:rPr lang="pt-BR" dirty="0"/>
              <a:t>O que você quer entender com uma avaliação e por quê</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51</a:t>
            </a:fld>
            <a:endParaRPr lang="en-US"/>
          </a:p>
        </p:txBody>
      </p:sp>
    </p:spTree>
    <p:extLst>
      <p:ext uri="{BB962C8B-B14F-4D97-AF65-F5344CB8AC3E}">
        <p14:creationId xmlns:p14="http://schemas.microsoft.com/office/powerpoint/2010/main" val="2992832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EC0CBEB-C22D-4C2B-9D94-702FC9FD7A58}"/>
              </a:ext>
            </a:extLst>
          </p:cNvPr>
          <p:cNvPicPr>
            <a:picLocks noChangeAspect="1"/>
          </p:cNvPicPr>
          <p:nvPr/>
        </p:nvPicPr>
        <p:blipFill>
          <a:blip r:embed="rId3"/>
          <a:stretch>
            <a:fillRect/>
          </a:stretch>
        </p:blipFill>
        <p:spPr>
          <a:xfrm>
            <a:off x="0" y="195496"/>
            <a:ext cx="9906000" cy="6467008"/>
          </a:xfrm>
          <a:prstGeom prst="rect">
            <a:avLst/>
          </a:prstGeom>
        </p:spPr>
      </p:pic>
      <p:sp>
        <p:nvSpPr>
          <p:cNvPr id="5" name="Slide Number Placeholder 4"/>
          <p:cNvSpPr>
            <a:spLocks noGrp="1"/>
          </p:cNvSpPr>
          <p:nvPr>
            <p:ph type="sldNum" sz="quarter" idx="12"/>
          </p:nvPr>
        </p:nvSpPr>
        <p:spPr/>
        <p:txBody>
          <a:bodyPr/>
          <a:lstStyle/>
          <a:p>
            <a:fld id="{039E8757-FA30-FB46-B9AF-7C993DFB82D8}" type="slidenum">
              <a:rPr lang="en-US" smtClean="0"/>
              <a:t>52</a:t>
            </a:fld>
            <a:endParaRPr lang="en-US"/>
          </a:p>
        </p:txBody>
      </p:sp>
    </p:spTree>
    <p:extLst>
      <p:ext uri="{BB962C8B-B14F-4D97-AF65-F5344CB8AC3E}">
        <p14:creationId xmlns:p14="http://schemas.microsoft.com/office/powerpoint/2010/main" val="3400474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0F197E6-9E66-456E-A838-09652C5AA095}"/>
              </a:ext>
            </a:extLst>
          </p:cNvPr>
          <p:cNvPicPr>
            <a:picLocks noChangeAspect="1"/>
          </p:cNvPicPr>
          <p:nvPr/>
        </p:nvPicPr>
        <p:blipFill>
          <a:blip r:embed="rId3"/>
          <a:stretch>
            <a:fillRect/>
          </a:stretch>
        </p:blipFill>
        <p:spPr>
          <a:xfrm>
            <a:off x="0" y="195496"/>
            <a:ext cx="9906000" cy="6467008"/>
          </a:xfrm>
          <a:prstGeom prst="rect">
            <a:avLst/>
          </a:prstGeom>
        </p:spPr>
      </p:pic>
      <p:sp>
        <p:nvSpPr>
          <p:cNvPr id="5" name="Slide Number Placeholder 4"/>
          <p:cNvSpPr>
            <a:spLocks noGrp="1"/>
          </p:cNvSpPr>
          <p:nvPr>
            <p:ph type="sldNum" sz="quarter" idx="12"/>
          </p:nvPr>
        </p:nvSpPr>
        <p:spPr/>
        <p:txBody>
          <a:bodyPr/>
          <a:lstStyle/>
          <a:p>
            <a:fld id="{039E8757-FA30-FB46-B9AF-7C993DFB82D8}" type="slidenum">
              <a:rPr lang="en-US" smtClean="0"/>
              <a:t>53</a:t>
            </a:fld>
            <a:endParaRPr lang="en-US"/>
          </a:p>
        </p:txBody>
      </p:sp>
    </p:spTree>
    <p:extLst>
      <p:ext uri="{BB962C8B-B14F-4D97-AF65-F5344CB8AC3E}">
        <p14:creationId xmlns:p14="http://schemas.microsoft.com/office/powerpoint/2010/main" val="1042511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51013"/>
          </a:xfrm>
          <a:solidFill>
            <a:srgbClr val="001F41"/>
          </a:solidFill>
        </p:spPr>
        <p:txBody>
          <a:bodyPr/>
          <a:lstStyle/>
          <a:p>
            <a:r>
              <a:rPr lang="en-US" dirty="0" err="1">
                <a:solidFill>
                  <a:schemeClr val="bg1"/>
                </a:solidFill>
              </a:rPr>
              <a:t>Apresentando</a:t>
            </a:r>
            <a:r>
              <a:rPr lang="en-US" dirty="0">
                <a:solidFill>
                  <a:schemeClr val="bg1"/>
                </a:solidFill>
              </a:rPr>
              <a:t> </a:t>
            </a:r>
            <a:r>
              <a:rPr lang="en-US" dirty="0" err="1">
                <a:solidFill>
                  <a:schemeClr val="bg1"/>
                </a:solidFill>
              </a:rPr>
              <a:t>uma</a:t>
            </a:r>
            <a:r>
              <a:rPr lang="en-US" dirty="0">
                <a:solidFill>
                  <a:schemeClr val="bg1"/>
                </a:solidFill>
              </a:rPr>
              <a:t> </a:t>
            </a:r>
            <a:r>
              <a:rPr lang="en-US" dirty="0" err="1">
                <a:solidFill>
                  <a:schemeClr val="bg1"/>
                </a:solidFill>
              </a:rPr>
              <a:t>queixa</a:t>
            </a:r>
            <a:endParaRPr lang="en-US" dirty="0">
              <a:solidFill>
                <a:schemeClr val="bg1"/>
              </a:solidFill>
            </a:endParaRPr>
          </a:p>
        </p:txBody>
      </p:sp>
      <p:sp>
        <p:nvSpPr>
          <p:cNvPr id="3" name="Content Placeholder 2"/>
          <p:cNvSpPr>
            <a:spLocks noGrp="1"/>
          </p:cNvSpPr>
          <p:nvPr>
            <p:ph idx="1"/>
          </p:nvPr>
        </p:nvSpPr>
        <p:spPr>
          <a:xfrm>
            <a:off x="1192389" y="2150533"/>
            <a:ext cx="8218310" cy="3975630"/>
          </a:xfrm>
        </p:spPr>
        <p:txBody>
          <a:bodyPr>
            <a:normAutofit fontScale="77500" lnSpcReduction="20000"/>
          </a:bodyPr>
          <a:lstStyle/>
          <a:p>
            <a:pPr marL="0" indent="0">
              <a:buNone/>
            </a:pPr>
            <a:r>
              <a:rPr lang="pt-BR" dirty="0"/>
              <a:t>Comece com perguntas abertas e concentre-se em áreas com perguntas fechadas mais específicas, conforme necessário</a:t>
            </a:r>
            <a:r>
              <a:rPr lang="en-US" dirty="0"/>
              <a:t>.</a:t>
            </a:r>
          </a:p>
          <a:p>
            <a:pPr marL="0" indent="0">
              <a:buNone/>
            </a:pPr>
            <a:endParaRPr lang="en-US" dirty="0"/>
          </a:p>
          <a:p>
            <a:pPr marL="0" indent="0">
              <a:buNone/>
            </a:pPr>
            <a:r>
              <a:rPr lang="en-US" dirty="0" err="1"/>
              <a:t>Pergunte</a:t>
            </a:r>
            <a:r>
              <a:rPr lang="en-US" dirty="0"/>
              <a:t>: </a:t>
            </a:r>
          </a:p>
          <a:p>
            <a:r>
              <a:rPr lang="pt-BR" dirty="0"/>
              <a:t>Por que você veio me ver hoje?</a:t>
            </a:r>
          </a:p>
          <a:p>
            <a:r>
              <a:rPr lang="pt-BR" dirty="0"/>
              <a:t>Quando isso começou?</a:t>
            </a:r>
          </a:p>
          <a:p>
            <a:r>
              <a:rPr lang="pt-BR" dirty="0"/>
              <a:t>Há quanto tempo isso vem acontecendo – quantos anos, meses, semanas, dias?</a:t>
            </a:r>
          </a:p>
          <a:p>
            <a:r>
              <a:rPr lang="pt-BR" dirty="0"/>
              <a:t>Como isso começou?</a:t>
            </a:r>
          </a:p>
          <a:p>
            <a:r>
              <a:rPr lang="pt-BR" dirty="0"/>
              <a:t>O que você acha que está acontecendo com você</a:t>
            </a:r>
            <a:r>
              <a:rPr lang="en-US" dirty="0"/>
              <a:t>? </a:t>
            </a:r>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54</a:t>
            </a:fld>
            <a:endParaRPr lang="en-US"/>
          </a:p>
        </p:txBody>
      </p:sp>
    </p:spTree>
    <p:extLst>
      <p:ext uri="{BB962C8B-B14F-4D97-AF65-F5344CB8AC3E}">
        <p14:creationId xmlns:p14="http://schemas.microsoft.com/office/powerpoint/2010/main" val="4151143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pt-BR" dirty="0">
                <a:solidFill>
                  <a:schemeClr val="bg1"/>
                </a:solidFill>
              </a:rPr>
              <a:t>História pregressa de transtornos MNS</a:t>
            </a:r>
            <a:endParaRPr lang="en-US" dirty="0">
              <a:solidFill>
                <a:schemeClr val="bg1"/>
              </a:solidFill>
            </a:endParaRPr>
          </a:p>
        </p:txBody>
      </p:sp>
      <p:sp>
        <p:nvSpPr>
          <p:cNvPr id="3" name="Content Placeholder 2"/>
          <p:cNvSpPr>
            <a:spLocks noGrp="1"/>
          </p:cNvSpPr>
          <p:nvPr>
            <p:ph idx="1"/>
          </p:nvPr>
        </p:nvSpPr>
        <p:spPr>
          <a:xfrm>
            <a:off x="935566" y="1715294"/>
            <a:ext cx="8328379" cy="4525963"/>
          </a:xfrm>
        </p:spPr>
        <p:txBody>
          <a:bodyPr>
            <a:normAutofit fontScale="85000" lnSpcReduction="20000"/>
          </a:bodyPr>
          <a:lstStyle/>
          <a:p>
            <a:pPr marL="0" indent="0">
              <a:buNone/>
            </a:pPr>
            <a:endParaRPr lang="en-US" dirty="0"/>
          </a:p>
          <a:p>
            <a:r>
              <a:rPr lang="pt-BR" dirty="0"/>
              <a:t>Algo assim já aconteceu antes com você?</a:t>
            </a:r>
          </a:p>
          <a:p>
            <a:r>
              <a:rPr lang="pt-BR" dirty="0"/>
              <a:t>Você já se sentiu assim antes?</a:t>
            </a:r>
          </a:p>
          <a:p>
            <a:r>
              <a:rPr lang="pt-BR" dirty="0"/>
              <a:t>Quando você se sentiu assim no passado, você procurou ajuda? O que aconteceu? (Explore se eles foram para o hospital etc.)</a:t>
            </a:r>
          </a:p>
          <a:p>
            <a:r>
              <a:rPr lang="pt-BR" dirty="0"/>
              <a:t>Quando você se sentiu assim no passado, como você lidou? O que você fez? (Explore o consumo de álcool, drogas, cigarro)</a:t>
            </a:r>
          </a:p>
          <a:p>
            <a:r>
              <a:rPr lang="pt-BR" dirty="0"/>
              <a:t>Quando você se sentiu assim no passado, você já tentou se machucar ou se matar</a:t>
            </a:r>
            <a:r>
              <a:rPr lang="en-US"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55</a:t>
            </a:fld>
            <a:endParaRPr lang="en-US"/>
          </a:p>
        </p:txBody>
      </p:sp>
    </p:spTree>
    <p:extLst>
      <p:ext uri="{BB962C8B-B14F-4D97-AF65-F5344CB8AC3E}">
        <p14:creationId xmlns:p14="http://schemas.microsoft.com/office/powerpoint/2010/main" val="859267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en-US" dirty="0" err="1">
                <a:solidFill>
                  <a:schemeClr val="bg1"/>
                </a:solidFill>
              </a:rPr>
              <a:t>História</a:t>
            </a:r>
            <a:r>
              <a:rPr lang="en-US" dirty="0">
                <a:solidFill>
                  <a:schemeClr val="bg1"/>
                </a:solidFill>
              </a:rPr>
              <a:t> </a:t>
            </a:r>
            <a:r>
              <a:rPr lang="en-US" dirty="0" err="1">
                <a:solidFill>
                  <a:schemeClr val="bg1"/>
                </a:solidFill>
              </a:rPr>
              <a:t>clínica</a:t>
            </a:r>
            <a:r>
              <a:rPr lang="en-US" dirty="0">
                <a:solidFill>
                  <a:schemeClr val="bg1"/>
                </a:solidFill>
              </a:rPr>
              <a:t> </a:t>
            </a:r>
            <a:r>
              <a:rPr lang="en-US" dirty="0" err="1">
                <a:solidFill>
                  <a:schemeClr val="bg1"/>
                </a:solidFill>
              </a:rPr>
              <a:t>geral</a:t>
            </a:r>
            <a:r>
              <a:rPr lang="en-US" dirty="0">
                <a:solidFill>
                  <a:schemeClr val="bg1"/>
                </a:solidFill>
              </a:rPr>
              <a:t> </a:t>
            </a:r>
          </a:p>
        </p:txBody>
      </p:sp>
      <p:sp>
        <p:nvSpPr>
          <p:cNvPr id="3" name="Content Placeholder 2"/>
          <p:cNvSpPr>
            <a:spLocks noGrp="1"/>
          </p:cNvSpPr>
          <p:nvPr>
            <p:ph idx="1"/>
          </p:nvPr>
        </p:nvSpPr>
        <p:spPr>
          <a:xfrm>
            <a:off x="917222" y="2133601"/>
            <a:ext cx="8493477" cy="3992563"/>
          </a:xfrm>
        </p:spPr>
        <p:txBody>
          <a:bodyPr>
            <a:normAutofit/>
          </a:bodyPr>
          <a:lstStyle/>
          <a:p>
            <a:pPr marL="0" indent="0">
              <a:buNone/>
            </a:pPr>
            <a:r>
              <a:rPr lang="pt-BR" dirty="0"/>
              <a:t>Descubra se eles tiveram alguma outra preocupação com a saúde ou tomaram alguma medicação nos últimos anos</a:t>
            </a:r>
            <a:r>
              <a:rPr lang="en-US" dirty="0"/>
              <a:t>. </a:t>
            </a:r>
          </a:p>
          <a:p>
            <a:r>
              <a:rPr lang="pt-BR" dirty="0"/>
              <a:t>Descubra se eles têm alguma alergia a medicamentos.</a:t>
            </a:r>
          </a:p>
          <a:p>
            <a:r>
              <a:rPr lang="pt-BR" dirty="0"/>
              <a:t>Se eles estão tomando medicação, sabem para que serve</a:t>
            </a:r>
            <a:r>
              <a:rPr lang="en-US" dirty="0"/>
              <a:t>? </a:t>
            </a:r>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56</a:t>
            </a:fld>
            <a:endParaRPr lang="en-US"/>
          </a:p>
        </p:txBody>
      </p:sp>
    </p:spTree>
    <p:extLst>
      <p:ext uri="{BB962C8B-B14F-4D97-AF65-F5344CB8AC3E}">
        <p14:creationId xmlns:p14="http://schemas.microsoft.com/office/powerpoint/2010/main" val="1119615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pt-BR" dirty="0">
                <a:solidFill>
                  <a:schemeClr val="bg1"/>
                </a:solidFill>
              </a:rPr>
              <a:t>História familiar de transtornos MNS</a:t>
            </a:r>
            <a:endParaRPr lang="en-US" dirty="0">
              <a:solidFill>
                <a:schemeClr val="bg1"/>
              </a:solidFill>
            </a:endParaRPr>
          </a:p>
        </p:txBody>
      </p:sp>
      <p:sp>
        <p:nvSpPr>
          <p:cNvPr id="3" name="Content Placeholder 2"/>
          <p:cNvSpPr>
            <a:spLocks noGrp="1"/>
          </p:cNvSpPr>
          <p:nvPr>
            <p:ph idx="1"/>
          </p:nvPr>
        </p:nvSpPr>
        <p:spPr>
          <a:xfrm>
            <a:off x="678744" y="2099734"/>
            <a:ext cx="8548512" cy="4256617"/>
          </a:xfrm>
        </p:spPr>
        <p:txBody>
          <a:bodyPr>
            <a:normAutofit fontScale="77500" lnSpcReduction="20000"/>
          </a:bodyPr>
          <a:lstStyle/>
          <a:p>
            <a:pPr marL="0" indent="0">
              <a:buNone/>
            </a:pPr>
            <a:r>
              <a:rPr lang="pt-BR" dirty="0"/>
              <a:t>Você sabe se alguém da sua família já se sentiu da mesma maneira que você/experimentou os mesmos sentimentos/sensações/emoções que você</a:t>
            </a:r>
            <a:r>
              <a:rPr lang="en-US" dirty="0"/>
              <a:t>? </a:t>
            </a:r>
          </a:p>
          <a:p>
            <a:endParaRPr lang="en-US" dirty="0"/>
          </a:p>
          <a:p>
            <a:pPr marL="0" indent="0">
              <a:buNone/>
            </a:pPr>
            <a:r>
              <a:rPr lang="pt-BR" dirty="0"/>
              <a:t>Perguntar sobre a história familiar dá a você a oportunidade de saber quem é quem na família (com quem a pessoa é próxima, qualquer discórdia familiar, percepção sobre as relações familiares</a:t>
            </a:r>
            <a:r>
              <a:rPr lang="en-US" dirty="0"/>
              <a:t>).</a:t>
            </a:r>
          </a:p>
          <a:p>
            <a:pPr marL="0" indent="0">
              <a:buNone/>
            </a:pPr>
            <a:endParaRPr lang="en-US" dirty="0"/>
          </a:p>
          <a:p>
            <a:pPr marL="0" indent="0">
              <a:buNone/>
            </a:pPr>
            <a:r>
              <a:rPr lang="pt-BR" dirty="0"/>
              <a:t>Transtornos MNS podem ser causados por fatores sociais, psicológicos e genéticos, por isso não tenha medo de explorar a história familiar</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57</a:t>
            </a:fld>
            <a:endParaRPr lang="en-US"/>
          </a:p>
        </p:txBody>
      </p:sp>
    </p:spTree>
    <p:extLst>
      <p:ext uri="{BB962C8B-B14F-4D97-AF65-F5344CB8AC3E}">
        <p14:creationId xmlns:p14="http://schemas.microsoft.com/office/powerpoint/2010/main" val="3035226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693333"/>
          </a:xfrm>
          <a:solidFill>
            <a:srgbClr val="001F41"/>
          </a:solidFill>
        </p:spPr>
        <p:txBody>
          <a:bodyPr/>
          <a:lstStyle/>
          <a:p>
            <a:r>
              <a:rPr lang="en-US" dirty="0" err="1">
                <a:solidFill>
                  <a:schemeClr val="bg1"/>
                </a:solidFill>
              </a:rPr>
              <a:t>História</a:t>
            </a:r>
            <a:r>
              <a:rPr lang="en-US" dirty="0">
                <a:solidFill>
                  <a:schemeClr val="bg1"/>
                </a:solidFill>
              </a:rPr>
              <a:t> </a:t>
            </a:r>
            <a:r>
              <a:rPr lang="en-US" dirty="0" err="1">
                <a:solidFill>
                  <a:schemeClr val="bg1"/>
                </a:solidFill>
              </a:rPr>
              <a:t>Psicossocial</a:t>
            </a:r>
            <a:endParaRPr lang="en-US" dirty="0">
              <a:solidFill>
                <a:schemeClr val="bg1"/>
              </a:solidFill>
            </a:endParaRPr>
          </a:p>
        </p:txBody>
      </p:sp>
      <p:sp>
        <p:nvSpPr>
          <p:cNvPr id="3" name="Content Placeholder 2"/>
          <p:cNvSpPr>
            <a:spLocks noGrp="1"/>
          </p:cNvSpPr>
          <p:nvPr>
            <p:ph idx="1"/>
          </p:nvPr>
        </p:nvSpPr>
        <p:spPr>
          <a:xfrm>
            <a:off x="880534" y="2072217"/>
            <a:ext cx="8355894" cy="4525963"/>
          </a:xfrm>
        </p:spPr>
        <p:txBody>
          <a:bodyPr>
            <a:normAutofit fontScale="85000" lnSpcReduction="20000"/>
          </a:bodyPr>
          <a:lstStyle/>
          <a:p>
            <a:pPr marL="0" indent="0">
              <a:buNone/>
            </a:pPr>
            <a:r>
              <a:rPr lang="pt-BR" dirty="0"/>
              <a:t>O objetivo da história psicossocial é compreender a história psicológica, social e ambiental da pessoa</a:t>
            </a:r>
            <a:r>
              <a:rPr lang="en-US" dirty="0"/>
              <a:t>:</a:t>
            </a:r>
          </a:p>
          <a:p>
            <a:r>
              <a:rPr lang="pt-BR" dirty="0"/>
              <a:t>Você está atualmente apto para trabalhar/estudar/frequentar a escola? Como é o trabalho/escola/universidade?</a:t>
            </a:r>
          </a:p>
          <a:p>
            <a:r>
              <a:rPr lang="pt-BR" dirty="0"/>
              <a:t>Com quem você mora? Como está sua vida familiar no momento?</a:t>
            </a:r>
          </a:p>
          <a:p>
            <a:r>
              <a:rPr lang="pt-BR" dirty="0"/>
              <a:t>Você está sofrendo algum estresse em sua vida no momento?</a:t>
            </a:r>
          </a:p>
          <a:p>
            <a:r>
              <a:rPr lang="pt-BR" dirty="0"/>
              <a:t>O que você faz no seu tempo livre?</a:t>
            </a:r>
          </a:p>
          <a:p>
            <a:r>
              <a:rPr lang="pt-BR" dirty="0"/>
              <a:t>Quem você tem em sua vida para apoiá-lo</a:t>
            </a:r>
            <a:r>
              <a:rPr lang="en-US" dirty="0"/>
              <a:t>?</a:t>
            </a:r>
          </a:p>
          <a:p>
            <a:endParaRPr lang="en-US" dirty="0"/>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58</a:t>
            </a:fld>
            <a:endParaRPr lang="en-US"/>
          </a:p>
        </p:txBody>
      </p:sp>
    </p:spTree>
    <p:extLst>
      <p:ext uri="{BB962C8B-B14F-4D97-AF65-F5344CB8AC3E}">
        <p14:creationId xmlns:p14="http://schemas.microsoft.com/office/powerpoint/2010/main" val="750218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en-US" dirty="0" err="1">
                <a:solidFill>
                  <a:schemeClr val="bg1"/>
                </a:solidFill>
              </a:rPr>
              <a:t>Estressores</a:t>
            </a:r>
            <a:r>
              <a:rPr lang="en-US" dirty="0">
                <a:solidFill>
                  <a:schemeClr val="bg1"/>
                </a:solidFill>
              </a:rPr>
              <a:t> </a:t>
            </a:r>
            <a:r>
              <a:rPr lang="en-US" dirty="0" err="1">
                <a:solidFill>
                  <a:schemeClr val="bg1"/>
                </a:solidFill>
              </a:rPr>
              <a:t>Psicossociais</a:t>
            </a:r>
            <a:endParaRPr lang="en-US" dirty="0">
              <a:solidFill>
                <a:schemeClr val="bg1"/>
              </a:solidFill>
            </a:endParaRPr>
          </a:p>
        </p:txBody>
      </p:sp>
      <p:sp>
        <p:nvSpPr>
          <p:cNvPr id="3" name="Content Placeholder 2"/>
          <p:cNvSpPr>
            <a:spLocks noGrp="1"/>
          </p:cNvSpPr>
          <p:nvPr>
            <p:ph idx="1"/>
          </p:nvPr>
        </p:nvSpPr>
        <p:spPr>
          <a:xfrm>
            <a:off x="1119012" y="1914260"/>
            <a:ext cx="7667977" cy="4128030"/>
          </a:xfrm>
        </p:spPr>
        <p:txBody>
          <a:bodyPr>
            <a:normAutofit lnSpcReduction="10000"/>
          </a:bodyPr>
          <a:lstStyle/>
          <a:p>
            <a:pPr marL="0" indent="0">
              <a:buNone/>
            </a:pPr>
            <a:r>
              <a:rPr lang="pt-BR" dirty="0"/>
              <a:t>Violência e abuso constituem estressores psicossociais significativos para indivíduos, famílias e comunidades</a:t>
            </a:r>
            <a:r>
              <a:rPr lang="en-US" dirty="0"/>
              <a:t> </a:t>
            </a:r>
          </a:p>
          <a:p>
            <a:pPr marL="0" indent="0">
              <a:buNone/>
            </a:pPr>
            <a:endParaRPr lang="en-US" dirty="0"/>
          </a:p>
          <a:p>
            <a:pPr marL="0" indent="0">
              <a:buNone/>
            </a:pPr>
            <a:r>
              <a:rPr lang="pt-BR" dirty="0"/>
              <a:t>Violência baseada em gênero (VBG) é atualmente amplamente reconhecida como uma preocupação global de saúde pública e direitos humanos</a:t>
            </a:r>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59</a:t>
            </a:fld>
            <a:endParaRPr lang="en-US"/>
          </a:p>
        </p:txBody>
      </p:sp>
    </p:spTree>
    <p:extLst>
      <p:ext uri="{BB962C8B-B14F-4D97-AF65-F5344CB8AC3E}">
        <p14:creationId xmlns:p14="http://schemas.microsoft.com/office/powerpoint/2010/main" val="311043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D3CB5498-9FB0-45B6-BCFA-7519F66F2E8E}"/>
              </a:ext>
            </a:extLst>
          </p:cNvPr>
          <p:cNvPicPr>
            <a:picLocks noChangeAspect="1"/>
          </p:cNvPicPr>
          <p:nvPr/>
        </p:nvPicPr>
        <p:blipFill>
          <a:blip r:embed="rId3"/>
          <a:stretch>
            <a:fillRect/>
          </a:stretch>
        </p:blipFill>
        <p:spPr>
          <a:xfrm>
            <a:off x="304800" y="1952401"/>
            <a:ext cx="9296400" cy="4724400"/>
          </a:xfrm>
          <a:prstGeom prst="rect">
            <a:avLst/>
          </a:prstGeom>
        </p:spPr>
      </p:pic>
      <p:sp>
        <p:nvSpPr>
          <p:cNvPr id="6" name="Slide Number Placeholder 5"/>
          <p:cNvSpPr>
            <a:spLocks noGrp="1"/>
          </p:cNvSpPr>
          <p:nvPr>
            <p:ph type="sldNum" sz="quarter" idx="12"/>
          </p:nvPr>
        </p:nvSpPr>
        <p:spPr/>
        <p:txBody>
          <a:bodyPr/>
          <a:lstStyle/>
          <a:p>
            <a:fld id="{355B6135-1BA1-2743-B4A9-7B55C0D4827C}" type="slidenum">
              <a:rPr lang="en-US" smtClean="0"/>
              <a:t>6</a:t>
            </a:fld>
            <a:endParaRPr lang="en-US"/>
          </a:p>
        </p:txBody>
      </p:sp>
      <p:sp>
        <p:nvSpPr>
          <p:cNvPr id="8"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Por que existe lacuna em saúde mental</a:t>
            </a:r>
            <a:r>
              <a:rPr lang="en-US" dirty="0">
                <a:solidFill>
                  <a:schemeClr val="bg1"/>
                </a:solidFill>
              </a:rPr>
              <a:t>?</a:t>
            </a:r>
          </a:p>
        </p:txBody>
      </p:sp>
    </p:spTree>
    <p:extLst>
      <p:ext uri="{BB962C8B-B14F-4D97-AF65-F5344CB8AC3E}">
        <p14:creationId xmlns:p14="http://schemas.microsoft.com/office/powerpoint/2010/main" val="3109720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744133"/>
          </a:xfrm>
          <a:solidFill>
            <a:srgbClr val="001F41"/>
          </a:solidFill>
        </p:spPr>
        <p:txBody>
          <a:bodyPr/>
          <a:lstStyle/>
          <a:p>
            <a:r>
              <a:rPr lang="en-US" dirty="0" err="1">
                <a:solidFill>
                  <a:schemeClr val="bg1"/>
                </a:solidFill>
              </a:rPr>
              <a:t>Dicas</a:t>
            </a:r>
            <a:r>
              <a:rPr lang="en-US" dirty="0">
                <a:solidFill>
                  <a:schemeClr val="bg1"/>
                </a:solidFill>
              </a:rPr>
              <a:t> </a:t>
            </a:r>
            <a:r>
              <a:rPr lang="en-US" dirty="0" err="1">
                <a:solidFill>
                  <a:schemeClr val="bg1"/>
                </a:solidFill>
              </a:rPr>
              <a:t>para</a:t>
            </a:r>
            <a:r>
              <a:rPr lang="en-US" dirty="0">
                <a:solidFill>
                  <a:schemeClr val="bg1"/>
                </a:solidFill>
              </a:rPr>
              <a:t> um </a:t>
            </a:r>
            <a:r>
              <a:rPr lang="en-US" dirty="0" err="1">
                <a:solidFill>
                  <a:schemeClr val="bg1"/>
                </a:solidFill>
              </a:rPr>
              <a:t>primeiro</a:t>
            </a:r>
            <a:r>
              <a:rPr lang="en-US" dirty="0">
                <a:solidFill>
                  <a:schemeClr val="bg1"/>
                </a:solidFill>
              </a:rPr>
              <a:t> </a:t>
            </a:r>
            <a:r>
              <a:rPr lang="en-US" dirty="0" err="1">
                <a:solidFill>
                  <a:schemeClr val="bg1"/>
                </a:solidFill>
              </a:rPr>
              <a:t>atendimento</a:t>
            </a:r>
            <a:endParaRPr lang="en-US" dirty="0">
              <a:solidFill>
                <a:schemeClr val="bg1"/>
              </a:solidFill>
            </a:endParaRPr>
          </a:p>
        </p:txBody>
      </p:sp>
      <p:sp>
        <p:nvSpPr>
          <p:cNvPr id="3" name="Content Placeholder 2"/>
          <p:cNvSpPr>
            <a:spLocks noGrp="1"/>
          </p:cNvSpPr>
          <p:nvPr>
            <p:ph idx="1"/>
          </p:nvPr>
        </p:nvSpPr>
        <p:spPr>
          <a:xfrm>
            <a:off x="1137356" y="2116667"/>
            <a:ext cx="7778045" cy="4239683"/>
          </a:xfrm>
        </p:spPr>
        <p:txBody>
          <a:bodyPr>
            <a:normAutofit fontScale="85000" lnSpcReduction="20000"/>
          </a:bodyPr>
          <a:lstStyle/>
          <a:p>
            <a:r>
              <a:rPr lang="pt-BR" dirty="0"/>
              <a:t>Escolha um lugar privativo para conversar, onde ninguém possa ouvir (mas não um lugar que deixe claro aos outros por que vocês estão lá)</a:t>
            </a:r>
          </a:p>
          <a:p>
            <a:r>
              <a:rPr lang="pt-BR" dirty="0"/>
              <a:t>Assegure a confidencialidade, mas explique o que aconteceria se você tivesse que quebrar a confidencialidade</a:t>
            </a:r>
          </a:p>
          <a:p>
            <a:r>
              <a:rPr lang="pt-BR" dirty="0"/>
              <a:t>Use os princípios da escuta ativa</a:t>
            </a:r>
          </a:p>
          <a:p>
            <a:r>
              <a:rPr lang="pt-BR" dirty="0"/>
              <a:t>Incentive a pessoa a falar, mas não a force</a:t>
            </a:r>
          </a:p>
          <a:p>
            <a:r>
              <a:rPr lang="pt-BR" dirty="0"/>
              <a:t>Permita silêncios. Permita que a pessoa chore, dê a ela o tempo que precisar</a:t>
            </a:r>
          </a:p>
          <a:p>
            <a:r>
              <a:rPr lang="pt-BR" dirty="0"/>
              <a:t>Gestão dos transtornos MNS</a:t>
            </a:r>
          </a:p>
        </p:txBody>
      </p:sp>
      <p:sp>
        <p:nvSpPr>
          <p:cNvPr id="4" name="Slide Number Placeholder 3"/>
          <p:cNvSpPr>
            <a:spLocks noGrp="1"/>
          </p:cNvSpPr>
          <p:nvPr>
            <p:ph type="sldNum" sz="quarter" idx="12"/>
          </p:nvPr>
        </p:nvSpPr>
        <p:spPr/>
        <p:txBody>
          <a:bodyPr/>
          <a:lstStyle/>
          <a:p>
            <a:fld id="{039E8757-FA30-FB46-B9AF-7C993DFB82D8}" type="slidenum">
              <a:rPr lang="en-US" smtClean="0"/>
              <a:t>60</a:t>
            </a:fld>
            <a:endParaRPr lang="en-US"/>
          </a:p>
        </p:txBody>
      </p:sp>
    </p:spTree>
    <p:extLst>
      <p:ext uri="{BB962C8B-B14F-4D97-AF65-F5344CB8AC3E}">
        <p14:creationId xmlns:p14="http://schemas.microsoft.com/office/powerpoint/2010/main" val="780099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365" y="-100542"/>
            <a:ext cx="10437720" cy="6992408"/>
          </a:xfrm>
          <a:prstGeom prst="rect">
            <a:avLst/>
          </a:prstGeom>
        </p:spPr>
      </p:pic>
      <p:sp>
        <p:nvSpPr>
          <p:cNvPr id="4" name="Slide Number Placeholder 3"/>
          <p:cNvSpPr>
            <a:spLocks noGrp="1"/>
          </p:cNvSpPr>
          <p:nvPr>
            <p:ph type="sldNum" sz="quarter" idx="12"/>
          </p:nvPr>
        </p:nvSpPr>
        <p:spPr/>
        <p:txBody>
          <a:bodyPr/>
          <a:lstStyle/>
          <a:p>
            <a:fld id="{039E8757-FA30-FB46-B9AF-7C993DFB82D8}" type="slidenum">
              <a:rPr lang="en-US" smtClean="0"/>
              <a:t>61</a:t>
            </a:fld>
            <a:endParaRPr lang="en-US"/>
          </a:p>
        </p:txBody>
      </p:sp>
    </p:spTree>
    <p:extLst>
      <p:ext uri="{BB962C8B-B14F-4D97-AF65-F5344CB8AC3E}">
        <p14:creationId xmlns:p14="http://schemas.microsoft.com/office/powerpoint/2010/main" val="1757859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33B1D5-03BA-4EAD-9242-3D25B3F74025}"/>
              </a:ext>
            </a:extLst>
          </p:cNvPr>
          <p:cNvPicPr>
            <a:picLocks noChangeAspect="1"/>
          </p:cNvPicPr>
          <p:nvPr/>
        </p:nvPicPr>
        <p:blipFill>
          <a:blip r:embed="rId3"/>
          <a:stretch>
            <a:fillRect/>
          </a:stretch>
        </p:blipFill>
        <p:spPr>
          <a:xfrm>
            <a:off x="0" y="195496"/>
            <a:ext cx="9906000" cy="6467008"/>
          </a:xfrm>
          <a:prstGeom prst="rect">
            <a:avLst/>
          </a:prstGeom>
        </p:spPr>
      </p:pic>
      <p:sp>
        <p:nvSpPr>
          <p:cNvPr id="6" name="Slide Number Placeholder 5"/>
          <p:cNvSpPr>
            <a:spLocks noGrp="1"/>
          </p:cNvSpPr>
          <p:nvPr>
            <p:ph type="sldNum" sz="quarter" idx="12"/>
          </p:nvPr>
        </p:nvSpPr>
        <p:spPr/>
        <p:txBody>
          <a:bodyPr/>
          <a:lstStyle/>
          <a:p>
            <a:fld id="{039E8757-FA30-FB46-B9AF-7C993DFB82D8}" type="slidenum">
              <a:rPr lang="en-US" smtClean="0"/>
              <a:t>62</a:t>
            </a:fld>
            <a:endParaRPr lang="en-US"/>
          </a:p>
        </p:txBody>
      </p:sp>
    </p:spTree>
    <p:extLst>
      <p:ext uri="{BB962C8B-B14F-4D97-AF65-F5344CB8AC3E}">
        <p14:creationId xmlns:p14="http://schemas.microsoft.com/office/powerpoint/2010/main" val="3303902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0011" y="-269497"/>
            <a:ext cx="6652557" cy="7273595"/>
          </a:xfrm>
          <a:prstGeom prst="rect">
            <a:avLst/>
          </a:prstGeom>
        </p:spPr>
      </p:pic>
      <p:sp>
        <p:nvSpPr>
          <p:cNvPr id="3" name="Title 2"/>
          <p:cNvSpPr>
            <a:spLocks noGrp="1"/>
          </p:cNvSpPr>
          <p:nvPr>
            <p:ph type="title"/>
          </p:nvPr>
        </p:nvSpPr>
        <p:spPr>
          <a:xfrm>
            <a:off x="0" y="6011332"/>
            <a:ext cx="9906000" cy="846668"/>
          </a:xfrm>
          <a:solidFill>
            <a:srgbClr val="001F41"/>
          </a:solidFill>
        </p:spPr>
        <p:txBody>
          <a:bodyPr/>
          <a:lstStyle/>
          <a:p>
            <a:r>
              <a:rPr lang="en-US" dirty="0" err="1">
                <a:solidFill>
                  <a:schemeClr val="bg1"/>
                </a:solidFill>
              </a:rPr>
              <a:t>Planos</a:t>
            </a:r>
            <a:r>
              <a:rPr lang="en-US" dirty="0">
                <a:solidFill>
                  <a:schemeClr val="bg1"/>
                </a:solidFill>
              </a:rPr>
              <a:t> de </a:t>
            </a:r>
            <a:r>
              <a:rPr lang="en-US" dirty="0" err="1">
                <a:solidFill>
                  <a:schemeClr val="bg1"/>
                </a:solidFill>
              </a:rPr>
              <a:t>tratamento</a:t>
            </a:r>
            <a:r>
              <a:rPr lang="en-US" dirty="0">
                <a:solidFill>
                  <a:schemeClr val="bg1"/>
                </a:solidFill>
              </a:rPr>
              <a:t> </a:t>
            </a:r>
            <a:r>
              <a:rPr lang="en-US" dirty="0" err="1">
                <a:solidFill>
                  <a:schemeClr val="bg1"/>
                </a:solidFill>
              </a:rPr>
              <a:t>incluem</a:t>
            </a:r>
            <a:r>
              <a:rPr lang="en-US" dirty="0">
                <a:solidFill>
                  <a:schemeClr val="bg1"/>
                </a:solidFill>
              </a:rPr>
              <a:t>: </a:t>
            </a:r>
          </a:p>
        </p:txBody>
      </p:sp>
      <p:sp>
        <p:nvSpPr>
          <p:cNvPr id="5" name="Slide Number Placeholder 4"/>
          <p:cNvSpPr>
            <a:spLocks noGrp="1"/>
          </p:cNvSpPr>
          <p:nvPr>
            <p:ph type="sldNum" sz="quarter" idx="12"/>
          </p:nvPr>
        </p:nvSpPr>
        <p:spPr/>
        <p:txBody>
          <a:bodyPr/>
          <a:lstStyle/>
          <a:p>
            <a:fld id="{039E8757-FA30-FB46-B9AF-7C993DFB82D8}" type="slidenum">
              <a:rPr lang="en-US" smtClean="0"/>
              <a:t>63</a:t>
            </a:fld>
            <a:endParaRPr lang="en-US"/>
          </a:p>
        </p:txBody>
      </p:sp>
    </p:spTree>
    <p:extLst>
      <p:ext uri="{BB962C8B-B14F-4D97-AF65-F5344CB8AC3E}">
        <p14:creationId xmlns:p14="http://schemas.microsoft.com/office/powerpoint/2010/main" val="112068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3588" y="-285406"/>
            <a:ext cx="6652557" cy="7273595"/>
          </a:xfrm>
          <a:prstGeom prst="rect">
            <a:avLst/>
          </a:prstGeom>
        </p:spPr>
      </p:pic>
      <p:sp>
        <p:nvSpPr>
          <p:cNvPr id="3" name="TextBox 2"/>
          <p:cNvSpPr txBox="1"/>
          <p:nvPr/>
        </p:nvSpPr>
        <p:spPr>
          <a:xfrm>
            <a:off x="669032" y="2652661"/>
            <a:ext cx="2817789" cy="461665"/>
          </a:xfrm>
          <a:prstGeom prst="rect">
            <a:avLst/>
          </a:prstGeom>
          <a:noFill/>
        </p:spPr>
        <p:txBody>
          <a:bodyPr wrap="square" rtlCol="0">
            <a:spAutoFit/>
          </a:bodyPr>
          <a:lstStyle/>
          <a:p>
            <a:r>
              <a:rPr lang="en-US" sz="2400" dirty="0" err="1"/>
              <a:t>Psicoeducação</a:t>
            </a:r>
            <a:r>
              <a:rPr lang="en-US" sz="2400"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64</a:t>
            </a:fld>
            <a:endParaRPr lang="en-US"/>
          </a:p>
        </p:txBody>
      </p:sp>
      <p:sp>
        <p:nvSpPr>
          <p:cNvPr id="6"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754875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3454" y="-251540"/>
            <a:ext cx="6652557" cy="7273595"/>
          </a:xfrm>
          <a:prstGeom prst="rect">
            <a:avLst/>
          </a:prstGeom>
        </p:spPr>
      </p:pic>
      <p:sp>
        <p:nvSpPr>
          <p:cNvPr id="3" name="TextBox 2"/>
          <p:cNvSpPr txBox="1"/>
          <p:nvPr/>
        </p:nvSpPr>
        <p:spPr>
          <a:xfrm>
            <a:off x="280299" y="2828913"/>
            <a:ext cx="2076531" cy="461665"/>
          </a:xfrm>
          <a:prstGeom prst="rect">
            <a:avLst/>
          </a:prstGeom>
          <a:noFill/>
        </p:spPr>
        <p:txBody>
          <a:bodyPr wrap="none" rtlCol="0">
            <a:spAutoFit/>
          </a:bodyPr>
          <a:lstStyle/>
          <a:p>
            <a:r>
              <a:rPr lang="en-US" sz="2400" dirty="0" err="1">
                <a:solidFill>
                  <a:srgbClr val="001F41"/>
                </a:solidFill>
              </a:rPr>
              <a:t>Psicoeducação</a:t>
            </a:r>
            <a:r>
              <a:rPr lang="en-US" sz="2400" dirty="0">
                <a:solidFill>
                  <a:srgbClr val="001F41"/>
                </a:solidFill>
              </a:rPr>
              <a:t> </a:t>
            </a:r>
          </a:p>
        </p:txBody>
      </p:sp>
      <p:sp>
        <p:nvSpPr>
          <p:cNvPr id="4" name="TextBox 3"/>
          <p:cNvSpPr txBox="1"/>
          <p:nvPr/>
        </p:nvSpPr>
        <p:spPr>
          <a:xfrm>
            <a:off x="1082323" y="284496"/>
            <a:ext cx="3100211" cy="1200329"/>
          </a:xfrm>
          <a:prstGeom prst="rect">
            <a:avLst/>
          </a:prstGeom>
          <a:noFill/>
        </p:spPr>
        <p:txBody>
          <a:bodyPr wrap="square" rtlCol="0">
            <a:spAutoFit/>
          </a:bodyPr>
          <a:lstStyle/>
          <a:p>
            <a:r>
              <a:rPr lang="pt-BR" sz="2400" dirty="0">
                <a:solidFill>
                  <a:srgbClr val="001F41"/>
                </a:solidFill>
              </a:rPr>
              <a:t>Reduzir o estresse e fortalecer o apoio social</a:t>
            </a:r>
            <a:endParaRPr lang="en-US" sz="2400" dirty="0">
              <a:solidFill>
                <a:srgbClr val="001F41"/>
              </a:solidFill>
            </a:endParaRPr>
          </a:p>
        </p:txBody>
      </p:sp>
      <p:sp>
        <p:nvSpPr>
          <p:cNvPr id="6" name="Slide Number Placeholder 5"/>
          <p:cNvSpPr>
            <a:spLocks noGrp="1"/>
          </p:cNvSpPr>
          <p:nvPr>
            <p:ph type="sldNum" sz="quarter" idx="12"/>
          </p:nvPr>
        </p:nvSpPr>
        <p:spPr/>
        <p:txBody>
          <a:bodyPr/>
          <a:lstStyle/>
          <a:p>
            <a:fld id="{039E8757-FA30-FB46-B9AF-7C993DFB82D8}" type="slidenum">
              <a:rPr lang="en-US" smtClean="0"/>
              <a:t>65</a:t>
            </a:fld>
            <a:endParaRPr lang="en-US"/>
          </a:p>
        </p:txBody>
      </p:sp>
      <p:sp>
        <p:nvSpPr>
          <p:cNvPr id="7"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1909584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2443" y="-34036"/>
            <a:ext cx="6652557" cy="7273595"/>
          </a:xfrm>
          <a:prstGeom prst="rect">
            <a:avLst/>
          </a:prstGeom>
        </p:spPr>
      </p:pic>
      <p:sp>
        <p:nvSpPr>
          <p:cNvPr id="3" name="TextBox 2"/>
          <p:cNvSpPr txBox="1"/>
          <p:nvPr/>
        </p:nvSpPr>
        <p:spPr>
          <a:xfrm>
            <a:off x="446744" y="2971521"/>
            <a:ext cx="2076531" cy="461665"/>
          </a:xfrm>
          <a:prstGeom prst="rect">
            <a:avLst/>
          </a:prstGeom>
          <a:noFill/>
        </p:spPr>
        <p:txBody>
          <a:bodyPr wrap="none" rtlCol="0">
            <a:spAutoFit/>
          </a:bodyPr>
          <a:lstStyle/>
          <a:p>
            <a:r>
              <a:rPr lang="en-US" sz="2400" dirty="0" err="1"/>
              <a:t>Psicoeducação</a:t>
            </a:r>
            <a:r>
              <a:rPr lang="en-US" sz="2400" dirty="0"/>
              <a:t> </a:t>
            </a:r>
          </a:p>
        </p:txBody>
      </p:sp>
      <p:sp>
        <p:nvSpPr>
          <p:cNvPr id="4" name="TextBox 3"/>
          <p:cNvSpPr txBox="1"/>
          <p:nvPr/>
        </p:nvSpPr>
        <p:spPr>
          <a:xfrm>
            <a:off x="903621" y="868579"/>
            <a:ext cx="2932606" cy="1200329"/>
          </a:xfrm>
          <a:prstGeom prst="rect">
            <a:avLst/>
          </a:prstGeom>
          <a:noFill/>
        </p:spPr>
        <p:txBody>
          <a:bodyPr wrap="square" rtlCol="0">
            <a:spAutoFit/>
          </a:bodyPr>
          <a:lstStyle/>
          <a:p>
            <a:r>
              <a:rPr lang="pt-BR" sz="2400" dirty="0">
                <a:solidFill>
                  <a:srgbClr val="001F41"/>
                </a:solidFill>
              </a:rPr>
              <a:t>Reduzir o estresse e fortalecer o apoio social</a:t>
            </a:r>
            <a:endParaRPr lang="en-US" sz="2400" dirty="0">
              <a:solidFill>
                <a:srgbClr val="001F41"/>
              </a:solidFill>
            </a:endParaRPr>
          </a:p>
        </p:txBody>
      </p:sp>
      <p:sp>
        <p:nvSpPr>
          <p:cNvPr id="5" name="TextBox 4"/>
          <p:cNvSpPr txBox="1"/>
          <p:nvPr/>
        </p:nvSpPr>
        <p:spPr>
          <a:xfrm>
            <a:off x="2951118" y="48358"/>
            <a:ext cx="6355779" cy="461665"/>
          </a:xfrm>
          <a:prstGeom prst="rect">
            <a:avLst/>
          </a:prstGeom>
          <a:noFill/>
        </p:spPr>
        <p:txBody>
          <a:bodyPr wrap="none" rtlCol="0">
            <a:spAutoFit/>
          </a:bodyPr>
          <a:lstStyle/>
          <a:p>
            <a:r>
              <a:rPr lang="pt-BR" sz="2400" dirty="0">
                <a:solidFill>
                  <a:srgbClr val="001F41"/>
                </a:solidFill>
              </a:rPr>
              <a:t>Promover o funcionamento nas atividades diárias</a:t>
            </a:r>
            <a:endParaRPr lang="en-US" sz="2400" dirty="0">
              <a:solidFill>
                <a:srgbClr val="001F41"/>
              </a:solidFill>
            </a:endParaRPr>
          </a:p>
        </p:txBody>
      </p:sp>
      <p:sp>
        <p:nvSpPr>
          <p:cNvPr id="7" name="Slide Number Placeholder 6"/>
          <p:cNvSpPr>
            <a:spLocks noGrp="1"/>
          </p:cNvSpPr>
          <p:nvPr>
            <p:ph type="sldNum" sz="quarter" idx="12"/>
          </p:nvPr>
        </p:nvSpPr>
        <p:spPr/>
        <p:txBody>
          <a:bodyPr/>
          <a:lstStyle/>
          <a:p>
            <a:fld id="{039E8757-FA30-FB46-B9AF-7C993DFB82D8}" type="slidenum">
              <a:rPr lang="en-US" smtClean="0"/>
              <a:t>66</a:t>
            </a:fld>
            <a:endParaRPr lang="en-US"/>
          </a:p>
        </p:txBody>
      </p:sp>
      <p:sp>
        <p:nvSpPr>
          <p:cNvPr id="8"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899448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2443" y="-79942"/>
            <a:ext cx="6652557" cy="7273595"/>
          </a:xfrm>
          <a:prstGeom prst="rect">
            <a:avLst/>
          </a:prstGeom>
        </p:spPr>
      </p:pic>
      <p:sp>
        <p:nvSpPr>
          <p:cNvPr id="3" name="TextBox 2"/>
          <p:cNvSpPr txBox="1"/>
          <p:nvPr/>
        </p:nvSpPr>
        <p:spPr>
          <a:xfrm>
            <a:off x="280299" y="2828913"/>
            <a:ext cx="2076531" cy="461665"/>
          </a:xfrm>
          <a:prstGeom prst="rect">
            <a:avLst/>
          </a:prstGeom>
          <a:noFill/>
        </p:spPr>
        <p:txBody>
          <a:bodyPr wrap="none" rtlCol="0">
            <a:spAutoFit/>
          </a:bodyPr>
          <a:lstStyle/>
          <a:p>
            <a:r>
              <a:rPr lang="en-US" sz="2400" dirty="0" err="1"/>
              <a:t>Psicoeducação</a:t>
            </a:r>
            <a:r>
              <a:rPr lang="en-US" sz="2400" dirty="0"/>
              <a:t> </a:t>
            </a:r>
          </a:p>
        </p:txBody>
      </p:sp>
      <p:sp>
        <p:nvSpPr>
          <p:cNvPr id="4" name="TextBox 3"/>
          <p:cNvSpPr txBox="1"/>
          <p:nvPr/>
        </p:nvSpPr>
        <p:spPr>
          <a:xfrm>
            <a:off x="729265" y="722579"/>
            <a:ext cx="2951117" cy="1200329"/>
          </a:xfrm>
          <a:prstGeom prst="rect">
            <a:avLst/>
          </a:prstGeom>
          <a:noFill/>
        </p:spPr>
        <p:txBody>
          <a:bodyPr wrap="square" rtlCol="0">
            <a:spAutoFit/>
          </a:bodyPr>
          <a:lstStyle/>
          <a:p>
            <a:r>
              <a:rPr lang="pt-BR" sz="2400" dirty="0">
                <a:solidFill>
                  <a:srgbClr val="001F41"/>
                </a:solidFill>
              </a:rPr>
              <a:t>Reduzir o estresse e fortalecer o apoio social</a:t>
            </a:r>
            <a:endParaRPr lang="en-US" sz="2400" dirty="0">
              <a:solidFill>
                <a:srgbClr val="001F41"/>
              </a:solidFill>
            </a:endParaRPr>
          </a:p>
        </p:txBody>
      </p:sp>
      <p:sp>
        <p:nvSpPr>
          <p:cNvPr id="5" name="TextBox 4"/>
          <p:cNvSpPr txBox="1"/>
          <p:nvPr/>
        </p:nvSpPr>
        <p:spPr>
          <a:xfrm>
            <a:off x="2945183" y="81145"/>
            <a:ext cx="6355779" cy="461665"/>
          </a:xfrm>
          <a:prstGeom prst="rect">
            <a:avLst/>
          </a:prstGeom>
          <a:noFill/>
        </p:spPr>
        <p:txBody>
          <a:bodyPr wrap="none" rtlCol="0">
            <a:spAutoFit/>
          </a:bodyPr>
          <a:lstStyle/>
          <a:p>
            <a:r>
              <a:rPr lang="pt-BR" sz="2400" dirty="0">
                <a:solidFill>
                  <a:srgbClr val="001F41"/>
                </a:solidFill>
              </a:rPr>
              <a:t>Promover o funcionamento nas atividades diárias</a:t>
            </a:r>
            <a:endParaRPr lang="en-US" sz="2400" dirty="0">
              <a:solidFill>
                <a:srgbClr val="001F41"/>
              </a:solidFill>
            </a:endParaRPr>
          </a:p>
        </p:txBody>
      </p:sp>
      <p:sp>
        <p:nvSpPr>
          <p:cNvPr id="6" name="TextBox 5"/>
          <p:cNvSpPr txBox="1"/>
          <p:nvPr/>
        </p:nvSpPr>
        <p:spPr>
          <a:xfrm>
            <a:off x="6604610" y="876438"/>
            <a:ext cx="3301385" cy="461665"/>
          </a:xfrm>
          <a:prstGeom prst="rect">
            <a:avLst/>
          </a:prstGeom>
          <a:noFill/>
        </p:spPr>
        <p:txBody>
          <a:bodyPr wrap="square" rtlCol="0">
            <a:spAutoFit/>
          </a:bodyPr>
          <a:lstStyle/>
          <a:p>
            <a:r>
              <a:rPr lang="en-US" sz="2400" dirty="0" err="1"/>
              <a:t>Tratamento</a:t>
            </a:r>
            <a:r>
              <a:rPr lang="en-US" sz="2400" dirty="0"/>
              <a:t> </a:t>
            </a:r>
            <a:r>
              <a:rPr lang="en-US" sz="2400" dirty="0" err="1"/>
              <a:t>psicológico</a:t>
            </a:r>
            <a:endParaRPr lang="en-US" sz="2400" dirty="0"/>
          </a:p>
        </p:txBody>
      </p:sp>
      <p:sp>
        <p:nvSpPr>
          <p:cNvPr id="8" name="Slide Number Placeholder 7"/>
          <p:cNvSpPr>
            <a:spLocks noGrp="1"/>
          </p:cNvSpPr>
          <p:nvPr>
            <p:ph type="sldNum" sz="quarter" idx="12"/>
          </p:nvPr>
        </p:nvSpPr>
        <p:spPr/>
        <p:txBody>
          <a:bodyPr/>
          <a:lstStyle/>
          <a:p>
            <a:fld id="{039E8757-FA30-FB46-B9AF-7C993DFB82D8}" type="slidenum">
              <a:rPr lang="en-US" smtClean="0"/>
              <a:t>67</a:t>
            </a:fld>
            <a:endParaRPr lang="en-US"/>
          </a:p>
        </p:txBody>
      </p:sp>
      <p:sp>
        <p:nvSpPr>
          <p:cNvPr id="9"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2938374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197" y="-34036"/>
            <a:ext cx="6652557" cy="7273595"/>
          </a:xfrm>
          <a:prstGeom prst="rect">
            <a:avLst/>
          </a:prstGeom>
        </p:spPr>
      </p:pic>
      <p:sp>
        <p:nvSpPr>
          <p:cNvPr id="3" name="TextBox 2"/>
          <p:cNvSpPr txBox="1"/>
          <p:nvPr/>
        </p:nvSpPr>
        <p:spPr>
          <a:xfrm>
            <a:off x="280299" y="2828913"/>
            <a:ext cx="2076531" cy="461665"/>
          </a:xfrm>
          <a:prstGeom prst="rect">
            <a:avLst/>
          </a:prstGeom>
          <a:noFill/>
        </p:spPr>
        <p:txBody>
          <a:bodyPr wrap="none" rtlCol="0">
            <a:spAutoFit/>
          </a:bodyPr>
          <a:lstStyle/>
          <a:p>
            <a:r>
              <a:rPr lang="en-US" sz="2400" dirty="0" err="1">
                <a:solidFill>
                  <a:srgbClr val="001F41"/>
                </a:solidFill>
              </a:rPr>
              <a:t>Psicoeducação</a:t>
            </a:r>
            <a:r>
              <a:rPr lang="en-US" sz="2400" dirty="0">
                <a:solidFill>
                  <a:srgbClr val="001F41"/>
                </a:solidFill>
              </a:rPr>
              <a:t> </a:t>
            </a:r>
          </a:p>
        </p:txBody>
      </p:sp>
      <p:sp>
        <p:nvSpPr>
          <p:cNvPr id="4" name="TextBox 3"/>
          <p:cNvSpPr txBox="1"/>
          <p:nvPr/>
        </p:nvSpPr>
        <p:spPr>
          <a:xfrm>
            <a:off x="588817" y="779258"/>
            <a:ext cx="2806700" cy="1200329"/>
          </a:xfrm>
          <a:prstGeom prst="rect">
            <a:avLst/>
          </a:prstGeom>
          <a:noFill/>
        </p:spPr>
        <p:txBody>
          <a:bodyPr wrap="square" rtlCol="0">
            <a:spAutoFit/>
          </a:bodyPr>
          <a:lstStyle/>
          <a:p>
            <a:r>
              <a:rPr lang="pt-BR" sz="2400" dirty="0">
                <a:solidFill>
                  <a:srgbClr val="001F41"/>
                </a:solidFill>
              </a:rPr>
              <a:t>Reduzir o estresse e fortalecer o apoio social</a:t>
            </a:r>
            <a:endParaRPr lang="en-US" sz="2400" dirty="0">
              <a:solidFill>
                <a:srgbClr val="001F41"/>
              </a:solidFill>
            </a:endParaRPr>
          </a:p>
        </p:txBody>
      </p:sp>
      <p:sp>
        <p:nvSpPr>
          <p:cNvPr id="6" name="TextBox 5"/>
          <p:cNvSpPr txBox="1"/>
          <p:nvPr/>
        </p:nvSpPr>
        <p:spPr>
          <a:xfrm>
            <a:off x="6279213" y="976114"/>
            <a:ext cx="3073598" cy="461665"/>
          </a:xfrm>
          <a:prstGeom prst="rect">
            <a:avLst/>
          </a:prstGeom>
          <a:noFill/>
        </p:spPr>
        <p:txBody>
          <a:bodyPr wrap="none" rtlCol="0">
            <a:spAutoFit/>
          </a:bodyPr>
          <a:lstStyle/>
          <a:p>
            <a:r>
              <a:rPr lang="en-US" sz="2400" dirty="0" err="1">
                <a:solidFill>
                  <a:srgbClr val="001F41"/>
                </a:solidFill>
              </a:rPr>
              <a:t>Tratamento</a:t>
            </a:r>
            <a:r>
              <a:rPr lang="en-US" sz="2400" dirty="0">
                <a:solidFill>
                  <a:srgbClr val="001F41"/>
                </a:solidFill>
              </a:rPr>
              <a:t> </a:t>
            </a:r>
            <a:r>
              <a:rPr lang="en-US" sz="2400" dirty="0" err="1">
                <a:solidFill>
                  <a:srgbClr val="001F41"/>
                </a:solidFill>
              </a:rPr>
              <a:t>psicológico</a:t>
            </a:r>
            <a:endParaRPr lang="en-US" sz="2400" dirty="0">
              <a:solidFill>
                <a:srgbClr val="001F41"/>
              </a:solidFill>
            </a:endParaRPr>
          </a:p>
        </p:txBody>
      </p:sp>
      <p:sp>
        <p:nvSpPr>
          <p:cNvPr id="7" name="TextBox 6"/>
          <p:cNvSpPr txBox="1"/>
          <p:nvPr/>
        </p:nvSpPr>
        <p:spPr>
          <a:xfrm>
            <a:off x="7371851" y="2413414"/>
            <a:ext cx="2534150" cy="830997"/>
          </a:xfrm>
          <a:prstGeom prst="rect">
            <a:avLst/>
          </a:prstGeom>
          <a:noFill/>
        </p:spPr>
        <p:txBody>
          <a:bodyPr wrap="square" rtlCol="0">
            <a:spAutoFit/>
          </a:bodyPr>
          <a:lstStyle/>
          <a:p>
            <a:r>
              <a:rPr lang="en-US" sz="2400" dirty="0" err="1">
                <a:solidFill>
                  <a:srgbClr val="001F41"/>
                </a:solidFill>
              </a:rPr>
              <a:t>Intervenções</a:t>
            </a:r>
            <a:r>
              <a:rPr lang="en-US" sz="2400" dirty="0">
                <a:solidFill>
                  <a:srgbClr val="001F41"/>
                </a:solidFill>
              </a:rPr>
              <a:t> </a:t>
            </a:r>
            <a:r>
              <a:rPr lang="en-US" sz="2400" dirty="0" err="1">
                <a:solidFill>
                  <a:srgbClr val="001F41"/>
                </a:solidFill>
              </a:rPr>
              <a:t>farmacológicas</a:t>
            </a:r>
            <a:endParaRPr lang="en-US" sz="2400" dirty="0">
              <a:solidFill>
                <a:srgbClr val="001F41"/>
              </a:solidFill>
            </a:endParaRPr>
          </a:p>
        </p:txBody>
      </p:sp>
      <p:sp>
        <p:nvSpPr>
          <p:cNvPr id="9" name="Slide Number Placeholder 8"/>
          <p:cNvSpPr>
            <a:spLocks noGrp="1"/>
          </p:cNvSpPr>
          <p:nvPr>
            <p:ph type="sldNum" sz="quarter" idx="12"/>
          </p:nvPr>
        </p:nvSpPr>
        <p:spPr/>
        <p:txBody>
          <a:bodyPr/>
          <a:lstStyle/>
          <a:p>
            <a:fld id="{039E8757-FA30-FB46-B9AF-7C993DFB82D8}" type="slidenum">
              <a:rPr lang="en-US" smtClean="0"/>
              <a:t>68</a:t>
            </a:fld>
            <a:endParaRPr lang="en-US"/>
          </a:p>
        </p:txBody>
      </p:sp>
      <p:sp>
        <p:nvSpPr>
          <p:cNvPr id="10" name="Rectangle 9"/>
          <p:cNvSpPr/>
          <p:nvPr/>
        </p:nvSpPr>
        <p:spPr>
          <a:xfrm>
            <a:off x="2693786" y="94306"/>
            <a:ext cx="6355779" cy="461665"/>
          </a:xfrm>
          <a:prstGeom prst="rect">
            <a:avLst/>
          </a:prstGeom>
        </p:spPr>
        <p:txBody>
          <a:bodyPr wrap="none">
            <a:spAutoFit/>
          </a:bodyPr>
          <a:lstStyle/>
          <a:p>
            <a:r>
              <a:rPr lang="pt-BR" sz="2400" dirty="0">
                <a:solidFill>
                  <a:srgbClr val="001F41"/>
                </a:solidFill>
              </a:rPr>
              <a:t>Promover o funcionamento nas atividades diárias</a:t>
            </a:r>
            <a:endParaRPr lang="en-US" sz="2400" dirty="0">
              <a:solidFill>
                <a:srgbClr val="001F41"/>
              </a:solidFill>
            </a:endParaRPr>
          </a:p>
        </p:txBody>
      </p:sp>
      <p:sp>
        <p:nvSpPr>
          <p:cNvPr id="11"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1319229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5548" y="-84773"/>
            <a:ext cx="6652557" cy="7273595"/>
          </a:xfrm>
          <a:prstGeom prst="rect">
            <a:avLst/>
          </a:prstGeom>
        </p:spPr>
      </p:pic>
      <p:sp>
        <p:nvSpPr>
          <p:cNvPr id="3" name="TextBox 2"/>
          <p:cNvSpPr txBox="1"/>
          <p:nvPr/>
        </p:nvSpPr>
        <p:spPr>
          <a:xfrm>
            <a:off x="266014" y="2998624"/>
            <a:ext cx="2076531" cy="461665"/>
          </a:xfrm>
          <a:prstGeom prst="rect">
            <a:avLst/>
          </a:prstGeom>
          <a:noFill/>
        </p:spPr>
        <p:txBody>
          <a:bodyPr wrap="none" rtlCol="0">
            <a:spAutoFit/>
          </a:bodyPr>
          <a:lstStyle/>
          <a:p>
            <a:r>
              <a:rPr lang="en-US" sz="2400" dirty="0" err="1">
                <a:solidFill>
                  <a:srgbClr val="001F41"/>
                </a:solidFill>
              </a:rPr>
              <a:t>Psicoeducação</a:t>
            </a:r>
            <a:r>
              <a:rPr lang="en-US" sz="2400" dirty="0">
                <a:solidFill>
                  <a:srgbClr val="001F41"/>
                </a:solidFill>
              </a:rPr>
              <a:t> </a:t>
            </a:r>
          </a:p>
        </p:txBody>
      </p:sp>
      <p:sp>
        <p:nvSpPr>
          <p:cNvPr id="4" name="TextBox 3"/>
          <p:cNvSpPr txBox="1"/>
          <p:nvPr/>
        </p:nvSpPr>
        <p:spPr>
          <a:xfrm>
            <a:off x="709752" y="972178"/>
            <a:ext cx="2990144" cy="1200329"/>
          </a:xfrm>
          <a:prstGeom prst="rect">
            <a:avLst/>
          </a:prstGeom>
          <a:noFill/>
        </p:spPr>
        <p:txBody>
          <a:bodyPr wrap="square" rtlCol="0">
            <a:spAutoFit/>
          </a:bodyPr>
          <a:lstStyle/>
          <a:p>
            <a:r>
              <a:rPr lang="pt-BR" sz="2400" dirty="0">
                <a:solidFill>
                  <a:srgbClr val="001F41"/>
                </a:solidFill>
              </a:rPr>
              <a:t>Reduzir o estresse e fortalecer o apoio social</a:t>
            </a:r>
            <a:endParaRPr lang="en-US" sz="2400" dirty="0">
              <a:solidFill>
                <a:srgbClr val="001F41"/>
              </a:solidFill>
            </a:endParaRPr>
          </a:p>
        </p:txBody>
      </p:sp>
      <p:sp>
        <p:nvSpPr>
          <p:cNvPr id="5" name="TextBox 4"/>
          <p:cNvSpPr txBox="1"/>
          <p:nvPr/>
        </p:nvSpPr>
        <p:spPr>
          <a:xfrm>
            <a:off x="2744223" y="26467"/>
            <a:ext cx="6355779" cy="461665"/>
          </a:xfrm>
          <a:prstGeom prst="rect">
            <a:avLst/>
          </a:prstGeom>
          <a:noFill/>
        </p:spPr>
        <p:txBody>
          <a:bodyPr wrap="none" rtlCol="0">
            <a:spAutoFit/>
          </a:bodyPr>
          <a:lstStyle/>
          <a:p>
            <a:r>
              <a:rPr lang="pt-BR" sz="2400" dirty="0">
                <a:solidFill>
                  <a:srgbClr val="001F41"/>
                </a:solidFill>
              </a:rPr>
              <a:t>Promover o funcionamento nas atividades diárias</a:t>
            </a:r>
            <a:endParaRPr lang="en-US" sz="2400" dirty="0">
              <a:solidFill>
                <a:srgbClr val="001F41"/>
              </a:solidFill>
            </a:endParaRPr>
          </a:p>
        </p:txBody>
      </p:sp>
      <p:sp>
        <p:nvSpPr>
          <p:cNvPr id="6" name="TextBox 5"/>
          <p:cNvSpPr txBox="1"/>
          <p:nvPr/>
        </p:nvSpPr>
        <p:spPr>
          <a:xfrm>
            <a:off x="6594989" y="1219162"/>
            <a:ext cx="3073598" cy="461665"/>
          </a:xfrm>
          <a:prstGeom prst="rect">
            <a:avLst/>
          </a:prstGeom>
          <a:noFill/>
        </p:spPr>
        <p:txBody>
          <a:bodyPr wrap="none" rtlCol="0">
            <a:spAutoFit/>
          </a:bodyPr>
          <a:lstStyle/>
          <a:p>
            <a:r>
              <a:rPr lang="en-US" sz="2400" dirty="0" err="1">
                <a:solidFill>
                  <a:srgbClr val="001F41"/>
                </a:solidFill>
              </a:rPr>
              <a:t>Tratamento</a:t>
            </a:r>
            <a:r>
              <a:rPr lang="en-US" sz="2400" dirty="0">
                <a:solidFill>
                  <a:srgbClr val="001F41"/>
                </a:solidFill>
              </a:rPr>
              <a:t> </a:t>
            </a:r>
            <a:r>
              <a:rPr lang="en-US" sz="2400" dirty="0" err="1">
                <a:solidFill>
                  <a:srgbClr val="001F41"/>
                </a:solidFill>
              </a:rPr>
              <a:t>psicológico</a:t>
            </a:r>
            <a:endParaRPr lang="en-US" sz="2400" dirty="0">
              <a:solidFill>
                <a:srgbClr val="001F41"/>
              </a:solidFill>
            </a:endParaRPr>
          </a:p>
        </p:txBody>
      </p:sp>
      <p:sp>
        <p:nvSpPr>
          <p:cNvPr id="8" name="TextBox 7"/>
          <p:cNvSpPr txBox="1"/>
          <p:nvPr/>
        </p:nvSpPr>
        <p:spPr>
          <a:xfrm>
            <a:off x="3699896" y="4221668"/>
            <a:ext cx="2455428" cy="1569660"/>
          </a:xfrm>
          <a:prstGeom prst="rect">
            <a:avLst/>
          </a:prstGeom>
          <a:noFill/>
        </p:spPr>
        <p:txBody>
          <a:bodyPr wrap="square" rtlCol="0">
            <a:spAutoFit/>
          </a:bodyPr>
          <a:lstStyle/>
          <a:p>
            <a:pPr algn="ctr"/>
            <a:r>
              <a:rPr lang="en-US" sz="2400" dirty="0" err="1">
                <a:solidFill>
                  <a:srgbClr val="001F41"/>
                </a:solidFill>
              </a:rPr>
              <a:t>Esteja</a:t>
            </a:r>
            <a:r>
              <a:rPr lang="en-US" sz="2400" dirty="0">
                <a:solidFill>
                  <a:srgbClr val="001F41"/>
                </a:solidFill>
              </a:rPr>
              <a:t> </a:t>
            </a:r>
            <a:r>
              <a:rPr lang="en-US" sz="2400" dirty="0" err="1">
                <a:solidFill>
                  <a:srgbClr val="001F41"/>
                </a:solidFill>
              </a:rPr>
              <a:t>alerta</a:t>
            </a:r>
            <a:r>
              <a:rPr lang="en-US" sz="2400" dirty="0">
                <a:solidFill>
                  <a:srgbClr val="001F41"/>
                </a:solidFill>
              </a:rPr>
              <a:t> </a:t>
            </a:r>
            <a:r>
              <a:rPr lang="en-US" sz="2400" dirty="0" err="1">
                <a:solidFill>
                  <a:srgbClr val="001F41"/>
                </a:solidFill>
              </a:rPr>
              <a:t>para</a:t>
            </a:r>
            <a:r>
              <a:rPr lang="en-US" sz="2400" dirty="0">
                <a:solidFill>
                  <a:srgbClr val="001F41"/>
                </a:solidFill>
              </a:rPr>
              <a:t> </a:t>
            </a:r>
            <a:r>
              <a:rPr lang="en-US" sz="2400" dirty="0" err="1">
                <a:solidFill>
                  <a:srgbClr val="001F41"/>
                </a:solidFill>
              </a:rPr>
              <a:t>quando</a:t>
            </a:r>
            <a:r>
              <a:rPr lang="en-US" sz="2400" dirty="0">
                <a:solidFill>
                  <a:srgbClr val="001F41"/>
                </a:solidFill>
              </a:rPr>
              <a:t> </a:t>
            </a:r>
            <a:r>
              <a:rPr lang="en-US" sz="2400" dirty="0" err="1">
                <a:solidFill>
                  <a:srgbClr val="001F41"/>
                </a:solidFill>
              </a:rPr>
              <a:t>encaminhar</a:t>
            </a:r>
            <a:r>
              <a:rPr lang="en-US" sz="2400" dirty="0">
                <a:solidFill>
                  <a:srgbClr val="001F41"/>
                </a:solidFill>
              </a:rPr>
              <a:t> o </a:t>
            </a:r>
            <a:r>
              <a:rPr lang="en-US" sz="2400" dirty="0" err="1">
                <a:solidFill>
                  <a:srgbClr val="001F41"/>
                </a:solidFill>
              </a:rPr>
              <a:t>especialista</a:t>
            </a:r>
            <a:endParaRPr lang="en-US" sz="2400" dirty="0">
              <a:solidFill>
                <a:srgbClr val="001F41"/>
              </a:solidFill>
            </a:endParaRPr>
          </a:p>
        </p:txBody>
      </p:sp>
      <p:sp>
        <p:nvSpPr>
          <p:cNvPr id="10" name="Slide Number Placeholder 9"/>
          <p:cNvSpPr>
            <a:spLocks noGrp="1"/>
          </p:cNvSpPr>
          <p:nvPr>
            <p:ph type="sldNum" sz="quarter" idx="12"/>
          </p:nvPr>
        </p:nvSpPr>
        <p:spPr/>
        <p:txBody>
          <a:bodyPr/>
          <a:lstStyle/>
          <a:p>
            <a:fld id="{039E8757-FA30-FB46-B9AF-7C993DFB82D8}" type="slidenum">
              <a:rPr lang="en-US" smtClean="0"/>
              <a:t>69</a:t>
            </a:fld>
            <a:endParaRPr lang="en-US"/>
          </a:p>
        </p:txBody>
      </p:sp>
      <p:sp>
        <p:nvSpPr>
          <p:cNvPr id="11"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12" name="TextBox 6">
            <a:extLst>
              <a:ext uri="{FF2B5EF4-FFF2-40B4-BE49-F238E27FC236}">
                <a16:creationId xmlns:a16="http://schemas.microsoft.com/office/drawing/2014/main" id="{37AD8853-FAF7-4962-B973-1F098A38242E}"/>
              </a:ext>
            </a:extLst>
          </p:cNvPr>
          <p:cNvSpPr txBox="1"/>
          <p:nvPr/>
        </p:nvSpPr>
        <p:spPr>
          <a:xfrm>
            <a:off x="7596995" y="2413414"/>
            <a:ext cx="2534150" cy="830997"/>
          </a:xfrm>
          <a:prstGeom prst="rect">
            <a:avLst/>
          </a:prstGeom>
          <a:noFill/>
        </p:spPr>
        <p:txBody>
          <a:bodyPr wrap="square" rtlCol="0">
            <a:spAutoFit/>
          </a:bodyPr>
          <a:lstStyle/>
          <a:p>
            <a:r>
              <a:rPr lang="en-US" sz="2400" dirty="0" err="1">
                <a:solidFill>
                  <a:srgbClr val="001F41"/>
                </a:solidFill>
              </a:rPr>
              <a:t>Intervenções</a:t>
            </a:r>
            <a:r>
              <a:rPr lang="en-US" sz="2400" dirty="0">
                <a:solidFill>
                  <a:srgbClr val="001F41"/>
                </a:solidFill>
              </a:rPr>
              <a:t> </a:t>
            </a:r>
            <a:r>
              <a:rPr lang="en-US" sz="2400" dirty="0" err="1">
                <a:solidFill>
                  <a:srgbClr val="001F41"/>
                </a:solidFill>
              </a:rPr>
              <a:t>farmacológicas</a:t>
            </a:r>
            <a:endParaRPr lang="en-US" sz="2400" dirty="0">
              <a:solidFill>
                <a:srgbClr val="001F41"/>
              </a:solidFill>
            </a:endParaRPr>
          </a:p>
        </p:txBody>
      </p:sp>
    </p:spTree>
    <p:extLst>
      <p:ext uri="{BB962C8B-B14F-4D97-AF65-F5344CB8AC3E}">
        <p14:creationId xmlns:p14="http://schemas.microsoft.com/office/powerpoint/2010/main" val="4121729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sz="quarter" idx="4294967295"/>
          </p:nvPr>
        </p:nvSpPr>
        <p:spPr>
          <a:xfrm>
            <a:off x="1203766" y="1729372"/>
            <a:ext cx="7844700" cy="4864100"/>
          </a:xfrm>
        </p:spPr>
        <p:txBody>
          <a:bodyPr>
            <a:normAutofit fontScale="92500" lnSpcReduction="10000"/>
          </a:bodyPr>
          <a:lstStyle/>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eaLnBrk="1" hangingPunct="1">
              <a:buFontTx/>
              <a:buNone/>
            </a:pPr>
            <a:endParaRPr lang="en-US" altLang="ja-JP" sz="2300" dirty="0">
              <a:latin typeface="Calibri" pitchFamily="34" charset="0"/>
              <a:ea typeface="ＭＳ Ｐゴシック" pitchFamily="34" charset="-128"/>
            </a:endParaRPr>
          </a:p>
          <a:p>
            <a:pPr algn="ctr" eaLnBrk="1" hangingPunct="1">
              <a:buFontTx/>
              <a:buNone/>
            </a:pPr>
            <a:endParaRPr lang="en-US" altLang="ja-JP" sz="2300" dirty="0">
              <a:latin typeface="Calibri" pitchFamily="34" charset="0"/>
              <a:ea typeface="ＭＳ Ｐゴシック" pitchFamily="34" charset="-128"/>
            </a:endParaRPr>
          </a:p>
          <a:p>
            <a:pPr algn="ctr" eaLnBrk="1" hangingPunct="1">
              <a:buFontTx/>
              <a:buNone/>
            </a:pPr>
            <a:endParaRPr lang="en-US" altLang="ja-JP" sz="2300" dirty="0">
              <a:latin typeface="Calibri" pitchFamily="34" charset="0"/>
              <a:ea typeface="ＭＳ Ｐゴシック" pitchFamily="34" charset="-128"/>
            </a:endParaRPr>
          </a:p>
          <a:p>
            <a:pPr>
              <a:buNone/>
            </a:pPr>
            <a:r>
              <a:rPr lang="en-US" altLang="ja-JP" sz="2300" dirty="0" err="1">
                <a:latin typeface="Calibri" pitchFamily="34" charset="0"/>
              </a:rPr>
              <a:t>Quer</a:t>
            </a:r>
            <a:r>
              <a:rPr lang="en-US" altLang="ja-JP" sz="2300" dirty="0">
                <a:latin typeface="Calibri" pitchFamily="34" charset="0"/>
              </a:rPr>
              <a:t> saber </a:t>
            </a:r>
            <a:r>
              <a:rPr lang="en-US" altLang="ja-JP" sz="2300" dirty="0" err="1">
                <a:latin typeface="Calibri" pitchFamily="34" charset="0"/>
              </a:rPr>
              <a:t>mais</a:t>
            </a:r>
            <a:r>
              <a:rPr lang="en-US" altLang="ja-JP" sz="2300" dirty="0">
                <a:latin typeface="Calibri" pitchFamily="34" charset="0"/>
              </a:rPr>
              <a:t>: </a:t>
            </a:r>
            <a:r>
              <a:rPr lang="pt-BR" sz="2400" dirty="0">
                <a:hlinkClick r:id="rId3"/>
              </a:rPr>
              <a:t>https://www.youtube.com/watch?v=TqlafjsOaoM&amp;feature=youtu.be%29</a:t>
            </a:r>
            <a:endParaRPr lang="en-US" altLang="ja-JP" sz="2300" dirty="0">
              <a:solidFill>
                <a:srgbClr val="FF0000"/>
              </a:solidFill>
              <a:latin typeface="Calibri" pitchFamily="34" charset="0"/>
              <a:ea typeface="ＭＳ Ｐゴシック" pitchFamily="34" charset="-128"/>
            </a:endParaRPr>
          </a:p>
        </p:txBody>
      </p:sp>
      <p:sp>
        <p:nvSpPr>
          <p:cNvPr id="44037" name="Content Placeholder 1"/>
          <p:cNvSpPr>
            <a:spLocks noGrp="1"/>
          </p:cNvSpPr>
          <p:nvPr>
            <p:ph sz="quarter" idx="4294967295"/>
          </p:nvPr>
        </p:nvSpPr>
        <p:spPr>
          <a:xfrm>
            <a:off x="1203766" y="2268638"/>
            <a:ext cx="7292051" cy="3395562"/>
          </a:xfrm>
        </p:spPr>
        <p:txBody>
          <a:bodyPr>
            <a:normAutofit fontScale="92500" lnSpcReduction="20000"/>
          </a:bodyPr>
          <a:lstStyle/>
          <a:p>
            <a:pPr marL="0" indent="0">
              <a:buNone/>
            </a:pPr>
            <a:r>
              <a:rPr lang="pt-BR" altLang="ja-JP" sz="2200" dirty="0">
                <a:latin typeface="Calibri" pitchFamily="34" charset="0"/>
              </a:rPr>
              <a:t>O mhGAP é um programa da OMS, lançado em 2008, para ampliar os cuidados com os transtornos MNS</a:t>
            </a:r>
            <a:r>
              <a:rPr lang="en-US" altLang="ja-JP" sz="2200" dirty="0">
                <a:latin typeface="Calibri" pitchFamily="34" charset="0"/>
                <a:ea typeface="ＭＳ Ｐゴシック" pitchFamily="34" charset="-128"/>
              </a:rPr>
              <a:t>.  </a:t>
            </a:r>
          </a:p>
          <a:p>
            <a:pPr marL="0" indent="0" eaLnBrk="1" hangingPunct="1">
              <a:buNone/>
            </a:pPr>
            <a:endParaRPr lang="en-US" altLang="ja-JP" sz="2200" dirty="0">
              <a:latin typeface="Calibri" pitchFamily="34" charset="0"/>
              <a:ea typeface="ＭＳ Ｐゴシック" pitchFamily="34" charset="-128"/>
            </a:endParaRPr>
          </a:p>
          <a:p>
            <a:pPr marL="0" indent="0">
              <a:buNone/>
            </a:pPr>
            <a:r>
              <a:rPr lang="pt-BR" altLang="ja-JP" sz="2200" dirty="0">
                <a:latin typeface="Calibri" pitchFamily="34" charset="0"/>
              </a:rPr>
              <a:t>O programa afirma que com cuidados adequados, assistência psicossocial e medicação, dezenas de milhões de pessoas poderiam ser tratadas para depressão, psicoses e epilepsia, impedidas de se suicidar e começar a levar uma vida normal – mesmo onde os recursos sejam escassos</a:t>
            </a:r>
            <a:r>
              <a:rPr lang="en-US" altLang="ja-JP" sz="2200" dirty="0">
                <a:latin typeface="Calibri" pitchFamily="34" charset="0"/>
                <a:ea typeface="ＭＳ Ｐゴシック" pitchFamily="34" charset="-128"/>
              </a:rPr>
              <a:t>. </a:t>
            </a:r>
          </a:p>
          <a:p>
            <a:pPr marL="0" indent="0" eaLnBrk="1" hangingPunct="1">
              <a:buNone/>
            </a:pPr>
            <a:endParaRPr lang="en-US" altLang="ja-JP" sz="2200" dirty="0">
              <a:latin typeface="Calibri" pitchFamily="34" charset="0"/>
              <a:ea typeface="ＭＳ Ｐゴシック" pitchFamily="34" charset="-128"/>
            </a:endParaRPr>
          </a:p>
          <a:p>
            <a:pPr marL="0" indent="0">
              <a:buNone/>
            </a:pPr>
            <a:r>
              <a:rPr lang="pt-BR" altLang="ja-JP" sz="2200" dirty="0">
                <a:latin typeface="Calibri" pitchFamily="34" charset="0"/>
              </a:rPr>
              <a:t>Seu foco é aumentar os cuidados não especializados, incluindo cuidados de saúde não especializados, para atender às necessidades não atendidas de pessoas com transtornos MNS prioritários</a:t>
            </a:r>
            <a:r>
              <a:rPr lang="en-US" altLang="ja-JP" sz="2200" dirty="0">
                <a:latin typeface="Calibri" pitchFamily="34" charset="0"/>
                <a:ea typeface="ＭＳ Ｐゴシック" pitchFamily="34" charset="-128"/>
              </a:rPr>
              <a:t>. </a:t>
            </a:r>
          </a:p>
        </p:txBody>
      </p:sp>
      <p:sp>
        <p:nvSpPr>
          <p:cNvPr id="2" name="Slide Number Placeholder 1"/>
          <p:cNvSpPr>
            <a:spLocks noGrp="1"/>
          </p:cNvSpPr>
          <p:nvPr>
            <p:ph type="sldNum" sz="quarter" idx="12"/>
          </p:nvPr>
        </p:nvSpPr>
        <p:spPr/>
        <p:txBody>
          <a:bodyPr/>
          <a:lstStyle/>
          <a:p>
            <a:fld id="{F04F0AD8-8B50-7E40-9253-3D55C10BC72F}" type="slidenum">
              <a:rPr lang="en-US" smtClean="0"/>
              <a:pPr/>
              <a:t>7</a:t>
            </a:fld>
            <a:endParaRPr lang="en-US"/>
          </a:p>
        </p:txBody>
      </p:sp>
      <p:sp>
        <p:nvSpPr>
          <p:cNvPr id="6"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Programa de Ação para Reduzir as </a:t>
            </a:r>
          </a:p>
          <a:p>
            <a:r>
              <a:rPr lang="pt-BR" dirty="0">
                <a:solidFill>
                  <a:schemeClr val="bg1"/>
                </a:solidFill>
              </a:rPr>
              <a:t>Lacunas em Saúde Mental (mhGAP)</a:t>
            </a:r>
            <a:endParaRPr lang="en-US" dirty="0">
              <a:solidFill>
                <a:schemeClr val="bg1"/>
              </a:solidFill>
            </a:endParaRPr>
          </a:p>
        </p:txBody>
      </p:sp>
    </p:spTree>
    <p:extLst>
      <p:ext uri="{BB962C8B-B14F-4D97-AF65-F5344CB8AC3E}">
        <p14:creationId xmlns:p14="http://schemas.microsoft.com/office/powerpoint/2010/main" val="2881180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39E8757-FA30-FB46-B9AF-7C993DFB82D8}" type="slidenum">
              <a:rPr lang="en-US" smtClean="0"/>
              <a:t>70</a:t>
            </a:fld>
            <a:endParaRPr lang="en-US"/>
          </a:p>
        </p:txBody>
      </p:sp>
      <p:pic>
        <p:nvPicPr>
          <p:cNvPr id="4" name="Picture 3"/>
          <p:cNvPicPr>
            <a:picLocks noChangeAspect="1"/>
          </p:cNvPicPr>
          <p:nvPr/>
        </p:nvPicPr>
        <p:blipFill>
          <a:blip r:embed="rId3"/>
          <a:stretch>
            <a:fillRect/>
          </a:stretch>
        </p:blipFill>
        <p:spPr>
          <a:xfrm>
            <a:off x="1753765" y="376804"/>
            <a:ext cx="6740056" cy="6057862"/>
          </a:xfrm>
          <a:prstGeom prst="rect">
            <a:avLst/>
          </a:prstGeom>
        </p:spPr>
      </p:pic>
      <p:sp>
        <p:nvSpPr>
          <p:cNvPr id="5" name="Title 2"/>
          <p:cNvSpPr txBox="1">
            <a:spLocks/>
          </p:cNvSpPr>
          <p:nvPr/>
        </p:nvSpPr>
        <p:spPr>
          <a:xfrm>
            <a:off x="0" y="6011332"/>
            <a:ext cx="9906000" cy="846668"/>
          </a:xfrm>
          <a:prstGeom prst="rect">
            <a:avLst/>
          </a:prstGeom>
          <a:solidFill>
            <a:srgbClr val="001F4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 </a:t>
            </a:r>
          </a:p>
        </p:txBody>
      </p:sp>
    </p:spTree>
    <p:extLst>
      <p:ext uri="{BB962C8B-B14F-4D97-AF65-F5344CB8AC3E}">
        <p14:creationId xmlns:p14="http://schemas.microsoft.com/office/powerpoint/2010/main" val="3728078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6"/>
          <p:cNvSpPr>
            <a:spLocks noGrp="1" noChangeArrowheads="1"/>
          </p:cNvSpPr>
          <p:nvPr>
            <p:ph type="sldNum" sz="quarter" idx="12"/>
          </p:nvPr>
        </p:nvSpPr>
        <p:spPr>
          <a:noFill/>
        </p:spPr>
        <p:txBody>
          <a:bodyPr/>
          <a:lstStyle/>
          <a:p>
            <a:fld id="{6BE61C9B-1CC9-43F6-8ECF-FCC01242A662}" type="slidenum">
              <a:rPr lang="en-US" smtClean="0"/>
              <a:pPr/>
              <a:t>71</a:t>
            </a:fld>
            <a:endParaRPr lang="en-US"/>
          </a:p>
        </p:txBody>
      </p:sp>
      <p:sp>
        <p:nvSpPr>
          <p:cNvPr id="338948" name="AutoShape 2"/>
          <p:cNvSpPr>
            <a:spLocks noGrp="1" noChangeAspect="1" noChangeArrowheads="1"/>
          </p:cNvSpPr>
          <p:nvPr>
            <p:ph type="title" idx="4294967295"/>
          </p:nvPr>
        </p:nvSpPr>
        <p:spPr>
          <a:xfrm>
            <a:off x="0" y="1"/>
            <a:ext cx="9906000" cy="1608667"/>
          </a:xfrm>
          <a:solidFill>
            <a:srgbClr val="001F41"/>
          </a:solidFill>
        </p:spPr>
        <p:txBody>
          <a:bodyPr/>
          <a:lstStyle/>
          <a:p>
            <a:r>
              <a:rPr lang="pt-BR" altLang="ja-JP" sz="3200" dirty="0">
                <a:solidFill>
                  <a:schemeClr val="bg1"/>
                </a:solidFill>
              </a:rPr>
              <a:t>O que comunicamos na </a:t>
            </a:r>
            <a:r>
              <a:rPr lang="pt-BR" altLang="ja-JP" sz="3200" dirty="0" err="1">
                <a:solidFill>
                  <a:schemeClr val="bg1"/>
                </a:solidFill>
              </a:rPr>
              <a:t>psicoeducação</a:t>
            </a:r>
            <a:r>
              <a:rPr lang="pt-BR" altLang="ja-JP" sz="3200" dirty="0">
                <a:solidFill>
                  <a:schemeClr val="bg1"/>
                </a:solidFill>
              </a:rPr>
              <a:t>?</a:t>
            </a:r>
            <a:endParaRPr lang="en-US" altLang="ja-JP" sz="3200" dirty="0">
              <a:solidFill>
                <a:schemeClr val="bg1"/>
              </a:solidFill>
              <a:ea typeface="ＭＳ Ｐゴシック" pitchFamily="34" charset="-128"/>
            </a:endParaRPr>
          </a:p>
        </p:txBody>
      </p:sp>
      <p:sp>
        <p:nvSpPr>
          <p:cNvPr id="338949" name="Rectangle 3"/>
          <p:cNvSpPr>
            <a:spLocks noGrp="1"/>
          </p:cNvSpPr>
          <p:nvPr>
            <p:ph type="body" idx="4294967295"/>
          </p:nvPr>
        </p:nvSpPr>
        <p:spPr>
          <a:xfrm>
            <a:off x="1192389" y="2128838"/>
            <a:ext cx="7704668" cy="4176712"/>
          </a:xfrm>
        </p:spPr>
        <p:txBody>
          <a:bodyPr>
            <a:normAutofit/>
          </a:bodyPr>
          <a:lstStyle/>
          <a:p>
            <a:pPr>
              <a:buNone/>
            </a:pPr>
            <a:r>
              <a:rPr lang="en-GB" altLang="ja-JP" sz="2400" dirty="0">
                <a:latin typeface="Calibri" pitchFamily="34" charset="0"/>
                <a:ea typeface="ＭＳ Ｐゴシック" pitchFamily="34" charset="-128"/>
              </a:rPr>
              <a:t>1. </a:t>
            </a:r>
            <a:r>
              <a:rPr lang="en-GB" altLang="ja-JP" sz="2400" dirty="0" err="1">
                <a:latin typeface="Calibri" pitchFamily="34" charset="0"/>
              </a:rPr>
              <a:t>Empoderamento</a:t>
            </a:r>
            <a:endParaRPr lang="en-GB" altLang="ja-JP" sz="2400" dirty="0">
              <a:latin typeface="Calibri" pitchFamily="34" charset="0"/>
              <a:ea typeface="ＭＳ Ｐゴシック" pitchFamily="34" charset="-128"/>
            </a:endParaRPr>
          </a:p>
          <a:p>
            <a:pPr lvl="1">
              <a:buSzPct val="70000"/>
              <a:buFont typeface="Arial" charset="0"/>
              <a:buChar char="•"/>
            </a:pPr>
            <a:r>
              <a:rPr lang="pt-BR" altLang="ja-JP" sz="2400" dirty="0">
                <a:latin typeface="Calibri" pitchFamily="34" charset="0"/>
              </a:rPr>
              <a:t>Concentre-se no que a pessoa e a família podem fazer agora para melhorar sua situação.</a:t>
            </a:r>
          </a:p>
          <a:p>
            <a:pPr lvl="1">
              <a:buSzPct val="70000"/>
              <a:buFont typeface="Arial" charset="0"/>
              <a:buChar char="•"/>
            </a:pPr>
            <a:r>
              <a:rPr lang="pt-BR" altLang="ja-JP" sz="2400" dirty="0">
                <a:latin typeface="Calibri" pitchFamily="34" charset="0"/>
              </a:rPr>
              <a:t>Enfatize a importância de envolver a pessoa com o transtorno em todas as decisões</a:t>
            </a:r>
            <a:r>
              <a:rPr lang="en-GB" altLang="ja-JP" sz="2400" dirty="0">
                <a:latin typeface="Calibri" pitchFamily="34" charset="0"/>
                <a:ea typeface="ＭＳ Ｐゴシック" pitchFamily="34" charset="-128"/>
              </a:rPr>
              <a:t>.</a:t>
            </a:r>
          </a:p>
          <a:p>
            <a:pPr eaLnBrk="1" hangingPunct="1">
              <a:buFontTx/>
              <a:buNone/>
            </a:pPr>
            <a:r>
              <a:rPr lang="en-GB" altLang="ja-JP" sz="2400" dirty="0">
                <a:latin typeface="Calibri" pitchFamily="34" charset="0"/>
                <a:ea typeface="ＭＳ Ｐゴシック" pitchFamily="34" charset="-128"/>
              </a:rPr>
              <a:t>	</a:t>
            </a:r>
            <a:endParaRPr lang="en-US" altLang="ja-JP" sz="2400" dirty="0">
              <a:latin typeface="Calibri" pitchFamily="34" charset="0"/>
              <a:ea typeface="ＭＳ Ｐゴシック" pitchFamily="34" charset="-128"/>
            </a:endParaRPr>
          </a:p>
          <a:p>
            <a:pPr>
              <a:buNone/>
            </a:pPr>
            <a:r>
              <a:rPr lang="en-US" altLang="ja-JP" sz="2400" dirty="0">
                <a:latin typeface="Calibri" pitchFamily="34" charset="0"/>
                <a:ea typeface="ＭＳ Ｐゴシック" pitchFamily="34" charset="-128"/>
              </a:rPr>
              <a:t>2. </a:t>
            </a:r>
            <a:r>
              <a:rPr lang="en-US" altLang="ja-JP" sz="2400" dirty="0" err="1">
                <a:latin typeface="Calibri" pitchFamily="34" charset="0"/>
              </a:rPr>
              <a:t>Fatos</a:t>
            </a:r>
            <a:endParaRPr lang="en-US" altLang="ja-JP" sz="2400" dirty="0">
              <a:latin typeface="Calibri" pitchFamily="34" charset="0"/>
              <a:ea typeface="ＭＳ Ｐゴシック" pitchFamily="34" charset="-128"/>
            </a:endParaRPr>
          </a:p>
          <a:p>
            <a:pPr lvl="1">
              <a:buSzPct val="70000"/>
              <a:buFont typeface="Arial" charset="0"/>
              <a:buChar char="•"/>
            </a:pPr>
            <a:r>
              <a:rPr lang="pt-BR" altLang="ja-JP" sz="2400" dirty="0">
                <a:latin typeface="Calibri" pitchFamily="34" charset="0"/>
              </a:rPr>
              <a:t>Tire um tempo para explicar o prognóstico. Seja realista, mas enfatize que, com o gerenciamento adequado, muitas pessoas melhoram</a:t>
            </a:r>
            <a:r>
              <a:rPr lang="en-GB" altLang="ja-JP" sz="2400" dirty="0">
                <a:latin typeface="Calibri" pitchFamily="34" charset="0"/>
                <a:ea typeface="ＭＳ Ｐゴシック" pitchFamily="34" charset="-128"/>
              </a:rPr>
              <a:t>. </a:t>
            </a:r>
          </a:p>
          <a:p>
            <a:pPr eaLnBrk="1" hangingPunct="1">
              <a:buFontTx/>
              <a:buNone/>
            </a:pPr>
            <a:endParaRPr lang="en-US" altLang="ja-JP" sz="2400" dirty="0">
              <a:latin typeface="Calibri" pitchFamily="34" charset="0"/>
              <a:ea typeface="ＭＳ Ｐゴシック" pitchFamily="34" charset="-128"/>
            </a:endParaRPr>
          </a:p>
          <a:p>
            <a:pPr eaLnBrk="1" hangingPunct="1">
              <a:buFontTx/>
              <a:buNone/>
            </a:pPr>
            <a:endParaRPr lang="en-GB" altLang="ja-JP" sz="2400" dirty="0">
              <a:latin typeface="Calibri" pitchFamily="34" charset="0"/>
              <a:ea typeface="ＭＳ Ｐゴシック" pitchFamily="34" charset="-128"/>
            </a:endParaRPr>
          </a:p>
        </p:txBody>
      </p:sp>
    </p:spTree>
    <p:extLst>
      <p:ext uri="{BB962C8B-B14F-4D97-AF65-F5344CB8AC3E}">
        <p14:creationId xmlns:p14="http://schemas.microsoft.com/office/powerpoint/2010/main" val="2312691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6"/>
          <p:cNvSpPr>
            <a:spLocks noGrp="1" noChangeArrowheads="1"/>
          </p:cNvSpPr>
          <p:nvPr>
            <p:ph type="sldNum" sz="quarter" idx="12"/>
          </p:nvPr>
        </p:nvSpPr>
        <p:spPr>
          <a:noFill/>
        </p:spPr>
        <p:txBody>
          <a:bodyPr/>
          <a:lstStyle/>
          <a:p>
            <a:fld id="{0389B197-B6AA-4F56-A47D-EEE651D4D1C2}" type="slidenum">
              <a:rPr lang="en-US" smtClean="0"/>
              <a:pPr/>
              <a:t>72</a:t>
            </a:fld>
            <a:endParaRPr lang="en-US"/>
          </a:p>
        </p:txBody>
      </p:sp>
      <p:sp>
        <p:nvSpPr>
          <p:cNvPr id="340996" name="AutoShape 2"/>
          <p:cNvSpPr>
            <a:spLocks noGrp="1" noChangeAspect="1" noChangeArrowheads="1"/>
          </p:cNvSpPr>
          <p:nvPr>
            <p:ph type="title" idx="4294967295"/>
          </p:nvPr>
        </p:nvSpPr>
        <p:spPr>
          <a:xfrm>
            <a:off x="0" y="0"/>
            <a:ext cx="9906000" cy="1574800"/>
          </a:xfrm>
          <a:solidFill>
            <a:srgbClr val="001F41"/>
          </a:solidFill>
        </p:spPr>
        <p:txBody>
          <a:bodyPr/>
          <a:lstStyle/>
          <a:p>
            <a:r>
              <a:rPr lang="pt-BR" altLang="ja-JP" sz="3200" dirty="0">
                <a:solidFill>
                  <a:schemeClr val="bg1"/>
                </a:solidFill>
              </a:rPr>
              <a:t>O que comunicamos na </a:t>
            </a:r>
            <a:r>
              <a:rPr lang="pt-BR" altLang="ja-JP" sz="3200" dirty="0" err="1">
                <a:solidFill>
                  <a:schemeClr val="bg1"/>
                </a:solidFill>
              </a:rPr>
              <a:t>psicoeducação</a:t>
            </a:r>
            <a:r>
              <a:rPr lang="pt-BR" altLang="ja-JP" sz="3200" dirty="0">
                <a:solidFill>
                  <a:schemeClr val="bg1"/>
                </a:solidFill>
              </a:rPr>
              <a:t>?</a:t>
            </a:r>
            <a:endParaRPr lang="en-US" altLang="ja-JP" sz="3200" dirty="0">
              <a:solidFill>
                <a:schemeClr val="bg1"/>
              </a:solidFill>
              <a:ea typeface="ＭＳ Ｐゴシック" pitchFamily="34" charset="-128"/>
            </a:endParaRPr>
          </a:p>
        </p:txBody>
      </p:sp>
      <p:sp>
        <p:nvSpPr>
          <p:cNvPr id="340997" name="Rectangle 3"/>
          <p:cNvSpPr>
            <a:spLocks noGrp="1"/>
          </p:cNvSpPr>
          <p:nvPr>
            <p:ph type="body" idx="4294967295"/>
          </p:nvPr>
        </p:nvSpPr>
        <p:spPr>
          <a:xfrm>
            <a:off x="952191" y="2099733"/>
            <a:ext cx="8458510" cy="3867150"/>
          </a:xfrm>
        </p:spPr>
        <p:txBody>
          <a:bodyPr>
            <a:normAutofit fontScale="92500" lnSpcReduction="20000"/>
          </a:bodyPr>
          <a:lstStyle/>
          <a:p>
            <a:pPr>
              <a:buNone/>
            </a:pPr>
            <a:r>
              <a:rPr lang="en-GB" altLang="ja-JP" sz="2400" dirty="0">
                <a:latin typeface="Calibri" pitchFamily="34" charset="0"/>
                <a:ea typeface="ＭＳ Ｐゴシック" pitchFamily="34" charset="-128"/>
              </a:rPr>
              <a:t>3. </a:t>
            </a:r>
            <a:r>
              <a:rPr lang="en-GB" altLang="ja-JP" sz="2400" dirty="0" err="1">
                <a:latin typeface="Calibri" pitchFamily="34" charset="0"/>
              </a:rPr>
              <a:t>Estratégias</a:t>
            </a:r>
            <a:r>
              <a:rPr lang="en-GB" altLang="ja-JP" sz="2400" dirty="0">
                <a:latin typeface="Calibri" pitchFamily="34" charset="0"/>
              </a:rPr>
              <a:t> de </a:t>
            </a:r>
            <a:r>
              <a:rPr lang="en-GB" altLang="ja-JP" sz="2400" dirty="0" err="1">
                <a:latin typeface="Calibri" pitchFamily="34" charset="0"/>
              </a:rPr>
              <a:t>enfrentamento</a:t>
            </a:r>
            <a:endParaRPr lang="en-GB" altLang="ja-JP" sz="2400" dirty="0">
              <a:latin typeface="Calibri" pitchFamily="34" charset="0"/>
              <a:ea typeface="ＭＳ Ｐゴシック" pitchFamily="34" charset="-128"/>
            </a:endParaRPr>
          </a:p>
          <a:p>
            <a:pPr lvl="1">
              <a:buSzPct val="70000"/>
              <a:buFont typeface="Arial" charset="0"/>
              <a:buChar char="•"/>
            </a:pPr>
            <a:r>
              <a:rPr lang="pt-BR" altLang="ja-JP" sz="2400" dirty="0">
                <a:latin typeface="Calibri" pitchFamily="34" charset="0"/>
              </a:rPr>
              <a:t>Reconheça e incentive as coisas que as pessoas estão fazendo certo.</a:t>
            </a:r>
          </a:p>
          <a:p>
            <a:pPr lvl="1">
              <a:buSzPct val="70000"/>
              <a:buFont typeface="Arial" charset="0"/>
              <a:buChar char="•"/>
            </a:pPr>
            <a:r>
              <a:rPr lang="pt-BR" altLang="ja-JP" sz="2400" dirty="0">
                <a:latin typeface="Calibri" pitchFamily="34" charset="0"/>
              </a:rPr>
              <a:t>Discuta ações que ajudaram no passado.</a:t>
            </a:r>
          </a:p>
          <a:p>
            <a:pPr lvl="1">
              <a:buSzPct val="70000"/>
              <a:buFont typeface="Arial" charset="0"/>
              <a:buChar char="•"/>
            </a:pPr>
            <a:r>
              <a:rPr lang="pt-BR" altLang="ja-JP" sz="2400" dirty="0">
                <a:latin typeface="Calibri" pitchFamily="34" charset="0"/>
              </a:rPr>
              <a:t>Discuta as opções locais para recursos da comunidade</a:t>
            </a:r>
            <a:r>
              <a:rPr lang="en-GB" altLang="ja-JP" sz="2400" dirty="0">
                <a:latin typeface="Calibri" pitchFamily="34" charset="0"/>
                <a:ea typeface="ＭＳ Ｐゴシック" pitchFamily="34" charset="-128"/>
              </a:rPr>
              <a:t>.</a:t>
            </a:r>
          </a:p>
          <a:p>
            <a:pPr eaLnBrk="1" hangingPunct="1">
              <a:buFontTx/>
              <a:buNone/>
            </a:pPr>
            <a:endParaRPr lang="en-GB" altLang="ja-JP" sz="2400" dirty="0">
              <a:latin typeface="Calibri" pitchFamily="34" charset="0"/>
              <a:ea typeface="ＭＳ Ｐゴシック" pitchFamily="34" charset="-128"/>
            </a:endParaRPr>
          </a:p>
          <a:p>
            <a:pPr>
              <a:buNone/>
            </a:pPr>
            <a:r>
              <a:rPr lang="en-US" altLang="ja-JP" sz="2400" dirty="0">
                <a:latin typeface="Calibri" pitchFamily="34" charset="0"/>
                <a:ea typeface="ＭＳ Ｐゴシック" pitchFamily="34" charset="-128"/>
              </a:rPr>
              <a:t>4. </a:t>
            </a:r>
            <a:r>
              <a:rPr lang="pt-BR" altLang="ja-JP" sz="2400" dirty="0">
                <a:latin typeface="Calibri" pitchFamily="34" charset="0"/>
              </a:rPr>
              <a:t>Conselhos sobre o bem-estar geral</a:t>
            </a:r>
            <a:endParaRPr lang="en-US" altLang="ja-JP" sz="2400" dirty="0">
              <a:latin typeface="Calibri" pitchFamily="34" charset="0"/>
              <a:ea typeface="ＭＳ Ｐゴシック" pitchFamily="34" charset="-128"/>
            </a:endParaRPr>
          </a:p>
          <a:p>
            <a:pPr lvl="1">
              <a:buSzPct val="70000"/>
              <a:buFont typeface="Arial" charset="0"/>
              <a:buChar char="•"/>
            </a:pPr>
            <a:r>
              <a:rPr lang="pt-BR" altLang="ja-JP" sz="2400" dirty="0">
                <a:latin typeface="Calibri" pitchFamily="34" charset="0"/>
              </a:rPr>
              <a:t>Incentive um estilo de vida saudável, incluindo uma boa dieta, exercícios físicos regulares e exames de saúde de rotina no médico.</a:t>
            </a:r>
          </a:p>
          <a:p>
            <a:pPr lvl="1">
              <a:buSzPct val="70000"/>
              <a:buFont typeface="Arial" charset="0"/>
              <a:buChar char="•"/>
            </a:pPr>
            <a:r>
              <a:rPr lang="pt-BR" altLang="ja-JP" sz="2400" dirty="0">
                <a:latin typeface="Calibri" pitchFamily="34" charset="0"/>
              </a:rPr>
              <a:t>Aconselhe a pessoa e os cuidadores a procurarem ajuda quando necessário</a:t>
            </a:r>
            <a:r>
              <a:rPr lang="en-GB" altLang="ja-JP" sz="2400" dirty="0">
                <a:latin typeface="Calibri" pitchFamily="34" charset="0"/>
                <a:ea typeface="ＭＳ Ｐゴシック" pitchFamily="34" charset="-128"/>
              </a:rPr>
              <a:t>.</a:t>
            </a:r>
          </a:p>
        </p:txBody>
      </p:sp>
    </p:spTree>
    <p:extLst>
      <p:ext uri="{BB962C8B-B14F-4D97-AF65-F5344CB8AC3E}">
        <p14:creationId xmlns:p14="http://schemas.microsoft.com/office/powerpoint/2010/main" val="2938169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B3645CA-B205-4F22-8EE0-D2D28B8B16CF}"/>
              </a:ext>
            </a:extLst>
          </p:cNvPr>
          <p:cNvPicPr>
            <a:picLocks noChangeAspect="1"/>
          </p:cNvPicPr>
          <p:nvPr/>
        </p:nvPicPr>
        <p:blipFill>
          <a:blip r:embed="rId3"/>
          <a:stretch>
            <a:fillRect/>
          </a:stretch>
        </p:blipFill>
        <p:spPr>
          <a:xfrm>
            <a:off x="0" y="195496"/>
            <a:ext cx="9906000" cy="6467008"/>
          </a:xfrm>
          <a:prstGeom prst="rect">
            <a:avLst/>
          </a:prstGeom>
        </p:spPr>
      </p:pic>
      <p:sp>
        <p:nvSpPr>
          <p:cNvPr id="3" name="TextBox 2"/>
          <p:cNvSpPr txBox="1"/>
          <p:nvPr/>
        </p:nvSpPr>
        <p:spPr>
          <a:xfrm>
            <a:off x="3452241" y="1218666"/>
            <a:ext cx="3006837" cy="3693319"/>
          </a:xfrm>
          <a:prstGeom prst="rect">
            <a:avLst/>
          </a:prstGeom>
          <a:noFill/>
          <a:ln w="76200" cmpd="sng">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039E8757-FA30-FB46-B9AF-7C993DFB82D8}" type="slidenum">
              <a:rPr lang="en-US" smtClean="0"/>
              <a:t>73</a:t>
            </a:fld>
            <a:endParaRPr lang="en-US"/>
          </a:p>
        </p:txBody>
      </p:sp>
    </p:spTree>
    <p:extLst>
      <p:ext uri="{BB962C8B-B14F-4D97-AF65-F5344CB8AC3E}">
        <p14:creationId xmlns:p14="http://schemas.microsoft.com/office/powerpoint/2010/main" val="1788891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27200"/>
          </a:xfrm>
          <a:solidFill>
            <a:srgbClr val="001F41"/>
          </a:solidFill>
        </p:spPr>
        <p:txBody>
          <a:bodyPr/>
          <a:lstStyle/>
          <a:p>
            <a:r>
              <a:rPr lang="en-US" dirty="0" err="1">
                <a:solidFill>
                  <a:schemeClr val="bg1"/>
                </a:solidFill>
              </a:rPr>
              <a:t>Autocuidado</a:t>
            </a:r>
            <a:endParaRPr lang="en-US" dirty="0">
              <a:solidFill>
                <a:schemeClr val="bg1"/>
              </a:solidFill>
            </a:endParaRPr>
          </a:p>
        </p:txBody>
      </p:sp>
      <p:sp>
        <p:nvSpPr>
          <p:cNvPr id="3" name="Content Placeholder 2"/>
          <p:cNvSpPr>
            <a:spLocks noGrp="1"/>
          </p:cNvSpPr>
          <p:nvPr>
            <p:ph idx="1"/>
          </p:nvPr>
        </p:nvSpPr>
        <p:spPr>
          <a:xfrm>
            <a:off x="995186" y="1830388"/>
            <a:ext cx="7915629" cy="4525963"/>
          </a:xfrm>
        </p:spPr>
        <p:txBody>
          <a:bodyPr>
            <a:normAutofit fontScale="92500"/>
          </a:bodyPr>
          <a:lstStyle/>
          <a:p>
            <a:endParaRPr lang="en-US" dirty="0"/>
          </a:p>
          <a:p>
            <a:r>
              <a:rPr lang="pt-BR" dirty="0"/>
              <a:t>Trabalhar em cuidados de saúde é um trabalho estressante e, às vezes, todos podem se sentir sobrecarregados e incapazes de lidar</a:t>
            </a:r>
            <a:r>
              <a:rPr lang="en-US" dirty="0"/>
              <a:t>.</a:t>
            </a:r>
          </a:p>
          <a:p>
            <a:pPr marL="0" indent="0">
              <a:buNone/>
            </a:pPr>
            <a:endParaRPr lang="en-US" dirty="0"/>
          </a:p>
          <a:p>
            <a:r>
              <a:rPr lang="pt-BR" dirty="0"/>
              <a:t>A melhor maneira de aprender sobre a influência das intervenções psicossociais é testá-las em si mesmo como parte de seu próprio autocuidado</a:t>
            </a:r>
            <a:r>
              <a:rPr lang="en-US" dirty="0"/>
              <a:t>. </a:t>
            </a:r>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74</a:t>
            </a:fld>
            <a:endParaRPr lang="en-US"/>
          </a:p>
        </p:txBody>
      </p:sp>
    </p:spTree>
    <p:extLst>
      <p:ext uri="{BB962C8B-B14F-4D97-AF65-F5344CB8AC3E}">
        <p14:creationId xmlns:p14="http://schemas.microsoft.com/office/powerpoint/2010/main" val="180846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710266"/>
          </a:xfrm>
          <a:solidFill>
            <a:srgbClr val="001F41"/>
          </a:solidFill>
        </p:spPr>
        <p:txBody>
          <a:bodyPr/>
          <a:lstStyle/>
          <a:p>
            <a:r>
              <a:rPr lang="pt-BR" dirty="0">
                <a:solidFill>
                  <a:schemeClr val="bg1"/>
                </a:solidFill>
              </a:rPr>
              <a:t>Atividade de autocuidado</a:t>
            </a:r>
            <a:endParaRPr lang="en-US" dirty="0">
              <a:solidFill>
                <a:schemeClr val="bg1"/>
              </a:solidFill>
            </a:endParaRPr>
          </a:p>
        </p:txBody>
      </p:sp>
      <p:sp>
        <p:nvSpPr>
          <p:cNvPr id="3" name="Content Placeholder 2"/>
          <p:cNvSpPr>
            <a:spLocks noGrp="1"/>
          </p:cNvSpPr>
          <p:nvPr>
            <p:ph idx="1"/>
          </p:nvPr>
        </p:nvSpPr>
        <p:spPr>
          <a:xfrm>
            <a:off x="554183" y="2641601"/>
            <a:ext cx="8856518" cy="1574800"/>
          </a:xfrm>
        </p:spPr>
        <p:txBody>
          <a:bodyPr>
            <a:normAutofit/>
          </a:bodyPr>
          <a:lstStyle/>
          <a:p>
            <a:pPr marL="0" indent="0">
              <a:buNone/>
            </a:pPr>
            <a:r>
              <a:rPr lang="en-US" sz="6000" dirty="0" err="1"/>
              <a:t>Experimente</a:t>
            </a:r>
            <a:r>
              <a:rPr lang="en-US" sz="6000" dirty="0"/>
              <a:t> - </a:t>
            </a:r>
            <a:r>
              <a:rPr lang="en-US" sz="6000" dirty="0" err="1"/>
              <a:t>relaxamento</a:t>
            </a:r>
            <a:r>
              <a:rPr lang="en-US" sz="6000"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75</a:t>
            </a:fld>
            <a:endParaRPr lang="en-US"/>
          </a:p>
        </p:txBody>
      </p:sp>
    </p:spTree>
    <p:extLst>
      <p:ext uri="{BB962C8B-B14F-4D97-AF65-F5344CB8AC3E}">
        <p14:creationId xmlns:p14="http://schemas.microsoft.com/office/powerpoint/2010/main" val="3353265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9625D22-5A5E-4902-A56C-20BB389BA895}"/>
              </a:ext>
            </a:extLst>
          </p:cNvPr>
          <p:cNvPicPr>
            <a:picLocks noChangeAspect="1"/>
          </p:cNvPicPr>
          <p:nvPr/>
        </p:nvPicPr>
        <p:blipFill>
          <a:blip r:embed="rId3"/>
          <a:stretch>
            <a:fillRect/>
          </a:stretch>
        </p:blipFill>
        <p:spPr>
          <a:xfrm>
            <a:off x="381000" y="195496"/>
            <a:ext cx="9144000" cy="6467008"/>
          </a:xfrm>
          <a:prstGeom prst="rect">
            <a:avLst/>
          </a:prstGeom>
        </p:spPr>
      </p:pic>
      <p:sp>
        <p:nvSpPr>
          <p:cNvPr id="2" name="Slide Number Placeholder 1"/>
          <p:cNvSpPr>
            <a:spLocks noGrp="1"/>
          </p:cNvSpPr>
          <p:nvPr>
            <p:ph type="sldNum" sz="quarter" idx="12"/>
          </p:nvPr>
        </p:nvSpPr>
        <p:spPr/>
        <p:txBody>
          <a:bodyPr/>
          <a:lstStyle/>
          <a:p>
            <a:fld id="{458210DE-9F21-6A45-8C15-008376FA5243}" type="slidenum">
              <a:rPr lang="en-US" smtClean="0"/>
              <a:pPr/>
              <a:t>76</a:t>
            </a:fld>
            <a:endParaRPr lang="en-US"/>
          </a:p>
        </p:txBody>
      </p:sp>
    </p:spTree>
    <p:extLst>
      <p:ext uri="{BB962C8B-B14F-4D97-AF65-F5344CB8AC3E}">
        <p14:creationId xmlns:p14="http://schemas.microsoft.com/office/powerpoint/2010/main" val="18006711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710266"/>
          </a:xfrm>
          <a:solidFill>
            <a:srgbClr val="001F41"/>
          </a:solidFill>
        </p:spPr>
        <p:txBody>
          <a:bodyPr/>
          <a:lstStyle/>
          <a:p>
            <a:r>
              <a:rPr lang="pt-BR" dirty="0">
                <a:solidFill>
                  <a:schemeClr val="bg1"/>
                </a:solidFill>
                <a:latin typeface="Calibri" charset="0"/>
                <a:ea typeface="ＭＳ Ｐゴシック" charset="0"/>
                <a:cs typeface="ＭＳ Ｐゴシック" charset="0"/>
              </a:rPr>
              <a:t>Resolução de problemas </a:t>
            </a:r>
            <a:br>
              <a:rPr lang="pt-BR" dirty="0">
                <a:solidFill>
                  <a:schemeClr val="bg1"/>
                </a:solidFill>
                <a:latin typeface="Calibri" charset="0"/>
                <a:ea typeface="ＭＳ Ｐゴシック" charset="0"/>
                <a:cs typeface="ＭＳ Ｐゴシック" charset="0"/>
              </a:rPr>
            </a:br>
            <a:r>
              <a:rPr lang="pt-BR" dirty="0">
                <a:solidFill>
                  <a:schemeClr val="bg1"/>
                </a:solidFill>
                <a:latin typeface="Calibri" charset="0"/>
                <a:ea typeface="ＭＳ Ｐゴシック" charset="0"/>
                <a:cs typeface="ＭＳ Ｐゴシック" charset="0"/>
              </a:rPr>
              <a:t>em seis etapas</a:t>
            </a:r>
            <a:endParaRPr lang="en-US" dirty="0">
              <a:solidFill>
                <a:schemeClr val="bg1"/>
              </a:solidFill>
            </a:endParaRPr>
          </a:p>
        </p:txBody>
      </p:sp>
      <p:sp>
        <p:nvSpPr>
          <p:cNvPr id="3" name="Content Placeholder 2"/>
          <p:cNvSpPr>
            <a:spLocks noGrp="1"/>
          </p:cNvSpPr>
          <p:nvPr>
            <p:ph idx="1"/>
          </p:nvPr>
        </p:nvSpPr>
        <p:spPr>
          <a:xfrm>
            <a:off x="1706033" y="2641601"/>
            <a:ext cx="7704667" cy="1574800"/>
          </a:xfrm>
        </p:spPr>
        <p:txBody>
          <a:bodyPr>
            <a:normAutofit/>
          </a:bodyPr>
          <a:lstStyle/>
          <a:p>
            <a:pPr marL="0" indent="0">
              <a:buNone/>
            </a:pPr>
            <a:r>
              <a:rPr lang="en-US" sz="6000" dirty="0" err="1"/>
              <a:t>Exemplificando</a:t>
            </a:r>
            <a:r>
              <a:rPr lang="en-US" sz="6000"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77</a:t>
            </a:fld>
            <a:endParaRPr lang="en-US"/>
          </a:p>
        </p:txBody>
      </p:sp>
    </p:spTree>
    <p:extLst>
      <p:ext uri="{BB962C8B-B14F-4D97-AF65-F5344CB8AC3E}">
        <p14:creationId xmlns:p14="http://schemas.microsoft.com/office/powerpoint/2010/main" val="1279701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idx="4294967295"/>
          </p:nvPr>
        </p:nvSpPr>
        <p:spPr bwMode="auto">
          <a:xfrm>
            <a:off x="0" y="-25399"/>
            <a:ext cx="9906000" cy="1443037"/>
          </a:xfrm>
          <a:solidFill>
            <a:srgbClr val="001F41"/>
          </a:solidFill>
        </p:spPr>
        <p:txBody>
          <a:bodyPr/>
          <a:lstStyle/>
          <a:p>
            <a:r>
              <a:rPr lang="pt-BR" dirty="0">
                <a:solidFill>
                  <a:schemeClr val="bg1"/>
                </a:solidFill>
                <a:latin typeface="Calibri" charset="0"/>
                <a:ea typeface="ＭＳ Ｐゴシック" charset="0"/>
                <a:cs typeface="ＭＳ Ｐゴシック" charset="0"/>
              </a:rPr>
              <a:t>Resolução de problemas </a:t>
            </a:r>
            <a:br>
              <a:rPr lang="pt-BR" dirty="0">
                <a:solidFill>
                  <a:schemeClr val="bg1"/>
                </a:solidFill>
                <a:latin typeface="Calibri" charset="0"/>
                <a:ea typeface="ＭＳ Ｐゴシック" charset="0"/>
                <a:cs typeface="ＭＳ Ｐゴシック" charset="0"/>
              </a:rPr>
            </a:br>
            <a:r>
              <a:rPr lang="pt-BR" dirty="0">
                <a:solidFill>
                  <a:schemeClr val="bg1"/>
                </a:solidFill>
                <a:latin typeface="Calibri" charset="0"/>
                <a:ea typeface="ＭＳ Ｐゴシック" charset="0"/>
                <a:cs typeface="ＭＳ Ｐゴシック" charset="0"/>
              </a:rPr>
              <a:t>em seis etapas</a:t>
            </a:r>
            <a:endParaRPr lang="en-AU" dirty="0">
              <a:solidFill>
                <a:schemeClr val="bg1"/>
              </a:solidFill>
              <a:latin typeface="Calibri" charset="0"/>
              <a:ea typeface="ＭＳ Ｐゴシック" charset="0"/>
              <a:cs typeface="ＭＳ Ｐゴシック" charset="0"/>
            </a:endParaRPr>
          </a:p>
        </p:txBody>
      </p:sp>
      <p:sp>
        <p:nvSpPr>
          <p:cNvPr id="37891" name="Oval 16"/>
          <p:cNvSpPr>
            <a:spLocks noChangeArrowheads="1"/>
          </p:cNvSpPr>
          <p:nvPr/>
        </p:nvSpPr>
        <p:spPr bwMode="auto">
          <a:xfrm>
            <a:off x="3549650" y="1412875"/>
            <a:ext cx="2263246" cy="1512888"/>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2" name="Oval 17"/>
          <p:cNvSpPr>
            <a:spLocks noChangeArrowheads="1"/>
          </p:cNvSpPr>
          <p:nvPr/>
        </p:nvSpPr>
        <p:spPr bwMode="auto">
          <a:xfrm>
            <a:off x="1754187" y="2349500"/>
            <a:ext cx="2263246" cy="1512888"/>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3" name="Oval 18"/>
          <p:cNvSpPr>
            <a:spLocks noChangeArrowheads="1"/>
          </p:cNvSpPr>
          <p:nvPr/>
        </p:nvSpPr>
        <p:spPr bwMode="auto">
          <a:xfrm>
            <a:off x="5420783" y="2276475"/>
            <a:ext cx="2263246" cy="1512888"/>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4" name="Oval 19"/>
          <p:cNvSpPr>
            <a:spLocks noChangeArrowheads="1"/>
          </p:cNvSpPr>
          <p:nvPr/>
        </p:nvSpPr>
        <p:spPr bwMode="auto">
          <a:xfrm>
            <a:off x="5420783" y="3789364"/>
            <a:ext cx="2263246" cy="1512887"/>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5" name="Oval 20"/>
          <p:cNvSpPr>
            <a:spLocks noChangeArrowheads="1"/>
          </p:cNvSpPr>
          <p:nvPr/>
        </p:nvSpPr>
        <p:spPr bwMode="auto">
          <a:xfrm>
            <a:off x="1754187" y="3860800"/>
            <a:ext cx="2263246" cy="1512888"/>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6" name="Oval 21"/>
          <p:cNvSpPr>
            <a:spLocks noChangeArrowheads="1"/>
          </p:cNvSpPr>
          <p:nvPr/>
        </p:nvSpPr>
        <p:spPr bwMode="auto">
          <a:xfrm>
            <a:off x="3627041" y="4724400"/>
            <a:ext cx="2263246" cy="1512888"/>
          </a:xfrm>
          <a:prstGeom prst="ellipse">
            <a:avLst/>
          </a:prstGeom>
          <a:solidFill>
            <a:srgbClr val="001F41"/>
          </a:solidFill>
          <a:ln w="9525">
            <a:solidFill>
              <a:schemeClr val="tx1"/>
            </a:solidFill>
            <a:round/>
            <a:headEnd/>
            <a:tailEnd/>
          </a:ln>
        </p:spPr>
        <p:txBody>
          <a:bodyPr wrap="none" anchor="ctr"/>
          <a:lstStyle/>
          <a:p>
            <a:endParaRPr lang="en-US"/>
          </a:p>
        </p:txBody>
      </p:sp>
      <p:sp>
        <p:nvSpPr>
          <p:cNvPr id="37897" name="Rectangle 7"/>
          <p:cNvSpPr>
            <a:spLocks noGrp="1" noChangeArrowheads="1"/>
          </p:cNvSpPr>
          <p:nvPr>
            <p:ph type="body" sz="half" idx="4294967295"/>
          </p:nvPr>
        </p:nvSpPr>
        <p:spPr>
          <a:xfrm>
            <a:off x="3783542" y="1773238"/>
            <a:ext cx="1793743" cy="792162"/>
          </a:xfrm>
          <a:solidFill>
            <a:srgbClr val="001F41"/>
          </a:solidFill>
        </p:spPr>
        <p:txBody>
          <a:bodyPr>
            <a:normAutofit/>
          </a:bodyPr>
          <a:lstStyle/>
          <a:p>
            <a:pPr marL="0" indent="0" algn="ctr">
              <a:lnSpc>
                <a:spcPct val="80000"/>
              </a:lnSpc>
              <a:buFontTx/>
              <a:buNone/>
            </a:pPr>
            <a:r>
              <a:rPr lang="en-AU" sz="1800" dirty="0" err="1">
                <a:solidFill>
                  <a:schemeClr val="bg1"/>
                </a:solidFill>
                <a:latin typeface="Calibri" charset="0"/>
                <a:ea typeface="ＭＳ Ｐゴシック" charset="0"/>
                <a:cs typeface="ＭＳ Ｐゴシック" charset="0"/>
              </a:rPr>
              <a:t>Identifique</a:t>
            </a:r>
            <a:r>
              <a:rPr lang="en-AU" sz="1800" dirty="0">
                <a:solidFill>
                  <a:schemeClr val="bg1"/>
                </a:solidFill>
                <a:latin typeface="Calibri" charset="0"/>
                <a:ea typeface="ＭＳ Ｐゴシック" charset="0"/>
                <a:cs typeface="ＭＳ Ｐゴシック" charset="0"/>
              </a:rPr>
              <a:t> e </a:t>
            </a:r>
            <a:r>
              <a:rPr lang="en-AU" sz="1800" dirty="0" err="1">
                <a:solidFill>
                  <a:schemeClr val="bg1"/>
                </a:solidFill>
                <a:latin typeface="Calibri" charset="0"/>
                <a:ea typeface="ＭＳ Ｐゴシック" charset="0"/>
                <a:cs typeface="ＭＳ Ｐゴシック" charset="0"/>
              </a:rPr>
              <a:t>defina</a:t>
            </a:r>
            <a:r>
              <a:rPr lang="en-AU" sz="1800" dirty="0">
                <a:solidFill>
                  <a:schemeClr val="bg1"/>
                </a:solidFill>
                <a:latin typeface="Calibri" charset="0"/>
                <a:ea typeface="ＭＳ Ｐゴシック" charset="0"/>
                <a:cs typeface="ＭＳ Ｐゴシック" charset="0"/>
              </a:rPr>
              <a:t> o </a:t>
            </a:r>
            <a:r>
              <a:rPr lang="en-AU" sz="1800" dirty="0" err="1">
                <a:solidFill>
                  <a:schemeClr val="bg1"/>
                </a:solidFill>
                <a:latin typeface="Calibri" charset="0"/>
                <a:ea typeface="ＭＳ Ｐゴシック" charset="0"/>
                <a:cs typeface="ＭＳ Ｐゴシック" charset="0"/>
              </a:rPr>
              <a:t>problema</a:t>
            </a:r>
            <a:endParaRPr lang="en-AU" sz="1800" dirty="0">
              <a:solidFill>
                <a:schemeClr val="bg1"/>
              </a:solidFill>
              <a:latin typeface="Calibri" charset="0"/>
              <a:ea typeface="ＭＳ Ｐゴシック" charset="0"/>
              <a:cs typeface="ＭＳ Ｐゴシック" charset="0"/>
            </a:endParaRPr>
          </a:p>
        </p:txBody>
      </p:sp>
      <p:sp>
        <p:nvSpPr>
          <p:cNvPr id="37898" name="Rectangle 10"/>
          <p:cNvSpPr>
            <a:spLocks noChangeArrowheads="1"/>
          </p:cNvSpPr>
          <p:nvPr/>
        </p:nvSpPr>
        <p:spPr bwMode="auto">
          <a:xfrm>
            <a:off x="5695868" y="2651676"/>
            <a:ext cx="1754270" cy="802724"/>
          </a:xfrm>
          <a:prstGeom prst="rect">
            <a:avLst/>
          </a:prstGeom>
          <a:solidFill>
            <a:srgbClr val="001F41"/>
          </a:solidFill>
          <a:ln>
            <a:noFill/>
          </a:ln>
        </p:spPr>
        <p:txBody>
          <a:bodyPr/>
          <a:lstStyle/>
          <a:p>
            <a:pPr algn="ctr" eaLnBrk="0" hangingPunct="0">
              <a:lnSpc>
                <a:spcPct val="90000"/>
              </a:lnSpc>
              <a:spcBef>
                <a:spcPct val="20000"/>
              </a:spcBef>
            </a:pPr>
            <a:r>
              <a:rPr lang="en-AU" sz="2000" dirty="0">
                <a:solidFill>
                  <a:schemeClr val="bg1"/>
                </a:solidFill>
              </a:rPr>
              <a:t>Analise o </a:t>
            </a:r>
            <a:r>
              <a:rPr lang="en-AU" sz="2000" dirty="0" err="1">
                <a:solidFill>
                  <a:schemeClr val="bg1"/>
                </a:solidFill>
              </a:rPr>
              <a:t>problema</a:t>
            </a:r>
            <a:endParaRPr lang="en-AU" sz="2000" dirty="0">
              <a:solidFill>
                <a:schemeClr val="bg1"/>
              </a:solidFill>
            </a:endParaRPr>
          </a:p>
        </p:txBody>
      </p:sp>
      <p:sp>
        <p:nvSpPr>
          <p:cNvPr id="37899" name="Rectangle 11"/>
          <p:cNvSpPr>
            <a:spLocks noChangeArrowheads="1"/>
          </p:cNvSpPr>
          <p:nvPr/>
        </p:nvSpPr>
        <p:spPr bwMode="auto">
          <a:xfrm>
            <a:off x="5577285" y="4167696"/>
            <a:ext cx="1795463" cy="646112"/>
          </a:xfrm>
          <a:prstGeom prst="rect">
            <a:avLst/>
          </a:prstGeom>
          <a:solidFill>
            <a:srgbClr val="001F41"/>
          </a:solidFill>
          <a:ln>
            <a:noFill/>
          </a:ln>
        </p:spPr>
        <p:txBody>
          <a:bodyPr/>
          <a:lstStyle/>
          <a:p>
            <a:pPr algn="ctr" eaLnBrk="0" hangingPunct="0">
              <a:lnSpc>
                <a:spcPct val="90000"/>
              </a:lnSpc>
              <a:spcBef>
                <a:spcPct val="20000"/>
              </a:spcBef>
            </a:pPr>
            <a:r>
              <a:rPr lang="en-AU" sz="2000" dirty="0" err="1">
                <a:solidFill>
                  <a:schemeClr val="bg1"/>
                </a:solidFill>
              </a:rPr>
              <a:t>Identifique</a:t>
            </a:r>
            <a:r>
              <a:rPr lang="en-AU" sz="2000" dirty="0">
                <a:solidFill>
                  <a:schemeClr val="bg1"/>
                </a:solidFill>
              </a:rPr>
              <a:t> </a:t>
            </a:r>
            <a:r>
              <a:rPr lang="en-AU" sz="2000" dirty="0" err="1">
                <a:solidFill>
                  <a:schemeClr val="bg1"/>
                </a:solidFill>
              </a:rPr>
              <a:t>possíveis</a:t>
            </a:r>
            <a:r>
              <a:rPr lang="en-AU" sz="2000" dirty="0">
                <a:solidFill>
                  <a:schemeClr val="bg1"/>
                </a:solidFill>
              </a:rPr>
              <a:t> </a:t>
            </a:r>
            <a:r>
              <a:rPr lang="en-AU" sz="2000" dirty="0" err="1">
                <a:solidFill>
                  <a:schemeClr val="bg1"/>
                </a:solidFill>
              </a:rPr>
              <a:t>soluções</a:t>
            </a:r>
            <a:endParaRPr lang="en-AU" sz="2000" dirty="0">
              <a:solidFill>
                <a:schemeClr val="bg1"/>
              </a:solidFill>
            </a:endParaRPr>
          </a:p>
        </p:txBody>
      </p:sp>
      <p:sp>
        <p:nvSpPr>
          <p:cNvPr id="37901" name="Rectangle 13"/>
          <p:cNvSpPr>
            <a:spLocks noChangeArrowheads="1"/>
          </p:cNvSpPr>
          <p:nvPr/>
        </p:nvSpPr>
        <p:spPr bwMode="auto">
          <a:xfrm>
            <a:off x="1924448" y="4275354"/>
            <a:ext cx="1859095" cy="660400"/>
          </a:xfrm>
          <a:prstGeom prst="rect">
            <a:avLst/>
          </a:prstGeom>
          <a:solidFill>
            <a:srgbClr val="001F41"/>
          </a:solidFill>
          <a:ln>
            <a:noFill/>
          </a:ln>
        </p:spPr>
        <p:txBody>
          <a:bodyPr/>
          <a:lstStyle/>
          <a:p>
            <a:pPr algn="ctr" eaLnBrk="0" hangingPunct="0">
              <a:lnSpc>
                <a:spcPct val="90000"/>
              </a:lnSpc>
              <a:spcBef>
                <a:spcPct val="20000"/>
              </a:spcBef>
            </a:pPr>
            <a:r>
              <a:rPr lang="en-AU" sz="2000" dirty="0" err="1">
                <a:solidFill>
                  <a:schemeClr val="bg1"/>
                </a:solidFill>
              </a:rPr>
              <a:t>Implemente</a:t>
            </a:r>
            <a:r>
              <a:rPr lang="en-AU" sz="2000" dirty="0">
                <a:solidFill>
                  <a:schemeClr val="bg1"/>
                </a:solidFill>
              </a:rPr>
              <a:t> a </a:t>
            </a:r>
            <a:r>
              <a:rPr lang="en-AU" sz="2000" dirty="0" err="1">
                <a:solidFill>
                  <a:schemeClr val="bg1"/>
                </a:solidFill>
              </a:rPr>
              <a:t>solução</a:t>
            </a:r>
            <a:endParaRPr lang="en-AU" sz="2000" dirty="0">
              <a:solidFill>
                <a:schemeClr val="bg1"/>
              </a:solidFill>
            </a:endParaRPr>
          </a:p>
        </p:txBody>
      </p:sp>
      <p:sp>
        <p:nvSpPr>
          <p:cNvPr id="37902" name="Rectangle 9"/>
          <p:cNvSpPr>
            <a:spLocks noChangeArrowheads="1"/>
          </p:cNvSpPr>
          <p:nvPr/>
        </p:nvSpPr>
        <p:spPr bwMode="auto">
          <a:xfrm>
            <a:off x="1910689" y="2781300"/>
            <a:ext cx="1872853" cy="647700"/>
          </a:xfrm>
          <a:prstGeom prst="rect">
            <a:avLst/>
          </a:prstGeom>
          <a:solidFill>
            <a:srgbClr val="001F41"/>
          </a:solidFill>
          <a:ln>
            <a:noFill/>
          </a:ln>
        </p:spPr>
        <p:txBody>
          <a:bodyPr/>
          <a:lstStyle/>
          <a:p>
            <a:pPr algn="ctr" eaLnBrk="0" hangingPunct="0">
              <a:lnSpc>
                <a:spcPct val="90000"/>
              </a:lnSpc>
              <a:spcBef>
                <a:spcPct val="20000"/>
              </a:spcBef>
            </a:pPr>
            <a:r>
              <a:rPr lang="en-AU" sz="2000" dirty="0" err="1">
                <a:solidFill>
                  <a:schemeClr val="bg1"/>
                </a:solidFill>
              </a:rPr>
              <a:t>Avalie</a:t>
            </a:r>
            <a:r>
              <a:rPr lang="en-AU" sz="2000" dirty="0">
                <a:solidFill>
                  <a:schemeClr val="bg1"/>
                </a:solidFill>
              </a:rPr>
              <a:t> a </a:t>
            </a:r>
            <a:r>
              <a:rPr lang="en-AU" sz="2000" dirty="0" err="1">
                <a:solidFill>
                  <a:schemeClr val="bg1"/>
                </a:solidFill>
              </a:rPr>
              <a:t>solução</a:t>
            </a:r>
            <a:endParaRPr lang="en-AU" sz="2000" dirty="0">
              <a:solidFill>
                <a:schemeClr val="bg1"/>
              </a:solidFill>
            </a:endParaRPr>
          </a:p>
        </p:txBody>
      </p:sp>
      <p:sp>
        <p:nvSpPr>
          <p:cNvPr id="37903" name="AutoShape 22"/>
          <p:cNvSpPr>
            <a:spLocks noChangeArrowheads="1"/>
          </p:cNvSpPr>
          <p:nvPr/>
        </p:nvSpPr>
        <p:spPr bwMode="auto">
          <a:xfrm>
            <a:off x="7708107" y="3281364"/>
            <a:ext cx="794544" cy="1214437"/>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wrap="none" anchor="ctr"/>
          <a:lstStyle/>
          <a:p>
            <a:endParaRPr lang="en-US"/>
          </a:p>
        </p:txBody>
      </p:sp>
      <p:sp>
        <p:nvSpPr>
          <p:cNvPr id="37904" name="AutoShape 26"/>
          <p:cNvSpPr>
            <a:spLocks noChangeArrowheads="1"/>
          </p:cNvSpPr>
          <p:nvPr/>
        </p:nvSpPr>
        <p:spPr bwMode="auto">
          <a:xfrm rot="3656854">
            <a:off x="6097125" y="5298481"/>
            <a:ext cx="733425" cy="1315641"/>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rot="10800000" vert="eaVert" wrap="none" anchor="ctr"/>
          <a:lstStyle/>
          <a:p>
            <a:pPr algn="ctr"/>
            <a:endParaRPr lang="en-AU"/>
          </a:p>
        </p:txBody>
      </p:sp>
      <p:sp>
        <p:nvSpPr>
          <p:cNvPr id="37905" name="AutoShape 27"/>
          <p:cNvSpPr>
            <a:spLocks noChangeArrowheads="1"/>
          </p:cNvSpPr>
          <p:nvPr/>
        </p:nvSpPr>
        <p:spPr bwMode="auto">
          <a:xfrm rot="7623822">
            <a:off x="2669581" y="5369918"/>
            <a:ext cx="733425" cy="1315640"/>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rot="10800000" vert="eaVert" wrap="none" anchor="ctr"/>
          <a:lstStyle/>
          <a:p>
            <a:pPr algn="ctr"/>
            <a:endParaRPr lang="en-AU"/>
          </a:p>
        </p:txBody>
      </p:sp>
      <p:sp>
        <p:nvSpPr>
          <p:cNvPr id="37906" name="AutoShape 28"/>
          <p:cNvSpPr>
            <a:spLocks noChangeArrowheads="1"/>
          </p:cNvSpPr>
          <p:nvPr/>
        </p:nvSpPr>
        <p:spPr bwMode="auto">
          <a:xfrm rot="10800000">
            <a:off x="896012" y="3141664"/>
            <a:ext cx="794544" cy="1214437"/>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rot="10800000" wrap="none" anchor="ctr"/>
          <a:lstStyle/>
          <a:p>
            <a:pPr algn="ctr"/>
            <a:endParaRPr lang="en-AU"/>
          </a:p>
        </p:txBody>
      </p:sp>
      <p:sp>
        <p:nvSpPr>
          <p:cNvPr id="37907" name="AutoShape 29"/>
          <p:cNvSpPr>
            <a:spLocks noChangeArrowheads="1"/>
          </p:cNvSpPr>
          <p:nvPr/>
        </p:nvSpPr>
        <p:spPr bwMode="auto">
          <a:xfrm rot="-6995078">
            <a:off x="2628305" y="977306"/>
            <a:ext cx="733425" cy="1315640"/>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vert="eaVert" wrap="none" anchor="ctr"/>
          <a:lstStyle/>
          <a:p>
            <a:pPr algn="ctr"/>
            <a:endParaRPr lang="en-AU"/>
          </a:p>
        </p:txBody>
      </p:sp>
      <p:sp>
        <p:nvSpPr>
          <p:cNvPr id="37908" name="AutoShape 30"/>
          <p:cNvSpPr>
            <a:spLocks noChangeArrowheads="1"/>
          </p:cNvSpPr>
          <p:nvPr/>
        </p:nvSpPr>
        <p:spPr bwMode="auto">
          <a:xfrm rot="-3305131">
            <a:off x="6102285" y="1056681"/>
            <a:ext cx="733425" cy="1315640"/>
          </a:xfrm>
          <a:prstGeom prst="curvedLeftArrow">
            <a:avLst>
              <a:gd name="adj1" fmla="val 33117"/>
              <a:gd name="adj2" fmla="val 66234"/>
              <a:gd name="adj3" fmla="val 33333"/>
            </a:avLst>
          </a:prstGeom>
          <a:solidFill>
            <a:srgbClr val="FF6600"/>
          </a:solidFill>
          <a:ln w="9525">
            <a:solidFill>
              <a:schemeClr val="tx1"/>
            </a:solidFill>
            <a:miter lim="800000"/>
            <a:headEnd/>
            <a:tailEnd/>
          </a:ln>
        </p:spPr>
        <p:txBody>
          <a:bodyPr vert="eaVert" wrap="none" anchor="ctr"/>
          <a:lstStyle/>
          <a:p>
            <a:pPr algn="ctr"/>
            <a:endParaRPr lang="en-AU"/>
          </a:p>
        </p:txBody>
      </p:sp>
      <p:sp>
        <p:nvSpPr>
          <p:cNvPr id="379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2B15E2-B559-D441-B7FF-6ED94A5902CA}" type="slidenum">
              <a:rPr lang="en-US">
                <a:solidFill>
                  <a:srgbClr val="898989"/>
                </a:solidFill>
                <a:latin typeface="Calibri" charset="0"/>
              </a:rPr>
              <a:pPr eaLnBrk="1" hangingPunct="1"/>
              <a:t>78</a:t>
            </a:fld>
            <a:endParaRPr lang="en-US">
              <a:solidFill>
                <a:srgbClr val="898989"/>
              </a:solidFill>
              <a:latin typeface="Calibri" charset="0"/>
            </a:endParaRPr>
          </a:p>
        </p:txBody>
      </p:sp>
      <p:sp>
        <p:nvSpPr>
          <p:cNvPr id="23" name="Rectangle 13"/>
          <p:cNvSpPr>
            <a:spLocks noChangeArrowheads="1"/>
          </p:cNvSpPr>
          <p:nvPr/>
        </p:nvSpPr>
        <p:spPr bwMode="auto">
          <a:xfrm>
            <a:off x="3778288" y="5033601"/>
            <a:ext cx="1939939" cy="523659"/>
          </a:xfrm>
          <a:prstGeom prst="rect">
            <a:avLst/>
          </a:prstGeom>
          <a:solidFill>
            <a:srgbClr val="001F41"/>
          </a:solidFill>
          <a:ln>
            <a:noFill/>
          </a:ln>
        </p:spPr>
        <p:txBody>
          <a:bodyPr/>
          <a:lstStyle/>
          <a:p>
            <a:pPr algn="ctr" eaLnBrk="0" hangingPunct="0">
              <a:lnSpc>
                <a:spcPct val="90000"/>
              </a:lnSpc>
              <a:spcBef>
                <a:spcPct val="20000"/>
              </a:spcBef>
            </a:pPr>
            <a:r>
              <a:rPr lang="pt-BR" sz="2000" dirty="0">
                <a:solidFill>
                  <a:schemeClr val="bg1"/>
                </a:solidFill>
              </a:rPr>
              <a:t>Selecione e planeje a solução</a:t>
            </a:r>
            <a:endParaRPr lang="en-AU" sz="2000" dirty="0">
              <a:solidFill>
                <a:schemeClr val="bg1"/>
              </a:solidFill>
            </a:endParaRPr>
          </a:p>
        </p:txBody>
      </p:sp>
    </p:spTree>
    <p:extLst>
      <p:ext uri="{BB962C8B-B14F-4D97-AF65-F5344CB8AC3E}">
        <p14:creationId xmlns:p14="http://schemas.microsoft.com/office/powerpoint/2010/main" val="3364761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04959544"/>
              </p:ext>
            </p:extLst>
          </p:nvPr>
        </p:nvGraphicFramePr>
        <p:xfrm>
          <a:off x="1021089" y="1558543"/>
          <a:ext cx="7808914" cy="5105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1"/>
            <a:ext cx="9906000" cy="1387367"/>
          </a:xfrm>
          <a:solidFill>
            <a:srgbClr val="001F41"/>
          </a:solidFill>
        </p:spPr>
        <p:txBody>
          <a:bodyPr/>
          <a:lstStyle/>
          <a:p>
            <a:r>
              <a:rPr lang="en-US" dirty="0" err="1">
                <a:solidFill>
                  <a:schemeClr val="bg1"/>
                </a:solidFill>
              </a:rPr>
              <a:t>Atividade</a:t>
            </a:r>
            <a:r>
              <a:rPr lang="en-US" dirty="0">
                <a:solidFill>
                  <a:schemeClr val="bg1"/>
                </a:solidFill>
              </a:rPr>
              <a:t>: </a:t>
            </a:r>
            <a:r>
              <a:rPr lang="en-US" dirty="0" err="1">
                <a:solidFill>
                  <a:schemeClr val="bg1"/>
                </a:solidFill>
              </a:rPr>
              <a:t>Fortalecendo</a:t>
            </a:r>
            <a:r>
              <a:rPr lang="en-US" dirty="0">
                <a:solidFill>
                  <a:schemeClr val="bg1"/>
                </a:solidFill>
              </a:rPr>
              <a:t> </a:t>
            </a:r>
            <a:r>
              <a:rPr lang="en-US" dirty="0" err="1">
                <a:solidFill>
                  <a:schemeClr val="bg1"/>
                </a:solidFill>
              </a:rPr>
              <a:t>os</a:t>
            </a:r>
            <a:r>
              <a:rPr lang="en-US" dirty="0">
                <a:solidFill>
                  <a:schemeClr val="bg1"/>
                </a:solidFill>
              </a:rPr>
              <a:t> </a:t>
            </a:r>
            <a:r>
              <a:rPr lang="en-US" dirty="0" err="1">
                <a:solidFill>
                  <a:schemeClr val="bg1"/>
                </a:solidFill>
              </a:rPr>
              <a:t>apoios</a:t>
            </a:r>
            <a:r>
              <a:rPr lang="en-US" dirty="0">
                <a:solidFill>
                  <a:schemeClr val="bg1"/>
                </a:solidFill>
              </a:rPr>
              <a:t> </a:t>
            </a:r>
            <a:r>
              <a:rPr lang="en-US" dirty="0" err="1">
                <a:solidFill>
                  <a:schemeClr val="bg1"/>
                </a:solidFill>
              </a:rPr>
              <a:t>sociais</a:t>
            </a:r>
            <a:endParaRPr lang="en-US" dirty="0">
              <a:solidFill>
                <a:schemeClr val="bg1"/>
              </a:solidFill>
            </a:endParaRPr>
          </a:p>
        </p:txBody>
      </p:sp>
    </p:spTree>
    <p:extLst>
      <p:ext uri="{BB962C8B-B14F-4D97-AF65-F5344CB8AC3E}">
        <p14:creationId xmlns:p14="http://schemas.microsoft.com/office/powerpoint/2010/main" val="400206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2"/>
          </p:nvPr>
        </p:nvSpPr>
        <p:spPr>
          <a:noFill/>
        </p:spPr>
        <p:txBody>
          <a:bodyPr/>
          <a:lstStyle/>
          <a:p>
            <a:fld id="{1A3BDC16-5586-4723-826B-8B82DAD395D4}" type="slidenum">
              <a:rPr lang="en-US" smtClean="0"/>
              <a:pPr/>
              <a:t>8</a:t>
            </a:fld>
            <a:endParaRPr lang="en-US"/>
          </a:p>
        </p:txBody>
      </p:sp>
      <p:sp>
        <p:nvSpPr>
          <p:cNvPr id="101380" name="Rectangle 3"/>
          <p:cNvSpPr>
            <a:spLocks noGrp="1" noChangeArrowheads="1"/>
          </p:cNvSpPr>
          <p:nvPr>
            <p:ph sz="quarter" idx="4294967295"/>
          </p:nvPr>
        </p:nvSpPr>
        <p:spPr>
          <a:xfrm>
            <a:off x="731796" y="1906368"/>
            <a:ext cx="8535034" cy="3862085"/>
          </a:xfrm>
        </p:spPr>
        <p:txBody>
          <a:bodyPr>
            <a:normAutofit lnSpcReduction="10000"/>
          </a:bodyPr>
          <a:lstStyle/>
          <a:p>
            <a:pPr marL="0" indent="0">
              <a:lnSpc>
                <a:spcPct val="140000"/>
              </a:lnSpc>
              <a:buSzPct val="70000"/>
              <a:buNone/>
            </a:pPr>
            <a:r>
              <a:rPr lang="pt-BR" sz="2400" dirty="0">
                <a:latin typeface="Calibri" pitchFamily="34" charset="0"/>
              </a:rPr>
              <a:t>Pessoal não especializado em saúde mental ou neurologia</a:t>
            </a:r>
            <a:r>
              <a:rPr lang="en-US" sz="2400" dirty="0">
                <a:latin typeface="Calibri" pitchFamily="34" charset="0"/>
              </a:rPr>
              <a:t>:</a:t>
            </a:r>
          </a:p>
          <a:p>
            <a:pPr marL="914400" lvl="1" indent="-514350">
              <a:lnSpc>
                <a:spcPct val="140000"/>
              </a:lnSpc>
              <a:buSzPct val="70000"/>
              <a:buFontTx/>
              <a:buChar char="•"/>
            </a:pPr>
            <a:r>
              <a:rPr lang="pt-BR" sz="2400" dirty="0">
                <a:latin typeface="Calibri" pitchFamily="34" charset="0"/>
              </a:rPr>
              <a:t>Clínicos gerais, médicos da família, enfermeiros.</a:t>
            </a:r>
          </a:p>
          <a:p>
            <a:pPr marL="914400" lvl="1" indent="-514350">
              <a:lnSpc>
                <a:spcPct val="140000"/>
              </a:lnSpc>
              <a:buSzPct val="70000"/>
              <a:buFontTx/>
              <a:buChar char="•"/>
            </a:pPr>
            <a:r>
              <a:rPr lang="pt-BR" sz="2400" dirty="0">
                <a:latin typeface="Calibri" pitchFamily="34" charset="0"/>
              </a:rPr>
              <a:t>Primeiros pontos de contato e atendimento ambulatorial.</a:t>
            </a:r>
          </a:p>
          <a:p>
            <a:pPr marL="914400" lvl="1" indent="-514350">
              <a:lnSpc>
                <a:spcPct val="140000"/>
              </a:lnSpc>
              <a:buSzPct val="70000"/>
              <a:buFontTx/>
              <a:buChar char="•"/>
            </a:pPr>
            <a:r>
              <a:rPr lang="pt-BR" sz="2400" dirty="0">
                <a:latin typeface="Calibri" pitchFamily="34" charset="0"/>
              </a:rPr>
              <a:t>Centros de atenção primária.</a:t>
            </a:r>
          </a:p>
          <a:p>
            <a:pPr marL="914400" lvl="1" indent="-514350">
              <a:lnSpc>
                <a:spcPct val="140000"/>
              </a:lnSpc>
              <a:buSzPct val="70000"/>
              <a:buFontTx/>
              <a:buChar char="•"/>
            </a:pPr>
            <a:r>
              <a:rPr lang="pt-BR" sz="2400" dirty="0">
                <a:latin typeface="Calibri" pitchFamily="34" charset="0"/>
              </a:rPr>
              <a:t>Agentes comunitários de saúde</a:t>
            </a:r>
            <a:r>
              <a:rPr lang="en-US" altLang="ja-JP" sz="2400" dirty="0">
                <a:latin typeface="Calibri" pitchFamily="34" charset="0"/>
                <a:ea typeface="ＭＳ Ｐゴシック" pitchFamily="34" charset="-128"/>
              </a:rPr>
              <a:t>.</a:t>
            </a:r>
          </a:p>
          <a:p>
            <a:pPr algn="ctr" fontAlgn="base">
              <a:spcBef>
                <a:spcPct val="0"/>
              </a:spcBef>
              <a:spcAft>
                <a:spcPct val="0"/>
              </a:spcAft>
            </a:pPr>
            <a:endParaRPr lang="en-US" sz="2300" b="1" dirty="0">
              <a:ea typeface="ＭＳ Ｐゴシック" pitchFamily="34" charset="-128"/>
              <a:cs typeface="Arial" charset="0"/>
            </a:endParaRPr>
          </a:p>
          <a:p>
            <a:pPr marL="0" indent="0" algn="ctr" fontAlgn="base">
              <a:spcBef>
                <a:spcPct val="0"/>
              </a:spcBef>
              <a:spcAft>
                <a:spcPct val="0"/>
              </a:spcAft>
              <a:buNone/>
            </a:pPr>
            <a:r>
              <a:rPr lang="en-US" sz="2300" b="1" dirty="0">
                <a:ea typeface="ＭＳ Ｐゴシック" pitchFamily="34" charset="-128"/>
                <a:cs typeface="Arial" charset="0"/>
              </a:rPr>
              <a:t>LEMBRE-SE</a:t>
            </a:r>
            <a:r>
              <a:rPr lang="en-US" sz="2300" dirty="0">
                <a:ea typeface="ＭＳ Ｐゴシック" pitchFamily="34" charset="-128"/>
                <a:cs typeface="Arial" charset="0"/>
              </a:rPr>
              <a:t>: O MI-</a:t>
            </a:r>
            <a:r>
              <a:rPr lang="en-US" sz="2300" dirty="0" err="1">
                <a:ea typeface="ＭＳ Ｐゴシック" pitchFamily="34" charset="-128"/>
                <a:cs typeface="Arial" charset="0"/>
              </a:rPr>
              <a:t>mhGAP</a:t>
            </a:r>
            <a:r>
              <a:rPr lang="en-US" sz="2300" dirty="0">
                <a:ea typeface="ＭＳ Ｐゴシック" pitchFamily="34" charset="-128"/>
                <a:cs typeface="Arial" charset="0"/>
              </a:rPr>
              <a:t> </a:t>
            </a:r>
            <a:r>
              <a:rPr lang="en-US" sz="2300" dirty="0" err="1">
                <a:ea typeface="ＭＳ Ｐゴシック" pitchFamily="34" charset="-128"/>
                <a:cs typeface="Arial" charset="0"/>
              </a:rPr>
              <a:t>foi</a:t>
            </a:r>
            <a:r>
              <a:rPr lang="en-US" sz="2300" dirty="0">
                <a:ea typeface="ＭＳ Ｐゴシック" pitchFamily="34" charset="-128"/>
                <a:cs typeface="Arial" charset="0"/>
              </a:rPr>
              <a:t> </a:t>
            </a:r>
            <a:r>
              <a:rPr lang="en-US" sz="2300" dirty="0" err="1">
                <a:ea typeface="ＭＳ Ｐゴシック" pitchFamily="34" charset="-128"/>
                <a:cs typeface="Arial" charset="0"/>
              </a:rPr>
              <a:t>desenvolvido</a:t>
            </a:r>
            <a:r>
              <a:rPr lang="en-US" sz="2300" dirty="0">
                <a:ea typeface="ＭＳ Ｐゴシック" pitchFamily="34" charset="-128"/>
                <a:cs typeface="Arial" charset="0"/>
              </a:rPr>
              <a:t> </a:t>
            </a:r>
            <a:r>
              <a:rPr lang="en-US" sz="2300" dirty="0" err="1">
                <a:ea typeface="ＭＳ Ｐゴシック" pitchFamily="34" charset="-128"/>
                <a:cs typeface="Arial" charset="0"/>
              </a:rPr>
              <a:t>para</a:t>
            </a:r>
            <a:r>
              <a:rPr lang="en-US" sz="2300" dirty="0">
                <a:ea typeface="ＭＳ Ｐゴシック" pitchFamily="34" charset="-128"/>
                <a:cs typeface="Arial" charset="0"/>
              </a:rPr>
              <a:t> </a:t>
            </a:r>
            <a:r>
              <a:rPr lang="pt-BR" sz="2300" dirty="0">
                <a:ea typeface="ＭＳ Ｐゴシック" pitchFamily="34" charset="-128"/>
                <a:cs typeface="Arial" charset="0"/>
              </a:rPr>
              <a:t>prestadores de serviços de saúde que não são especializados em saúde mental.</a:t>
            </a:r>
            <a:endParaRPr lang="en-US" altLang="ja-JP" sz="2400" dirty="0">
              <a:latin typeface="Calibri" pitchFamily="34" charset="0"/>
              <a:ea typeface="ＭＳ Ｐゴシック" pitchFamily="34" charset="-128"/>
            </a:endParaRPr>
          </a:p>
          <a:p>
            <a:pPr marL="914400" lvl="1" indent="-514350" eaLnBrk="1" hangingPunct="1">
              <a:lnSpc>
                <a:spcPct val="140000"/>
              </a:lnSpc>
              <a:buSzPct val="60000"/>
              <a:buFont typeface="Wingdings 2" pitchFamily="18" charset="2"/>
              <a:buChar char="¤"/>
            </a:pPr>
            <a:endParaRPr lang="en-US" altLang="ja-JP" sz="2400" dirty="0">
              <a:latin typeface="Calibri" pitchFamily="34" charset="0"/>
              <a:ea typeface="ＭＳ Ｐゴシック" pitchFamily="34" charset="-128"/>
            </a:endParaRPr>
          </a:p>
          <a:p>
            <a:pPr marL="914400" lvl="1" indent="-514350" eaLnBrk="1" hangingPunct="1">
              <a:buFontTx/>
              <a:buNone/>
            </a:pPr>
            <a:endParaRPr lang="en-US" altLang="ja-JP" sz="2400" dirty="0">
              <a:latin typeface="Calibri" pitchFamily="34" charset="0"/>
              <a:ea typeface="ＭＳ Ｐゴシック" pitchFamily="34" charset="-128"/>
            </a:endParaRPr>
          </a:p>
        </p:txBody>
      </p:sp>
      <p:sp>
        <p:nvSpPr>
          <p:cNvPr id="5" name="Title 1"/>
          <p:cNvSpPr txBox="1">
            <a:spLocks/>
          </p:cNvSpPr>
          <p:nvPr/>
        </p:nvSpPr>
        <p:spPr>
          <a:xfrm>
            <a:off x="0" y="-34653"/>
            <a:ext cx="9906000" cy="1764025"/>
          </a:xfrm>
          <a:prstGeom prst="rect">
            <a:avLst/>
          </a:prstGeom>
          <a:gradFill>
            <a:gsLst>
              <a:gs pos="96000">
                <a:srgbClr val="24357E">
                  <a:lumMod val="60000"/>
                </a:srgbClr>
              </a:gs>
              <a:gs pos="23000">
                <a:srgbClr val="147F76"/>
              </a:gs>
              <a:gs pos="57000">
                <a:srgbClr val="147F76"/>
              </a:gs>
            </a:gsLst>
            <a:lin ang="10800000" scaled="0"/>
          </a:gra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solidFill>
                  <a:schemeClr val="bg1"/>
                </a:solidFill>
              </a:rPr>
              <a:t>Qual é o público-alvo do MI-mhGAP</a:t>
            </a:r>
            <a:r>
              <a:rPr lang="en-US" dirty="0">
                <a:solidFill>
                  <a:schemeClr val="bg1"/>
                </a:solidFill>
              </a:rPr>
              <a:t>? </a:t>
            </a:r>
          </a:p>
        </p:txBody>
      </p:sp>
    </p:spTree>
    <p:extLst>
      <p:ext uri="{BB962C8B-B14F-4D97-AF65-F5344CB8AC3E}">
        <p14:creationId xmlns:p14="http://schemas.microsoft.com/office/powerpoint/2010/main" val="1969533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86910"/>
          </a:xfrm>
          <a:solidFill>
            <a:srgbClr val="001F41"/>
          </a:solidFill>
        </p:spPr>
        <p:txBody>
          <a:bodyPr>
            <a:normAutofit/>
          </a:bodyPr>
          <a:lstStyle/>
          <a:p>
            <a:r>
              <a:rPr lang="pt-BR" dirty="0">
                <a:solidFill>
                  <a:schemeClr val="bg1"/>
                </a:solidFill>
              </a:rPr>
              <a:t>Promovendo o funcionamento nas atividades diárias</a:t>
            </a:r>
            <a:endParaRPr lang="en-US" dirty="0">
              <a:solidFill>
                <a:schemeClr val="bg1"/>
              </a:solidFill>
            </a:endParaRPr>
          </a:p>
        </p:txBody>
      </p:sp>
      <p:sp>
        <p:nvSpPr>
          <p:cNvPr id="3" name="Content Placeholder 2"/>
          <p:cNvSpPr>
            <a:spLocks noGrp="1"/>
          </p:cNvSpPr>
          <p:nvPr>
            <p:ph idx="1"/>
          </p:nvPr>
        </p:nvSpPr>
        <p:spPr>
          <a:xfrm>
            <a:off x="1144314" y="2049517"/>
            <a:ext cx="8266386" cy="4076646"/>
          </a:xfrm>
        </p:spPr>
        <p:txBody>
          <a:bodyPr>
            <a:normAutofit/>
          </a:bodyPr>
          <a:lstStyle/>
          <a:p>
            <a:r>
              <a:rPr lang="pt-BR" dirty="0"/>
              <a:t>Apoie a pessoa para continuar suas atividades sociais, educacionais e ocupacionais regulares, o máximo possível.</a:t>
            </a:r>
          </a:p>
          <a:p>
            <a:r>
              <a:rPr lang="pt-BR" dirty="0"/>
              <a:t>Estabeleça rotinas diárias envolvendo atividades diárias.</a:t>
            </a:r>
          </a:p>
          <a:p>
            <a:r>
              <a:rPr lang="pt-BR" dirty="0"/>
              <a:t>Conecte a pessoa a outros serviços apropriados</a:t>
            </a:r>
            <a:r>
              <a:rPr lang="en-US" dirty="0"/>
              <a:t>.</a:t>
            </a:r>
          </a:p>
        </p:txBody>
      </p:sp>
      <p:sp>
        <p:nvSpPr>
          <p:cNvPr id="5" name="Slide Number Placeholder 4"/>
          <p:cNvSpPr>
            <a:spLocks noGrp="1"/>
          </p:cNvSpPr>
          <p:nvPr>
            <p:ph type="sldNum" sz="quarter" idx="12"/>
          </p:nvPr>
        </p:nvSpPr>
        <p:spPr/>
        <p:txBody>
          <a:bodyPr/>
          <a:lstStyle/>
          <a:p>
            <a:fld id="{039E8757-FA30-FB46-B9AF-7C993DFB82D8}" type="slidenum">
              <a:rPr lang="en-US" smtClean="0"/>
              <a:t>80</a:t>
            </a:fld>
            <a:endParaRPr lang="en-US"/>
          </a:p>
        </p:txBody>
      </p:sp>
    </p:spTree>
    <p:extLst>
      <p:ext uri="{BB962C8B-B14F-4D97-AF65-F5344CB8AC3E}">
        <p14:creationId xmlns:p14="http://schemas.microsoft.com/office/powerpoint/2010/main" val="1287307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6"/>
          <p:cNvSpPr>
            <a:spLocks noGrp="1" noChangeArrowheads="1"/>
          </p:cNvSpPr>
          <p:nvPr>
            <p:ph type="sldNum" sz="quarter" idx="12"/>
          </p:nvPr>
        </p:nvSpPr>
        <p:spPr>
          <a:noFill/>
        </p:spPr>
        <p:txBody>
          <a:bodyPr/>
          <a:lstStyle/>
          <a:p>
            <a:fld id="{809239AB-83C4-45B9-B782-82F5BC2567CA}" type="slidenum">
              <a:rPr lang="en-US" smtClean="0"/>
              <a:pPr/>
              <a:t>81</a:t>
            </a:fld>
            <a:endParaRPr lang="en-US"/>
          </a:p>
        </p:txBody>
      </p:sp>
      <p:sp>
        <p:nvSpPr>
          <p:cNvPr id="351235" name="Title 1"/>
          <p:cNvSpPr>
            <a:spLocks noGrp="1"/>
          </p:cNvSpPr>
          <p:nvPr>
            <p:ph type="title" idx="4294967295"/>
          </p:nvPr>
        </p:nvSpPr>
        <p:spPr>
          <a:xfrm>
            <a:off x="0" y="0"/>
            <a:ext cx="9906000" cy="1371600"/>
          </a:xfrm>
          <a:solidFill>
            <a:srgbClr val="001F41"/>
          </a:solidFill>
        </p:spPr>
        <p:txBody>
          <a:bodyPr>
            <a:noAutofit/>
          </a:bodyPr>
          <a:lstStyle/>
          <a:p>
            <a:pPr marL="342900" indent="-342900"/>
            <a:r>
              <a:rPr lang="pt-BR" sz="4000" dirty="0">
                <a:solidFill>
                  <a:schemeClr val="bg1"/>
                </a:solidFill>
              </a:rPr>
              <a:t>Conexão com outros serviços e suporte</a:t>
            </a:r>
            <a:endParaRPr lang="en-GB" sz="4000" dirty="0">
              <a:solidFill>
                <a:schemeClr val="bg1"/>
              </a:solidFill>
            </a:endParaRPr>
          </a:p>
        </p:txBody>
      </p:sp>
      <p:sp>
        <p:nvSpPr>
          <p:cNvPr id="351236" name="Content Placeholder 2"/>
          <p:cNvSpPr>
            <a:spLocks noGrp="1"/>
          </p:cNvSpPr>
          <p:nvPr>
            <p:ph sz="quarter" idx="4294967295"/>
          </p:nvPr>
        </p:nvSpPr>
        <p:spPr>
          <a:xfrm>
            <a:off x="1195552" y="1986455"/>
            <a:ext cx="7771087" cy="3819032"/>
          </a:xfrm>
        </p:spPr>
        <p:txBody>
          <a:bodyPr>
            <a:normAutofit fontScale="92500" lnSpcReduction="20000"/>
          </a:bodyPr>
          <a:lstStyle/>
          <a:p>
            <a:pPr marL="0" indent="0">
              <a:buSzPct val="70000"/>
              <a:buNone/>
            </a:pPr>
            <a:r>
              <a:rPr lang="pt-BR" sz="2400" dirty="0">
                <a:latin typeface="Calibri" pitchFamily="34" charset="0"/>
              </a:rPr>
              <a:t>Outros setores e serviços têm um papel a desempenhar no cuidado integral da pessoa, por exemplo</a:t>
            </a:r>
            <a:r>
              <a:rPr lang="en-GB" sz="2400" dirty="0">
                <a:latin typeface="Calibri" pitchFamily="34" charset="0"/>
              </a:rPr>
              <a:t>:</a:t>
            </a:r>
          </a:p>
          <a:p>
            <a:pPr lvl="1">
              <a:buSzPct val="70000"/>
              <a:buFontTx/>
              <a:buChar char="•"/>
            </a:pPr>
            <a:r>
              <a:rPr lang="pt-BR" sz="2400" dirty="0">
                <a:latin typeface="Calibri" pitchFamily="34" charset="0"/>
              </a:rPr>
              <a:t>habitação</a:t>
            </a:r>
          </a:p>
          <a:p>
            <a:pPr lvl="1">
              <a:buSzPct val="70000"/>
              <a:buFontTx/>
              <a:buChar char="•"/>
            </a:pPr>
            <a:r>
              <a:rPr lang="pt-BR" sz="2400" dirty="0">
                <a:latin typeface="Calibri" pitchFamily="34" charset="0"/>
              </a:rPr>
              <a:t>emprego</a:t>
            </a:r>
          </a:p>
          <a:p>
            <a:pPr lvl="1">
              <a:buSzPct val="70000"/>
              <a:buFontTx/>
              <a:buChar char="•"/>
            </a:pPr>
            <a:r>
              <a:rPr lang="pt-BR" sz="2400" dirty="0">
                <a:latin typeface="Calibri" pitchFamily="34" charset="0"/>
              </a:rPr>
              <a:t>educação</a:t>
            </a:r>
          </a:p>
          <a:p>
            <a:pPr lvl="1">
              <a:buSzPct val="70000"/>
              <a:buFontTx/>
              <a:buChar char="•"/>
            </a:pPr>
            <a:r>
              <a:rPr lang="pt-BR" sz="2400" dirty="0">
                <a:latin typeface="Calibri" pitchFamily="34" charset="0"/>
              </a:rPr>
              <a:t>proteção infantil e serviços sociais</a:t>
            </a:r>
            <a:r>
              <a:rPr lang="en-GB" sz="2400" dirty="0">
                <a:latin typeface="Calibri" pitchFamily="34" charset="0"/>
              </a:rPr>
              <a:t>.</a:t>
            </a:r>
          </a:p>
          <a:p>
            <a:pPr marL="0" indent="0">
              <a:buSzPct val="70000"/>
              <a:buNone/>
            </a:pPr>
            <a:r>
              <a:rPr lang="pt-BR" sz="2400" dirty="0">
                <a:latin typeface="Calibri" pitchFamily="34" charset="0"/>
              </a:rPr>
              <a:t>Além disso, há pessoas na comunidade que podem ajudar, por exemplo</a:t>
            </a:r>
            <a:r>
              <a:rPr lang="en-GB" sz="2400" dirty="0">
                <a:latin typeface="Calibri" pitchFamily="34" charset="0"/>
              </a:rPr>
              <a:t>:</a:t>
            </a:r>
          </a:p>
          <a:p>
            <a:pPr lvl="1">
              <a:buSzPct val="70000"/>
              <a:buFontTx/>
              <a:buChar char="•"/>
            </a:pPr>
            <a:r>
              <a:rPr lang="pt-BR" sz="2400" dirty="0">
                <a:latin typeface="Calibri" pitchFamily="34" charset="0"/>
              </a:rPr>
              <a:t>líderes comunitários</a:t>
            </a:r>
          </a:p>
          <a:p>
            <a:pPr lvl="1">
              <a:buSzPct val="70000"/>
              <a:buFontTx/>
              <a:buChar char="•"/>
            </a:pPr>
            <a:r>
              <a:rPr lang="pt-BR" sz="2400" dirty="0">
                <a:latin typeface="Calibri" pitchFamily="34" charset="0"/>
              </a:rPr>
              <a:t>grupos de mulheres</a:t>
            </a:r>
          </a:p>
          <a:p>
            <a:pPr lvl="1">
              <a:buSzPct val="70000"/>
              <a:buFontTx/>
              <a:buChar char="•"/>
            </a:pPr>
            <a:r>
              <a:rPr lang="pt-BR" sz="2400" dirty="0">
                <a:latin typeface="Calibri" pitchFamily="34" charset="0"/>
              </a:rPr>
              <a:t>grupos de autoajuda e apoio familiar</a:t>
            </a:r>
            <a:r>
              <a:rPr lang="en-GB" sz="2400" dirty="0">
                <a:latin typeface="Calibri" pitchFamily="34" charset="0"/>
              </a:rPr>
              <a:t>.</a:t>
            </a:r>
          </a:p>
          <a:p>
            <a:pPr lvl="1" eaLnBrk="1" hangingPunct="1">
              <a:buSzPct val="70000"/>
              <a:buFontTx/>
              <a:buChar char="•"/>
            </a:pPr>
            <a:endParaRPr lang="en-GB" sz="2400" dirty="0">
              <a:latin typeface="Calibri" pitchFamily="34" charset="0"/>
            </a:endParaRPr>
          </a:p>
        </p:txBody>
      </p:sp>
    </p:spTree>
    <p:extLst>
      <p:ext uri="{BB962C8B-B14F-4D97-AF65-F5344CB8AC3E}">
        <p14:creationId xmlns:p14="http://schemas.microsoft.com/office/powerpoint/2010/main" val="2872511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655379"/>
          </a:xfrm>
          <a:solidFill>
            <a:srgbClr val="001F41"/>
          </a:solidFill>
        </p:spPr>
        <p:txBody>
          <a:bodyPr/>
          <a:lstStyle/>
          <a:p>
            <a:r>
              <a:rPr lang="en-US" dirty="0" err="1">
                <a:solidFill>
                  <a:schemeClr val="bg1"/>
                </a:solidFill>
              </a:rPr>
              <a:t>Tratamento</a:t>
            </a:r>
            <a:r>
              <a:rPr lang="en-US" dirty="0">
                <a:solidFill>
                  <a:schemeClr val="bg1"/>
                </a:solidFill>
              </a:rPr>
              <a:t> </a:t>
            </a:r>
            <a:r>
              <a:rPr lang="en-US" dirty="0" err="1">
                <a:solidFill>
                  <a:schemeClr val="bg1"/>
                </a:solidFill>
              </a:rPr>
              <a:t>psicológico</a:t>
            </a:r>
            <a:endParaRPr lang="en-US" dirty="0">
              <a:solidFill>
                <a:schemeClr val="bg1"/>
              </a:solidFill>
            </a:endParaRPr>
          </a:p>
        </p:txBody>
      </p:sp>
      <p:sp>
        <p:nvSpPr>
          <p:cNvPr id="3" name="Content Placeholder 2"/>
          <p:cNvSpPr>
            <a:spLocks noGrp="1"/>
          </p:cNvSpPr>
          <p:nvPr>
            <p:ph idx="1"/>
          </p:nvPr>
        </p:nvSpPr>
        <p:spPr>
          <a:xfrm>
            <a:off x="1178472" y="2175641"/>
            <a:ext cx="7617373" cy="3950522"/>
          </a:xfrm>
        </p:spPr>
        <p:txBody>
          <a:bodyPr>
            <a:normAutofit/>
          </a:bodyPr>
          <a:lstStyle/>
          <a:p>
            <a:r>
              <a:rPr lang="pt-BR" dirty="0"/>
              <a:t>Tratamentos psicológicos normalmente requerem um tempo dedicado substancial e tendem a ser oferecidos por especialistas treinados em fornecê-los</a:t>
            </a:r>
            <a:r>
              <a:rPr lang="en-US" dirty="0"/>
              <a:t>. </a:t>
            </a:r>
          </a:p>
          <a:p>
            <a:endParaRPr lang="en-US" dirty="0"/>
          </a:p>
          <a:p>
            <a:r>
              <a:rPr lang="pt-BR" dirty="0"/>
              <a:t>Eles podem ser oferecidos por não especialistas treinados e supervisionados</a:t>
            </a:r>
            <a:r>
              <a:rPr lang="en-US"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82</a:t>
            </a:fld>
            <a:endParaRPr lang="en-US"/>
          </a:p>
        </p:txBody>
      </p:sp>
    </p:spTree>
    <p:extLst>
      <p:ext uri="{BB962C8B-B14F-4D97-AF65-F5344CB8AC3E}">
        <p14:creationId xmlns:p14="http://schemas.microsoft.com/office/powerpoint/2010/main" val="146231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B980E51-03DC-4909-AEC8-CD7E3885D418}"/>
              </a:ext>
            </a:extLst>
          </p:cNvPr>
          <p:cNvPicPr>
            <a:picLocks noChangeAspect="1"/>
          </p:cNvPicPr>
          <p:nvPr/>
        </p:nvPicPr>
        <p:blipFill>
          <a:blip r:embed="rId3"/>
          <a:stretch>
            <a:fillRect/>
          </a:stretch>
        </p:blipFill>
        <p:spPr>
          <a:xfrm>
            <a:off x="720436" y="1331647"/>
            <a:ext cx="8465128" cy="5526353"/>
          </a:xfrm>
          <a:prstGeom prst="rect">
            <a:avLst/>
          </a:prstGeom>
        </p:spPr>
      </p:pic>
      <p:sp>
        <p:nvSpPr>
          <p:cNvPr id="5" name="Slide Number Placeholder 4"/>
          <p:cNvSpPr>
            <a:spLocks noGrp="1"/>
          </p:cNvSpPr>
          <p:nvPr>
            <p:ph type="sldNum" sz="quarter" idx="12"/>
          </p:nvPr>
        </p:nvSpPr>
        <p:spPr/>
        <p:txBody>
          <a:bodyPr/>
          <a:lstStyle/>
          <a:p>
            <a:fld id="{039E8757-FA30-FB46-B9AF-7C993DFB82D8}" type="slidenum">
              <a:rPr lang="en-US" smtClean="0"/>
              <a:t>83</a:t>
            </a:fld>
            <a:endParaRPr lang="en-US"/>
          </a:p>
        </p:txBody>
      </p:sp>
      <p:sp>
        <p:nvSpPr>
          <p:cNvPr id="2" name="Title 1"/>
          <p:cNvSpPr>
            <a:spLocks noGrp="1"/>
          </p:cNvSpPr>
          <p:nvPr>
            <p:ph type="title"/>
          </p:nvPr>
        </p:nvSpPr>
        <p:spPr>
          <a:xfrm>
            <a:off x="0" y="0"/>
            <a:ext cx="9906000" cy="1600200"/>
          </a:xfrm>
          <a:solidFill>
            <a:srgbClr val="001F41"/>
          </a:solidFill>
        </p:spPr>
        <p:txBody>
          <a:bodyPr/>
          <a:lstStyle/>
          <a:p>
            <a:r>
              <a:rPr lang="en-US" dirty="0" err="1">
                <a:solidFill>
                  <a:schemeClr val="bg1"/>
                </a:solidFill>
              </a:rPr>
              <a:t>Intervenções</a:t>
            </a:r>
            <a:r>
              <a:rPr lang="en-US" dirty="0">
                <a:solidFill>
                  <a:schemeClr val="bg1"/>
                </a:solidFill>
              </a:rPr>
              <a:t> </a:t>
            </a:r>
            <a:r>
              <a:rPr lang="en-US" dirty="0" err="1">
                <a:solidFill>
                  <a:schemeClr val="bg1"/>
                </a:solidFill>
              </a:rPr>
              <a:t>farmacológicas</a:t>
            </a:r>
            <a:endParaRPr lang="en-US" dirty="0">
              <a:solidFill>
                <a:schemeClr val="bg1"/>
              </a:solidFill>
            </a:endParaRPr>
          </a:p>
        </p:txBody>
      </p:sp>
    </p:spTree>
    <p:extLst>
      <p:ext uri="{BB962C8B-B14F-4D97-AF65-F5344CB8AC3E}">
        <p14:creationId xmlns:p14="http://schemas.microsoft.com/office/powerpoint/2010/main" val="3702069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6"/>
          <p:cNvSpPr>
            <a:spLocks noGrp="1" noChangeArrowheads="1"/>
          </p:cNvSpPr>
          <p:nvPr>
            <p:ph type="sldNum" sz="quarter" idx="12"/>
          </p:nvPr>
        </p:nvSpPr>
        <p:spPr>
          <a:noFill/>
        </p:spPr>
        <p:txBody>
          <a:bodyPr/>
          <a:lstStyle/>
          <a:p>
            <a:fld id="{18299A35-1197-41E2-8928-ECD96BEA9F86}" type="slidenum">
              <a:rPr lang="en-US" smtClean="0"/>
              <a:pPr/>
              <a:t>84</a:t>
            </a:fld>
            <a:endParaRPr lang="en-US"/>
          </a:p>
        </p:txBody>
      </p:sp>
      <p:sp>
        <p:nvSpPr>
          <p:cNvPr id="345091" name="Rectangle 2"/>
          <p:cNvSpPr>
            <a:spLocks noGrp="1"/>
          </p:cNvSpPr>
          <p:nvPr>
            <p:ph type="title" idx="4294967295"/>
          </p:nvPr>
        </p:nvSpPr>
        <p:spPr>
          <a:xfrm>
            <a:off x="0" y="-1"/>
            <a:ext cx="9906000" cy="1655379"/>
          </a:xfrm>
          <a:solidFill>
            <a:srgbClr val="001F41"/>
          </a:solidFill>
        </p:spPr>
        <p:txBody>
          <a:bodyPr>
            <a:normAutofit/>
          </a:bodyPr>
          <a:lstStyle/>
          <a:p>
            <a:r>
              <a:rPr lang="en-GB" sz="4000" dirty="0" err="1">
                <a:solidFill>
                  <a:schemeClr val="bg1"/>
                </a:solidFill>
              </a:rPr>
              <a:t>Princípios</a:t>
            </a:r>
            <a:r>
              <a:rPr lang="en-GB" sz="4000" dirty="0">
                <a:solidFill>
                  <a:schemeClr val="bg1"/>
                </a:solidFill>
              </a:rPr>
              <a:t> de </a:t>
            </a:r>
            <a:r>
              <a:rPr lang="en-GB" sz="4000" dirty="0" err="1">
                <a:solidFill>
                  <a:schemeClr val="bg1"/>
                </a:solidFill>
              </a:rPr>
              <a:t>prescrição</a:t>
            </a:r>
            <a:endParaRPr lang="en-US" sz="4000" dirty="0">
              <a:solidFill>
                <a:schemeClr val="bg1"/>
              </a:solidFill>
            </a:endParaRPr>
          </a:p>
        </p:txBody>
      </p:sp>
      <p:sp>
        <p:nvSpPr>
          <p:cNvPr id="345092" name="Rectangle 3"/>
          <p:cNvSpPr>
            <a:spLocks noGrp="1"/>
          </p:cNvSpPr>
          <p:nvPr>
            <p:ph type="body" idx="4294967295"/>
          </p:nvPr>
        </p:nvSpPr>
        <p:spPr>
          <a:xfrm>
            <a:off x="1161394" y="2012950"/>
            <a:ext cx="7907720" cy="4525963"/>
          </a:xfrm>
        </p:spPr>
        <p:txBody>
          <a:bodyPr>
            <a:normAutofit fontScale="85000" lnSpcReduction="10000"/>
          </a:bodyPr>
          <a:lstStyle/>
          <a:p>
            <a:pPr marL="0" indent="0">
              <a:buNone/>
            </a:pPr>
            <a:r>
              <a:rPr lang="pt-BR" sz="2400" dirty="0">
                <a:latin typeface="Calibri" pitchFamily="34" charset="0"/>
              </a:rPr>
              <a:t>O tratamento medicamentoso depende da condição</a:t>
            </a:r>
            <a:r>
              <a:rPr lang="en-GB" sz="2400" dirty="0">
                <a:latin typeface="Calibri" pitchFamily="34" charset="0"/>
              </a:rPr>
              <a:t>:</a:t>
            </a:r>
          </a:p>
          <a:p>
            <a:pPr lvl="1">
              <a:buFont typeface="Arial" charset="0"/>
              <a:buChar char="•"/>
            </a:pPr>
            <a:r>
              <a:rPr lang="pt-BR" sz="2400" dirty="0">
                <a:latin typeface="Calibri" pitchFamily="34" charset="0"/>
              </a:rPr>
              <a:t>Em todo o mundo, mais de 50% de todos os medicamentos são prescritos, dispensados ou vendidos inadequadamente, enquanto 50% dos pacientes não os tomam corretamente (OMS, 2002</a:t>
            </a:r>
            <a:r>
              <a:rPr lang="en-GB" sz="2400" dirty="0">
                <a:latin typeface="Calibri" pitchFamily="34" charset="0"/>
              </a:rPr>
              <a:t>).</a:t>
            </a:r>
          </a:p>
          <a:p>
            <a:pPr eaLnBrk="1" hangingPunct="1"/>
            <a:endParaRPr lang="en-GB" sz="2400" dirty="0">
              <a:latin typeface="Calibri" pitchFamily="34" charset="0"/>
            </a:endParaRPr>
          </a:p>
          <a:p>
            <a:pPr marL="0" indent="0">
              <a:buNone/>
            </a:pPr>
            <a:r>
              <a:rPr lang="en-GB" sz="2400" dirty="0" err="1">
                <a:latin typeface="Calibri" pitchFamily="34" charset="0"/>
              </a:rPr>
              <a:t>Prescrição</a:t>
            </a:r>
            <a:r>
              <a:rPr lang="en-GB" sz="2400" dirty="0">
                <a:latin typeface="Calibri" pitchFamily="34" charset="0"/>
              </a:rPr>
              <a:t> </a:t>
            </a:r>
            <a:r>
              <a:rPr lang="en-GB" sz="2400" dirty="0" err="1">
                <a:latin typeface="Calibri" pitchFamily="34" charset="0"/>
              </a:rPr>
              <a:t>segura</a:t>
            </a:r>
            <a:r>
              <a:rPr lang="en-GB" sz="2400" dirty="0">
                <a:latin typeface="Calibri" pitchFamily="34" charset="0"/>
              </a:rPr>
              <a:t>:</a:t>
            </a:r>
          </a:p>
          <a:p>
            <a:pPr lvl="1">
              <a:buFont typeface="Arial" charset="0"/>
              <a:buChar char="•"/>
            </a:pPr>
            <a:r>
              <a:rPr lang="pt-BR" sz="2400" dirty="0">
                <a:latin typeface="Calibri" pitchFamily="34" charset="0"/>
              </a:rPr>
              <a:t>Siga as orientações sobre psicofarmacologia em cada módulo</a:t>
            </a:r>
            <a:r>
              <a:rPr lang="en-GB" sz="2400" dirty="0">
                <a:latin typeface="Calibri" pitchFamily="34" charset="0"/>
              </a:rPr>
              <a:t>.</a:t>
            </a:r>
          </a:p>
          <a:p>
            <a:pPr lvl="1">
              <a:buFont typeface="Arial" charset="0"/>
              <a:buChar char="•"/>
            </a:pPr>
            <a:r>
              <a:rPr lang="pt-BR" sz="2400" dirty="0">
                <a:latin typeface="Calibri" pitchFamily="34" charset="0"/>
              </a:rPr>
              <a:t>Selecione a medicação essencial apropriada – considere</a:t>
            </a:r>
            <a:r>
              <a:rPr lang="en-GB" sz="2400" dirty="0">
                <a:latin typeface="Calibri" pitchFamily="34" charset="0"/>
              </a:rPr>
              <a:t>: </a:t>
            </a:r>
          </a:p>
          <a:p>
            <a:pPr lvl="2">
              <a:buFont typeface="Courier New" charset="0"/>
              <a:buChar char="o"/>
            </a:pPr>
            <a:r>
              <a:rPr lang="pt-BR" sz="2000" dirty="0">
                <a:latin typeface="Calibri" pitchFamily="34" charset="0"/>
              </a:rPr>
              <a:t>População (populações especiais), consulte um especialista quando necessário.</a:t>
            </a:r>
          </a:p>
          <a:p>
            <a:pPr lvl="2">
              <a:buFont typeface="Courier New" charset="0"/>
              <a:buChar char="o"/>
            </a:pPr>
            <a:r>
              <a:rPr lang="pt-BR" sz="2000" dirty="0">
                <a:latin typeface="Calibri" pitchFamily="34" charset="0"/>
              </a:rPr>
              <a:t>Perfil de efeito colateral (curto e longo prazo).</a:t>
            </a:r>
          </a:p>
          <a:p>
            <a:pPr lvl="2">
              <a:buFont typeface="Courier New" charset="0"/>
              <a:buChar char="o"/>
            </a:pPr>
            <a:r>
              <a:rPr lang="pt-BR" sz="2000" dirty="0">
                <a:latin typeface="Calibri" pitchFamily="34" charset="0"/>
              </a:rPr>
              <a:t>Eficácia do tratamento passado.</a:t>
            </a:r>
          </a:p>
          <a:p>
            <a:pPr lvl="2">
              <a:buFont typeface="Courier New" charset="0"/>
              <a:buChar char="o"/>
            </a:pPr>
            <a:r>
              <a:rPr lang="pt-BR" sz="2000" dirty="0">
                <a:latin typeface="Calibri" pitchFamily="34" charset="0"/>
              </a:rPr>
              <a:t>Interações medicamentosas.</a:t>
            </a:r>
          </a:p>
          <a:p>
            <a:pPr lvl="2">
              <a:buFont typeface="Courier New" charset="0"/>
              <a:buChar char="o"/>
            </a:pPr>
            <a:r>
              <a:rPr lang="pt-BR" sz="2000" dirty="0">
                <a:latin typeface="Calibri" pitchFamily="34" charset="0"/>
              </a:rPr>
              <a:t>Interações fármaco-doença</a:t>
            </a:r>
            <a:r>
              <a:rPr lang="en-GB" sz="2000" dirty="0">
                <a:latin typeface="Calibri" pitchFamily="34" charset="0"/>
              </a:rPr>
              <a:t>.</a:t>
            </a:r>
          </a:p>
          <a:p>
            <a:pPr lvl="1" eaLnBrk="1" hangingPunct="1"/>
            <a:endParaRPr lang="en-GB" sz="2400" dirty="0">
              <a:latin typeface="Calibri" pitchFamily="34" charset="0"/>
            </a:endParaRPr>
          </a:p>
          <a:p>
            <a:pPr eaLnBrk="1" hangingPunct="1">
              <a:buFontTx/>
              <a:buNone/>
            </a:pPr>
            <a:endParaRPr lang="en-US" sz="2400" dirty="0">
              <a:latin typeface="Calibri" pitchFamily="34" charset="0"/>
            </a:endParaRPr>
          </a:p>
        </p:txBody>
      </p:sp>
    </p:spTree>
    <p:extLst>
      <p:ext uri="{BB962C8B-B14F-4D97-AF65-F5344CB8AC3E}">
        <p14:creationId xmlns:p14="http://schemas.microsoft.com/office/powerpoint/2010/main" val="2015558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677441"/>
          </a:xfrm>
          <a:solidFill>
            <a:srgbClr val="001F41"/>
          </a:solidFill>
        </p:spPr>
        <p:txBody>
          <a:bodyPr/>
          <a:lstStyle/>
          <a:p>
            <a:r>
              <a:rPr lang="en-US" dirty="0" err="1">
                <a:solidFill>
                  <a:schemeClr val="bg1"/>
                </a:solidFill>
              </a:rPr>
              <a:t>Princípios</a:t>
            </a:r>
            <a:r>
              <a:rPr lang="en-US" dirty="0">
                <a:solidFill>
                  <a:schemeClr val="bg1"/>
                </a:solidFill>
              </a:rPr>
              <a:t> de </a:t>
            </a:r>
            <a:r>
              <a:rPr lang="en-US" dirty="0" err="1">
                <a:solidFill>
                  <a:schemeClr val="bg1"/>
                </a:solidFill>
              </a:rPr>
              <a:t>prescrição</a:t>
            </a:r>
            <a:endParaRPr lang="en-US" dirty="0">
              <a:solidFill>
                <a:schemeClr val="bg1"/>
              </a:solidFill>
            </a:endParaRPr>
          </a:p>
        </p:txBody>
      </p:sp>
      <p:sp>
        <p:nvSpPr>
          <p:cNvPr id="3" name="Content Placeholder 2"/>
          <p:cNvSpPr>
            <a:spLocks noGrp="1"/>
          </p:cNvSpPr>
          <p:nvPr>
            <p:ph idx="1"/>
          </p:nvPr>
        </p:nvSpPr>
        <p:spPr>
          <a:xfrm>
            <a:off x="1058918" y="2112579"/>
            <a:ext cx="8027276" cy="4013584"/>
          </a:xfrm>
        </p:spPr>
        <p:txBody>
          <a:bodyPr>
            <a:normAutofit fontScale="85000" lnSpcReduction="10000"/>
          </a:bodyPr>
          <a:lstStyle/>
          <a:p>
            <a:r>
              <a:rPr lang="pt-BR" dirty="0"/>
              <a:t>Educar a pessoa e seus cuidadores sobre os riscos e benefícios do tratamento</a:t>
            </a:r>
          </a:p>
          <a:p>
            <a:r>
              <a:rPr lang="pt-BR" dirty="0"/>
              <a:t>Educar a pessoa e seus cuidadores sobre como tomar a medicação (com que frequência, por quanto tempo).</a:t>
            </a:r>
          </a:p>
          <a:p>
            <a:r>
              <a:rPr lang="pt-BR" dirty="0"/>
              <a:t>Educar a pessoa e seus cuidadores sobre os potenciais efeitos colaterais.</a:t>
            </a:r>
          </a:p>
          <a:p>
            <a:r>
              <a:rPr lang="pt-BR" dirty="0"/>
              <a:t>Educar a pessoa e seus cuidadores sobre a importância de tomar a medicação regularmente</a:t>
            </a:r>
            <a:r>
              <a:rPr lang="en-US"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85</a:t>
            </a:fld>
            <a:endParaRPr lang="en-US"/>
          </a:p>
        </p:txBody>
      </p:sp>
    </p:spTree>
    <p:extLst>
      <p:ext uri="{BB962C8B-B14F-4D97-AF65-F5344CB8AC3E}">
        <p14:creationId xmlns:p14="http://schemas.microsoft.com/office/powerpoint/2010/main" val="361956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8341785-8AAD-4087-8065-445C7716A70C}"/>
              </a:ext>
            </a:extLst>
          </p:cNvPr>
          <p:cNvPicPr>
            <a:picLocks noChangeAspect="1"/>
          </p:cNvPicPr>
          <p:nvPr/>
        </p:nvPicPr>
        <p:blipFill>
          <a:blip r:embed="rId3"/>
          <a:stretch>
            <a:fillRect/>
          </a:stretch>
        </p:blipFill>
        <p:spPr>
          <a:xfrm>
            <a:off x="-247650" y="0"/>
            <a:ext cx="10504912" cy="6858000"/>
          </a:xfrm>
          <a:prstGeom prst="rect">
            <a:avLst/>
          </a:prstGeom>
        </p:spPr>
      </p:pic>
      <p:sp>
        <p:nvSpPr>
          <p:cNvPr id="3" name="TextBox 2"/>
          <p:cNvSpPr txBox="1"/>
          <p:nvPr/>
        </p:nvSpPr>
        <p:spPr>
          <a:xfrm>
            <a:off x="3241145" y="557475"/>
            <a:ext cx="6785757" cy="5909311"/>
          </a:xfrm>
          <a:prstGeom prst="rect">
            <a:avLst/>
          </a:prstGeom>
          <a:noFill/>
          <a:ln w="76200" cmpd="sng">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039E8757-FA30-FB46-B9AF-7C993DFB82D8}" type="slidenum">
              <a:rPr lang="en-US" smtClean="0"/>
              <a:t>86</a:t>
            </a:fld>
            <a:endParaRPr lang="en-US"/>
          </a:p>
        </p:txBody>
      </p:sp>
    </p:spTree>
    <p:extLst>
      <p:ext uri="{BB962C8B-B14F-4D97-AF65-F5344CB8AC3E}">
        <p14:creationId xmlns:p14="http://schemas.microsoft.com/office/powerpoint/2010/main" val="1093877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001F41"/>
          </a:solidFill>
        </p:spPr>
        <p:txBody>
          <a:bodyPr/>
          <a:lstStyle/>
          <a:p>
            <a:r>
              <a:rPr lang="en-US" dirty="0" err="1">
                <a:solidFill>
                  <a:schemeClr val="bg1"/>
                </a:solidFill>
              </a:rPr>
              <a:t>Atividade</a:t>
            </a:r>
            <a:r>
              <a:rPr lang="en-US" dirty="0">
                <a:solidFill>
                  <a:schemeClr val="bg1"/>
                </a:solidFill>
              </a:rPr>
              <a:t> : </a:t>
            </a:r>
            <a:r>
              <a:rPr lang="en-US" dirty="0" err="1">
                <a:solidFill>
                  <a:schemeClr val="bg1"/>
                </a:solidFill>
              </a:rPr>
              <a:t>Seguimento</a:t>
            </a:r>
            <a:endParaRPr lang="en-US" dirty="0">
              <a:solidFill>
                <a:schemeClr val="bg1"/>
              </a:solidFill>
            </a:endParaRPr>
          </a:p>
        </p:txBody>
      </p:sp>
      <p:sp>
        <p:nvSpPr>
          <p:cNvPr id="3" name="Content Placeholder 2"/>
          <p:cNvSpPr>
            <a:spLocks noGrp="1"/>
          </p:cNvSpPr>
          <p:nvPr>
            <p:ph idx="1"/>
          </p:nvPr>
        </p:nvSpPr>
        <p:spPr>
          <a:xfrm>
            <a:off x="922284" y="2112579"/>
            <a:ext cx="8317624" cy="4013584"/>
          </a:xfrm>
        </p:spPr>
        <p:txBody>
          <a:bodyPr>
            <a:normAutofit fontScale="92500" lnSpcReduction="10000"/>
          </a:bodyPr>
          <a:lstStyle/>
          <a:p>
            <a:r>
              <a:rPr lang="pt-BR" dirty="0"/>
              <a:t>Quais são as barreiras para fornecer seguimento</a:t>
            </a:r>
            <a:r>
              <a:rPr lang="en-US" dirty="0"/>
              <a:t>? </a:t>
            </a:r>
          </a:p>
          <a:p>
            <a:endParaRPr lang="en-US" dirty="0"/>
          </a:p>
          <a:p>
            <a:r>
              <a:rPr lang="pt-BR" dirty="0"/>
              <a:t>Quais são as possíveis soluções para essas barreiras</a:t>
            </a:r>
            <a:r>
              <a:rPr lang="en-US" dirty="0"/>
              <a:t>? </a:t>
            </a:r>
          </a:p>
          <a:p>
            <a:endParaRPr lang="en-US" dirty="0"/>
          </a:p>
          <a:p>
            <a:r>
              <a:rPr lang="pt-BR" dirty="0"/>
              <a:t>O que você pode fazer se não puder fornecer seguimento? Como você ainda pode ajudar a pessoa</a:t>
            </a:r>
            <a:r>
              <a:rPr lang="en-US" dirty="0"/>
              <a:t>? </a:t>
            </a:r>
          </a:p>
        </p:txBody>
      </p:sp>
      <p:sp>
        <p:nvSpPr>
          <p:cNvPr id="5" name="Slide Number Placeholder 4"/>
          <p:cNvSpPr>
            <a:spLocks noGrp="1"/>
          </p:cNvSpPr>
          <p:nvPr>
            <p:ph type="sldNum" sz="quarter" idx="12"/>
          </p:nvPr>
        </p:nvSpPr>
        <p:spPr/>
        <p:txBody>
          <a:bodyPr/>
          <a:lstStyle/>
          <a:p>
            <a:fld id="{039E8757-FA30-FB46-B9AF-7C993DFB82D8}" type="slidenum">
              <a:rPr lang="en-US" smtClean="0"/>
              <a:t>87</a:t>
            </a:fld>
            <a:endParaRPr lang="en-US"/>
          </a:p>
        </p:txBody>
      </p:sp>
    </p:spTree>
    <p:extLst>
      <p:ext uri="{BB962C8B-B14F-4D97-AF65-F5344CB8AC3E}">
        <p14:creationId xmlns:p14="http://schemas.microsoft.com/office/powerpoint/2010/main" val="150644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E8757-FA30-FB46-B9AF-7C993DFB82D8}" type="slidenum">
              <a:rPr lang="en-US" smtClean="0"/>
              <a:t>88</a:t>
            </a:fld>
            <a:endParaRPr lang="en-US"/>
          </a:p>
        </p:txBody>
      </p:sp>
      <p:sp>
        <p:nvSpPr>
          <p:cNvPr id="5" name="Title 1"/>
          <p:cNvSpPr>
            <a:spLocks noGrp="1"/>
          </p:cNvSpPr>
          <p:nvPr>
            <p:ph type="title"/>
          </p:nvPr>
        </p:nvSpPr>
        <p:spPr>
          <a:xfrm>
            <a:off x="0" y="0"/>
            <a:ext cx="9906000" cy="6858000"/>
          </a:xfrm>
          <a:solidFill>
            <a:srgbClr val="001F41"/>
          </a:solidFill>
        </p:spPr>
        <p:txBody>
          <a:bodyPr/>
          <a:lstStyle/>
          <a:p>
            <a:r>
              <a:rPr lang="en-US" dirty="0" err="1">
                <a:solidFill>
                  <a:schemeClr val="bg1"/>
                </a:solidFill>
              </a:rPr>
              <a:t>Intervalo</a:t>
            </a:r>
            <a:endParaRPr lang="en-US" dirty="0">
              <a:solidFill>
                <a:schemeClr val="bg1"/>
              </a:solidFill>
            </a:endParaRPr>
          </a:p>
        </p:txBody>
      </p:sp>
    </p:spTree>
    <p:extLst>
      <p:ext uri="{BB962C8B-B14F-4D97-AF65-F5344CB8AC3E}">
        <p14:creationId xmlns:p14="http://schemas.microsoft.com/office/powerpoint/2010/main" val="2852005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
            <a:ext cx="9906000" cy="1124743"/>
          </a:xfrm>
          <a:prstGeom prst="rect">
            <a:avLst/>
          </a:prstGeom>
          <a:solidFill>
            <a:srgbClr val="001F4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3" name="Rectangle 2"/>
          <p:cNvSpPr/>
          <p:nvPr/>
        </p:nvSpPr>
        <p:spPr bwMode="auto">
          <a:xfrm>
            <a:off x="0" y="1124744"/>
            <a:ext cx="9906000" cy="4968552"/>
          </a:xfrm>
          <a:prstGeom prst="rect">
            <a:avLst/>
          </a:prstGeom>
          <a:solidFill>
            <a:schemeClr val="bg2">
              <a:lumMod val="20000"/>
              <a:lumOff val="80000"/>
            </a:schemeClr>
          </a:solidFill>
          <a:ln w="9525">
            <a:noFill/>
            <a:miter lim="800000"/>
            <a:headEnd/>
            <a:tailEnd/>
          </a:ln>
        </p:spPr>
        <p:txBody>
          <a:bodyPr rtlCol="0" anchor="ctr"/>
          <a:lstStyle/>
          <a:p>
            <a:pPr algn="ctr"/>
            <a:endParaRPr lang="en-US" sz="3200" b="1" dirty="0">
              <a:solidFill>
                <a:srgbClr val="7030A0"/>
              </a:solidFill>
            </a:endParaRPr>
          </a:p>
        </p:txBody>
      </p:sp>
      <p:sp>
        <p:nvSpPr>
          <p:cNvPr id="2" name="Title 1"/>
          <p:cNvSpPr>
            <a:spLocks noGrp="1"/>
          </p:cNvSpPr>
          <p:nvPr>
            <p:ph type="title"/>
          </p:nvPr>
        </p:nvSpPr>
        <p:spPr>
          <a:xfrm>
            <a:off x="0" y="0"/>
            <a:ext cx="9906000" cy="1124744"/>
          </a:xfrm>
          <a:noFill/>
        </p:spPr>
        <p:txBody>
          <a:bodyPr>
            <a:normAutofit/>
          </a:bodyPr>
          <a:lstStyle/>
          <a:p>
            <a:r>
              <a:rPr lang="en-US" sz="4000" dirty="0" err="1">
                <a:solidFill>
                  <a:schemeClr val="bg1"/>
                </a:solidFill>
              </a:rPr>
              <a:t>Conceito</a:t>
            </a:r>
            <a:r>
              <a:rPr lang="en-US" sz="4000" dirty="0">
                <a:solidFill>
                  <a:schemeClr val="bg1"/>
                </a:solidFill>
              </a:rPr>
              <a:t> do </a:t>
            </a:r>
            <a:r>
              <a:rPr lang="en-US" sz="4000" dirty="0" err="1">
                <a:solidFill>
                  <a:schemeClr val="bg1"/>
                </a:solidFill>
              </a:rPr>
              <a:t>mhGAP</a:t>
            </a:r>
            <a:endParaRPr lang="en-US" sz="4000" dirty="0">
              <a:solidFill>
                <a:schemeClr val="bg1"/>
              </a:solidFill>
            </a:endParaRPr>
          </a:p>
        </p:txBody>
      </p:sp>
      <p:graphicFrame>
        <p:nvGraphicFramePr>
          <p:cNvPr id="4" name="Diagram 3"/>
          <p:cNvGraphicFramePr/>
          <p:nvPr>
            <p:extLst>
              <p:ext uri="{D42A27DB-BD31-4B8C-83A1-F6EECF244321}">
                <p14:modId xmlns:p14="http://schemas.microsoft.com/office/powerpoint/2010/main" val="3844742759"/>
              </p:ext>
            </p:extLst>
          </p:nvPr>
        </p:nvGraphicFramePr>
        <p:xfrm>
          <a:off x="-741633" y="2013396"/>
          <a:ext cx="660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834604737"/>
              </p:ext>
            </p:extLst>
          </p:nvPr>
        </p:nvGraphicFramePr>
        <p:xfrm>
          <a:off x="4016896" y="2029172"/>
          <a:ext cx="6604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1858289" y="4618095"/>
            <a:ext cx="1404156" cy="1200329"/>
          </a:xfrm>
          <a:prstGeom prst="rect">
            <a:avLst/>
          </a:prstGeom>
          <a:noFill/>
        </p:spPr>
        <p:txBody>
          <a:bodyPr wrap="square" rtlCol="0">
            <a:spAutoFit/>
          </a:bodyPr>
          <a:lstStyle/>
          <a:p>
            <a:pPr lvl="0" algn="ctr"/>
            <a:r>
              <a:rPr lang="pt-BR" dirty="0" err="1">
                <a:solidFill>
                  <a:schemeClr val="bg1"/>
                </a:solidFill>
                <a:cs typeface="Arial" pitchFamily="34" charset="0"/>
              </a:rPr>
              <a:t>Conheci-mentos</a:t>
            </a:r>
            <a:r>
              <a:rPr lang="pt-BR" dirty="0">
                <a:solidFill>
                  <a:schemeClr val="bg1"/>
                </a:solidFill>
                <a:cs typeface="Arial" pitchFamily="34" charset="0"/>
              </a:rPr>
              <a:t> e habilidades do </a:t>
            </a:r>
            <a:r>
              <a:rPr lang="pt-BR" dirty="0" err="1">
                <a:solidFill>
                  <a:schemeClr val="bg1"/>
                </a:solidFill>
                <a:cs typeface="Arial" pitchFamily="34" charset="0"/>
              </a:rPr>
              <a:t>mhGAP</a:t>
            </a:r>
            <a:endParaRPr lang="en-US" dirty="0">
              <a:solidFill>
                <a:schemeClr val="bg1"/>
              </a:solidFill>
            </a:endParaRPr>
          </a:p>
        </p:txBody>
      </p:sp>
    </p:spTree>
    <p:extLst>
      <p:ext uri="{BB962C8B-B14F-4D97-AF65-F5344CB8AC3E}">
        <p14:creationId xmlns:p14="http://schemas.microsoft.com/office/powerpoint/2010/main" val="1057200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7126</TotalTime>
  <Words>12416</Words>
  <Application>Microsoft Office PowerPoint</Application>
  <PresentationFormat>Papel A4 (210 x 297 mm)</PresentationFormat>
  <Paragraphs>1178</Paragraphs>
  <Slides>88</Slides>
  <Notes>82</Notes>
  <HiddenSlides>0</HiddenSlides>
  <MMClips>0</MMClips>
  <ScaleCrop>false</ScaleCrop>
  <HeadingPairs>
    <vt:vector size="6" baseType="variant">
      <vt:variant>
        <vt:lpstr>Fontes usadas</vt:lpstr>
      </vt:variant>
      <vt:variant>
        <vt:i4>15</vt:i4>
      </vt:variant>
      <vt:variant>
        <vt:lpstr>Tema</vt:lpstr>
      </vt:variant>
      <vt:variant>
        <vt:i4>1</vt:i4>
      </vt:variant>
      <vt:variant>
        <vt:lpstr>Títulos de slides</vt:lpstr>
      </vt:variant>
      <vt:variant>
        <vt:i4>88</vt:i4>
      </vt:variant>
    </vt:vector>
  </HeadingPairs>
  <TitlesOfParts>
    <vt:vector size="104" baseType="lpstr">
      <vt:lpstr>Arial</vt:lpstr>
      <vt:lpstr>Arimo</vt:lpstr>
      <vt:lpstr>Calibri</vt:lpstr>
      <vt:lpstr>Cambria</vt:lpstr>
      <vt:lpstr>Courier New</vt:lpstr>
      <vt:lpstr>Garamond</vt:lpstr>
      <vt:lpstr>Open Sans Bold</vt:lpstr>
      <vt:lpstr>Overpass</vt:lpstr>
      <vt:lpstr>Overpass Bold</vt:lpstr>
      <vt:lpstr>StarSymbol</vt:lpstr>
      <vt:lpstr>Times</vt:lpstr>
      <vt:lpstr>Times New Roman</vt:lpstr>
      <vt:lpstr>Trebuchet MS</vt:lpstr>
      <vt:lpstr>Tw Cen MT</vt:lpstr>
      <vt:lpstr>Wingdings 2</vt:lpstr>
      <vt:lpstr>Office Theme</vt:lpstr>
      <vt:lpstr>Apresentação do PowerPoint</vt:lpstr>
      <vt:lpstr>De acordo com:  Resolução 1595, 18 de maio de 2000 do CFM;  Norma RDC 102, 30 de novembro de 2000 da Anvisa, declaro:   Não possuo vínculo empregatício, freelance, de trabalho ou qualquer outro, com: ONGs, indústrias de medicamentos, do álcool, do fumo, etc. Nem mesmo investimento em ações deste tipo de indústria.</vt:lpstr>
      <vt:lpstr>Introdução ao mhGAP</vt:lpstr>
      <vt:lpstr>Apresentação do PowerPoint</vt:lpstr>
      <vt:lpstr>Apresentação do PowerPoint</vt:lpstr>
      <vt:lpstr>Apresentação do PowerPoint</vt:lpstr>
      <vt:lpstr>Apresentação do PowerPoint</vt:lpstr>
      <vt:lpstr>Apresentação do PowerPoint</vt:lpstr>
      <vt:lpstr>Conceito do mhGAP</vt:lpstr>
      <vt:lpstr>Um guia clínico baseado em evidências para a avaliação e manejo de transtornos mentais, neurológicos e do uso de substâncias em contextos de saúde não especializados</vt:lpstr>
      <vt:lpstr>Módulos do MI-mhGAP Versão 2.0</vt:lpstr>
      <vt:lpstr>Apresentação do PowerPoint</vt:lpstr>
      <vt:lpstr>Apresentação do PowerPoint</vt:lpstr>
      <vt:lpstr>Apresentação do PowerPoint</vt:lpstr>
      <vt:lpstr>Apresentação do PowerPoint</vt:lpstr>
      <vt:lpstr>Familiarização  com o MI-mhGAP Versão 2.0</vt:lpstr>
      <vt:lpstr>Apresentação do PowerPoint</vt:lpstr>
      <vt:lpstr>Apresentação do PowerPoint</vt:lpstr>
      <vt:lpstr>MI-mhGAP versão 2.0</vt:lpstr>
      <vt:lpstr>Apresentação do PowerPoint</vt:lpstr>
      <vt:lpstr>Cuidados e práticas essenciais</vt:lpstr>
      <vt:lpstr>Mapa da Sessão</vt:lpstr>
      <vt:lpstr>Atenção Primária à Saúde</vt:lpstr>
      <vt:lpstr>Princípios gerais</vt:lpstr>
      <vt:lpstr>Demonstração do facilitador</vt:lpstr>
      <vt:lpstr>Apresentação do PowerPoint</vt:lpstr>
      <vt:lpstr>Apresentação do PowerPoint</vt:lpstr>
      <vt:lpstr> Usando boas habilidades de comunicação: Exercício </vt:lpstr>
      <vt:lpstr>Discussão: Escuta ativa</vt:lpstr>
      <vt:lpstr>Escuta ativa</vt:lpstr>
      <vt:lpstr>Empatia </vt:lpstr>
      <vt:lpstr>Por que a empatia é importante?</vt:lpstr>
      <vt:lpstr>Empatia</vt:lpstr>
      <vt:lpstr>Empatia</vt:lpstr>
      <vt:lpstr>Perguntas abertas</vt:lpstr>
      <vt:lpstr>Perguntas abertas e fechadas</vt:lpstr>
      <vt:lpstr>Aberta ou fechada?</vt:lpstr>
      <vt:lpstr>Resumindo</vt:lpstr>
      <vt:lpstr>Resumindo</vt:lpstr>
      <vt:lpstr>Resumindo</vt:lpstr>
      <vt:lpstr>Resumindo</vt:lpstr>
      <vt:lpstr>Promovendo  Respeito e Dignidade</vt:lpstr>
      <vt:lpstr>Apresentação do PowerPoint</vt:lpstr>
      <vt:lpstr>Apresentação do PowerPoint</vt:lpstr>
      <vt:lpstr>Estigma</vt:lpstr>
      <vt:lpstr>Qual o impacto do estigma?</vt:lpstr>
      <vt:lpstr>Quais os efeitos do estigma e da discriminação?</vt:lpstr>
      <vt:lpstr>Como provedores de saúde podemos</vt:lpstr>
      <vt:lpstr>ALMOÇO  REINÍCIO 13:00</vt:lpstr>
      <vt:lpstr>Apresentação do PowerPoint</vt:lpstr>
      <vt:lpstr>Discussão: Princípios Gerais de Avaliações MNS</vt:lpstr>
      <vt:lpstr>Apresentação do PowerPoint</vt:lpstr>
      <vt:lpstr>Apresentação do PowerPoint</vt:lpstr>
      <vt:lpstr>Apresentando uma queixa</vt:lpstr>
      <vt:lpstr>História pregressa de transtornos MNS</vt:lpstr>
      <vt:lpstr>História clínica geral </vt:lpstr>
      <vt:lpstr>História familiar de transtornos MNS</vt:lpstr>
      <vt:lpstr>História Psicossocial</vt:lpstr>
      <vt:lpstr>Estressores Psicossociais</vt:lpstr>
      <vt:lpstr>Dicas para um primeiro atendimento</vt:lpstr>
      <vt:lpstr>Apresentação do PowerPoint</vt:lpstr>
      <vt:lpstr>Apresentação do PowerPoint</vt:lpstr>
      <vt:lpstr>Planos de tratamento incluem: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que comunicamos na psicoeducação?</vt:lpstr>
      <vt:lpstr>O que comunicamos na psicoeducação?</vt:lpstr>
      <vt:lpstr>Apresentação do PowerPoint</vt:lpstr>
      <vt:lpstr>Autocuidado</vt:lpstr>
      <vt:lpstr>Atividade de autocuidado</vt:lpstr>
      <vt:lpstr>Apresentação do PowerPoint</vt:lpstr>
      <vt:lpstr>Resolução de problemas  em seis etapas</vt:lpstr>
      <vt:lpstr>Resolução de problemas  em seis etapas</vt:lpstr>
      <vt:lpstr>Atividade: Fortalecendo os apoios sociais</vt:lpstr>
      <vt:lpstr>Promovendo o funcionamento nas atividades diárias</vt:lpstr>
      <vt:lpstr>Conexão com outros serviços e suporte</vt:lpstr>
      <vt:lpstr>Tratamento psicológico</vt:lpstr>
      <vt:lpstr>Intervenções farmacológicas</vt:lpstr>
      <vt:lpstr>Princípios de prescrição</vt:lpstr>
      <vt:lpstr>Princípios de prescrição</vt:lpstr>
      <vt:lpstr>Apresentação do PowerPoint</vt:lpstr>
      <vt:lpstr>Atividade : Seguimento</vt:lpstr>
      <vt:lpstr>Intervalo</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mhGAP</dc:title>
  <dc:creator>Georgina Campbell</dc:creator>
  <cp:lastModifiedBy>Joana Moscoso Teixeira De Mendonca</cp:lastModifiedBy>
  <cp:revision>197</cp:revision>
  <dcterms:created xsi:type="dcterms:W3CDTF">2017-08-22T08:52:16Z</dcterms:created>
  <dcterms:modified xsi:type="dcterms:W3CDTF">2022-11-01T17:52:55Z</dcterms:modified>
</cp:coreProperties>
</file>