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theme/theme11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  <p:sldMasterId id="2147483660" r:id="rId6"/>
    <p:sldMasterId id="2147483674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56" r:id="rId14"/>
    <p:sldMasterId id="2147483678" r:id="rId15"/>
  </p:sldMasterIdLst>
  <p:sldIdLst>
    <p:sldId id="263" r:id="rId16"/>
    <p:sldId id="2147376777" r:id="rId17"/>
    <p:sldId id="2147376778" r:id="rId18"/>
    <p:sldId id="2147376779" r:id="rId19"/>
    <p:sldId id="2147376780" r:id="rId20"/>
    <p:sldId id="2147376782" r:id="rId21"/>
    <p:sldId id="2147376783" r:id="rId22"/>
    <p:sldId id="2147376784" r:id="rId23"/>
    <p:sldId id="2147376785" r:id="rId24"/>
    <p:sldId id="2147376786" r:id="rId25"/>
    <p:sldId id="2147376787" r:id="rId26"/>
    <p:sldId id="2147376788" r:id="rId27"/>
    <p:sldId id="2147376789" r:id="rId28"/>
    <p:sldId id="2147376790" r:id="rId29"/>
    <p:sldId id="2147376791" r:id="rId30"/>
    <p:sldId id="2147376792" r:id="rId31"/>
    <p:sldId id="2147376793" r:id="rId32"/>
    <p:sldId id="2147376794" r:id="rId33"/>
    <p:sldId id="2147376795" r:id="rId34"/>
    <p:sldId id="2147376796" r:id="rId35"/>
    <p:sldId id="2147376797" r:id="rId36"/>
    <p:sldId id="2147376798" r:id="rId37"/>
    <p:sldId id="2147376801" r:id="rId38"/>
    <p:sldId id="2147376799" r:id="rId39"/>
    <p:sldId id="2147376800" r:id="rId40"/>
    <p:sldId id="2147376802" r:id="rId41"/>
    <p:sldId id="2147376803" r:id="rId42"/>
    <p:sldId id="2147376804" r:id="rId43"/>
    <p:sldId id="2147376806" r:id="rId44"/>
    <p:sldId id="2147376805" r:id="rId45"/>
    <p:sldId id="2147376807" r:id="rId46"/>
    <p:sldId id="2147376808" r:id="rId47"/>
    <p:sldId id="284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quip" initials="e" lastIdx="1" clrIdx="0">
    <p:extLst>
      <p:ext uri="{19B8F6BF-5375-455C-9EA6-DF929625EA0E}">
        <p15:presenceInfo xmlns:p15="http://schemas.microsoft.com/office/powerpoint/2012/main" userId="4f6ececc25d745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7BB"/>
    <a:srgbClr val="E7E9FF"/>
    <a:srgbClr val="A8B2FE"/>
    <a:srgbClr val="5E71FC"/>
    <a:srgbClr val="0421F6"/>
    <a:srgbClr val="7B8AFD"/>
    <a:srgbClr val="4258FC"/>
    <a:srgbClr val="D2D7FE"/>
    <a:srgbClr val="1934FB"/>
    <a:srgbClr val="C2C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3783AF-38E3-4C93-B83A-F20966B75CCD}" v="4" dt="2024-09-23T20:54:39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8" Type="http://schemas.openxmlformats.org/officeDocument/2006/relationships/slideMaster" Target="slideMasters/slideMaster5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02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73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79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54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92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621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348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438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591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015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22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896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19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013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822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399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135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455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67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849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4868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05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29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73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93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33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60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60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5EED6F-3486-4070-1C5C-E118EECAD2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85"/>
            <a:ext cx="12191996" cy="68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9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0A249676-9822-4233-B2D8-EB758EF452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  <p:sp>
        <p:nvSpPr>
          <p:cNvPr id="11" name="Freeform 7">
            <a:extLst>
              <a:ext uri="{FF2B5EF4-FFF2-40B4-BE49-F238E27FC236}">
                <a16:creationId xmlns:a16="http://schemas.microsoft.com/office/drawing/2014/main" id="{D4678A73-1151-4B28-8387-48F53E7C0787}"/>
              </a:ext>
            </a:extLst>
          </p:cNvPr>
          <p:cNvSpPr/>
          <p:nvPr/>
        </p:nvSpPr>
        <p:spPr>
          <a:xfrm>
            <a:off x="9813666" y="5095645"/>
            <a:ext cx="1710631" cy="1469717"/>
          </a:xfrm>
          <a:custGeom>
            <a:avLst/>
            <a:gdLst/>
            <a:ahLst/>
            <a:cxnLst/>
            <a:rect l="l" t="t" r="r" b="b"/>
            <a:pathLst>
              <a:path w="1684835" h="1447554">
                <a:moveTo>
                  <a:pt x="0" y="0"/>
                </a:moveTo>
                <a:lnTo>
                  <a:pt x="1684835" y="0"/>
                </a:lnTo>
                <a:lnTo>
                  <a:pt x="1684835" y="1447555"/>
                </a:lnTo>
                <a:lnTo>
                  <a:pt x="0" y="144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120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61B476F-DDC5-4380-8FAA-D4BB7E6237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982" y="2205196"/>
            <a:ext cx="1387293" cy="51020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F764D96-E708-40D8-A0EB-DB4B6AE2D3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991" y="2593579"/>
            <a:ext cx="1297945" cy="1297946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6744E6AF-04BC-47F6-BF91-87561F7B5F1C}"/>
              </a:ext>
            </a:extLst>
          </p:cNvPr>
          <p:cNvSpPr/>
          <p:nvPr/>
        </p:nvSpPr>
        <p:spPr>
          <a:xfrm>
            <a:off x="3151567" y="1089411"/>
            <a:ext cx="3318512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800" b="1">
                <a:solidFill>
                  <a:srgbClr val="FFFFFF"/>
                </a:solidFill>
                <a:latin typeface="+mn-lt"/>
              </a:rPr>
              <a:t>planificasus.com.br</a:t>
            </a:r>
          </a:p>
          <a:p>
            <a:pPr algn="ctr"/>
            <a:endParaRPr lang="pt-BR" sz="1600" b="1">
              <a:solidFill>
                <a:srgbClr val="FFFFFF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F9401AE-661F-4E8C-B34D-57428A3C7DDF}"/>
              </a:ext>
            </a:extLst>
          </p:cNvPr>
          <p:cNvSpPr txBox="1"/>
          <p:nvPr userDrawn="1"/>
        </p:nvSpPr>
        <p:spPr>
          <a:xfrm>
            <a:off x="3042641" y="1910894"/>
            <a:ext cx="35306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>
                <a:latin typeface="+mn-lt"/>
              </a:rPr>
              <a:t>Visite o </a:t>
            </a:r>
            <a:r>
              <a:rPr lang="pt-BR" sz="2000" b="1">
                <a:solidFill>
                  <a:srgbClr val="0317BB"/>
                </a:solidFill>
                <a:latin typeface="+mn-lt"/>
              </a:rPr>
              <a:t>e-Planifica</a:t>
            </a:r>
            <a:r>
              <a:rPr lang="pt-BR" sz="2000" b="1">
                <a:latin typeface="+mn-lt"/>
              </a:rPr>
              <a:t> </a:t>
            </a:r>
            <a:r>
              <a:rPr lang="pt-BR" sz="2000">
                <a:latin typeface="+mn-lt"/>
              </a:rPr>
              <a:t>e acesse </a:t>
            </a:r>
          </a:p>
          <a:p>
            <a:pPr algn="ctr"/>
            <a:r>
              <a:rPr lang="pt-BR" sz="2000">
                <a:latin typeface="+mn-lt"/>
              </a:rPr>
              <a:t>os materiais do </a:t>
            </a:r>
            <a:r>
              <a:rPr lang="pt-BR" sz="2000" err="1">
                <a:latin typeface="+mn-lt"/>
              </a:rPr>
              <a:t>PlanificaSUS</a:t>
            </a:r>
            <a:r>
              <a:rPr lang="pt-BR" sz="2000">
                <a:latin typeface="+mn-lt"/>
              </a:rPr>
              <a:t>: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9FE7BF0-C1C5-4B53-BD18-B6975ADD2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493" y="317478"/>
            <a:ext cx="2360150" cy="426348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17C30A5-ADC0-4FB5-84B6-052524049E9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35" y="6293176"/>
            <a:ext cx="6865719" cy="38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6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07512F1A-4C46-4FBC-8041-2466AE6C5085}"/>
              </a:ext>
            </a:extLst>
          </p:cNvPr>
          <p:cNvGrpSpPr/>
          <p:nvPr userDrawn="1"/>
        </p:nvGrpSpPr>
        <p:grpSpPr>
          <a:xfrm>
            <a:off x="0" y="-6328"/>
            <a:ext cx="4319926" cy="6864328"/>
            <a:chOff x="0" y="-28575"/>
            <a:chExt cx="1706637" cy="2737908"/>
          </a:xfrm>
          <a:solidFill>
            <a:srgbClr val="0317BB"/>
          </a:solidFill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E5A1BC20-97B4-4F42-9E80-2EDD0CA72078}"/>
                </a:ext>
              </a:extLst>
            </p:cNvPr>
            <p:cNvSpPr/>
            <p:nvPr/>
          </p:nvSpPr>
          <p:spPr>
            <a:xfrm>
              <a:off x="0" y="0"/>
              <a:ext cx="1706637" cy="2709333"/>
            </a:xfrm>
            <a:custGeom>
              <a:avLst/>
              <a:gdLst/>
              <a:ahLst/>
              <a:cxnLst/>
              <a:rect l="l" t="t" r="r" b="b"/>
              <a:pathLst>
                <a:path w="1706637" h="2709333">
                  <a:moveTo>
                    <a:pt x="0" y="0"/>
                  </a:moveTo>
                  <a:lnTo>
                    <a:pt x="1706637" y="0"/>
                  </a:lnTo>
                  <a:lnTo>
                    <a:pt x="1706637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4088E922-64D2-4C28-B224-A53605C4C655}"/>
                </a:ext>
              </a:extLst>
            </p:cNvPr>
            <p:cNvSpPr txBox="1"/>
            <p:nvPr/>
          </p:nvSpPr>
          <p:spPr>
            <a:xfrm>
              <a:off x="0" y="-28575"/>
              <a:ext cx="1706637" cy="2737908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id="{32B1776D-F6C5-4638-B136-07F4A762778C}"/>
              </a:ext>
            </a:extLst>
          </p:cNvPr>
          <p:cNvGrpSpPr/>
          <p:nvPr userDrawn="1"/>
        </p:nvGrpSpPr>
        <p:grpSpPr>
          <a:xfrm>
            <a:off x="650407" y="1799787"/>
            <a:ext cx="3274219" cy="3049942"/>
            <a:chOff x="0" y="0"/>
            <a:chExt cx="6548437" cy="6099883"/>
          </a:xfrm>
        </p:grpSpPr>
        <p:sp>
          <p:nvSpPr>
            <p:cNvPr id="6" name="TextBox 33">
              <a:extLst>
                <a:ext uri="{FF2B5EF4-FFF2-40B4-BE49-F238E27FC236}">
                  <a16:creationId xmlns:a16="http://schemas.microsoft.com/office/drawing/2014/main" id="{9137B7E0-8DB0-472B-8228-83115DFAE56C}"/>
                </a:ext>
              </a:extLst>
            </p:cNvPr>
            <p:cNvSpPr txBox="1"/>
            <p:nvPr/>
          </p:nvSpPr>
          <p:spPr>
            <a:xfrm>
              <a:off x="0" y="0"/>
              <a:ext cx="6548437" cy="2829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00"/>
                </a:lnSpc>
              </a:pPr>
              <a:r>
                <a:rPr lang="en-US" sz="4666" spc="-93" err="1">
                  <a:solidFill>
                    <a:srgbClr val="FFFFFF"/>
                  </a:solidFill>
                </a:rPr>
                <a:t>Página</a:t>
              </a:r>
              <a:r>
                <a:rPr lang="en-US" sz="4666" spc="-93">
                  <a:solidFill>
                    <a:srgbClr val="FFFFFF"/>
                  </a:solidFill>
                </a:rPr>
                <a:t> de </a:t>
              </a:r>
              <a:r>
                <a:rPr lang="en-US" sz="4666" spc="-93" err="1">
                  <a:solidFill>
                    <a:srgbClr val="FFFFFF"/>
                  </a:solidFill>
                </a:rPr>
                <a:t>Recursos</a:t>
              </a:r>
              <a:endParaRPr lang="en-US" sz="4666" spc="-93">
                <a:solidFill>
                  <a:srgbClr val="FFFFFF"/>
                </a:solidFill>
              </a:endParaRPr>
            </a:p>
          </p:txBody>
        </p:sp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4F22BBA8-FFA4-4467-9938-2BA8407FDA1C}"/>
                </a:ext>
              </a:extLst>
            </p:cNvPr>
            <p:cNvSpPr txBox="1"/>
            <p:nvPr/>
          </p:nvSpPr>
          <p:spPr>
            <a:xfrm>
              <a:off x="0" y="3568549"/>
              <a:ext cx="6548437" cy="2531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</a:rPr>
                <a:t>Use estes recursos de design</a:t>
              </a:r>
            </a:p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</a:rPr>
                <a:t>na sua Apresentação.</a:t>
              </a:r>
            </a:p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</a:rPr>
                <a:t>Bom design!</a:t>
              </a:r>
            </a:p>
            <a:p>
              <a:pPr>
                <a:lnSpc>
                  <a:spcPts val="1960"/>
                </a:lnSpc>
              </a:pPr>
              <a:endParaRPr lang="en-US" sz="1400">
                <a:solidFill>
                  <a:srgbClr val="FFFFFF"/>
                </a:solidFill>
              </a:endParaRPr>
            </a:p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</a:rPr>
                <a:t>Exclua esta página antes de apresentar.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390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0"/>
          <a:stretch/>
        </p:blipFill>
        <p:spPr>
          <a:xfrm>
            <a:off x="10932616" y="3956180"/>
            <a:ext cx="1262494" cy="2901820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err="1">
                <a:ln w="0"/>
                <a:solidFill>
                  <a:srgbClr val="0D5095"/>
                </a:solidFill>
                <a:effectLst/>
                <a:latin typeface="+mn-lt"/>
              </a:rPr>
              <a:t>PlanificaSUS</a:t>
            </a:r>
            <a:endParaRPr lang="pt-BR" sz="2800" b="0" cap="none" spc="0">
              <a:ln w="0"/>
              <a:solidFill>
                <a:srgbClr val="0D509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271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8"/>
        </a:buBlip>
        <a:defRPr sz="22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8"/>
        </a:buBlip>
        <a:defRPr sz="20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8"/>
        </a:buBlip>
        <a:defRPr sz="18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8"/>
        </a:buBlip>
        <a:defRPr sz="16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8"/>
        </a:buBlip>
        <a:defRPr sz="14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512FAE6-4B7B-F1AB-E145-28E82E0FB7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685"/>
            <a:ext cx="12191996" cy="685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1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ED4466D-1E66-438E-9E7A-E2C74EB31C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8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725D5A6-EC10-4F0A-A95D-90259F191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17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ED63050-B747-4492-B5EC-63A636BB2E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4747EB64-ACF0-48C0-87E2-7921CFC93B2F}"/>
              </a:ext>
            </a:extLst>
          </p:cNvPr>
          <p:cNvSpPr/>
          <p:nvPr userDrawn="1"/>
        </p:nvSpPr>
        <p:spPr>
          <a:xfrm>
            <a:off x="10479610" y="494918"/>
            <a:ext cx="1303087" cy="1119568"/>
          </a:xfrm>
          <a:custGeom>
            <a:avLst/>
            <a:gdLst/>
            <a:ahLst/>
            <a:cxnLst/>
            <a:rect l="l" t="t" r="r" b="b"/>
            <a:pathLst>
              <a:path w="1954629" h="1679352">
                <a:moveTo>
                  <a:pt x="0" y="0"/>
                </a:moveTo>
                <a:lnTo>
                  <a:pt x="1954629" y="0"/>
                </a:lnTo>
                <a:lnTo>
                  <a:pt x="1954629" y="1679352"/>
                </a:lnTo>
                <a:lnTo>
                  <a:pt x="0" y="167935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8A42BA4-7879-4E52-9958-A33D6BAA2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>
            <a:extLst>
              <a:ext uri="{FF2B5EF4-FFF2-40B4-BE49-F238E27FC236}">
                <a16:creationId xmlns:a16="http://schemas.microsoft.com/office/drawing/2014/main" id="{4747EB64-ACF0-48C0-87E2-7921CFC93B2F}"/>
              </a:ext>
            </a:extLst>
          </p:cNvPr>
          <p:cNvSpPr/>
          <p:nvPr userDrawn="1"/>
        </p:nvSpPr>
        <p:spPr>
          <a:xfrm>
            <a:off x="10479610" y="494918"/>
            <a:ext cx="1303087" cy="1119568"/>
          </a:xfrm>
          <a:custGeom>
            <a:avLst/>
            <a:gdLst/>
            <a:ahLst/>
            <a:cxnLst/>
            <a:rect l="l" t="t" r="r" b="b"/>
            <a:pathLst>
              <a:path w="1954629" h="1679352">
                <a:moveTo>
                  <a:pt x="0" y="0"/>
                </a:moveTo>
                <a:lnTo>
                  <a:pt x="1954629" y="0"/>
                </a:lnTo>
                <a:lnTo>
                  <a:pt x="1954629" y="1679352"/>
                </a:lnTo>
                <a:lnTo>
                  <a:pt x="0" y="167935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F5B83A-011D-4005-9C33-DC3E08C36F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6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2571748-83D1-4395-86C2-BEF017935A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5"/>
            <a:ext cx="12192000" cy="6856628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48DA255F-B6F3-44FA-8EE6-744C92C2FF24}"/>
              </a:ext>
            </a:extLst>
          </p:cNvPr>
          <p:cNvGrpSpPr/>
          <p:nvPr userDrawn="1"/>
        </p:nvGrpSpPr>
        <p:grpSpPr>
          <a:xfrm>
            <a:off x="3899619" y="679665"/>
            <a:ext cx="5145511" cy="5631206"/>
            <a:chOff x="4153619" y="679665"/>
            <a:chExt cx="5145511" cy="5631206"/>
          </a:xfrm>
        </p:grpSpPr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C057FB93-1B4F-4D2D-8A48-20C29F73B754}"/>
                </a:ext>
              </a:extLst>
            </p:cNvPr>
            <p:cNvSpPr/>
            <p:nvPr/>
          </p:nvSpPr>
          <p:spPr>
            <a:xfrm>
              <a:off x="5823617" y="679665"/>
              <a:ext cx="1549400" cy="1331193"/>
            </a:xfrm>
            <a:custGeom>
              <a:avLst/>
              <a:gdLst/>
              <a:ahLst/>
              <a:cxnLst/>
              <a:rect l="l" t="t" r="r" b="b"/>
              <a:pathLst>
                <a:path w="1684835" h="1447554">
                  <a:moveTo>
                    <a:pt x="0" y="0"/>
                  </a:moveTo>
                  <a:lnTo>
                    <a:pt x="1684835" y="0"/>
                  </a:lnTo>
                  <a:lnTo>
                    <a:pt x="1684835" y="1447555"/>
                  </a:lnTo>
                  <a:lnTo>
                    <a:pt x="0" y="14475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D85F4275-F914-4C85-BF63-BC6A285D9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1103" y="4553295"/>
              <a:ext cx="1757576" cy="1757576"/>
            </a:xfrm>
            <a:prstGeom prst="rect">
              <a:avLst/>
            </a:prstGeom>
          </p:spPr>
        </p:pic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E2DEAAC8-728E-43F0-80FB-290E743F346C}"/>
                </a:ext>
              </a:extLst>
            </p:cNvPr>
            <p:cNvSpPr txBox="1"/>
            <p:nvPr/>
          </p:nvSpPr>
          <p:spPr>
            <a:xfrm>
              <a:off x="4153619" y="2562918"/>
              <a:ext cx="5145511" cy="8925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pt-BR" sz="2900">
                  <a:solidFill>
                    <a:srgbClr val="000000"/>
                  </a:solidFill>
                </a:rPr>
                <a:t>Para saber mais sobre os cursos </a:t>
              </a:r>
              <a:r>
                <a:rPr lang="pt-BR" sz="2900" b="1" err="1">
                  <a:solidFill>
                    <a:srgbClr val="0317BB"/>
                  </a:solidFill>
                </a:rPr>
                <a:t>PlanificaSUS</a:t>
              </a:r>
              <a:r>
                <a:rPr lang="pt-BR" sz="2900">
                  <a:solidFill>
                    <a:srgbClr val="000000"/>
                  </a:solidFill>
                </a:rPr>
                <a:t> acesse o portal </a:t>
              </a:r>
              <a:r>
                <a:rPr lang="pt-BR" sz="2900" err="1">
                  <a:solidFill>
                    <a:srgbClr val="000000"/>
                  </a:solidFill>
                </a:rPr>
                <a:t>EaD</a:t>
              </a:r>
              <a:endParaRPr lang="en-US" sz="2900">
                <a:solidFill>
                  <a:srgbClr val="000000"/>
                </a:solidFill>
              </a:endParaRPr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55077F68-040F-4873-ACB9-2645265585CA}"/>
                </a:ext>
              </a:extLst>
            </p:cNvPr>
            <p:cNvGrpSpPr/>
            <p:nvPr/>
          </p:nvGrpSpPr>
          <p:grpSpPr>
            <a:xfrm>
              <a:off x="4153619" y="3699124"/>
              <a:ext cx="5145511" cy="779734"/>
              <a:chOff x="4153619" y="3699124"/>
              <a:chExt cx="5145511" cy="779734"/>
            </a:xfrm>
          </p:grpSpPr>
          <p:grpSp>
            <p:nvGrpSpPr>
              <p:cNvPr id="29" name="Agrupar 28">
                <a:extLst>
                  <a:ext uri="{FF2B5EF4-FFF2-40B4-BE49-F238E27FC236}">
                    <a16:creationId xmlns:a16="http://schemas.microsoft.com/office/drawing/2014/main" id="{65D52E15-93DE-4381-87A4-450F04E892FD}"/>
                  </a:ext>
                </a:extLst>
              </p:cNvPr>
              <p:cNvGrpSpPr/>
              <p:nvPr/>
            </p:nvGrpSpPr>
            <p:grpSpPr>
              <a:xfrm>
                <a:off x="4153619" y="3699124"/>
                <a:ext cx="5145511" cy="779734"/>
                <a:chOff x="4153619" y="3851524"/>
                <a:chExt cx="5145511" cy="779734"/>
              </a:xfrm>
            </p:grpSpPr>
            <p:sp>
              <p:nvSpPr>
                <p:cNvPr id="31" name="Triângulo isósceles 30">
                  <a:extLst>
                    <a:ext uri="{FF2B5EF4-FFF2-40B4-BE49-F238E27FC236}">
                      <a16:creationId xmlns:a16="http://schemas.microsoft.com/office/drawing/2014/main" id="{01606DD1-FF49-4044-AB80-0FA16ED6C07C}"/>
                    </a:ext>
                  </a:extLst>
                </p:cNvPr>
                <p:cNvSpPr/>
                <p:nvPr/>
              </p:nvSpPr>
              <p:spPr>
                <a:xfrm rot="10800000">
                  <a:off x="6598318" y="4410470"/>
                  <a:ext cx="256114" cy="220788"/>
                </a:xfrm>
                <a:prstGeom prst="triangle">
                  <a:avLst/>
                </a:prstGeom>
                <a:solidFill>
                  <a:srgbClr val="0317B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sz="1200"/>
                </a:p>
              </p:txBody>
            </p:sp>
            <p:sp>
              <p:nvSpPr>
                <p:cNvPr id="32" name="AutoShape 10">
                  <a:extLst>
                    <a:ext uri="{FF2B5EF4-FFF2-40B4-BE49-F238E27FC236}">
                      <a16:creationId xmlns:a16="http://schemas.microsoft.com/office/drawing/2014/main" id="{512542FF-F18C-436B-B1D4-79A537FBD0FD}"/>
                    </a:ext>
                  </a:extLst>
                </p:cNvPr>
                <p:cNvSpPr/>
                <p:nvPr/>
              </p:nvSpPr>
              <p:spPr>
                <a:xfrm>
                  <a:off x="4153619" y="3851524"/>
                  <a:ext cx="5145511" cy="589795"/>
                </a:xfrm>
                <a:prstGeom prst="rect">
                  <a:avLst/>
                </a:prstGeom>
                <a:solidFill>
                  <a:srgbClr val="0317BB"/>
                </a:solidFill>
              </p:spPr>
              <p:txBody>
                <a:bodyPr/>
                <a:lstStyle/>
                <a:p>
                  <a:endParaRPr lang="pt-BR" sz="1200"/>
                </a:p>
              </p:txBody>
            </p:sp>
          </p:grpSp>
          <p:sp>
            <p:nvSpPr>
              <p:cNvPr id="30" name="TextBox 6">
                <a:extLst>
                  <a:ext uri="{FF2B5EF4-FFF2-40B4-BE49-F238E27FC236}">
                    <a16:creationId xmlns:a16="http://schemas.microsoft.com/office/drawing/2014/main" id="{A7171FBC-3E4B-43D4-8F7B-0E9572DC2135}"/>
                  </a:ext>
                </a:extLst>
              </p:cNvPr>
              <p:cNvSpPr txBox="1"/>
              <p:nvPr/>
            </p:nvSpPr>
            <p:spPr>
              <a:xfrm>
                <a:off x="4153619" y="3701598"/>
                <a:ext cx="514551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pt-BR" sz="3600" b="1" spc="-93">
                    <a:solidFill>
                      <a:schemeClr val="bg1"/>
                    </a:solidFill>
                  </a:rPr>
                  <a:t>proadi.ensinoeinstein.com</a:t>
                </a:r>
                <a:endParaRPr lang="en-US" sz="3600" b="1" spc="-93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7" name="Imagem 26">
            <a:extLst>
              <a:ext uri="{FF2B5EF4-FFF2-40B4-BE49-F238E27FC236}">
                <a16:creationId xmlns:a16="http://schemas.microsoft.com/office/drawing/2014/main" id="{4EE23B18-F538-4050-83F7-8AD45B7D939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5316" y="679665"/>
            <a:ext cx="6414804" cy="652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1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5">
            <a:extLst>
              <a:ext uri="{FF2B5EF4-FFF2-40B4-BE49-F238E27FC236}">
                <a16:creationId xmlns:a16="http://schemas.microsoft.com/office/drawing/2014/main" id="{B57C3D22-B921-4B61-8933-A7C28D6C5320}"/>
              </a:ext>
            </a:extLst>
          </p:cNvPr>
          <p:cNvSpPr/>
          <p:nvPr userDrawn="1"/>
        </p:nvSpPr>
        <p:spPr>
          <a:xfrm>
            <a:off x="685800" y="429103"/>
            <a:ext cx="1123223" cy="965036"/>
          </a:xfrm>
          <a:custGeom>
            <a:avLst/>
            <a:gdLst/>
            <a:ahLst/>
            <a:cxnLst/>
            <a:rect l="l" t="t" r="r" b="b"/>
            <a:pathLst>
              <a:path w="1684835" h="1447554">
                <a:moveTo>
                  <a:pt x="0" y="0"/>
                </a:moveTo>
                <a:lnTo>
                  <a:pt x="1684835" y="0"/>
                </a:lnTo>
                <a:lnTo>
                  <a:pt x="1684835" y="1447555"/>
                </a:lnTo>
                <a:lnTo>
                  <a:pt x="0" y="144755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5" name="AutoShape 4">
            <a:extLst>
              <a:ext uri="{FF2B5EF4-FFF2-40B4-BE49-F238E27FC236}">
                <a16:creationId xmlns:a16="http://schemas.microsoft.com/office/drawing/2014/main" id="{59E68EA5-7094-4498-8C58-586E6E0F10BA}"/>
              </a:ext>
            </a:extLst>
          </p:cNvPr>
          <p:cNvSpPr/>
          <p:nvPr/>
        </p:nvSpPr>
        <p:spPr>
          <a:xfrm>
            <a:off x="0" y="6578181"/>
            <a:ext cx="12192000" cy="279819"/>
          </a:xfrm>
          <a:prstGeom prst="rect">
            <a:avLst/>
          </a:prstGeom>
          <a:solidFill>
            <a:srgbClr val="0317BB"/>
          </a:solid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7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7728" y="2113907"/>
            <a:ext cx="8356021" cy="3113186"/>
          </a:xfrm>
        </p:spPr>
        <p:txBody>
          <a:bodyPr>
            <a:noAutofit/>
          </a:bodyPr>
          <a:lstStyle/>
          <a:p>
            <a:r>
              <a:rPr lang="pt-BR" sz="4800" b="1">
                <a:latin typeface="+mn-lt"/>
              </a:rPr>
              <a:t>Identificação dos Pontos de Atenção da RAS</a:t>
            </a:r>
            <a:br>
              <a:rPr lang="pt-BR" sz="4800" b="1">
                <a:latin typeface="+mn-lt"/>
              </a:rPr>
            </a:br>
            <a:r>
              <a:rPr lang="pt-BR" sz="4800" b="1">
                <a:latin typeface="+mn-lt"/>
              </a:rPr>
              <a:t>PLANIFICASUS – </a:t>
            </a:r>
            <a:br>
              <a:rPr lang="pt-BR" sz="4800" b="1">
                <a:latin typeface="+mn-lt"/>
              </a:rPr>
            </a:br>
            <a:r>
              <a:rPr lang="pt-BR" sz="4800" b="1">
                <a:latin typeface="+mn-lt"/>
              </a:rPr>
              <a:t>TRIÊNIO 2024-2026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1FBC4620-BA3A-D412-4D5A-DD1E4E1FE06B}"/>
              </a:ext>
            </a:extLst>
          </p:cNvPr>
          <p:cNvSpPr txBox="1">
            <a:spLocks/>
          </p:cNvSpPr>
          <p:nvPr/>
        </p:nvSpPr>
        <p:spPr>
          <a:xfrm>
            <a:off x="0" y="3306169"/>
            <a:ext cx="12192000" cy="179809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>
                <a:solidFill>
                  <a:srgbClr val="0317BB"/>
                </a:solidFill>
                <a:latin typeface="+mn-lt"/>
              </a:rPr>
              <a:t>Linha de cuidado: Idoso</a:t>
            </a:r>
          </a:p>
        </p:txBody>
      </p:sp>
    </p:spTree>
    <p:extLst>
      <p:ext uri="{BB962C8B-B14F-4D97-AF65-F5344CB8AC3E}">
        <p14:creationId xmlns:p14="http://schemas.microsoft.com/office/powerpoint/2010/main" val="233466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711247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RAS - Atenção Primária à Saúde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3762189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711247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RAS - Atenção Especializada​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299330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968896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RAS - Atenção de Urgência e Emergência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290626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711247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RAS - Atenção Hospitalar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1196597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1FBC4620-BA3A-D412-4D5A-DD1E4E1FE06B}"/>
              </a:ext>
            </a:extLst>
          </p:cNvPr>
          <p:cNvSpPr txBox="1">
            <a:spLocks/>
          </p:cNvSpPr>
          <p:nvPr/>
        </p:nvSpPr>
        <p:spPr>
          <a:xfrm>
            <a:off x="0" y="3306169"/>
            <a:ext cx="12192000" cy="179809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>
                <a:solidFill>
                  <a:srgbClr val="0317BB"/>
                </a:solidFill>
                <a:latin typeface="+mn-lt"/>
              </a:rPr>
              <a:t>Linha de cuidado: Materno infantil</a:t>
            </a:r>
          </a:p>
        </p:txBody>
      </p:sp>
    </p:spTree>
    <p:extLst>
      <p:ext uri="{BB962C8B-B14F-4D97-AF65-F5344CB8AC3E}">
        <p14:creationId xmlns:p14="http://schemas.microsoft.com/office/powerpoint/2010/main" val="428960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711247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RAS - Atenção Primária à Saúde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1409902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711247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RAS - Atenção Especializada​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146180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968896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RAS - Atenção de Urgência e Emergência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127083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968896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RAS - Atenção Hospitalar (Obstétrica/ Neonatal)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125606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81C0C20-3A44-A451-2118-F3CA92F05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/>
              <a:t>Sumário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A8B70D0-A71B-E8AD-FE45-794DBDB24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1144901" cy="3644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Inserir mapa da região de saúde</a:t>
            </a:r>
          </a:p>
          <a:p>
            <a:r>
              <a:rPr lang="pt-BR"/>
              <a:t>Municípios participantes e os respectivos quantitativos populacionais</a:t>
            </a:r>
          </a:p>
          <a:p>
            <a:r>
              <a:rPr lang="pt-BR"/>
              <a:t>Dispositivos que compõem as RAS</a:t>
            </a:r>
          </a:p>
          <a:p>
            <a:r>
              <a:rPr lang="pt-BR">
                <a:latin typeface="Calibri"/>
                <a:ea typeface="Calibri"/>
                <a:cs typeface="Calibri"/>
              </a:rPr>
              <a:t>Instrumento Plano de Ação Global Segurança do Paciente – Mapeamento Estadual e Regional</a:t>
            </a:r>
            <a:endParaRPr lang="pt-BR">
              <a:ea typeface="Calibri"/>
              <a:cs typeface="Calibri"/>
            </a:endParaRPr>
          </a:p>
          <a:p>
            <a:endParaRPr lang="pt-BR"/>
          </a:p>
          <a:p>
            <a:endParaRPr lang="pt-BR"/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017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1FBC4620-BA3A-D412-4D5A-DD1E4E1FE06B}"/>
              </a:ext>
            </a:extLst>
          </p:cNvPr>
          <p:cNvSpPr txBox="1">
            <a:spLocks/>
          </p:cNvSpPr>
          <p:nvPr/>
        </p:nvSpPr>
        <p:spPr>
          <a:xfrm>
            <a:off x="0" y="3306169"/>
            <a:ext cx="12192000" cy="179809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>
                <a:solidFill>
                  <a:srgbClr val="0317BB"/>
                </a:solidFill>
                <a:latin typeface="+mn-lt"/>
              </a:rPr>
              <a:t>Linha de cuidado: Saúde Mental (RAPS)</a:t>
            </a:r>
          </a:p>
        </p:txBody>
      </p:sp>
    </p:spTree>
    <p:extLst>
      <p:ext uri="{BB962C8B-B14F-4D97-AF65-F5344CB8AC3E}">
        <p14:creationId xmlns:p14="http://schemas.microsoft.com/office/powerpoint/2010/main" val="217793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711247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RAPS - Atenção Primária à Saúde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4002909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672" y="1663463"/>
            <a:ext cx="11618794" cy="711247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RAPS - Atenção Psicossocial Estratégica​​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39773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711247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RAPS - Atenção Especializada​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157936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5" y="1567929"/>
            <a:ext cx="11491415" cy="968896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RAPS - Atenção de Urgência e Emergência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295045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968896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RAPS - Atenção Hospitalar (Hospital Geral/ Hospital Psiquiátrico) 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581007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968896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RAPS - Estratégia de Desinstitucionalização​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892223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968896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RAPS - Estratégia de Reabilitação Psicossocial​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2524893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87728" y="2113907"/>
            <a:ext cx="8356021" cy="3113186"/>
          </a:xfrm>
        </p:spPr>
        <p:txBody>
          <a:bodyPr>
            <a:noAutofit/>
          </a:bodyPr>
          <a:lstStyle/>
          <a:p>
            <a:r>
              <a:rPr lang="pt-BR" sz="4800" b="1">
                <a:latin typeface="+mn-lt"/>
              </a:rPr>
              <a:t>Plano de ação Global de Segurança do Paciente  ​</a:t>
            </a:r>
          </a:p>
        </p:txBody>
      </p:sp>
    </p:spTree>
    <p:extLst>
      <p:ext uri="{BB962C8B-B14F-4D97-AF65-F5344CB8AC3E}">
        <p14:creationId xmlns:p14="http://schemas.microsoft.com/office/powerpoint/2010/main" val="3107450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1FBC4620-BA3A-D412-4D5A-DD1E4E1FE06B}"/>
              </a:ext>
            </a:extLst>
          </p:cNvPr>
          <p:cNvSpPr txBox="1">
            <a:spLocks/>
          </p:cNvSpPr>
          <p:nvPr/>
        </p:nvSpPr>
        <p:spPr>
          <a:xfrm>
            <a:off x="0" y="3306169"/>
            <a:ext cx="12192000" cy="179809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>
                <a:solidFill>
                  <a:srgbClr val="0317BB"/>
                </a:solidFill>
                <a:latin typeface="+mn-lt"/>
              </a:rPr>
              <a:t>Plano de ação Global de Segurança do Paciente </a:t>
            </a:r>
          </a:p>
          <a:p>
            <a:pPr algn="ctr"/>
            <a:r>
              <a:rPr lang="pt-BR" sz="4800" b="1">
                <a:solidFill>
                  <a:srgbClr val="0317BB"/>
                </a:solidFill>
                <a:latin typeface="+mn-lt"/>
              </a:rPr>
              <a:t>Mapeamento Estadual </a:t>
            </a:r>
          </a:p>
        </p:txBody>
      </p:sp>
    </p:spTree>
    <p:extLst>
      <p:ext uri="{BB962C8B-B14F-4D97-AF65-F5344CB8AC3E}">
        <p14:creationId xmlns:p14="http://schemas.microsoft.com/office/powerpoint/2010/main" val="3949564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8747B7C-F35E-8A00-9DC8-649764C4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/>
              <a:t>Mapa da Região de Saúde</a:t>
            </a:r>
          </a:p>
        </p:txBody>
      </p:sp>
    </p:spTree>
    <p:extLst>
      <p:ext uri="{BB962C8B-B14F-4D97-AF65-F5344CB8AC3E}">
        <p14:creationId xmlns:p14="http://schemas.microsoft.com/office/powerpoint/2010/main" val="4197164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968896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Plano de ação Global de Segurança do Paciente - Mapeamento Estadual​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“Plano de ação Global de Segurança do Paciente  - Mapeamento Estadual.”</a:t>
            </a:r>
          </a:p>
        </p:txBody>
      </p:sp>
    </p:spTree>
    <p:extLst>
      <p:ext uri="{BB962C8B-B14F-4D97-AF65-F5344CB8AC3E}">
        <p14:creationId xmlns:p14="http://schemas.microsoft.com/office/powerpoint/2010/main" val="813932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1FBC4620-BA3A-D412-4D5A-DD1E4E1FE06B}"/>
              </a:ext>
            </a:extLst>
          </p:cNvPr>
          <p:cNvSpPr txBox="1">
            <a:spLocks/>
          </p:cNvSpPr>
          <p:nvPr/>
        </p:nvSpPr>
        <p:spPr>
          <a:xfrm>
            <a:off x="0" y="3306169"/>
            <a:ext cx="12192000" cy="179809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>
                <a:solidFill>
                  <a:srgbClr val="0317BB"/>
                </a:solidFill>
                <a:latin typeface="+mn-lt"/>
              </a:rPr>
              <a:t>Plano de ação Global de Segurança do Paciente </a:t>
            </a:r>
          </a:p>
          <a:p>
            <a:pPr algn="ctr"/>
            <a:r>
              <a:rPr lang="pt-BR" sz="4800" b="1">
                <a:solidFill>
                  <a:srgbClr val="0317BB"/>
                </a:solidFill>
                <a:latin typeface="+mn-lt"/>
              </a:rPr>
              <a:t>Mapeamento Regional </a:t>
            </a:r>
          </a:p>
        </p:txBody>
      </p:sp>
    </p:spTree>
    <p:extLst>
      <p:ext uri="{BB962C8B-B14F-4D97-AF65-F5344CB8AC3E}">
        <p14:creationId xmlns:p14="http://schemas.microsoft.com/office/powerpoint/2010/main" val="3196905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968896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Plano de ação Global de Segurança do Paciente - Mapeamento Regional​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“Plano de ação Global de Segurança do Paciente  - Mapeamento Estadual.”</a:t>
            </a:r>
          </a:p>
        </p:txBody>
      </p:sp>
    </p:spTree>
    <p:extLst>
      <p:ext uri="{BB962C8B-B14F-4D97-AF65-F5344CB8AC3E}">
        <p14:creationId xmlns:p14="http://schemas.microsoft.com/office/powerpoint/2010/main" val="1447548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97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BC1EFAA-CA7C-29EC-78F4-83317603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</p:spPr>
        <p:txBody>
          <a:bodyPr/>
          <a:lstStyle/>
          <a:p>
            <a:r>
              <a:rPr lang="pt-BR"/>
              <a:t>População dos Municípios da Região</a:t>
            </a:r>
          </a:p>
        </p:txBody>
      </p:sp>
      <p:graphicFrame>
        <p:nvGraphicFramePr>
          <p:cNvPr id="5" name="Google Shape;41;p4">
            <a:extLst>
              <a:ext uri="{FF2B5EF4-FFF2-40B4-BE49-F238E27FC236}">
                <a16:creationId xmlns:a16="http://schemas.microsoft.com/office/drawing/2014/main" id="{F1DDFEB2-C178-AE50-81DA-4AC627CA5D53}"/>
              </a:ext>
            </a:extLst>
          </p:cNvPr>
          <p:cNvGraphicFramePr/>
          <p:nvPr/>
        </p:nvGraphicFramePr>
        <p:xfrm>
          <a:off x="694548" y="2306076"/>
          <a:ext cx="10052221" cy="20809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5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10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MUNICÍPIO</a:t>
                      </a:r>
                      <a:endParaRPr sz="1600" u="none" strike="noStrike" cap="none"/>
                    </a:p>
                  </a:txBody>
                  <a:tcPr marL="0" marR="17775" marT="17775" marB="17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POPULAÇÃO</a:t>
                      </a:r>
                      <a:endParaRPr sz="16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7775" marT="17775" marB="17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4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MUNICÍPIO 1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7775" marT="0" marB="17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7775" marT="0" marB="17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34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pt-BR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MUNICÍPIO 2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7775" marT="0" marB="17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7775" marT="0" marB="17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94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7775" marT="0" marB="17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7775" marT="0" marB="17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24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DA POPULAÇÃO: </a:t>
                      </a:r>
                      <a:endParaRPr sz="16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7775" marT="0" marB="17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17775" marT="0" marB="17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16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1FBC4620-BA3A-D412-4D5A-DD1E4E1FE06B}"/>
              </a:ext>
            </a:extLst>
          </p:cNvPr>
          <p:cNvSpPr txBox="1">
            <a:spLocks/>
          </p:cNvSpPr>
          <p:nvPr/>
        </p:nvSpPr>
        <p:spPr>
          <a:xfrm>
            <a:off x="0" y="3306169"/>
            <a:ext cx="12192000" cy="179809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>
                <a:solidFill>
                  <a:srgbClr val="0317BB"/>
                </a:solidFill>
                <a:latin typeface="+mn-lt"/>
              </a:rPr>
              <a:t>Linha de cuidado: HAS/DM​</a:t>
            </a:r>
          </a:p>
        </p:txBody>
      </p:sp>
    </p:spTree>
    <p:extLst>
      <p:ext uri="{BB962C8B-B14F-4D97-AF65-F5344CB8AC3E}">
        <p14:creationId xmlns:p14="http://schemas.microsoft.com/office/powerpoint/2010/main" val="293962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711247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RAS - Atenção Primária à Saúde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3357726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711247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RAS - Atenção Especializada​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252523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968896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RAS - Atenção de Urgência e Emergência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226871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7D9E2C-8CAE-897A-A6FD-993052721A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206" y="1567929"/>
            <a:ext cx="11364000" cy="711247"/>
          </a:xfrm>
          <a:prstGeom prst="rect">
            <a:avLst/>
          </a:prstGeom>
        </p:spPr>
        <p:txBody>
          <a:bodyPr/>
          <a:lstStyle/>
          <a:p>
            <a:r>
              <a:rPr lang="pt-BR" sz="3200" b="1">
                <a:latin typeface="+mn-lt"/>
              </a:rPr>
              <a:t>Dispositivos que compõem a RAS - Atenção Hospitalar</a:t>
            </a: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392B993-D298-3F03-A7A8-9DEB4113FD3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740" y="2536825"/>
            <a:ext cx="10453285" cy="3643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ea typeface="Calibri"/>
                <a:cs typeface="Calibri"/>
              </a:rPr>
              <a:t>Cole aqui o gráfico gerado na planilha de Excel: “Instrumento para identificação dos Pontos de Atenção da RAS.”</a:t>
            </a:r>
          </a:p>
        </p:txBody>
      </p:sp>
    </p:spTree>
    <p:extLst>
      <p:ext uri="{BB962C8B-B14F-4D97-AF65-F5344CB8AC3E}">
        <p14:creationId xmlns:p14="http://schemas.microsoft.com/office/powerpoint/2010/main" val="541122002"/>
      </p:ext>
    </p:extLst>
  </p:cSld>
  <p:clrMapOvr>
    <a:masterClrMapping/>
  </p:clrMapOvr>
</p:sld>
</file>

<file path=ppt/theme/theme1.xml><?xml version="1.0" encoding="utf-8"?>
<a:theme xmlns:a="http://schemas.openxmlformats.org/drawingml/2006/main" name="Apresenta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e-Planific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Página Recurs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ítulo de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ópicos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ópicos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ópicos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riaç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riação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ortal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iagram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03fbfa88-ed59-4b65-9b54-7351dab16f02">
      <Terms xmlns="http://schemas.microsoft.com/office/infopath/2007/PartnerControls"/>
    </lcf76f155ced4ddcb4097134ff3c332f>
    <_ip_UnifiedCompliancePolicyProperties xmlns="http://schemas.microsoft.com/sharepoint/v3" xsi:nil="true"/>
    <TaxCatchAll xmlns="b607ee42-f2cc-48bf-9891-93e8630e9e7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F75BD8B7896647B8F5E3A22BF7612B" ma:contentTypeVersion="17" ma:contentTypeDescription="Crie um novo documento." ma:contentTypeScope="" ma:versionID="4ad9c638218032f2228493674a1ed2a1">
  <xsd:schema xmlns:xsd="http://www.w3.org/2001/XMLSchema" xmlns:xs="http://www.w3.org/2001/XMLSchema" xmlns:p="http://schemas.microsoft.com/office/2006/metadata/properties" xmlns:ns1="http://schemas.microsoft.com/sharepoint/v3" xmlns:ns2="03fbfa88-ed59-4b65-9b54-7351dab16f02" xmlns:ns3="b607ee42-f2cc-48bf-9891-93e8630e9e71" targetNamespace="http://schemas.microsoft.com/office/2006/metadata/properties" ma:root="true" ma:fieldsID="5be8ad91f405002a747acd7519396f0d" ns1:_="" ns2:_="" ns3:_="">
    <xsd:import namespace="http://schemas.microsoft.com/sharepoint/v3"/>
    <xsd:import namespace="03fbfa88-ed59-4b65-9b54-7351dab16f02"/>
    <xsd:import namespace="b607ee42-f2cc-48bf-9891-93e8630e9e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bfa88-ed59-4b65-9b54-7351dab16f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7ee42-f2cc-48bf-9891-93e8630e9e7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6ed1211-c61b-4fb7-a6bd-35b0d999bfcd}" ma:internalName="TaxCatchAll" ma:showField="CatchAllData" ma:web="b607ee42-f2cc-48bf-9891-93e8630e9e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1185BD-8B4D-4852-A787-46E912D8AC5B}">
  <ds:schemaRefs>
    <ds:schemaRef ds:uri="03fbfa88-ed59-4b65-9b54-7351dab16f02"/>
    <ds:schemaRef ds:uri="b607ee42-f2cc-48bf-9891-93e8630e9e7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1A91D0-0993-4835-B099-344524CFDE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2302A8-CA21-4660-8EED-851581EC8B75}">
  <ds:schemaRefs>
    <ds:schemaRef ds:uri="03fbfa88-ed59-4b65-9b54-7351dab16f02"/>
    <ds:schemaRef ds:uri="b607ee42-f2cc-48bf-9891-93e8630e9e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33</Slides>
  <Notes>0</Notes>
  <HiddenSlides>0</HiddenSlide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de slides</vt:lpstr>
      </vt:variant>
      <vt:variant>
        <vt:i4>33</vt:i4>
      </vt:variant>
    </vt:vector>
  </HeadingPairs>
  <TitlesOfParts>
    <vt:vector size="45" baseType="lpstr">
      <vt:lpstr>Apresentação</vt:lpstr>
      <vt:lpstr>Título de seção</vt:lpstr>
      <vt:lpstr>Tópicos 1</vt:lpstr>
      <vt:lpstr>Tópicos 2</vt:lpstr>
      <vt:lpstr>Tópicos 3</vt:lpstr>
      <vt:lpstr>Criação 1</vt:lpstr>
      <vt:lpstr>Criação 2</vt:lpstr>
      <vt:lpstr>Portal EAD</vt:lpstr>
      <vt:lpstr>Diagramas</vt:lpstr>
      <vt:lpstr>e-Planifica</vt:lpstr>
      <vt:lpstr>Página Recursos</vt:lpstr>
      <vt:lpstr>Conteúdo 1</vt:lpstr>
      <vt:lpstr>Identificação dos Pontos de Atenção da RAS PLANIFICASUS –  TRIÊNIO 2024-2026</vt:lpstr>
      <vt:lpstr>Sumário</vt:lpstr>
      <vt:lpstr>Mapa da Região de Saúde</vt:lpstr>
      <vt:lpstr>População dos Municípios da Região</vt:lpstr>
      <vt:lpstr>Apresentação do PowerPoint</vt:lpstr>
      <vt:lpstr>Dispositivos que compõem a RAS - Atenção Primária à Saúde</vt:lpstr>
      <vt:lpstr>Dispositivos que compõem a RAS - Atenção Especializada​</vt:lpstr>
      <vt:lpstr>Dispositivos que compõem a RAS - Atenção de Urgência e Emergência</vt:lpstr>
      <vt:lpstr>Dispositivos que compõem a RAS - Atenção Hospitalar</vt:lpstr>
      <vt:lpstr>Apresentação do PowerPoint</vt:lpstr>
      <vt:lpstr>Dispositivos que compõem a RAS - Atenção Primária à Saúde</vt:lpstr>
      <vt:lpstr>Dispositivos que compõem a RAS - Atenção Especializada​</vt:lpstr>
      <vt:lpstr>Dispositivos que compõem a RAS - Atenção de Urgência e Emergência</vt:lpstr>
      <vt:lpstr>Dispositivos que compõem a RAS - Atenção Hospitalar</vt:lpstr>
      <vt:lpstr>Apresentação do PowerPoint</vt:lpstr>
      <vt:lpstr>Dispositivos que compõem a RAS - Atenção Primária à Saúde</vt:lpstr>
      <vt:lpstr>Dispositivos que compõem a RAS - Atenção Especializada​</vt:lpstr>
      <vt:lpstr>Dispositivos que compõem a RAS - Atenção de Urgência e Emergência</vt:lpstr>
      <vt:lpstr>Dispositivos que compõem a RAS - Atenção Hospitalar (Obstétrica/ Neonatal)</vt:lpstr>
      <vt:lpstr>Apresentação do PowerPoint</vt:lpstr>
      <vt:lpstr>Dispositivos que compõem a RAPS - Atenção Primária à Saúde</vt:lpstr>
      <vt:lpstr>Dispositivos que compõem a RAPS - Atenção Psicossocial Estratégica​​</vt:lpstr>
      <vt:lpstr>Dispositivos que compõem a RAPS - Atenção Especializada​</vt:lpstr>
      <vt:lpstr>Dispositivos que compõem a RAPS - Atenção de Urgência e Emergência</vt:lpstr>
      <vt:lpstr>Dispositivos que compõem a RAPS - Atenção Hospitalar (Hospital Geral/ Hospital Psiquiátrico) </vt:lpstr>
      <vt:lpstr>Dispositivos que compõem a RAPS - Estratégia de Desinstitucionalização​</vt:lpstr>
      <vt:lpstr>Dispositivos que compõem a RAPS - Estratégia de Reabilitação Psicossocial​</vt:lpstr>
      <vt:lpstr>Plano de ação Global de Segurança do Paciente  ​</vt:lpstr>
      <vt:lpstr>Apresentação do PowerPoint</vt:lpstr>
      <vt:lpstr>Plano de ação Global de Segurança do Paciente - Mapeamento Estadual​</vt:lpstr>
      <vt:lpstr>Apresentação do PowerPoint</vt:lpstr>
      <vt:lpstr>Plano de ação Global de Segurança do Paciente - Mapeamento Regional​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equip</dc:creator>
  <cp:revision>2</cp:revision>
  <dcterms:created xsi:type="dcterms:W3CDTF">2024-07-11T13:37:06Z</dcterms:created>
  <dcterms:modified xsi:type="dcterms:W3CDTF">2024-10-07T13:54:24Z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0x01010088F75BD8B7896647B8F5E3A22BF7612B</vt:lpwstr>
  </property>
  <property fmtid="{D5CDD505-2E9C-101B-9397-08002B2CF9AE}" pid="3" name="MediaServiceImageTags">
    <vt:lpwstr/>
  </property>
</Properties>
</file>