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42"/>
  </p:notesMasterIdLst>
  <p:handoutMasterIdLst>
    <p:handoutMasterId r:id="rId43"/>
  </p:handoutMasterIdLst>
  <p:sldIdLst>
    <p:sldId id="263" r:id="rId8"/>
    <p:sldId id="270" r:id="rId9"/>
    <p:sldId id="265" r:id="rId10"/>
    <p:sldId id="1706" r:id="rId11"/>
    <p:sldId id="1683" r:id="rId12"/>
    <p:sldId id="1708" r:id="rId13"/>
    <p:sldId id="1709" r:id="rId14"/>
    <p:sldId id="4295" r:id="rId15"/>
    <p:sldId id="4296" r:id="rId16"/>
    <p:sldId id="322" r:id="rId17"/>
    <p:sldId id="4287" r:id="rId18"/>
    <p:sldId id="4298" r:id="rId19"/>
    <p:sldId id="4297" r:id="rId20"/>
    <p:sldId id="4299" r:id="rId21"/>
    <p:sldId id="1684" r:id="rId22"/>
    <p:sldId id="1631" r:id="rId23"/>
    <p:sldId id="1685" r:id="rId24"/>
    <p:sldId id="4300" r:id="rId25"/>
    <p:sldId id="1691" r:id="rId26"/>
    <p:sldId id="1687" r:id="rId27"/>
    <p:sldId id="1645" r:id="rId28"/>
    <p:sldId id="4301" r:id="rId29"/>
    <p:sldId id="4302" r:id="rId30"/>
    <p:sldId id="4303" r:id="rId31"/>
    <p:sldId id="1692" r:id="rId32"/>
    <p:sldId id="1638" r:id="rId33"/>
    <p:sldId id="1639" r:id="rId34"/>
    <p:sldId id="1695" r:id="rId35"/>
    <p:sldId id="1698" r:id="rId36"/>
    <p:sldId id="1699" r:id="rId37"/>
    <p:sldId id="1700" r:id="rId38"/>
    <p:sldId id="1702" r:id="rId39"/>
    <p:sldId id="1704" r:id="rId40"/>
    <p:sldId id="268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896"/>
    <a:srgbClr val="429859"/>
    <a:srgbClr val="59913A"/>
    <a:srgbClr val="35743D"/>
    <a:srgbClr val="006B65"/>
    <a:srgbClr val="1D7D5B"/>
    <a:srgbClr val="114834"/>
    <a:srgbClr val="345292"/>
    <a:srgbClr val="009D82"/>
    <a:srgbClr val="405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1DD69-DE95-4247-B923-25D9087998A7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E795D8-B397-4254-AFE1-E2C3835D53C5}">
      <dgm:prSet phldrT="[Texto]" custT="1"/>
      <dgm:spPr/>
      <dgm:t>
        <a:bodyPr/>
        <a:lstStyle/>
        <a:p>
          <a:r>
            <a:rPr lang="pt-BR" sz="3200" dirty="0"/>
            <a:t>Territorialização</a:t>
          </a:r>
        </a:p>
      </dgm:t>
    </dgm:pt>
    <dgm:pt modelId="{7F3616E4-377C-49FD-98D6-049BB6738108}" type="parTrans" cxnId="{BE126CAE-8633-4659-BCDF-D5D0B2728FC6}">
      <dgm:prSet/>
      <dgm:spPr/>
      <dgm:t>
        <a:bodyPr/>
        <a:lstStyle/>
        <a:p>
          <a:endParaRPr lang="pt-BR"/>
        </a:p>
      </dgm:t>
    </dgm:pt>
    <dgm:pt modelId="{47AEB2EA-C10A-4DE5-AA18-BC894616414B}" type="sibTrans" cxnId="{BE126CAE-8633-4659-BCDF-D5D0B2728FC6}">
      <dgm:prSet/>
      <dgm:spPr/>
      <dgm:t>
        <a:bodyPr/>
        <a:lstStyle/>
        <a:p>
          <a:endParaRPr lang="pt-BR"/>
        </a:p>
      </dgm:t>
    </dgm:pt>
    <dgm:pt modelId="{B8929343-7795-46F2-9128-680EDB4F56F4}">
      <dgm:prSet phldrT="[Texto]"/>
      <dgm:spPr/>
      <dgm:t>
        <a:bodyPr/>
        <a:lstStyle/>
        <a:p>
          <a:r>
            <a:rPr lang="pt-BR" dirty="0"/>
            <a:t>Espaço de vida</a:t>
          </a:r>
        </a:p>
      </dgm:t>
    </dgm:pt>
    <dgm:pt modelId="{19C78CB6-A008-4E6F-8D9A-4D84E1DB545F}" type="parTrans" cxnId="{D8C6741A-A4F9-4CC1-A18A-395EF0F821B0}">
      <dgm:prSet/>
      <dgm:spPr/>
      <dgm:t>
        <a:bodyPr/>
        <a:lstStyle/>
        <a:p>
          <a:endParaRPr lang="pt-BR"/>
        </a:p>
      </dgm:t>
    </dgm:pt>
    <dgm:pt modelId="{7EC0AD27-B06C-4332-9B22-4468D2DE6C63}" type="sibTrans" cxnId="{D8C6741A-A4F9-4CC1-A18A-395EF0F821B0}">
      <dgm:prSet/>
      <dgm:spPr/>
      <dgm:t>
        <a:bodyPr/>
        <a:lstStyle/>
        <a:p>
          <a:endParaRPr lang="pt-BR"/>
        </a:p>
      </dgm:t>
    </dgm:pt>
    <dgm:pt modelId="{6A72AC77-A73D-4791-9079-037ADC47627D}">
      <dgm:prSet phldrT="[Texto]"/>
      <dgm:spPr/>
      <dgm:t>
        <a:bodyPr/>
        <a:lstStyle/>
        <a:p>
          <a:r>
            <a:rPr lang="pt-BR" dirty="0"/>
            <a:t>População definida</a:t>
          </a:r>
        </a:p>
      </dgm:t>
    </dgm:pt>
    <dgm:pt modelId="{EA36E34C-9227-4882-8AA8-D2B1653A8725}" type="parTrans" cxnId="{54348BFD-B629-4E10-B683-3AE114144D60}">
      <dgm:prSet/>
      <dgm:spPr/>
      <dgm:t>
        <a:bodyPr/>
        <a:lstStyle/>
        <a:p>
          <a:endParaRPr lang="pt-BR"/>
        </a:p>
      </dgm:t>
    </dgm:pt>
    <dgm:pt modelId="{D0BF0290-363C-42AE-B134-68A47E82B01B}" type="sibTrans" cxnId="{54348BFD-B629-4E10-B683-3AE114144D60}">
      <dgm:prSet/>
      <dgm:spPr/>
      <dgm:t>
        <a:bodyPr/>
        <a:lstStyle/>
        <a:p>
          <a:endParaRPr lang="pt-BR"/>
        </a:p>
      </dgm:t>
    </dgm:pt>
    <dgm:pt modelId="{8CE7CF81-2A16-4B7E-BC47-69A3049C8721}">
      <dgm:prSet phldrT="[Texto]"/>
      <dgm:spPr/>
      <dgm:t>
        <a:bodyPr/>
        <a:lstStyle/>
        <a:p>
          <a:r>
            <a:rPr lang="pt-BR" dirty="0"/>
            <a:t>Responsabilização</a:t>
          </a:r>
        </a:p>
      </dgm:t>
    </dgm:pt>
    <dgm:pt modelId="{C02178FE-93EE-48DA-B32B-8A3FB7831E35}" type="parTrans" cxnId="{8DC34892-DEC4-45E1-9DC4-ABA640B5E2F0}">
      <dgm:prSet/>
      <dgm:spPr/>
      <dgm:t>
        <a:bodyPr/>
        <a:lstStyle/>
        <a:p>
          <a:endParaRPr lang="pt-BR"/>
        </a:p>
      </dgm:t>
    </dgm:pt>
    <dgm:pt modelId="{8A92515D-8FAA-4807-952F-FB79242C07D5}" type="sibTrans" cxnId="{8DC34892-DEC4-45E1-9DC4-ABA640B5E2F0}">
      <dgm:prSet/>
      <dgm:spPr/>
      <dgm:t>
        <a:bodyPr/>
        <a:lstStyle/>
        <a:p>
          <a:endParaRPr lang="pt-BR"/>
        </a:p>
      </dgm:t>
    </dgm:pt>
    <dgm:pt modelId="{82B393D4-12AE-467D-9CB7-166B989CA306}" type="pres">
      <dgm:prSet presAssocID="{9EB1DD69-DE95-4247-B923-25D9087998A7}" presName="composite" presStyleCnt="0">
        <dgm:presLayoutVars>
          <dgm:chMax val="1"/>
          <dgm:dir/>
          <dgm:resizeHandles val="exact"/>
        </dgm:presLayoutVars>
      </dgm:prSet>
      <dgm:spPr/>
    </dgm:pt>
    <dgm:pt modelId="{BFFC253A-F70F-45CA-804A-8DD6EAB07EF1}" type="pres">
      <dgm:prSet presAssocID="{AEE795D8-B397-4254-AFE1-E2C3835D53C5}" presName="roof" presStyleLbl="dkBgShp" presStyleIdx="0" presStyleCnt="2" custLinFactNeighborX="3049" custLinFactNeighborY="-23888"/>
      <dgm:spPr/>
    </dgm:pt>
    <dgm:pt modelId="{C0B01214-48C8-4C12-8567-F3FA743C3938}" type="pres">
      <dgm:prSet presAssocID="{AEE795D8-B397-4254-AFE1-E2C3835D53C5}" presName="pillars" presStyleCnt="0"/>
      <dgm:spPr/>
    </dgm:pt>
    <dgm:pt modelId="{D079BECB-70D7-4913-96E5-B7CD13239286}" type="pres">
      <dgm:prSet presAssocID="{AEE795D8-B397-4254-AFE1-E2C3835D53C5}" presName="pillar1" presStyleLbl="node1" presStyleIdx="0" presStyleCnt="3">
        <dgm:presLayoutVars>
          <dgm:bulletEnabled val="1"/>
        </dgm:presLayoutVars>
      </dgm:prSet>
      <dgm:spPr/>
    </dgm:pt>
    <dgm:pt modelId="{5C3A6D49-6390-4A20-B19A-2CCB69CFCD94}" type="pres">
      <dgm:prSet presAssocID="{6A72AC77-A73D-4791-9079-037ADC47627D}" presName="pillarX" presStyleLbl="node1" presStyleIdx="1" presStyleCnt="3">
        <dgm:presLayoutVars>
          <dgm:bulletEnabled val="1"/>
        </dgm:presLayoutVars>
      </dgm:prSet>
      <dgm:spPr/>
    </dgm:pt>
    <dgm:pt modelId="{F58DB562-6ABB-47D5-ADB5-5C1FAFBA8C26}" type="pres">
      <dgm:prSet presAssocID="{8CE7CF81-2A16-4B7E-BC47-69A3049C8721}" presName="pillarX" presStyleLbl="node1" presStyleIdx="2" presStyleCnt="3">
        <dgm:presLayoutVars>
          <dgm:bulletEnabled val="1"/>
        </dgm:presLayoutVars>
      </dgm:prSet>
      <dgm:spPr/>
    </dgm:pt>
    <dgm:pt modelId="{BA36A5D3-A705-4646-A158-943758DE8225}" type="pres">
      <dgm:prSet presAssocID="{AEE795D8-B397-4254-AFE1-E2C3835D53C5}" presName="base" presStyleLbl="dkBgShp" presStyleIdx="1" presStyleCnt="2" custLinFactNeighborY="-3530"/>
      <dgm:spPr/>
    </dgm:pt>
  </dgm:ptLst>
  <dgm:cxnLst>
    <dgm:cxn modelId="{D8C6741A-A4F9-4CC1-A18A-395EF0F821B0}" srcId="{AEE795D8-B397-4254-AFE1-E2C3835D53C5}" destId="{B8929343-7795-46F2-9128-680EDB4F56F4}" srcOrd="0" destOrd="0" parTransId="{19C78CB6-A008-4E6F-8D9A-4D84E1DB545F}" sibTransId="{7EC0AD27-B06C-4332-9B22-4468D2DE6C63}"/>
    <dgm:cxn modelId="{0A35CD2A-DB33-4152-B4C5-235361C13066}" type="presOf" srcId="{B8929343-7795-46F2-9128-680EDB4F56F4}" destId="{D079BECB-70D7-4913-96E5-B7CD13239286}" srcOrd="0" destOrd="0" presId="urn:microsoft.com/office/officeart/2005/8/layout/hList3"/>
    <dgm:cxn modelId="{8DC34892-DEC4-45E1-9DC4-ABA640B5E2F0}" srcId="{AEE795D8-B397-4254-AFE1-E2C3835D53C5}" destId="{8CE7CF81-2A16-4B7E-BC47-69A3049C8721}" srcOrd="2" destOrd="0" parTransId="{C02178FE-93EE-48DA-B32B-8A3FB7831E35}" sibTransId="{8A92515D-8FAA-4807-952F-FB79242C07D5}"/>
    <dgm:cxn modelId="{25E19CAB-A6DB-4ED3-81A3-4288EA6D9B71}" type="presOf" srcId="{6A72AC77-A73D-4791-9079-037ADC47627D}" destId="{5C3A6D49-6390-4A20-B19A-2CCB69CFCD94}" srcOrd="0" destOrd="0" presId="urn:microsoft.com/office/officeart/2005/8/layout/hList3"/>
    <dgm:cxn modelId="{BE126CAE-8633-4659-BCDF-D5D0B2728FC6}" srcId="{9EB1DD69-DE95-4247-B923-25D9087998A7}" destId="{AEE795D8-B397-4254-AFE1-E2C3835D53C5}" srcOrd="0" destOrd="0" parTransId="{7F3616E4-377C-49FD-98D6-049BB6738108}" sibTransId="{47AEB2EA-C10A-4DE5-AA18-BC894616414B}"/>
    <dgm:cxn modelId="{B724D6B0-A798-43F0-BABF-AD1DC4AFBC82}" type="presOf" srcId="{AEE795D8-B397-4254-AFE1-E2C3835D53C5}" destId="{BFFC253A-F70F-45CA-804A-8DD6EAB07EF1}" srcOrd="0" destOrd="0" presId="urn:microsoft.com/office/officeart/2005/8/layout/hList3"/>
    <dgm:cxn modelId="{504787CD-1B8D-47FD-B22D-E04767911956}" type="presOf" srcId="{9EB1DD69-DE95-4247-B923-25D9087998A7}" destId="{82B393D4-12AE-467D-9CB7-166B989CA306}" srcOrd="0" destOrd="0" presId="urn:microsoft.com/office/officeart/2005/8/layout/hList3"/>
    <dgm:cxn modelId="{9CBD77DD-DBD5-4850-9F29-37938C903DCD}" type="presOf" srcId="{8CE7CF81-2A16-4B7E-BC47-69A3049C8721}" destId="{F58DB562-6ABB-47D5-ADB5-5C1FAFBA8C26}" srcOrd="0" destOrd="0" presId="urn:microsoft.com/office/officeart/2005/8/layout/hList3"/>
    <dgm:cxn modelId="{54348BFD-B629-4E10-B683-3AE114144D60}" srcId="{AEE795D8-B397-4254-AFE1-E2C3835D53C5}" destId="{6A72AC77-A73D-4791-9079-037ADC47627D}" srcOrd="1" destOrd="0" parTransId="{EA36E34C-9227-4882-8AA8-D2B1653A8725}" sibTransId="{D0BF0290-363C-42AE-B134-68A47E82B01B}"/>
    <dgm:cxn modelId="{5113ECD3-CEFC-4F32-B2E0-A3B96BF2DA48}" type="presParOf" srcId="{82B393D4-12AE-467D-9CB7-166B989CA306}" destId="{BFFC253A-F70F-45CA-804A-8DD6EAB07EF1}" srcOrd="0" destOrd="0" presId="urn:microsoft.com/office/officeart/2005/8/layout/hList3"/>
    <dgm:cxn modelId="{3B8C8B03-5298-4CEE-A298-321C3120E111}" type="presParOf" srcId="{82B393D4-12AE-467D-9CB7-166B989CA306}" destId="{C0B01214-48C8-4C12-8567-F3FA743C3938}" srcOrd="1" destOrd="0" presId="urn:microsoft.com/office/officeart/2005/8/layout/hList3"/>
    <dgm:cxn modelId="{E85A8A34-7918-4370-B6DC-0279AD1BB7A6}" type="presParOf" srcId="{C0B01214-48C8-4C12-8567-F3FA743C3938}" destId="{D079BECB-70D7-4913-96E5-B7CD13239286}" srcOrd="0" destOrd="0" presId="urn:microsoft.com/office/officeart/2005/8/layout/hList3"/>
    <dgm:cxn modelId="{CCD622C5-6708-4E8F-A4FB-1ABC1AE9DE95}" type="presParOf" srcId="{C0B01214-48C8-4C12-8567-F3FA743C3938}" destId="{5C3A6D49-6390-4A20-B19A-2CCB69CFCD94}" srcOrd="1" destOrd="0" presId="urn:microsoft.com/office/officeart/2005/8/layout/hList3"/>
    <dgm:cxn modelId="{2A40AB49-A36D-47D9-A10C-C0F16C5D649E}" type="presParOf" srcId="{C0B01214-48C8-4C12-8567-F3FA743C3938}" destId="{F58DB562-6ABB-47D5-ADB5-5C1FAFBA8C26}" srcOrd="2" destOrd="0" presId="urn:microsoft.com/office/officeart/2005/8/layout/hList3"/>
    <dgm:cxn modelId="{966F3963-7DCA-4E5A-80F6-5B5544618E9F}" type="presParOf" srcId="{82B393D4-12AE-467D-9CB7-166B989CA306}" destId="{BA36A5D3-A705-4646-A158-943758DE822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483B1-D50B-4A77-9D85-2D9AD29DAE39}" type="doc">
      <dgm:prSet loTypeId="urn:microsoft.com/office/officeart/2009/3/layout/PlusandMinus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C487C9-64FB-49D7-B199-A3F69C487A81}">
      <dgm:prSet phldrT="[Texto]" custT="1"/>
      <dgm:spPr/>
      <dgm:t>
        <a:bodyPr/>
        <a:lstStyle/>
        <a:p>
          <a:pPr algn="l"/>
          <a:r>
            <a:rPr lang="pt-BR" sz="2400" b="1" kern="1200" dirty="0">
              <a:latin typeface="+mj-lt"/>
            </a:rPr>
            <a:t>Fatores de proteção:</a:t>
          </a:r>
        </a:p>
        <a:p>
          <a:pPr algn="l"/>
          <a:r>
            <a:rPr lang="en-US" sz="2400" kern="1200" dirty="0" err="1">
              <a:latin typeface="+mj-lt"/>
              <a:ea typeface="+mn-ea"/>
              <a:cs typeface="+mn-cs"/>
            </a:rPr>
            <a:t>Dizem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respeito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influências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modificam</a:t>
          </a:r>
          <a:r>
            <a:rPr lang="en-US" sz="2400" kern="1200" dirty="0">
              <a:latin typeface="+mj-lt"/>
              <a:ea typeface="+mn-ea"/>
              <a:cs typeface="+mn-cs"/>
            </a:rPr>
            <a:t>, alteram ou </a:t>
          </a:r>
          <a:r>
            <a:rPr lang="en-US" sz="2400" kern="1200" dirty="0" err="1">
              <a:latin typeface="+mj-lt"/>
              <a:ea typeface="+mn-ea"/>
              <a:cs typeface="+mn-cs"/>
            </a:rPr>
            <a:t>melhoram</a:t>
          </a:r>
          <a:r>
            <a:rPr lang="en-US" sz="2400" kern="1200" dirty="0">
              <a:latin typeface="+mj-lt"/>
              <a:ea typeface="+mn-ea"/>
              <a:cs typeface="+mn-cs"/>
            </a:rPr>
            <a:t> as </a:t>
          </a:r>
          <a:r>
            <a:rPr lang="en-US" sz="2400" kern="1200" dirty="0" err="1">
              <a:latin typeface="+mj-lt"/>
              <a:ea typeface="+mn-ea"/>
              <a:cs typeface="+mn-cs"/>
            </a:rPr>
            <a:t>respostas</a:t>
          </a:r>
          <a:r>
            <a:rPr lang="en-US" sz="2400" kern="1200" dirty="0">
              <a:latin typeface="+mj-lt"/>
              <a:ea typeface="+mn-ea"/>
              <a:cs typeface="+mn-cs"/>
            </a:rPr>
            <a:t> das </a:t>
          </a:r>
          <a:r>
            <a:rPr lang="en-US" sz="2400" kern="1200" dirty="0" err="1">
              <a:latin typeface="+mj-lt"/>
              <a:ea typeface="+mn-ea"/>
              <a:cs typeface="+mn-cs"/>
            </a:rPr>
            <a:t>pessoas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perigos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predispõem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resultados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não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adaptativos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gm:t>
    </dgm:pt>
    <dgm:pt modelId="{5D817FC2-55E4-4904-9DA1-A3ADEA05FBFE}" type="parTrans" cxnId="{83C1CBC4-8D24-4AB3-8B97-64C4ADBD509E}">
      <dgm:prSet/>
      <dgm:spPr/>
      <dgm:t>
        <a:bodyPr/>
        <a:lstStyle/>
        <a:p>
          <a:endParaRPr lang="pt-BR"/>
        </a:p>
      </dgm:t>
    </dgm:pt>
    <dgm:pt modelId="{EF87FEA1-3873-4849-BC20-5621A7320FD0}" type="sibTrans" cxnId="{83C1CBC4-8D24-4AB3-8B97-64C4ADBD509E}">
      <dgm:prSet/>
      <dgm:spPr/>
      <dgm:t>
        <a:bodyPr/>
        <a:lstStyle/>
        <a:p>
          <a:endParaRPr lang="pt-BR"/>
        </a:p>
      </dgm:t>
    </dgm:pt>
    <dgm:pt modelId="{9B138497-C54D-4A06-834B-3D46BD0EADA3}">
      <dgm:prSet phldrT="[Texto]" custT="1"/>
      <dgm:spPr/>
      <dgm:t>
        <a:bodyPr/>
        <a:lstStyle/>
        <a:p>
          <a:pPr algn="r"/>
          <a:r>
            <a:rPr lang="pt-BR" sz="2400" b="1" kern="1200" dirty="0">
              <a:latin typeface="+mj-lt"/>
            </a:rPr>
            <a:t>Fatores de risco: </a:t>
          </a:r>
        </a:p>
        <a:p>
          <a:pPr algn="r"/>
          <a:r>
            <a:rPr lang="pt-BR" sz="2400" kern="1200" dirty="0">
              <a:latin typeface="+mj-lt"/>
              <a:ea typeface="+mn-ea"/>
              <a:cs typeface="+mn-cs"/>
            </a:rPr>
            <a:t>São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condições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aspectos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biológicos</a:t>
          </a:r>
          <a:r>
            <a:rPr lang="en-US" sz="2400" kern="1200" dirty="0">
              <a:latin typeface="+mj-lt"/>
              <a:ea typeface="+mn-ea"/>
              <a:cs typeface="+mn-cs"/>
            </a:rPr>
            <a:t>, </a:t>
          </a:r>
          <a:r>
            <a:rPr lang="en-US" sz="2400" kern="1200" dirty="0" err="1">
              <a:latin typeface="+mj-lt"/>
              <a:ea typeface="+mn-ea"/>
              <a:cs typeface="+mn-cs"/>
            </a:rPr>
            <a:t>psicológicos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sociais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pt-BR" sz="2400" kern="1200" dirty="0">
              <a:latin typeface="+mj-lt"/>
              <a:ea typeface="+mn-ea"/>
              <a:cs typeface="+mn-cs"/>
            </a:rPr>
            <a:t>estão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pt-BR" sz="2400" kern="1200" dirty="0">
              <a:latin typeface="+mj-lt"/>
              <a:ea typeface="+mn-ea"/>
              <a:cs typeface="+mn-cs"/>
            </a:rPr>
            <a:t>estatisticamente </a:t>
          </a:r>
          <a:r>
            <a:rPr lang="en-US" sz="2400" kern="1200" dirty="0" err="1">
              <a:latin typeface="+mj-lt"/>
              <a:ea typeface="+mn-ea"/>
              <a:cs typeface="+mn-cs"/>
            </a:rPr>
            <a:t>associados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maiores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probabilidades</a:t>
          </a:r>
          <a:r>
            <a:rPr lang="en-US" sz="2400" kern="1200" dirty="0">
              <a:latin typeface="+mj-lt"/>
              <a:ea typeface="+mn-ea"/>
              <a:cs typeface="+mn-cs"/>
            </a:rPr>
            <a:t> de </a:t>
          </a:r>
          <a:r>
            <a:rPr lang="en-US" sz="2400" kern="1200" dirty="0" err="1">
              <a:latin typeface="+mj-lt"/>
              <a:ea typeface="+mn-ea"/>
              <a:cs typeface="+mn-cs"/>
            </a:rPr>
            <a:t>mortalidade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morbidade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gm:t>
    </dgm:pt>
    <dgm:pt modelId="{CE706BF2-35A0-452E-B94D-E393D5A561F2}" type="parTrans" cxnId="{6275325E-F867-4524-8584-7D2BA75C5B3D}">
      <dgm:prSet/>
      <dgm:spPr/>
      <dgm:t>
        <a:bodyPr/>
        <a:lstStyle/>
        <a:p>
          <a:endParaRPr lang="pt-BR"/>
        </a:p>
      </dgm:t>
    </dgm:pt>
    <dgm:pt modelId="{00B153EB-D631-4AC8-B817-3F334A13D90A}" type="sibTrans" cxnId="{6275325E-F867-4524-8584-7D2BA75C5B3D}">
      <dgm:prSet/>
      <dgm:spPr/>
      <dgm:t>
        <a:bodyPr/>
        <a:lstStyle/>
        <a:p>
          <a:endParaRPr lang="pt-BR"/>
        </a:p>
      </dgm:t>
    </dgm:pt>
    <dgm:pt modelId="{D825FE04-FFD7-496D-AF60-275ACD6A711A}" type="pres">
      <dgm:prSet presAssocID="{73A483B1-D50B-4A77-9D85-2D9AD29DAE3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3D05CBE-4E63-4C61-A1FE-15C44C4ADDAE}" type="pres">
      <dgm:prSet presAssocID="{73A483B1-D50B-4A77-9D85-2D9AD29DAE39}" presName="Background" presStyleLbl="bgImgPlace1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B3658603-5C8E-49E0-9EA0-B065B64B3743}" type="pres">
      <dgm:prSet presAssocID="{73A483B1-D50B-4A77-9D85-2D9AD29DAE39}" presName="ParentText1" presStyleLbl="revTx" presStyleIdx="0" presStyleCnt="2" custScaleY="79992" custLinFactNeighborX="1649" custLinFactNeighborY="-9004">
        <dgm:presLayoutVars>
          <dgm:chMax val="0"/>
          <dgm:chPref val="0"/>
          <dgm:bulletEnabled val="1"/>
        </dgm:presLayoutVars>
      </dgm:prSet>
      <dgm:spPr/>
    </dgm:pt>
    <dgm:pt modelId="{53DD3CF9-1E99-4F08-8C4B-8133DAD34D73}" type="pres">
      <dgm:prSet presAssocID="{73A483B1-D50B-4A77-9D85-2D9AD29DAE39}" presName="ParentText2" presStyleLbl="revTx" presStyleIdx="1" presStyleCnt="2" custScaleX="100000" custScaleY="79992" custLinFactNeighborX="-579" custLinFactNeighborY="-9222">
        <dgm:presLayoutVars>
          <dgm:chMax val="0"/>
          <dgm:chPref val="0"/>
          <dgm:bulletEnabled val="1"/>
        </dgm:presLayoutVars>
      </dgm:prSet>
      <dgm:spPr/>
    </dgm:pt>
    <dgm:pt modelId="{3BCCC7BE-2A0D-494A-9A38-9CE1FFF0A718}" type="pres">
      <dgm:prSet presAssocID="{73A483B1-D50B-4A77-9D85-2D9AD29DAE39}" presName="Plus" presStyleLbl="alignNode1" presStyleIdx="0" presStyleCnt="2"/>
      <dgm:spPr>
        <a:solidFill>
          <a:srgbClr val="0C5896"/>
        </a:solidFill>
      </dgm:spPr>
    </dgm:pt>
    <dgm:pt modelId="{36C1E63B-F412-4338-9AC4-4792E9ABB620}" type="pres">
      <dgm:prSet presAssocID="{73A483B1-D50B-4A77-9D85-2D9AD29DAE39}" presName="Minus" presStyleLbl="alignNode1" presStyleIdx="1" presStyleCnt="2"/>
      <dgm:spPr>
        <a:solidFill>
          <a:srgbClr val="0C5896"/>
        </a:solidFill>
      </dgm:spPr>
    </dgm:pt>
    <dgm:pt modelId="{C1796349-0214-48FF-BD67-3413D87CD0FC}" type="pres">
      <dgm:prSet presAssocID="{73A483B1-D50B-4A77-9D85-2D9AD29DAE39}" presName="Divider" presStyleLbl="parChTrans1D1" presStyleIdx="0" presStyleCnt="1"/>
      <dgm:spPr/>
    </dgm:pt>
  </dgm:ptLst>
  <dgm:cxnLst>
    <dgm:cxn modelId="{CD762C3F-6CF0-4149-9BCD-ACC324EBCC21}" type="presOf" srcId="{73A483B1-D50B-4A77-9D85-2D9AD29DAE39}" destId="{D825FE04-FFD7-496D-AF60-275ACD6A711A}" srcOrd="0" destOrd="0" presId="urn:microsoft.com/office/officeart/2009/3/layout/PlusandMinus"/>
    <dgm:cxn modelId="{6275325E-F867-4524-8584-7D2BA75C5B3D}" srcId="{73A483B1-D50B-4A77-9D85-2D9AD29DAE39}" destId="{9B138497-C54D-4A06-834B-3D46BD0EADA3}" srcOrd="1" destOrd="0" parTransId="{CE706BF2-35A0-452E-B94D-E393D5A561F2}" sibTransId="{00B153EB-D631-4AC8-B817-3F334A13D90A}"/>
    <dgm:cxn modelId="{BA33FA61-535C-4209-8B65-FC4B246FBBC3}" type="presOf" srcId="{9B138497-C54D-4A06-834B-3D46BD0EADA3}" destId="{53DD3CF9-1E99-4F08-8C4B-8133DAD34D73}" srcOrd="0" destOrd="0" presId="urn:microsoft.com/office/officeart/2009/3/layout/PlusandMinus"/>
    <dgm:cxn modelId="{64BA97B6-C60C-4D59-8E48-842563FB2F7F}" type="presOf" srcId="{FEC487C9-64FB-49D7-B199-A3F69C487A81}" destId="{B3658603-5C8E-49E0-9EA0-B065B64B3743}" srcOrd="0" destOrd="0" presId="urn:microsoft.com/office/officeart/2009/3/layout/PlusandMinus"/>
    <dgm:cxn modelId="{83C1CBC4-8D24-4AB3-8B97-64C4ADBD509E}" srcId="{73A483B1-D50B-4A77-9D85-2D9AD29DAE39}" destId="{FEC487C9-64FB-49D7-B199-A3F69C487A81}" srcOrd="0" destOrd="0" parTransId="{5D817FC2-55E4-4904-9DA1-A3ADEA05FBFE}" sibTransId="{EF87FEA1-3873-4849-BC20-5621A7320FD0}"/>
    <dgm:cxn modelId="{AFA88DA6-F729-4A6B-8064-02B270828062}" type="presParOf" srcId="{D825FE04-FFD7-496D-AF60-275ACD6A711A}" destId="{33D05CBE-4E63-4C61-A1FE-15C44C4ADDAE}" srcOrd="0" destOrd="0" presId="urn:microsoft.com/office/officeart/2009/3/layout/PlusandMinus"/>
    <dgm:cxn modelId="{DBEC0BC0-FE30-475A-919F-F70EBAA3E7C8}" type="presParOf" srcId="{D825FE04-FFD7-496D-AF60-275ACD6A711A}" destId="{B3658603-5C8E-49E0-9EA0-B065B64B3743}" srcOrd="1" destOrd="0" presId="urn:microsoft.com/office/officeart/2009/3/layout/PlusandMinus"/>
    <dgm:cxn modelId="{4F564E1D-A90B-44E7-9DDE-7B5EE28039A2}" type="presParOf" srcId="{D825FE04-FFD7-496D-AF60-275ACD6A711A}" destId="{53DD3CF9-1E99-4F08-8C4B-8133DAD34D73}" srcOrd="2" destOrd="0" presId="urn:microsoft.com/office/officeart/2009/3/layout/PlusandMinus"/>
    <dgm:cxn modelId="{5D36EC75-60F0-4843-833E-FCF9E62B2D55}" type="presParOf" srcId="{D825FE04-FFD7-496D-AF60-275ACD6A711A}" destId="{3BCCC7BE-2A0D-494A-9A38-9CE1FFF0A718}" srcOrd="3" destOrd="0" presId="urn:microsoft.com/office/officeart/2009/3/layout/PlusandMinus"/>
    <dgm:cxn modelId="{7B6560A9-0193-4E57-9AEA-27DED6D31FA1}" type="presParOf" srcId="{D825FE04-FFD7-496D-AF60-275ACD6A711A}" destId="{36C1E63B-F412-4338-9AC4-4792E9ABB620}" srcOrd="4" destOrd="0" presId="urn:microsoft.com/office/officeart/2009/3/layout/PlusandMinus"/>
    <dgm:cxn modelId="{73EE28F4-E64A-4DC5-AC28-A0027F020DC0}" type="presParOf" srcId="{D825FE04-FFD7-496D-AF60-275ACD6A711A}" destId="{C1796349-0214-48FF-BD67-3413D87CD0F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C253A-F70F-45CA-804A-8DD6EAB07EF1}">
      <dsp:nvSpPr>
        <dsp:cNvPr id="0" name=""/>
        <dsp:cNvSpPr/>
      </dsp:nvSpPr>
      <dsp:spPr>
        <a:xfrm>
          <a:off x="0" y="0"/>
          <a:ext cx="6864990" cy="129199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Territorialização</a:t>
          </a:r>
        </a:p>
      </dsp:txBody>
      <dsp:txXfrm>
        <a:off x="0" y="0"/>
        <a:ext cx="6864990" cy="1291996"/>
      </dsp:txXfrm>
    </dsp:sp>
    <dsp:sp modelId="{D079BECB-70D7-4913-96E5-B7CD13239286}">
      <dsp:nvSpPr>
        <dsp:cNvPr id="0" name=""/>
        <dsp:cNvSpPr/>
      </dsp:nvSpPr>
      <dsp:spPr>
        <a:xfrm>
          <a:off x="3352" y="1291996"/>
          <a:ext cx="2286095" cy="271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Espaço de vida</a:t>
          </a:r>
        </a:p>
      </dsp:txBody>
      <dsp:txXfrm>
        <a:off x="3352" y="1291996"/>
        <a:ext cx="2286095" cy="2713192"/>
      </dsp:txXfrm>
    </dsp:sp>
    <dsp:sp modelId="{5C3A6D49-6390-4A20-B19A-2CCB69CFCD94}">
      <dsp:nvSpPr>
        <dsp:cNvPr id="0" name=""/>
        <dsp:cNvSpPr/>
      </dsp:nvSpPr>
      <dsp:spPr>
        <a:xfrm>
          <a:off x="2289447" y="1291996"/>
          <a:ext cx="2286095" cy="271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População definida</a:t>
          </a:r>
        </a:p>
      </dsp:txBody>
      <dsp:txXfrm>
        <a:off x="2289447" y="1291996"/>
        <a:ext cx="2286095" cy="2713192"/>
      </dsp:txXfrm>
    </dsp:sp>
    <dsp:sp modelId="{F58DB562-6ABB-47D5-ADB5-5C1FAFBA8C26}">
      <dsp:nvSpPr>
        <dsp:cNvPr id="0" name=""/>
        <dsp:cNvSpPr/>
      </dsp:nvSpPr>
      <dsp:spPr>
        <a:xfrm>
          <a:off x="4575542" y="1291996"/>
          <a:ext cx="2286095" cy="271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Responsabilização</a:t>
          </a:r>
        </a:p>
      </dsp:txBody>
      <dsp:txXfrm>
        <a:off x="4575542" y="1291996"/>
        <a:ext cx="2286095" cy="2713192"/>
      </dsp:txXfrm>
    </dsp:sp>
    <dsp:sp modelId="{BA36A5D3-A705-4646-A158-943758DE8225}">
      <dsp:nvSpPr>
        <dsp:cNvPr id="0" name=""/>
        <dsp:cNvSpPr/>
      </dsp:nvSpPr>
      <dsp:spPr>
        <a:xfrm>
          <a:off x="0" y="3994547"/>
          <a:ext cx="6864990" cy="3014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05CBE-4E63-4C61-A1FE-15C44C4ADDAE}">
      <dsp:nvSpPr>
        <dsp:cNvPr id="0" name=""/>
        <dsp:cNvSpPr/>
      </dsp:nvSpPr>
      <dsp:spPr>
        <a:xfrm>
          <a:off x="1632090" y="857512"/>
          <a:ext cx="7908285" cy="408695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658603-5C8E-49E0-9EA0-B065B64B3743}">
      <dsp:nvSpPr>
        <dsp:cNvPr id="0" name=""/>
        <dsp:cNvSpPr/>
      </dsp:nvSpPr>
      <dsp:spPr>
        <a:xfrm>
          <a:off x="1928987" y="1370450"/>
          <a:ext cx="3672353" cy="279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Fatores de proteção: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  <a:ea typeface="+mn-ea"/>
              <a:cs typeface="+mn-cs"/>
            </a:rPr>
            <a:t>Dizem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respeito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influências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modificam</a:t>
          </a:r>
          <a:r>
            <a:rPr lang="en-US" sz="2400" kern="1200" dirty="0">
              <a:latin typeface="+mj-lt"/>
              <a:ea typeface="+mn-ea"/>
              <a:cs typeface="+mn-cs"/>
            </a:rPr>
            <a:t>, alteram ou </a:t>
          </a:r>
          <a:r>
            <a:rPr lang="en-US" sz="2400" kern="1200" dirty="0" err="1">
              <a:latin typeface="+mj-lt"/>
              <a:ea typeface="+mn-ea"/>
              <a:cs typeface="+mn-cs"/>
            </a:rPr>
            <a:t>melhoram</a:t>
          </a:r>
          <a:r>
            <a:rPr lang="en-US" sz="2400" kern="1200" dirty="0">
              <a:latin typeface="+mj-lt"/>
              <a:ea typeface="+mn-ea"/>
              <a:cs typeface="+mn-cs"/>
            </a:rPr>
            <a:t> as </a:t>
          </a:r>
          <a:r>
            <a:rPr lang="en-US" sz="2400" kern="1200" dirty="0" err="1">
              <a:latin typeface="+mj-lt"/>
              <a:ea typeface="+mn-ea"/>
              <a:cs typeface="+mn-cs"/>
            </a:rPr>
            <a:t>respostas</a:t>
          </a:r>
          <a:r>
            <a:rPr lang="en-US" sz="2400" kern="1200" dirty="0">
              <a:latin typeface="+mj-lt"/>
              <a:ea typeface="+mn-ea"/>
              <a:cs typeface="+mn-cs"/>
            </a:rPr>
            <a:t> das </a:t>
          </a:r>
          <a:r>
            <a:rPr lang="en-US" sz="2400" kern="1200" dirty="0" err="1">
              <a:latin typeface="+mj-lt"/>
              <a:ea typeface="+mn-ea"/>
              <a:cs typeface="+mn-cs"/>
            </a:rPr>
            <a:t>pessoas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perigos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predispõem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resultados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não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adaptativos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sp:txBody>
      <dsp:txXfrm>
        <a:off x="1928987" y="1370450"/>
        <a:ext cx="3672353" cy="2796791"/>
      </dsp:txXfrm>
    </dsp:sp>
    <dsp:sp modelId="{53DD3CF9-1E99-4F08-8C4B-8133DAD34D73}">
      <dsp:nvSpPr>
        <dsp:cNvPr id="0" name=""/>
        <dsp:cNvSpPr/>
      </dsp:nvSpPr>
      <dsp:spPr>
        <a:xfrm>
          <a:off x="5601330" y="1362828"/>
          <a:ext cx="3672353" cy="279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Fatores de risco: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+mj-lt"/>
              <a:ea typeface="+mn-ea"/>
              <a:cs typeface="+mn-cs"/>
            </a:rPr>
            <a:t>São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condições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aspectos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biológicos</a:t>
          </a:r>
          <a:r>
            <a:rPr lang="en-US" sz="2400" kern="1200" dirty="0">
              <a:latin typeface="+mj-lt"/>
              <a:ea typeface="+mn-ea"/>
              <a:cs typeface="+mn-cs"/>
            </a:rPr>
            <a:t>, </a:t>
          </a:r>
          <a:r>
            <a:rPr lang="en-US" sz="2400" kern="1200" dirty="0" err="1">
              <a:latin typeface="+mj-lt"/>
              <a:ea typeface="+mn-ea"/>
              <a:cs typeface="+mn-cs"/>
            </a:rPr>
            <a:t>psicológicos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sociais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pt-BR" sz="2400" kern="1200" dirty="0">
              <a:latin typeface="+mj-lt"/>
              <a:ea typeface="+mn-ea"/>
              <a:cs typeface="+mn-cs"/>
            </a:rPr>
            <a:t>estão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pt-BR" sz="2400" kern="1200" dirty="0">
              <a:latin typeface="+mj-lt"/>
              <a:ea typeface="+mn-ea"/>
              <a:cs typeface="+mn-cs"/>
            </a:rPr>
            <a:t>estatisticamente </a:t>
          </a:r>
          <a:r>
            <a:rPr lang="en-US" sz="2400" kern="1200" dirty="0" err="1">
              <a:latin typeface="+mj-lt"/>
              <a:ea typeface="+mn-ea"/>
              <a:cs typeface="+mn-cs"/>
            </a:rPr>
            <a:t>associados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maiores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probabilidades</a:t>
          </a:r>
          <a:r>
            <a:rPr lang="en-US" sz="2400" kern="1200" dirty="0">
              <a:latin typeface="+mj-lt"/>
              <a:ea typeface="+mn-ea"/>
              <a:cs typeface="+mn-cs"/>
            </a:rPr>
            <a:t> de </a:t>
          </a:r>
          <a:r>
            <a:rPr lang="en-US" sz="2400" kern="1200" dirty="0" err="1">
              <a:latin typeface="+mj-lt"/>
              <a:ea typeface="+mn-ea"/>
              <a:cs typeface="+mn-cs"/>
            </a:rPr>
            <a:t>mortalidade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morbidade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sp:txBody>
      <dsp:txXfrm>
        <a:off x="5601330" y="1362828"/>
        <a:ext cx="3672353" cy="2796791"/>
      </dsp:txXfrm>
    </dsp:sp>
    <dsp:sp modelId="{3BCCC7BE-2A0D-494A-9A38-9CE1FFF0A718}">
      <dsp:nvSpPr>
        <dsp:cNvPr id="0" name=""/>
        <dsp:cNvSpPr/>
      </dsp:nvSpPr>
      <dsp:spPr>
        <a:xfrm>
          <a:off x="813991" y="39623"/>
          <a:ext cx="1545297" cy="1545297"/>
        </a:xfrm>
        <a:prstGeom prst="plus">
          <a:avLst>
            <a:gd name="adj" fmla="val 32810"/>
          </a:avLst>
        </a:prstGeom>
        <a:solidFill>
          <a:srgbClr val="0C589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C1E63B-F412-4338-9AC4-4792E9ABB620}">
      <dsp:nvSpPr>
        <dsp:cNvPr id="0" name=""/>
        <dsp:cNvSpPr/>
      </dsp:nvSpPr>
      <dsp:spPr>
        <a:xfrm>
          <a:off x="8449577" y="595349"/>
          <a:ext cx="1454397" cy="498409"/>
        </a:xfrm>
        <a:prstGeom prst="rect">
          <a:avLst/>
        </a:prstGeom>
        <a:solidFill>
          <a:srgbClr val="0C589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796349-0214-48FF-BD67-3413D87CD0FC}">
      <dsp:nvSpPr>
        <dsp:cNvPr id="0" name=""/>
        <dsp:cNvSpPr/>
      </dsp:nvSpPr>
      <dsp:spPr>
        <a:xfrm>
          <a:off x="5586233" y="1342963"/>
          <a:ext cx="908" cy="333934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28/07/2022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28/07/2022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38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C58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C58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C58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799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0C5896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0C5896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162046" y="3781713"/>
            <a:ext cx="2096986" cy="1169551"/>
          </a:xfrm>
          <a:prstGeom prst="rect">
            <a:avLst/>
          </a:prstGeom>
          <a:solidFill>
            <a:srgbClr val="0C5896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Territorialização como categoria de análise social na linha de cuidado em saúde mental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234780" y="2803366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C58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5173D1BF-A755-4999-B2E7-112537CD659C}"/>
              </a:ext>
            </a:extLst>
          </p:cNvPr>
          <p:cNvSpPr/>
          <p:nvPr/>
        </p:nvSpPr>
        <p:spPr>
          <a:xfrm rot="16200000">
            <a:off x="4330127" y="4164880"/>
            <a:ext cx="535578" cy="738166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C58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4F9C25C-E533-4DE9-98A0-77C267DC9A1F}"/>
              </a:ext>
            </a:extLst>
          </p:cNvPr>
          <p:cNvSpPr/>
          <p:nvPr/>
        </p:nvSpPr>
        <p:spPr>
          <a:xfrm rot="10800000">
            <a:off x="7920140" y="2803637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C58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124" y="1253511"/>
            <a:ext cx="775063" cy="775063"/>
          </a:xfrm>
          <a:prstGeom prst="rect">
            <a:avLst/>
          </a:prstGeom>
        </p:spPr>
      </p:pic>
      <p:pic>
        <p:nvPicPr>
          <p:cNvPr id="13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5369" y="1205997"/>
            <a:ext cx="914400" cy="914400"/>
          </a:xfrm>
          <a:prstGeom prst="rect">
            <a:avLst/>
          </a:prstGeom>
        </p:spPr>
      </p:pic>
      <p:sp>
        <p:nvSpPr>
          <p:cNvPr id="14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896792" y="2049881"/>
            <a:ext cx="3211554" cy="461665"/>
          </a:xfrm>
          <a:prstGeom prst="rect">
            <a:avLst/>
          </a:prstGeom>
          <a:noFill/>
          <a:ln w="6350">
            <a:solidFill>
              <a:srgbClr val="0C589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ONDE ESTAMOS?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96792" y="3836591"/>
            <a:ext cx="3211554" cy="1394741"/>
          </a:xfrm>
          <a:prstGeom prst="rect">
            <a:avLst/>
          </a:prstGeom>
          <a:noFill/>
          <a:ln w="6350">
            <a:solidFill>
              <a:srgbClr val="0C589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ETAPA 2:</a:t>
            </a:r>
          </a:p>
          <a:p>
            <a:pPr algn="ctr">
              <a:lnSpc>
                <a:spcPct val="114000"/>
              </a:lnSpc>
              <a:spcAft>
                <a:spcPts val="10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Território e Gestão de Base Populacional em Saúde Mental</a:t>
            </a:r>
          </a:p>
        </p:txBody>
      </p:sp>
      <p:pic>
        <p:nvPicPr>
          <p:cNvPr id="16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6755" y="3570577"/>
            <a:ext cx="2462349" cy="2462349"/>
          </a:xfrm>
          <a:prstGeom prst="rect">
            <a:avLst/>
          </a:prstGeom>
        </p:spPr>
      </p:pic>
      <p:sp>
        <p:nvSpPr>
          <p:cNvPr id="17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116825" y="4374769"/>
            <a:ext cx="1975895" cy="1169551"/>
          </a:xfrm>
          <a:prstGeom prst="rect">
            <a:avLst/>
          </a:prstGeom>
          <a:solidFill>
            <a:srgbClr val="0C589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Conhecimento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da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população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com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necessidades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cuidado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saúde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mental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162046" y="2028574"/>
            <a:ext cx="5746922" cy="461665"/>
          </a:xfrm>
          <a:prstGeom prst="rect">
            <a:avLst/>
          </a:prstGeom>
          <a:noFill/>
          <a:ln w="6350">
            <a:solidFill>
              <a:srgbClr val="0C589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PARA ONDE VAMOS?</a:t>
            </a:r>
          </a:p>
        </p:txBody>
      </p:sp>
    </p:spTree>
    <p:extLst>
      <p:ext uri="{BB962C8B-B14F-4D97-AF65-F5344CB8AC3E}">
        <p14:creationId xmlns:p14="http://schemas.microsoft.com/office/powerpoint/2010/main" val="385575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Insira aqui o cronograma para operacionalização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97900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C09C9-8939-464D-9798-17433CC2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252287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D9B55-D02F-4155-BA32-E997E581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C5896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De que território estamos falando?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74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233366" cy="364441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território é um lugar com limites definidos onde as pessoas vivem, trabalham, circulam e se divertem. Nele, encontram-se ambientes construídos e ambientes naturais. 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território é, sobretudo, um espaço de relações de poder, de informações e de troca (Milton Santos, 1994) 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/>
          </a:p>
          <a:p>
            <a:pPr algn="ctr">
              <a:defRPr/>
            </a:pPr>
            <a:endParaRPr lang="pt-BR" dirty="0"/>
          </a:p>
        </p:txBody>
      </p:sp>
      <p:pic>
        <p:nvPicPr>
          <p:cNvPr id="11" name="Gráfico 10" descr="Mapa do tesouro com preenchimento sólido">
            <a:extLst>
              <a:ext uri="{FF2B5EF4-FFF2-40B4-BE49-F238E27FC236}">
                <a16:creationId xmlns:a16="http://schemas.microsoft.com/office/drawing/2014/main" id="{2E1E95E4-796F-4ECA-B181-97AF8EA57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6149" y="1965286"/>
            <a:ext cx="4074826" cy="40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4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7" y="2327660"/>
            <a:ext cx="10052222" cy="42680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Mapeamento do território considerando fatores de aspectos distintos (físico, socioeconômico, sanitário, demográfico, rede social, dentre outros)</a:t>
            </a:r>
          </a:p>
          <a:p>
            <a:pPr>
              <a:spcBef>
                <a:spcPts val="1200"/>
              </a:spcBef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 territorialização envolve o reconhecimento do ambiente, da população e da dinâmica social existentes às áreas. É preciso: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 Conhecer e dialogar com a população 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Identificar os problemas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Levantar dados epidemiológicos 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Definir o perfil do território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Territorialização </a:t>
            </a:r>
            <a:r>
              <a:rPr lang="pt-BR" dirty="0"/>
              <a:t>como categoria de análise social na linha de cuidado em saúde mental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7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3D865CA-4299-436D-A9AA-78D915592211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Territorialização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FD22E8C-9FCB-4EFF-A1D4-8BF53FA73AD2}"/>
              </a:ext>
            </a:extLst>
          </p:cNvPr>
          <p:cNvGraphicFramePr/>
          <p:nvPr/>
        </p:nvGraphicFramePr>
        <p:xfrm>
          <a:off x="2443397" y="1900720"/>
          <a:ext cx="6864990" cy="430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inal de Adição 4">
            <a:extLst>
              <a:ext uri="{FF2B5EF4-FFF2-40B4-BE49-F238E27FC236}">
                <a16:creationId xmlns:a16="http://schemas.microsoft.com/office/drawing/2014/main" id="{9F8A4BD3-030A-4407-A7F7-B8C60F370D2D}"/>
              </a:ext>
            </a:extLst>
          </p:cNvPr>
          <p:cNvSpPr/>
          <p:nvPr/>
        </p:nvSpPr>
        <p:spPr>
          <a:xfrm>
            <a:off x="4490948" y="4417888"/>
            <a:ext cx="421240" cy="410966"/>
          </a:xfrm>
          <a:prstGeom prst="mathPl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gual a 5">
            <a:extLst>
              <a:ext uri="{FF2B5EF4-FFF2-40B4-BE49-F238E27FC236}">
                <a16:creationId xmlns:a16="http://schemas.microsoft.com/office/drawing/2014/main" id="{6BEE7E32-F18D-4FBC-A0A2-B273AEBCCE77}"/>
              </a:ext>
            </a:extLst>
          </p:cNvPr>
          <p:cNvSpPr/>
          <p:nvPr/>
        </p:nvSpPr>
        <p:spPr>
          <a:xfrm>
            <a:off x="6719869" y="4479533"/>
            <a:ext cx="390418" cy="287676"/>
          </a:xfrm>
          <a:prstGeom prst="mathEqua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40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Cadastrar 100% da população residente no território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Identificar 100% das lideranças comunitárias e entidades associativas e representativas da comunidade residente no território</a:t>
            </a:r>
          </a:p>
          <a:p>
            <a:pPr marL="0" indent="0">
              <a:buNone/>
            </a:pP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Construir o mapa inteligente, destacando os aspectos geográficos, ambientais e sociais, cenas de uso de substâncias e marcando os problemas identificados em cada área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Metas da 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391955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620A0-FCC5-4CD9-93E8-62D4C83E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C5896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De que população estamos falando?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14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3CD8C7-81FF-47BB-97BE-342747C15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57" y="2017319"/>
            <a:ext cx="6037684" cy="3644410"/>
          </a:xfrm>
        </p:spPr>
        <p:txBody>
          <a:bodyPr>
            <a:normAutofit fontScale="92500"/>
          </a:bodyPr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uma população organizada socialmente em famílias 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uma população cadastrada e vinculada a uma equipe de APS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uma população estratificada por vulnerabilidades sociais e por riscos sanitários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uma população cujas necessidades de saúde são conhecidas e dimensionadas na APS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E90680E-5757-4F5D-AA91-8081C542756C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População</a:t>
            </a:r>
          </a:p>
        </p:txBody>
      </p:sp>
      <p:sp>
        <p:nvSpPr>
          <p:cNvPr id="5" name="Espaço Reservado para Texto 7">
            <a:extLst>
              <a:ext uri="{FF2B5EF4-FFF2-40B4-BE49-F238E27FC236}">
                <a16:creationId xmlns:a16="http://schemas.microsoft.com/office/drawing/2014/main" id="{36F2D6D1-F5FB-45EB-A0AF-AEBBD30453A4}"/>
              </a:ext>
            </a:extLst>
          </p:cNvPr>
          <p:cNvSpPr txBox="1">
            <a:spLocks/>
          </p:cNvSpPr>
          <p:nvPr/>
        </p:nvSpPr>
        <p:spPr>
          <a:xfrm>
            <a:off x="3493212" y="5231498"/>
            <a:ext cx="4796311" cy="860461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09" marR="0" lvl="0" indent="-457109" algn="l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55951" marR="0" lvl="0" indent="-355951" algn="ctr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é a população IBGE !</a:t>
            </a:r>
          </a:p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6" name="Gráfico 5" descr="Grupo de pessoas com preenchimento sólido">
            <a:extLst>
              <a:ext uri="{FF2B5EF4-FFF2-40B4-BE49-F238E27FC236}">
                <a16:creationId xmlns:a16="http://schemas.microsoft.com/office/drawing/2014/main" id="{CC37629B-F9ED-4E05-A018-C9E8CE1E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0315" y="1751794"/>
            <a:ext cx="3909934" cy="39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800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45241" y="261830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1769933"/>
              <a:ext cx="2503310" cy="3492556"/>
              <a:chOff x="6614814" y="2054611"/>
              <a:chExt cx="2503310" cy="3492556"/>
            </a:xfrm>
          </p:grpSpPr>
          <p:sp>
            <p:nvSpPr>
              <p:cNvPr id="19" name="Retângulo Arredondado 18"/>
              <p:cNvSpPr/>
              <p:nvPr/>
            </p:nvSpPr>
            <p:spPr>
              <a:xfrm>
                <a:off x="6614814" y="2959243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6682102" y="3468375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054611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7" name="Retângulo Arredondado 16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1723989"/>
              <a:ext cx="2383024" cy="3492902"/>
              <a:chOff x="141729" y="2008667"/>
              <a:chExt cx="2383024" cy="3492902"/>
            </a:xfrm>
          </p:grpSpPr>
          <p:sp>
            <p:nvSpPr>
              <p:cNvPr id="13" name="CaixaDeTexto 12"/>
              <p:cNvSpPr txBox="1"/>
              <p:nvPr/>
            </p:nvSpPr>
            <p:spPr>
              <a:xfrm>
                <a:off x="308072" y="3422777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4" name="Retângulo Arredondado 13"/>
              <p:cNvSpPr/>
              <p:nvPr/>
            </p:nvSpPr>
            <p:spPr>
              <a:xfrm>
                <a:off x="141729" y="2913645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008667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0" name="CaixaDeTexto 9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1" name="Retângulo Arredondado 10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7" y="1378660"/>
            <a:ext cx="3718914" cy="54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5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3CD59-0C49-47C5-BE1A-8D11C5D8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de base populacional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8E9CA-4F98-4C90-9BB7-CA926B35A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4840641" cy="3644410"/>
          </a:xfrm>
        </p:spPr>
        <p:txBody>
          <a:bodyPr/>
          <a:lstStyle/>
          <a:p>
            <a:pPr algn="just"/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 Atenção à Saúde baseada na população é a habilidade de um sistema de atenção em estabelecer as necessidades de saúde de uma população específica, conforme a estratificação dos riscos, de implementar e avaliar as intervenções sanitárias relativas a essa população e de prover o cuidado para as pessoas, no contexto de seus valores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endParaRPr lang="pt-BR" dirty="0"/>
          </a:p>
        </p:txBody>
      </p:sp>
      <p:pic>
        <p:nvPicPr>
          <p:cNvPr id="4" name="Picture 6" descr="Resultado de imagem para sistema fragmentado DE SAUDE">
            <a:extLst>
              <a:ext uri="{FF2B5EF4-FFF2-40B4-BE49-F238E27FC236}">
                <a16:creationId xmlns:a16="http://schemas.microsoft.com/office/drawing/2014/main" id="{CE636FB8-D63C-4345-AC31-03772471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94" y="2527206"/>
            <a:ext cx="4840641" cy="25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3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1">
            <a:extLst>
              <a:ext uri="{FF2B5EF4-FFF2-40B4-BE49-F238E27FC236}">
                <a16:creationId xmlns:a16="http://schemas.microsoft.com/office/drawing/2014/main" id="{15E3E471-B4A5-4517-B4E6-CE8D8A7A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574" y="2327101"/>
            <a:ext cx="4541594" cy="33184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134426" tIns="134426" rIns="134426" bIns="13442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A gestão de base populacional proporciona a reflexão acerca da Atenção em Saúde certa, no tempo certo, no lugar certo, com  o  custo certo, com a qualidade certa e de forma humanizada, e com responsabilidades sanitária e econômica por esta população. (Mendes, 2011)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82C0C4C-459F-4286-AC2C-6DB7718C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2892"/>
            <a:ext cx="5024340" cy="38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A27B0E3F-5F04-448E-A1EA-6768689BC352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Gestão de base populacional</a:t>
            </a:r>
          </a:p>
        </p:txBody>
      </p:sp>
    </p:spTree>
    <p:extLst>
      <p:ext uri="{BB962C8B-B14F-4D97-AF65-F5344CB8AC3E}">
        <p14:creationId xmlns:p14="http://schemas.microsoft.com/office/powerpoint/2010/main" val="49728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67E34-09A0-484C-B790-50B52883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Cadastro familiar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0413B-F1B7-41CC-B634-BECB2BD0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o início do estabelecimento da relação de compromisso e de responsabilização entre serviços e população, e uma excelente base para conhecer a comunidade (ESPMG, 2010). </a:t>
            </a: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Potencializar a capacidade da equipe da APS de detectar os casos de transtorno mental: o primeiro passo para superar a grande lacuna entre a necessidade de tratamento de transtornos mentais e a oferta de cuidado.</a:t>
            </a:r>
          </a:p>
          <a:p>
            <a:pPr algn="just"/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Formulário de cadastro padronizado do e-SUS tem a pergunta: “O usuário teve diagnóstico de algum problema de saúde mental por profissional de saúde?”</a:t>
            </a:r>
          </a:p>
          <a:p>
            <a:pPr algn="just"/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Lembrar que muitos usuários com necessidade de cuidado em Saúde Mental ainda não tiveram diagnóstico, por vezes não reconhecem seu problema e estão sem tratamento.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23231-5804-475A-8616-CD6CDCBA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da população com necessidades de cuidado em saúde mental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0332C8-DF95-4921-8360-60BF5DBF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Levantamento realizado pela equipe da APS para conhecer a população com necessidade de cuidado em saúde mental.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mapeamento pretende: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Identificar a subpopulação que necessita de cuidados em saúde mental	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Acompanhar os indivíduos e grupos com essas condições de saúde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Emitir lembretes e dar feedbacks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Tornar possível uma extração eficiente de dados-chave, especialmente para o monitoramento dos planos de cuidado.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5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BECBC-EC4B-4E16-A33B-BE3CC4D7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Estratificação de risco familiar</a:t>
            </a:r>
          </a:p>
        </p:txBody>
      </p:sp>
    </p:spTree>
    <p:extLst>
      <p:ext uri="{BB962C8B-B14F-4D97-AF65-F5344CB8AC3E}">
        <p14:creationId xmlns:p14="http://schemas.microsoft.com/office/powerpoint/2010/main" val="3768101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B0BD-A1DC-413E-B0BF-297A0606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 da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FFEF4A-811E-448D-909B-35EFEA26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7"/>
            <a:ext cx="10052222" cy="1650554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 focalização na família estimula considerá-la como o sujeito da atenção, o que exige interação da equipe de saúde com essa unidade social e conhecimento integral de seus problemas de saúde e das formas singulares de abordagem familiar.</a:t>
            </a:r>
          </a:p>
        </p:txBody>
      </p:sp>
      <p:sp>
        <p:nvSpPr>
          <p:cNvPr id="4" name="Seta para a direita 4">
            <a:extLst>
              <a:ext uri="{FF2B5EF4-FFF2-40B4-BE49-F238E27FC236}">
                <a16:creationId xmlns:a16="http://schemas.microsoft.com/office/drawing/2014/main" id="{3FB56B05-BDB5-4080-AFE0-9CFAAC827576}"/>
              </a:ext>
            </a:extLst>
          </p:cNvPr>
          <p:cNvSpPr/>
          <p:nvPr/>
        </p:nvSpPr>
        <p:spPr>
          <a:xfrm>
            <a:off x="5951874" y="4652853"/>
            <a:ext cx="863896" cy="523099"/>
          </a:xfrm>
          <a:prstGeom prst="rightArrow">
            <a:avLst/>
          </a:prstGeom>
          <a:solidFill>
            <a:srgbClr val="0C5896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1FCC7D-A5DA-41FE-8EF7-674EF9F313D7}"/>
              </a:ext>
            </a:extLst>
          </p:cNvPr>
          <p:cNvSpPr/>
          <p:nvPr/>
        </p:nvSpPr>
        <p:spPr>
          <a:xfrm>
            <a:off x="7175727" y="4580861"/>
            <a:ext cx="388753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Estratégia Saúde da Família</a:t>
            </a:r>
            <a:endParaRPr lang="pt-BR" sz="2000" dirty="0">
              <a:solidFill>
                <a:schemeClr val="bg2">
                  <a:lumMod val="10000"/>
                </a:schemeClr>
              </a:solidFill>
              <a:ea typeface="ＭＳ Ｐゴシック" charset="-128"/>
            </a:endParaRPr>
          </a:p>
        </p:txBody>
      </p:sp>
      <p:pic>
        <p:nvPicPr>
          <p:cNvPr id="6" name="Picture 2" descr="Resultado de imagem para atributos da aps">
            <a:extLst>
              <a:ext uri="{FF2B5EF4-FFF2-40B4-BE49-F238E27FC236}">
                <a16:creationId xmlns:a16="http://schemas.microsoft.com/office/drawing/2014/main" id="{4F7EAB09-AC75-44DF-BA28-5DB6ABB0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0" y="3429000"/>
            <a:ext cx="4607445" cy="307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60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52667" y="1773200"/>
            <a:ext cx="10820561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t-BR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0D3FFCA-1CB1-4FB3-B836-AB33F061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220" y="2010928"/>
            <a:ext cx="3656754" cy="141807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upright="1"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21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Times New Roman"/>
              </a:rPr>
              <a:t>DA ATENÇÃO INDIVIDUAL</a:t>
            </a:r>
          </a:p>
        </p:txBody>
      </p:sp>
      <p:sp>
        <p:nvSpPr>
          <p:cNvPr id="19" name="Seta para baixo 2">
            <a:extLst>
              <a:ext uri="{FF2B5EF4-FFF2-40B4-BE49-F238E27FC236}">
                <a16:creationId xmlns:a16="http://schemas.microsoft.com/office/drawing/2014/main" id="{52133F4B-6F89-47B9-818A-19821F556F56}"/>
              </a:ext>
            </a:extLst>
          </p:cNvPr>
          <p:cNvSpPr/>
          <p:nvPr/>
        </p:nvSpPr>
        <p:spPr>
          <a:xfrm>
            <a:off x="5561355" y="3726210"/>
            <a:ext cx="566483" cy="719913"/>
          </a:xfrm>
          <a:prstGeom prst="downArrow">
            <a:avLst/>
          </a:prstGeom>
          <a:solidFill>
            <a:srgbClr val="0C5896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15641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B6E560F-7D03-42EE-9395-BDEBEAF3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606" y="4668450"/>
            <a:ext cx="3658368" cy="141817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upright="1"/>
          <a:lstStyle/>
          <a:p>
            <a:pPr marL="180304" algn="ctr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015641"/>
                </a:solidFill>
                <a:ea typeface="Times New Roman"/>
              </a:rPr>
              <a:t> </a:t>
            </a: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Times New Roman"/>
              </a:rPr>
              <a:t>À ATENÇÃO CENTRADA NA FAMÍLIA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B92025D-D9DC-4554-B96B-F931E97BDACB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Atenção centrada na família</a:t>
            </a:r>
          </a:p>
        </p:txBody>
      </p:sp>
    </p:spTree>
    <p:extLst>
      <p:ext uri="{BB962C8B-B14F-4D97-AF65-F5344CB8AC3E}">
        <p14:creationId xmlns:p14="http://schemas.microsoft.com/office/powerpoint/2010/main" val="339866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27</a:t>
            </a:fld>
            <a:endParaRPr lang="pt-BR" altLang="pt-BR" dirty="0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264702" y="1989174"/>
            <a:ext cx="10820561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t-BR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E66D10C-7027-4132-8F48-6C96412E2477}"/>
              </a:ext>
            </a:extLst>
          </p:cNvPr>
          <p:cNvSpPr/>
          <p:nvPr/>
        </p:nvSpPr>
        <p:spPr>
          <a:xfrm>
            <a:off x="768641" y="1917182"/>
            <a:ext cx="4391471" cy="3848507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algn="just">
              <a:spcBef>
                <a:spcPts val="1200"/>
              </a:spcBef>
              <a:buClr>
                <a:schemeClr val="accent2"/>
              </a:buClr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Considera o indivíduo e a família como um sistema:</a:t>
            </a:r>
          </a:p>
          <a:p>
            <a:pPr marL="342831" indent="-342831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inclui a família como marco de referência para uma melhor compreensão da situação de saúde</a:t>
            </a:r>
          </a:p>
          <a:p>
            <a:pPr marL="342831" indent="-342831" algn="just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Coloca a família como parte dos recursos de que os indivíduos dispõem para manterem-se sãos ou recuperarem sua saúde</a:t>
            </a:r>
          </a:p>
          <a:p>
            <a:pPr marL="342831" indent="-342831" algn="just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Introduz a família como unidade de cuidado</a:t>
            </a:r>
            <a:endParaRPr lang="pt-BR" sz="2799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66D10C-7027-4132-8F48-6C96412E2477}"/>
              </a:ext>
            </a:extLst>
          </p:cNvPr>
          <p:cNvSpPr/>
          <p:nvPr/>
        </p:nvSpPr>
        <p:spPr>
          <a:xfrm>
            <a:off x="5664052" y="1917182"/>
            <a:ext cx="4607445" cy="3572373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Implica um trabalho clínico de abordagem familiar:</a:t>
            </a:r>
          </a:p>
          <a:p>
            <a:pPr algn="just">
              <a:spcBef>
                <a:spcPts val="600"/>
              </a:spcBef>
              <a:defRPr/>
            </a:pPr>
            <a:endParaRPr lang="pt-BR" sz="2000" dirty="0">
              <a:solidFill>
                <a:schemeClr val="bg2">
                  <a:lumMod val="10000"/>
                </a:schemeClr>
              </a:solidFill>
              <a:ea typeface="Cambria Math" panose="02040503050406030204" pitchFamily="18" charset="0"/>
            </a:endParaRP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Cadastro familiar</a:t>
            </a: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Estratificação de risco familiar</a:t>
            </a: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Encontros clínicos com a utilização de algumas ferramentas, como o plano de cuidado familiar e o </a:t>
            </a:r>
            <a:r>
              <a:rPr lang="pt-BR" sz="2000" dirty="0" err="1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ecomapa</a:t>
            </a:r>
            <a:endParaRPr lang="pt-BR" sz="2000" dirty="0">
              <a:solidFill>
                <a:schemeClr val="bg2">
                  <a:lumMod val="10000"/>
                </a:schemeClr>
              </a:solidFill>
              <a:ea typeface="Cambria Math" panose="02040503050406030204" pitchFamily="18" charset="0"/>
            </a:endParaRP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41F7B82-98F9-4586-BD36-3B4373FD60DB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Atenção centrada na família</a:t>
            </a:r>
          </a:p>
        </p:txBody>
      </p:sp>
    </p:spTree>
    <p:extLst>
      <p:ext uri="{BB962C8B-B14F-4D97-AF65-F5344CB8AC3E}">
        <p14:creationId xmlns:p14="http://schemas.microsoft.com/office/powerpoint/2010/main" val="1431217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92A0FD5-FD6B-4CC3-AD08-B0FB865DD9A0}"/>
              </a:ext>
            </a:extLst>
          </p:cNvPr>
          <p:cNvGraphicFramePr/>
          <p:nvPr/>
        </p:nvGraphicFramePr>
        <p:xfrm>
          <a:off x="442783" y="1598324"/>
          <a:ext cx="10717967" cy="498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0024C615-BC8C-4D8B-B49A-A5BE0CF7E5A4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Fatores de Risco e Proteção </a:t>
            </a:r>
          </a:p>
        </p:txBody>
      </p:sp>
    </p:spTree>
    <p:extLst>
      <p:ext uri="{BB962C8B-B14F-4D97-AF65-F5344CB8AC3E}">
        <p14:creationId xmlns:p14="http://schemas.microsoft.com/office/powerpoint/2010/main" val="334727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708879"/>
            <a:ext cx="10440076" cy="4916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Definição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É um instrumento de estratificação de risco familiar, desenvolvido no município de Contagem (MG). Baseia-se na Ficha A do Sistema de Informação da Atenção Básica (SIAB, que utiliza sentinelas de risco avaliadas na primeira visita domiciliar pelo Agente Comunitário da Saúde.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Autores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Flávio Lúcio Gonçalves Coelho e Leonardo </a:t>
            </a:r>
            <a:r>
              <a:rPr lang="pt-BR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Cançado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Monteiro Savassi, Médicos de Família e Comunidade.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32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Apresentação da Etapa 2</a:t>
            </a:r>
            <a:br>
              <a:rPr lang="pt-BR" dirty="0"/>
            </a:br>
            <a:r>
              <a:rPr lang="pt-BR" dirty="0"/>
              <a:t>Território e Gestão de Base Populacional em Saúde Mental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8432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Objetivo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Pretende determinar o risco social e de saúde das famílias </a:t>
            </a:r>
            <a:r>
              <a:rPr lang="pt-BR" sz="22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adscritas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a uma equipe de saúde, refletindo o potencial de adoecimento de cada núcleo familiar.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Metodologia</a:t>
            </a: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18093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74044" algn="l"/>
              </a:tabLs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Utiliza dados presentes na Ficha A do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Siab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e outros, disponíveis na rotina das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eSF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8093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74044" algn="l"/>
              </a:tabLs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Esses dados foram selecionados por sua relevância epidemiológica, sanitária e pelo potencial de impacto na dinâmica familiar, tendo sido definidos como sentinelas de risco.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Publicação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Em 2002, no 1º Congresso Mineiro de Medicina de Família e Comunidade.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5305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340042" y="91415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400" dirty="0"/>
              <a:t>A escala de Coelho-Savassi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33A00D5-48FF-436D-9F38-A9E87C4762EE}"/>
              </a:ext>
            </a:extLst>
          </p:cNvPr>
          <p:cNvGraphicFramePr>
            <a:graphicFrameLocks noGrp="1"/>
          </p:cNvGraphicFramePr>
          <p:nvPr/>
        </p:nvGraphicFramePr>
        <p:xfrm>
          <a:off x="4054841" y="1206417"/>
          <a:ext cx="6337423" cy="557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/>
                        <a:t>Dados da ficha A (sentinelas de risco)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/>
                        <a:t>Escore de risco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Acamado 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Deficiência física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Deficiência mental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Baixas condições de saneamento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Desnutrição grave 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Drogadição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Desemprego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Analfabetismo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Indivíduo menor de 6 meses de idade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Indivíduo maior de 70 anos de idade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Hipertensão arterial sistêmica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Diabetes mellitus </a:t>
                      </a:r>
                      <a:endParaRPr lang="pt-BR" sz="16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Relação morador/cômodo maior que 1 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Relação morador/cômodo igual a 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Relação morador/cômodo menor que 1 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15F3A13E-BB1E-44E1-A0A7-210CEE37ADD5}"/>
              </a:ext>
            </a:extLst>
          </p:cNvPr>
          <p:cNvSpPr/>
          <p:nvPr/>
        </p:nvSpPr>
        <p:spPr>
          <a:xfrm>
            <a:off x="4054841" y="2248525"/>
            <a:ext cx="1821303" cy="329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DF14907-BCD9-46FD-8E34-28B4A63A459F}"/>
              </a:ext>
            </a:extLst>
          </p:cNvPr>
          <p:cNvSpPr/>
          <p:nvPr/>
        </p:nvSpPr>
        <p:spPr>
          <a:xfrm>
            <a:off x="4054840" y="3299200"/>
            <a:ext cx="1821303" cy="329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287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E507397-DC3C-49A4-84C7-401538A3AB31}"/>
              </a:ext>
            </a:extLst>
          </p:cNvPr>
          <p:cNvSpPr txBox="1">
            <a:spLocks/>
          </p:cNvSpPr>
          <p:nvPr/>
        </p:nvSpPr>
        <p:spPr>
          <a:xfrm>
            <a:off x="595183" y="19956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Não classifica riscos individuais e nem apresenta pretensão de classificar todos os riscos presentes em uma família. 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Não desenvolvida para fins de abordagem da dinâmica familiar, embora possa contribuir na seleção de famílias com maior potencial de se beneficiar dos instrumentos de abordagem familiar.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Possui um caráter dinâmico, devendo ser aplicada de maneira periódica.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Potencial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instrumento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para a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priorização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das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atividades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Agente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Comunitário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Saúde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320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4400" dirty="0"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55024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8432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Oferece acesso na medida em que prioriza a atenção no domicílio e favorece a integralidade e a equidade das ações desenvolvidas pela </a:t>
            </a:r>
            <a:r>
              <a:rPr lang="pt-BR" sz="22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eSF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Torna mais fácil a coordenação do cuidado, pelo fato de ter nas mãos os dados que permitem entender cada família e suas necessidades.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Todas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as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categorias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profissisonais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são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elegíveis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para o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uso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da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escala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desde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os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profissionais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estejam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familiarizados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com o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instrumento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429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527CD-889F-4828-8BDB-15FCC092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pt-BR" dirty="0"/>
              <a:t>Objetivo geral da Etapa</a:t>
            </a:r>
          </a:p>
        </p:txBody>
      </p:sp>
      <p:pic>
        <p:nvPicPr>
          <p:cNvPr id="6" name="Gráfico 5" descr="Na mosca com preenchimento sólido">
            <a:extLst>
              <a:ext uri="{FF2B5EF4-FFF2-40B4-BE49-F238E27FC236}">
                <a16:creationId xmlns:a16="http://schemas.microsoft.com/office/drawing/2014/main" id="{87FA9D66-613C-4D98-B489-DD8E8F8B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B4F7E3-B444-445A-B786-E2DD4A3B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5777603" cy="3215749"/>
          </a:xfrm>
        </p:spPr>
        <p:txBody>
          <a:bodyPr>
            <a:normAutofit/>
          </a:bodyPr>
          <a:lstStyle/>
          <a:p>
            <a:r>
              <a:rPr lang="pt-BR" sz="2800" dirty="0"/>
              <a:t>Discutir a linha de cuidado em Saúde Mental na APS a partir do Território e Gestão de Base Populacional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7741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C9638-460C-4442-BD24-890D68A7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básicos relacionados à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E3488-2FD0-4106-87E8-37A394A1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675" y="2441013"/>
            <a:ext cx="5352837" cy="3199499"/>
          </a:xfrm>
        </p:spPr>
        <p:txBody>
          <a:bodyPr/>
          <a:lstStyle/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latin typeface="+mn-lt"/>
                <a:ea typeface="ＭＳ Ｐゴシック" charset="-128"/>
              </a:rPr>
              <a:t>Territorialização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latin typeface="+mn-lt"/>
                <a:ea typeface="ＭＳ Ｐゴシック" charset="-128"/>
              </a:rPr>
              <a:t>Cadastramento das famílias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latin typeface="+mn-lt"/>
                <a:ea typeface="ＭＳ Ｐゴシック" charset="-128"/>
              </a:rPr>
              <a:t>Estratificação de riscos familiar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latin typeface="+mn-lt"/>
                <a:ea typeface="ＭＳ Ｐゴシック" charset="-128"/>
              </a:rPr>
              <a:t> Identificação das subpopulações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" name="Agrupar 7">
            <a:extLst>
              <a:ext uri="{FF2B5EF4-FFF2-40B4-BE49-F238E27FC236}">
                <a16:creationId xmlns:a16="http://schemas.microsoft.com/office/drawing/2014/main" id="{2FD92A1D-D7F8-4BCF-8172-5D2F33E9DE5A}"/>
              </a:ext>
            </a:extLst>
          </p:cNvPr>
          <p:cNvGrpSpPr>
            <a:grpSpLocks/>
          </p:cNvGrpSpPr>
          <p:nvPr/>
        </p:nvGrpSpPr>
        <p:grpSpPr bwMode="auto">
          <a:xfrm>
            <a:off x="953504" y="2060659"/>
            <a:ext cx="3356786" cy="3185376"/>
            <a:chOff x="0" y="0"/>
            <a:chExt cx="2988000" cy="2518810"/>
          </a:xfrm>
        </p:grpSpPr>
        <p:pic>
          <p:nvPicPr>
            <p:cNvPr id="5" name="Imagem 8">
              <a:extLst>
                <a:ext uri="{FF2B5EF4-FFF2-40B4-BE49-F238E27FC236}">
                  <a16:creationId xmlns:a16="http://schemas.microsoft.com/office/drawing/2014/main" id="{7F938C83-3D8C-43F7-A010-5B91F3EF7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50815"/>
              <a:ext cx="2795382" cy="24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F78FD27-BBE9-4F1E-ABAF-66156DD479F4}"/>
                </a:ext>
              </a:extLst>
            </p:cNvPr>
            <p:cNvSpPr/>
            <p:nvPr/>
          </p:nvSpPr>
          <p:spPr>
            <a:xfrm>
              <a:off x="0" y="0"/>
              <a:ext cx="2988000" cy="22314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73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73706-502D-4F0F-AE37-284703AA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</a:t>
            </a:r>
            <a:r>
              <a:rPr lang="pt-BR" i="1" dirty="0"/>
              <a:t>Workshop</a:t>
            </a:r>
            <a:r>
              <a:rPr lang="pt-BR" dirty="0"/>
              <a:t>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7F8D7-5E7A-4EE0-B8C3-36D64E36B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algn="just">
              <a:spcBef>
                <a:spcPts val="1000"/>
              </a:spcBef>
            </a:pPr>
            <a:r>
              <a:rPr lang="pt-BR" sz="2400" dirty="0"/>
              <a:t>Compreender a relação da gestão de base populacional com a linha de cuidado em Saúde Mental na APS.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400" dirty="0"/>
              <a:t>Compreender a interface entre o conceito de território e a linha de cuidado em Saúde Mental na APS.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32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79EBF-8D2E-4C83-916C-DD10B2E3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Oficina Tutorial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59244E-4E2A-4FE7-B7FC-464DE4F7D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94698"/>
          </a:xfrm>
        </p:spPr>
        <p:txBody>
          <a:bodyPr>
            <a:normAutofit fontScale="92500"/>
          </a:bodyPr>
          <a:lstStyle/>
          <a:p>
            <a:pPr marL="228600" lvl="1" algn="just">
              <a:spcBef>
                <a:spcPts val="1000"/>
              </a:spcBef>
            </a:pPr>
            <a:r>
              <a:rPr lang="pt-BR" sz="2400" dirty="0"/>
              <a:t>Revisitar o processo de territorialização nas unidades de saúde conforme recomendação da Política Nacional de Atenção Básica (PNAB), reconhecendo os recursos de apoio à população com necessidades de cuidado em saúde mental.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400" dirty="0"/>
              <a:t>Revisitar o processo de cadastro nas unidades de saúde conforme recomendação da PNAB, com ênfase na população com necessidades de cuidado em saúde mental.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400" dirty="0"/>
              <a:t>Discutir a importância do mapeamento da população com necessidades de cuidado em saúde mental.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400" dirty="0"/>
              <a:t>Revisitar a estratificação de risco familiar na APS, compreendendo a associação entre a vulnerabilidade social e o sofrimento psíquico.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400" dirty="0"/>
              <a:t>Apresentar ferramentas de abordagem familiar.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400" dirty="0"/>
              <a:t>Análise dos macroprocessos básicos relacionados à segurança do paciente.</a:t>
            </a:r>
          </a:p>
        </p:txBody>
      </p:sp>
    </p:spTree>
    <p:extLst>
      <p:ext uri="{BB962C8B-B14F-4D97-AF65-F5344CB8AC3E}">
        <p14:creationId xmlns:p14="http://schemas.microsoft.com/office/powerpoint/2010/main" val="156192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C84F2-549C-429F-B968-32D126A9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atividade de dispersão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2BE64B-2ACE-46F9-94CD-C50744A42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89767"/>
          </a:xfrm>
        </p:spPr>
        <p:txBody>
          <a:bodyPr>
            <a:normAutofit/>
          </a:bodyPr>
          <a:lstStyle/>
          <a:p>
            <a:r>
              <a:rPr lang="pt-BR" dirty="0"/>
              <a:t>Revisitar o processo de territorialização de cadastramento familiar</a:t>
            </a:r>
          </a:p>
          <a:p>
            <a:r>
              <a:rPr lang="pt-BR" dirty="0"/>
              <a:t>Realizar mapeamento da população com necessidades de cuidado em saúde mental</a:t>
            </a:r>
          </a:p>
          <a:p>
            <a:r>
              <a:rPr lang="pt-BR" dirty="0"/>
              <a:t>Listar os recursos de apoio à população com necessidades de cuidado em saúde mental.</a:t>
            </a:r>
          </a:p>
          <a:p>
            <a:r>
              <a:rPr lang="pt-BR" dirty="0"/>
              <a:t>Revisitar a estratificação de risco familiar na APS, compreendendo a associação entre a vulnerabilidade social e o sofrimento psíquico.</a:t>
            </a:r>
          </a:p>
          <a:p>
            <a:r>
              <a:rPr lang="pt-BR" dirty="0"/>
              <a:t>Utilizar ferramentas de abordagem familiar com as famílias mais vulneráveis.</a:t>
            </a:r>
          </a:p>
          <a:p>
            <a:r>
              <a:rPr lang="pt-BR" dirty="0"/>
              <a:t>Analisar os macroprocessos básicos relacionados à segurança do paciente.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80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45D76-03E7-4E42-90B3-F8454BAA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do monitoramento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ED5898-B335-497C-BCD7-7C172140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Acompanhar se estamos conseguindo atingir os objetivos esperados tanto das atividades como o objetivo geral da etapa. </a:t>
            </a:r>
          </a:p>
        </p:txBody>
      </p:sp>
    </p:spTree>
    <p:extLst>
      <p:ext uri="{BB962C8B-B14F-4D97-AF65-F5344CB8AC3E}">
        <p14:creationId xmlns:p14="http://schemas.microsoft.com/office/powerpoint/2010/main" val="4060709106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1795</Words>
  <Application>Microsoft Office PowerPoint</Application>
  <PresentationFormat>Widescreen</PresentationFormat>
  <Paragraphs>228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34</vt:i4>
      </vt:variant>
    </vt:vector>
  </HeadingPairs>
  <TitlesOfParts>
    <vt:vector size="49" baseType="lpstr">
      <vt:lpstr>Arial</vt:lpstr>
      <vt:lpstr>Calibri</vt:lpstr>
      <vt:lpstr>Calibri Light</vt:lpstr>
      <vt:lpstr>Corbel</vt:lpstr>
      <vt:lpstr>Lucida Grande</vt:lpstr>
      <vt:lpstr>Poppins</vt:lpstr>
      <vt:lpstr>Times New Roman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I</vt:lpstr>
      <vt:lpstr>Apresentação do PowerPoint</vt:lpstr>
      <vt:lpstr>Apresentação da Etapa 2 Território e Gestão de Base Populacional em Saúde Mental</vt:lpstr>
      <vt:lpstr>Objetivo geral da Etapa</vt:lpstr>
      <vt:lpstr>Macroprocessos básicos relacionados à etapa</vt:lpstr>
      <vt:lpstr>Objetivos do Workshop 2</vt:lpstr>
      <vt:lpstr>Objetivos da Oficina Tutorial 2</vt:lpstr>
      <vt:lpstr>Objetivos da atividade de dispersão</vt:lpstr>
      <vt:lpstr>Objetivo do monitoramento </vt:lpstr>
      <vt:lpstr>Apresentação do PowerPoint</vt:lpstr>
      <vt:lpstr>Cronograma e Operacionalização da Etapa</vt:lpstr>
      <vt:lpstr>Material de Apoio – Parte II</vt:lpstr>
      <vt:lpstr>De que território estamos falando?</vt:lpstr>
      <vt:lpstr>Território</vt:lpstr>
      <vt:lpstr>Apresentação do PowerPoint</vt:lpstr>
      <vt:lpstr>Apresentação do PowerPoint</vt:lpstr>
      <vt:lpstr>Apresentação do PowerPoint</vt:lpstr>
      <vt:lpstr>De que população estamos falando?</vt:lpstr>
      <vt:lpstr>Apresentação do PowerPoint</vt:lpstr>
      <vt:lpstr>Gestão de base populacional</vt:lpstr>
      <vt:lpstr>Apresentação do PowerPoint</vt:lpstr>
      <vt:lpstr>Cadastro familiar</vt:lpstr>
      <vt:lpstr>Mapeamento da população com necessidades de cuidado em saúde mental </vt:lpstr>
      <vt:lpstr>Estratificação de risco familiar</vt:lpstr>
      <vt:lpstr>Atributos da APS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Gadelha</cp:lastModifiedBy>
  <cp:revision>131</cp:revision>
  <dcterms:created xsi:type="dcterms:W3CDTF">2021-05-10T00:56:02Z</dcterms:created>
  <dcterms:modified xsi:type="dcterms:W3CDTF">2022-07-28T12:39:00Z</dcterms:modified>
</cp:coreProperties>
</file>