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37"/>
  </p:notesMasterIdLst>
  <p:handoutMasterIdLst>
    <p:handoutMasterId r:id="rId38"/>
  </p:handoutMasterIdLst>
  <p:sldIdLst>
    <p:sldId id="263" r:id="rId9"/>
    <p:sldId id="271" r:id="rId10"/>
    <p:sldId id="270" r:id="rId11"/>
    <p:sldId id="299" r:id="rId12"/>
    <p:sldId id="265" r:id="rId13"/>
    <p:sldId id="285" r:id="rId14"/>
    <p:sldId id="284" r:id="rId15"/>
    <p:sldId id="283" r:id="rId16"/>
    <p:sldId id="291" r:id="rId17"/>
    <p:sldId id="276" r:id="rId18"/>
    <p:sldId id="292" r:id="rId19"/>
    <p:sldId id="293" r:id="rId20"/>
    <p:sldId id="277" r:id="rId21"/>
    <p:sldId id="286" r:id="rId22"/>
    <p:sldId id="287" r:id="rId23"/>
    <p:sldId id="288" r:id="rId24"/>
    <p:sldId id="289" r:id="rId25"/>
    <p:sldId id="290" r:id="rId26"/>
    <p:sldId id="300" r:id="rId27"/>
    <p:sldId id="272" r:id="rId28"/>
    <p:sldId id="295" r:id="rId29"/>
    <p:sldId id="296" r:id="rId30"/>
    <p:sldId id="294" r:id="rId31"/>
    <p:sldId id="297" r:id="rId32"/>
    <p:sldId id="301" r:id="rId33"/>
    <p:sldId id="302" r:id="rId34"/>
    <p:sldId id="303" r:id="rId35"/>
    <p:sldId id="268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6312"/>
    <a:srgbClr val="BE6311"/>
    <a:srgbClr val="A75E19"/>
    <a:srgbClr val="F3BF85"/>
    <a:srgbClr val="ED9D41"/>
    <a:srgbClr val="C76B18"/>
    <a:srgbClr val="006F7B"/>
    <a:srgbClr val="006D7C"/>
    <a:srgbClr val="006573"/>
    <a:srgbClr val="005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8898D4-46EB-DAC1-1514-C41D66BD0246}" v="30" dt="2022-08-04T13:18:47.007"/>
    <p1510:client id="{EDE7B0B9-7F3B-1352-73EF-8A40AC21F688}" v="494" dt="2022-08-04T13:10:26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8" d="100"/>
          <a:sy n="68" d="100"/>
        </p:scale>
        <p:origin x="109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2A28E-4E10-4D38-BD9F-9B6184F785CE}" type="doc">
      <dgm:prSet loTypeId="urn:microsoft.com/office/officeart/2005/8/layout/hProcess7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87CB1ECB-A811-4567-ADE0-E2E9700B3101}">
      <dgm:prSet phldrT="[Texto]" phldr="0"/>
      <dgm:spPr>
        <a:solidFill>
          <a:srgbClr val="BE6311">
            <a:alpha val="90000"/>
          </a:srgbClr>
        </a:solidFill>
      </dgm:spPr>
      <dgm:t>
        <a:bodyPr/>
        <a:lstStyle/>
        <a:p>
          <a:r>
            <a:rPr lang="pt-BR" dirty="0">
              <a:latin typeface="Calibri Light" panose="020F0302020204030204"/>
            </a:rPr>
            <a:t>Rastreamento</a:t>
          </a:r>
          <a:endParaRPr lang="pt-BR" dirty="0"/>
        </a:p>
      </dgm:t>
    </dgm:pt>
    <dgm:pt modelId="{EB3A5DFC-92C2-4EE4-BDC1-BC38746DDEA8}" type="parTrans" cxnId="{D488F058-F871-4D00-828F-6082E5E2ABDE}">
      <dgm:prSet/>
      <dgm:spPr/>
      <dgm:t>
        <a:bodyPr/>
        <a:lstStyle/>
        <a:p>
          <a:endParaRPr lang="pt-BR"/>
        </a:p>
      </dgm:t>
    </dgm:pt>
    <dgm:pt modelId="{051BB85C-C784-494C-B449-E32F4873C1F8}" type="sibTrans" cxnId="{D488F058-F871-4D00-828F-6082E5E2ABDE}">
      <dgm:prSet/>
      <dgm:spPr/>
      <dgm:t>
        <a:bodyPr/>
        <a:lstStyle/>
        <a:p>
          <a:endParaRPr lang="pt-BR"/>
        </a:p>
      </dgm:t>
    </dgm:pt>
    <dgm:pt modelId="{BA8B3413-45CD-4D04-B55B-501316032E56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Elegibilidade Simplificada para Cuidados Paliativos</a:t>
          </a:r>
          <a:endParaRPr lang="pt-BR" dirty="0"/>
        </a:p>
      </dgm:t>
    </dgm:pt>
    <dgm:pt modelId="{3C58EFDA-95ED-4314-884B-2C44206D2C9F}" type="parTrans" cxnId="{DEB6947A-D493-4B7C-A64B-62D789002C77}">
      <dgm:prSet/>
      <dgm:spPr/>
      <dgm:t>
        <a:bodyPr/>
        <a:lstStyle/>
        <a:p>
          <a:endParaRPr lang="pt-BR"/>
        </a:p>
      </dgm:t>
    </dgm:pt>
    <dgm:pt modelId="{5CBC1B2A-85F4-48EC-A801-E13E675211CE}" type="sibTrans" cxnId="{DEB6947A-D493-4B7C-A64B-62D789002C77}">
      <dgm:prSet/>
      <dgm:spPr/>
      <dgm:t>
        <a:bodyPr/>
        <a:lstStyle/>
        <a:p>
          <a:endParaRPr lang="pt-BR"/>
        </a:p>
      </dgm:t>
    </dgm:pt>
    <dgm:pt modelId="{022A3268-574F-4BCB-84B6-CA9ED03A7742}">
      <dgm:prSet phldrT="[Texto]" phldr="0"/>
      <dgm:spPr>
        <a:solidFill>
          <a:srgbClr val="BE6311">
            <a:alpha val="70000"/>
          </a:srgbClr>
        </a:solidFill>
      </dgm:spPr>
      <dgm:t>
        <a:bodyPr/>
        <a:lstStyle/>
        <a:p>
          <a:pPr rtl="0"/>
          <a:r>
            <a:rPr lang="pt-BR" dirty="0">
              <a:latin typeface="Calibri Light" panose="020F0302020204030204"/>
            </a:rPr>
            <a:t>Definir Elegibilidade</a:t>
          </a:r>
          <a:endParaRPr lang="pt-BR" dirty="0"/>
        </a:p>
      </dgm:t>
    </dgm:pt>
    <dgm:pt modelId="{F610C652-FE74-404F-B095-BC2AF01DAECC}" type="parTrans" cxnId="{51905053-0836-4607-B9A0-7860A3977CF8}">
      <dgm:prSet/>
      <dgm:spPr/>
      <dgm:t>
        <a:bodyPr/>
        <a:lstStyle/>
        <a:p>
          <a:endParaRPr lang="pt-BR"/>
        </a:p>
      </dgm:t>
    </dgm:pt>
    <dgm:pt modelId="{4ECB5B7C-C849-4F15-A01C-85822E74882A}" type="sibTrans" cxnId="{51905053-0836-4607-B9A0-7860A3977CF8}">
      <dgm:prSet/>
      <dgm:spPr/>
      <dgm:t>
        <a:bodyPr/>
        <a:lstStyle/>
        <a:p>
          <a:endParaRPr lang="pt-BR"/>
        </a:p>
      </dgm:t>
    </dgm:pt>
    <dgm:pt modelId="{68EAC4ED-CA1E-4EF8-AF5F-FE8920EB8F80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SPICT-BR</a:t>
          </a:r>
          <a:endParaRPr lang="pt-BR" dirty="0"/>
        </a:p>
      </dgm:t>
    </dgm:pt>
    <dgm:pt modelId="{B51FC2AE-D9B9-494F-8D61-F73FB4DE06C8}" type="parTrans" cxnId="{D36BD1BC-576D-4919-8C15-27E6AB8A51B6}">
      <dgm:prSet/>
      <dgm:spPr/>
      <dgm:t>
        <a:bodyPr/>
        <a:lstStyle/>
        <a:p>
          <a:endParaRPr lang="pt-BR"/>
        </a:p>
      </dgm:t>
    </dgm:pt>
    <dgm:pt modelId="{C8ACB7C9-DD51-427F-B316-0D70E39A1A7D}" type="sibTrans" cxnId="{D36BD1BC-576D-4919-8C15-27E6AB8A51B6}">
      <dgm:prSet/>
      <dgm:spPr/>
      <dgm:t>
        <a:bodyPr/>
        <a:lstStyle/>
        <a:p>
          <a:endParaRPr lang="pt-BR"/>
        </a:p>
      </dgm:t>
    </dgm:pt>
    <dgm:pt modelId="{EAD380F3-3534-4148-8566-ABE866522514}">
      <dgm:prSet phldrT="[Texto]" phldr="0"/>
      <dgm:spPr>
        <a:solidFill>
          <a:srgbClr val="BE6312">
            <a:alpha val="50000"/>
          </a:srgbClr>
        </a:solidFill>
      </dgm:spPr>
      <dgm:t>
        <a:bodyPr/>
        <a:lstStyle/>
        <a:p>
          <a:pPr rtl="0"/>
          <a:r>
            <a:rPr lang="pt-BR" dirty="0">
              <a:latin typeface="Calibri Light" panose="020F0302020204030204"/>
            </a:rPr>
            <a:t>Priorização</a:t>
          </a:r>
          <a:endParaRPr lang="pt-BR" dirty="0"/>
        </a:p>
      </dgm:t>
    </dgm:pt>
    <dgm:pt modelId="{0082BF94-F0DD-4348-8C5B-9B186547FFAB}" type="parTrans" cxnId="{02CC19B2-F0F5-4B4F-A126-5F0428B35818}">
      <dgm:prSet/>
      <dgm:spPr/>
      <dgm:t>
        <a:bodyPr/>
        <a:lstStyle/>
        <a:p>
          <a:endParaRPr lang="pt-BR"/>
        </a:p>
      </dgm:t>
    </dgm:pt>
    <dgm:pt modelId="{681352AC-635F-427E-920D-585ED94903EF}" type="sibTrans" cxnId="{02CC19B2-F0F5-4B4F-A126-5F0428B35818}">
      <dgm:prSet/>
      <dgm:spPr/>
      <dgm:t>
        <a:bodyPr/>
        <a:lstStyle/>
        <a:p>
          <a:endParaRPr lang="pt-BR"/>
        </a:p>
      </dgm:t>
    </dgm:pt>
    <dgm:pt modelId="{6704CBFF-9678-4853-8482-83F4F83391B7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Pergunta Surpresa</a:t>
          </a:r>
          <a:endParaRPr lang="pt-BR" dirty="0"/>
        </a:p>
      </dgm:t>
    </dgm:pt>
    <dgm:pt modelId="{95A251E0-8972-498C-846E-91DBB8791B38}" type="parTrans" cxnId="{E264BA2C-4BD5-4FB9-902A-87389721027E}">
      <dgm:prSet/>
      <dgm:spPr/>
      <dgm:t>
        <a:bodyPr/>
        <a:lstStyle/>
        <a:p>
          <a:endParaRPr lang="pt-BR"/>
        </a:p>
      </dgm:t>
    </dgm:pt>
    <dgm:pt modelId="{3A64090E-ED06-4734-8BEF-A6CB7740F557}" type="sibTrans" cxnId="{E264BA2C-4BD5-4FB9-902A-87389721027E}">
      <dgm:prSet/>
      <dgm:spPr/>
      <dgm:t>
        <a:bodyPr/>
        <a:lstStyle/>
        <a:p>
          <a:endParaRPr lang="pt-BR"/>
        </a:p>
      </dgm:t>
    </dgm:pt>
    <dgm:pt modelId="{7C6FD01E-B03F-465D-9848-4DABECF7508E}">
      <dgm:prSet phldr="0"/>
      <dgm:spPr/>
      <dgm:t>
        <a:bodyPr/>
        <a:lstStyle/>
        <a:p>
          <a:pPr rtl="0"/>
          <a:endParaRPr lang="pt-BR" dirty="0">
            <a:latin typeface="Calibri Light" panose="020F0302020204030204"/>
          </a:endParaRPr>
        </a:p>
      </dgm:t>
    </dgm:pt>
    <dgm:pt modelId="{1BA2F179-BC8B-417E-AF3A-505C5D41A5E5}" type="parTrans" cxnId="{E316A445-5299-419F-81D9-0C7C2D30B6D2}">
      <dgm:prSet/>
      <dgm:spPr/>
      <dgm:t>
        <a:bodyPr/>
        <a:lstStyle/>
        <a:p>
          <a:endParaRPr lang="pt-BR"/>
        </a:p>
      </dgm:t>
    </dgm:pt>
    <dgm:pt modelId="{E2D6393D-FB97-4BF6-8874-7AFE7FEB064A}" type="sibTrans" cxnId="{E316A445-5299-419F-81D9-0C7C2D30B6D2}">
      <dgm:prSet/>
      <dgm:spPr/>
      <dgm:t>
        <a:bodyPr/>
        <a:lstStyle/>
        <a:p>
          <a:endParaRPr lang="pt-BR"/>
        </a:p>
      </dgm:t>
    </dgm:pt>
    <dgm:pt modelId="{5600DBB7-B2BA-4D7A-BA8D-127A27A3A3B7}">
      <dgm:prSet phldr="0"/>
      <dgm:spPr/>
      <dgm:t>
        <a:bodyPr/>
        <a:lstStyle/>
        <a:p>
          <a:pPr rtl="0"/>
          <a:endParaRPr lang="pt-BR" dirty="0">
            <a:latin typeface="Calibri Light" panose="020F0302020204030204"/>
          </a:endParaRPr>
        </a:p>
      </dgm:t>
    </dgm:pt>
    <dgm:pt modelId="{81347618-2032-495A-B91E-55ABC2ED57D6}" type="parTrans" cxnId="{BA9ECCD7-4E73-4BBE-BA7E-AE2D760A89C8}">
      <dgm:prSet/>
      <dgm:spPr/>
      <dgm:t>
        <a:bodyPr/>
        <a:lstStyle/>
        <a:p>
          <a:endParaRPr lang="pt-BR"/>
        </a:p>
      </dgm:t>
    </dgm:pt>
    <dgm:pt modelId="{CBA18BC8-C735-42D5-AB37-0FA271F88F38}" type="sibTrans" cxnId="{BA9ECCD7-4E73-4BBE-BA7E-AE2D760A89C8}">
      <dgm:prSet/>
      <dgm:spPr/>
      <dgm:t>
        <a:bodyPr/>
        <a:lstStyle/>
        <a:p>
          <a:endParaRPr lang="pt-BR"/>
        </a:p>
      </dgm:t>
    </dgm:pt>
    <dgm:pt modelId="{14FDD0FC-7EDF-44E7-9368-551AE0C71384}">
      <dgm:prSet phldr="0"/>
      <dgm:spPr/>
      <dgm:t>
        <a:bodyPr/>
        <a:lstStyle/>
        <a:p>
          <a:pPr rtl="0"/>
          <a:endParaRPr lang="pt-BR" dirty="0">
            <a:latin typeface="Calibri Light" panose="020F0302020204030204"/>
          </a:endParaRPr>
        </a:p>
      </dgm:t>
    </dgm:pt>
    <dgm:pt modelId="{49DCF1BA-E1D3-4191-9B86-819A6351DAFD}" type="parTrans" cxnId="{D4B383CD-74FF-4579-A615-2B9677E2624E}">
      <dgm:prSet/>
      <dgm:spPr/>
      <dgm:t>
        <a:bodyPr/>
        <a:lstStyle/>
        <a:p>
          <a:endParaRPr lang="pt-BR"/>
        </a:p>
      </dgm:t>
    </dgm:pt>
    <dgm:pt modelId="{DB5D0DFE-B621-466F-9E3C-09DD10AC22C0}" type="sibTrans" cxnId="{D4B383CD-74FF-4579-A615-2B9677E2624E}">
      <dgm:prSet/>
      <dgm:spPr/>
      <dgm:t>
        <a:bodyPr/>
        <a:lstStyle/>
        <a:p>
          <a:endParaRPr lang="pt-BR"/>
        </a:p>
      </dgm:t>
    </dgm:pt>
    <dgm:pt modelId="{5590AF46-A852-4E23-92F6-AFC5DDC2201F}">
      <dgm:prSet phldr="0"/>
      <dgm:spPr/>
      <dgm:t>
        <a:bodyPr/>
        <a:lstStyle/>
        <a:p>
          <a:pPr rtl="0"/>
          <a:endParaRPr lang="pt-BR" dirty="0">
            <a:latin typeface="Calibri Light" panose="020F0302020204030204"/>
          </a:endParaRPr>
        </a:p>
      </dgm:t>
    </dgm:pt>
    <dgm:pt modelId="{D3BEE5EB-E4F7-41D4-944C-06835FBEF703}" type="parTrans" cxnId="{9F1A888C-6D4C-4710-BD36-3FCA972650E2}">
      <dgm:prSet/>
      <dgm:spPr/>
      <dgm:t>
        <a:bodyPr/>
        <a:lstStyle/>
        <a:p>
          <a:endParaRPr lang="pt-BR"/>
        </a:p>
      </dgm:t>
    </dgm:pt>
    <dgm:pt modelId="{829167C4-4489-4125-A613-B13BA6F39126}" type="sibTrans" cxnId="{9F1A888C-6D4C-4710-BD36-3FCA972650E2}">
      <dgm:prSet/>
      <dgm:spPr/>
      <dgm:t>
        <a:bodyPr/>
        <a:lstStyle/>
        <a:p>
          <a:endParaRPr lang="pt-BR"/>
        </a:p>
      </dgm:t>
    </dgm:pt>
    <dgm:pt modelId="{B27ABE45-D5D0-4D06-8D02-ACC731D5FA6D}">
      <dgm:prSet phldr="0"/>
      <dgm:spPr/>
      <dgm:t>
        <a:bodyPr/>
        <a:lstStyle/>
        <a:p>
          <a:pPr rtl="0"/>
          <a:endParaRPr lang="pt-BR" dirty="0">
            <a:latin typeface="Calibri Light" panose="020F0302020204030204"/>
          </a:endParaRPr>
        </a:p>
      </dgm:t>
    </dgm:pt>
    <dgm:pt modelId="{E71010DF-A1AB-4541-9E5B-C11F7B78F132}" type="parTrans" cxnId="{9C6098AD-B082-492D-BD44-A127762C8CA9}">
      <dgm:prSet/>
      <dgm:spPr/>
      <dgm:t>
        <a:bodyPr/>
        <a:lstStyle/>
        <a:p>
          <a:endParaRPr lang="pt-BR"/>
        </a:p>
      </dgm:t>
    </dgm:pt>
    <dgm:pt modelId="{E7A20132-D0E2-4C8E-A6A1-D33188AB92CB}" type="sibTrans" cxnId="{9C6098AD-B082-492D-BD44-A127762C8CA9}">
      <dgm:prSet/>
      <dgm:spPr/>
      <dgm:t>
        <a:bodyPr/>
        <a:lstStyle/>
        <a:p>
          <a:endParaRPr lang="pt-BR"/>
        </a:p>
      </dgm:t>
    </dgm:pt>
    <dgm:pt modelId="{45516E2C-A9F4-4F03-B623-0AD1DC082E5E}" type="pres">
      <dgm:prSet presAssocID="{42E2A28E-4E10-4D38-BD9F-9B6184F785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697757-4562-4382-BEB8-D95FAFAF2822}" type="pres">
      <dgm:prSet presAssocID="{87CB1ECB-A811-4567-ADE0-E2E9700B3101}" presName="compositeNode" presStyleCnt="0">
        <dgm:presLayoutVars>
          <dgm:bulletEnabled val="1"/>
        </dgm:presLayoutVars>
      </dgm:prSet>
      <dgm:spPr/>
    </dgm:pt>
    <dgm:pt modelId="{57ED530B-73DD-41AF-B099-3446E681F5E0}" type="pres">
      <dgm:prSet presAssocID="{87CB1ECB-A811-4567-ADE0-E2E9700B3101}" presName="bgRect" presStyleLbl="node1" presStyleIdx="0" presStyleCnt="3"/>
      <dgm:spPr/>
      <dgm:t>
        <a:bodyPr/>
        <a:lstStyle/>
        <a:p>
          <a:endParaRPr lang="pt-BR"/>
        </a:p>
      </dgm:t>
    </dgm:pt>
    <dgm:pt modelId="{80EB9BC0-69DE-4C3B-B700-1F8A59A53074}" type="pres">
      <dgm:prSet presAssocID="{87CB1ECB-A811-4567-ADE0-E2E9700B310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80067-827C-463C-A367-DDE5FA038CA2}" type="pres">
      <dgm:prSet presAssocID="{87CB1ECB-A811-4567-ADE0-E2E9700B310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B95BD0-B88F-4A1F-851D-82DDD40826A7}" type="pres">
      <dgm:prSet presAssocID="{051BB85C-C784-494C-B449-E32F4873C1F8}" presName="hSp" presStyleCnt="0"/>
      <dgm:spPr/>
    </dgm:pt>
    <dgm:pt modelId="{9482BE22-F989-4417-8CFD-717CD6913AC6}" type="pres">
      <dgm:prSet presAssocID="{051BB85C-C784-494C-B449-E32F4873C1F8}" presName="vProcSp" presStyleCnt="0"/>
      <dgm:spPr/>
    </dgm:pt>
    <dgm:pt modelId="{1012B707-5198-4FA0-BA46-A3850382EFAA}" type="pres">
      <dgm:prSet presAssocID="{051BB85C-C784-494C-B449-E32F4873C1F8}" presName="vSp1" presStyleCnt="0"/>
      <dgm:spPr/>
    </dgm:pt>
    <dgm:pt modelId="{78E266CB-F56E-4DFD-B6F5-136C72B20BDE}" type="pres">
      <dgm:prSet presAssocID="{051BB85C-C784-494C-B449-E32F4873C1F8}" presName="simulatedConn" presStyleLbl="solidFgAcc1" presStyleIdx="0" presStyleCnt="2"/>
      <dgm:spPr/>
    </dgm:pt>
    <dgm:pt modelId="{25793517-9BCF-42F9-84BA-624AE34ED719}" type="pres">
      <dgm:prSet presAssocID="{051BB85C-C784-494C-B449-E32F4873C1F8}" presName="vSp2" presStyleCnt="0"/>
      <dgm:spPr/>
    </dgm:pt>
    <dgm:pt modelId="{A49B1300-2729-4D5D-8F43-4D0B15E5DEFD}" type="pres">
      <dgm:prSet presAssocID="{051BB85C-C784-494C-B449-E32F4873C1F8}" presName="sibTrans" presStyleCnt="0"/>
      <dgm:spPr/>
    </dgm:pt>
    <dgm:pt modelId="{4809A9AE-E4FC-495E-A592-4A2F020746A1}" type="pres">
      <dgm:prSet presAssocID="{022A3268-574F-4BCB-84B6-CA9ED03A7742}" presName="compositeNode" presStyleCnt="0">
        <dgm:presLayoutVars>
          <dgm:bulletEnabled val="1"/>
        </dgm:presLayoutVars>
      </dgm:prSet>
      <dgm:spPr/>
    </dgm:pt>
    <dgm:pt modelId="{3A862124-19C2-40E6-85EE-ED98C64436A8}" type="pres">
      <dgm:prSet presAssocID="{022A3268-574F-4BCB-84B6-CA9ED03A7742}" presName="bgRect" presStyleLbl="node1" presStyleIdx="1" presStyleCnt="3"/>
      <dgm:spPr/>
      <dgm:t>
        <a:bodyPr/>
        <a:lstStyle/>
        <a:p>
          <a:endParaRPr lang="pt-BR"/>
        </a:p>
      </dgm:t>
    </dgm:pt>
    <dgm:pt modelId="{2D3F7F5B-0D29-4EF2-8E26-B2D4DA1DF773}" type="pres">
      <dgm:prSet presAssocID="{022A3268-574F-4BCB-84B6-CA9ED03A774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40D5EB-5B14-4EDE-A73A-0EDE2CE43C25}" type="pres">
      <dgm:prSet presAssocID="{022A3268-574F-4BCB-84B6-CA9ED03A774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F853A7-D31C-4E0D-BE9B-2EFACD092747}" type="pres">
      <dgm:prSet presAssocID="{4ECB5B7C-C849-4F15-A01C-85822E74882A}" presName="hSp" presStyleCnt="0"/>
      <dgm:spPr/>
    </dgm:pt>
    <dgm:pt modelId="{8F94B2F5-44EF-42F6-8937-B175DA561374}" type="pres">
      <dgm:prSet presAssocID="{4ECB5B7C-C849-4F15-A01C-85822E74882A}" presName="vProcSp" presStyleCnt="0"/>
      <dgm:spPr/>
    </dgm:pt>
    <dgm:pt modelId="{DAB9D34A-090A-4592-B236-7ABD9B22F457}" type="pres">
      <dgm:prSet presAssocID="{4ECB5B7C-C849-4F15-A01C-85822E74882A}" presName="vSp1" presStyleCnt="0"/>
      <dgm:spPr/>
    </dgm:pt>
    <dgm:pt modelId="{0E7547A8-39DA-47AB-BF25-8F0ED803A548}" type="pres">
      <dgm:prSet presAssocID="{4ECB5B7C-C849-4F15-A01C-85822E74882A}" presName="simulatedConn" presStyleLbl="solidFgAcc1" presStyleIdx="1" presStyleCnt="2"/>
      <dgm:spPr/>
    </dgm:pt>
    <dgm:pt modelId="{F64119AB-B9D3-4552-9F3B-1AA333D7BA53}" type="pres">
      <dgm:prSet presAssocID="{4ECB5B7C-C849-4F15-A01C-85822E74882A}" presName="vSp2" presStyleCnt="0"/>
      <dgm:spPr/>
    </dgm:pt>
    <dgm:pt modelId="{0752237A-1BD1-40AA-AB7B-771B7B4431CA}" type="pres">
      <dgm:prSet presAssocID="{4ECB5B7C-C849-4F15-A01C-85822E74882A}" presName="sibTrans" presStyleCnt="0"/>
      <dgm:spPr/>
    </dgm:pt>
    <dgm:pt modelId="{E5DB9A7C-10F1-4541-9FCC-CC0B880200E9}" type="pres">
      <dgm:prSet presAssocID="{EAD380F3-3534-4148-8566-ABE866522514}" presName="compositeNode" presStyleCnt="0">
        <dgm:presLayoutVars>
          <dgm:bulletEnabled val="1"/>
        </dgm:presLayoutVars>
      </dgm:prSet>
      <dgm:spPr/>
    </dgm:pt>
    <dgm:pt modelId="{54498911-4BA0-45C6-9C63-E9B8E7F5F6A4}" type="pres">
      <dgm:prSet presAssocID="{EAD380F3-3534-4148-8566-ABE866522514}" presName="bgRect" presStyleLbl="node1" presStyleIdx="2" presStyleCnt="3"/>
      <dgm:spPr/>
      <dgm:t>
        <a:bodyPr/>
        <a:lstStyle/>
        <a:p>
          <a:endParaRPr lang="pt-BR"/>
        </a:p>
      </dgm:t>
    </dgm:pt>
    <dgm:pt modelId="{73F4037F-EC7A-4140-94F9-7A7EBAC065C1}" type="pres">
      <dgm:prSet presAssocID="{EAD380F3-3534-4148-8566-ABE86652251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A00DA8-55D2-4380-9150-0DDB4D75E42C}" type="pres">
      <dgm:prSet presAssocID="{EAD380F3-3534-4148-8566-ABE86652251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5A022D2-B246-4FD9-BA06-35E005948078}" type="presOf" srcId="{022A3268-574F-4BCB-84B6-CA9ED03A7742}" destId="{3A862124-19C2-40E6-85EE-ED98C64436A8}" srcOrd="0" destOrd="0" presId="urn:microsoft.com/office/officeart/2005/8/layout/hProcess7"/>
    <dgm:cxn modelId="{9B2E539D-1F6F-462A-8FBE-142B0D4D0131}" type="presOf" srcId="{5590AF46-A852-4E23-92F6-AFC5DDC2201F}" destId="{EC40D5EB-5B14-4EDE-A73A-0EDE2CE43C25}" srcOrd="0" destOrd="1" presId="urn:microsoft.com/office/officeart/2005/8/layout/hProcess7"/>
    <dgm:cxn modelId="{D36BD1BC-576D-4919-8C15-27E6AB8A51B6}" srcId="{022A3268-574F-4BCB-84B6-CA9ED03A7742}" destId="{68EAC4ED-CA1E-4EF8-AF5F-FE8920EB8F80}" srcOrd="2" destOrd="0" parTransId="{B51FC2AE-D9B9-494F-8D61-F73FB4DE06C8}" sibTransId="{C8ACB7C9-DD51-427F-B316-0D70E39A1A7D}"/>
    <dgm:cxn modelId="{E264BA2C-4BD5-4FB9-902A-87389721027E}" srcId="{EAD380F3-3534-4148-8566-ABE866522514}" destId="{6704CBFF-9678-4853-8482-83F4F83391B7}" srcOrd="2" destOrd="0" parTransId="{95A251E0-8972-498C-846E-91DBB8791B38}" sibTransId="{3A64090E-ED06-4734-8BEF-A6CB7740F557}"/>
    <dgm:cxn modelId="{0AAEF0E7-A756-4A07-A4EB-3DFE97FBA8CA}" type="presOf" srcId="{14FDD0FC-7EDF-44E7-9368-551AE0C71384}" destId="{EC40D5EB-5B14-4EDE-A73A-0EDE2CE43C25}" srcOrd="0" destOrd="0" presId="urn:microsoft.com/office/officeart/2005/8/layout/hProcess7"/>
    <dgm:cxn modelId="{5F1FC0D4-DBF4-4189-B9C8-71625F22A7AA}" type="presOf" srcId="{42E2A28E-4E10-4D38-BD9F-9B6184F785CE}" destId="{45516E2C-A9F4-4F03-B623-0AD1DC082E5E}" srcOrd="0" destOrd="0" presId="urn:microsoft.com/office/officeart/2005/8/layout/hProcess7"/>
    <dgm:cxn modelId="{BA9ECCD7-4E73-4BBE-BA7E-AE2D760A89C8}" srcId="{EAD380F3-3534-4148-8566-ABE866522514}" destId="{5600DBB7-B2BA-4D7A-BA8D-127A27A3A3B7}" srcOrd="1" destOrd="0" parTransId="{81347618-2032-495A-B91E-55ABC2ED57D6}" sibTransId="{CBA18BC8-C735-42D5-AB37-0FA271F88F38}"/>
    <dgm:cxn modelId="{780773A1-F1A3-4D29-8522-5F9145599BBE}" type="presOf" srcId="{6704CBFF-9678-4853-8482-83F4F83391B7}" destId="{18A00DA8-55D2-4380-9150-0DDB4D75E42C}" srcOrd="0" destOrd="2" presId="urn:microsoft.com/office/officeart/2005/8/layout/hProcess7"/>
    <dgm:cxn modelId="{9F1A888C-6D4C-4710-BD36-3FCA972650E2}" srcId="{022A3268-574F-4BCB-84B6-CA9ED03A7742}" destId="{5590AF46-A852-4E23-92F6-AFC5DDC2201F}" srcOrd="1" destOrd="0" parTransId="{D3BEE5EB-E4F7-41D4-944C-06835FBEF703}" sibTransId="{829167C4-4489-4125-A613-B13BA6F39126}"/>
    <dgm:cxn modelId="{DEB6947A-D493-4B7C-A64B-62D789002C77}" srcId="{87CB1ECB-A811-4567-ADE0-E2E9700B3101}" destId="{BA8B3413-45CD-4D04-B55B-501316032E56}" srcOrd="1" destOrd="0" parTransId="{3C58EFDA-95ED-4314-884B-2C44206D2C9F}" sibTransId="{5CBC1B2A-85F4-48EC-A801-E13E675211CE}"/>
    <dgm:cxn modelId="{ABFC18B3-30C5-4C67-BC5F-079DCA06D576}" type="presOf" srcId="{68EAC4ED-CA1E-4EF8-AF5F-FE8920EB8F80}" destId="{EC40D5EB-5B14-4EDE-A73A-0EDE2CE43C25}" srcOrd="0" destOrd="2" presId="urn:microsoft.com/office/officeart/2005/8/layout/hProcess7"/>
    <dgm:cxn modelId="{0FE38622-D239-4FEF-B12A-022BEC8FF361}" type="presOf" srcId="{022A3268-574F-4BCB-84B6-CA9ED03A7742}" destId="{2D3F7F5B-0D29-4EF2-8E26-B2D4DA1DF773}" srcOrd="1" destOrd="0" presId="urn:microsoft.com/office/officeart/2005/8/layout/hProcess7"/>
    <dgm:cxn modelId="{D488F058-F871-4D00-828F-6082E5E2ABDE}" srcId="{42E2A28E-4E10-4D38-BD9F-9B6184F785CE}" destId="{87CB1ECB-A811-4567-ADE0-E2E9700B3101}" srcOrd="0" destOrd="0" parTransId="{EB3A5DFC-92C2-4EE4-BDC1-BC38746DDEA8}" sibTransId="{051BB85C-C784-494C-B449-E32F4873C1F8}"/>
    <dgm:cxn modelId="{C28B4AF4-4598-4CA0-A65C-9094F90639B2}" type="presOf" srcId="{B27ABE45-D5D0-4D06-8D02-ACC731D5FA6D}" destId="{A5C80067-827C-463C-A367-DDE5FA038CA2}" srcOrd="0" destOrd="0" presId="urn:microsoft.com/office/officeart/2005/8/layout/hProcess7"/>
    <dgm:cxn modelId="{290040EF-7279-4D94-834D-992FE3F9F2D6}" type="presOf" srcId="{87CB1ECB-A811-4567-ADE0-E2E9700B3101}" destId="{80EB9BC0-69DE-4C3B-B700-1F8A59A53074}" srcOrd="1" destOrd="0" presId="urn:microsoft.com/office/officeart/2005/8/layout/hProcess7"/>
    <dgm:cxn modelId="{0E766C3B-DFAA-4E94-BC8F-CBC2DACCB8A0}" type="presOf" srcId="{BA8B3413-45CD-4D04-B55B-501316032E56}" destId="{A5C80067-827C-463C-A367-DDE5FA038CA2}" srcOrd="0" destOrd="1" presId="urn:microsoft.com/office/officeart/2005/8/layout/hProcess7"/>
    <dgm:cxn modelId="{E316A445-5299-419F-81D9-0C7C2D30B6D2}" srcId="{EAD380F3-3534-4148-8566-ABE866522514}" destId="{7C6FD01E-B03F-465D-9848-4DABECF7508E}" srcOrd="0" destOrd="0" parTransId="{1BA2F179-BC8B-417E-AF3A-505C5D41A5E5}" sibTransId="{E2D6393D-FB97-4BF6-8874-7AFE7FEB064A}"/>
    <dgm:cxn modelId="{00D6AFBE-AA3C-4A42-B144-1C3B15C259F8}" type="presOf" srcId="{EAD380F3-3534-4148-8566-ABE866522514}" destId="{54498911-4BA0-45C6-9C63-E9B8E7F5F6A4}" srcOrd="0" destOrd="0" presId="urn:microsoft.com/office/officeart/2005/8/layout/hProcess7"/>
    <dgm:cxn modelId="{23C7FC97-FE6F-424E-9918-F2435C1346A6}" type="presOf" srcId="{EAD380F3-3534-4148-8566-ABE866522514}" destId="{73F4037F-EC7A-4140-94F9-7A7EBAC065C1}" srcOrd="1" destOrd="0" presId="urn:microsoft.com/office/officeart/2005/8/layout/hProcess7"/>
    <dgm:cxn modelId="{B2135C3C-B727-4633-8D6B-6C6C36DB9231}" type="presOf" srcId="{7C6FD01E-B03F-465D-9848-4DABECF7508E}" destId="{18A00DA8-55D2-4380-9150-0DDB4D75E42C}" srcOrd="0" destOrd="0" presId="urn:microsoft.com/office/officeart/2005/8/layout/hProcess7"/>
    <dgm:cxn modelId="{B3DBE839-0488-4278-8ECF-1E24CA4BE322}" type="presOf" srcId="{87CB1ECB-A811-4567-ADE0-E2E9700B3101}" destId="{57ED530B-73DD-41AF-B099-3446E681F5E0}" srcOrd="0" destOrd="0" presId="urn:microsoft.com/office/officeart/2005/8/layout/hProcess7"/>
    <dgm:cxn modelId="{51905053-0836-4607-B9A0-7860A3977CF8}" srcId="{42E2A28E-4E10-4D38-BD9F-9B6184F785CE}" destId="{022A3268-574F-4BCB-84B6-CA9ED03A7742}" srcOrd="1" destOrd="0" parTransId="{F610C652-FE74-404F-B095-BC2AF01DAECC}" sibTransId="{4ECB5B7C-C849-4F15-A01C-85822E74882A}"/>
    <dgm:cxn modelId="{30BFF2D8-9B7F-4B1B-BB10-FC4EF3E39D38}" type="presOf" srcId="{5600DBB7-B2BA-4D7A-BA8D-127A27A3A3B7}" destId="{18A00DA8-55D2-4380-9150-0DDB4D75E42C}" srcOrd="0" destOrd="1" presId="urn:microsoft.com/office/officeart/2005/8/layout/hProcess7"/>
    <dgm:cxn modelId="{02CC19B2-F0F5-4B4F-A126-5F0428B35818}" srcId="{42E2A28E-4E10-4D38-BD9F-9B6184F785CE}" destId="{EAD380F3-3534-4148-8566-ABE866522514}" srcOrd="2" destOrd="0" parTransId="{0082BF94-F0DD-4348-8C5B-9B186547FFAB}" sibTransId="{681352AC-635F-427E-920D-585ED94903EF}"/>
    <dgm:cxn modelId="{D4B383CD-74FF-4579-A615-2B9677E2624E}" srcId="{022A3268-574F-4BCB-84B6-CA9ED03A7742}" destId="{14FDD0FC-7EDF-44E7-9368-551AE0C71384}" srcOrd="0" destOrd="0" parTransId="{49DCF1BA-E1D3-4191-9B86-819A6351DAFD}" sibTransId="{DB5D0DFE-B621-466F-9E3C-09DD10AC22C0}"/>
    <dgm:cxn modelId="{9C6098AD-B082-492D-BD44-A127762C8CA9}" srcId="{87CB1ECB-A811-4567-ADE0-E2E9700B3101}" destId="{B27ABE45-D5D0-4D06-8D02-ACC731D5FA6D}" srcOrd="0" destOrd="0" parTransId="{E71010DF-A1AB-4541-9E5B-C11F7B78F132}" sibTransId="{E7A20132-D0E2-4C8E-A6A1-D33188AB92CB}"/>
    <dgm:cxn modelId="{F55935F2-0A92-4790-815F-B4359D424B91}" type="presParOf" srcId="{45516E2C-A9F4-4F03-B623-0AD1DC082E5E}" destId="{74697757-4562-4382-BEB8-D95FAFAF2822}" srcOrd="0" destOrd="0" presId="urn:microsoft.com/office/officeart/2005/8/layout/hProcess7"/>
    <dgm:cxn modelId="{D67FA5A7-082D-40A4-ABBD-CE72F0D3B4C7}" type="presParOf" srcId="{74697757-4562-4382-BEB8-D95FAFAF2822}" destId="{57ED530B-73DD-41AF-B099-3446E681F5E0}" srcOrd="0" destOrd="0" presId="urn:microsoft.com/office/officeart/2005/8/layout/hProcess7"/>
    <dgm:cxn modelId="{4B5B3AF2-2045-4BC3-AD8D-21A98962CAF7}" type="presParOf" srcId="{74697757-4562-4382-BEB8-D95FAFAF2822}" destId="{80EB9BC0-69DE-4C3B-B700-1F8A59A53074}" srcOrd="1" destOrd="0" presId="urn:microsoft.com/office/officeart/2005/8/layout/hProcess7"/>
    <dgm:cxn modelId="{0F19F401-6457-4735-93A9-039A713A156C}" type="presParOf" srcId="{74697757-4562-4382-BEB8-D95FAFAF2822}" destId="{A5C80067-827C-463C-A367-DDE5FA038CA2}" srcOrd="2" destOrd="0" presId="urn:microsoft.com/office/officeart/2005/8/layout/hProcess7"/>
    <dgm:cxn modelId="{767A73A3-C5B6-4491-8817-BC45D9A558E3}" type="presParOf" srcId="{45516E2C-A9F4-4F03-B623-0AD1DC082E5E}" destId="{C6B95BD0-B88F-4A1F-851D-82DDD40826A7}" srcOrd="1" destOrd="0" presId="urn:microsoft.com/office/officeart/2005/8/layout/hProcess7"/>
    <dgm:cxn modelId="{AD8DF5E9-0471-4660-B114-FEBB9E83F3D1}" type="presParOf" srcId="{45516E2C-A9F4-4F03-B623-0AD1DC082E5E}" destId="{9482BE22-F989-4417-8CFD-717CD6913AC6}" srcOrd="2" destOrd="0" presId="urn:microsoft.com/office/officeart/2005/8/layout/hProcess7"/>
    <dgm:cxn modelId="{5BCEF8DA-98B6-4CAE-ABBD-402100AD981B}" type="presParOf" srcId="{9482BE22-F989-4417-8CFD-717CD6913AC6}" destId="{1012B707-5198-4FA0-BA46-A3850382EFAA}" srcOrd="0" destOrd="0" presId="urn:microsoft.com/office/officeart/2005/8/layout/hProcess7"/>
    <dgm:cxn modelId="{9D4E404E-EF1A-4B97-BE78-5B05101971BB}" type="presParOf" srcId="{9482BE22-F989-4417-8CFD-717CD6913AC6}" destId="{78E266CB-F56E-4DFD-B6F5-136C72B20BDE}" srcOrd="1" destOrd="0" presId="urn:microsoft.com/office/officeart/2005/8/layout/hProcess7"/>
    <dgm:cxn modelId="{B40154D8-F95B-4D22-8938-14FE60450537}" type="presParOf" srcId="{9482BE22-F989-4417-8CFD-717CD6913AC6}" destId="{25793517-9BCF-42F9-84BA-624AE34ED719}" srcOrd="2" destOrd="0" presId="urn:microsoft.com/office/officeart/2005/8/layout/hProcess7"/>
    <dgm:cxn modelId="{59932920-B239-41F3-96B2-7DB21CE48257}" type="presParOf" srcId="{45516E2C-A9F4-4F03-B623-0AD1DC082E5E}" destId="{A49B1300-2729-4D5D-8F43-4D0B15E5DEFD}" srcOrd="3" destOrd="0" presId="urn:microsoft.com/office/officeart/2005/8/layout/hProcess7"/>
    <dgm:cxn modelId="{6BBD4C82-BB97-460F-A0F5-06B6A7D1B38F}" type="presParOf" srcId="{45516E2C-A9F4-4F03-B623-0AD1DC082E5E}" destId="{4809A9AE-E4FC-495E-A592-4A2F020746A1}" srcOrd="4" destOrd="0" presId="urn:microsoft.com/office/officeart/2005/8/layout/hProcess7"/>
    <dgm:cxn modelId="{73A919E2-56A7-4732-A026-70D46D8A0041}" type="presParOf" srcId="{4809A9AE-E4FC-495E-A592-4A2F020746A1}" destId="{3A862124-19C2-40E6-85EE-ED98C64436A8}" srcOrd="0" destOrd="0" presId="urn:microsoft.com/office/officeart/2005/8/layout/hProcess7"/>
    <dgm:cxn modelId="{543A9D8A-66AD-4E75-B8B3-99E14CC3D471}" type="presParOf" srcId="{4809A9AE-E4FC-495E-A592-4A2F020746A1}" destId="{2D3F7F5B-0D29-4EF2-8E26-B2D4DA1DF773}" srcOrd="1" destOrd="0" presId="urn:microsoft.com/office/officeart/2005/8/layout/hProcess7"/>
    <dgm:cxn modelId="{41C34D29-8D31-4FCF-9483-EEF8B458A3B2}" type="presParOf" srcId="{4809A9AE-E4FC-495E-A592-4A2F020746A1}" destId="{EC40D5EB-5B14-4EDE-A73A-0EDE2CE43C25}" srcOrd="2" destOrd="0" presId="urn:microsoft.com/office/officeart/2005/8/layout/hProcess7"/>
    <dgm:cxn modelId="{DE615AAC-D0F1-49FF-B9F4-DA84974EAACA}" type="presParOf" srcId="{45516E2C-A9F4-4F03-B623-0AD1DC082E5E}" destId="{79F853A7-D31C-4E0D-BE9B-2EFACD092747}" srcOrd="5" destOrd="0" presId="urn:microsoft.com/office/officeart/2005/8/layout/hProcess7"/>
    <dgm:cxn modelId="{8D7F302D-0C5D-443C-89E2-ABFE35ECF8E1}" type="presParOf" srcId="{45516E2C-A9F4-4F03-B623-0AD1DC082E5E}" destId="{8F94B2F5-44EF-42F6-8937-B175DA561374}" srcOrd="6" destOrd="0" presId="urn:microsoft.com/office/officeart/2005/8/layout/hProcess7"/>
    <dgm:cxn modelId="{A86F9725-AAA3-43FA-8089-A1C1E687F6F6}" type="presParOf" srcId="{8F94B2F5-44EF-42F6-8937-B175DA561374}" destId="{DAB9D34A-090A-4592-B236-7ABD9B22F457}" srcOrd="0" destOrd="0" presId="urn:microsoft.com/office/officeart/2005/8/layout/hProcess7"/>
    <dgm:cxn modelId="{2733F381-406F-49C9-89F5-9911A723D6FE}" type="presParOf" srcId="{8F94B2F5-44EF-42F6-8937-B175DA561374}" destId="{0E7547A8-39DA-47AB-BF25-8F0ED803A548}" srcOrd="1" destOrd="0" presId="urn:microsoft.com/office/officeart/2005/8/layout/hProcess7"/>
    <dgm:cxn modelId="{D28C1B1D-C509-436B-8B45-26143AA7FD5A}" type="presParOf" srcId="{8F94B2F5-44EF-42F6-8937-B175DA561374}" destId="{F64119AB-B9D3-4552-9F3B-1AA333D7BA53}" srcOrd="2" destOrd="0" presId="urn:microsoft.com/office/officeart/2005/8/layout/hProcess7"/>
    <dgm:cxn modelId="{62AFD97D-6DCD-44B9-9432-817959DDF1E9}" type="presParOf" srcId="{45516E2C-A9F4-4F03-B623-0AD1DC082E5E}" destId="{0752237A-1BD1-40AA-AB7B-771B7B4431CA}" srcOrd="7" destOrd="0" presId="urn:microsoft.com/office/officeart/2005/8/layout/hProcess7"/>
    <dgm:cxn modelId="{01F43114-C7D8-4A95-B79F-EE2A44FDE550}" type="presParOf" srcId="{45516E2C-A9F4-4F03-B623-0AD1DC082E5E}" destId="{E5DB9A7C-10F1-4541-9FCC-CC0B880200E9}" srcOrd="8" destOrd="0" presId="urn:microsoft.com/office/officeart/2005/8/layout/hProcess7"/>
    <dgm:cxn modelId="{0AE67E59-7924-4232-81E5-C2AA30CBCCED}" type="presParOf" srcId="{E5DB9A7C-10F1-4541-9FCC-CC0B880200E9}" destId="{54498911-4BA0-45C6-9C63-E9B8E7F5F6A4}" srcOrd="0" destOrd="0" presId="urn:microsoft.com/office/officeart/2005/8/layout/hProcess7"/>
    <dgm:cxn modelId="{29DDDCC1-FC4B-4D66-AF9F-48626EF587AF}" type="presParOf" srcId="{E5DB9A7C-10F1-4541-9FCC-CC0B880200E9}" destId="{73F4037F-EC7A-4140-94F9-7A7EBAC065C1}" srcOrd="1" destOrd="0" presId="urn:microsoft.com/office/officeart/2005/8/layout/hProcess7"/>
    <dgm:cxn modelId="{95E46CCE-5BAE-4EAE-B53D-D2EC427432C3}" type="presParOf" srcId="{E5DB9A7C-10F1-4541-9FCC-CC0B880200E9}" destId="{18A00DA8-55D2-4380-9150-0DDB4D75E42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D530B-73DD-41AF-B099-3446E681F5E0}">
      <dsp:nvSpPr>
        <dsp:cNvPr id="0" name=""/>
        <dsp:cNvSpPr/>
      </dsp:nvSpPr>
      <dsp:spPr>
        <a:xfrm>
          <a:off x="681" y="869368"/>
          <a:ext cx="2932552" cy="3519063"/>
        </a:xfrm>
        <a:prstGeom prst="roundRect">
          <a:avLst>
            <a:gd name="adj" fmla="val 5000"/>
          </a:avLst>
        </a:prstGeom>
        <a:solidFill>
          <a:srgbClr val="BE6311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>
              <a:latin typeface="Calibri Light" panose="020F0302020204030204"/>
            </a:rPr>
            <a:t>Rastreamento</a:t>
          </a:r>
          <a:endParaRPr lang="pt-BR" sz="2700" kern="1200" dirty="0"/>
        </a:p>
      </dsp:txBody>
      <dsp:txXfrm rot="16200000">
        <a:off x="-1148879" y="2018929"/>
        <a:ext cx="2885631" cy="586510"/>
      </dsp:txXfrm>
    </dsp:sp>
    <dsp:sp modelId="{A5C80067-827C-463C-A367-DDE5FA038CA2}">
      <dsp:nvSpPr>
        <dsp:cNvPr id="0" name=""/>
        <dsp:cNvSpPr/>
      </dsp:nvSpPr>
      <dsp:spPr>
        <a:xfrm>
          <a:off x="587192" y="869368"/>
          <a:ext cx="2184751" cy="3519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 dirty="0">
            <a:latin typeface="Calibri Light" panose="020F0302020204030204"/>
          </a:endParaRP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>
              <a:latin typeface="Calibri Light" panose="020F0302020204030204"/>
            </a:rPr>
            <a:t>Elegibilidade Simplificada para Cuidados Paliativos</a:t>
          </a:r>
          <a:endParaRPr lang="pt-BR" sz="3300" kern="1200" dirty="0"/>
        </a:p>
      </dsp:txBody>
      <dsp:txXfrm>
        <a:off x="587192" y="869368"/>
        <a:ext cx="2184751" cy="3519063"/>
      </dsp:txXfrm>
    </dsp:sp>
    <dsp:sp modelId="{3A862124-19C2-40E6-85EE-ED98C64436A8}">
      <dsp:nvSpPr>
        <dsp:cNvPr id="0" name=""/>
        <dsp:cNvSpPr/>
      </dsp:nvSpPr>
      <dsp:spPr>
        <a:xfrm>
          <a:off x="3035873" y="869368"/>
          <a:ext cx="2932552" cy="3519063"/>
        </a:xfrm>
        <a:prstGeom prst="roundRect">
          <a:avLst>
            <a:gd name="adj" fmla="val 5000"/>
          </a:avLst>
        </a:prstGeom>
        <a:solidFill>
          <a:srgbClr val="BE6311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>
              <a:latin typeface="Calibri Light" panose="020F0302020204030204"/>
            </a:rPr>
            <a:t>Definir Elegibilidade</a:t>
          </a:r>
          <a:endParaRPr lang="pt-BR" sz="2700" kern="1200" dirty="0"/>
        </a:p>
      </dsp:txBody>
      <dsp:txXfrm rot="16200000">
        <a:off x="1886312" y="2018929"/>
        <a:ext cx="2885631" cy="586510"/>
      </dsp:txXfrm>
    </dsp:sp>
    <dsp:sp modelId="{78E266CB-F56E-4DFD-B6F5-136C72B20BDE}">
      <dsp:nvSpPr>
        <dsp:cNvPr id="0" name=""/>
        <dsp:cNvSpPr/>
      </dsp:nvSpPr>
      <dsp:spPr>
        <a:xfrm rot="5400000">
          <a:off x="2792013" y="3665530"/>
          <a:ext cx="517046" cy="4398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0D5EB-5B14-4EDE-A73A-0EDE2CE43C25}">
      <dsp:nvSpPr>
        <dsp:cNvPr id="0" name=""/>
        <dsp:cNvSpPr/>
      </dsp:nvSpPr>
      <dsp:spPr>
        <a:xfrm>
          <a:off x="3622384" y="869368"/>
          <a:ext cx="2184751" cy="3519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 dirty="0">
            <a:latin typeface="Calibri Light" panose="020F0302020204030204"/>
          </a:endParaRPr>
        </a:p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 dirty="0">
            <a:latin typeface="Calibri Light" panose="020F0302020204030204"/>
          </a:endParaRP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>
              <a:latin typeface="Calibri Light" panose="020F0302020204030204"/>
            </a:rPr>
            <a:t>SPICT-BR</a:t>
          </a:r>
          <a:endParaRPr lang="pt-BR" sz="3300" kern="1200" dirty="0"/>
        </a:p>
      </dsp:txBody>
      <dsp:txXfrm>
        <a:off x="3622384" y="869368"/>
        <a:ext cx="2184751" cy="3519063"/>
      </dsp:txXfrm>
    </dsp:sp>
    <dsp:sp modelId="{54498911-4BA0-45C6-9C63-E9B8E7F5F6A4}">
      <dsp:nvSpPr>
        <dsp:cNvPr id="0" name=""/>
        <dsp:cNvSpPr/>
      </dsp:nvSpPr>
      <dsp:spPr>
        <a:xfrm>
          <a:off x="6071065" y="869368"/>
          <a:ext cx="2932552" cy="3519063"/>
        </a:xfrm>
        <a:prstGeom prst="roundRect">
          <a:avLst>
            <a:gd name="adj" fmla="val 5000"/>
          </a:avLst>
        </a:prstGeom>
        <a:solidFill>
          <a:srgbClr val="BE631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>
              <a:latin typeface="Calibri Light" panose="020F0302020204030204"/>
            </a:rPr>
            <a:t>Priorização</a:t>
          </a:r>
          <a:endParaRPr lang="pt-BR" sz="2700" kern="1200" dirty="0"/>
        </a:p>
      </dsp:txBody>
      <dsp:txXfrm rot="16200000">
        <a:off x="4921505" y="2018929"/>
        <a:ext cx="2885631" cy="586510"/>
      </dsp:txXfrm>
    </dsp:sp>
    <dsp:sp modelId="{0E7547A8-39DA-47AB-BF25-8F0ED803A548}">
      <dsp:nvSpPr>
        <dsp:cNvPr id="0" name=""/>
        <dsp:cNvSpPr/>
      </dsp:nvSpPr>
      <dsp:spPr>
        <a:xfrm rot="5400000">
          <a:off x="5827205" y="3665530"/>
          <a:ext cx="517046" cy="4398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00DA8-55D2-4380-9150-0DDB4D75E42C}">
      <dsp:nvSpPr>
        <dsp:cNvPr id="0" name=""/>
        <dsp:cNvSpPr/>
      </dsp:nvSpPr>
      <dsp:spPr>
        <a:xfrm>
          <a:off x="6657576" y="869368"/>
          <a:ext cx="2184751" cy="3519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 dirty="0">
            <a:latin typeface="Calibri Light" panose="020F0302020204030204"/>
          </a:endParaRPr>
        </a:p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 dirty="0">
            <a:latin typeface="Calibri Light" panose="020F0302020204030204"/>
          </a:endParaRP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>
              <a:latin typeface="Calibri Light" panose="020F0302020204030204"/>
            </a:rPr>
            <a:t>Pergunta Surpresa</a:t>
          </a:r>
          <a:endParaRPr lang="pt-BR" sz="3300" kern="1200" dirty="0"/>
        </a:p>
      </dsp:txBody>
      <dsp:txXfrm>
        <a:off x="6657576" y="869368"/>
        <a:ext cx="2184751" cy="3519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46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25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A75E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0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-9507" b="1"/>
          <a:stretch/>
        </p:blipFill>
        <p:spPr>
          <a:xfrm>
            <a:off x="8575590" y="2430162"/>
            <a:ext cx="3616408" cy="284635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9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9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76B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3"/>
          <a:stretch/>
        </p:blipFill>
        <p:spPr>
          <a:xfrm>
            <a:off x="10926996" y="3956181"/>
            <a:ext cx="1267385" cy="29142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0"/>
          <a:stretch/>
        </p:blipFill>
        <p:spPr>
          <a:xfrm>
            <a:off x="10952443" y="3956180"/>
            <a:ext cx="1231319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5111" cy="2599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3"/>
          <a:stretch/>
        </p:blipFill>
        <p:spPr>
          <a:xfrm>
            <a:off x="10934043" y="3963784"/>
            <a:ext cx="1264307" cy="289903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BE631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BE6311"/>
              </a:solidFill>
            </a:endParaRPr>
          </a:p>
          <a:p>
            <a:pPr algn="ctr"/>
            <a:r>
              <a:rPr lang="pt-BR" sz="2000" dirty="0">
                <a:solidFill>
                  <a:srgbClr val="BE6311"/>
                </a:solidFill>
              </a:rPr>
              <a:t>Visite o </a:t>
            </a:r>
            <a:r>
              <a:rPr lang="pt-BR" sz="2000" b="1" dirty="0">
                <a:solidFill>
                  <a:srgbClr val="BE6311"/>
                </a:solidFill>
              </a:rPr>
              <a:t>e-Planifica </a:t>
            </a:r>
            <a:r>
              <a:rPr lang="pt-BR" sz="2000" dirty="0">
                <a:solidFill>
                  <a:srgbClr val="BE6311"/>
                </a:solidFill>
              </a:rPr>
              <a:t>e acesse os materiais do </a:t>
            </a:r>
            <a:r>
              <a:rPr lang="pt-BR" sz="2000" dirty="0" err="1">
                <a:solidFill>
                  <a:srgbClr val="BE6311"/>
                </a:solidFill>
              </a:rPr>
              <a:t>PlanificaSUS</a:t>
            </a:r>
            <a:r>
              <a:rPr lang="pt-BR" sz="2000" dirty="0">
                <a:solidFill>
                  <a:srgbClr val="BE6311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ct.org.uk/the-spict/spict-br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49452" y="2666553"/>
            <a:ext cx="7635206" cy="866559"/>
          </a:xfrm>
        </p:spPr>
        <p:txBody>
          <a:bodyPr>
            <a:noAutofit/>
          </a:bodyPr>
          <a:lstStyle/>
          <a:p>
            <a:r>
              <a:rPr lang="pt-BR" sz="3200" dirty="0">
                <a:ea typeface="+mj-lt"/>
                <a:cs typeface="+mj-lt"/>
              </a:rPr>
              <a:t>Etapa 8: Cuidados Paliativos na APS e na AAE</a:t>
            </a:r>
            <a:br>
              <a:rPr lang="pt-BR" sz="3200" dirty="0">
                <a:ea typeface="+mj-lt"/>
                <a:cs typeface="+mj-lt"/>
              </a:rPr>
            </a:br>
            <a:r>
              <a:rPr lang="pt-BR" sz="3200" dirty="0">
                <a:ea typeface="+mj-lt"/>
                <a:cs typeface="+mj-lt"/>
              </a:rPr>
              <a:t>Oficina Tutorial 8.1 APS</a:t>
            </a:r>
            <a:endParaRPr lang="pt-BR" sz="3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Subtítulo da seção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6408476" cy="364441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Os cuidados paliativos podem ser exercidos no contexto da APS sem necessidade de intervenções estruturais específicas, havendo, entretanto, necessidade do acesso a insumos, medicamentos e conhecimentos específicos.</a:t>
            </a:r>
            <a:r>
              <a:rPr lang="en-US" dirty="0"/>
              <a:t/>
            </a:r>
            <a:br>
              <a:rPr lang="en-US" dirty="0"/>
            </a:br>
            <a:endParaRPr lang="en-US"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Territorialização e diagnóstico territorial: conhecer os recursos da comunidade e identificar os demais serviços públicos (por exemplo, equipamentos de assistência social), que podem apoiar uma atenção integral ao usuário e à sua família, também são aspectos importantes do diagnóstico territorial para a prática de cuidados paliativos.</a:t>
            </a:r>
            <a:endParaRPr lang="pt-BR" dirty="0"/>
          </a:p>
          <a:p>
            <a:pPr marL="0" indent="0" algn="just">
              <a:buNone/>
            </a:pPr>
            <a:endParaRPr lang="pt-BR" dirty="0">
              <a:cs typeface="Calibri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3E1DC7FF-6FB8-1C77-365D-1F80758860EB}"/>
              </a:ext>
            </a:extLst>
          </p:cNvPr>
          <p:cNvGrpSpPr>
            <a:grpSpLocks/>
          </p:cNvGrpSpPr>
          <p:nvPr/>
        </p:nvGrpSpPr>
        <p:grpSpPr bwMode="auto">
          <a:xfrm>
            <a:off x="276076" y="1090811"/>
            <a:ext cx="8245475" cy="898525"/>
            <a:chOff x="276076" y="1090811"/>
            <a:chExt cx="7488832" cy="126000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25635C6F-CA9B-4E0C-02E9-F0B2091342D7}"/>
                </a:ext>
              </a:extLst>
            </p:cNvPr>
            <p:cNvSpPr/>
            <p:nvPr/>
          </p:nvSpPr>
          <p:spPr bwMode="auto">
            <a:xfrm>
              <a:off x="636532" y="1090811"/>
              <a:ext cx="7128376" cy="1260000"/>
            </a:xfrm>
            <a:prstGeom prst="rect">
              <a:avLst/>
            </a:prstGeom>
            <a:solidFill>
              <a:srgbClr val="BACDE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Intervenções na Estrutura  Macroprocessos e Microprocessos Básicos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8F955C50-17E4-D033-DD7F-F865FFAB7EE6}"/>
                </a:ext>
              </a:extLst>
            </p:cNvPr>
            <p:cNvSpPr/>
            <p:nvPr/>
          </p:nvSpPr>
          <p:spPr bwMode="auto">
            <a:xfrm>
              <a:off x="276076" y="1090811"/>
              <a:ext cx="360456" cy="1260000"/>
            </a:xfrm>
            <a:prstGeom prst="rect">
              <a:avLst/>
            </a:prstGeom>
            <a:solidFill>
              <a:srgbClr val="005A9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014A54A2-2721-75AB-54BE-ACBAF88C6236}"/>
              </a:ext>
            </a:extLst>
          </p:cNvPr>
          <p:cNvGrpSpPr/>
          <p:nvPr/>
        </p:nvGrpSpPr>
        <p:grpSpPr>
          <a:xfrm>
            <a:off x="7187044" y="3103205"/>
            <a:ext cx="2956560" cy="2590800"/>
            <a:chOff x="1285008" y="3033932"/>
            <a:chExt cx="2956560" cy="2591155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A065501E-55BC-E512-AADB-18B7CA301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008" y="3033932"/>
              <a:ext cx="2956560" cy="259080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17B6D673-5FCB-7EA9-E3FF-86490B14B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810" y="4518917"/>
              <a:ext cx="642620" cy="110617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CB892A6F-C4B7-28CE-9E21-1CB13E0A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43" y="4292146"/>
              <a:ext cx="600075" cy="57912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xmlns="" id="{CD5F17B1-B086-15BB-AC09-8DE91024F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138" y="4292146"/>
              <a:ext cx="600075" cy="579120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37C4527-F81D-9187-3659-816D727134D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26" y="5580937"/>
            <a:ext cx="2943860" cy="2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Subtítulo da seção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6602441" cy="364441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Cadastro e estratificação de risco familiar: o cadastro das famílias, identificando seus fatores de risco, e o conhecimento de cada um dos membros da família e da dinâmica de relação entre eles pelos instrumentos de abordagem familiar, como o </a:t>
            </a:r>
            <a:r>
              <a:rPr lang="pt-BR" dirty="0" err="1">
                <a:latin typeface="Calibri"/>
                <a:cs typeface="Calibri"/>
              </a:rPr>
              <a:t>genograma</a:t>
            </a:r>
            <a:r>
              <a:rPr lang="pt-BR" dirty="0">
                <a:latin typeface="Calibri"/>
                <a:cs typeface="Calibri"/>
              </a:rPr>
              <a:t>, o </a:t>
            </a:r>
            <a:r>
              <a:rPr lang="pt-BR" dirty="0" err="1">
                <a:latin typeface="Calibri"/>
                <a:cs typeface="Calibri"/>
              </a:rPr>
              <a:t>ecomapa</a:t>
            </a:r>
            <a:r>
              <a:rPr lang="pt-BR" dirty="0">
                <a:latin typeface="Calibri"/>
                <a:cs typeface="Calibri"/>
              </a:rPr>
              <a:t> e o ciclo de vida familiar, permitirão à equipe de saúde, no caso da necessidade de cuidados paliativos, traçar estratégias mais potentes de apoio ao sistema familiar.</a:t>
            </a:r>
            <a:endParaRPr lang="pt-BR" dirty="0"/>
          </a:p>
          <a:p>
            <a:pPr algn="just"/>
            <a:r>
              <a:rPr lang="pt-BR" dirty="0">
                <a:latin typeface="Calibri"/>
                <a:cs typeface="Calibri"/>
              </a:rPr>
              <a:t>A organização da agenda da equipe: a atenção em cuidados paliativos para um determinado usuário/família pode, em certos momentos, ocupar parte importante da agenda de alguns profissionais. É importante conhecer os critérios de organização da agenda da equipe, com a programação local e o dimensionamento das atividades, a partir da necessidade da população, para otimizar a distribuição das ações.</a:t>
            </a:r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3E1DC7FF-6FB8-1C77-365D-1F80758860EB}"/>
              </a:ext>
            </a:extLst>
          </p:cNvPr>
          <p:cNvGrpSpPr>
            <a:grpSpLocks/>
          </p:cNvGrpSpPr>
          <p:nvPr/>
        </p:nvGrpSpPr>
        <p:grpSpPr bwMode="auto">
          <a:xfrm>
            <a:off x="276076" y="1090811"/>
            <a:ext cx="8245475" cy="898525"/>
            <a:chOff x="276076" y="1090811"/>
            <a:chExt cx="7488832" cy="126000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25635C6F-CA9B-4E0C-02E9-F0B2091342D7}"/>
                </a:ext>
              </a:extLst>
            </p:cNvPr>
            <p:cNvSpPr/>
            <p:nvPr/>
          </p:nvSpPr>
          <p:spPr bwMode="auto">
            <a:xfrm>
              <a:off x="636532" y="1090811"/>
              <a:ext cx="7128376" cy="1260000"/>
            </a:xfrm>
            <a:prstGeom prst="rect">
              <a:avLst/>
            </a:prstGeom>
            <a:solidFill>
              <a:srgbClr val="BACDE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Intervenções na Estrutura  Macroprocessos e Microprocessos Básicos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8F955C50-17E4-D033-DD7F-F865FFAB7EE6}"/>
                </a:ext>
              </a:extLst>
            </p:cNvPr>
            <p:cNvSpPr/>
            <p:nvPr/>
          </p:nvSpPr>
          <p:spPr bwMode="auto">
            <a:xfrm>
              <a:off x="276076" y="1090811"/>
              <a:ext cx="360456" cy="1260000"/>
            </a:xfrm>
            <a:prstGeom prst="rect">
              <a:avLst/>
            </a:prstGeom>
            <a:solidFill>
              <a:srgbClr val="005A9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014A54A2-2721-75AB-54BE-ACBAF88C6236}"/>
              </a:ext>
            </a:extLst>
          </p:cNvPr>
          <p:cNvGrpSpPr/>
          <p:nvPr/>
        </p:nvGrpSpPr>
        <p:grpSpPr>
          <a:xfrm>
            <a:off x="7187044" y="3103205"/>
            <a:ext cx="2956560" cy="2590800"/>
            <a:chOff x="1285008" y="3033932"/>
            <a:chExt cx="2956560" cy="2591155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A065501E-55BC-E512-AADB-18B7CA301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008" y="3033932"/>
              <a:ext cx="2956560" cy="259080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17B6D673-5FCB-7EA9-E3FF-86490B14B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810" y="4518917"/>
              <a:ext cx="642620" cy="110617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CB892A6F-C4B7-28CE-9E21-1CB13E0A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43" y="4292146"/>
              <a:ext cx="600075" cy="57912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xmlns="" id="{CD5F17B1-B086-15BB-AC09-8DE91024F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138" y="4292146"/>
              <a:ext cx="600075" cy="579120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37C4527-F81D-9187-3659-816D727134D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26" y="5580937"/>
            <a:ext cx="2943860" cy="2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4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Subtítulo da seção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6602441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pt-BR" dirty="0"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A estratificação de risco populacional e a identificação das subpopulações-alvo por fator de risco ou condições de saúde: considerando a população sob responsabilidade de uma equipe de APS e as subpopulações estratificadas segundo fatores de risco e condições de saúde, pode-se adequar a oferta de ações referentes aos cuidados paliativos. </a:t>
            </a:r>
            <a:endParaRPr lang="pt-BR">
              <a:cs typeface="Calibri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3E1DC7FF-6FB8-1C77-365D-1F80758860EB}"/>
              </a:ext>
            </a:extLst>
          </p:cNvPr>
          <p:cNvGrpSpPr>
            <a:grpSpLocks/>
          </p:cNvGrpSpPr>
          <p:nvPr/>
        </p:nvGrpSpPr>
        <p:grpSpPr bwMode="auto">
          <a:xfrm>
            <a:off x="276076" y="1090811"/>
            <a:ext cx="8245475" cy="898525"/>
            <a:chOff x="276076" y="1090811"/>
            <a:chExt cx="7488832" cy="126000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25635C6F-CA9B-4E0C-02E9-F0B2091342D7}"/>
                </a:ext>
              </a:extLst>
            </p:cNvPr>
            <p:cNvSpPr/>
            <p:nvPr/>
          </p:nvSpPr>
          <p:spPr bwMode="auto">
            <a:xfrm>
              <a:off x="636532" y="1090811"/>
              <a:ext cx="7128376" cy="1260000"/>
            </a:xfrm>
            <a:prstGeom prst="rect">
              <a:avLst/>
            </a:prstGeom>
            <a:solidFill>
              <a:srgbClr val="BACDE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Intervenções na Estrutura  Macroprocessos e Microprocessos Básicos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8F955C50-17E4-D033-DD7F-F865FFAB7EE6}"/>
                </a:ext>
              </a:extLst>
            </p:cNvPr>
            <p:cNvSpPr/>
            <p:nvPr/>
          </p:nvSpPr>
          <p:spPr bwMode="auto">
            <a:xfrm>
              <a:off x="276076" y="1090811"/>
              <a:ext cx="360456" cy="1260000"/>
            </a:xfrm>
            <a:prstGeom prst="rect">
              <a:avLst/>
            </a:prstGeom>
            <a:solidFill>
              <a:srgbClr val="005A9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014A54A2-2721-75AB-54BE-ACBAF88C6236}"/>
              </a:ext>
            </a:extLst>
          </p:cNvPr>
          <p:cNvGrpSpPr/>
          <p:nvPr/>
        </p:nvGrpSpPr>
        <p:grpSpPr>
          <a:xfrm>
            <a:off x="7187044" y="3103205"/>
            <a:ext cx="2956560" cy="2590800"/>
            <a:chOff x="1285008" y="3033932"/>
            <a:chExt cx="2956560" cy="2591155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A065501E-55BC-E512-AADB-18B7CA301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008" y="3033932"/>
              <a:ext cx="2956560" cy="259080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17B6D673-5FCB-7EA9-E3FF-86490B14B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810" y="4518917"/>
              <a:ext cx="642620" cy="110617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CB892A6F-C4B7-28CE-9E21-1CB13E0A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43" y="4292146"/>
              <a:ext cx="600075" cy="57912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xmlns="" id="{CD5F17B1-B086-15BB-AC09-8DE91024F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138" y="4292146"/>
              <a:ext cx="600075" cy="579120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37C4527-F81D-9187-3659-816D727134D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26" y="5580937"/>
            <a:ext cx="2943860" cy="2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6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Subtítulo da seção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7073495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Processos para acolhimento das demandas espontâneas que inclua a atenção a situações comuns em cuidados paliativos como, por exemplo, o manejo da dor ou possíveis urgências paliativas, que devem ser identificadas e abordadas rapidamente</a:t>
            </a:r>
            <a:endParaRPr lang="pt-BR" dirty="0">
              <a:cs typeface="Calibri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00306184-9AAC-997D-736B-CB58C04E12FD}"/>
              </a:ext>
            </a:extLst>
          </p:cNvPr>
          <p:cNvGrpSpPr>
            <a:grpSpLocks/>
          </p:cNvGrpSpPr>
          <p:nvPr/>
        </p:nvGrpSpPr>
        <p:grpSpPr bwMode="auto">
          <a:xfrm>
            <a:off x="327654" y="1349187"/>
            <a:ext cx="8932008" cy="900114"/>
            <a:chOff x="327654" y="1349187"/>
            <a:chExt cx="7460169" cy="90000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1B6CF0A5-83A5-D4DF-746D-001825E93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29" y="1349188"/>
              <a:ext cx="7128194" cy="900000"/>
            </a:xfrm>
            <a:prstGeom prst="rect">
              <a:avLst/>
            </a:prstGeom>
            <a:solidFill>
              <a:srgbClr val="F2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pt-BR" sz="2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Macroprocessos de atenção aos eventos agudos</a:t>
              </a:r>
            </a:p>
            <a:p>
              <a:pPr defTabSz="914400"/>
              <a:endParaRPr lang="pt-BR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67AAFF3B-F91B-DB52-729F-E0867A71AC23}"/>
                </a:ext>
              </a:extLst>
            </p:cNvPr>
            <p:cNvSpPr/>
            <p:nvPr/>
          </p:nvSpPr>
          <p:spPr bwMode="auto">
            <a:xfrm>
              <a:off x="327654" y="1349187"/>
              <a:ext cx="359806" cy="900000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kern="0" dirty="0">
                  <a:solidFill>
                    <a:schemeClr val="bg1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23E77E4-65AF-BC81-F6CB-031D4178D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00" y="4032909"/>
            <a:ext cx="241211" cy="1591468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751D5024-632E-6A1E-774D-EF9364E45B32}"/>
              </a:ext>
            </a:extLst>
          </p:cNvPr>
          <p:cNvGrpSpPr/>
          <p:nvPr/>
        </p:nvGrpSpPr>
        <p:grpSpPr>
          <a:xfrm>
            <a:off x="7755081" y="3033932"/>
            <a:ext cx="2956560" cy="2590800"/>
            <a:chOff x="1285008" y="3033932"/>
            <a:chExt cx="2956560" cy="2591155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D3B2CAB8-4231-61DB-FAA2-87F726833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008" y="3033932"/>
              <a:ext cx="2956560" cy="259080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261EB85B-2B0F-7A48-1A0A-D440DA9F3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810" y="4518917"/>
              <a:ext cx="642620" cy="110617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xmlns="" id="{D9FD9A1E-4EB8-048C-EB30-39E97CFB0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43" y="4292146"/>
              <a:ext cx="600075" cy="579120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F222CB45-CF45-5CF4-20C4-1B1CBCBED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138" y="4292146"/>
              <a:ext cx="600075" cy="57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767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Subtítulo da seção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6824113" cy="36444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Os cuidados paliativos podem estar associados a vários processos de atenção às condições crônicas, por exemplo: gestão da condição de saúde; gestão de caso; elaboração e monitoramento dos planos de autocuidado; acompanhamento dos planos de cuidado; gestão de riscos com foco na segurança dos usuários; educação permanente dos profissionais; educação em saúde dos usuários; </a:t>
            </a:r>
            <a:r>
              <a:rPr lang="pt-BR" dirty="0" err="1">
                <a:latin typeface="Calibri"/>
                <a:cs typeface="Calibri"/>
              </a:rPr>
              <a:t>matriciamento</a:t>
            </a:r>
            <a:r>
              <a:rPr lang="pt-BR" dirty="0">
                <a:latin typeface="Calibri"/>
                <a:cs typeface="Calibri"/>
              </a:rPr>
              <a:t> entre generalistas e especialistas e mapeamento e utilização dos recursos comunitários.</a:t>
            </a:r>
          </a:p>
          <a:p>
            <a:pPr marL="0" indent="0"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>
              <a:cs typeface="Calibri" panose="020F050202020403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F80BA0AF-51F7-F858-9EE2-203E1DDE6E1F}"/>
              </a:ext>
            </a:extLst>
          </p:cNvPr>
          <p:cNvGrpSpPr>
            <a:grpSpLocks/>
          </p:cNvGrpSpPr>
          <p:nvPr/>
        </p:nvGrpSpPr>
        <p:grpSpPr bwMode="auto">
          <a:xfrm>
            <a:off x="369602" y="1119331"/>
            <a:ext cx="8685333" cy="900113"/>
            <a:chOff x="328038" y="869949"/>
            <a:chExt cx="6224821" cy="12600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FD684168-454E-C560-8608-A12491EDC23D}"/>
                </a:ext>
              </a:extLst>
            </p:cNvPr>
            <p:cNvSpPr/>
            <p:nvPr/>
          </p:nvSpPr>
          <p:spPr bwMode="auto">
            <a:xfrm>
              <a:off x="687761" y="869949"/>
              <a:ext cx="5865098" cy="1260000"/>
            </a:xfrm>
            <a:prstGeom prst="rect">
              <a:avLst/>
            </a:prstGeom>
            <a:solidFill>
              <a:srgbClr val="A3E1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t-BR" sz="2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rPr>
                <a:t>Macroprocessos de atenção às condições crônicas não agudizadas, enfermidades e pessoas hiper utilizadoras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950A2C11-5A5C-1623-EB9E-533862A353E3}"/>
                </a:ext>
              </a:extLst>
            </p:cNvPr>
            <p:cNvSpPr/>
            <p:nvPr/>
          </p:nvSpPr>
          <p:spPr bwMode="auto">
            <a:xfrm>
              <a:off x="328038" y="869949"/>
              <a:ext cx="359723" cy="126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33F10B39-43C0-9547-17BD-583A8758BE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07" y="3832539"/>
            <a:ext cx="225425" cy="1625583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xmlns="" id="{8BA7DE33-BE1A-0CC2-2BBE-0B9C5ECB384B}"/>
              </a:ext>
            </a:extLst>
          </p:cNvPr>
          <p:cNvGrpSpPr/>
          <p:nvPr/>
        </p:nvGrpSpPr>
        <p:grpSpPr>
          <a:xfrm>
            <a:off x="7644244" y="2822605"/>
            <a:ext cx="2956560" cy="2635872"/>
            <a:chOff x="1285008" y="2988860"/>
            <a:chExt cx="2956560" cy="2591155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xmlns="" id="{9875ED3E-F27C-4D31-BE03-82E70634C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008" y="2988860"/>
              <a:ext cx="2956560" cy="2590800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2BD32F20-CB3D-904E-17F0-630ED9085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810" y="4473845"/>
              <a:ext cx="642620" cy="1106170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xmlns="" id="{7E7C5ED3-11EB-86B5-CFCF-DBB353A55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447" y="4247074"/>
              <a:ext cx="600075" cy="579120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xmlns="" id="{E5EC8DC0-AE46-27BE-3C27-41BC84852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138" y="4247074"/>
              <a:ext cx="600075" cy="57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34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Subtítulo da seção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74" y="2441013"/>
            <a:ext cx="6256077" cy="364441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Os cuidados preventivos na APS não se limitam à prevenção primária, secundária e terciária, devendo ser incorporado um novo conceito, o de prevenção quaternária (MENDES et al, 2019)</a:t>
            </a:r>
            <a:endParaRPr lang="pt-BR" dirty="0"/>
          </a:p>
          <a:p>
            <a:pPr algn="just"/>
            <a:r>
              <a:rPr lang="pt-BR" dirty="0">
                <a:latin typeface="Calibri"/>
                <a:cs typeface="Calibri"/>
              </a:rPr>
              <a:t>Em todos esses níveis de prevenção, deve ser reconhecido o objetivo maior de favorecer qualidade de vida ao usuário – justamente o enfoque dos cuidados paliativos.</a:t>
            </a:r>
            <a:endParaRPr lang="en-US" dirty="0"/>
          </a:p>
          <a:p>
            <a:pPr algn="just"/>
            <a:r>
              <a:rPr lang="pt-BR" dirty="0">
                <a:latin typeface="Calibri"/>
                <a:cs typeface="Calibri"/>
              </a:rPr>
              <a:t>Em cuidados paliativos pode-se ressaltar a redução de prejuízos funcionais decorrentes de uma condição aguda ou crônica (incluindo reabilitação), as ações de </a:t>
            </a:r>
            <a:r>
              <a:rPr lang="pt-BR" dirty="0" err="1">
                <a:latin typeface="Calibri"/>
                <a:cs typeface="Calibri"/>
              </a:rPr>
              <a:t>desprescrição</a:t>
            </a:r>
            <a:r>
              <a:rPr lang="pt-BR" dirty="0">
                <a:latin typeface="Calibri"/>
                <a:cs typeface="Calibri"/>
              </a:rPr>
              <a:t> e a busca em preservar o usuário de </a:t>
            </a:r>
            <a:r>
              <a:rPr lang="en-US" dirty="0" err="1">
                <a:latin typeface="Calibri"/>
                <a:cs typeface="Calibri"/>
              </a:rPr>
              <a:t>exames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procedimentos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intervenções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excessivas</a:t>
            </a:r>
            <a:r>
              <a:rPr lang="en-US" dirty="0">
                <a:latin typeface="Calibri"/>
                <a:cs typeface="Calibri"/>
              </a:rPr>
              <a:t> e que </a:t>
            </a:r>
            <a:r>
              <a:rPr lang="en-US" dirty="0" err="1">
                <a:latin typeface="Calibri"/>
                <a:cs typeface="Calibri"/>
              </a:rPr>
              <a:t>não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geram</a:t>
            </a:r>
            <a:r>
              <a:rPr lang="en-US" dirty="0">
                <a:latin typeface="Calibri"/>
                <a:cs typeface="Calibri"/>
              </a:rPr>
              <a:t> real </a:t>
            </a:r>
            <a:r>
              <a:rPr lang="en-US" dirty="0" err="1">
                <a:latin typeface="Calibri"/>
                <a:cs typeface="Calibri"/>
              </a:rPr>
              <a:t>benefício</a:t>
            </a:r>
            <a:r>
              <a:rPr lang="en-US" dirty="0">
                <a:latin typeface="Calibri"/>
                <a:cs typeface="Calibri"/>
              </a:rPr>
              <a:t> </a:t>
            </a:r>
            <a:endParaRPr lang="en-US">
              <a:latin typeface="Calibri"/>
              <a:cs typeface="Calibri" panose="020F0502020204030204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2376B8E8-C8ED-5782-22A4-C03097D5E9B8}"/>
              </a:ext>
            </a:extLst>
          </p:cNvPr>
          <p:cNvGrpSpPr>
            <a:grpSpLocks/>
          </p:cNvGrpSpPr>
          <p:nvPr/>
        </p:nvGrpSpPr>
        <p:grpSpPr bwMode="auto">
          <a:xfrm>
            <a:off x="408559" y="1207213"/>
            <a:ext cx="8248650" cy="900113"/>
            <a:chOff x="408559" y="1207213"/>
            <a:chExt cx="7488040" cy="82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08F38E79-E76A-A38E-94FE-A551AAC11CCF}"/>
                </a:ext>
              </a:extLst>
            </p:cNvPr>
            <p:cNvSpPr/>
            <p:nvPr/>
          </p:nvSpPr>
          <p:spPr bwMode="auto">
            <a:xfrm>
              <a:off x="768838" y="1207213"/>
              <a:ext cx="7127761" cy="828000"/>
            </a:xfrm>
            <a:prstGeom prst="rect">
              <a:avLst/>
            </a:prstGeom>
            <a:solidFill>
              <a:srgbClr val="FFFBC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Macroprocessos de Atenção Preventiva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C63C9178-FE66-3B39-9562-B2BB6D2E8F43}"/>
                </a:ext>
              </a:extLst>
            </p:cNvPr>
            <p:cNvSpPr/>
            <p:nvPr/>
          </p:nvSpPr>
          <p:spPr bwMode="auto">
            <a:xfrm>
              <a:off x="408559" y="1207213"/>
              <a:ext cx="360279" cy="828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3ABFE17F-A607-2707-1A45-1F10C32385C9}"/>
              </a:ext>
            </a:extLst>
          </p:cNvPr>
          <p:cNvGrpSpPr/>
          <p:nvPr/>
        </p:nvGrpSpPr>
        <p:grpSpPr>
          <a:xfrm>
            <a:off x="7187044" y="2909241"/>
            <a:ext cx="2956560" cy="2590800"/>
            <a:chOff x="1285008" y="3033932"/>
            <a:chExt cx="2956560" cy="2591155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9A77E0BA-41D3-C7D5-3BFF-D0F346D6C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008" y="3033932"/>
              <a:ext cx="2956560" cy="259080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ABEB9FE9-ADED-A3C8-E542-1879A226E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810" y="4518917"/>
              <a:ext cx="642620" cy="110617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xmlns="" id="{0AAAD4B1-57CA-0F4A-7064-BC028C21E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43" y="4292146"/>
              <a:ext cx="600075" cy="579120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1BE81CE9-05B6-C433-DE47-E742F0268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138" y="4292146"/>
              <a:ext cx="600075" cy="579120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4000C65-768F-42F1-A924-C8ECFDC2C80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44" y="3872141"/>
            <a:ext cx="2943860" cy="2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0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Subtítulo da seção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74" y="2441013"/>
            <a:ext cx="6588586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O mapeamento de documentos e fluxos administrativos referentes aos cuidados paliativos e à construção de Procedimentos Operacionais Padrão, que permitam à equipe otimizar tempo, recursos e a segurança do paciente, é de grande importância para a atenção aos cuidados paliativos.</a:t>
            </a:r>
            <a:endParaRPr lang="pt-BR" dirty="0"/>
          </a:p>
          <a:p>
            <a:pPr algn="just"/>
            <a:r>
              <a:rPr lang="pt-BR" dirty="0">
                <a:latin typeface="Calibri"/>
                <a:cs typeface="Calibri"/>
              </a:rPr>
              <a:t>Exemplos: acesso e utilização do receituário amarelo, quando é necessária a prescrição de opioides; preenchimento de licenças e relatórios para a obtenção de benefícios sociais; Declaração de Óbito.</a:t>
            </a:r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0751DFAF-5F18-0239-F680-0AA1992F373E}"/>
              </a:ext>
            </a:extLst>
          </p:cNvPr>
          <p:cNvGrpSpPr>
            <a:grpSpLocks/>
          </p:cNvGrpSpPr>
          <p:nvPr/>
        </p:nvGrpSpPr>
        <p:grpSpPr bwMode="auto">
          <a:xfrm>
            <a:off x="398640" y="1223476"/>
            <a:ext cx="8264525" cy="900113"/>
            <a:chOff x="398640" y="1223476"/>
            <a:chExt cx="7488000" cy="1259449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AB5C3D5E-876D-2D32-7719-7EBD913B8309}"/>
                </a:ext>
              </a:extLst>
            </p:cNvPr>
            <p:cNvSpPr/>
            <p:nvPr/>
          </p:nvSpPr>
          <p:spPr bwMode="auto">
            <a:xfrm>
              <a:off x="758225" y="1223476"/>
              <a:ext cx="7128415" cy="125944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t-BR" sz="2600" kern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Macroprocessos de Demandas Administrativas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1C17FE0D-887F-58F7-FB36-E1E194E14DC1}"/>
                </a:ext>
              </a:extLst>
            </p:cNvPr>
            <p:cNvSpPr/>
            <p:nvPr/>
          </p:nvSpPr>
          <p:spPr bwMode="auto">
            <a:xfrm>
              <a:off x="398640" y="1223476"/>
              <a:ext cx="359585" cy="1259449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2800" b="1" kern="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8ABDE87D-0B1A-CDBA-F693-DA043ACEFCCE}"/>
              </a:ext>
            </a:extLst>
          </p:cNvPr>
          <p:cNvGrpSpPr/>
          <p:nvPr/>
        </p:nvGrpSpPr>
        <p:grpSpPr>
          <a:xfrm>
            <a:off x="7214753" y="2978514"/>
            <a:ext cx="2956560" cy="2590800"/>
            <a:chOff x="1285008" y="3033932"/>
            <a:chExt cx="2956560" cy="2591155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xmlns="" id="{7E23223E-3E69-5ED6-13C0-7F061A3E6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008" y="3033932"/>
              <a:ext cx="2956560" cy="2590800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CFE29267-BDBB-6FB7-2033-DCCF077A1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810" y="4518917"/>
              <a:ext cx="642620" cy="1106170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xmlns="" id="{066828C8-895A-FC56-4B68-71EE0262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43" y="4292146"/>
              <a:ext cx="600075" cy="579120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xmlns="" id="{C493EB71-6EA7-B8BE-B425-4E82685E1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138" y="4292146"/>
              <a:ext cx="600075" cy="579120"/>
            </a:xfrm>
            <a:prstGeom prst="rect">
              <a:avLst/>
            </a:prstGeom>
          </p:spPr>
        </p:pic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D3D2C63B-8748-4515-F425-0DC95D59EBC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53" y="2978159"/>
            <a:ext cx="2959100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85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6325350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O domicílio deve ser considerado o principal local de oferta de cuidado  na fase final de vida, sempre que desejado e possível.</a:t>
            </a:r>
          </a:p>
          <a:p>
            <a:pPr marL="0" indent="0" algn="just">
              <a:buNone/>
            </a:pPr>
            <a:endParaRPr lang="en-US" dirty="0"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A atenção domiciliar em cuidados paliativos será indicada para pessoas que necessitarem desse tipo de cuidado em situação de restrição ao leito ou ao domicílio, sempre que esta for considerada a oferta de cuidado mais oportuna (BRASIL, 2018).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3A4C6E0A-BB7B-F5CE-6ACD-8293AD54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22AA531A-9081-B52F-BFFD-A10168CA4E5D}"/>
              </a:ext>
            </a:extLst>
          </p:cNvPr>
          <p:cNvGrpSpPr>
            <a:grpSpLocks/>
          </p:cNvGrpSpPr>
          <p:nvPr/>
        </p:nvGrpSpPr>
        <p:grpSpPr bwMode="auto">
          <a:xfrm>
            <a:off x="353143" y="1204977"/>
            <a:ext cx="8288339" cy="900113"/>
            <a:chOff x="353142" y="1204977"/>
            <a:chExt cx="7488040" cy="82800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69D22854-1FDB-2B38-F1CB-B4A5FA95EF8F}"/>
                </a:ext>
              </a:extLst>
            </p:cNvPr>
            <p:cNvSpPr/>
            <p:nvPr/>
          </p:nvSpPr>
          <p:spPr bwMode="auto">
            <a:xfrm>
              <a:off x="713131" y="1204977"/>
              <a:ext cx="7128051" cy="828000"/>
            </a:xfrm>
            <a:prstGeom prst="rect">
              <a:avLst/>
            </a:prstGeom>
            <a:solidFill>
              <a:srgbClr val="E0C0A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Macroprocessos de Atenção Domiciliar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E953EEFF-ACA0-586C-627A-9C675056E11E}"/>
                </a:ext>
              </a:extLst>
            </p:cNvPr>
            <p:cNvSpPr/>
            <p:nvPr/>
          </p:nvSpPr>
          <p:spPr bwMode="auto">
            <a:xfrm>
              <a:off x="353142" y="1204977"/>
              <a:ext cx="359989" cy="828000"/>
            </a:xfrm>
            <a:prstGeom prst="rect">
              <a:avLst/>
            </a:prstGeom>
            <a:solidFill>
              <a:srgbClr val="9966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CA69FDE4-9BEB-A2F7-1874-1A7D10817B17}"/>
              </a:ext>
            </a:extLst>
          </p:cNvPr>
          <p:cNvGrpSpPr/>
          <p:nvPr/>
        </p:nvGrpSpPr>
        <p:grpSpPr>
          <a:xfrm>
            <a:off x="7103917" y="2992368"/>
            <a:ext cx="2956560" cy="2590445"/>
            <a:chOff x="1285008" y="3033932"/>
            <a:chExt cx="2956560" cy="2590800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xmlns="" id="{871D2453-92FB-9BA1-4316-557309FD1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008" y="3033932"/>
              <a:ext cx="2956560" cy="2590800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57C68A83-0BCF-E08C-9808-5D80F609E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43" y="4292146"/>
              <a:ext cx="600075" cy="57912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xmlns="" id="{E201D0C9-1579-2714-BA22-12A50F15A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138" y="4292146"/>
              <a:ext cx="600075" cy="579120"/>
            </a:xfrm>
            <a:prstGeom prst="rect">
              <a:avLst/>
            </a:prstGeom>
          </p:spPr>
        </p:pic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D42C60DE-356C-F155-4780-22D87AF0834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14" y="4576973"/>
            <a:ext cx="652145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99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6533168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Ações de apoio ao autocuidado podem ser propostas ao usuário em qualquer fase do ciclo de uma condição de saúde, o que inclui os cuidados paliativos. Devem-se considerar a capacidade de autocuidado dentro da sua condição clínica e funcionalidade, de forma a estimular o mínimo de autonomia. Nos casos que necessite do apoio do cuidador, este precisa ser instrumentalizado pela equipe de saúde. </a:t>
            </a:r>
          </a:p>
          <a:p>
            <a:pPr marL="0" indent="0"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>
              <a:cs typeface="Calibri" panose="020F050202020403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BC4C8037-2173-F572-A49C-9F4DC325CE01}"/>
              </a:ext>
            </a:extLst>
          </p:cNvPr>
          <p:cNvGrpSpPr>
            <a:grpSpLocks/>
          </p:cNvGrpSpPr>
          <p:nvPr/>
        </p:nvGrpSpPr>
        <p:grpSpPr bwMode="auto">
          <a:xfrm>
            <a:off x="384804" y="1390516"/>
            <a:ext cx="8264525" cy="900113"/>
            <a:chOff x="384804" y="1390516"/>
            <a:chExt cx="7488000" cy="126000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4FC6F5D9-ADED-2694-93EC-2CF3C3053D57}"/>
                </a:ext>
              </a:extLst>
            </p:cNvPr>
            <p:cNvSpPr/>
            <p:nvPr/>
          </p:nvSpPr>
          <p:spPr bwMode="auto">
            <a:xfrm>
              <a:off x="744389" y="1390516"/>
              <a:ext cx="7128415" cy="126000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t-BR" sz="2600" kern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Macroprocessos de Autocuidado apoiado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E17385DC-B024-7719-D4D8-F6BA2E0A7553}"/>
                </a:ext>
              </a:extLst>
            </p:cNvPr>
            <p:cNvSpPr/>
            <p:nvPr/>
          </p:nvSpPr>
          <p:spPr bwMode="auto">
            <a:xfrm>
              <a:off x="384804" y="1390516"/>
              <a:ext cx="359585" cy="1260000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2600" b="1" kern="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6011192F-BD0D-36EB-A38F-176B3E6617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58" y="4125719"/>
            <a:ext cx="600075" cy="767715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9A614C7D-4D9E-FEC7-6558-03D0A975F18B}"/>
              </a:ext>
            </a:extLst>
          </p:cNvPr>
          <p:cNvGrpSpPr/>
          <p:nvPr/>
        </p:nvGrpSpPr>
        <p:grpSpPr>
          <a:xfrm>
            <a:off x="7187044" y="2867677"/>
            <a:ext cx="2956560" cy="2590800"/>
            <a:chOff x="1285008" y="3033932"/>
            <a:chExt cx="2956560" cy="2591155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xmlns="" id="{EA608EB9-7C88-FA1D-EF6C-FCF8C119F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008" y="3033932"/>
              <a:ext cx="2956560" cy="259080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xmlns="" id="{68E8EA20-D458-2B09-BFF9-18DC4136C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810" y="4518917"/>
              <a:ext cx="642620" cy="110617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xmlns="" id="{D03359F9-A244-3AA8-D72F-52FC45E6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43" y="4292146"/>
              <a:ext cx="600075" cy="57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620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49452" y="2666553"/>
            <a:ext cx="7635206" cy="866559"/>
          </a:xfrm>
        </p:spPr>
        <p:txBody>
          <a:bodyPr>
            <a:noAutofit/>
          </a:bodyPr>
          <a:lstStyle/>
          <a:p>
            <a:r>
              <a:rPr lang="pt-BR" sz="3200" dirty="0">
                <a:ea typeface="+mj-lt"/>
                <a:cs typeface="+mj-lt"/>
              </a:rPr>
              <a:t>Material de Apoio – Parte II</a:t>
            </a:r>
            <a:endParaRPr lang="pt-BR" sz="3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00058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799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031650" y="181155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Cheguei! </a:t>
              </a:r>
              <a:endParaRPr lang="pt-BR" sz="30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Sou a </a:t>
              </a:r>
              <a:r>
                <a:rPr lang="pt-BR" sz="2100" b="1" dirty="0">
                  <a:solidFill>
                    <a:schemeClr val="bg1"/>
                  </a:solidFill>
                </a:rPr>
                <a:t>Zezé </a:t>
              </a:r>
              <a:r>
                <a:rPr lang="pt-BR" sz="2100" dirty="0">
                  <a:solidFill>
                    <a:schemeClr val="bg1"/>
                  </a:solidFill>
                </a:rPr>
                <a:t>e estou aqui para apoiar vocês! </a:t>
              </a: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2399277"/>
              <a:ext cx="2503310" cy="3492556"/>
              <a:chOff x="6614814" y="2683955"/>
              <a:chExt cx="2503310" cy="3492556"/>
            </a:xfrm>
          </p:grpSpPr>
          <p:sp>
            <p:nvSpPr>
              <p:cNvPr id="20" name="Retângulo Arredondado 19"/>
              <p:cNvSpPr/>
              <p:nvPr/>
            </p:nvSpPr>
            <p:spPr>
              <a:xfrm>
                <a:off x="6614814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682102" y="4097719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683955"/>
                <a:ext cx="1286258" cy="1368165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dirty="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8" name="Retângulo Arredondado 17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5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2398931"/>
              <a:ext cx="2383024" cy="3492902"/>
              <a:chOff x="141729" y="2683609"/>
              <a:chExt cx="2383024" cy="3492902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308072" y="4097719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5" name="Retângulo Arredondado 14"/>
              <p:cNvSpPr/>
              <p:nvPr/>
            </p:nvSpPr>
            <p:spPr>
              <a:xfrm>
                <a:off x="141729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683609"/>
                <a:ext cx="1524002" cy="1448105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2" name="Retângulo Arredondado 11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2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857" y="1378660"/>
              <a:ext cx="3718914" cy="5479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1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37089" y="2163905"/>
            <a:ext cx="5228412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Quem pode se beneficiar de Cuidados Paliativos?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92258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A demanda da população por ações de cuidados paliativos</a:t>
            </a:r>
            <a:endParaRPr lang="pt-BR" dirty="0"/>
          </a:p>
        </p:txBody>
      </p:sp>
      <p:sp>
        <p:nvSpPr>
          <p:cNvPr id="9" name="Google Shape;256;p30">
            <a:extLst>
              <a:ext uri="{FF2B5EF4-FFF2-40B4-BE49-F238E27FC236}">
                <a16:creationId xmlns:a16="http://schemas.microsoft.com/office/drawing/2014/main" xmlns="" id="{4B4D0424-E444-23FD-3C86-75BF66554BD5}"/>
              </a:ext>
            </a:extLst>
          </p:cNvPr>
          <p:cNvSpPr txBox="1"/>
          <p:nvPr/>
        </p:nvSpPr>
        <p:spPr>
          <a:xfrm>
            <a:off x="6232908" y="2445827"/>
            <a:ext cx="3000000" cy="5541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População geral:</a:t>
            </a:r>
            <a:r>
              <a:rPr lang="pt-BR" sz="12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 Sensibilização e educação em saúde sobre cuidados paliativos</a:t>
            </a:r>
            <a:endParaRPr sz="1200"/>
          </a:p>
        </p:txBody>
      </p:sp>
      <p:sp>
        <p:nvSpPr>
          <p:cNvPr id="10" name="Google Shape;257;p30">
            <a:extLst>
              <a:ext uri="{FF2B5EF4-FFF2-40B4-BE49-F238E27FC236}">
                <a16:creationId xmlns:a16="http://schemas.microsoft.com/office/drawing/2014/main" xmlns="" id="{3FF250A6-0A56-8501-9BAB-423E0910B59E}"/>
              </a:ext>
            </a:extLst>
          </p:cNvPr>
          <p:cNvSpPr txBox="1"/>
          <p:nvPr/>
        </p:nvSpPr>
        <p:spPr>
          <a:xfrm>
            <a:off x="6232908" y="3236977"/>
            <a:ext cx="3000000" cy="9234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Pessoas com fatores de risco ou condição de saúde estabelecida:</a:t>
            </a:r>
            <a:r>
              <a:rPr lang="pt-BR" sz="12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 oportunidade de abordagem paliativa durante a rotina de cuidado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58;p30">
            <a:extLst>
              <a:ext uri="{FF2B5EF4-FFF2-40B4-BE49-F238E27FC236}">
                <a16:creationId xmlns:a16="http://schemas.microsoft.com/office/drawing/2014/main" xmlns="" id="{1E003EDF-BCD5-097D-7785-ABF9A61DEAE6}"/>
              </a:ext>
            </a:extLst>
          </p:cNvPr>
          <p:cNvSpPr txBox="1"/>
          <p:nvPr/>
        </p:nvSpPr>
        <p:spPr>
          <a:xfrm>
            <a:off x="6232908" y="4397427"/>
            <a:ext cx="3000000" cy="7389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Pessoas com elegibilidade para abordagem paliativa completa:</a:t>
            </a:r>
            <a:r>
              <a:rPr lang="pt-BR" sz="12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 cuidados paliativos integrados ao plano de cuidados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47E69A8-164F-4DB3-9F87-CE73B882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2445827"/>
            <a:ext cx="35528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64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Elegibilidade para Abordagem Paliativa Completa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97084451-CC87-8831-93FC-C72E440B9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46653"/>
              </p:ext>
            </p:extLst>
          </p:nvPr>
        </p:nvGraphicFramePr>
        <p:xfrm>
          <a:off x="1290637" y="1715294"/>
          <a:ext cx="90043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565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9">
            <a:extLst>
              <a:ext uri="{FF2B5EF4-FFF2-40B4-BE49-F238E27FC236}">
                <a16:creationId xmlns:a16="http://schemas.microsoft.com/office/drawing/2014/main" xmlns="" id="{549F868D-D0B2-85E2-E576-CA663C8AD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270655"/>
              </p:ext>
            </p:extLst>
          </p:nvPr>
        </p:nvGraphicFramePr>
        <p:xfrm>
          <a:off x="536311" y="1254575"/>
          <a:ext cx="10905066" cy="4848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5066">
                  <a:extLst>
                    <a:ext uri="{9D8B030D-6E8A-4147-A177-3AD203B41FA5}">
                      <a16:colId xmlns:a16="http://schemas.microsoft.com/office/drawing/2014/main" xmlns="" val="561230036"/>
                    </a:ext>
                  </a:extLst>
                </a:gridCol>
              </a:tblGrid>
              <a:tr h="559964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800" dirty="0">
                          <a:effectLst/>
                        </a:rPr>
                        <a:t>Elegibilidade Simplificada para Cuidados Paliativos ​</a:t>
                      </a:r>
                      <a:endParaRPr lang="pt-BR" sz="18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3309760"/>
                  </a:ext>
                </a:extLst>
              </a:tr>
              <a:tr h="43689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Internações não </a:t>
                      </a:r>
                      <a:r>
                        <a:rPr lang="pt-BR" sz="2000" dirty="0" smtClean="0">
                          <a:effectLst/>
                        </a:rPr>
                        <a:t>programadas</a:t>
                      </a:r>
                      <a:endParaRPr lang="pt-BR" sz="1800" dirty="0"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7042738"/>
                  </a:ext>
                </a:extLst>
              </a:tr>
              <a:tr h="43689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Funcionalidade reduzida (pessoa passa na cama ou na cadeira mais de 50% do dia) ​</a:t>
                      </a:r>
                      <a:endParaRPr lang="pt-BR" sz="1800" dirty="0"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4133233"/>
                  </a:ext>
                </a:extLst>
              </a:tr>
              <a:tr h="43689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Dependência para cuidados pessoais por problemas físicos e/ou de saúde mental ​</a:t>
                      </a:r>
                      <a:endParaRPr lang="pt-BR" sz="1800" dirty="0"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321018"/>
                  </a:ext>
                </a:extLst>
              </a:tr>
              <a:tr h="43689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Sintomas persistentes ​</a:t>
                      </a:r>
                      <a:endParaRPr lang="pt-BR" sz="1800" dirty="0"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9027419"/>
                  </a:ext>
                </a:extLst>
              </a:tr>
              <a:tr h="43689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Paciente ou familiar solicitam foco na qualidade de vida ​</a:t>
                      </a:r>
                      <a:endParaRPr lang="pt-BR" sz="1800" dirty="0"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9938146"/>
                  </a:ext>
                </a:extLst>
              </a:tr>
              <a:tr h="744567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Alguma condição clínica avançada: Câncer; Demência; Doença neurológica; Doença cardiovascular; Doença Pulmonar; Doença renal; Doença hepática ​</a:t>
                      </a:r>
                      <a:endParaRPr lang="pt-BR" sz="1800" dirty="0"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9070815"/>
                  </a:ext>
                </a:extLst>
              </a:tr>
              <a:tr h="1359911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Pergunta surpresa: Você ficaria surpreso se este paciente morresse ao longo do próximo ano? ​</a:t>
                      </a:r>
                      <a:endParaRPr lang="pt-BR" sz="1800" dirty="0">
                        <a:effectLst/>
                      </a:endParaRPr>
                    </a:p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(Se a resposta do profissional for “não me surpreenderia”, corresponde a pergunta surpresa positiva) ​</a:t>
                      </a:r>
                      <a:endParaRPr lang="pt-BR" sz="1800" dirty="0"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705564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985112A-6694-C260-F422-C8BDD4EF0585}"/>
              </a:ext>
            </a:extLst>
          </p:cNvPr>
          <p:cNvSpPr txBox="1"/>
          <p:nvPr/>
        </p:nvSpPr>
        <p:spPr>
          <a:xfrm>
            <a:off x="612742" y="6284119"/>
            <a:ext cx="11414951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rgbClr val="BE6312"/>
                </a:solidFill>
              </a:rPr>
              <a:t>Fonte</a:t>
            </a:r>
            <a:r>
              <a:rPr lang="pt-BR" sz="1100" dirty="0">
                <a:solidFill>
                  <a:srgbClr val="BE6312"/>
                </a:solidFill>
              </a:rPr>
              <a:t>: Adaptado de MASS et al, 2013; HIGHET et al, 2013; </a:t>
            </a:r>
            <a:r>
              <a:rPr lang="en-US" sz="1100" dirty="0">
                <a:solidFill>
                  <a:srgbClr val="BE6312"/>
                </a:solidFill>
              </a:rPr>
              <a:t>UNIVERSITY OF EDINBURGH, 2022.</a:t>
            </a:r>
            <a:r>
              <a:rPr lang="pt-BR" sz="1100" dirty="0">
                <a:solidFill>
                  <a:srgbClr val="BE6312"/>
                </a:solidFill>
                <a:cs typeface="Calibri"/>
              </a:rPr>
              <a:t> </a:t>
            </a:r>
            <a:endParaRPr lang="pt-BR" sz="2800" dirty="0">
              <a:solidFill>
                <a:srgbClr val="BE6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20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31A26496-4541-6D23-5C48-46FBD95C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9" descr="Texto&#10;&#10;Descrição gerada automaticamente">
            <a:extLst>
              <a:ext uri="{FF2B5EF4-FFF2-40B4-BE49-F238E27FC236}">
                <a16:creationId xmlns:a16="http://schemas.microsoft.com/office/drawing/2014/main" xmlns="" id="{C911DCFE-09B1-F671-CC5C-DE0D3597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528141"/>
            <a:ext cx="4255293" cy="6206532"/>
          </a:xfrm>
          <a:prstGeom prst="rect">
            <a:avLst/>
          </a:prstGeom>
        </p:spPr>
      </p:pic>
      <p:sp>
        <p:nvSpPr>
          <p:cNvPr id="10" name="CaixaDeTexto 1">
            <a:extLst>
              <a:ext uri="{FF2B5EF4-FFF2-40B4-BE49-F238E27FC236}">
                <a16:creationId xmlns:a16="http://schemas.microsoft.com/office/drawing/2014/main" xmlns="" id="{03B22FBC-5DE1-49B0-39EE-623C3952C0E0}"/>
              </a:ext>
            </a:extLst>
          </p:cNvPr>
          <p:cNvSpPr txBox="1"/>
          <p:nvPr/>
        </p:nvSpPr>
        <p:spPr>
          <a:xfrm>
            <a:off x="7106460" y="6503841"/>
            <a:ext cx="2743200" cy="2308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b="1" dirty="0"/>
              <a:t>Fonte:</a:t>
            </a:r>
            <a:r>
              <a:rPr lang="pt-BR" sz="900" dirty="0"/>
              <a:t> </a:t>
            </a:r>
            <a:r>
              <a:rPr lang="pt-BR" sz="900" dirty="0">
                <a:cs typeface="Segoe UI"/>
                <a:hlinkClick r:id="rId3"/>
              </a:rPr>
              <a:t>https://www.spict.org.uk/the-spict/spict-br/</a:t>
            </a:r>
            <a:r>
              <a:rPr lang="pt-BR" sz="900" dirty="0">
                <a:cs typeface="Calibri"/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759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49452" y="2666553"/>
            <a:ext cx="7635206" cy="866559"/>
          </a:xfrm>
        </p:spPr>
        <p:txBody>
          <a:bodyPr>
            <a:noAutofit/>
          </a:bodyPr>
          <a:lstStyle/>
          <a:p>
            <a:r>
              <a:rPr lang="pt-BR" sz="3200" dirty="0">
                <a:ea typeface="+mj-lt"/>
                <a:cs typeface="+mj-lt"/>
              </a:rPr>
              <a:t>Material de Apoio – Parte III</a:t>
            </a:r>
            <a:endParaRPr lang="pt-BR" sz="3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684420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421929" y="2163905"/>
            <a:ext cx="5143571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Registro e acompanhamento dos usuários elegíveis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830647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EB74A3-0C8C-4280-AE29-767C6A74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Planilha: Abordagem Paliativa Completa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D0851A4-3D52-4636-8E0E-64DF75282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Utilizada para registro e acompanhamento de usuários identificados como elegíveis para Abordagem Paliativa Completa</a:t>
            </a:r>
          </a:p>
          <a:p>
            <a:endParaRPr lang="pt-BR" dirty="0"/>
          </a:p>
          <a:p>
            <a:r>
              <a:rPr lang="pt-BR" dirty="0"/>
              <a:t>Auxilia na rotina da unidade em relação à sistematização de informações relacionadas a Cuidados Paliativos</a:t>
            </a:r>
          </a:p>
          <a:p>
            <a:endParaRPr lang="pt-BR" dirty="0"/>
          </a:p>
          <a:p>
            <a:r>
              <a:rPr lang="pt-BR" dirty="0"/>
              <a:t>Utilizar o material de apoio específico (planilha em .</a:t>
            </a:r>
            <a:r>
              <a:rPr lang="pt-BR" dirty="0" err="1"/>
              <a:t>xlsx</a:t>
            </a:r>
            <a:r>
              <a:rPr lang="pt-BR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1151575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49" y="778237"/>
            <a:ext cx="7319410" cy="79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49452" y="2666553"/>
            <a:ext cx="7635206" cy="866559"/>
          </a:xfrm>
        </p:spPr>
        <p:txBody>
          <a:bodyPr>
            <a:noAutofit/>
          </a:bodyPr>
          <a:lstStyle/>
          <a:p>
            <a:r>
              <a:rPr lang="pt-BR" sz="3200" dirty="0">
                <a:ea typeface="+mj-lt"/>
                <a:cs typeface="+mj-lt"/>
              </a:rPr>
              <a:t>Material de Apoio – Parte I</a:t>
            </a:r>
            <a:endParaRPr lang="pt-BR" sz="3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7974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85410" y="2211039"/>
            <a:ext cx="7108371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Macroprocessos de Cuidados Paliativos </a:t>
            </a:r>
            <a:r>
              <a:rPr lang="pt-BR" dirty="0" smtClean="0"/>
              <a:t>na </a:t>
            </a:r>
            <a:r>
              <a:rPr lang="pt-BR" dirty="0"/>
              <a:t>Construção Social da APS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Macroprocessos de Cuidados Paliativos na Construção Social da APS</a:t>
            </a:r>
            <a:endParaRPr lang="pt-BR" dirty="0">
              <a:cs typeface="Calibri Ligh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D39D9-092C-EBCF-7332-13ED8304AF1F}"/>
              </a:ext>
            </a:extLst>
          </p:cNvPr>
          <p:cNvSpPr txBox="1"/>
          <p:nvPr/>
        </p:nvSpPr>
        <p:spPr>
          <a:xfrm>
            <a:off x="7260431" y="6165056"/>
            <a:ext cx="38385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(Adaptado de MENDES et al, 2019) 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F2E42E3-68BA-03E3-99DD-4B78AF1468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6" y="2594589"/>
            <a:ext cx="5092700" cy="2254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C247250-ABE0-D488-D11A-0A66DD5E6B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6" y="2904469"/>
            <a:ext cx="5092700" cy="2254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BC25F78-7D68-A561-2114-6B09FD1719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6" y="3214349"/>
            <a:ext cx="5092700" cy="35052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E1509932-8D40-F681-1D64-790C1AFB81B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6" y="3651864"/>
            <a:ext cx="5092700" cy="2254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A41F74C-2737-84DF-64F6-0D68B092726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6" y="3961744"/>
            <a:ext cx="5092700" cy="2254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D4CD55A3-E219-7CBD-707D-14BE28EBE49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6" y="4288134"/>
            <a:ext cx="5092700" cy="2254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42BEB573-1642-2E5F-970B-B7B06864A11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6" y="4604364"/>
            <a:ext cx="5092700" cy="22542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08891C4D-24C5-DA15-C797-87644F780EB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6" y="4944089"/>
            <a:ext cx="5092700" cy="2254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0C0C945-810E-4064-8BA0-F6EB8B8037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4989" y="2724764"/>
            <a:ext cx="51911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7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Macroprocessos de Cuidados Paliativos na Construção Social da APS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24673" y="2461410"/>
            <a:ext cx="5448881" cy="3686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pt-BR" sz="2000" dirty="0">
              <a:latin typeface="Calibri"/>
              <a:ea typeface="Calibri"/>
              <a:cs typeface="Calibri"/>
            </a:endParaRPr>
          </a:p>
          <a:p>
            <a:pPr marL="99695" algn="just"/>
            <a:r>
              <a:rPr lang="pt-BR" sz="2400" dirty="0">
                <a:latin typeface="Calibri"/>
                <a:ea typeface="Calibri"/>
                <a:cs typeface="Calibri"/>
              </a:rPr>
              <a:t>Abordagens para melhoria da qualidade de vida, visando o conforto do usuário, a prevenção e alívio do sofrimento, prevenção de agravos e incapacidades e promoção da independência e autonomia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99695" algn="just"/>
            <a:r>
              <a:rPr lang="pt-BR" sz="2400" dirty="0">
                <a:latin typeface="Calibri"/>
                <a:ea typeface="Calibri"/>
                <a:cs typeface="Calibri"/>
              </a:rPr>
              <a:t>Ações de suporte familiar</a:t>
            </a:r>
            <a:endParaRPr lang="en-US" sz="2400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400" dirty="0">
                <a:latin typeface="Calibri"/>
                <a:cs typeface="Calibri"/>
              </a:rPr>
              <a:t>    Mobilização da rede social de suporte</a:t>
            </a:r>
            <a:endParaRPr lang="en-US" dirty="0"/>
          </a:p>
          <a:p>
            <a:pPr algn="just">
              <a:buChar char="•"/>
            </a:pPr>
            <a:endParaRPr lang="pt-BR" dirty="0">
              <a:ea typeface="Calibri"/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BFBA868C-CE02-34BF-08D2-C9D4588237A1}"/>
              </a:ext>
            </a:extLst>
          </p:cNvPr>
          <p:cNvGrpSpPr/>
          <p:nvPr/>
        </p:nvGrpSpPr>
        <p:grpSpPr>
          <a:xfrm>
            <a:off x="7519553" y="2909241"/>
            <a:ext cx="2956560" cy="2590800"/>
            <a:chOff x="1285008" y="3033932"/>
            <a:chExt cx="2956560" cy="2591155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6E45C2DB-8189-45F2-5E4D-676E547D2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008" y="3033932"/>
              <a:ext cx="2956560" cy="2590800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ECDE2863-DA33-98FE-3EB4-3411992F5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810" y="4518917"/>
              <a:ext cx="642620" cy="1106170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9577ACDA-983F-4B4B-6FA7-3D23DC023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138" y="4292146"/>
              <a:ext cx="600075" cy="579120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7CE6223-0756-A462-8D11-AFCAC885E2D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313" y="4167283"/>
            <a:ext cx="600075" cy="77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6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Macroprocessos de Cuidados Paliativos na Construção Social da APS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33783" y="2217440"/>
            <a:ext cx="6459180" cy="440111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just">
              <a:buNone/>
            </a:pPr>
            <a:endParaRPr lang="pt-BR" sz="20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A APS é um ponto de atenção à saúde essencial  para promover cuidados paliativos de forma precoce</a:t>
            </a:r>
            <a:endParaRPr lang="en-US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pt-BR" sz="24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 Conhece e acompanha a pessoa em todas as fases da vida e por todo o ciclo de uma condição de saúde: </a:t>
            </a:r>
            <a:endParaRPr lang="pt-BR" sz="2400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400" b="1" dirty="0">
                <a:latin typeface="Calibri"/>
                <a:ea typeface="Calibri"/>
                <a:cs typeface="Calibri"/>
              </a:rPr>
              <a:t>-&gt; antes de um adoecimento -&gt; no diagnóstico -&gt; ao longo da evolução da doença até o momento da morte -&gt; seguimento da família no processo de luto e para além dele</a:t>
            </a:r>
            <a:endParaRPr lang="pt-BR" sz="2400" b="1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pt-BR" sz="2400" b="1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Assistência em cuidados paliativos no cenário comunitário, no território, próximo ao contexto de vida da pessoa cuidada </a:t>
            </a:r>
            <a:endParaRPr lang="en-US">
              <a:ea typeface="Calibri"/>
              <a:cs typeface="Calibri"/>
            </a:endParaRPr>
          </a:p>
          <a:p>
            <a:pPr marL="0" indent="0" algn="r">
              <a:buNone/>
            </a:pPr>
            <a:r>
              <a:rPr lang="pt-BR" sz="2400" dirty="0">
                <a:latin typeface="Calibri"/>
                <a:ea typeface="Calibri"/>
                <a:cs typeface="Calibri"/>
              </a:rPr>
              <a:t>(WHO, 2018)</a:t>
            </a:r>
            <a:r>
              <a:rPr lang="en-US" dirty="0"/>
              <a:t/>
            </a:r>
            <a:br>
              <a:rPr lang="en-US" dirty="0"/>
            </a:br>
            <a:endParaRPr lang="en-US"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>
              <a:buChar char="•"/>
            </a:pPr>
            <a:endParaRPr lang="pt-BR">
              <a:ea typeface="Calibri"/>
              <a:cs typeface="Calibri" panose="020F0502020204030204" pitchFamily="34" charset="0"/>
            </a:endParaRPr>
          </a:p>
        </p:txBody>
      </p:sp>
      <p:pic>
        <p:nvPicPr>
          <p:cNvPr id="2" name="Imagem 2" descr="Diagrama&#10;&#10;Descrição gerada automaticamente">
            <a:extLst>
              <a:ext uri="{FF2B5EF4-FFF2-40B4-BE49-F238E27FC236}">
                <a16:creationId xmlns:a16="http://schemas.microsoft.com/office/drawing/2014/main" xmlns="" id="{A56EFBD5-4FCB-8DBB-7C67-FC178123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3" y="2547071"/>
            <a:ext cx="39814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1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Macroprocessos de Cuidados Paliativos na Construção Social da APS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05129" y="2217440"/>
            <a:ext cx="10587834" cy="44011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pt-BR" sz="20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Os macroprocessos podem e devem ser articulados e integrados entre si quando necessário, para garantir a resposta mais adequada às demandas da população. Conforme a equipe de APS compreende a relação entre os macroprocessos e desenvolve a habilidade de integrá-los, considerando a necessidade dos usuários, ela terá melhores condições de oferecer uma resposta integral e mais efetiva às necessidades que se apresentam </a:t>
            </a:r>
            <a:r>
              <a:rPr lang="pt-BR" sz="1800" dirty="0">
                <a:latin typeface="Calibri"/>
                <a:ea typeface="Calibri"/>
                <a:cs typeface="Calibri"/>
              </a:rPr>
              <a:t>(MENDES </a:t>
            </a:r>
            <a:r>
              <a:rPr lang="pt-BR" sz="1800" i="1" dirty="0">
                <a:latin typeface="Calibri"/>
                <a:ea typeface="Calibri"/>
                <a:cs typeface="Calibri"/>
              </a:rPr>
              <a:t>et al</a:t>
            </a:r>
            <a:r>
              <a:rPr lang="pt-BR" sz="1800" dirty="0">
                <a:latin typeface="Calibri"/>
                <a:ea typeface="Calibri"/>
                <a:cs typeface="Calibri"/>
              </a:rPr>
              <a:t>., 2019).</a:t>
            </a:r>
          </a:p>
          <a:p>
            <a:pPr marL="0" indent="0"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7353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1347</Words>
  <Application>Microsoft Office PowerPoint</Application>
  <PresentationFormat>Widescreen</PresentationFormat>
  <Paragraphs>159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28</vt:i4>
      </vt:variant>
    </vt:vector>
  </HeadingPairs>
  <TitlesOfParts>
    <vt:vector size="42" baseType="lpstr">
      <vt:lpstr>MS PGothic</vt:lpstr>
      <vt:lpstr>Arial</vt:lpstr>
      <vt:lpstr>Calibri</vt:lpstr>
      <vt:lpstr>Calibri Light</vt:lpstr>
      <vt:lpstr>Segoe UI</vt:lpstr>
      <vt:lpstr>Verdana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Etapa 8: Cuidados Paliativos na APS e na AAE Oficina Tutorial 8.1 APS</vt:lpstr>
      <vt:lpstr>Apresentação do PowerPoint</vt:lpstr>
      <vt:lpstr>Apresentação do PowerPoint</vt:lpstr>
      <vt:lpstr>Material de Apoio – Parte I</vt:lpstr>
      <vt:lpstr>Macroprocessos de Cuidados Paliativos na Construção Social da APS </vt:lpstr>
      <vt:lpstr>Macroprocessos de Cuidados Paliativos na Construção Social da APS</vt:lpstr>
      <vt:lpstr>Macroprocessos de Cuidados Paliativos na Construção Social da APS</vt:lpstr>
      <vt:lpstr>Macroprocessos de Cuidados Paliativos na Construção Social da APS</vt:lpstr>
      <vt:lpstr>Macroprocessos de Cuidados Paliativos na Construção Social da APS</vt:lpstr>
      <vt:lpstr>Subtítulo da seção</vt:lpstr>
      <vt:lpstr>Subtítulo da seção</vt:lpstr>
      <vt:lpstr>Subtítulo da seção</vt:lpstr>
      <vt:lpstr>Subtítulo da seção</vt:lpstr>
      <vt:lpstr>Subtítulo da seção</vt:lpstr>
      <vt:lpstr>Subtítulo da seção</vt:lpstr>
      <vt:lpstr>Subtítulo da seção</vt:lpstr>
      <vt:lpstr>Apresentação do PowerPoint</vt:lpstr>
      <vt:lpstr>Apresentação do PowerPoint</vt:lpstr>
      <vt:lpstr>Material de Apoio – Parte II</vt:lpstr>
      <vt:lpstr>Quem pode se beneficiar de Cuidados Paliativos?</vt:lpstr>
      <vt:lpstr>A demanda da população por ações de cuidados paliativos</vt:lpstr>
      <vt:lpstr>Elegibilidade para Abordagem Paliativa Completa</vt:lpstr>
      <vt:lpstr>Apresentação do PowerPoint</vt:lpstr>
      <vt:lpstr>Apresentação do PowerPoint</vt:lpstr>
      <vt:lpstr>Material de Apoio – Parte III</vt:lpstr>
      <vt:lpstr>Registro e acompanhamento dos usuários elegíveis</vt:lpstr>
      <vt:lpstr>Planilha: Abordagem Paliativa Completa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Samara Ercolin de Souza</cp:lastModifiedBy>
  <cp:revision>350</cp:revision>
  <dcterms:created xsi:type="dcterms:W3CDTF">2021-05-10T00:56:02Z</dcterms:created>
  <dcterms:modified xsi:type="dcterms:W3CDTF">2023-05-04T17:48:10Z</dcterms:modified>
</cp:coreProperties>
</file>