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23"/>
  </p:notesMasterIdLst>
  <p:handoutMasterIdLst>
    <p:handoutMasterId r:id="rId24"/>
  </p:handoutMasterIdLst>
  <p:sldIdLst>
    <p:sldId id="263" r:id="rId9"/>
    <p:sldId id="272" r:id="rId10"/>
    <p:sldId id="265" r:id="rId11"/>
    <p:sldId id="275" r:id="rId12"/>
    <p:sldId id="276" r:id="rId13"/>
    <p:sldId id="269" r:id="rId14"/>
    <p:sldId id="277" r:id="rId15"/>
    <p:sldId id="280" r:id="rId16"/>
    <p:sldId id="281" r:id="rId17"/>
    <p:sldId id="284" r:id="rId18"/>
    <p:sldId id="285" r:id="rId19"/>
    <p:sldId id="286" r:id="rId20"/>
    <p:sldId id="282" r:id="rId21"/>
    <p:sldId id="26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640"/>
    <a:srgbClr val="BE6311"/>
    <a:srgbClr val="8E413B"/>
    <a:srgbClr val="F39B9B"/>
    <a:srgbClr val="D48F8C"/>
    <a:srgbClr val="0E3449"/>
    <a:srgbClr val="6B848C"/>
    <a:srgbClr val="F3BF85"/>
    <a:srgbClr val="A75E19"/>
    <a:srgbClr val="ED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4"/>
          <a:stretch/>
        </p:blipFill>
        <p:spPr>
          <a:xfrm>
            <a:off x="8575589" y="2454876"/>
            <a:ext cx="3616408" cy="259911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E41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6"/>
          <a:stretch/>
        </p:blipFill>
        <p:spPr>
          <a:xfrm>
            <a:off x="10948086" y="3956181"/>
            <a:ext cx="124391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F39B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8E413B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8E413B"/>
              </a:solidFill>
            </a:endParaRPr>
          </a:p>
          <a:p>
            <a:pPr algn="ctr"/>
            <a:r>
              <a:rPr lang="pt-BR" sz="2000" dirty="0">
                <a:solidFill>
                  <a:srgbClr val="8E413B"/>
                </a:solidFill>
              </a:rPr>
              <a:t>Visite o </a:t>
            </a:r>
            <a:r>
              <a:rPr lang="pt-BR" sz="2000" b="1" dirty="0">
                <a:solidFill>
                  <a:srgbClr val="8E413B"/>
                </a:solidFill>
              </a:rPr>
              <a:t>e-Planifica </a:t>
            </a:r>
            <a:r>
              <a:rPr lang="pt-BR" sz="2000" dirty="0">
                <a:solidFill>
                  <a:srgbClr val="8E413B"/>
                </a:solidFill>
              </a:rPr>
              <a:t>e acesse os materiais do </a:t>
            </a:r>
            <a:r>
              <a:rPr lang="pt-BR" sz="2000" dirty="0" err="1">
                <a:solidFill>
                  <a:srgbClr val="8E413B"/>
                </a:solidFill>
              </a:rPr>
              <a:t>PlanificaSUS</a:t>
            </a:r>
            <a:r>
              <a:rPr lang="pt-BR" sz="2000" dirty="0">
                <a:solidFill>
                  <a:srgbClr val="8E413B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vimeo.com/823749858/077e1d65ab?share=copy" TargetMode="External"/><Relationship Id="rId4" Type="http://schemas.openxmlformats.org/officeDocument/2006/relationships/hyperlink" Target="https://vimeo.com/823749235/5fab8774db?share=cop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21171" y="2647700"/>
            <a:ext cx="7654059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Oficina de Planejamento SMS</a:t>
            </a:r>
            <a:br>
              <a:rPr lang="pt-BR" dirty="0"/>
            </a:br>
            <a:r>
              <a:rPr lang="pt-BR" sz="3100" dirty="0"/>
              <a:t>Etapa 10 - Macroprocessos da Vigilância em Saúde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88000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298623" y="2163905"/>
            <a:ext cx="4266878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Vigilância em Saúde nos Cenários Municipais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26295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3537-5B7E-4017-B34B-CB50CAC9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Primeiramente, o cenário estadual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DA9452-8479-4134-958F-A299D0B1E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090" y="3324776"/>
            <a:ext cx="9349819" cy="1325563"/>
          </a:xfrm>
        </p:spPr>
        <p:txBody>
          <a:bodyPr/>
          <a:lstStyle/>
          <a:p>
            <a:pPr algn="ctr"/>
            <a:r>
              <a:rPr lang="pt-BR" b="1" i="1" dirty="0"/>
              <a:t>Aqui deve ser apresentado aos representantes municipais o panorama de processos relacionados à vigilância no cenário estadual por meio das informações do diagnóstico realizado na oficina de planejamento com a SES </a:t>
            </a:r>
          </a:p>
        </p:txBody>
      </p:sp>
    </p:spTree>
    <p:extLst>
      <p:ext uri="{BB962C8B-B14F-4D97-AF65-F5344CB8AC3E}">
        <p14:creationId xmlns:p14="http://schemas.microsoft.com/office/powerpoint/2010/main" val="185731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D3537-5B7E-4017-B34B-CB50CAC9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Vigilância em Saúde nos cenários municipais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DA9452-8479-4134-958F-A299D0B1E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850528" cy="1040439"/>
          </a:xfrm>
        </p:spPr>
        <p:txBody>
          <a:bodyPr/>
          <a:lstStyle/>
          <a:p>
            <a:r>
              <a:rPr lang="pt-BR" dirty="0"/>
              <a:t>Discussão sobre programas, ações e recursos existentes nos cenários dos municípios, que apresentem potencial dialógico ou processos relacionados à temática Vigilância em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21EF5C-52C3-4901-B677-4F9E657301E2}"/>
              </a:ext>
            </a:extLst>
          </p:cNvPr>
          <p:cNvSpPr/>
          <p:nvPr/>
        </p:nvSpPr>
        <p:spPr>
          <a:xfrm>
            <a:off x="2749484" y="3631639"/>
            <a:ext cx="7258639" cy="769441"/>
          </a:xfrm>
          <a:prstGeom prst="rect">
            <a:avLst/>
          </a:prstGeom>
          <a:ln w="19050">
            <a:solidFill>
              <a:srgbClr val="BE6311"/>
            </a:solidFill>
          </a:ln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A75E19"/>
                </a:solidFill>
                <a:latin typeface="Calibri" panose="020F0502020204030204" pitchFamily="34" charset="0"/>
              </a:rPr>
              <a:t>Utilização do Roteiro para condução de discussão acerca dos processos relacionados à Vigilância em Saúde nos Municípios</a:t>
            </a:r>
          </a:p>
        </p:txBody>
      </p:sp>
      <p:pic>
        <p:nvPicPr>
          <p:cNvPr id="5" name="Gráfico 4" descr="Aviso">
            <a:extLst>
              <a:ext uri="{FF2B5EF4-FFF2-40B4-BE49-F238E27FC236}">
                <a16:creationId xmlns:a16="http://schemas.microsoft.com/office/drawing/2014/main" id="{B484BCB5-815F-4A23-B84F-2F9921397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1050" y="3429000"/>
            <a:ext cx="1085654" cy="1085654"/>
          </a:xfrm>
          <a:prstGeom prst="rect">
            <a:avLst/>
          </a:prstGeom>
        </p:spPr>
      </p:pic>
      <p:pic>
        <p:nvPicPr>
          <p:cNvPr id="7" name="Gráfico 6" descr="Cronômetro">
            <a:extLst>
              <a:ext uri="{FF2B5EF4-FFF2-40B4-BE49-F238E27FC236}">
                <a16:creationId xmlns:a16="http://schemas.microsoft.com/office/drawing/2014/main" id="{84E4D3CF-3A48-4F23-9FBC-B7D183E47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6309" y="5090474"/>
            <a:ext cx="1284402" cy="128440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EE73AA5-F2B5-4E46-95E2-92ED01F890A7}"/>
              </a:ext>
            </a:extLst>
          </p:cNvPr>
          <p:cNvSpPr/>
          <p:nvPr/>
        </p:nvSpPr>
        <p:spPr>
          <a:xfrm>
            <a:off x="5730711" y="5501842"/>
            <a:ext cx="1573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i="1" dirty="0">
                <a:solidFill>
                  <a:srgbClr val="A75E19"/>
                </a:solidFill>
                <a:latin typeface="Calibri" panose="020F0502020204030204" pitchFamily="34" charset="0"/>
              </a:rPr>
              <a:t>60 minutos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4942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45028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10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da Etapa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29140CC5-CF6D-4F25-99C5-9BEADDAF9699}"/>
              </a:ext>
            </a:extLst>
          </p:cNvPr>
          <p:cNvSpPr txBox="1">
            <a:spLocks/>
          </p:cNvSpPr>
          <p:nvPr/>
        </p:nvSpPr>
        <p:spPr>
          <a:xfrm>
            <a:off x="662344" y="1983545"/>
            <a:ext cx="10591809" cy="4673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t-BR" dirty="0">
              <a:solidFill>
                <a:srgbClr val="AE1F41"/>
              </a:solidFill>
              <a:cs typeface="Calibri"/>
            </a:endParaRPr>
          </a:p>
          <a:p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054BAE0-08A6-45CE-9366-B6599949396D}"/>
              </a:ext>
            </a:extLst>
          </p:cNvPr>
          <p:cNvSpPr/>
          <p:nvPr/>
        </p:nvSpPr>
        <p:spPr>
          <a:xfrm>
            <a:off x="2983968" y="2306076"/>
            <a:ext cx="5948560" cy="59724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dirty="0">
                <a:cs typeface="Calibri"/>
              </a:rPr>
              <a:t>Macroprocessos da Vigilância em Saúde</a:t>
            </a:r>
            <a:endParaRPr lang="pt-BR" sz="22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216157-F760-480A-B59B-9458C39CE386}"/>
              </a:ext>
            </a:extLst>
          </p:cNvPr>
          <p:cNvSpPr/>
          <p:nvPr/>
        </p:nvSpPr>
        <p:spPr>
          <a:xfrm>
            <a:off x="368461" y="4568525"/>
            <a:ext cx="2858031" cy="41120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WORKSHOP 10 </a:t>
            </a:r>
            <a:endParaRPr lang="pt-BR" sz="160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E951E1-89F7-41F4-98C2-7BB963F841F8}"/>
              </a:ext>
            </a:extLst>
          </p:cNvPr>
          <p:cNvSpPr/>
          <p:nvPr/>
        </p:nvSpPr>
        <p:spPr>
          <a:xfrm>
            <a:off x="3446053" y="4436925"/>
            <a:ext cx="2649948" cy="59724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10.1 APS </a:t>
            </a:r>
            <a:endParaRPr lang="pt-BR" sz="1600" b="1" dirty="0"/>
          </a:p>
        </p:txBody>
      </p:sp>
      <p:sp>
        <p:nvSpPr>
          <p:cNvPr id="23" name="Retângulo: Cantos Arredondados 19">
            <a:extLst>
              <a:ext uri="{FF2B5EF4-FFF2-40B4-BE49-F238E27FC236}">
                <a16:creationId xmlns:a16="http://schemas.microsoft.com/office/drawing/2014/main" id="{7E647617-D758-478C-B13E-5F9A00CC9B2D}"/>
              </a:ext>
            </a:extLst>
          </p:cNvPr>
          <p:cNvSpPr/>
          <p:nvPr/>
        </p:nvSpPr>
        <p:spPr>
          <a:xfrm>
            <a:off x="368461" y="3145920"/>
            <a:ext cx="2858031" cy="1259942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Conceitos, organização e processos relacionados à Vigilância em Saúde</a:t>
            </a:r>
          </a:p>
        </p:txBody>
      </p:sp>
      <p:sp>
        <p:nvSpPr>
          <p:cNvPr id="24" name="Retângulo: Cantos Arredondados 21">
            <a:extLst>
              <a:ext uri="{FF2B5EF4-FFF2-40B4-BE49-F238E27FC236}">
                <a16:creationId xmlns:a16="http://schemas.microsoft.com/office/drawing/2014/main" id="{807BF4CC-E2EE-443D-A231-BB9D5040E9F1}"/>
              </a:ext>
            </a:extLst>
          </p:cNvPr>
          <p:cNvSpPr/>
          <p:nvPr/>
        </p:nvSpPr>
        <p:spPr>
          <a:xfrm>
            <a:off x="3534668" y="3578224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A Vigilância em Saúde na APS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B3DAF1A-8CDF-43DB-9C34-E2B4873B3267}"/>
              </a:ext>
            </a:extLst>
          </p:cNvPr>
          <p:cNvSpPr/>
          <p:nvPr/>
        </p:nvSpPr>
        <p:spPr>
          <a:xfrm>
            <a:off x="6219568" y="4449781"/>
            <a:ext cx="2722263" cy="58439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10.1  AAE </a:t>
            </a:r>
          </a:p>
        </p:txBody>
      </p:sp>
      <p:sp>
        <p:nvSpPr>
          <p:cNvPr id="26" name="Retângulo: Cantos Arredondados 13">
            <a:extLst>
              <a:ext uri="{FF2B5EF4-FFF2-40B4-BE49-F238E27FC236}">
                <a16:creationId xmlns:a16="http://schemas.microsoft.com/office/drawing/2014/main" id="{D99A0433-AF07-49A9-9B9F-8D9C3707AC51}"/>
              </a:ext>
            </a:extLst>
          </p:cNvPr>
          <p:cNvSpPr/>
          <p:nvPr/>
        </p:nvSpPr>
        <p:spPr>
          <a:xfrm>
            <a:off x="368461" y="5145586"/>
            <a:ext cx="2858031" cy="1151519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Vigilância, macroprocessos da APS e da AAE e promoção da saúde</a:t>
            </a:r>
          </a:p>
        </p:txBody>
      </p:sp>
      <p:sp>
        <p:nvSpPr>
          <p:cNvPr id="27" name="Retângulo: Cantos Arredondados 14">
            <a:extLst>
              <a:ext uri="{FF2B5EF4-FFF2-40B4-BE49-F238E27FC236}">
                <a16:creationId xmlns:a16="http://schemas.microsoft.com/office/drawing/2014/main" id="{6F77B663-6705-404A-98E5-22F9BD7B19BB}"/>
              </a:ext>
            </a:extLst>
          </p:cNvPr>
          <p:cNvSpPr/>
          <p:nvPr/>
        </p:nvSpPr>
        <p:spPr>
          <a:xfrm>
            <a:off x="6346136" y="3571576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A Vigilância em Saúde no ambulatório</a:t>
            </a:r>
          </a:p>
        </p:txBody>
      </p:sp>
      <p:sp>
        <p:nvSpPr>
          <p:cNvPr id="17" name="Retângulo: Cantos Arredondados 21">
            <a:extLst>
              <a:ext uri="{FF2B5EF4-FFF2-40B4-BE49-F238E27FC236}">
                <a16:creationId xmlns:a16="http://schemas.microsoft.com/office/drawing/2014/main" id="{698BE3B6-2597-4F06-AD11-A95B90D65A00}"/>
              </a:ext>
            </a:extLst>
          </p:cNvPr>
          <p:cNvSpPr/>
          <p:nvPr/>
        </p:nvSpPr>
        <p:spPr>
          <a:xfrm>
            <a:off x="3534668" y="5154722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Diagnósticos das Vigilâncias</a:t>
            </a:r>
          </a:p>
        </p:txBody>
      </p:sp>
      <p:sp>
        <p:nvSpPr>
          <p:cNvPr id="30" name="Retângulo: Cantos Arredondados 14">
            <a:extLst>
              <a:ext uri="{FF2B5EF4-FFF2-40B4-BE49-F238E27FC236}">
                <a16:creationId xmlns:a16="http://schemas.microsoft.com/office/drawing/2014/main" id="{C5E43A26-1D94-428A-9900-AD722AE507CC}"/>
              </a:ext>
            </a:extLst>
          </p:cNvPr>
          <p:cNvSpPr/>
          <p:nvPr/>
        </p:nvSpPr>
        <p:spPr>
          <a:xfrm>
            <a:off x="6346136" y="5145586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Percurso de cuidado da pessoa usuária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6220173-52A5-4165-AB39-FE954F087948}"/>
              </a:ext>
            </a:extLst>
          </p:cNvPr>
          <p:cNvSpPr/>
          <p:nvPr/>
        </p:nvSpPr>
        <p:spPr>
          <a:xfrm>
            <a:off x="9096079" y="4448598"/>
            <a:ext cx="2722263" cy="58439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10.2  INTEGRADA </a:t>
            </a:r>
          </a:p>
        </p:txBody>
      </p:sp>
      <p:sp>
        <p:nvSpPr>
          <p:cNvPr id="18" name="Retângulo: Cantos Arredondados 14">
            <a:extLst>
              <a:ext uri="{FF2B5EF4-FFF2-40B4-BE49-F238E27FC236}">
                <a16:creationId xmlns:a16="http://schemas.microsoft.com/office/drawing/2014/main" id="{C6B32A0C-EF46-4237-80A7-3C639F8E4AF4}"/>
              </a:ext>
            </a:extLst>
          </p:cNvPr>
          <p:cNvSpPr/>
          <p:nvPr/>
        </p:nvSpPr>
        <p:spPr>
          <a:xfrm>
            <a:off x="9221992" y="3578224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Análise dos Diagnósticos</a:t>
            </a:r>
          </a:p>
        </p:txBody>
      </p:sp>
      <p:sp>
        <p:nvSpPr>
          <p:cNvPr id="28" name="Retângulo: Cantos Arredondados 14">
            <a:extLst>
              <a:ext uri="{FF2B5EF4-FFF2-40B4-BE49-F238E27FC236}">
                <a16:creationId xmlns:a16="http://schemas.microsoft.com/office/drawing/2014/main" id="{A5E0F886-B22F-4282-AB90-1EBA4DB836F0}"/>
              </a:ext>
            </a:extLst>
          </p:cNvPr>
          <p:cNvSpPr/>
          <p:nvPr/>
        </p:nvSpPr>
        <p:spPr>
          <a:xfrm>
            <a:off x="9221992" y="5154722"/>
            <a:ext cx="2470436" cy="766201"/>
          </a:xfrm>
          <a:prstGeom prst="round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Vigilância e Promoção da Saúde</a:t>
            </a:r>
          </a:p>
        </p:txBody>
      </p:sp>
    </p:spTree>
    <p:extLst>
      <p:ext uri="{BB962C8B-B14F-4D97-AF65-F5344CB8AC3E}">
        <p14:creationId xmlns:p14="http://schemas.microsoft.com/office/powerpoint/2010/main" val="388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8663475" cy="405732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t-BR" dirty="0"/>
              <a:t>Contribuir para a identificação e incorporação de estratégias de integração e qualificação das ações de Vigilância em Saúde relacionadas aos processos de trabalho da APS e da AAE.</a:t>
            </a:r>
          </a:p>
          <a:p>
            <a:pPr algn="just"/>
            <a:r>
              <a:rPr lang="pt-BR" dirty="0"/>
              <a:t>Compreender os conceitos relacionados à Vigilância em Saúde e sua aplicação prática nos serviços de APS e AAE.</a:t>
            </a:r>
          </a:p>
          <a:p>
            <a:pPr algn="just"/>
            <a:r>
              <a:rPr lang="pt-BR" dirty="0"/>
              <a:t> Estabelecer estratégias relacionadas à Vigilância em Saúde de maneira integrada pela APS e AAE.</a:t>
            </a:r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57" y="534333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0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consideramos como Vigilância em Saúde?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625838"/>
            <a:ext cx="7466306" cy="243254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Entende-se como Vigilância em Saúde o processo contínuo e sistemático de coleta, consolidação, análise de dados e disseminação de informações de saúde para subsidiar planejamentos e implementações saúde considerando seus determinantes da saúde visando a proteção e promoção da saúde, prevenção e controle de riscos, agravos e doenças (BRASIL, 2018).</a:t>
            </a:r>
            <a:endParaRPr lang="pt-BR" dirty="0">
              <a:solidFill>
                <a:srgbClr val="8E413B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CEC7011-CBE1-4AA1-9885-598A99A24D30}"/>
              </a:ext>
            </a:extLst>
          </p:cNvPr>
          <p:cNvSpPr/>
          <p:nvPr/>
        </p:nvSpPr>
        <p:spPr>
          <a:xfrm>
            <a:off x="106837" y="6334780"/>
            <a:ext cx="11180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BRASIL. Ministério da Saúde. Conselho Nacional de Saúde. Resolução MS/CNS nº 588, de 12 de julho de 2018. Fica instituída a Política Nacional de Vigilância em Saúde (PNVS), aprovada por meio desta resolução. Diário Oficial da República Federativa do Brasil, Brasília (DF), 2018 ago. Seção 1:87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35AACA-B4F9-431E-BF38-6EFC039F0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3208" y="335755"/>
            <a:ext cx="8157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relacionados à Vigilância em Saúde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C88516-CCE0-4031-AF24-8776D02A9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21" y="2657449"/>
            <a:ext cx="6467475" cy="34766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B108D5D-2826-488B-B143-E8DC98219DF7}"/>
              </a:ext>
            </a:extLst>
          </p:cNvPr>
          <p:cNvSpPr/>
          <p:nvPr/>
        </p:nvSpPr>
        <p:spPr>
          <a:xfrm>
            <a:off x="948621" y="2657449"/>
            <a:ext cx="663363" cy="283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C95C1B-B3D7-4B0D-88DC-E7261F8F8145}"/>
              </a:ext>
            </a:extLst>
          </p:cNvPr>
          <p:cNvSpPr txBox="1"/>
          <p:nvPr/>
        </p:nvSpPr>
        <p:spPr>
          <a:xfrm>
            <a:off x="948621" y="2476140"/>
            <a:ext cx="2922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8E41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Vigilância em Saúde e a Construção social da APS</a:t>
            </a:r>
            <a:endParaRPr lang="pt-BR" dirty="0">
              <a:solidFill>
                <a:srgbClr val="8E413B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A86B327-434A-43C9-B4D1-106F44D2C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844" y="3294441"/>
            <a:ext cx="2324493" cy="230512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A33F89-24A1-46DF-966A-7FC7D07D48BF}"/>
              </a:ext>
            </a:extLst>
          </p:cNvPr>
          <p:cNvSpPr txBox="1"/>
          <p:nvPr/>
        </p:nvSpPr>
        <p:spPr>
          <a:xfrm>
            <a:off x="7398246" y="2477093"/>
            <a:ext cx="3428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8E413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Os macroprocessos da AAE e sua relação com a Vigilância em Saúde</a:t>
            </a:r>
            <a:endParaRPr lang="pt-BR" dirty="0">
              <a:solidFill>
                <a:srgbClr val="8E413B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E3B5430-7426-47B5-8D68-82D62E1ADD7A}"/>
              </a:ext>
            </a:extLst>
          </p:cNvPr>
          <p:cNvSpPr/>
          <p:nvPr/>
        </p:nvSpPr>
        <p:spPr>
          <a:xfrm>
            <a:off x="725080" y="5763063"/>
            <a:ext cx="3719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https://vimeo.com/823749235/5fab8774db?share=copy</a:t>
            </a: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FFD808A-F3FC-4F01-9ED6-A89E72FB7946}"/>
              </a:ext>
            </a:extLst>
          </p:cNvPr>
          <p:cNvSpPr/>
          <p:nvPr/>
        </p:nvSpPr>
        <p:spPr>
          <a:xfrm>
            <a:off x="7236966" y="5769028"/>
            <a:ext cx="3751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hlinkClick r:id="rId5"/>
              </a:rPr>
              <a:t>https://vimeo.com/823749858/077e1d65ab?share=copy</a:t>
            </a:r>
            <a:endParaRPr lang="pt-BR" sz="1200" dirty="0"/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6069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15" y="622147"/>
            <a:ext cx="10052222" cy="1325563"/>
          </a:xfrm>
        </p:spPr>
        <p:txBody>
          <a:bodyPr/>
          <a:lstStyle/>
          <a:p>
            <a:r>
              <a:rPr lang="pt-BR" dirty="0"/>
              <a:t>Onde queremos chegar?</a:t>
            </a: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2179" y="667705"/>
            <a:ext cx="938363" cy="9383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6437" y="2720923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879749" y="3061869"/>
            <a:ext cx="2845709" cy="400110"/>
          </a:xfrm>
          <a:prstGeom prst="rect">
            <a:avLst/>
          </a:prstGeom>
          <a:noFill/>
          <a:ln w="6350">
            <a:solidFill>
              <a:srgbClr val="8E413B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8E413B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889478" y="4623577"/>
            <a:ext cx="2826251" cy="1323439"/>
          </a:xfrm>
          <a:prstGeom prst="rect">
            <a:avLst/>
          </a:prstGeom>
          <a:noFill/>
          <a:ln w="6350">
            <a:solidFill>
              <a:srgbClr val="8E413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rgbClr val="8E41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ETAPA 10 : MACROPROCESSOS DA VIGILÂNCIA EM SAÚDE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084229" y="5209801"/>
            <a:ext cx="2967863" cy="1169551"/>
          </a:xfrm>
          <a:prstGeom prst="rect">
            <a:avLst/>
          </a:prstGeom>
          <a:solidFill>
            <a:srgbClr val="8E413B"/>
          </a:solidFill>
          <a:ln w="4726" cap="flat">
            <a:solidFill>
              <a:srgbClr val="D48F8C"/>
            </a:solidFill>
            <a:prstDash val="solid"/>
            <a:miter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algn="just">
              <a:defRPr sz="1400" b="1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pt-BR" dirty="0"/>
              <a:t>Incorporar estratégias de integração e qualificação das ações de Vigilância em Saúde relacionadas aos processos de trabalho da APS e da AAE</a:t>
            </a:r>
            <a:endParaRPr lang="en-US" dirty="0"/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6049597" y="3097377"/>
            <a:ext cx="4128071" cy="400110"/>
          </a:xfrm>
          <a:prstGeom prst="rect">
            <a:avLst/>
          </a:prstGeom>
          <a:noFill/>
          <a:ln w="6350">
            <a:solidFill>
              <a:srgbClr val="8E413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rgbClr val="8E41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074115" y="3669201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8E413B"/>
          </a:solidFill>
          <a:ln>
            <a:solidFill>
              <a:srgbClr val="D48F8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srgbClr val="8E413B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4500691" y="4693120"/>
            <a:ext cx="2655483" cy="954107"/>
          </a:xfrm>
          <a:prstGeom prst="rect">
            <a:avLst/>
          </a:prstGeom>
          <a:solidFill>
            <a:srgbClr val="8E413B"/>
          </a:solidFill>
          <a:ln w="4726" cap="flat">
            <a:solidFill>
              <a:srgbClr val="D48F8C"/>
            </a:solidFill>
            <a:prstDash val="solid"/>
            <a:miter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algn="just">
              <a:defRPr sz="1400" b="1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à </a:t>
            </a:r>
            <a:r>
              <a:rPr lang="en-US" dirty="0" err="1"/>
              <a:t>Vigilância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Saúde</a:t>
            </a:r>
            <a:r>
              <a:rPr lang="en-US" dirty="0"/>
              <a:t> </a:t>
            </a:r>
            <a:r>
              <a:rPr lang="en-US" dirty="0" err="1"/>
              <a:t>realizados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serviços</a:t>
            </a:r>
            <a:r>
              <a:rPr lang="en-US" dirty="0"/>
              <a:t> de APS e AAE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3915116" y="4873046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8E413B"/>
          </a:solidFill>
          <a:ln>
            <a:solidFill>
              <a:srgbClr val="D48F8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E413B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885146" y="3669201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8E413B"/>
          </a:solidFill>
          <a:ln>
            <a:solidFill>
              <a:srgbClr val="D48F8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E413B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5090961" y="1527303"/>
            <a:ext cx="6045342" cy="707886"/>
          </a:xfrm>
          <a:prstGeom prst="rect">
            <a:avLst/>
          </a:prstGeom>
          <a:noFill/>
          <a:ln w="6350">
            <a:solidFill>
              <a:srgbClr val="8E413B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rgbClr val="8E413B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AÇÕES DE VIGILÂNCIA EM SAÚDE INTEGRADAS JUNTO À APS E APOIADAS PELA AAE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872873" y="234677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8E413B"/>
          </a:solidFill>
          <a:ln>
            <a:solidFill>
              <a:srgbClr val="D48F8C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8E413B"/>
              </a:solidFill>
            </a:endParaRPr>
          </a:p>
        </p:txBody>
      </p:sp>
      <p:pic>
        <p:nvPicPr>
          <p:cNvPr id="18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2460" y="4469949"/>
            <a:ext cx="2462349" cy="262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184" y="3034902"/>
            <a:ext cx="8158814" cy="1056331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400" b="1" i="1" dirty="0">
                <a:solidFill>
                  <a:srgbClr val="AD4640"/>
                </a:solidFill>
              </a:rPr>
              <a:t>Aqui, os participantes podem inserir o cronograma para operacionalização da Etapa 10, customizado de acordo com aspectos contextuais</a:t>
            </a:r>
            <a:r>
              <a:rPr lang="pt-BR" b="1" i="1" dirty="0">
                <a:solidFill>
                  <a:srgbClr val="AD464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20838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686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Poppins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Oficina de Planejamento SMS Etapa 10 - Macroprocessos da Vigilância em Saúde</vt:lpstr>
      <vt:lpstr>Material de Apoio – Parte I</vt:lpstr>
      <vt:lpstr>Apresentação da Etapa 10</vt:lpstr>
      <vt:lpstr>Desenho da Etapa</vt:lpstr>
      <vt:lpstr>Objetivos </vt:lpstr>
      <vt:lpstr>O que consideramos como Vigilância em Saúde?</vt:lpstr>
      <vt:lpstr>Conceitos relacionados à Vigilância em Saúde</vt:lpstr>
      <vt:lpstr>Onde queremos chegar?</vt:lpstr>
      <vt:lpstr>Cronograma e Operacionalização da Etapa</vt:lpstr>
      <vt:lpstr>Material de Apoio – Parte II</vt:lpstr>
      <vt:lpstr>Vigilância em Saúde nos Cenários Municipais</vt:lpstr>
      <vt:lpstr>Primeiramente, o cenário estadual</vt:lpstr>
      <vt:lpstr>Vigilância em Saúde nos cenários municipais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120</cp:revision>
  <dcterms:created xsi:type="dcterms:W3CDTF">2021-05-10T00:56:02Z</dcterms:created>
  <dcterms:modified xsi:type="dcterms:W3CDTF">2023-05-10T14:26:25Z</dcterms:modified>
</cp:coreProperties>
</file>