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5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6.xml" ContentType="application/vnd.openxmlformats-officedocument.theme+xml"/>
  <Override PartName="/ppt/slideLayouts/slideLayout41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  <p:sldMasterId id="2147483703" r:id="rId2"/>
    <p:sldMasterId id="2147483698" r:id="rId3"/>
    <p:sldMasterId id="2147483648" r:id="rId4"/>
    <p:sldMasterId id="2147483672" r:id="rId5"/>
    <p:sldMasterId id="2147483660" r:id="rId6"/>
    <p:sldMasterId id="2147483701" r:id="rId7"/>
  </p:sldMasterIdLst>
  <p:notesMasterIdLst>
    <p:notesMasterId r:id="rId46"/>
  </p:notesMasterIdLst>
  <p:handoutMasterIdLst>
    <p:handoutMasterId r:id="rId47"/>
  </p:handoutMasterIdLst>
  <p:sldIdLst>
    <p:sldId id="263" r:id="rId8"/>
    <p:sldId id="270" r:id="rId9"/>
    <p:sldId id="265" r:id="rId10"/>
    <p:sldId id="1683" r:id="rId11"/>
    <p:sldId id="1625" r:id="rId12"/>
    <p:sldId id="1679" r:id="rId13"/>
    <p:sldId id="1618" r:id="rId14"/>
    <p:sldId id="1684" r:id="rId15"/>
    <p:sldId id="1686" r:id="rId16"/>
    <p:sldId id="1687" r:id="rId17"/>
    <p:sldId id="1631" r:id="rId18"/>
    <p:sldId id="1685" r:id="rId19"/>
    <p:sldId id="1688" r:id="rId20"/>
    <p:sldId id="1689" r:id="rId21"/>
    <p:sldId id="1645" r:id="rId22"/>
    <p:sldId id="1690" r:id="rId23"/>
    <p:sldId id="1691" r:id="rId24"/>
    <p:sldId id="4303" r:id="rId25"/>
    <p:sldId id="4305" r:id="rId26"/>
    <p:sldId id="4298" r:id="rId27"/>
    <p:sldId id="4307" r:id="rId28"/>
    <p:sldId id="4308" r:id="rId29"/>
    <p:sldId id="1695" r:id="rId30"/>
    <p:sldId id="1697" r:id="rId31"/>
    <p:sldId id="1698" r:id="rId32"/>
    <p:sldId id="1699" r:id="rId33"/>
    <p:sldId id="1700" r:id="rId34"/>
    <p:sldId id="1701" r:id="rId35"/>
    <p:sldId id="1702" r:id="rId36"/>
    <p:sldId id="1704" r:id="rId37"/>
    <p:sldId id="4310" r:id="rId38"/>
    <p:sldId id="4309" r:id="rId39"/>
    <p:sldId id="1692" r:id="rId40"/>
    <p:sldId id="1638" r:id="rId41"/>
    <p:sldId id="1639" r:id="rId42"/>
    <p:sldId id="4301" r:id="rId43"/>
    <p:sldId id="4302" r:id="rId44"/>
    <p:sldId id="268" r:id="rId4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5896"/>
    <a:srgbClr val="429859"/>
    <a:srgbClr val="59913A"/>
    <a:srgbClr val="35743D"/>
    <a:srgbClr val="006B65"/>
    <a:srgbClr val="1D7D5B"/>
    <a:srgbClr val="114834"/>
    <a:srgbClr val="345292"/>
    <a:srgbClr val="009D82"/>
    <a:srgbClr val="4054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5824" autoAdjust="0"/>
  </p:normalViewPr>
  <p:slideViewPr>
    <p:cSldViewPr snapToGrid="0">
      <p:cViewPr varScale="1">
        <p:scale>
          <a:sx n="68" d="100"/>
          <a:sy n="68" d="100"/>
        </p:scale>
        <p:origin x="780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presProps" Target="presProps.xml"/><Relationship Id="rId8" Type="http://schemas.openxmlformats.org/officeDocument/2006/relationships/slide" Target="slides/slide1.xml"/><Relationship Id="rId51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B1DD69-DE95-4247-B923-25D9087998A7}" type="doc">
      <dgm:prSet loTypeId="urn:microsoft.com/office/officeart/2005/8/layout/hList3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AEE795D8-B397-4254-AFE1-E2C3835D53C5}">
      <dgm:prSet phldrT="[Texto]" custT="1"/>
      <dgm:spPr/>
      <dgm:t>
        <a:bodyPr/>
        <a:lstStyle/>
        <a:p>
          <a:r>
            <a:rPr lang="pt-BR" sz="3200" dirty="0"/>
            <a:t>Territorialização</a:t>
          </a:r>
        </a:p>
      </dgm:t>
    </dgm:pt>
    <dgm:pt modelId="{7F3616E4-377C-49FD-98D6-049BB6738108}" type="parTrans" cxnId="{BE126CAE-8633-4659-BCDF-D5D0B2728FC6}">
      <dgm:prSet/>
      <dgm:spPr/>
      <dgm:t>
        <a:bodyPr/>
        <a:lstStyle/>
        <a:p>
          <a:endParaRPr lang="pt-BR"/>
        </a:p>
      </dgm:t>
    </dgm:pt>
    <dgm:pt modelId="{47AEB2EA-C10A-4DE5-AA18-BC894616414B}" type="sibTrans" cxnId="{BE126CAE-8633-4659-BCDF-D5D0B2728FC6}">
      <dgm:prSet/>
      <dgm:spPr/>
      <dgm:t>
        <a:bodyPr/>
        <a:lstStyle/>
        <a:p>
          <a:endParaRPr lang="pt-BR"/>
        </a:p>
      </dgm:t>
    </dgm:pt>
    <dgm:pt modelId="{B8929343-7795-46F2-9128-680EDB4F56F4}">
      <dgm:prSet phldrT="[Texto]"/>
      <dgm:spPr/>
      <dgm:t>
        <a:bodyPr/>
        <a:lstStyle/>
        <a:p>
          <a:r>
            <a:rPr lang="pt-BR" dirty="0"/>
            <a:t>Espaço de vida</a:t>
          </a:r>
        </a:p>
      </dgm:t>
    </dgm:pt>
    <dgm:pt modelId="{19C78CB6-A008-4E6F-8D9A-4D84E1DB545F}" type="parTrans" cxnId="{D8C6741A-A4F9-4CC1-A18A-395EF0F821B0}">
      <dgm:prSet/>
      <dgm:spPr/>
      <dgm:t>
        <a:bodyPr/>
        <a:lstStyle/>
        <a:p>
          <a:endParaRPr lang="pt-BR"/>
        </a:p>
      </dgm:t>
    </dgm:pt>
    <dgm:pt modelId="{7EC0AD27-B06C-4332-9B22-4468D2DE6C63}" type="sibTrans" cxnId="{D8C6741A-A4F9-4CC1-A18A-395EF0F821B0}">
      <dgm:prSet/>
      <dgm:spPr/>
      <dgm:t>
        <a:bodyPr/>
        <a:lstStyle/>
        <a:p>
          <a:endParaRPr lang="pt-BR"/>
        </a:p>
      </dgm:t>
    </dgm:pt>
    <dgm:pt modelId="{6A72AC77-A73D-4791-9079-037ADC47627D}">
      <dgm:prSet phldrT="[Texto]"/>
      <dgm:spPr/>
      <dgm:t>
        <a:bodyPr/>
        <a:lstStyle/>
        <a:p>
          <a:r>
            <a:rPr lang="pt-BR" dirty="0"/>
            <a:t>População definida</a:t>
          </a:r>
        </a:p>
      </dgm:t>
    </dgm:pt>
    <dgm:pt modelId="{EA36E34C-9227-4882-8AA8-D2B1653A8725}" type="parTrans" cxnId="{54348BFD-B629-4E10-B683-3AE114144D60}">
      <dgm:prSet/>
      <dgm:spPr/>
      <dgm:t>
        <a:bodyPr/>
        <a:lstStyle/>
        <a:p>
          <a:endParaRPr lang="pt-BR"/>
        </a:p>
      </dgm:t>
    </dgm:pt>
    <dgm:pt modelId="{D0BF0290-363C-42AE-B134-68A47E82B01B}" type="sibTrans" cxnId="{54348BFD-B629-4E10-B683-3AE114144D60}">
      <dgm:prSet/>
      <dgm:spPr/>
      <dgm:t>
        <a:bodyPr/>
        <a:lstStyle/>
        <a:p>
          <a:endParaRPr lang="pt-BR"/>
        </a:p>
      </dgm:t>
    </dgm:pt>
    <dgm:pt modelId="{8CE7CF81-2A16-4B7E-BC47-69A3049C8721}">
      <dgm:prSet phldrT="[Texto]"/>
      <dgm:spPr/>
      <dgm:t>
        <a:bodyPr/>
        <a:lstStyle/>
        <a:p>
          <a:r>
            <a:rPr lang="pt-BR" dirty="0"/>
            <a:t>Responsabilização</a:t>
          </a:r>
        </a:p>
      </dgm:t>
    </dgm:pt>
    <dgm:pt modelId="{C02178FE-93EE-48DA-B32B-8A3FB7831E35}" type="parTrans" cxnId="{8DC34892-DEC4-45E1-9DC4-ABA640B5E2F0}">
      <dgm:prSet/>
      <dgm:spPr/>
      <dgm:t>
        <a:bodyPr/>
        <a:lstStyle/>
        <a:p>
          <a:endParaRPr lang="pt-BR"/>
        </a:p>
      </dgm:t>
    </dgm:pt>
    <dgm:pt modelId="{8A92515D-8FAA-4807-952F-FB79242C07D5}" type="sibTrans" cxnId="{8DC34892-DEC4-45E1-9DC4-ABA640B5E2F0}">
      <dgm:prSet/>
      <dgm:spPr/>
      <dgm:t>
        <a:bodyPr/>
        <a:lstStyle/>
        <a:p>
          <a:endParaRPr lang="pt-BR"/>
        </a:p>
      </dgm:t>
    </dgm:pt>
    <dgm:pt modelId="{82B393D4-12AE-467D-9CB7-166B989CA306}" type="pres">
      <dgm:prSet presAssocID="{9EB1DD69-DE95-4247-B923-25D9087998A7}" presName="composite" presStyleCnt="0">
        <dgm:presLayoutVars>
          <dgm:chMax val="1"/>
          <dgm:dir/>
          <dgm:resizeHandles val="exact"/>
        </dgm:presLayoutVars>
      </dgm:prSet>
      <dgm:spPr/>
    </dgm:pt>
    <dgm:pt modelId="{BFFC253A-F70F-45CA-804A-8DD6EAB07EF1}" type="pres">
      <dgm:prSet presAssocID="{AEE795D8-B397-4254-AFE1-E2C3835D53C5}" presName="roof" presStyleLbl="dkBgShp" presStyleIdx="0" presStyleCnt="2" custLinFactNeighborX="-4263" custLinFactNeighborY="993"/>
      <dgm:spPr/>
    </dgm:pt>
    <dgm:pt modelId="{C0B01214-48C8-4C12-8567-F3FA743C3938}" type="pres">
      <dgm:prSet presAssocID="{AEE795D8-B397-4254-AFE1-E2C3835D53C5}" presName="pillars" presStyleCnt="0"/>
      <dgm:spPr/>
    </dgm:pt>
    <dgm:pt modelId="{D079BECB-70D7-4913-96E5-B7CD13239286}" type="pres">
      <dgm:prSet presAssocID="{AEE795D8-B397-4254-AFE1-E2C3835D53C5}" presName="pillar1" presStyleLbl="node1" presStyleIdx="0" presStyleCnt="3">
        <dgm:presLayoutVars>
          <dgm:bulletEnabled val="1"/>
        </dgm:presLayoutVars>
      </dgm:prSet>
      <dgm:spPr/>
    </dgm:pt>
    <dgm:pt modelId="{5C3A6D49-6390-4A20-B19A-2CCB69CFCD94}" type="pres">
      <dgm:prSet presAssocID="{6A72AC77-A73D-4791-9079-037ADC47627D}" presName="pillarX" presStyleLbl="node1" presStyleIdx="1" presStyleCnt="3">
        <dgm:presLayoutVars>
          <dgm:bulletEnabled val="1"/>
        </dgm:presLayoutVars>
      </dgm:prSet>
      <dgm:spPr/>
    </dgm:pt>
    <dgm:pt modelId="{F58DB562-6ABB-47D5-ADB5-5C1FAFBA8C26}" type="pres">
      <dgm:prSet presAssocID="{8CE7CF81-2A16-4B7E-BC47-69A3049C8721}" presName="pillarX" presStyleLbl="node1" presStyleIdx="2" presStyleCnt="3">
        <dgm:presLayoutVars>
          <dgm:bulletEnabled val="1"/>
        </dgm:presLayoutVars>
      </dgm:prSet>
      <dgm:spPr/>
    </dgm:pt>
    <dgm:pt modelId="{BA36A5D3-A705-4646-A158-943758DE8225}" type="pres">
      <dgm:prSet presAssocID="{AEE795D8-B397-4254-AFE1-E2C3835D53C5}" presName="base" presStyleLbl="dkBgShp" presStyleIdx="1" presStyleCnt="2" custLinFactNeighborY="-3530"/>
      <dgm:spPr/>
    </dgm:pt>
  </dgm:ptLst>
  <dgm:cxnLst>
    <dgm:cxn modelId="{D8C6741A-A4F9-4CC1-A18A-395EF0F821B0}" srcId="{AEE795D8-B397-4254-AFE1-E2C3835D53C5}" destId="{B8929343-7795-46F2-9128-680EDB4F56F4}" srcOrd="0" destOrd="0" parTransId="{19C78CB6-A008-4E6F-8D9A-4D84E1DB545F}" sibTransId="{7EC0AD27-B06C-4332-9B22-4468D2DE6C63}"/>
    <dgm:cxn modelId="{0A35CD2A-DB33-4152-B4C5-235361C13066}" type="presOf" srcId="{B8929343-7795-46F2-9128-680EDB4F56F4}" destId="{D079BECB-70D7-4913-96E5-B7CD13239286}" srcOrd="0" destOrd="0" presId="urn:microsoft.com/office/officeart/2005/8/layout/hList3"/>
    <dgm:cxn modelId="{8DC34892-DEC4-45E1-9DC4-ABA640B5E2F0}" srcId="{AEE795D8-B397-4254-AFE1-E2C3835D53C5}" destId="{8CE7CF81-2A16-4B7E-BC47-69A3049C8721}" srcOrd="2" destOrd="0" parTransId="{C02178FE-93EE-48DA-B32B-8A3FB7831E35}" sibTransId="{8A92515D-8FAA-4807-952F-FB79242C07D5}"/>
    <dgm:cxn modelId="{25E19CAB-A6DB-4ED3-81A3-4288EA6D9B71}" type="presOf" srcId="{6A72AC77-A73D-4791-9079-037ADC47627D}" destId="{5C3A6D49-6390-4A20-B19A-2CCB69CFCD94}" srcOrd="0" destOrd="0" presId="urn:microsoft.com/office/officeart/2005/8/layout/hList3"/>
    <dgm:cxn modelId="{BE126CAE-8633-4659-BCDF-D5D0B2728FC6}" srcId="{9EB1DD69-DE95-4247-B923-25D9087998A7}" destId="{AEE795D8-B397-4254-AFE1-E2C3835D53C5}" srcOrd="0" destOrd="0" parTransId="{7F3616E4-377C-49FD-98D6-049BB6738108}" sibTransId="{47AEB2EA-C10A-4DE5-AA18-BC894616414B}"/>
    <dgm:cxn modelId="{B724D6B0-A798-43F0-BABF-AD1DC4AFBC82}" type="presOf" srcId="{AEE795D8-B397-4254-AFE1-E2C3835D53C5}" destId="{BFFC253A-F70F-45CA-804A-8DD6EAB07EF1}" srcOrd="0" destOrd="0" presId="urn:microsoft.com/office/officeart/2005/8/layout/hList3"/>
    <dgm:cxn modelId="{504787CD-1B8D-47FD-B22D-E04767911956}" type="presOf" srcId="{9EB1DD69-DE95-4247-B923-25D9087998A7}" destId="{82B393D4-12AE-467D-9CB7-166B989CA306}" srcOrd="0" destOrd="0" presId="urn:microsoft.com/office/officeart/2005/8/layout/hList3"/>
    <dgm:cxn modelId="{9CBD77DD-DBD5-4850-9F29-37938C903DCD}" type="presOf" srcId="{8CE7CF81-2A16-4B7E-BC47-69A3049C8721}" destId="{F58DB562-6ABB-47D5-ADB5-5C1FAFBA8C26}" srcOrd="0" destOrd="0" presId="urn:microsoft.com/office/officeart/2005/8/layout/hList3"/>
    <dgm:cxn modelId="{54348BFD-B629-4E10-B683-3AE114144D60}" srcId="{AEE795D8-B397-4254-AFE1-E2C3835D53C5}" destId="{6A72AC77-A73D-4791-9079-037ADC47627D}" srcOrd="1" destOrd="0" parTransId="{EA36E34C-9227-4882-8AA8-D2B1653A8725}" sibTransId="{D0BF0290-363C-42AE-B134-68A47E82B01B}"/>
    <dgm:cxn modelId="{5113ECD3-CEFC-4F32-B2E0-A3B96BF2DA48}" type="presParOf" srcId="{82B393D4-12AE-467D-9CB7-166B989CA306}" destId="{BFFC253A-F70F-45CA-804A-8DD6EAB07EF1}" srcOrd="0" destOrd="0" presId="urn:microsoft.com/office/officeart/2005/8/layout/hList3"/>
    <dgm:cxn modelId="{3B8C8B03-5298-4CEE-A298-321C3120E111}" type="presParOf" srcId="{82B393D4-12AE-467D-9CB7-166B989CA306}" destId="{C0B01214-48C8-4C12-8567-F3FA743C3938}" srcOrd="1" destOrd="0" presId="urn:microsoft.com/office/officeart/2005/8/layout/hList3"/>
    <dgm:cxn modelId="{E85A8A34-7918-4370-B6DC-0279AD1BB7A6}" type="presParOf" srcId="{C0B01214-48C8-4C12-8567-F3FA743C3938}" destId="{D079BECB-70D7-4913-96E5-B7CD13239286}" srcOrd="0" destOrd="0" presId="urn:microsoft.com/office/officeart/2005/8/layout/hList3"/>
    <dgm:cxn modelId="{CCD622C5-6708-4E8F-A4FB-1ABC1AE9DE95}" type="presParOf" srcId="{C0B01214-48C8-4C12-8567-F3FA743C3938}" destId="{5C3A6D49-6390-4A20-B19A-2CCB69CFCD94}" srcOrd="1" destOrd="0" presId="urn:microsoft.com/office/officeart/2005/8/layout/hList3"/>
    <dgm:cxn modelId="{2A40AB49-A36D-47D9-A10C-C0F16C5D649E}" type="presParOf" srcId="{C0B01214-48C8-4C12-8567-F3FA743C3938}" destId="{F58DB562-6ABB-47D5-ADB5-5C1FAFBA8C26}" srcOrd="2" destOrd="0" presId="urn:microsoft.com/office/officeart/2005/8/layout/hList3"/>
    <dgm:cxn modelId="{966F3963-7DCA-4E5A-80F6-5B5544618E9F}" type="presParOf" srcId="{82B393D4-12AE-467D-9CB7-166B989CA306}" destId="{BA36A5D3-A705-4646-A158-943758DE8225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3A483B1-D50B-4A77-9D85-2D9AD29DAE39}" type="doc">
      <dgm:prSet loTypeId="urn:microsoft.com/office/officeart/2009/3/layout/PlusandMinus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FEC487C9-64FB-49D7-B199-A3F69C487A81}">
      <dgm:prSet phldrT="[Texto]" custT="1"/>
      <dgm:spPr/>
      <dgm:t>
        <a:bodyPr/>
        <a:lstStyle/>
        <a:p>
          <a:pPr algn="l"/>
          <a:r>
            <a:rPr lang="pt-BR" sz="2400" b="1" kern="1200" dirty="0">
              <a:latin typeface="+mj-lt"/>
            </a:rPr>
            <a:t>Fatores de proteção:</a:t>
          </a:r>
        </a:p>
        <a:p>
          <a:pPr algn="l"/>
          <a:r>
            <a:rPr lang="en-US" sz="2400" kern="1200" dirty="0" err="1">
              <a:latin typeface="+mj-lt"/>
              <a:ea typeface="+mn-ea"/>
              <a:cs typeface="+mn-cs"/>
            </a:rPr>
            <a:t>Dizem</a:t>
          </a:r>
          <a:r>
            <a:rPr lang="en-US" sz="2400" kern="1200" dirty="0">
              <a:latin typeface="+mj-lt"/>
              <a:ea typeface="+mn-ea"/>
              <a:cs typeface="+mn-cs"/>
            </a:rPr>
            <a:t> </a:t>
          </a:r>
          <a:r>
            <a:rPr lang="en-US" sz="2400" kern="1200" dirty="0" err="1">
              <a:latin typeface="+mj-lt"/>
              <a:ea typeface="+mn-ea"/>
              <a:cs typeface="+mn-cs"/>
            </a:rPr>
            <a:t>respeito</a:t>
          </a:r>
          <a:r>
            <a:rPr lang="en-US" sz="2400" kern="1200" dirty="0">
              <a:latin typeface="+mj-lt"/>
              <a:ea typeface="+mn-ea"/>
              <a:cs typeface="+mn-cs"/>
            </a:rPr>
            <a:t> a </a:t>
          </a:r>
          <a:r>
            <a:rPr lang="en-US" sz="2400" kern="1200" dirty="0" err="1">
              <a:latin typeface="+mj-lt"/>
              <a:ea typeface="+mn-ea"/>
              <a:cs typeface="+mn-cs"/>
            </a:rPr>
            <a:t>influências</a:t>
          </a:r>
          <a:r>
            <a:rPr lang="en-US" sz="2400" kern="1200" dirty="0">
              <a:latin typeface="+mj-lt"/>
              <a:ea typeface="+mn-ea"/>
              <a:cs typeface="+mn-cs"/>
            </a:rPr>
            <a:t> que </a:t>
          </a:r>
          <a:r>
            <a:rPr lang="en-US" sz="2400" kern="1200" dirty="0" err="1">
              <a:latin typeface="+mj-lt"/>
              <a:ea typeface="+mn-ea"/>
              <a:cs typeface="+mn-cs"/>
            </a:rPr>
            <a:t>modificam</a:t>
          </a:r>
          <a:r>
            <a:rPr lang="en-US" sz="2400" kern="1200" dirty="0">
              <a:latin typeface="+mj-lt"/>
              <a:ea typeface="+mn-ea"/>
              <a:cs typeface="+mn-cs"/>
            </a:rPr>
            <a:t>, alteram ou </a:t>
          </a:r>
          <a:r>
            <a:rPr lang="en-US" sz="2400" kern="1200" dirty="0" err="1">
              <a:latin typeface="+mj-lt"/>
              <a:ea typeface="+mn-ea"/>
              <a:cs typeface="+mn-cs"/>
            </a:rPr>
            <a:t>melhoram</a:t>
          </a:r>
          <a:r>
            <a:rPr lang="en-US" sz="2400" kern="1200" dirty="0">
              <a:latin typeface="+mj-lt"/>
              <a:ea typeface="+mn-ea"/>
              <a:cs typeface="+mn-cs"/>
            </a:rPr>
            <a:t> as </a:t>
          </a:r>
          <a:r>
            <a:rPr lang="en-US" sz="2400" kern="1200" dirty="0" err="1">
              <a:latin typeface="+mj-lt"/>
              <a:ea typeface="+mn-ea"/>
              <a:cs typeface="+mn-cs"/>
            </a:rPr>
            <a:t>respostas</a:t>
          </a:r>
          <a:r>
            <a:rPr lang="en-US" sz="2400" kern="1200" dirty="0">
              <a:latin typeface="+mj-lt"/>
              <a:ea typeface="+mn-ea"/>
              <a:cs typeface="+mn-cs"/>
            </a:rPr>
            <a:t> das </a:t>
          </a:r>
          <a:r>
            <a:rPr lang="en-US" sz="2400" kern="1200" dirty="0" err="1">
              <a:latin typeface="+mj-lt"/>
              <a:ea typeface="+mn-ea"/>
              <a:cs typeface="+mn-cs"/>
            </a:rPr>
            <a:t>pessoas</a:t>
          </a:r>
          <a:r>
            <a:rPr lang="en-US" sz="2400" kern="1200" dirty="0">
              <a:latin typeface="+mj-lt"/>
              <a:ea typeface="+mn-ea"/>
              <a:cs typeface="+mn-cs"/>
            </a:rPr>
            <a:t> a </a:t>
          </a:r>
          <a:r>
            <a:rPr lang="en-US" sz="2400" kern="1200" dirty="0" err="1">
              <a:latin typeface="+mj-lt"/>
              <a:ea typeface="+mn-ea"/>
              <a:cs typeface="+mn-cs"/>
            </a:rPr>
            <a:t>perigos</a:t>
          </a:r>
          <a:r>
            <a:rPr lang="en-US" sz="2400" kern="1200" dirty="0">
              <a:latin typeface="+mj-lt"/>
              <a:ea typeface="+mn-ea"/>
              <a:cs typeface="+mn-cs"/>
            </a:rPr>
            <a:t> que </a:t>
          </a:r>
          <a:r>
            <a:rPr lang="en-US" sz="2400" kern="1200" dirty="0" err="1">
              <a:latin typeface="+mj-lt"/>
              <a:ea typeface="+mn-ea"/>
              <a:cs typeface="+mn-cs"/>
            </a:rPr>
            <a:t>predispõem</a:t>
          </a:r>
          <a:r>
            <a:rPr lang="en-US" sz="2400" kern="1200" dirty="0">
              <a:latin typeface="+mj-lt"/>
              <a:ea typeface="+mn-ea"/>
              <a:cs typeface="+mn-cs"/>
            </a:rPr>
            <a:t> a </a:t>
          </a:r>
          <a:r>
            <a:rPr lang="en-US" sz="2400" kern="1200" dirty="0" err="1">
              <a:latin typeface="+mj-lt"/>
              <a:ea typeface="+mn-ea"/>
              <a:cs typeface="+mn-cs"/>
            </a:rPr>
            <a:t>resultados</a:t>
          </a:r>
          <a:r>
            <a:rPr lang="en-US" sz="2400" kern="1200" dirty="0">
              <a:latin typeface="+mj-lt"/>
              <a:ea typeface="+mn-ea"/>
              <a:cs typeface="+mn-cs"/>
            </a:rPr>
            <a:t> </a:t>
          </a:r>
          <a:r>
            <a:rPr lang="en-US" sz="2400" kern="1200" dirty="0" err="1">
              <a:latin typeface="+mj-lt"/>
              <a:ea typeface="+mn-ea"/>
              <a:cs typeface="+mn-cs"/>
            </a:rPr>
            <a:t>não</a:t>
          </a:r>
          <a:r>
            <a:rPr lang="en-US" sz="2400" kern="1200" dirty="0">
              <a:latin typeface="+mj-lt"/>
              <a:ea typeface="+mn-ea"/>
              <a:cs typeface="+mn-cs"/>
            </a:rPr>
            <a:t> </a:t>
          </a:r>
          <a:r>
            <a:rPr lang="en-US" sz="2400" kern="1200" dirty="0" err="1">
              <a:latin typeface="+mj-lt"/>
              <a:ea typeface="+mn-ea"/>
              <a:cs typeface="+mn-cs"/>
            </a:rPr>
            <a:t>adaptativos</a:t>
          </a:r>
          <a:r>
            <a:rPr lang="en-US" sz="2400" kern="1200" dirty="0">
              <a:latin typeface="+mj-lt"/>
              <a:ea typeface="+mn-ea"/>
              <a:cs typeface="+mn-cs"/>
            </a:rPr>
            <a:t>. </a:t>
          </a:r>
          <a:endParaRPr lang="pt-BR" sz="2400" kern="1200" dirty="0">
            <a:latin typeface="+mj-lt"/>
            <a:ea typeface="+mn-ea"/>
            <a:cs typeface="+mn-cs"/>
          </a:endParaRPr>
        </a:p>
      </dgm:t>
    </dgm:pt>
    <dgm:pt modelId="{5D817FC2-55E4-4904-9DA1-A3ADEA05FBFE}" type="parTrans" cxnId="{83C1CBC4-8D24-4AB3-8B97-64C4ADBD509E}">
      <dgm:prSet/>
      <dgm:spPr/>
      <dgm:t>
        <a:bodyPr/>
        <a:lstStyle/>
        <a:p>
          <a:endParaRPr lang="pt-BR"/>
        </a:p>
      </dgm:t>
    </dgm:pt>
    <dgm:pt modelId="{EF87FEA1-3873-4849-BC20-5621A7320FD0}" type="sibTrans" cxnId="{83C1CBC4-8D24-4AB3-8B97-64C4ADBD509E}">
      <dgm:prSet/>
      <dgm:spPr/>
      <dgm:t>
        <a:bodyPr/>
        <a:lstStyle/>
        <a:p>
          <a:endParaRPr lang="pt-BR"/>
        </a:p>
      </dgm:t>
    </dgm:pt>
    <dgm:pt modelId="{9B138497-C54D-4A06-834B-3D46BD0EADA3}">
      <dgm:prSet phldrT="[Texto]" custT="1"/>
      <dgm:spPr/>
      <dgm:t>
        <a:bodyPr/>
        <a:lstStyle/>
        <a:p>
          <a:pPr algn="r"/>
          <a:r>
            <a:rPr lang="pt-BR" sz="2400" b="1" kern="1200" dirty="0">
              <a:latin typeface="+mj-lt"/>
            </a:rPr>
            <a:t>Fatores de risco: </a:t>
          </a:r>
        </a:p>
        <a:p>
          <a:pPr algn="r"/>
          <a:r>
            <a:rPr lang="pt-BR" sz="2400" kern="1200" dirty="0">
              <a:latin typeface="+mj-lt"/>
              <a:ea typeface="+mn-ea"/>
              <a:cs typeface="+mn-cs"/>
            </a:rPr>
            <a:t>São</a:t>
          </a:r>
          <a:r>
            <a:rPr lang="en-US" sz="2400" kern="1200" dirty="0">
              <a:latin typeface="+mj-lt"/>
              <a:ea typeface="+mn-ea"/>
              <a:cs typeface="+mn-cs"/>
            </a:rPr>
            <a:t> </a:t>
          </a:r>
          <a:r>
            <a:rPr lang="en-US" sz="2400" kern="1200" dirty="0" err="1">
              <a:latin typeface="+mj-lt"/>
              <a:ea typeface="+mn-ea"/>
              <a:cs typeface="+mn-cs"/>
            </a:rPr>
            <a:t>condições</a:t>
          </a:r>
          <a:r>
            <a:rPr lang="en-US" sz="2400" kern="1200" dirty="0">
              <a:latin typeface="+mj-lt"/>
              <a:ea typeface="+mn-ea"/>
              <a:cs typeface="+mn-cs"/>
            </a:rPr>
            <a:t> </a:t>
          </a:r>
          <a:r>
            <a:rPr lang="en-US" sz="2400" kern="1200" dirty="0" err="1">
              <a:latin typeface="+mj-lt"/>
              <a:ea typeface="+mn-ea"/>
              <a:cs typeface="+mn-cs"/>
            </a:rPr>
            <a:t>ou</a:t>
          </a:r>
          <a:r>
            <a:rPr lang="en-US" sz="2400" kern="1200" dirty="0">
              <a:latin typeface="+mj-lt"/>
              <a:ea typeface="+mn-ea"/>
              <a:cs typeface="+mn-cs"/>
            </a:rPr>
            <a:t> </a:t>
          </a:r>
          <a:r>
            <a:rPr lang="en-US" sz="2400" kern="1200" dirty="0" err="1">
              <a:latin typeface="+mj-lt"/>
              <a:ea typeface="+mn-ea"/>
              <a:cs typeface="+mn-cs"/>
            </a:rPr>
            <a:t>aspectos</a:t>
          </a:r>
          <a:r>
            <a:rPr lang="en-US" sz="2400" kern="1200" dirty="0">
              <a:latin typeface="+mj-lt"/>
              <a:ea typeface="+mn-ea"/>
              <a:cs typeface="+mn-cs"/>
            </a:rPr>
            <a:t> </a:t>
          </a:r>
          <a:r>
            <a:rPr lang="en-US" sz="2400" kern="1200" dirty="0" err="1">
              <a:latin typeface="+mj-lt"/>
              <a:ea typeface="+mn-ea"/>
              <a:cs typeface="+mn-cs"/>
            </a:rPr>
            <a:t>biológicos</a:t>
          </a:r>
          <a:r>
            <a:rPr lang="en-US" sz="2400" kern="1200" dirty="0">
              <a:latin typeface="+mj-lt"/>
              <a:ea typeface="+mn-ea"/>
              <a:cs typeface="+mn-cs"/>
            </a:rPr>
            <a:t>, </a:t>
          </a:r>
          <a:r>
            <a:rPr lang="en-US" sz="2400" kern="1200" dirty="0" err="1">
              <a:latin typeface="+mj-lt"/>
              <a:ea typeface="+mn-ea"/>
              <a:cs typeface="+mn-cs"/>
            </a:rPr>
            <a:t>psicológicos</a:t>
          </a:r>
          <a:r>
            <a:rPr lang="en-US" sz="2400" kern="1200" dirty="0">
              <a:latin typeface="+mj-lt"/>
              <a:ea typeface="+mn-ea"/>
              <a:cs typeface="+mn-cs"/>
            </a:rPr>
            <a:t> </a:t>
          </a:r>
          <a:r>
            <a:rPr lang="en-US" sz="2400" kern="1200" dirty="0" err="1">
              <a:latin typeface="+mj-lt"/>
              <a:ea typeface="+mn-ea"/>
              <a:cs typeface="+mn-cs"/>
            </a:rPr>
            <a:t>ou</a:t>
          </a:r>
          <a:r>
            <a:rPr lang="en-US" sz="2400" kern="1200" dirty="0">
              <a:latin typeface="+mj-lt"/>
              <a:ea typeface="+mn-ea"/>
              <a:cs typeface="+mn-cs"/>
            </a:rPr>
            <a:t> </a:t>
          </a:r>
          <a:r>
            <a:rPr lang="en-US" sz="2400" kern="1200" dirty="0" err="1">
              <a:latin typeface="+mj-lt"/>
              <a:ea typeface="+mn-ea"/>
              <a:cs typeface="+mn-cs"/>
            </a:rPr>
            <a:t>sociais</a:t>
          </a:r>
          <a:r>
            <a:rPr lang="en-US" sz="2400" kern="1200" dirty="0">
              <a:latin typeface="+mj-lt"/>
              <a:ea typeface="+mn-ea"/>
              <a:cs typeface="+mn-cs"/>
            </a:rPr>
            <a:t> que </a:t>
          </a:r>
          <a:r>
            <a:rPr lang="pt-BR" sz="2400" kern="1200" dirty="0">
              <a:latin typeface="+mj-lt"/>
              <a:ea typeface="+mn-ea"/>
              <a:cs typeface="+mn-cs"/>
            </a:rPr>
            <a:t>estão</a:t>
          </a:r>
          <a:r>
            <a:rPr lang="en-US" sz="2400" kern="1200" dirty="0">
              <a:latin typeface="+mj-lt"/>
              <a:ea typeface="+mn-ea"/>
              <a:cs typeface="+mn-cs"/>
            </a:rPr>
            <a:t> </a:t>
          </a:r>
          <a:r>
            <a:rPr lang="pt-BR" sz="2400" kern="1200" dirty="0">
              <a:latin typeface="+mj-lt"/>
              <a:ea typeface="+mn-ea"/>
              <a:cs typeface="+mn-cs"/>
            </a:rPr>
            <a:t>estatisticamente </a:t>
          </a:r>
          <a:r>
            <a:rPr lang="en-US" sz="2400" kern="1200" dirty="0" err="1">
              <a:latin typeface="+mj-lt"/>
              <a:ea typeface="+mn-ea"/>
              <a:cs typeface="+mn-cs"/>
            </a:rPr>
            <a:t>associados</a:t>
          </a:r>
          <a:r>
            <a:rPr lang="en-US" sz="2400" kern="1200" dirty="0">
              <a:latin typeface="+mj-lt"/>
              <a:ea typeface="+mn-ea"/>
              <a:cs typeface="+mn-cs"/>
            </a:rPr>
            <a:t> a </a:t>
          </a:r>
          <a:r>
            <a:rPr lang="en-US" sz="2400" kern="1200" dirty="0" err="1">
              <a:latin typeface="+mj-lt"/>
              <a:ea typeface="+mn-ea"/>
              <a:cs typeface="+mn-cs"/>
            </a:rPr>
            <a:t>maiores</a:t>
          </a:r>
          <a:r>
            <a:rPr lang="en-US" sz="2400" kern="1200" dirty="0">
              <a:latin typeface="+mj-lt"/>
              <a:ea typeface="+mn-ea"/>
              <a:cs typeface="+mn-cs"/>
            </a:rPr>
            <a:t> </a:t>
          </a:r>
          <a:r>
            <a:rPr lang="en-US" sz="2400" kern="1200" dirty="0" err="1">
              <a:latin typeface="+mj-lt"/>
              <a:ea typeface="+mn-ea"/>
              <a:cs typeface="+mn-cs"/>
            </a:rPr>
            <a:t>probabilidades</a:t>
          </a:r>
          <a:r>
            <a:rPr lang="en-US" sz="2400" kern="1200" dirty="0">
              <a:latin typeface="+mj-lt"/>
              <a:ea typeface="+mn-ea"/>
              <a:cs typeface="+mn-cs"/>
            </a:rPr>
            <a:t> de </a:t>
          </a:r>
          <a:r>
            <a:rPr lang="en-US" sz="2400" kern="1200" dirty="0" err="1">
              <a:latin typeface="+mj-lt"/>
              <a:ea typeface="+mn-ea"/>
              <a:cs typeface="+mn-cs"/>
            </a:rPr>
            <a:t>mortalidade</a:t>
          </a:r>
          <a:r>
            <a:rPr lang="en-US" sz="2400" kern="1200" dirty="0">
              <a:latin typeface="+mj-lt"/>
              <a:ea typeface="+mn-ea"/>
              <a:cs typeface="+mn-cs"/>
            </a:rPr>
            <a:t> </a:t>
          </a:r>
          <a:r>
            <a:rPr lang="en-US" sz="2400" kern="1200" dirty="0" err="1">
              <a:latin typeface="+mj-lt"/>
              <a:ea typeface="+mn-ea"/>
              <a:cs typeface="+mn-cs"/>
            </a:rPr>
            <a:t>ou</a:t>
          </a:r>
          <a:r>
            <a:rPr lang="en-US" sz="2400" kern="1200" dirty="0">
              <a:latin typeface="+mj-lt"/>
              <a:ea typeface="+mn-ea"/>
              <a:cs typeface="+mn-cs"/>
            </a:rPr>
            <a:t> </a:t>
          </a:r>
          <a:r>
            <a:rPr lang="en-US" sz="2400" kern="1200" dirty="0" err="1">
              <a:latin typeface="+mj-lt"/>
              <a:ea typeface="+mn-ea"/>
              <a:cs typeface="+mn-cs"/>
            </a:rPr>
            <a:t>morbidade</a:t>
          </a:r>
          <a:r>
            <a:rPr lang="en-US" sz="2400" kern="1200" dirty="0">
              <a:latin typeface="+mj-lt"/>
              <a:ea typeface="+mn-ea"/>
              <a:cs typeface="+mn-cs"/>
            </a:rPr>
            <a:t>. </a:t>
          </a:r>
          <a:endParaRPr lang="pt-BR" sz="2400" kern="1200" dirty="0">
            <a:latin typeface="+mj-lt"/>
            <a:ea typeface="+mn-ea"/>
            <a:cs typeface="+mn-cs"/>
          </a:endParaRPr>
        </a:p>
      </dgm:t>
    </dgm:pt>
    <dgm:pt modelId="{CE706BF2-35A0-452E-B94D-E393D5A561F2}" type="parTrans" cxnId="{6275325E-F867-4524-8584-7D2BA75C5B3D}">
      <dgm:prSet/>
      <dgm:spPr/>
      <dgm:t>
        <a:bodyPr/>
        <a:lstStyle/>
        <a:p>
          <a:endParaRPr lang="pt-BR"/>
        </a:p>
      </dgm:t>
    </dgm:pt>
    <dgm:pt modelId="{00B153EB-D631-4AC8-B817-3F334A13D90A}" type="sibTrans" cxnId="{6275325E-F867-4524-8584-7D2BA75C5B3D}">
      <dgm:prSet/>
      <dgm:spPr/>
      <dgm:t>
        <a:bodyPr/>
        <a:lstStyle/>
        <a:p>
          <a:endParaRPr lang="pt-BR"/>
        </a:p>
      </dgm:t>
    </dgm:pt>
    <dgm:pt modelId="{D825FE04-FFD7-496D-AF60-275ACD6A711A}" type="pres">
      <dgm:prSet presAssocID="{73A483B1-D50B-4A77-9D85-2D9AD29DAE39}" presName="Name0" presStyleCnt="0">
        <dgm:presLayoutVars>
          <dgm:chMax val="2"/>
          <dgm:chPref val="2"/>
          <dgm:dir/>
          <dgm:animOne/>
          <dgm:resizeHandles val="exact"/>
        </dgm:presLayoutVars>
      </dgm:prSet>
      <dgm:spPr/>
    </dgm:pt>
    <dgm:pt modelId="{33D05CBE-4E63-4C61-A1FE-15C44C4ADDAE}" type="pres">
      <dgm:prSet presAssocID="{73A483B1-D50B-4A77-9D85-2D9AD29DAE39}" presName="Background" presStyleLbl="bgImgPlace1" presStyleIdx="0" presStyleCnt="1"/>
      <dgm:spPr>
        <a:solidFill>
          <a:schemeClr val="accent2">
            <a:lumMod val="20000"/>
            <a:lumOff val="80000"/>
          </a:schemeClr>
        </a:solidFill>
      </dgm:spPr>
    </dgm:pt>
    <dgm:pt modelId="{B3658603-5C8E-49E0-9EA0-B065B64B3743}" type="pres">
      <dgm:prSet presAssocID="{73A483B1-D50B-4A77-9D85-2D9AD29DAE39}" presName="ParentText1" presStyleLbl="revTx" presStyleIdx="0" presStyleCnt="2" custScaleY="79992" custLinFactNeighborX="1649" custLinFactNeighborY="-9004">
        <dgm:presLayoutVars>
          <dgm:chMax val="0"/>
          <dgm:chPref val="0"/>
          <dgm:bulletEnabled val="1"/>
        </dgm:presLayoutVars>
      </dgm:prSet>
      <dgm:spPr/>
    </dgm:pt>
    <dgm:pt modelId="{53DD3CF9-1E99-4F08-8C4B-8133DAD34D73}" type="pres">
      <dgm:prSet presAssocID="{73A483B1-D50B-4A77-9D85-2D9AD29DAE39}" presName="ParentText2" presStyleLbl="revTx" presStyleIdx="1" presStyleCnt="2" custScaleX="100000" custScaleY="79992" custLinFactNeighborX="-579" custLinFactNeighborY="-9222">
        <dgm:presLayoutVars>
          <dgm:chMax val="0"/>
          <dgm:chPref val="0"/>
          <dgm:bulletEnabled val="1"/>
        </dgm:presLayoutVars>
      </dgm:prSet>
      <dgm:spPr/>
    </dgm:pt>
    <dgm:pt modelId="{3BCCC7BE-2A0D-494A-9A38-9CE1FFF0A718}" type="pres">
      <dgm:prSet presAssocID="{73A483B1-D50B-4A77-9D85-2D9AD29DAE39}" presName="Plus" presStyleLbl="alignNode1" presStyleIdx="0" presStyleCnt="2"/>
      <dgm:spPr>
        <a:solidFill>
          <a:srgbClr val="0C5896"/>
        </a:solidFill>
      </dgm:spPr>
    </dgm:pt>
    <dgm:pt modelId="{36C1E63B-F412-4338-9AC4-4792E9ABB620}" type="pres">
      <dgm:prSet presAssocID="{73A483B1-D50B-4A77-9D85-2D9AD29DAE39}" presName="Minus" presStyleLbl="alignNode1" presStyleIdx="1" presStyleCnt="2"/>
      <dgm:spPr>
        <a:solidFill>
          <a:srgbClr val="0C5896"/>
        </a:solidFill>
      </dgm:spPr>
    </dgm:pt>
    <dgm:pt modelId="{C1796349-0214-48FF-BD67-3413D87CD0FC}" type="pres">
      <dgm:prSet presAssocID="{73A483B1-D50B-4A77-9D85-2D9AD29DAE39}" presName="Divider" presStyleLbl="parChTrans1D1" presStyleIdx="0" presStyleCnt="1"/>
      <dgm:spPr/>
    </dgm:pt>
  </dgm:ptLst>
  <dgm:cxnLst>
    <dgm:cxn modelId="{CD762C3F-6CF0-4149-9BCD-ACC324EBCC21}" type="presOf" srcId="{73A483B1-D50B-4A77-9D85-2D9AD29DAE39}" destId="{D825FE04-FFD7-496D-AF60-275ACD6A711A}" srcOrd="0" destOrd="0" presId="urn:microsoft.com/office/officeart/2009/3/layout/PlusandMinus"/>
    <dgm:cxn modelId="{6275325E-F867-4524-8584-7D2BA75C5B3D}" srcId="{73A483B1-D50B-4A77-9D85-2D9AD29DAE39}" destId="{9B138497-C54D-4A06-834B-3D46BD0EADA3}" srcOrd="1" destOrd="0" parTransId="{CE706BF2-35A0-452E-B94D-E393D5A561F2}" sibTransId="{00B153EB-D631-4AC8-B817-3F334A13D90A}"/>
    <dgm:cxn modelId="{BA33FA61-535C-4209-8B65-FC4B246FBBC3}" type="presOf" srcId="{9B138497-C54D-4A06-834B-3D46BD0EADA3}" destId="{53DD3CF9-1E99-4F08-8C4B-8133DAD34D73}" srcOrd="0" destOrd="0" presId="urn:microsoft.com/office/officeart/2009/3/layout/PlusandMinus"/>
    <dgm:cxn modelId="{64BA97B6-C60C-4D59-8E48-842563FB2F7F}" type="presOf" srcId="{FEC487C9-64FB-49D7-B199-A3F69C487A81}" destId="{B3658603-5C8E-49E0-9EA0-B065B64B3743}" srcOrd="0" destOrd="0" presId="urn:microsoft.com/office/officeart/2009/3/layout/PlusandMinus"/>
    <dgm:cxn modelId="{83C1CBC4-8D24-4AB3-8B97-64C4ADBD509E}" srcId="{73A483B1-D50B-4A77-9D85-2D9AD29DAE39}" destId="{FEC487C9-64FB-49D7-B199-A3F69C487A81}" srcOrd="0" destOrd="0" parTransId="{5D817FC2-55E4-4904-9DA1-A3ADEA05FBFE}" sibTransId="{EF87FEA1-3873-4849-BC20-5621A7320FD0}"/>
    <dgm:cxn modelId="{AFA88DA6-F729-4A6B-8064-02B270828062}" type="presParOf" srcId="{D825FE04-FFD7-496D-AF60-275ACD6A711A}" destId="{33D05CBE-4E63-4C61-A1FE-15C44C4ADDAE}" srcOrd="0" destOrd="0" presId="urn:microsoft.com/office/officeart/2009/3/layout/PlusandMinus"/>
    <dgm:cxn modelId="{DBEC0BC0-FE30-475A-919F-F70EBAA3E7C8}" type="presParOf" srcId="{D825FE04-FFD7-496D-AF60-275ACD6A711A}" destId="{B3658603-5C8E-49E0-9EA0-B065B64B3743}" srcOrd="1" destOrd="0" presId="urn:microsoft.com/office/officeart/2009/3/layout/PlusandMinus"/>
    <dgm:cxn modelId="{4F564E1D-A90B-44E7-9DDE-7B5EE28039A2}" type="presParOf" srcId="{D825FE04-FFD7-496D-AF60-275ACD6A711A}" destId="{53DD3CF9-1E99-4F08-8C4B-8133DAD34D73}" srcOrd="2" destOrd="0" presId="urn:microsoft.com/office/officeart/2009/3/layout/PlusandMinus"/>
    <dgm:cxn modelId="{5D36EC75-60F0-4843-833E-FCF9E62B2D55}" type="presParOf" srcId="{D825FE04-FFD7-496D-AF60-275ACD6A711A}" destId="{3BCCC7BE-2A0D-494A-9A38-9CE1FFF0A718}" srcOrd="3" destOrd="0" presId="urn:microsoft.com/office/officeart/2009/3/layout/PlusandMinus"/>
    <dgm:cxn modelId="{7B6560A9-0193-4E57-9AEA-27DED6D31FA1}" type="presParOf" srcId="{D825FE04-FFD7-496D-AF60-275ACD6A711A}" destId="{36C1E63B-F412-4338-9AC4-4792E9ABB620}" srcOrd="4" destOrd="0" presId="urn:microsoft.com/office/officeart/2009/3/layout/PlusandMinus"/>
    <dgm:cxn modelId="{73EE28F4-E64A-4DC5-AC28-A0027F020DC0}" type="presParOf" srcId="{D825FE04-FFD7-496D-AF60-275ACD6A711A}" destId="{C1796349-0214-48FF-BD67-3413D87CD0FC}" srcOrd="5" destOrd="0" presId="urn:microsoft.com/office/officeart/2009/3/layout/PlusandMinu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FC253A-F70F-45CA-804A-8DD6EAB07EF1}">
      <dsp:nvSpPr>
        <dsp:cNvPr id="0" name=""/>
        <dsp:cNvSpPr/>
      </dsp:nvSpPr>
      <dsp:spPr>
        <a:xfrm>
          <a:off x="0" y="12703"/>
          <a:ext cx="7745574" cy="1279282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kern="1200" dirty="0"/>
            <a:t>Territorialização</a:t>
          </a:r>
        </a:p>
      </dsp:txBody>
      <dsp:txXfrm>
        <a:off x="0" y="12703"/>
        <a:ext cx="7745574" cy="1279282"/>
      </dsp:txXfrm>
    </dsp:sp>
    <dsp:sp modelId="{D079BECB-70D7-4913-96E5-B7CD13239286}">
      <dsp:nvSpPr>
        <dsp:cNvPr id="0" name=""/>
        <dsp:cNvSpPr/>
      </dsp:nvSpPr>
      <dsp:spPr>
        <a:xfrm>
          <a:off x="3782" y="1279282"/>
          <a:ext cx="2579336" cy="268649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 dirty="0"/>
            <a:t>Espaço de vida</a:t>
          </a:r>
        </a:p>
      </dsp:txBody>
      <dsp:txXfrm>
        <a:off x="3782" y="1279282"/>
        <a:ext cx="2579336" cy="2686493"/>
      </dsp:txXfrm>
    </dsp:sp>
    <dsp:sp modelId="{5C3A6D49-6390-4A20-B19A-2CCB69CFCD94}">
      <dsp:nvSpPr>
        <dsp:cNvPr id="0" name=""/>
        <dsp:cNvSpPr/>
      </dsp:nvSpPr>
      <dsp:spPr>
        <a:xfrm>
          <a:off x="2583118" y="1279282"/>
          <a:ext cx="2579336" cy="268649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 dirty="0"/>
            <a:t>População definida</a:t>
          </a:r>
        </a:p>
      </dsp:txBody>
      <dsp:txXfrm>
        <a:off x="2583118" y="1279282"/>
        <a:ext cx="2579336" cy="2686493"/>
      </dsp:txXfrm>
    </dsp:sp>
    <dsp:sp modelId="{F58DB562-6ABB-47D5-ADB5-5C1FAFBA8C26}">
      <dsp:nvSpPr>
        <dsp:cNvPr id="0" name=""/>
        <dsp:cNvSpPr/>
      </dsp:nvSpPr>
      <dsp:spPr>
        <a:xfrm>
          <a:off x="5162455" y="1279282"/>
          <a:ext cx="2579336" cy="268649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 dirty="0"/>
            <a:t>Responsabilização</a:t>
          </a:r>
        </a:p>
      </dsp:txBody>
      <dsp:txXfrm>
        <a:off x="5162455" y="1279282"/>
        <a:ext cx="2579336" cy="2686493"/>
      </dsp:txXfrm>
    </dsp:sp>
    <dsp:sp modelId="{BA36A5D3-A705-4646-A158-943758DE8225}">
      <dsp:nvSpPr>
        <dsp:cNvPr id="0" name=""/>
        <dsp:cNvSpPr/>
      </dsp:nvSpPr>
      <dsp:spPr>
        <a:xfrm>
          <a:off x="0" y="3955238"/>
          <a:ext cx="7745574" cy="298499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D05CBE-4E63-4C61-A1FE-15C44C4ADDAE}">
      <dsp:nvSpPr>
        <dsp:cNvPr id="0" name=""/>
        <dsp:cNvSpPr/>
      </dsp:nvSpPr>
      <dsp:spPr>
        <a:xfrm>
          <a:off x="1632090" y="857512"/>
          <a:ext cx="7908285" cy="4086953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3658603-5C8E-49E0-9EA0-B065B64B3743}">
      <dsp:nvSpPr>
        <dsp:cNvPr id="0" name=""/>
        <dsp:cNvSpPr/>
      </dsp:nvSpPr>
      <dsp:spPr>
        <a:xfrm>
          <a:off x="1928987" y="1370450"/>
          <a:ext cx="3672353" cy="27967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>
              <a:latin typeface="+mj-lt"/>
            </a:rPr>
            <a:t>Fatores de proteção: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latin typeface="+mj-lt"/>
              <a:ea typeface="+mn-ea"/>
              <a:cs typeface="+mn-cs"/>
            </a:rPr>
            <a:t>Dizem</a:t>
          </a:r>
          <a:r>
            <a:rPr lang="en-US" sz="2400" kern="1200" dirty="0">
              <a:latin typeface="+mj-lt"/>
              <a:ea typeface="+mn-ea"/>
              <a:cs typeface="+mn-cs"/>
            </a:rPr>
            <a:t> </a:t>
          </a:r>
          <a:r>
            <a:rPr lang="en-US" sz="2400" kern="1200" dirty="0" err="1">
              <a:latin typeface="+mj-lt"/>
              <a:ea typeface="+mn-ea"/>
              <a:cs typeface="+mn-cs"/>
            </a:rPr>
            <a:t>respeito</a:t>
          </a:r>
          <a:r>
            <a:rPr lang="en-US" sz="2400" kern="1200" dirty="0">
              <a:latin typeface="+mj-lt"/>
              <a:ea typeface="+mn-ea"/>
              <a:cs typeface="+mn-cs"/>
            </a:rPr>
            <a:t> a </a:t>
          </a:r>
          <a:r>
            <a:rPr lang="en-US" sz="2400" kern="1200" dirty="0" err="1">
              <a:latin typeface="+mj-lt"/>
              <a:ea typeface="+mn-ea"/>
              <a:cs typeface="+mn-cs"/>
            </a:rPr>
            <a:t>influências</a:t>
          </a:r>
          <a:r>
            <a:rPr lang="en-US" sz="2400" kern="1200" dirty="0">
              <a:latin typeface="+mj-lt"/>
              <a:ea typeface="+mn-ea"/>
              <a:cs typeface="+mn-cs"/>
            </a:rPr>
            <a:t> que </a:t>
          </a:r>
          <a:r>
            <a:rPr lang="en-US" sz="2400" kern="1200" dirty="0" err="1">
              <a:latin typeface="+mj-lt"/>
              <a:ea typeface="+mn-ea"/>
              <a:cs typeface="+mn-cs"/>
            </a:rPr>
            <a:t>modificam</a:t>
          </a:r>
          <a:r>
            <a:rPr lang="en-US" sz="2400" kern="1200" dirty="0">
              <a:latin typeface="+mj-lt"/>
              <a:ea typeface="+mn-ea"/>
              <a:cs typeface="+mn-cs"/>
            </a:rPr>
            <a:t>, alteram ou </a:t>
          </a:r>
          <a:r>
            <a:rPr lang="en-US" sz="2400" kern="1200" dirty="0" err="1">
              <a:latin typeface="+mj-lt"/>
              <a:ea typeface="+mn-ea"/>
              <a:cs typeface="+mn-cs"/>
            </a:rPr>
            <a:t>melhoram</a:t>
          </a:r>
          <a:r>
            <a:rPr lang="en-US" sz="2400" kern="1200" dirty="0">
              <a:latin typeface="+mj-lt"/>
              <a:ea typeface="+mn-ea"/>
              <a:cs typeface="+mn-cs"/>
            </a:rPr>
            <a:t> as </a:t>
          </a:r>
          <a:r>
            <a:rPr lang="en-US" sz="2400" kern="1200" dirty="0" err="1">
              <a:latin typeface="+mj-lt"/>
              <a:ea typeface="+mn-ea"/>
              <a:cs typeface="+mn-cs"/>
            </a:rPr>
            <a:t>respostas</a:t>
          </a:r>
          <a:r>
            <a:rPr lang="en-US" sz="2400" kern="1200" dirty="0">
              <a:latin typeface="+mj-lt"/>
              <a:ea typeface="+mn-ea"/>
              <a:cs typeface="+mn-cs"/>
            </a:rPr>
            <a:t> das </a:t>
          </a:r>
          <a:r>
            <a:rPr lang="en-US" sz="2400" kern="1200" dirty="0" err="1">
              <a:latin typeface="+mj-lt"/>
              <a:ea typeface="+mn-ea"/>
              <a:cs typeface="+mn-cs"/>
            </a:rPr>
            <a:t>pessoas</a:t>
          </a:r>
          <a:r>
            <a:rPr lang="en-US" sz="2400" kern="1200" dirty="0">
              <a:latin typeface="+mj-lt"/>
              <a:ea typeface="+mn-ea"/>
              <a:cs typeface="+mn-cs"/>
            </a:rPr>
            <a:t> a </a:t>
          </a:r>
          <a:r>
            <a:rPr lang="en-US" sz="2400" kern="1200" dirty="0" err="1">
              <a:latin typeface="+mj-lt"/>
              <a:ea typeface="+mn-ea"/>
              <a:cs typeface="+mn-cs"/>
            </a:rPr>
            <a:t>perigos</a:t>
          </a:r>
          <a:r>
            <a:rPr lang="en-US" sz="2400" kern="1200" dirty="0">
              <a:latin typeface="+mj-lt"/>
              <a:ea typeface="+mn-ea"/>
              <a:cs typeface="+mn-cs"/>
            </a:rPr>
            <a:t> que </a:t>
          </a:r>
          <a:r>
            <a:rPr lang="en-US" sz="2400" kern="1200" dirty="0" err="1">
              <a:latin typeface="+mj-lt"/>
              <a:ea typeface="+mn-ea"/>
              <a:cs typeface="+mn-cs"/>
            </a:rPr>
            <a:t>predispõem</a:t>
          </a:r>
          <a:r>
            <a:rPr lang="en-US" sz="2400" kern="1200" dirty="0">
              <a:latin typeface="+mj-lt"/>
              <a:ea typeface="+mn-ea"/>
              <a:cs typeface="+mn-cs"/>
            </a:rPr>
            <a:t> a </a:t>
          </a:r>
          <a:r>
            <a:rPr lang="en-US" sz="2400" kern="1200" dirty="0" err="1">
              <a:latin typeface="+mj-lt"/>
              <a:ea typeface="+mn-ea"/>
              <a:cs typeface="+mn-cs"/>
            </a:rPr>
            <a:t>resultados</a:t>
          </a:r>
          <a:r>
            <a:rPr lang="en-US" sz="2400" kern="1200" dirty="0">
              <a:latin typeface="+mj-lt"/>
              <a:ea typeface="+mn-ea"/>
              <a:cs typeface="+mn-cs"/>
            </a:rPr>
            <a:t> </a:t>
          </a:r>
          <a:r>
            <a:rPr lang="en-US" sz="2400" kern="1200" dirty="0" err="1">
              <a:latin typeface="+mj-lt"/>
              <a:ea typeface="+mn-ea"/>
              <a:cs typeface="+mn-cs"/>
            </a:rPr>
            <a:t>não</a:t>
          </a:r>
          <a:r>
            <a:rPr lang="en-US" sz="2400" kern="1200" dirty="0">
              <a:latin typeface="+mj-lt"/>
              <a:ea typeface="+mn-ea"/>
              <a:cs typeface="+mn-cs"/>
            </a:rPr>
            <a:t> </a:t>
          </a:r>
          <a:r>
            <a:rPr lang="en-US" sz="2400" kern="1200" dirty="0" err="1">
              <a:latin typeface="+mj-lt"/>
              <a:ea typeface="+mn-ea"/>
              <a:cs typeface="+mn-cs"/>
            </a:rPr>
            <a:t>adaptativos</a:t>
          </a:r>
          <a:r>
            <a:rPr lang="en-US" sz="2400" kern="1200" dirty="0">
              <a:latin typeface="+mj-lt"/>
              <a:ea typeface="+mn-ea"/>
              <a:cs typeface="+mn-cs"/>
            </a:rPr>
            <a:t>. </a:t>
          </a:r>
          <a:endParaRPr lang="pt-BR" sz="2400" kern="1200" dirty="0">
            <a:latin typeface="+mj-lt"/>
            <a:ea typeface="+mn-ea"/>
            <a:cs typeface="+mn-cs"/>
          </a:endParaRPr>
        </a:p>
      </dsp:txBody>
      <dsp:txXfrm>
        <a:off x="1928987" y="1370450"/>
        <a:ext cx="3672353" cy="2796791"/>
      </dsp:txXfrm>
    </dsp:sp>
    <dsp:sp modelId="{53DD3CF9-1E99-4F08-8C4B-8133DAD34D73}">
      <dsp:nvSpPr>
        <dsp:cNvPr id="0" name=""/>
        <dsp:cNvSpPr/>
      </dsp:nvSpPr>
      <dsp:spPr>
        <a:xfrm>
          <a:off x="5601330" y="1362828"/>
          <a:ext cx="3672353" cy="27967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>
              <a:latin typeface="+mj-lt"/>
            </a:rPr>
            <a:t>Fatores de risco: </a:t>
          </a:r>
        </a:p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>
              <a:latin typeface="+mj-lt"/>
              <a:ea typeface="+mn-ea"/>
              <a:cs typeface="+mn-cs"/>
            </a:rPr>
            <a:t>São</a:t>
          </a:r>
          <a:r>
            <a:rPr lang="en-US" sz="2400" kern="1200" dirty="0">
              <a:latin typeface="+mj-lt"/>
              <a:ea typeface="+mn-ea"/>
              <a:cs typeface="+mn-cs"/>
            </a:rPr>
            <a:t> </a:t>
          </a:r>
          <a:r>
            <a:rPr lang="en-US" sz="2400" kern="1200" dirty="0" err="1">
              <a:latin typeface="+mj-lt"/>
              <a:ea typeface="+mn-ea"/>
              <a:cs typeface="+mn-cs"/>
            </a:rPr>
            <a:t>condições</a:t>
          </a:r>
          <a:r>
            <a:rPr lang="en-US" sz="2400" kern="1200" dirty="0">
              <a:latin typeface="+mj-lt"/>
              <a:ea typeface="+mn-ea"/>
              <a:cs typeface="+mn-cs"/>
            </a:rPr>
            <a:t> </a:t>
          </a:r>
          <a:r>
            <a:rPr lang="en-US" sz="2400" kern="1200" dirty="0" err="1">
              <a:latin typeface="+mj-lt"/>
              <a:ea typeface="+mn-ea"/>
              <a:cs typeface="+mn-cs"/>
            </a:rPr>
            <a:t>ou</a:t>
          </a:r>
          <a:r>
            <a:rPr lang="en-US" sz="2400" kern="1200" dirty="0">
              <a:latin typeface="+mj-lt"/>
              <a:ea typeface="+mn-ea"/>
              <a:cs typeface="+mn-cs"/>
            </a:rPr>
            <a:t> </a:t>
          </a:r>
          <a:r>
            <a:rPr lang="en-US" sz="2400" kern="1200" dirty="0" err="1">
              <a:latin typeface="+mj-lt"/>
              <a:ea typeface="+mn-ea"/>
              <a:cs typeface="+mn-cs"/>
            </a:rPr>
            <a:t>aspectos</a:t>
          </a:r>
          <a:r>
            <a:rPr lang="en-US" sz="2400" kern="1200" dirty="0">
              <a:latin typeface="+mj-lt"/>
              <a:ea typeface="+mn-ea"/>
              <a:cs typeface="+mn-cs"/>
            </a:rPr>
            <a:t> </a:t>
          </a:r>
          <a:r>
            <a:rPr lang="en-US" sz="2400" kern="1200" dirty="0" err="1">
              <a:latin typeface="+mj-lt"/>
              <a:ea typeface="+mn-ea"/>
              <a:cs typeface="+mn-cs"/>
            </a:rPr>
            <a:t>biológicos</a:t>
          </a:r>
          <a:r>
            <a:rPr lang="en-US" sz="2400" kern="1200" dirty="0">
              <a:latin typeface="+mj-lt"/>
              <a:ea typeface="+mn-ea"/>
              <a:cs typeface="+mn-cs"/>
            </a:rPr>
            <a:t>, </a:t>
          </a:r>
          <a:r>
            <a:rPr lang="en-US" sz="2400" kern="1200" dirty="0" err="1">
              <a:latin typeface="+mj-lt"/>
              <a:ea typeface="+mn-ea"/>
              <a:cs typeface="+mn-cs"/>
            </a:rPr>
            <a:t>psicológicos</a:t>
          </a:r>
          <a:r>
            <a:rPr lang="en-US" sz="2400" kern="1200" dirty="0">
              <a:latin typeface="+mj-lt"/>
              <a:ea typeface="+mn-ea"/>
              <a:cs typeface="+mn-cs"/>
            </a:rPr>
            <a:t> </a:t>
          </a:r>
          <a:r>
            <a:rPr lang="en-US" sz="2400" kern="1200" dirty="0" err="1">
              <a:latin typeface="+mj-lt"/>
              <a:ea typeface="+mn-ea"/>
              <a:cs typeface="+mn-cs"/>
            </a:rPr>
            <a:t>ou</a:t>
          </a:r>
          <a:r>
            <a:rPr lang="en-US" sz="2400" kern="1200" dirty="0">
              <a:latin typeface="+mj-lt"/>
              <a:ea typeface="+mn-ea"/>
              <a:cs typeface="+mn-cs"/>
            </a:rPr>
            <a:t> </a:t>
          </a:r>
          <a:r>
            <a:rPr lang="en-US" sz="2400" kern="1200" dirty="0" err="1">
              <a:latin typeface="+mj-lt"/>
              <a:ea typeface="+mn-ea"/>
              <a:cs typeface="+mn-cs"/>
            </a:rPr>
            <a:t>sociais</a:t>
          </a:r>
          <a:r>
            <a:rPr lang="en-US" sz="2400" kern="1200" dirty="0">
              <a:latin typeface="+mj-lt"/>
              <a:ea typeface="+mn-ea"/>
              <a:cs typeface="+mn-cs"/>
            </a:rPr>
            <a:t> que </a:t>
          </a:r>
          <a:r>
            <a:rPr lang="pt-BR" sz="2400" kern="1200" dirty="0">
              <a:latin typeface="+mj-lt"/>
              <a:ea typeface="+mn-ea"/>
              <a:cs typeface="+mn-cs"/>
            </a:rPr>
            <a:t>estão</a:t>
          </a:r>
          <a:r>
            <a:rPr lang="en-US" sz="2400" kern="1200" dirty="0">
              <a:latin typeface="+mj-lt"/>
              <a:ea typeface="+mn-ea"/>
              <a:cs typeface="+mn-cs"/>
            </a:rPr>
            <a:t> </a:t>
          </a:r>
          <a:r>
            <a:rPr lang="pt-BR" sz="2400" kern="1200" dirty="0">
              <a:latin typeface="+mj-lt"/>
              <a:ea typeface="+mn-ea"/>
              <a:cs typeface="+mn-cs"/>
            </a:rPr>
            <a:t>estatisticamente </a:t>
          </a:r>
          <a:r>
            <a:rPr lang="en-US" sz="2400" kern="1200" dirty="0" err="1">
              <a:latin typeface="+mj-lt"/>
              <a:ea typeface="+mn-ea"/>
              <a:cs typeface="+mn-cs"/>
            </a:rPr>
            <a:t>associados</a:t>
          </a:r>
          <a:r>
            <a:rPr lang="en-US" sz="2400" kern="1200" dirty="0">
              <a:latin typeface="+mj-lt"/>
              <a:ea typeface="+mn-ea"/>
              <a:cs typeface="+mn-cs"/>
            </a:rPr>
            <a:t> a </a:t>
          </a:r>
          <a:r>
            <a:rPr lang="en-US" sz="2400" kern="1200" dirty="0" err="1">
              <a:latin typeface="+mj-lt"/>
              <a:ea typeface="+mn-ea"/>
              <a:cs typeface="+mn-cs"/>
            </a:rPr>
            <a:t>maiores</a:t>
          </a:r>
          <a:r>
            <a:rPr lang="en-US" sz="2400" kern="1200" dirty="0">
              <a:latin typeface="+mj-lt"/>
              <a:ea typeface="+mn-ea"/>
              <a:cs typeface="+mn-cs"/>
            </a:rPr>
            <a:t> </a:t>
          </a:r>
          <a:r>
            <a:rPr lang="en-US" sz="2400" kern="1200" dirty="0" err="1">
              <a:latin typeface="+mj-lt"/>
              <a:ea typeface="+mn-ea"/>
              <a:cs typeface="+mn-cs"/>
            </a:rPr>
            <a:t>probabilidades</a:t>
          </a:r>
          <a:r>
            <a:rPr lang="en-US" sz="2400" kern="1200" dirty="0">
              <a:latin typeface="+mj-lt"/>
              <a:ea typeface="+mn-ea"/>
              <a:cs typeface="+mn-cs"/>
            </a:rPr>
            <a:t> de </a:t>
          </a:r>
          <a:r>
            <a:rPr lang="en-US" sz="2400" kern="1200" dirty="0" err="1">
              <a:latin typeface="+mj-lt"/>
              <a:ea typeface="+mn-ea"/>
              <a:cs typeface="+mn-cs"/>
            </a:rPr>
            <a:t>mortalidade</a:t>
          </a:r>
          <a:r>
            <a:rPr lang="en-US" sz="2400" kern="1200" dirty="0">
              <a:latin typeface="+mj-lt"/>
              <a:ea typeface="+mn-ea"/>
              <a:cs typeface="+mn-cs"/>
            </a:rPr>
            <a:t> </a:t>
          </a:r>
          <a:r>
            <a:rPr lang="en-US" sz="2400" kern="1200" dirty="0" err="1">
              <a:latin typeface="+mj-lt"/>
              <a:ea typeface="+mn-ea"/>
              <a:cs typeface="+mn-cs"/>
            </a:rPr>
            <a:t>ou</a:t>
          </a:r>
          <a:r>
            <a:rPr lang="en-US" sz="2400" kern="1200" dirty="0">
              <a:latin typeface="+mj-lt"/>
              <a:ea typeface="+mn-ea"/>
              <a:cs typeface="+mn-cs"/>
            </a:rPr>
            <a:t> </a:t>
          </a:r>
          <a:r>
            <a:rPr lang="en-US" sz="2400" kern="1200" dirty="0" err="1">
              <a:latin typeface="+mj-lt"/>
              <a:ea typeface="+mn-ea"/>
              <a:cs typeface="+mn-cs"/>
            </a:rPr>
            <a:t>morbidade</a:t>
          </a:r>
          <a:r>
            <a:rPr lang="en-US" sz="2400" kern="1200" dirty="0">
              <a:latin typeface="+mj-lt"/>
              <a:ea typeface="+mn-ea"/>
              <a:cs typeface="+mn-cs"/>
            </a:rPr>
            <a:t>. </a:t>
          </a:r>
          <a:endParaRPr lang="pt-BR" sz="2400" kern="1200" dirty="0">
            <a:latin typeface="+mj-lt"/>
            <a:ea typeface="+mn-ea"/>
            <a:cs typeface="+mn-cs"/>
          </a:endParaRPr>
        </a:p>
      </dsp:txBody>
      <dsp:txXfrm>
        <a:off x="5601330" y="1362828"/>
        <a:ext cx="3672353" cy="2796791"/>
      </dsp:txXfrm>
    </dsp:sp>
    <dsp:sp modelId="{3BCCC7BE-2A0D-494A-9A38-9CE1FFF0A718}">
      <dsp:nvSpPr>
        <dsp:cNvPr id="0" name=""/>
        <dsp:cNvSpPr/>
      </dsp:nvSpPr>
      <dsp:spPr>
        <a:xfrm>
          <a:off x="813991" y="39623"/>
          <a:ext cx="1545297" cy="1545297"/>
        </a:xfrm>
        <a:prstGeom prst="plus">
          <a:avLst>
            <a:gd name="adj" fmla="val 32810"/>
          </a:avLst>
        </a:prstGeom>
        <a:solidFill>
          <a:srgbClr val="0C5896"/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6C1E63B-F412-4338-9AC4-4792E9ABB620}">
      <dsp:nvSpPr>
        <dsp:cNvPr id="0" name=""/>
        <dsp:cNvSpPr/>
      </dsp:nvSpPr>
      <dsp:spPr>
        <a:xfrm>
          <a:off x="8449577" y="595349"/>
          <a:ext cx="1454397" cy="498409"/>
        </a:xfrm>
        <a:prstGeom prst="rect">
          <a:avLst/>
        </a:prstGeom>
        <a:solidFill>
          <a:srgbClr val="0C5896"/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1796349-0214-48FF-BD67-3413D87CD0FC}">
      <dsp:nvSpPr>
        <dsp:cNvPr id="0" name=""/>
        <dsp:cNvSpPr/>
      </dsp:nvSpPr>
      <dsp:spPr>
        <a:xfrm>
          <a:off x="5586233" y="1342963"/>
          <a:ext cx="908" cy="333934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PlusandMinus">
  <dgm:title val=""/>
  <dgm:desc val=""/>
  <dgm:catLst>
    <dgm:cat type="relationship" pri="36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2"/>
      <dgm:chPref val="2"/>
      <dgm:dir/>
      <dgm:animOne/>
      <dgm:resizeHandles val="exact"/>
    </dgm:varLst>
    <dgm:alg type="composite">
      <dgm:param type="ar" val="1.8238"/>
    </dgm:alg>
    <dgm:shape xmlns:r="http://schemas.openxmlformats.org/officeDocument/2006/relationships" r:blip="">
      <dgm:adjLst/>
    </dgm:shape>
    <dgm:choose name="Name1">
      <dgm:if name="Name2" func="var" arg="dir" op="equ" val="norm">
        <dgm:constrLst>
          <dgm:constr type="primFontSz" for="des" ptType="node" op="equ" val="65"/>
          <dgm:constr type="l" for="ch" forName="Background" refType="w" fact="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l" for="ch" forName="ParentText1" refType="w" fact="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l" for="ch" forName="ParentText2" refType="w" fact="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l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l" for="ch" forName="Minus" refType="w" fact="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l" for="ch" forName="Divider" refType="w" fact="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if>
      <dgm:else name="Name3">
        <dgm:constrLst>
          <dgm:constr type="primFontSz" for="des" ptType="node" op="equ" val="65"/>
          <dgm:constr type="r" for="ch" forName="Background" refType="w" fact="-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r" for="ch" forName="ParentText1" refType="w" fact="-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r" for="ch" forName="ParentText2" refType="w" fact="-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r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r" for="ch" forName="Minus" refType="w" fact="-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r" for="ch" forName="Divider" refType="w" fact="-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else>
    </dgm:choose>
    <dgm:layoutNode name="Background" styleLbl="bgImgPlace1">
      <dgm:alg type="sp"/>
      <dgm:shape xmlns:r="http://schemas.openxmlformats.org/officeDocument/2006/relationships" type="rect" r:blip="">
        <dgm:adjLst/>
      </dgm:shape>
      <dgm:presOf/>
    </dgm:layoutNode>
    <dgm:layoutNode name="ParentText1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1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arentText2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2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lus" styleLbl="alignNode1">
      <dgm:alg type="sp"/>
      <dgm:shape xmlns:r="http://schemas.openxmlformats.org/officeDocument/2006/relationships" type="plus" r:blip="">
        <dgm:adjLst>
          <dgm:adj idx="1" val="0.3281"/>
        </dgm:adjLst>
      </dgm:shape>
      <dgm:presOf/>
    </dgm:layoutNode>
    <dgm:layoutNode name="Minus" styleLbl="alignNode1">
      <dgm:alg type="sp"/>
      <dgm:shape xmlns:r="http://schemas.openxmlformats.org/officeDocument/2006/relationships" type="rect" r:blip="">
        <dgm:adjLst/>
      </dgm:shape>
      <dgm:presOf/>
    </dgm:layoutNode>
    <dgm:layoutNode name="Divider" styleLbl="parChTrans1D1">
      <dgm:alg type="sp"/>
      <dgm:shape xmlns:r="http://schemas.openxmlformats.org/officeDocument/2006/relationships" type="line" r:blip="">
        <dgm:adjLst/>
      </dgm:shape>
      <dgm:presOf/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C24839-7C19-45C1-9C4A-821238DD8A81}" type="datetimeFigureOut">
              <a:rPr lang="pt-BR" smtClean="0"/>
              <a:t>30/08/2022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DA19F5-598E-46EC-B008-6B9FDEF94F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1462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B22B06-FE82-4328-8488-C3EC27F1050C}" type="datetimeFigureOut">
              <a:rPr lang="pt-BR" smtClean="0"/>
              <a:t>30/08/2022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E9CC49-8AAC-42AA-B613-EF32362739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6285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E9CC49-8AAC-42AA-B613-EF323627394B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5449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ítulo 1"/>
          <p:cNvSpPr>
            <a:spLocks noGrp="1"/>
          </p:cNvSpPr>
          <p:nvPr>
            <p:ph type="title"/>
          </p:nvPr>
        </p:nvSpPr>
        <p:spPr>
          <a:xfrm>
            <a:off x="5758249" y="3190208"/>
            <a:ext cx="5949336" cy="866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</a:t>
            </a:r>
            <a:br>
              <a:rPr lang="pt-BR" dirty="0"/>
            </a:br>
            <a:r>
              <a:rPr lang="pt-BR" dirty="0"/>
              <a:t>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72800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3182" y="840986"/>
            <a:ext cx="10515600" cy="1260087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03182" y="215702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03182" y="2980936"/>
            <a:ext cx="5157787" cy="306530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735594" y="215702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735594" y="2980936"/>
            <a:ext cx="5183188" cy="306530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1442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1139133"/>
            <a:ext cx="10515600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61000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0745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0916" y="77444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2021" y="118336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10916" y="2374641"/>
            <a:ext cx="3932237" cy="368235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68801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1763" y="709127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619316" y="124729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31763" y="2309327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17121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858058"/>
            <a:ext cx="10093412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42783" y="2318558"/>
            <a:ext cx="10093412" cy="3765001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4709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65402" y="965621"/>
            <a:ext cx="2628900" cy="5173922"/>
          </a:xfrm>
        </p:spPr>
        <p:txBody>
          <a:bodyPr vert="eaVert"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0" y="965621"/>
            <a:ext cx="7613002" cy="5173922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59778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88384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7DC58E-069D-4F36-BE29-0B66CB30F52D}" type="datetimeFigureOut">
              <a:rPr lang="pt-BR" smtClean="0"/>
              <a:t>30/08/2022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863D64-5C49-418F-86B0-72AC76350E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8302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407520" y="1122363"/>
            <a:ext cx="9144000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pt-BR" dirty="0"/>
              <a:t>Clique para editar o </a:t>
            </a:r>
            <a:br>
              <a:rPr lang="pt-BR" dirty="0"/>
            </a:br>
            <a:r>
              <a:rPr lang="pt-BR" dirty="0"/>
              <a:t>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752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5346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Título 1"/>
          <p:cNvSpPr>
            <a:spLocks noGrp="1"/>
          </p:cNvSpPr>
          <p:nvPr>
            <p:ph type="title"/>
          </p:nvPr>
        </p:nvSpPr>
        <p:spPr>
          <a:xfrm>
            <a:off x="5758249" y="3190208"/>
            <a:ext cx="5949336" cy="866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</a:t>
            </a:r>
            <a:br>
              <a:rPr lang="pt-BR" dirty="0"/>
            </a:br>
            <a:r>
              <a:rPr lang="pt-BR" dirty="0"/>
              <a:t>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2657355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7675356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244" y="14049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5244" y="42846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32309617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980514"/>
            <a:ext cx="10515600" cy="1325562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32486" y="2397211"/>
            <a:ext cx="5181600" cy="377975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766486" y="2397211"/>
            <a:ext cx="5181600" cy="377975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5654852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3182" y="840986"/>
            <a:ext cx="10515600" cy="1260087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03182" y="215702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03182" y="2980936"/>
            <a:ext cx="5157787" cy="306530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735594" y="215702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735594" y="2980936"/>
            <a:ext cx="5183188" cy="306530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7551565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1139133"/>
            <a:ext cx="10515600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0350119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46804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0916" y="77444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2021" y="118336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10916" y="2374641"/>
            <a:ext cx="3932237" cy="368235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458421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1763" y="709127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619316" y="124729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31763" y="2309327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50294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858058"/>
            <a:ext cx="10093412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42783" y="2318558"/>
            <a:ext cx="10093412" cy="3765001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40134946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65402" y="965621"/>
            <a:ext cx="2628900" cy="5173922"/>
          </a:xfrm>
        </p:spPr>
        <p:txBody>
          <a:bodyPr vert="eaVert"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0" y="965621"/>
            <a:ext cx="7613002" cy="5173922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633700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70385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407519" y="1122363"/>
            <a:ext cx="10639925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pt-BR" dirty="0"/>
              <a:t>Clique para editar o </a:t>
            </a:r>
            <a:br>
              <a:rPr lang="pt-BR" dirty="0"/>
            </a:br>
            <a:r>
              <a:rPr lang="pt-BR" dirty="0"/>
              <a:t>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7519" y="3602038"/>
            <a:ext cx="10639925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6749467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114834"/>
                </a:solidFill>
              </a:defRPr>
            </a:lvl1pPr>
            <a:lvl2pPr>
              <a:defRPr>
                <a:solidFill>
                  <a:srgbClr val="114834"/>
                </a:solidFill>
              </a:defRPr>
            </a:lvl2pPr>
            <a:lvl3pPr>
              <a:defRPr>
                <a:solidFill>
                  <a:srgbClr val="114834"/>
                </a:solidFill>
              </a:defRPr>
            </a:lvl3pPr>
            <a:lvl4pPr>
              <a:defRPr>
                <a:solidFill>
                  <a:srgbClr val="114834"/>
                </a:solidFill>
              </a:defRPr>
            </a:lvl4pPr>
            <a:lvl5pPr>
              <a:defRPr>
                <a:solidFill>
                  <a:srgbClr val="114834"/>
                </a:solidFill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4281971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244" y="128986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5244" y="416958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3756166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32486" y="2397967"/>
            <a:ext cx="5181600" cy="3582955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766486" y="2397967"/>
            <a:ext cx="5181600" cy="3582955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0486423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3182" y="989045"/>
            <a:ext cx="10515600" cy="1177504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03182" y="2267338"/>
            <a:ext cx="5157787" cy="7135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03182" y="2980936"/>
            <a:ext cx="5157787" cy="2981325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735594" y="2267338"/>
            <a:ext cx="5183188" cy="7135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735594" y="2980936"/>
            <a:ext cx="5183188" cy="2981325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7279930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1139133"/>
            <a:ext cx="10515600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82425737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75139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0916" y="77444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2021" y="118336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10916" y="237464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18352049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1763" y="709127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743305" y="1247291"/>
            <a:ext cx="6172200" cy="46592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31763" y="2309327"/>
            <a:ext cx="3932237" cy="359720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313621259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1045029"/>
            <a:ext cx="10520686" cy="1138592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42783" y="2318558"/>
            <a:ext cx="10520686" cy="3596210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838435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ítulo 1"/>
          <p:cNvSpPr>
            <a:spLocks noGrp="1"/>
          </p:cNvSpPr>
          <p:nvPr>
            <p:ph type="title"/>
          </p:nvPr>
        </p:nvSpPr>
        <p:spPr>
          <a:xfrm>
            <a:off x="2541813" y="4198651"/>
            <a:ext cx="7108371" cy="866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353221374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250594" y="1082351"/>
            <a:ext cx="2628900" cy="4814596"/>
          </a:xfrm>
        </p:spPr>
        <p:txBody>
          <a:bodyPr vert="eaVert"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87828" y="1082351"/>
            <a:ext cx="7510366" cy="4814596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93899662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7315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7DC58E-069D-4F36-BE29-0B66CB30F52D}" type="datetimeFigureOut">
              <a:rPr lang="pt-BR" smtClean="0"/>
              <a:t>30/08/2022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863D64-5C49-418F-86B0-72AC76350E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9941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0752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752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9712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114834"/>
                </a:solidFill>
              </a:defRPr>
            </a:lvl1pPr>
            <a:lvl2pPr>
              <a:defRPr>
                <a:solidFill>
                  <a:srgbClr val="114834"/>
                </a:solidFill>
              </a:defRPr>
            </a:lvl2pPr>
            <a:lvl3pPr>
              <a:defRPr>
                <a:solidFill>
                  <a:srgbClr val="114834"/>
                </a:solidFill>
              </a:defRPr>
            </a:lvl3pPr>
            <a:lvl4pPr>
              <a:defRPr>
                <a:solidFill>
                  <a:srgbClr val="114834"/>
                </a:solidFill>
              </a:defRPr>
            </a:lvl4pPr>
            <a:lvl5pPr>
              <a:defRPr>
                <a:solidFill>
                  <a:srgbClr val="114834"/>
                </a:solidFill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1677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395244" y="14049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dirty="0"/>
              <a:t>Clique para editar o </a:t>
            </a:r>
            <a:br>
              <a:rPr lang="pt-BR" dirty="0"/>
            </a:br>
            <a:r>
              <a:rPr lang="pt-BR" dirty="0"/>
              <a:t>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5244" y="42846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423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980514"/>
            <a:ext cx="10515600" cy="1325562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32486" y="2397211"/>
            <a:ext cx="5181600" cy="377975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766486" y="2397211"/>
            <a:ext cx="5181600" cy="377975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2159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image" Target="../media/image5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image" Target="../media/image3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5758249" y="3190208"/>
            <a:ext cx="5949336" cy="866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</a:t>
            </a:r>
            <a:br>
              <a:rPr lang="pt-BR" dirty="0"/>
            </a:br>
            <a:r>
              <a:rPr lang="pt-BR" dirty="0"/>
              <a:t>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401451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kern="1200">
          <a:solidFill>
            <a:srgbClr val="0C589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3265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kern="1200">
          <a:solidFill>
            <a:srgbClr val="0C589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  <a:solidFill>
            <a:srgbClr val="345292"/>
          </a:solidFill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2541813" y="4198651"/>
            <a:ext cx="7108371" cy="866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567163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0C5896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414"/>
          <a:stretch/>
        </p:blipFill>
        <p:spPr>
          <a:xfrm>
            <a:off x="11074237" y="0"/>
            <a:ext cx="1117763" cy="6857999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42783" y="980513"/>
            <a:ext cx="1005222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42783" y="2441013"/>
            <a:ext cx="10052222" cy="36444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  <p:sp>
        <p:nvSpPr>
          <p:cNvPr id="12" name="Retângulo 11"/>
          <p:cNvSpPr/>
          <p:nvPr userDrawn="1"/>
        </p:nvSpPr>
        <p:spPr>
          <a:xfrm>
            <a:off x="442783" y="393924"/>
            <a:ext cx="647451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/>
            <a:r>
              <a:rPr lang="pt-BR" sz="2800" b="0" cap="none" spc="0" dirty="0">
                <a:ln w="0"/>
                <a:solidFill>
                  <a:srgbClr val="0C5896"/>
                </a:solidFill>
                <a:effectLst/>
                <a:latin typeface="Tisa Sans Pro" panose="020B0504020201020104" pitchFamily="34" charset="0"/>
              </a:rPr>
              <a:t>Saúde Mental na APS</a:t>
            </a:r>
          </a:p>
        </p:txBody>
      </p:sp>
    </p:spTree>
    <p:extLst>
      <p:ext uri="{BB962C8B-B14F-4D97-AF65-F5344CB8AC3E}">
        <p14:creationId xmlns:p14="http://schemas.microsoft.com/office/powerpoint/2010/main" val="560746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7" r:id="rId12"/>
    <p:sldLayoutId id="214748369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 baseline="0">
          <a:solidFill>
            <a:schemeClr val="tx1">
              <a:lumMod val="65000"/>
              <a:lumOff val="35000"/>
            </a:schemeClr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9999"/>
        </a:buClr>
        <a:buFontTx/>
        <a:buBlip>
          <a:blip r:embed="rId16"/>
        </a:buBlip>
        <a:defRPr sz="2200" kern="1200" baseline="0">
          <a:solidFill>
            <a:srgbClr val="114834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6"/>
        </a:buBlip>
        <a:defRPr sz="2000" kern="1200" baseline="0">
          <a:solidFill>
            <a:srgbClr val="114834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6"/>
        </a:buBlip>
        <a:defRPr sz="1800" kern="1200" baseline="0">
          <a:solidFill>
            <a:srgbClr val="114834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6"/>
        </a:buBlip>
        <a:defRPr sz="1600" kern="1200" baseline="0">
          <a:solidFill>
            <a:srgbClr val="114834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6"/>
        </a:buBlip>
        <a:defRPr sz="1400" kern="1200" baseline="0">
          <a:solidFill>
            <a:srgbClr val="114834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C589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42783" y="980513"/>
            <a:ext cx="1005222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42783" y="2441013"/>
            <a:ext cx="10052222" cy="36444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14" name="Retângulo 13"/>
          <p:cNvSpPr/>
          <p:nvPr userDrawn="1"/>
        </p:nvSpPr>
        <p:spPr>
          <a:xfrm>
            <a:off x="442783" y="393924"/>
            <a:ext cx="647451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/>
            <a:r>
              <a:rPr lang="pt-BR" sz="2800" b="0" cap="none" spc="0" dirty="0">
                <a:ln w="0"/>
                <a:solidFill>
                  <a:schemeClr val="bg1"/>
                </a:solidFill>
                <a:effectLst/>
                <a:latin typeface="Tisa Sans Pro" panose="020B0504020201020104" pitchFamily="34" charset="0"/>
              </a:rPr>
              <a:t>Saúde Mental na APS</a:t>
            </a:r>
          </a:p>
        </p:txBody>
      </p:sp>
      <p:pic>
        <p:nvPicPr>
          <p:cNvPr id="8" name="Imagem 7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414"/>
          <a:stretch/>
        </p:blipFill>
        <p:spPr>
          <a:xfrm>
            <a:off x="11074237" y="0"/>
            <a:ext cx="1117763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222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 baseline="0">
          <a:solidFill>
            <a:schemeClr val="bg1"/>
          </a:solidFill>
          <a:latin typeface="Calibri Light" panose="020F03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9999"/>
        </a:buClr>
        <a:buFontTx/>
        <a:buBlip>
          <a:blip r:embed="rId14"/>
        </a:buBlip>
        <a:defRPr sz="22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4"/>
        </a:buBlip>
        <a:defRPr sz="20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4"/>
        </a:buBlip>
        <a:defRPr sz="18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4"/>
        </a:buBlip>
        <a:defRPr sz="16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4"/>
        </a:buBlip>
        <a:defRPr sz="14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42783" y="1108988"/>
            <a:ext cx="10515600" cy="1197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42783" y="2441013"/>
            <a:ext cx="10515600" cy="35127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11" name="Retângulo 10"/>
          <p:cNvSpPr/>
          <p:nvPr userDrawn="1"/>
        </p:nvSpPr>
        <p:spPr>
          <a:xfrm>
            <a:off x="442783" y="393924"/>
            <a:ext cx="647451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/>
            <a:r>
              <a:rPr lang="pt-BR" sz="2800" b="0" cap="none" spc="0" dirty="0">
                <a:ln w="0"/>
                <a:solidFill>
                  <a:srgbClr val="0C5896"/>
                </a:solidFill>
                <a:effectLst/>
                <a:latin typeface="Tisa Sans Pro" panose="020B0504020201020104" pitchFamily="34" charset="0"/>
              </a:rPr>
              <a:t>Saúde Mental na APS</a:t>
            </a:r>
          </a:p>
        </p:txBody>
      </p:sp>
      <p:pic>
        <p:nvPicPr>
          <p:cNvPr id="8" name="Imagem 7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414"/>
          <a:stretch/>
        </p:blipFill>
        <p:spPr>
          <a:xfrm>
            <a:off x="11074237" y="0"/>
            <a:ext cx="1117763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282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 baseline="0">
          <a:solidFill>
            <a:schemeClr val="tx1">
              <a:lumMod val="65000"/>
              <a:lumOff val="35000"/>
            </a:schemeClr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9999"/>
        </a:buClr>
        <a:buFontTx/>
        <a:buBlip>
          <a:blip r:embed="rId15"/>
        </a:buBlip>
        <a:defRPr sz="2200" kern="1200" baseline="0">
          <a:solidFill>
            <a:srgbClr val="114834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5"/>
        </a:buBlip>
        <a:defRPr sz="2000" kern="1200" baseline="0">
          <a:solidFill>
            <a:srgbClr val="114834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5"/>
        </a:buBlip>
        <a:defRPr sz="1800" kern="1200" baseline="0">
          <a:solidFill>
            <a:srgbClr val="114834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5"/>
        </a:buBlip>
        <a:defRPr sz="1600" kern="1200" baseline="0">
          <a:solidFill>
            <a:srgbClr val="114834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5"/>
        </a:buBlip>
        <a:defRPr sz="1400" kern="1200" baseline="0">
          <a:solidFill>
            <a:srgbClr val="114834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ço Reservado para Conteúdo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422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4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5758249" y="3190208"/>
            <a:ext cx="5949336" cy="866559"/>
          </a:xfrm>
        </p:spPr>
        <p:txBody>
          <a:bodyPr/>
          <a:lstStyle/>
          <a:p>
            <a:r>
              <a:rPr lang="pt-BR" dirty="0"/>
              <a:t>Material de Apoio – Parte I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B7CDF6B1-3256-4E5B-9283-EF17F1FB06E1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C58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título: calibri (Light Títulos) 40 - branco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Alinhada à direita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reposicionar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imagens</a:t>
            </a:r>
          </a:p>
        </p:txBody>
      </p:sp>
    </p:spTree>
    <p:extLst>
      <p:ext uri="{BB962C8B-B14F-4D97-AF65-F5344CB8AC3E}">
        <p14:creationId xmlns:p14="http://schemas.microsoft.com/office/powerpoint/2010/main" val="4060215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22A9C8A-05A0-4E79-A535-B9B4D2EF9F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792" y="2428209"/>
            <a:ext cx="10540433" cy="4268011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pt-BR" dirty="0">
                <a:solidFill>
                  <a:schemeClr val="bg2">
                    <a:lumMod val="10000"/>
                  </a:schemeClr>
                </a:solidFill>
              </a:rPr>
              <a:t>Mapeamento do território considerando fatores de aspectos distintos (físico, socioeconômico, sanitário, demográfico, rede social, dentre outros)</a:t>
            </a:r>
          </a:p>
          <a:p>
            <a:pPr>
              <a:spcBef>
                <a:spcPts val="1200"/>
              </a:spcBef>
            </a:pPr>
            <a:endParaRPr lang="pt-BR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spcBef>
                <a:spcPts val="1200"/>
              </a:spcBef>
            </a:pPr>
            <a:r>
              <a:rPr lang="pt-BR" dirty="0">
                <a:solidFill>
                  <a:schemeClr val="bg2">
                    <a:lumMod val="10000"/>
                  </a:schemeClr>
                </a:solidFill>
              </a:rPr>
              <a:t>A territorialização envolve o reconhecimento do ambiente, da população e da dinâmica social existentes às áreas. É preciso:</a:t>
            </a:r>
          </a:p>
          <a:p>
            <a:pPr lvl="1">
              <a:spcBef>
                <a:spcPts val="1200"/>
              </a:spcBef>
            </a:pPr>
            <a:r>
              <a:rPr lang="pt-BR" dirty="0">
                <a:solidFill>
                  <a:schemeClr val="bg2">
                    <a:lumMod val="10000"/>
                  </a:schemeClr>
                </a:solidFill>
              </a:rPr>
              <a:t>Conhecer e dialogar com a população - </a:t>
            </a:r>
            <a:r>
              <a:rPr lang="pt-BR" b="1" dirty="0">
                <a:solidFill>
                  <a:schemeClr val="bg2">
                    <a:lumMod val="10000"/>
                  </a:schemeClr>
                </a:solidFill>
              </a:rPr>
              <a:t>Meta 2 de Segurança do Paciente (Comunicação eficaz) </a:t>
            </a:r>
          </a:p>
          <a:p>
            <a:pPr lvl="1">
              <a:spcBef>
                <a:spcPts val="1200"/>
              </a:spcBef>
            </a:pPr>
            <a:r>
              <a:rPr lang="pt-BR" dirty="0">
                <a:solidFill>
                  <a:schemeClr val="bg2">
                    <a:lumMod val="10000"/>
                  </a:schemeClr>
                </a:solidFill>
              </a:rPr>
              <a:t>Identificar os problemas</a:t>
            </a:r>
          </a:p>
          <a:p>
            <a:pPr lvl="1">
              <a:spcBef>
                <a:spcPts val="1200"/>
              </a:spcBef>
            </a:pPr>
            <a:r>
              <a:rPr lang="pt-BR" dirty="0">
                <a:solidFill>
                  <a:schemeClr val="bg2">
                    <a:lumMod val="10000"/>
                  </a:schemeClr>
                </a:solidFill>
              </a:rPr>
              <a:t>Levantar dados epidemiológicos - </a:t>
            </a:r>
            <a:r>
              <a:rPr lang="pt-BR" b="1" dirty="0">
                <a:solidFill>
                  <a:schemeClr val="bg2">
                    <a:lumMod val="10000"/>
                  </a:schemeClr>
                </a:solidFill>
              </a:rPr>
              <a:t>Meta 2 de Segurança do Paciente (Comunicação eficaz) </a:t>
            </a:r>
          </a:p>
          <a:p>
            <a:pPr lvl="1">
              <a:spcBef>
                <a:spcPts val="1200"/>
              </a:spcBef>
            </a:pPr>
            <a:r>
              <a:rPr lang="pt-BR" dirty="0">
                <a:solidFill>
                  <a:schemeClr val="bg2">
                    <a:lumMod val="10000"/>
                  </a:schemeClr>
                </a:solidFill>
              </a:rPr>
              <a:t>Definir o perfil do território 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F35D3E61-60A6-4B97-871A-11A1482F3C82}"/>
              </a:ext>
            </a:extLst>
          </p:cNvPr>
          <p:cNvSpPr txBox="1">
            <a:spLocks/>
          </p:cNvSpPr>
          <p:nvPr/>
        </p:nvSpPr>
        <p:spPr>
          <a:xfrm>
            <a:off x="360590" y="1206545"/>
            <a:ext cx="10052222" cy="6941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Territorialização como categoria de análise social na linha de cuidado em saúde mental e a segurança</a:t>
            </a:r>
            <a:r>
              <a:rPr lang="pt-BR" dirty="0">
                <a:solidFill>
                  <a:prstClr val="black">
                    <a:lumMod val="65000"/>
                    <a:lumOff val="35000"/>
                  </a:prstClr>
                </a:solidFill>
              </a:rPr>
              <a:t> do paciente</a:t>
            </a:r>
            <a:endParaRPr kumimoji="0" lang="pt-BR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4740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6C3239DA-2098-4B01-94DB-4EE222B77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A43A7-0D40-40BD-8D89-8FF5F6727FEB}" type="slidenum">
              <a:rPr kumimoji="0" lang="pt-BR" alt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CFD22E8C-9FCB-4EFF-A1D4-8BF53FA73AD2}"/>
              </a:ext>
            </a:extLst>
          </p:cNvPr>
          <p:cNvGraphicFramePr/>
          <p:nvPr/>
        </p:nvGraphicFramePr>
        <p:xfrm>
          <a:off x="2262026" y="1968500"/>
          <a:ext cx="7745574" cy="4264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inal de Adição 4">
            <a:extLst>
              <a:ext uri="{FF2B5EF4-FFF2-40B4-BE49-F238E27FC236}">
                <a16:creationId xmlns:a16="http://schemas.microsoft.com/office/drawing/2014/main" id="{9F8A4BD3-030A-4407-A7F7-B8C60F370D2D}"/>
              </a:ext>
            </a:extLst>
          </p:cNvPr>
          <p:cNvSpPr/>
          <p:nvPr/>
        </p:nvSpPr>
        <p:spPr>
          <a:xfrm>
            <a:off x="4649626" y="4380930"/>
            <a:ext cx="421240" cy="410966"/>
          </a:xfrm>
          <a:prstGeom prst="mathPlus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Igual a 5">
            <a:extLst>
              <a:ext uri="{FF2B5EF4-FFF2-40B4-BE49-F238E27FC236}">
                <a16:creationId xmlns:a16="http://schemas.microsoft.com/office/drawing/2014/main" id="{6BEE7E32-F18D-4FBC-A0A2-B273AEBCCE77}"/>
              </a:ext>
            </a:extLst>
          </p:cNvPr>
          <p:cNvSpPr/>
          <p:nvPr/>
        </p:nvSpPr>
        <p:spPr>
          <a:xfrm>
            <a:off x="7115708" y="4479533"/>
            <a:ext cx="390418" cy="287676"/>
          </a:xfrm>
          <a:prstGeom prst="mathEqual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74088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22A9C8A-05A0-4E79-A535-B9B4D2EF9F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267" y="2132789"/>
            <a:ext cx="10052222" cy="4072802"/>
          </a:xfrm>
        </p:spPr>
        <p:txBody>
          <a:bodyPr>
            <a:normAutofit/>
          </a:bodyPr>
          <a:lstStyle/>
          <a:p>
            <a:pPr marL="228600" lvl="1">
              <a:spcBef>
                <a:spcPts val="1000"/>
              </a:spcBef>
            </a:pPr>
            <a:r>
              <a:rPr lang="pt-BR" dirty="0">
                <a:solidFill>
                  <a:schemeClr val="bg2">
                    <a:lumMod val="10000"/>
                  </a:schemeClr>
                </a:solidFill>
              </a:rPr>
              <a:t>Cadastrar 100% da população residente no território  - </a:t>
            </a:r>
            <a:r>
              <a:rPr lang="pt-BR" b="1" dirty="0">
                <a:solidFill>
                  <a:schemeClr val="bg2">
                    <a:lumMod val="10000"/>
                  </a:schemeClr>
                </a:solidFill>
              </a:rPr>
              <a:t>Meta 2 de Segurança do Paciente (Comunicação eficaz)</a:t>
            </a:r>
          </a:p>
          <a:p>
            <a:pPr marL="0" lvl="1" indent="0">
              <a:spcBef>
                <a:spcPts val="1000"/>
              </a:spcBef>
              <a:buNone/>
            </a:pPr>
            <a:endParaRPr lang="pt-BR" sz="2000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pt-BR" sz="2000" dirty="0">
                <a:solidFill>
                  <a:schemeClr val="bg2">
                    <a:lumMod val="10000"/>
                  </a:schemeClr>
                </a:solidFill>
              </a:rPr>
              <a:t>Identificar 100% das lideranças comunitárias e entidades associativas e representativas da comunidade residente no território</a:t>
            </a:r>
          </a:p>
          <a:p>
            <a:pPr marL="0" indent="0">
              <a:buNone/>
            </a:pPr>
            <a:endParaRPr lang="pt-BR" sz="2000" dirty="0">
              <a:solidFill>
                <a:schemeClr val="bg2">
                  <a:lumMod val="10000"/>
                </a:schemeClr>
              </a:solidFill>
            </a:endParaRPr>
          </a:p>
          <a:p>
            <a:pPr marL="228600" lvl="1">
              <a:spcBef>
                <a:spcPts val="1000"/>
              </a:spcBef>
            </a:pPr>
            <a:r>
              <a:rPr lang="pt-BR" sz="2000" dirty="0">
                <a:solidFill>
                  <a:schemeClr val="bg2">
                    <a:lumMod val="10000"/>
                  </a:schemeClr>
                </a:solidFill>
              </a:rPr>
              <a:t>Construir o mapa inteligente, destacando os aspectos geográficos, ambientais e sociais, cenas de uso de substâncias e marcando os problemas identificados em cada área - </a:t>
            </a:r>
            <a:r>
              <a:rPr lang="pt-BR" b="1" dirty="0">
                <a:solidFill>
                  <a:schemeClr val="bg2">
                    <a:lumMod val="10000"/>
                  </a:schemeClr>
                </a:solidFill>
              </a:rPr>
              <a:t>Meta 2 de Segurança do Paciente (Comunicação eficaz) 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F35D3E61-60A6-4B97-871A-11A1482F3C82}"/>
              </a:ext>
            </a:extLst>
          </p:cNvPr>
          <p:cNvSpPr txBox="1">
            <a:spLocks/>
          </p:cNvSpPr>
          <p:nvPr/>
        </p:nvSpPr>
        <p:spPr>
          <a:xfrm>
            <a:off x="360590" y="1206545"/>
            <a:ext cx="10052222" cy="6941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Metas da Territorialização e a segurança do paciente </a:t>
            </a:r>
          </a:p>
        </p:txBody>
      </p:sp>
    </p:spTree>
    <p:extLst>
      <p:ext uri="{BB962C8B-B14F-4D97-AF65-F5344CB8AC3E}">
        <p14:creationId xmlns:p14="http://schemas.microsoft.com/office/powerpoint/2010/main" val="39195513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1425AE-0EFB-462F-88A5-D0FF26988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Gestão de base populacional</a:t>
            </a:r>
          </a:p>
        </p:txBody>
      </p:sp>
    </p:spTree>
    <p:extLst>
      <p:ext uri="{BB962C8B-B14F-4D97-AF65-F5344CB8AC3E}">
        <p14:creationId xmlns:p14="http://schemas.microsoft.com/office/powerpoint/2010/main" val="22808151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83CD59-0C49-47C5-BE1A-8D11C5D81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Gestão de base populacional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E58E9CA-4F98-4C90-9BB7-CA926B35A9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kumimoji="0" lang="pt-BR" sz="2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A Atenção à Saúde baseada na população é a habilidade de um sistema de atenção em estabelecer as necessidades de saúde de uma população específica, conforme a estratificação dos riscos, de implementar e avaliar as intervenções sanitárias relativas a essa população e de prover o cuidado para as pessoas, no contexto de seus valores</a:t>
            </a:r>
            <a:r>
              <a:rPr kumimoji="0" lang="pt-BR" sz="2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  <a:p>
            <a:endParaRPr lang="pt-BR" dirty="0"/>
          </a:p>
        </p:txBody>
      </p:sp>
      <p:pic>
        <p:nvPicPr>
          <p:cNvPr id="4" name="Picture 6" descr="Resultado de imagem para sistema fragmentado DE SAUDE">
            <a:extLst>
              <a:ext uri="{FF2B5EF4-FFF2-40B4-BE49-F238E27FC236}">
                <a16:creationId xmlns:a16="http://schemas.microsoft.com/office/drawing/2014/main" id="{CE636FB8-D63C-4345-AC31-037724713F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9959" y="4124502"/>
            <a:ext cx="4840641" cy="2576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07399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11">
            <a:extLst>
              <a:ext uri="{FF2B5EF4-FFF2-40B4-BE49-F238E27FC236}">
                <a16:creationId xmlns:a16="http://schemas.microsoft.com/office/drawing/2014/main" id="{15E3E471-B4A5-4517-B4E6-CE8D8A7A10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7574" y="2327101"/>
            <a:ext cx="4541594" cy="33184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lIns="134426" tIns="134426" rIns="134426" bIns="134426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Grande" pitchFamily="12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Grande" pitchFamily="12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Grande" pitchFamily="12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Grande" pitchFamily="12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Grande" pitchFamily="12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12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12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12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124" charset="0"/>
                <a:ea typeface="MS PGothic" panose="020B0600070205080204" pitchFamily="34" charset="-128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2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+mn-cs"/>
              </a:rPr>
              <a:t>A gestão de base populacional proporciona a reflexão acerca da Atenção em Saúde certa, no tempo certo, no lugar certo, com  o  custo certo, com a qualidade certa e de forma humanizada, e com responsabilidades sanitária e econômica por esta população. (Mendes, 2011)</a:t>
            </a: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682C0C4C-459F-4286-AC2C-6DB7718C8A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052892"/>
            <a:ext cx="5024340" cy="3866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ítulo 1">
            <a:extLst>
              <a:ext uri="{FF2B5EF4-FFF2-40B4-BE49-F238E27FC236}">
                <a16:creationId xmlns:a16="http://schemas.microsoft.com/office/drawing/2014/main" id="{A27B0E3F-5F04-448E-A1EA-6768689BC352}"/>
              </a:ext>
            </a:extLst>
          </p:cNvPr>
          <p:cNvSpPr txBox="1">
            <a:spLocks/>
          </p:cNvSpPr>
          <p:nvPr/>
        </p:nvSpPr>
        <p:spPr>
          <a:xfrm>
            <a:off x="453057" y="1196271"/>
            <a:ext cx="10052222" cy="6941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Gestão de base populacional</a:t>
            </a:r>
          </a:p>
        </p:txBody>
      </p:sp>
    </p:spTree>
    <p:extLst>
      <p:ext uri="{BB962C8B-B14F-4D97-AF65-F5344CB8AC3E}">
        <p14:creationId xmlns:p14="http://schemas.microsoft.com/office/powerpoint/2010/main" val="4972893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6C3239DA-2098-4B01-94DB-4EE222B77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A43A7-0D40-40BD-8D89-8FF5F6727FEB}" type="slidenum">
              <a:rPr kumimoji="0" lang="pt-BR" alt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Espaço Reservado para Texto 1">
            <a:extLst>
              <a:ext uri="{FF2B5EF4-FFF2-40B4-BE49-F238E27FC236}">
                <a16:creationId xmlns:a16="http://schemas.microsoft.com/office/drawing/2014/main" id="{09C43DF4-07F8-4B79-BB64-C18C615C122A}"/>
              </a:ext>
            </a:extLst>
          </p:cNvPr>
          <p:cNvSpPr txBox="1">
            <a:spLocks/>
          </p:cNvSpPr>
          <p:nvPr/>
        </p:nvSpPr>
        <p:spPr bwMode="auto">
          <a:xfrm>
            <a:off x="768641" y="2709087"/>
            <a:ext cx="4522887" cy="1331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9" tIns="45709" rIns="91419" bIns="45709" numCol="1" rtlCol="0" anchor="t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marL="0" algn="ctr" defTabSz="949201" rtl="0" eaLnBrk="1" latinLnBrk="0" hangingPunct="1"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74600" algn="l" defTabSz="9492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9201" algn="l" defTabSz="9492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3801" algn="l" defTabSz="9492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98401" algn="l" defTabSz="9492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73002" algn="l" defTabSz="9492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47603" algn="l" defTabSz="9492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22203" algn="l" defTabSz="9492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96803" algn="l" defTabSz="9492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492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0" i="0" u="none" strike="noStrike" kern="1200" cap="none" spc="0" normalizeH="0" baseline="0" noProof="0" dirty="0">
                <a:ln>
                  <a:noFill/>
                </a:ln>
                <a:solidFill>
                  <a:srgbClr val="0C5896"/>
                </a:solidFill>
                <a:effectLst/>
                <a:uLnTx/>
                <a:uFillTx/>
                <a:latin typeface="Calibri" panose="020F0502020204030204"/>
                <a:ea typeface="Segoe UI" pitchFamily="34" charset="0"/>
                <a:cs typeface="Segoe UI" pitchFamily="34" charset="0"/>
              </a:rPr>
              <a:t>De que população estamos falando?</a:t>
            </a:r>
          </a:p>
        </p:txBody>
      </p:sp>
      <p:pic>
        <p:nvPicPr>
          <p:cNvPr id="5" name="Gráfico 4" descr="Grupo de pessoas com preenchimento sólido">
            <a:extLst>
              <a:ext uri="{FF2B5EF4-FFF2-40B4-BE49-F238E27FC236}">
                <a16:creationId xmlns:a16="http://schemas.microsoft.com/office/drawing/2014/main" id="{A6546B3E-7FED-4081-B448-AB17C61A7B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48662" y="1307871"/>
            <a:ext cx="3909934" cy="3909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9288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E3CD8C7-81FF-47BB-97BE-342747C153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057" y="2017319"/>
            <a:ext cx="10052222" cy="3644410"/>
          </a:xfrm>
        </p:spPr>
        <p:txBody>
          <a:bodyPr/>
          <a:lstStyle/>
          <a:p>
            <a:r>
              <a:rPr lang="pt-BR" dirty="0">
                <a:solidFill>
                  <a:schemeClr val="bg2">
                    <a:lumMod val="10000"/>
                  </a:schemeClr>
                </a:solidFill>
              </a:rPr>
              <a:t>É uma população organizada socialmente em famílias </a:t>
            </a:r>
          </a:p>
          <a:p>
            <a:endParaRPr lang="pt-BR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pt-BR" dirty="0">
                <a:solidFill>
                  <a:schemeClr val="bg2">
                    <a:lumMod val="10000"/>
                  </a:schemeClr>
                </a:solidFill>
              </a:rPr>
              <a:t>É uma população cadastrada e vinculada a uma equipe de APS</a:t>
            </a:r>
          </a:p>
          <a:p>
            <a:endParaRPr lang="pt-BR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pt-BR" dirty="0">
                <a:solidFill>
                  <a:schemeClr val="bg2">
                    <a:lumMod val="10000"/>
                  </a:schemeClr>
                </a:solidFill>
              </a:rPr>
              <a:t>É uma população estratificada por vulnerabilidades sociais e por riscos sanitários</a:t>
            </a:r>
          </a:p>
          <a:p>
            <a:endParaRPr lang="pt-BR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pt-BR" dirty="0">
                <a:solidFill>
                  <a:schemeClr val="bg2">
                    <a:lumMod val="10000"/>
                  </a:schemeClr>
                </a:solidFill>
              </a:rPr>
              <a:t>É uma população cujas necessidades de saúde são conhecidas e dimensionadas na APS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2E90680E-5757-4F5D-AA91-8081C542756C}"/>
              </a:ext>
            </a:extLst>
          </p:cNvPr>
          <p:cNvSpPr txBox="1">
            <a:spLocks/>
          </p:cNvSpPr>
          <p:nvPr/>
        </p:nvSpPr>
        <p:spPr>
          <a:xfrm>
            <a:off x="453057" y="1196271"/>
            <a:ext cx="10052222" cy="6941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População</a:t>
            </a:r>
          </a:p>
        </p:txBody>
      </p:sp>
      <p:sp>
        <p:nvSpPr>
          <p:cNvPr id="5" name="Espaço Reservado para Texto 7">
            <a:extLst>
              <a:ext uri="{FF2B5EF4-FFF2-40B4-BE49-F238E27FC236}">
                <a16:creationId xmlns:a16="http://schemas.microsoft.com/office/drawing/2014/main" id="{36F2D6D1-F5FB-45EB-A0AF-AEBBD30453A4}"/>
              </a:ext>
            </a:extLst>
          </p:cNvPr>
          <p:cNvSpPr txBox="1">
            <a:spLocks/>
          </p:cNvSpPr>
          <p:nvPr/>
        </p:nvSpPr>
        <p:spPr>
          <a:xfrm>
            <a:off x="3493212" y="5231498"/>
            <a:ext cx="4796311" cy="860461"/>
          </a:xfrm>
          <a:prstGeom prst="rect">
            <a:avLst/>
          </a:prstGeom>
        </p:spPr>
        <p:txBody>
          <a:bodyPr/>
          <a:lstStyle>
            <a:lvl1pPr marL="355951" indent="-355951" algn="l" defTabSz="94920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71225" indent="-296625" algn="l" defTabSz="94920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86501" indent="-237300" algn="l" defTabSz="94920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61101" indent="-237300" algn="l" defTabSz="94920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5702" indent="-237300" algn="l" defTabSz="949201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10302" indent="-237300" algn="l" defTabSz="94920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84903" indent="-237300" algn="l" defTabSz="94920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59503" indent="-237300" algn="l" defTabSz="94920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4103" indent="-237300" algn="l" defTabSz="94920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109" marR="0" lvl="0" indent="-457109" algn="l" defTabSz="94920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  <a:p>
            <a:pPr marL="355951" marR="0" lvl="0" indent="-355951" algn="ctr" defTabSz="94920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  <a:p>
            <a:pPr marL="0" marR="0" lvl="0" indent="0" algn="ctr" defTabSz="94920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sz="2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Não é a população IBGE!</a:t>
            </a:r>
          </a:p>
          <a:p>
            <a:pPr marL="0" marR="0" lvl="0" indent="0" algn="just" defTabSz="1217369" rtl="0" eaLnBrk="0" fontAlgn="auto" latinLnBrk="0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srgbClr val="242852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1514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057EC4-6E33-4DC3-8A72-1493871A5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Cadastro Familiar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FFF9918-ED7D-4F02-B561-90699DB707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3" y="2233077"/>
            <a:ext cx="10052222" cy="4041114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t-BR" dirty="0">
                <a:solidFill>
                  <a:schemeClr val="bg2">
                    <a:lumMod val="10000"/>
                  </a:schemeClr>
                </a:solidFill>
              </a:rPr>
              <a:t>É o início do estabelecimento da relação de compromisso e de responsabilização entre serviços e população, e uma excelente base para conhecer a comunidade (ESPMG, 2010). </a:t>
            </a:r>
          </a:p>
          <a:p>
            <a:pPr marL="0" indent="0" algn="just">
              <a:buNone/>
            </a:pPr>
            <a:endParaRPr lang="pt-BR" dirty="0">
              <a:solidFill>
                <a:schemeClr val="bg2">
                  <a:lumMod val="10000"/>
                </a:schemeClr>
              </a:solidFill>
            </a:endParaRPr>
          </a:p>
          <a:p>
            <a:pPr algn="just"/>
            <a:r>
              <a:rPr lang="pt-BR" dirty="0">
                <a:solidFill>
                  <a:schemeClr val="bg2">
                    <a:lumMod val="10000"/>
                  </a:schemeClr>
                </a:solidFill>
              </a:rPr>
              <a:t>Potencializar a capacidade da equipe da APS de detectar os casos de transtorno mental: o primeiro passo para superar a grande lacuna entre a necessidade de tratamento de transtornos mentais e a oferta de cuidado.</a:t>
            </a:r>
          </a:p>
          <a:p>
            <a:pPr algn="just"/>
            <a:endParaRPr lang="pt-BR" dirty="0">
              <a:solidFill>
                <a:schemeClr val="bg2">
                  <a:lumMod val="10000"/>
                </a:schemeClr>
              </a:solidFill>
            </a:endParaRPr>
          </a:p>
          <a:p>
            <a:pPr algn="just"/>
            <a:r>
              <a:rPr lang="pt-BR" dirty="0">
                <a:solidFill>
                  <a:schemeClr val="bg2">
                    <a:lumMod val="10000"/>
                  </a:schemeClr>
                </a:solidFill>
              </a:rPr>
              <a:t>Formulário de cadastro padronizado do e-SUS tem a pergunta: “O usuário teve diagnóstico de algum problema de saúde mental por profissional de saúde?”</a:t>
            </a:r>
          </a:p>
          <a:p>
            <a:pPr algn="just"/>
            <a:endParaRPr lang="pt-BR" dirty="0">
              <a:solidFill>
                <a:schemeClr val="bg2">
                  <a:lumMod val="10000"/>
                </a:schemeClr>
              </a:solidFill>
            </a:endParaRPr>
          </a:p>
          <a:p>
            <a:pPr algn="just"/>
            <a:r>
              <a:rPr lang="pt-BR" dirty="0">
                <a:solidFill>
                  <a:schemeClr val="bg2">
                    <a:lumMod val="10000"/>
                  </a:schemeClr>
                </a:solidFill>
              </a:rPr>
              <a:t>Lembrar que muitos usuários com necessidade de cuidado em Saúde Mental ainda não tiveram diagnóstico, por vezes não reconhecem seu problema e estão sem tratamento.</a:t>
            </a:r>
          </a:p>
          <a:p>
            <a:pPr marL="0" indent="0">
              <a:buFontTx/>
              <a:buNone/>
            </a:pPr>
            <a:endParaRPr lang="pt-BR" sz="1800" b="1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063227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9DC806-04D6-45FC-8431-86635BBCC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Ficha complementar - Sinais de Alerta em Saúde Mental.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0CB9181-8C12-441C-B85C-E1A314F3D6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3" y="2233077"/>
            <a:ext cx="10052222" cy="364441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pt-BR" sz="2000" dirty="0">
                <a:solidFill>
                  <a:schemeClr val="bg2">
                    <a:lumMod val="10000"/>
                  </a:schemeClr>
                </a:solidFill>
              </a:rPr>
              <a:t>Aumentar a capacidade dos </a:t>
            </a:r>
            <a:r>
              <a:rPr lang="pt-BR" sz="2000" dirty="0" err="1">
                <a:solidFill>
                  <a:schemeClr val="bg2">
                    <a:lumMod val="10000"/>
                  </a:schemeClr>
                </a:solidFill>
              </a:rPr>
              <a:t>ACSs</a:t>
            </a:r>
            <a:r>
              <a:rPr lang="pt-BR" sz="2000" dirty="0">
                <a:solidFill>
                  <a:schemeClr val="bg2">
                    <a:lumMod val="10000"/>
                  </a:schemeClr>
                </a:solidFill>
              </a:rPr>
              <a:t> de reconhecer os sinais que apontam para problemas comuns em saúde mental que os usuários podem apresentar na comunidade.</a:t>
            </a:r>
          </a:p>
          <a:p>
            <a:pPr>
              <a:lnSpc>
                <a:spcPct val="100000"/>
              </a:lnSpc>
            </a:pPr>
            <a:r>
              <a:rPr lang="pt-BR" sz="2000" dirty="0">
                <a:solidFill>
                  <a:schemeClr val="bg2">
                    <a:lumMod val="10000"/>
                  </a:schemeClr>
                </a:solidFill>
              </a:rPr>
              <a:t>Sugerimos, para isso, a utilização de uma ficha complementar ao formulário de cadastro padronizado do e-SUS.  </a:t>
            </a:r>
          </a:p>
          <a:p>
            <a:pPr>
              <a:lnSpc>
                <a:spcPct val="100000"/>
              </a:lnSpc>
            </a:pPr>
            <a:r>
              <a:rPr lang="pt-BR" sz="2000" dirty="0">
                <a:solidFill>
                  <a:schemeClr val="bg2">
                    <a:lumMod val="10000"/>
                  </a:schemeClr>
                </a:solidFill>
              </a:rPr>
              <a:t>Já existe essa sistematização da abordagem pelo ACS em Saúde Mental em sua ficha na sua unidade?</a:t>
            </a:r>
          </a:p>
          <a:p>
            <a:pPr>
              <a:lnSpc>
                <a:spcPct val="100000"/>
              </a:lnSpc>
            </a:pPr>
            <a:r>
              <a:rPr lang="pt-BR" sz="2000" dirty="0">
                <a:solidFill>
                  <a:schemeClr val="bg2">
                    <a:lumMod val="10000"/>
                  </a:schemeClr>
                </a:solidFill>
              </a:rPr>
              <a:t>Recomenda-se o uso de perguntas que possam ser facilmente respondidas pelas pessoas na rotina das visitas do ACS. (Respostas sim ou não)</a:t>
            </a:r>
          </a:p>
          <a:p>
            <a:pPr>
              <a:lnSpc>
                <a:spcPct val="100000"/>
              </a:lnSpc>
            </a:pPr>
            <a:r>
              <a:rPr lang="pt-BR" sz="2000" dirty="0">
                <a:solidFill>
                  <a:schemeClr val="bg2">
                    <a:lumMod val="10000"/>
                  </a:schemeClr>
                </a:solidFill>
              </a:rPr>
              <a:t>Realizar momentos de apresentação e discussão da equipe sobre os dados coletados, para conhecimento da situação de saúde das famílias de cada microárea, discutindo também os sinais de alerta da saúde mental dos usuários encontrados.</a:t>
            </a:r>
          </a:p>
        </p:txBody>
      </p:sp>
    </p:spTree>
    <p:extLst>
      <p:ext uri="{BB962C8B-B14F-4D97-AF65-F5344CB8AC3E}">
        <p14:creationId xmlns:p14="http://schemas.microsoft.com/office/powerpoint/2010/main" val="1296655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/>
          <p:cNvGrpSpPr/>
          <p:nvPr/>
        </p:nvGrpSpPr>
        <p:grpSpPr>
          <a:xfrm>
            <a:off x="1" y="0"/>
            <a:ext cx="12191999" cy="6858000"/>
            <a:chOff x="1" y="0"/>
            <a:chExt cx="12191999" cy="6858000"/>
          </a:xfrm>
        </p:grpSpPr>
        <p:pic>
          <p:nvPicPr>
            <p:cNvPr id="4" name="Imagem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0"/>
              <a:ext cx="12191999" cy="6858000"/>
            </a:xfrm>
            <a:prstGeom prst="rect">
              <a:avLst/>
            </a:prstGeom>
          </p:spPr>
        </p:pic>
        <p:sp>
          <p:nvSpPr>
            <p:cNvPr id="5" name="CaixaDeTexto 4"/>
            <p:cNvSpPr txBox="1"/>
            <p:nvPr/>
          </p:nvSpPr>
          <p:spPr>
            <a:xfrm>
              <a:off x="245241" y="261830"/>
              <a:ext cx="8013412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3000" b="1" dirty="0">
                  <a:solidFill>
                    <a:schemeClr val="bg1"/>
                  </a:solidFill>
                </a:rPr>
                <a:t>Cheguei! </a:t>
              </a:r>
              <a:endParaRPr lang="pt-BR" sz="3000" dirty="0">
                <a:solidFill>
                  <a:schemeClr val="bg1"/>
                </a:solidFill>
              </a:endParaRPr>
            </a:p>
            <a:p>
              <a:r>
                <a:rPr lang="pt-BR" sz="2100" dirty="0">
                  <a:solidFill>
                    <a:schemeClr val="bg1"/>
                  </a:solidFill>
                </a:rPr>
                <a:t>Sou a </a:t>
              </a:r>
              <a:r>
                <a:rPr lang="pt-BR" sz="2100" b="1" dirty="0">
                  <a:solidFill>
                    <a:schemeClr val="bg1"/>
                  </a:solidFill>
                </a:rPr>
                <a:t>Zezé </a:t>
              </a:r>
              <a:r>
                <a:rPr lang="pt-BR" sz="2100" dirty="0">
                  <a:solidFill>
                    <a:schemeClr val="bg1"/>
                  </a:solidFill>
                </a:rPr>
                <a:t>e estou aqui para apoiar vocês! </a:t>
              </a:r>
            </a:p>
            <a:p>
              <a:r>
                <a:rPr lang="pt-BR" sz="2100" dirty="0">
                  <a:solidFill>
                    <a:schemeClr val="bg1"/>
                  </a:solidFill>
                </a:rPr>
                <a:t>Para nossa maior integração, vou compartilhar quatro fatos sobre mim: </a:t>
              </a:r>
            </a:p>
          </p:txBody>
        </p:sp>
        <p:grpSp>
          <p:nvGrpSpPr>
            <p:cNvPr id="6" name="Agrupar 5"/>
            <p:cNvGrpSpPr/>
            <p:nvPr/>
          </p:nvGrpSpPr>
          <p:grpSpPr>
            <a:xfrm>
              <a:off x="6718326" y="1769933"/>
              <a:ext cx="2503310" cy="3492556"/>
              <a:chOff x="6614814" y="2054611"/>
              <a:chExt cx="2503310" cy="3492556"/>
            </a:xfrm>
          </p:grpSpPr>
          <p:sp>
            <p:nvSpPr>
              <p:cNvPr id="19" name="Retângulo Arredondado 18"/>
              <p:cNvSpPr/>
              <p:nvPr/>
            </p:nvSpPr>
            <p:spPr>
              <a:xfrm>
                <a:off x="6614814" y="2959243"/>
                <a:ext cx="2503310" cy="2587924"/>
              </a:xfrm>
              <a:prstGeom prst="roundRect">
                <a:avLst/>
              </a:prstGeom>
              <a:noFill/>
              <a:ln>
                <a:solidFill>
                  <a:schemeClr val="bg1"/>
                </a:solidFill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0" name="CaixaDeTexto 19"/>
              <p:cNvSpPr txBox="1"/>
              <p:nvPr/>
            </p:nvSpPr>
            <p:spPr>
              <a:xfrm>
                <a:off x="6682102" y="3468375"/>
                <a:ext cx="2368734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600" dirty="0">
                    <a:solidFill>
                      <a:schemeClr val="bg1"/>
                    </a:solidFill>
                  </a:rPr>
                  <a:t>Sou uma profissional virtual e estou aqui pra apoiar na produção de sentido entre conceitos e atividades apresentadas com a realidade do seu contexto de trabalho. </a:t>
                </a:r>
              </a:p>
            </p:txBody>
          </p:sp>
          <p:pic>
            <p:nvPicPr>
              <p:cNvPr id="21" name="Imagem 20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12225" y="2054611"/>
                <a:ext cx="1286258" cy="1368165"/>
              </a:xfrm>
              <a:prstGeom prst="rect">
                <a:avLst/>
              </a:prstGeom>
            </p:spPr>
          </p:pic>
        </p:grpSp>
        <p:grpSp>
          <p:nvGrpSpPr>
            <p:cNvPr id="7" name="Agrupar 6"/>
            <p:cNvGrpSpPr/>
            <p:nvPr/>
          </p:nvGrpSpPr>
          <p:grpSpPr>
            <a:xfrm>
              <a:off x="9437589" y="2397559"/>
              <a:ext cx="2503310" cy="3494274"/>
              <a:chOff x="9334077" y="2682237"/>
              <a:chExt cx="2503310" cy="3494274"/>
            </a:xfrm>
          </p:grpSpPr>
          <p:sp>
            <p:nvSpPr>
              <p:cNvPr id="16" name="CaixaDeTexto 15"/>
              <p:cNvSpPr txBox="1"/>
              <p:nvPr/>
            </p:nvSpPr>
            <p:spPr>
              <a:xfrm>
                <a:off x="9497939" y="4097719"/>
                <a:ext cx="2175586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600" dirty="0">
                    <a:solidFill>
                      <a:schemeClr val="bg1"/>
                    </a:solidFill>
                  </a:rPr>
                  <a:t>É possível me encontrar no conteúdo </a:t>
                </a:r>
                <a:r>
                  <a:rPr lang="pt-BR" sz="1600" dirty="0" err="1">
                    <a:solidFill>
                      <a:schemeClr val="bg1"/>
                    </a:solidFill>
                  </a:rPr>
                  <a:t>EaD</a:t>
                </a:r>
                <a:r>
                  <a:rPr lang="pt-BR" sz="1600" dirty="0">
                    <a:solidFill>
                      <a:schemeClr val="bg1"/>
                    </a:solidFill>
                  </a:rPr>
                  <a:t>, </a:t>
                </a:r>
              </a:p>
              <a:p>
                <a:pPr algn="ctr"/>
                <a:r>
                  <a:rPr lang="pt-BR" sz="1600" dirty="0">
                    <a:solidFill>
                      <a:schemeClr val="bg1"/>
                    </a:solidFill>
                  </a:rPr>
                  <a:t>nos materiais de apoio e até mesmo no </a:t>
                </a:r>
                <a:br>
                  <a:rPr lang="pt-BR" sz="1600" dirty="0">
                    <a:solidFill>
                      <a:schemeClr val="bg1"/>
                    </a:solidFill>
                  </a:rPr>
                </a:br>
                <a:r>
                  <a:rPr lang="pt-BR" sz="1600" dirty="0">
                    <a:solidFill>
                      <a:schemeClr val="bg1"/>
                    </a:solidFill>
                  </a:rPr>
                  <a:t>e-Planifica, nossa plataforma virtual. </a:t>
                </a:r>
              </a:p>
            </p:txBody>
          </p:sp>
          <p:sp>
            <p:nvSpPr>
              <p:cNvPr id="17" name="Retângulo Arredondado 16"/>
              <p:cNvSpPr/>
              <p:nvPr/>
            </p:nvSpPr>
            <p:spPr>
              <a:xfrm>
                <a:off x="9334077" y="3588587"/>
                <a:ext cx="2503310" cy="2587924"/>
              </a:xfrm>
              <a:prstGeom prst="roundRect">
                <a:avLst/>
              </a:prstGeom>
              <a:noFill/>
              <a:ln>
                <a:solidFill>
                  <a:schemeClr val="bg1"/>
                </a:solidFill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pic>
            <p:nvPicPr>
              <p:cNvPr id="18" name="Imagem 1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27784" y="2682237"/>
                <a:ext cx="1511735" cy="1493522"/>
              </a:xfrm>
              <a:prstGeom prst="rect">
                <a:avLst/>
              </a:prstGeom>
            </p:spPr>
          </p:pic>
        </p:grpSp>
        <p:grpSp>
          <p:nvGrpSpPr>
            <p:cNvPr id="8" name="Agrupar 7"/>
            <p:cNvGrpSpPr/>
            <p:nvPr/>
          </p:nvGrpSpPr>
          <p:grpSpPr>
            <a:xfrm>
              <a:off x="245241" y="1723989"/>
              <a:ext cx="2383024" cy="3492902"/>
              <a:chOff x="141729" y="2008667"/>
              <a:chExt cx="2383024" cy="3492902"/>
            </a:xfrm>
          </p:grpSpPr>
          <p:sp>
            <p:nvSpPr>
              <p:cNvPr id="13" name="CaixaDeTexto 12"/>
              <p:cNvSpPr txBox="1"/>
              <p:nvPr/>
            </p:nvSpPr>
            <p:spPr>
              <a:xfrm>
                <a:off x="308072" y="3422777"/>
                <a:ext cx="2050339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600" dirty="0">
                    <a:solidFill>
                      <a:schemeClr val="bg1"/>
                    </a:solidFill>
                  </a:rPr>
                  <a:t>Todo mundo acha que Zezé é meu apelido, mas não é, viu? </a:t>
                </a:r>
                <a:br>
                  <a:rPr lang="pt-BR" sz="1600" dirty="0">
                    <a:solidFill>
                      <a:schemeClr val="bg1"/>
                    </a:solidFill>
                  </a:rPr>
                </a:br>
                <a:r>
                  <a:rPr lang="pt-BR" sz="1600" dirty="0">
                    <a:solidFill>
                      <a:schemeClr val="bg1"/>
                    </a:solidFill>
                  </a:rPr>
                  <a:t>É meu nome! </a:t>
                </a:r>
                <a:br>
                  <a:rPr lang="pt-BR" sz="1600" dirty="0">
                    <a:solidFill>
                      <a:schemeClr val="bg1"/>
                    </a:solidFill>
                  </a:rPr>
                </a:br>
                <a:r>
                  <a:rPr lang="pt-BR" sz="1600" dirty="0">
                    <a:solidFill>
                      <a:schemeClr val="bg1"/>
                    </a:solidFill>
                  </a:rPr>
                  <a:t>Zezé e com muito orgulho! </a:t>
                </a:r>
              </a:p>
            </p:txBody>
          </p:sp>
          <p:sp>
            <p:nvSpPr>
              <p:cNvPr id="14" name="Retângulo Arredondado 13"/>
              <p:cNvSpPr/>
              <p:nvPr/>
            </p:nvSpPr>
            <p:spPr>
              <a:xfrm>
                <a:off x="141729" y="2913645"/>
                <a:ext cx="2383024" cy="2587924"/>
              </a:xfrm>
              <a:prstGeom prst="roundRect">
                <a:avLst/>
              </a:prstGeom>
              <a:noFill/>
              <a:ln>
                <a:solidFill>
                  <a:schemeClr val="bg1"/>
                </a:solidFill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pic>
            <p:nvPicPr>
              <p:cNvPr id="15" name="Imagem 14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6374" y="2008667"/>
                <a:ext cx="1524002" cy="1448105"/>
              </a:xfrm>
              <a:prstGeom prst="rect">
                <a:avLst/>
              </a:prstGeom>
            </p:spPr>
          </p:pic>
        </p:grpSp>
        <p:grpSp>
          <p:nvGrpSpPr>
            <p:cNvPr id="9" name="Agrupar 8"/>
            <p:cNvGrpSpPr/>
            <p:nvPr/>
          </p:nvGrpSpPr>
          <p:grpSpPr>
            <a:xfrm>
              <a:off x="2869773" y="2397659"/>
              <a:ext cx="2383024" cy="3494174"/>
              <a:chOff x="2766261" y="2682337"/>
              <a:chExt cx="2383024" cy="3494174"/>
            </a:xfrm>
          </p:grpSpPr>
          <p:sp>
            <p:nvSpPr>
              <p:cNvPr id="10" name="CaixaDeTexto 9"/>
              <p:cNvSpPr txBox="1"/>
              <p:nvPr/>
            </p:nvSpPr>
            <p:spPr>
              <a:xfrm>
                <a:off x="2884433" y="4097719"/>
                <a:ext cx="2146681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600" dirty="0">
                    <a:solidFill>
                      <a:schemeClr val="bg1"/>
                    </a:solidFill>
                  </a:rPr>
                  <a:t>Tem a ver com, digamos, minha criação. Eu não sou </a:t>
                </a:r>
                <a:br>
                  <a:rPr lang="pt-BR" sz="1600" dirty="0">
                    <a:solidFill>
                      <a:schemeClr val="bg1"/>
                    </a:solidFill>
                  </a:rPr>
                </a:br>
                <a:r>
                  <a:rPr lang="pt-BR" sz="1600" dirty="0">
                    <a:solidFill>
                      <a:schemeClr val="bg1"/>
                    </a:solidFill>
                  </a:rPr>
                  <a:t>um desenho e nem </a:t>
                </a:r>
                <a:br>
                  <a:rPr lang="pt-BR" sz="1600" dirty="0">
                    <a:solidFill>
                      <a:schemeClr val="bg1"/>
                    </a:solidFill>
                  </a:rPr>
                </a:br>
                <a:r>
                  <a:rPr lang="pt-BR" sz="1600" dirty="0">
                    <a:solidFill>
                      <a:schemeClr val="bg1"/>
                    </a:solidFill>
                  </a:rPr>
                  <a:t>um holograma tá? </a:t>
                </a:r>
                <a:br>
                  <a:rPr lang="pt-BR" sz="1600" dirty="0">
                    <a:solidFill>
                      <a:schemeClr val="bg1"/>
                    </a:solidFill>
                  </a:rPr>
                </a:br>
                <a:r>
                  <a:rPr lang="pt-BR" sz="1600" dirty="0">
                    <a:solidFill>
                      <a:schemeClr val="bg1"/>
                    </a:solidFill>
                  </a:rPr>
                  <a:t>Eu sou toda </a:t>
                </a:r>
                <a:br>
                  <a:rPr lang="pt-BR" sz="1600" dirty="0">
                    <a:solidFill>
                      <a:schemeClr val="bg1"/>
                    </a:solidFill>
                  </a:rPr>
                </a:br>
                <a:r>
                  <a:rPr lang="pt-BR" sz="1600" dirty="0">
                    <a:solidFill>
                      <a:schemeClr val="bg1"/>
                    </a:solidFill>
                  </a:rPr>
                  <a:t>feita em 3D! </a:t>
                </a:r>
              </a:p>
            </p:txBody>
          </p:sp>
          <p:sp>
            <p:nvSpPr>
              <p:cNvPr id="11" name="Retângulo Arredondado 10"/>
              <p:cNvSpPr/>
              <p:nvPr/>
            </p:nvSpPr>
            <p:spPr>
              <a:xfrm>
                <a:off x="2766261" y="3588587"/>
                <a:ext cx="2383024" cy="2587924"/>
              </a:xfrm>
              <a:prstGeom prst="roundRect">
                <a:avLst/>
              </a:prstGeom>
              <a:noFill/>
              <a:ln>
                <a:solidFill>
                  <a:schemeClr val="bg1"/>
                </a:solidFill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pic>
            <p:nvPicPr>
              <p:cNvPr id="12" name="Imagem 11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74793" y="2682337"/>
                <a:ext cx="1301498" cy="1386642"/>
              </a:xfrm>
              <a:prstGeom prst="rect">
                <a:avLst/>
              </a:prstGeom>
            </p:spPr>
          </p:pic>
        </p:grpSp>
      </p:grpSp>
      <p:pic>
        <p:nvPicPr>
          <p:cNvPr id="23" name="Imagem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857" y="1378660"/>
            <a:ext cx="3718914" cy="5479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8558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D23231-5804-475A-8616-CD6CDCBAE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Mapeamento da população com necessidades de cuidado em saúde mental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30332C8-DF95-4921-8360-60BF5DBF7B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dirty="0">
                <a:solidFill>
                  <a:schemeClr val="bg2">
                    <a:lumMod val="10000"/>
                  </a:schemeClr>
                </a:solidFill>
              </a:rPr>
              <a:t>Levantamento realizado pela equipe da APS para conhecer a população com necessidade de cuidado em saúde mental.</a:t>
            </a:r>
          </a:p>
          <a:p>
            <a:pPr marL="0" indent="0">
              <a:buNone/>
            </a:pPr>
            <a:endParaRPr lang="pt-BR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dirty="0">
                <a:solidFill>
                  <a:schemeClr val="bg2">
                    <a:lumMod val="10000"/>
                  </a:schemeClr>
                </a:solidFill>
              </a:rPr>
              <a:t>O mapeamento pretende: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pt-BR" dirty="0">
                <a:solidFill>
                  <a:schemeClr val="bg2">
                    <a:lumMod val="10000"/>
                  </a:schemeClr>
                </a:solidFill>
              </a:rPr>
              <a:t>Identificar a subpopulação que necessita de cuidados em saúde mental	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pt-BR" dirty="0">
                <a:solidFill>
                  <a:schemeClr val="bg2">
                    <a:lumMod val="10000"/>
                  </a:schemeClr>
                </a:solidFill>
              </a:rPr>
              <a:t>Acompanhar os indivíduos e grupos com essas condições de saúde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pt-BR" dirty="0">
                <a:solidFill>
                  <a:schemeClr val="bg2">
                    <a:lumMod val="10000"/>
                  </a:schemeClr>
                </a:solidFill>
              </a:rPr>
              <a:t>Emitir lembretes e dar feedbacks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pt-BR" dirty="0">
                <a:solidFill>
                  <a:schemeClr val="bg2">
                    <a:lumMod val="10000"/>
                  </a:schemeClr>
                </a:solidFill>
              </a:rPr>
              <a:t>Tornar possível uma extração eficiente de dados-chave, especialmente para o monitoramento dos planos de cuidado.	</a:t>
            </a:r>
          </a:p>
          <a:p>
            <a:pPr marL="0" indent="0">
              <a:buNone/>
            </a:pPr>
            <a:endParaRPr lang="pt-BR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1259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956E51-C9A3-4CBC-870F-7AE28708B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Mapeamento da população com necessidades de cuidado em saúde mental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A664917-EB6C-43EF-A1E1-8390856168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3" y="2441012"/>
            <a:ext cx="10052222" cy="4255210"/>
          </a:xfrm>
        </p:spPr>
        <p:txBody>
          <a:bodyPr>
            <a:normAutofit fontScale="55000" lnSpcReduction="20000"/>
          </a:bodyPr>
          <a:lstStyle/>
          <a:p>
            <a:pPr>
              <a:spcBef>
                <a:spcPts val="1800"/>
              </a:spcBef>
            </a:pPr>
            <a:r>
              <a:rPr lang="pt-BR" sz="3600" b="1" dirty="0">
                <a:solidFill>
                  <a:schemeClr val="bg2">
                    <a:lumMod val="10000"/>
                  </a:schemeClr>
                </a:solidFill>
              </a:rPr>
              <a:t>Porque mapear?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pt-BR" sz="3600" dirty="0">
                <a:solidFill>
                  <a:schemeClr val="bg2">
                    <a:lumMod val="10000"/>
                  </a:schemeClr>
                </a:solidFill>
              </a:rPr>
              <a:t>O bom registro no mapeamento permite tornar a prática clínica mais proativa, monitorar os usuários, estabelecer boa comunicação com eles e manejar melhor suas condições de saúde. (Mendes,2011)</a:t>
            </a:r>
          </a:p>
          <a:p>
            <a:pPr>
              <a:spcBef>
                <a:spcPts val="1800"/>
              </a:spcBef>
            </a:pPr>
            <a:r>
              <a:rPr lang="pt-BR" sz="3600" b="1" dirty="0">
                <a:solidFill>
                  <a:schemeClr val="bg2">
                    <a:lumMod val="10000"/>
                  </a:schemeClr>
                </a:solidFill>
              </a:rPr>
              <a:t>Quem deve preencher o mapeamento?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pt-BR" sz="3600" dirty="0">
                <a:solidFill>
                  <a:schemeClr val="bg2">
                    <a:lumMod val="10000"/>
                  </a:schemeClr>
                </a:solidFill>
              </a:rPr>
              <a:t>A equipe técnica da APS com formação de nível superior.	</a:t>
            </a:r>
          </a:p>
          <a:p>
            <a:pPr>
              <a:spcBef>
                <a:spcPts val="1800"/>
              </a:spcBef>
            </a:pPr>
            <a:r>
              <a:rPr lang="pt-BR" sz="3600" b="1" dirty="0">
                <a:solidFill>
                  <a:schemeClr val="bg2">
                    <a:lumMod val="10000"/>
                  </a:schemeClr>
                </a:solidFill>
              </a:rPr>
              <a:t>Quando preencher?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pt-BR" sz="3600" dirty="0">
                <a:solidFill>
                  <a:schemeClr val="bg2">
                    <a:lumMod val="10000"/>
                  </a:schemeClr>
                </a:solidFill>
              </a:rPr>
              <a:t>Os profissionais podem preencher durante ou logo após os atendimentos individuais ou coletivos, assim como em reuniões de equipe.</a:t>
            </a:r>
          </a:p>
          <a:p>
            <a:pPr>
              <a:spcBef>
                <a:spcPts val="1800"/>
              </a:spcBef>
            </a:pPr>
            <a:r>
              <a:rPr lang="pt-BR" sz="3600" b="1" dirty="0">
                <a:solidFill>
                  <a:schemeClr val="bg2">
                    <a:lumMod val="10000"/>
                  </a:schemeClr>
                </a:solidFill>
              </a:rPr>
              <a:t>Como Preencher?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pt-BR" sz="3600" dirty="0">
                <a:solidFill>
                  <a:schemeClr val="bg2">
                    <a:lumMod val="10000"/>
                  </a:schemeClr>
                </a:solidFill>
              </a:rPr>
              <a:t>Ver a aba orientações da planilha de Mapeamento da População com Necessidade de Cuidado em Saúde Mental.</a:t>
            </a:r>
          </a:p>
          <a:p>
            <a:pPr marL="0" indent="0">
              <a:buNone/>
            </a:pPr>
            <a:endParaRPr lang="pt-BR" sz="1600" dirty="0"/>
          </a:p>
          <a:p>
            <a:pPr marL="0" indent="0">
              <a:buNone/>
            </a:pPr>
            <a:endParaRPr lang="pt-BR" sz="1600" dirty="0"/>
          </a:p>
          <a:p>
            <a:pPr marL="0" indent="0">
              <a:buNone/>
            </a:pPr>
            <a:endParaRPr lang="pt-BR" sz="1600" dirty="0"/>
          </a:p>
          <a:p>
            <a:pPr marL="0" indent="0">
              <a:buNone/>
            </a:pPr>
            <a:endParaRPr lang="pt-BR" sz="1600" dirty="0"/>
          </a:p>
          <a:p>
            <a:pPr marL="0" indent="0">
              <a:buNone/>
            </a:pP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39207149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427D4E-339D-41D2-9B2F-5C8C53DB9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Estratificação de risco familiar</a:t>
            </a:r>
          </a:p>
        </p:txBody>
      </p:sp>
    </p:spTree>
    <p:extLst>
      <p:ext uri="{BB962C8B-B14F-4D97-AF65-F5344CB8AC3E}">
        <p14:creationId xmlns:p14="http://schemas.microsoft.com/office/powerpoint/2010/main" val="26845036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792A0FD5-FD6B-4CC3-AD08-B0FB865DD9A0}"/>
              </a:ext>
            </a:extLst>
          </p:cNvPr>
          <p:cNvGraphicFramePr/>
          <p:nvPr/>
        </p:nvGraphicFramePr>
        <p:xfrm>
          <a:off x="442783" y="1598324"/>
          <a:ext cx="10717967" cy="49840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ítulo 1">
            <a:extLst>
              <a:ext uri="{FF2B5EF4-FFF2-40B4-BE49-F238E27FC236}">
                <a16:creationId xmlns:a16="http://schemas.microsoft.com/office/drawing/2014/main" id="{0024C615-BC8C-4D8B-B49A-A5BE0CF7E5A4}"/>
              </a:ext>
            </a:extLst>
          </p:cNvPr>
          <p:cNvSpPr txBox="1">
            <a:spLocks/>
          </p:cNvSpPr>
          <p:nvPr/>
        </p:nvSpPr>
        <p:spPr>
          <a:xfrm>
            <a:off x="442783" y="980513"/>
            <a:ext cx="10052222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pt-BR" dirty="0"/>
              <a:t>Fatores de Risco e Proteção </a:t>
            </a:r>
          </a:p>
        </p:txBody>
      </p:sp>
    </p:spTree>
    <p:extLst>
      <p:ext uri="{BB962C8B-B14F-4D97-AF65-F5344CB8AC3E}">
        <p14:creationId xmlns:p14="http://schemas.microsoft.com/office/powerpoint/2010/main" val="33472707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A60E188-AB8A-4370-8B19-A18A8C8EC28B}"/>
              </a:ext>
            </a:extLst>
          </p:cNvPr>
          <p:cNvGraphicFramePr>
            <a:graphicFrameLocks noGrp="1"/>
          </p:cNvGraphicFramePr>
          <p:nvPr/>
        </p:nvGraphicFramePr>
        <p:xfrm>
          <a:off x="779594" y="1622680"/>
          <a:ext cx="10153128" cy="4973745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3390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321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820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633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bg1"/>
                          </a:solidFill>
                        </a:rPr>
                        <a:t>Fatores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70564" marR="70564" marT="47043" marB="470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bg1"/>
                          </a:solidFill>
                        </a:rPr>
                        <a:t>Riscos</a:t>
                      </a:r>
                      <a:endParaRPr lang="en-US" sz="20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70564" marR="70564" marT="47043" marB="4704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bg1"/>
                          </a:solidFill>
                        </a:rPr>
                        <a:t>Protetores</a:t>
                      </a:r>
                      <a:endParaRPr lang="en-US" sz="20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70564" marR="70564" marT="47043" marB="4704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9818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</a:rPr>
                        <a:t>Pessoais</a:t>
                      </a:r>
                      <a:endParaRPr lang="en-US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0564" marR="70564" marT="47043" marB="47043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Desnutrição, gravidez precoce, adições, depressão, desemprego, </a:t>
                      </a:r>
                      <a:r>
                        <a:rPr lang="pt-BR" sz="200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baixa</a:t>
                      </a:r>
                      <a:r>
                        <a:rPr lang="en-US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autoestima</a:t>
                      </a:r>
                      <a:r>
                        <a:rPr lang="en-US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, atividade sexual precoce e </a:t>
                      </a:r>
                      <a:r>
                        <a:rPr lang="pt-BR" sz="200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tendências</a:t>
                      </a:r>
                      <a:r>
                        <a:rPr lang="en-US" sz="20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a evitar os problemas ou </a:t>
                      </a:r>
                      <a:r>
                        <a:rPr lang="en-US" sz="2000" baseline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ao</a:t>
                      </a:r>
                      <a:r>
                        <a:rPr lang="en-US" sz="20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fatalismo</a:t>
                      </a:r>
                      <a:endParaRPr lang="en-US" sz="2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</a:txBody>
                  <a:tcPr marL="70564" marR="70564" marT="47043" marB="47043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Autoestima,</a:t>
                      </a:r>
                      <a:r>
                        <a:rPr lang="en-US" sz="20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autoeficácia, empatia, capacidade intelectual, capacidade de planejamento e de resolução dos problemas</a:t>
                      </a:r>
                      <a:endParaRPr lang="en-US" sz="2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</a:txBody>
                  <a:tcPr marL="70564" marR="70564" marT="47043" marB="47043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7889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</a:rPr>
                        <a:t>Familiares</a:t>
                      </a:r>
                      <a:endParaRPr lang="en-US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0564" marR="70564" marT="47043" marB="47043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0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Família</a:t>
                      </a:r>
                      <a:r>
                        <a:rPr lang="en-US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uniparental, </a:t>
                      </a:r>
                      <a:r>
                        <a:rPr lang="en-US" sz="20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separação</a:t>
                      </a:r>
                      <a:r>
                        <a:rPr lang="en-US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dos </a:t>
                      </a:r>
                      <a:r>
                        <a:rPr lang="en-US" sz="20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pais</a:t>
                      </a:r>
                      <a:r>
                        <a:rPr lang="en-US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, </a:t>
                      </a:r>
                      <a:r>
                        <a:rPr lang="en-US" sz="20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abuso</a:t>
                      </a:r>
                      <a:r>
                        <a:rPr lang="en-US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sexual, gravidez precoce, </a:t>
                      </a:r>
                      <a:r>
                        <a:rPr lang="en-US" sz="20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negligência</a:t>
                      </a:r>
                      <a:r>
                        <a:rPr lang="en-US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dos </a:t>
                      </a:r>
                      <a:r>
                        <a:rPr lang="en-US" sz="20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pais</a:t>
                      </a:r>
                      <a:r>
                        <a:rPr lang="en-US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, </a:t>
                      </a:r>
                      <a:r>
                        <a:rPr lang="en-US" sz="20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baixa</a:t>
                      </a:r>
                      <a:r>
                        <a:rPr lang="en-US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renda</a:t>
                      </a:r>
                      <a:r>
                        <a:rPr lang="en-US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, </a:t>
                      </a:r>
                      <a:r>
                        <a:rPr lang="en-US" sz="20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filhos</a:t>
                      </a:r>
                      <a:r>
                        <a:rPr lang="en-US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com </a:t>
                      </a:r>
                      <a:r>
                        <a:rPr lang="en-US" sz="20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deficiência</a:t>
                      </a:r>
                      <a:r>
                        <a:rPr lang="en-US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, </a:t>
                      </a:r>
                      <a:r>
                        <a:rPr lang="en-US" sz="20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doença</a:t>
                      </a:r>
                      <a:r>
                        <a:rPr lang="en-US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terminal e </a:t>
                      </a:r>
                      <a:r>
                        <a:rPr lang="en-US" sz="20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ausência</a:t>
                      </a:r>
                      <a:r>
                        <a:rPr lang="en-US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de planejamento familiar</a:t>
                      </a:r>
                      <a:endParaRPr lang="en-US" sz="2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</a:txBody>
                  <a:tcPr marL="70564" marR="70564" marT="47043" marB="47043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0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Ambiente</a:t>
                      </a:r>
                      <a:r>
                        <a:rPr lang="en-US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cálido</a:t>
                      </a:r>
                      <a:r>
                        <a:rPr lang="en-US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, </a:t>
                      </a:r>
                      <a:r>
                        <a:rPr lang="en-US" sz="20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coesão</a:t>
                      </a:r>
                      <a:r>
                        <a:rPr lang="en-US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familiar, </a:t>
                      </a:r>
                      <a:r>
                        <a:rPr lang="en-US" sz="20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estrutura</a:t>
                      </a:r>
                      <a:r>
                        <a:rPr lang="en-US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sem</a:t>
                      </a:r>
                      <a:r>
                        <a:rPr lang="en-US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disfuncionalidade</a:t>
                      </a:r>
                      <a:r>
                        <a:rPr lang="en-US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importante</a:t>
                      </a:r>
                      <a:r>
                        <a:rPr lang="en-US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, </a:t>
                      </a:r>
                      <a:r>
                        <a:rPr lang="en-US" sz="20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adaptabilidade</a:t>
                      </a:r>
                      <a:r>
                        <a:rPr lang="en-US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e </a:t>
                      </a:r>
                      <a:r>
                        <a:rPr lang="en-US" sz="20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flexibilidade</a:t>
                      </a:r>
                      <a:r>
                        <a:rPr lang="en-US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, </a:t>
                      </a:r>
                      <a:r>
                        <a:rPr lang="en-US" sz="20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relação</a:t>
                      </a:r>
                      <a:r>
                        <a:rPr lang="en-US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estável</a:t>
                      </a:r>
                      <a:r>
                        <a:rPr lang="en-US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com </a:t>
                      </a:r>
                      <a:r>
                        <a:rPr lang="en-US" sz="20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pai</a:t>
                      </a:r>
                      <a:r>
                        <a:rPr lang="en-US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e </a:t>
                      </a:r>
                      <a:r>
                        <a:rPr lang="en-US" sz="20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mãe</a:t>
                      </a:r>
                      <a:r>
                        <a:rPr lang="en-US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estimuladores</a:t>
                      </a:r>
                      <a:endParaRPr lang="en-US" sz="2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</a:txBody>
                  <a:tcPr marL="70564" marR="70564" marT="47043" marB="47043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7787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</a:rPr>
                        <a:t>Sociais</a:t>
                      </a:r>
                      <a:endParaRPr lang="en-US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0564" marR="70564" marT="47043" marB="47043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0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Ausência</a:t>
                      </a:r>
                      <a:r>
                        <a:rPr lang="en-US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de </a:t>
                      </a:r>
                      <a:r>
                        <a:rPr lang="en-US" sz="20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apoio</a:t>
                      </a:r>
                      <a:r>
                        <a:rPr lang="en-US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social </a:t>
                      </a:r>
                      <a:r>
                        <a:rPr lang="en-US" sz="20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ou</a:t>
                      </a:r>
                      <a:r>
                        <a:rPr lang="en-US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de </a:t>
                      </a:r>
                      <a:r>
                        <a:rPr lang="en-US" sz="20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modelos</a:t>
                      </a:r>
                      <a:r>
                        <a:rPr lang="en-US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sociais</a:t>
                      </a:r>
                      <a:r>
                        <a:rPr lang="en-US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positivos</a:t>
                      </a:r>
                      <a:r>
                        <a:rPr lang="en-US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e de redes </a:t>
                      </a:r>
                      <a:r>
                        <a:rPr lang="en-US" sz="20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institucionais</a:t>
                      </a:r>
                      <a:endParaRPr lang="en-US" sz="2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</a:txBody>
                  <a:tcPr marL="70564" marR="70564" marT="47043" marB="47043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0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Apoio</a:t>
                      </a:r>
                      <a:r>
                        <a:rPr lang="en-US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social, </a:t>
                      </a:r>
                      <a:r>
                        <a:rPr lang="en-US" sz="20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redes</a:t>
                      </a:r>
                      <a:r>
                        <a:rPr lang="en-US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institucionais</a:t>
                      </a:r>
                      <a:r>
                        <a:rPr lang="en-US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, </a:t>
                      </a:r>
                      <a:r>
                        <a:rPr lang="en-US" sz="20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clima</a:t>
                      </a:r>
                      <a:r>
                        <a:rPr lang="en-US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educacional</a:t>
                      </a:r>
                      <a:r>
                        <a:rPr lang="en-US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ou </a:t>
                      </a:r>
                      <a:r>
                        <a:rPr lang="en-US" sz="20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laboral</a:t>
                      </a:r>
                      <a:r>
                        <a:rPr lang="en-US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positivo</a:t>
                      </a:r>
                      <a:r>
                        <a:rPr lang="en-US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e </a:t>
                      </a:r>
                      <a:r>
                        <a:rPr lang="en-US" sz="20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modelos</a:t>
                      </a:r>
                      <a:r>
                        <a:rPr lang="en-US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sociais</a:t>
                      </a:r>
                      <a:endParaRPr lang="en-US" sz="2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</a:txBody>
                  <a:tcPr marL="70564" marR="70564" marT="47043" marB="47043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ítulo 1">
            <a:extLst>
              <a:ext uri="{FF2B5EF4-FFF2-40B4-BE49-F238E27FC236}">
                <a16:creationId xmlns:a16="http://schemas.microsoft.com/office/drawing/2014/main" id="{F532E5E3-734C-4040-ACC4-726565A9EBEB}"/>
              </a:ext>
            </a:extLst>
          </p:cNvPr>
          <p:cNvSpPr txBox="1">
            <a:spLocks/>
          </p:cNvSpPr>
          <p:nvPr/>
        </p:nvSpPr>
        <p:spPr>
          <a:xfrm>
            <a:off x="442783" y="980513"/>
            <a:ext cx="10052222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pt-BR" dirty="0"/>
              <a:t>Fatores de Risco e Proteção </a:t>
            </a:r>
          </a:p>
        </p:txBody>
      </p:sp>
    </p:spTree>
    <p:extLst>
      <p:ext uri="{BB962C8B-B14F-4D97-AF65-F5344CB8AC3E}">
        <p14:creationId xmlns:p14="http://schemas.microsoft.com/office/powerpoint/2010/main" val="41192723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3235FA-7E7F-40F4-A191-2CF1358388D8}"/>
              </a:ext>
            </a:extLst>
          </p:cNvPr>
          <p:cNvSpPr txBox="1">
            <a:spLocks/>
          </p:cNvSpPr>
          <p:nvPr/>
        </p:nvSpPr>
        <p:spPr>
          <a:xfrm>
            <a:off x="442783" y="1114893"/>
            <a:ext cx="10052222" cy="72836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pt-BR" dirty="0"/>
              <a:t>A escala de Coelho-Savassi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DD01705-CC1A-44FF-9902-F39B27B35E7F}"/>
              </a:ext>
            </a:extLst>
          </p:cNvPr>
          <p:cNvSpPr txBox="1">
            <a:spLocks/>
          </p:cNvSpPr>
          <p:nvPr/>
        </p:nvSpPr>
        <p:spPr>
          <a:xfrm>
            <a:off x="442783" y="1708879"/>
            <a:ext cx="10440076" cy="49167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9999"/>
              </a:buClr>
              <a:buFontTx/>
              <a:buBlip>
                <a:blip r:embed="rId2"/>
              </a:buBlip>
              <a:defRPr sz="2200" kern="1200" baseline="0">
                <a:solidFill>
                  <a:srgbClr val="01564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2"/>
              </a:buBlip>
              <a:defRPr sz="2000" kern="1200" baseline="0">
                <a:solidFill>
                  <a:srgbClr val="01564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2"/>
              </a:buBlip>
              <a:defRPr sz="1800" kern="1200" baseline="0">
                <a:solidFill>
                  <a:srgbClr val="01564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2"/>
              </a:buBlip>
              <a:defRPr sz="1600" kern="1200" baseline="0">
                <a:solidFill>
                  <a:srgbClr val="01564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2"/>
              </a:buBlip>
              <a:defRPr sz="1400" kern="1200" baseline="0">
                <a:solidFill>
                  <a:srgbClr val="01564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pt-BR" sz="2200" b="1" dirty="0">
                <a:solidFill>
                  <a:schemeClr val="bg2">
                    <a:lumMod val="10000"/>
                  </a:schemeClr>
                </a:solidFill>
                <a:latin typeface="+mn-lt"/>
                <a:cs typeface="Arial" panose="020B0604020202020204" pitchFamily="34" charset="0"/>
              </a:rPr>
              <a:t>Definição</a:t>
            </a:r>
          </a:p>
          <a:p>
            <a:pPr marL="0" lvl="1" indent="0" algn="just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pt-BR" sz="2200" b="1" dirty="0">
              <a:solidFill>
                <a:schemeClr val="bg2">
                  <a:lumMod val="10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marL="0" lvl="1" indent="0" algn="just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pt-BR" sz="2200" dirty="0">
                <a:solidFill>
                  <a:schemeClr val="bg2">
                    <a:lumMod val="10000"/>
                  </a:schemeClr>
                </a:solidFill>
                <a:latin typeface="+mn-lt"/>
                <a:cs typeface="Arial" panose="020B0604020202020204" pitchFamily="34" charset="0"/>
              </a:rPr>
              <a:t>É um instrumento de estratificação de risco familiar, desenvolvido no município de Contagem (MG). Baseia-se na antiga Ficha A do Sistema de Informação da Atenção Básica (SIAB), que utiliza sentinelas de risco avaliadas na primeira visita domiciliar pelo Agente Comunitário da Saúde.</a:t>
            </a:r>
          </a:p>
          <a:p>
            <a:pPr marL="0" lvl="1" indent="0" algn="just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pt-BR" sz="2200" b="1" dirty="0">
              <a:solidFill>
                <a:schemeClr val="bg2">
                  <a:lumMod val="10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marL="0" lvl="1"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pt-BR" sz="2200" b="1" dirty="0">
                <a:solidFill>
                  <a:schemeClr val="bg2">
                    <a:lumMod val="10000"/>
                  </a:schemeClr>
                </a:solidFill>
                <a:latin typeface="+mn-lt"/>
                <a:cs typeface="Arial" panose="020B0604020202020204" pitchFamily="34" charset="0"/>
              </a:rPr>
              <a:t>Autores</a:t>
            </a:r>
          </a:p>
          <a:p>
            <a:pPr marL="0" lvl="1" algn="just">
              <a:lnSpc>
                <a:spcPct val="100000"/>
              </a:lnSpc>
              <a:spcBef>
                <a:spcPts val="0"/>
              </a:spcBef>
              <a:defRPr/>
            </a:pPr>
            <a:endParaRPr lang="pt-BR" sz="2200" b="1" dirty="0">
              <a:solidFill>
                <a:schemeClr val="bg2">
                  <a:lumMod val="10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marL="0" lvl="1" indent="0" algn="just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pt-BR" sz="2200" dirty="0">
                <a:solidFill>
                  <a:schemeClr val="bg2">
                    <a:lumMod val="10000"/>
                  </a:schemeClr>
                </a:solidFill>
                <a:latin typeface="+mn-lt"/>
                <a:cs typeface="Arial" panose="020B0604020202020204" pitchFamily="34" charset="0"/>
              </a:rPr>
              <a:t>Flávio Lúcio Gonçalves Coelho e Leonardo </a:t>
            </a:r>
            <a:r>
              <a:rPr lang="pt-BR" sz="2200" dirty="0" err="1">
                <a:solidFill>
                  <a:schemeClr val="bg2">
                    <a:lumMod val="10000"/>
                  </a:schemeClr>
                </a:solidFill>
                <a:latin typeface="+mn-lt"/>
                <a:cs typeface="Arial" panose="020B0604020202020204" pitchFamily="34" charset="0"/>
              </a:rPr>
              <a:t>Cançado</a:t>
            </a:r>
            <a:r>
              <a:rPr lang="pt-BR" sz="2200" dirty="0">
                <a:solidFill>
                  <a:schemeClr val="bg2">
                    <a:lumMod val="10000"/>
                  </a:schemeClr>
                </a:solidFill>
                <a:latin typeface="+mn-lt"/>
                <a:cs typeface="Arial" panose="020B0604020202020204" pitchFamily="34" charset="0"/>
              </a:rPr>
              <a:t> Monteiro Savassi, Médicos de Família e Comunidade.</a:t>
            </a:r>
          </a:p>
          <a:p>
            <a:pPr marL="0" lvl="1" indent="0" algn="just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pt-BR" sz="22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marL="0" lvl="1" algn="just">
              <a:lnSpc>
                <a:spcPct val="100000"/>
              </a:lnSpc>
              <a:spcBef>
                <a:spcPts val="0"/>
              </a:spcBef>
              <a:defRPr/>
            </a:pPr>
            <a:endParaRPr lang="pt-BR" sz="2200" dirty="0">
              <a:latin typeface="+mn-lt"/>
              <a:ea typeface="Verdana" pitchFamily="34" charset="0"/>
              <a:cs typeface="Verdana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483297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3235FA-7E7F-40F4-A191-2CF1358388D8}"/>
              </a:ext>
            </a:extLst>
          </p:cNvPr>
          <p:cNvSpPr txBox="1">
            <a:spLocks/>
          </p:cNvSpPr>
          <p:nvPr/>
        </p:nvSpPr>
        <p:spPr>
          <a:xfrm>
            <a:off x="442783" y="1114893"/>
            <a:ext cx="10052222" cy="72836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pt-BR" dirty="0"/>
              <a:t>A escala de Coelho-Savassi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DD01705-CC1A-44FF-9902-F39B27B35E7F}"/>
              </a:ext>
            </a:extLst>
          </p:cNvPr>
          <p:cNvSpPr txBox="1">
            <a:spLocks/>
          </p:cNvSpPr>
          <p:nvPr/>
        </p:nvSpPr>
        <p:spPr>
          <a:xfrm>
            <a:off x="442783" y="1843259"/>
            <a:ext cx="10440076" cy="449758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9999"/>
              </a:buClr>
              <a:buFontTx/>
              <a:buBlip>
                <a:blip r:embed="rId2"/>
              </a:buBlip>
              <a:defRPr sz="2200" kern="1200" baseline="0">
                <a:solidFill>
                  <a:srgbClr val="01564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2"/>
              </a:buBlip>
              <a:defRPr sz="2000" kern="1200" baseline="0">
                <a:solidFill>
                  <a:srgbClr val="01564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2"/>
              </a:buBlip>
              <a:defRPr sz="1800" kern="1200" baseline="0">
                <a:solidFill>
                  <a:srgbClr val="01564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2"/>
              </a:buBlip>
              <a:defRPr sz="1600" kern="1200" baseline="0">
                <a:solidFill>
                  <a:srgbClr val="01564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2"/>
              </a:buBlip>
              <a:defRPr sz="1400" kern="1200" baseline="0">
                <a:solidFill>
                  <a:srgbClr val="01564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pt-BR" sz="2200" b="1" dirty="0">
                <a:solidFill>
                  <a:schemeClr val="bg2">
                    <a:lumMod val="10000"/>
                  </a:schemeClr>
                </a:solidFill>
                <a:latin typeface="+mn-lt"/>
                <a:cs typeface="Arial" panose="020B0604020202020204" pitchFamily="34" charset="0"/>
              </a:rPr>
              <a:t>Objetivo</a:t>
            </a:r>
          </a:p>
          <a:p>
            <a:pPr marL="0" lvl="1" algn="just">
              <a:lnSpc>
                <a:spcPct val="100000"/>
              </a:lnSpc>
              <a:spcBef>
                <a:spcPts val="0"/>
              </a:spcBef>
              <a:defRPr/>
            </a:pPr>
            <a:endParaRPr lang="pt-BR" sz="2200" b="1" dirty="0">
              <a:solidFill>
                <a:schemeClr val="bg2">
                  <a:lumMod val="10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marL="0" lvl="1" indent="0" algn="just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pt-BR" sz="2200" dirty="0">
                <a:solidFill>
                  <a:schemeClr val="bg2">
                    <a:lumMod val="10000"/>
                  </a:schemeClr>
                </a:solidFill>
                <a:latin typeface="+mn-lt"/>
                <a:ea typeface="Verdana" panose="020B0604030504040204" pitchFamily="34" charset="0"/>
                <a:cs typeface="Calibri" panose="020F0502020204030204" pitchFamily="34" charset="0"/>
              </a:rPr>
              <a:t>Pretende determinar o risco social e de saúde das famílias </a:t>
            </a:r>
            <a:r>
              <a:rPr lang="pt-BR" sz="2200" dirty="0" err="1">
                <a:solidFill>
                  <a:schemeClr val="bg2">
                    <a:lumMod val="10000"/>
                  </a:schemeClr>
                </a:solidFill>
                <a:latin typeface="+mn-lt"/>
                <a:ea typeface="Verdana" panose="020B0604030504040204" pitchFamily="34" charset="0"/>
                <a:cs typeface="Calibri" panose="020F0502020204030204" pitchFamily="34" charset="0"/>
              </a:rPr>
              <a:t>adscritas</a:t>
            </a:r>
            <a:r>
              <a:rPr lang="pt-BR" sz="2200" dirty="0">
                <a:solidFill>
                  <a:schemeClr val="bg2">
                    <a:lumMod val="10000"/>
                  </a:schemeClr>
                </a:solidFill>
                <a:latin typeface="+mn-lt"/>
                <a:ea typeface="Verdana" panose="020B0604030504040204" pitchFamily="34" charset="0"/>
                <a:cs typeface="Calibri" panose="020F0502020204030204" pitchFamily="34" charset="0"/>
              </a:rPr>
              <a:t> a uma equipe de saúde, refletindo o potencial de adoecimento de cada núcleo familiar.</a:t>
            </a:r>
          </a:p>
          <a:p>
            <a:pPr marL="0" lvl="1" indent="0" algn="just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pt-BR" sz="2200" b="1" dirty="0">
              <a:solidFill>
                <a:schemeClr val="bg2">
                  <a:lumMod val="10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marL="0" lvl="1"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pt-BR" sz="2200" b="1" dirty="0">
                <a:solidFill>
                  <a:schemeClr val="bg2">
                    <a:lumMod val="10000"/>
                  </a:schemeClr>
                </a:solidFill>
                <a:latin typeface="+mn-lt"/>
                <a:cs typeface="Arial" panose="020B0604020202020204" pitchFamily="34" charset="0"/>
              </a:rPr>
              <a:t>Metodologia</a:t>
            </a:r>
            <a:endParaRPr lang="pt-BR" sz="2200" dirty="0">
              <a:solidFill>
                <a:schemeClr val="bg2">
                  <a:lumMod val="10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marL="0" lvl="1" algn="just">
              <a:lnSpc>
                <a:spcPct val="100000"/>
              </a:lnSpc>
              <a:spcBef>
                <a:spcPts val="0"/>
              </a:spcBef>
              <a:defRPr/>
            </a:pPr>
            <a:endParaRPr lang="pt-BR" sz="2200" dirty="0">
              <a:solidFill>
                <a:schemeClr val="bg2">
                  <a:lumMod val="10000"/>
                </a:schemeClr>
              </a:solidFill>
              <a:latin typeface="+mn-lt"/>
              <a:ea typeface="Verdana" pitchFamily="34" charset="0"/>
              <a:cs typeface="Verdana" pitchFamily="34" charset="0"/>
            </a:endParaRPr>
          </a:p>
          <a:p>
            <a:pPr marL="18093" indent="0" algn="just">
              <a:lnSpc>
                <a:spcPct val="100000"/>
              </a:lnSpc>
              <a:spcBef>
                <a:spcPts val="0"/>
              </a:spcBef>
              <a:buNone/>
              <a:tabLst>
                <a:tab pos="374044" algn="l"/>
              </a:tabLst>
            </a:pPr>
            <a:r>
              <a:rPr lang="pt-BR" dirty="0">
                <a:solidFill>
                  <a:schemeClr val="bg2">
                    <a:lumMod val="10000"/>
                  </a:schemeClr>
                </a:solidFill>
                <a:latin typeface="+mn-lt"/>
                <a:ea typeface="Verdana" panose="020B0604030504040204" pitchFamily="34" charset="0"/>
                <a:cs typeface="Calibri" panose="020F0502020204030204" pitchFamily="34" charset="0"/>
              </a:rPr>
              <a:t>Utiliza dados presentes nas fichas do e-SUS, disponíveis na rotina das </a:t>
            </a:r>
            <a:r>
              <a:rPr lang="pt-BR" dirty="0" err="1">
                <a:solidFill>
                  <a:schemeClr val="bg2">
                    <a:lumMod val="10000"/>
                  </a:schemeClr>
                </a:solidFill>
                <a:latin typeface="+mn-lt"/>
                <a:ea typeface="Verdana" panose="020B0604030504040204" pitchFamily="34" charset="0"/>
                <a:cs typeface="Calibri" panose="020F0502020204030204" pitchFamily="34" charset="0"/>
              </a:rPr>
              <a:t>eSF</a:t>
            </a:r>
            <a:r>
              <a:rPr lang="pt-BR" dirty="0">
                <a:solidFill>
                  <a:schemeClr val="bg2">
                    <a:lumMod val="10000"/>
                  </a:schemeClr>
                </a:solidFill>
                <a:latin typeface="+mn-lt"/>
                <a:ea typeface="Verdana" panose="020B0604030504040204" pitchFamily="34" charset="0"/>
                <a:cs typeface="Calibri" panose="020F0502020204030204" pitchFamily="34" charset="0"/>
              </a:rPr>
              <a:t> (diante da substituição do SIAB, onde originalmente as sentinelas foram delimitadas).</a:t>
            </a:r>
          </a:p>
          <a:p>
            <a:pPr marL="18093" indent="0" algn="just">
              <a:lnSpc>
                <a:spcPct val="100000"/>
              </a:lnSpc>
              <a:spcBef>
                <a:spcPts val="0"/>
              </a:spcBef>
              <a:buNone/>
              <a:tabLst>
                <a:tab pos="374044" algn="l"/>
              </a:tabLst>
            </a:pPr>
            <a:r>
              <a:rPr lang="pt-BR" dirty="0">
                <a:solidFill>
                  <a:schemeClr val="bg2">
                    <a:lumMod val="10000"/>
                  </a:schemeClr>
                </a:solidFill>
                <a:latin typeface="+mn-lt"/>
                <a:ea typeface="Verdana" panose="020B0604030504040204" pitchFamily="34" charset="0"/>
                <a:cs typeface="Calibri" panose="020F0502020204030204" pitchFamily="34" charset="0"/>
              </a:rPr>
              <a:t>Esses dados foram selecionados por sua relevância epidemiológica, sanitária e pelo potencial de impacto na dinâmica familiar, tendo sido definidos como sentinelas de risco.</a:t>
            </a:r>
          </a:p>
          <a:p>
            <a:pPr marL="0" lvl="1" indent="0" algn="just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pt-BR" sz="2200" dirty="0">
              <a:solidFill>
                <a:schemeClr val="bg2">
                  <a:lumMod val="10000"/>
                </a:schemeClr>
              </a:solidFill>
              <a:latin typeface="+mn-lt"/>
              <a:ea typeface="Verdana" pitchFamily="34" charset="0"/>
              <a:cs typeface="Verdana" pitchFamily="34" charset="0"/>
            </a:endParaRPr>
          </a:p>
          <a:p>
            <a:pPr marL="0" lvl="1"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pt-BR" sz="2200" b="1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Publicação</a:t>
            </a:r>
          </a:p>
          <a:p>
            <a:pPr marL="0" lvl="1" indent="0" algn="just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pt-BR" sz="2200" b="1" dirty="0">
              <a:solidFill>
                <a:schemeClr val="bg2">
                  <a:lumMod val="10000"/>
                </a:schemeClr>
              </a:solidFill>
              <a:cs typeface="Arial" panose="020B0604020202020204" pitchFamily="34" charset="0"/>
            </a:endParaRPr>
          </a:p>
          <a:p>
            <a:pPr marL="0" lvl="1" indent="0" algn="just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pt-BR" sz="2200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Em 2002, no 1º Congresso Mineiro de Medicina de Família e Comunidade.</a:t>
            </a:r>
          </a:p>
          <a:p>
            <a:pPr marL="0" lvl="1" indent="0" algn="just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pt-BR" sz="2200" dirty="0">
              <a:solidFill>
                <a:schemeClr val="bg2">
                  <a:lumMod val="10000"/>
                </a:schemeClr>
              </a:solidFill>
              <a:latin typeface="+mn-lt"/>
              <a:ea typeface="Verdana" pitchFamily="34" charset="0"/>
              <a:cs typeface="Verdana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1553054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3235FA-7E7F-40F4-A191-2CF1358388D8}"/>
              </a:ext>
            </a:extLst>
          </p:cNvPr>
          <p:cNvSpPr txBox="1">
            <a:spLocks/>
          </p:cNvSpPr>
          <p:nvPr/>
        </p:nvSpPr>
        <p:spPr>
          <a:xfrm>
            <a:off x="340042" y="914153"/>
            <a:ext cx="10052222" cy="72836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pt-BR" sz="2400" dirty="0"/>
              <a:t>A escala de Coelho-Savassi</a:t>
            </a: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533A00D5-48FF-436D-9F38-A9E87C4762EE}"/>
              </a:ext>
            </a:extLst>
          </p:cNvPr>
          <p:cNvGraphicFramePr>
            <a:graphicFrameLocks noGrp="1"/>
          </p:cNvGraphicFramePr>
          <p:nvPr/>
        </p:nvGraphicFramePr>
        <p:xfrm>
          <a:off x="4054841" y="1206417"/>
          <a:ext cx="6337423" cy="55796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34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39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872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dirty="0"/>
                        <a:t>Dados da ficha A (sentinelas de risco) </a:t>
                      </a:r>
                      <a:endParaRPr lang="pt-BR" sz="1600" b="1" dirty="0">
                        <a:latin typeface="+mn-lt"/>
                      </a:endParaRPr>
                    </a:p>
                  </a:txBody>
                  <a:tcPr marL="70564" marR="70564" marT="47043" marB="4704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dirty="0"/>
                        <a:t>Escore de risco </a:t>
                      </a:r>
                      <a:endParaRPr lang="pt-BR" sz="1600" b="1" dirty="0">
                        <a:latin typeface="+mn-lt"/>
                      </a:endParaRPr>
                    </a:p>
                  </a:txBody>
                  <a:tcPr marL="70564" marR="70564" marT="47043" marB="47043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872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Acamado </a:t>
                      </a:r>
                      <a:endParaRPr lang="pt-BR" sz="16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</a:txBody>
                  <a:tcPr marL="166688" marR="70564" marT="47043" marB="4704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3</a:t>
                      </a:r>
                      <a:endParaRPr lang="pt-BR" sz="16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</a:txBody>
                  <a:tcPr marL="70564" marR="70564" marT="47043" marB="4704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872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Deficiência física</a:t>
                      </a:r>
                      <a:endParaRPr lang="pt-BR" sz="16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</a:txBody>
                  <a:tcPr marL="166688" marR="70564" marT="47043" marB="4704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3</a:t>
                      </a:r>
                      <a:endParaRPr lang="pt-BR" sz="16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</a:txBody>
                  <a:tcPr marL="70564" marR="70564" marT="47043" marB="4704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872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Deficiência mental</a:t>
                      </a:r>
                      <a:endParaRPr lang="pt-BR" sz="16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</a:txBody>
                  <a:tcPr marL="166688" marR="70564" marT="47043" marB="4704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3</a:t>
                      </a:r>
                      <a:endParaRPr lang="pt-BR" sz="16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</a:txBody>
                  <a:tcPr marL="70564" marR="70564" marT="47043" marB="4704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87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Baixas condições de saneamento</a:t>
                      </a:r>
                      <a:endParaRPr lang="pt-BR" sz="16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</a:txBody>
                  <a:tcPr marL="166688" marR="70564" marT="47043" marB="4704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3</a:t>
                      </a:r>
                      <a:endParaRPr lang="pt-BR" sz="16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</a:txBody>
                  <a:tcPr marL="70564" marR="70564" marT="47043" marB="4704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872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Desnutrição grave </a:t>
                      </a:r>
                      <a:endParaRPr lang="pt-BR" sz="16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</a:txBody>
                  <a:tcPr marL="166688" marR="70564" marT="47043" marB="4704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3</a:t>
                      </a:r>
                      <a:endParaRPr lang="pt-BR" sz="16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</a:txBody>
                  <a:tcPr marL="70564" marR="70564" marT="47043" marB="47043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872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Drogadição</a:t>
                      </a:r>
                      <a:endParaRPr lang="pt-BR" sz="16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</a:txBody>
                  <a:tcPr marL="166688" marR="70564" marT="47043" marB="4704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2</a:t>
                      </a:r>
                      <a:endParaRPr lang="pt-BR" sz="16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</a:txBody>
                  <a:tcPr marL="70564" marR="70564" marT="47043" marB="47043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872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Desemprego</a:t>
                      </a:r>
                      <a:endParaRPr lang="pt-BR" sz="16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</a:txBody>
                  <a:tcPr marL="166688" marR="70564" marT="47043" marB="4704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2</a:t>
                      </a:r>
                      <a:endParaRPr lang="pt-BR" sz="16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</a:txBody>
                  <a:tcPr marL="70564" marR="70564" marT="47043" marB="47043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872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Analfabetismo</a:t>
                      </a:r>
                      <a:endParaRPr lang="pt-BR" sz="16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</a:txBody>
                  <a:tcPr marL="166688" marR="70564" marT="47043" marB="4704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</a:t>
                      </a:r>
                      <a:endParaRPr lang="pt-BR" sz="16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</a:txBody>
                  <a:tcPr marL="70564" marR="70564" marT="47043" marB="47043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872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Indivíduo menor de 6 meses de idade</a:t>
                      </a:r>
                      <a:endParaRPr lang="pt-BR" sz="16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</a:txBody>
                  <a:tcPr marL="166688" marR="70564" marT="47043" marB="4704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</a:t>
                      </a:r>
                      <a:endParaRPr lang="pt-BR" sz="16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</a:txBody>
                  <a:tcPr marL="70564" marR="70564" marT="47043" marB="47043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872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Indivíduo maior de 70 anos de idade</a:t>
                      </a:r>
                      <a:endParaRPr lang="pt-BR" sz="16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</a:txBody>
                  <a:tcPr marL="166688" marR="70564" marT="47043" marB="4704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</a:t>
                      </a:r>
                      <a:endParaRPr lang="pt-BR" sz="16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</a:txBody>
                  <a:tcPr marL="70564" marR="70564" marT="47043" marB="47043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872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Hipertensão arterial sistêmica</a:t>
                      </a:r>
                      <a:endParaRPr lang="pt-BR" sz="16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</a:txBody>
                  <a:tcPr marL="166688" marR="70564" marT="47043" marB="4704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</a:t>
                      </a:r>
                      <a:endParaRPr lang="pt-BR" sz="16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</a:txBody>
                  <a:tcPr marL="70564" marR="70564" marT="47043" marB="47043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4872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Diabetes mellitus </a:t>
                      </a:r>
                      <a:endParaRPr lang="pt-BR" sz="1600" b="0" i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</a:txBody>
                  <a:tcPr marL="166688" marR="70564" marT="47043" marB="4704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</a:t>
                      </a:r>
                      <a:endParaRPr lang="pt-BR" sz="16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</a:txBody>
                  <a:tcPr marL="70564" marR="70564" marT="47043" marB="47043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4872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Relação morador/cômodo maior que 1 </a:t>
                      </a:r>
                      <a:endParaRPr lang="pt-BR" sz="16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</a:txBody>
                  <a:tcPr marL="166688" marR="70564" marT="47043" marB="4704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3</a:t>
                      </a:r>
                      <a:endParaRPr lang="pt-BR" sz="16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</a:txBody>
                  <a:tcPr marL="70564" marR="70564" marT="47043" marB="47043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4872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Relação morador/cômodo igual a 1</a:t>
                      </a:r>
                      <a:endParaRPr lang="pt-BR" sz="16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</a:txBody>
                  <a:tcPr marL="166688" marR="70564" marT="47043" marB="4704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2</a:t>
                      </a:r>
                      <a:endParaRPr lang="pt-BR" sz="16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</a:txBody>
                  <a:tcPr marL="70564" marR="70564" marT="47043" marB="47043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4872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Relação morador/cômodo menor que 1 </a:t>
                      </a:r>
                      <a:endParaRPr lang="pt-BR" sz="16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</a:txBody>
                  <a:tcPr marL="166688" marR="70564" marT="47043" marB="4704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0</a:t>
                      </a:r>
                      <a:endParaRPr lang="pt-BR" sz="16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</a:txBody>
                  <a:tcPr marL="70564" marR="70564" marT="47043" marB="47043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340042" y="1585027"/>
            <a:ext cx="3253164" cy="3821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just">
              <a:spcBef>
                <a:spcPts val="1000"/>
              </a:spcBef>
            </a:pPr>
            <a:r>
              <a:rPr lang="pt-BR" b="1" dirty="0">
                <a:solidFill>
                  <a:schemeClr val="bg2">
                    <a:lumMod val="10000"/>
                  </a:schemeClr>
                </a:solidFill>
              </a:rPr>
              <a:t>Meta 1 de Segurança do Paciente (identificação correta do paciente) </a:t>
            </a:r>
          </a:p>
          <a:p>
            <a:pPr marL="0" lvl="1" indent="0" algn="just">
              <a:spcBef>
                <a:spcPts val="1000"/>
              </a:spcBef>
              <a:buNone/>
            </a:pPr>
            <a:r>
              <a:rPr lang="pt-BR" b="1" dirty="0">
                <a:solidFill>
                  <a:schemeClr val="bg2">
                    <a:lumMod val="10000"/>
                  </a:schemeClr>
                </a:solidFill>
              </a:rPr>
              <a:t>Meta 2 de Segurança do Paciente (Comunicação eficaz) </a:t>
            </a:r>
          </a:p>
          <a:p>
            <a:pPr marL="0" lvl="1" algn="just"/>
            <a:endParaRPr lang="pt-BR" b="1" dirty="0">
              <a:solidFill>
                <a:schemeClr val="bg2">
                  <a:lumMod val="10000"/>
                </a:schemeClr>
              </a:solidFill>
            </a:endParaRPr>
          </a:p>
          <a:p>
            <a:pPr marL="0" lvl="1" algn="just"/>
            <a:r>
              <a:rPr lang="pt-BR" b="1" dirty="0">
                <a:solidFill>
                  <a:schemeClr val="bg2">
                    <a:lumMod val="10000"/>
                  </a:schemeClr>
                </a:solidFill>
              </a:rPr>
              <a:t>Meta 5 de Segurança do Paciente (Higienização das mãos para prevenção de infecção) </a:t>
            </a:r>
          </a:p>
          <a:p>
            <a:pPr marL="0" lvl="1" algn="just"/>
            <a:endParaRPr lang="pt-BR" b="1" dirty="0">
              <a:solidFill>
                <a:schemeClr val="bg2">
                  <a:lumMod val="10000"/>
                </a:schemeClr>
              </a:solidFill>
            </a:endParaRPr>
          </a:p>
          <a:p>
            <a:pPr marL="0" lvl="1" algn="just"/>
            <a:r>
              <a:rPr lang="pt-BR" b="1" dirty="0">
                <a:solidFill>
                  <a:schemeClr val="bg2">
                    <a:lumMod val="10000"/>
                  </a:schemeClr>
                </a:solidFill>
              </a:rPr>
              <a:t>Meta 6 de Segurança do Paciente (Prevenir risco de queda e úlcera por pressão )</a:t>
            </a:r>
          </a:p>
        </p:txBody>
      </p:sp>
    </p:spTree>
    <p:extLst>
      <p:ext uri="{BB962C8B-B14F-4D97-AF65-F5344CB8AC3E}">
        <p14:creationId xmlns:p14="http://schemas.microsoft.com/office/powerpoint/2010/main" val="30832875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3235FA-7E7F-40F4-A191-2CF1358388D8}"/>
              </a:ext>
            </a:extLst>
          </p:cNvPr>
          <p:cNvSpPr txBox="1">
            <a:spLocks/>
          </p:cNvSpPr>
          <p:nvPr/>
        </p:nvSpPr>
        <p:spPr>
          <a:xfrm>
            <a:off x="442783" y="1114893"/>
            <a:ext cx="10052222" cy="72836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pt-BR" dirty="0"/>
              <a:t>A escala de Coelho-Savassi e a segurança do paciente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DD01705-CC1A-44FF-9902-F39B27B35E7F}"/>
              </a:ext>
            </a:extLst>
          </p:cNvPr>
          <p:cNvSpPr txBox="1">
            <a:spLocks/>
          </p:cNvSpPr>
          <p:nvPr/>
        </p:nvSpPr>
        <p:spPr>
          <a:xfrm>
            <a:off x="328483" y="1843259"/>
            <a:ext cx="10720517" cy="44975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9999"/>
              </a:buClr>
              <a:buFontTx/>
              <a:buBlip>
                <a:blip r:embed="rId2"/>
              </a:buBlip>
              <a:defRPr sz="2200" kern="1200" baseline="0">
                <a:solidFill>
                  <a:srgbClr val="01564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2"/>
              </a:buBlip>
              <a:defRPr sz="2000" kern="1200" baseline="0">
                <a:solidFill>
                  <a:srgbClr val="01564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2"/>
              </a:buBlip>
              <a:defRPr sz="1800" kern="1200" baseline="0">
                <a:solidFill>
                  <a:srgbClr val="01564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2"/>
              </a:buBlip>
              <a:defRPr sz="1600" kern="1200" baseline="0">
                <a:solidFill>
                  <a:srgbClr val="01564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2"/>
              </a:buBlip>
              <a:defRPr sz="1400" kern="1200" baseline="0">
                <a:solidFill>
                  <a:srgbClr val="01564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just">
              <a:lnSpc>
                <a:spcPct val="120000"/>
              </a:lnSpc>
              <a:spcBef>
                <a:spcPts val="0"/>
              </a:spcBef>
              <a:defRPr/>
            </a:pPr>
            <a:r>
              <a:rPr lang="pt-BR" sz="2200" b="1" dirty="0">
                <a:solidFill>
                  <a:schemeClr val="bg2">
                    <a:lumMod val="10000"/>
                  </a:schemeClr>
                </a:solidFill>
                <a:latin typeface="+mn-lt"/>
                <a:cs typeface="Arial" panose="020B0604020202020204" pitchFamily="34" charset="0"/>
              </a:rPr>
              <a:t>Metodologia</a:t>
            </a:r>
          </a:p>
          <a:p>
            <a:pPr marL="0" lvl="1" indent="0" algn="just">
              <a:lnSpc>
                <a:spcPct val="120000"/>
              </a:lnSpc>
              <a:spcBef>
                <a:spcPts val="0"/>
              </a:spcBef>
              <a:buNone/>
              <a:defRPr/>
            </a:pPr>
            <a:endParaRPr lang="pt-BR" sz="2200" b="1" dirty="0">
              <a:solidFill>
                <a:schemeClr val="bg2">
                  <a:lumMod val="10000"/>
                </a:schemeClr>
              </a:solidFill>
              <a:latin typeface="+mn-lt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lvl="1" indent="0" algn="just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pt-BR" sz="2100" dirty="0">
                <a:solidFill>
                  <a:schemeClr val="bg2">
                    <a:lumMod val="10000"/>
                  </a:schemeClr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O Agente Comunitário da Saúde, partindo do conhecimento da família no cadastro, identifica as sentinelas de risco em cada integrante da família, faz a somatória dos pontos e chega à pontuação final.</a:t>
            </a:r>
          </a:p>
          <a:p>
            <a:pPr marL="0" lvl="1" indent="0" algn="just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pt-BR" sz="2100" dirty="0">
                <a:solidFill>
                  <a:schemeClr val="bg2">
                    <a:lumMod val="10000"/>
                  </a:schemeClr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A pontuação indica a classificação final:</a:t>
            </a:r>
          </a:p>
          <a:p>
            <a:pPr marL="0" lvl="1" indent="0" algn="just">
              <a:lnSpc>
                <a:spcPct val="120000"/>
              </a:lnSpc>
              <a:spcBef>
                <a:spcPts val="0"/>
              </a:spcBef>
              <a:buNone/>
              <a:defRPr/>
            </a:pPr>
            <a:endParaRPr lang="pt-BR" sz="2200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956BC39B-0EAF-43ED-AE0D-945356A19C89}"/>
              </a:ext>
            </a:extLst>
          </p:cNvPr>
          <p:cNvGraphicFramePr>
            <a:graphicFrameLocks noGrp="1"/>
          </p:cNvGraphicFramePr>
          <p:nvPr/>
        </p:nvGraphicFramePr>
        <p:xfrm>
          <a:off x="5650641" y="4092049"/>
          <a:ext cx="6027430" cy="26567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94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179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958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2000" dirty="0"/>
                        <a:t>Escore total</a:t>
                      </a:r>
                      <a:endParaRPr lang="pt-BR" sz="2000" dirty="0">
                        <a:latin typeface="+mn-lt"/>
                      </a:endParaRPr>
                    </a:p>
                  </a:txBody>
                  <a:tcPr marL="70564" marR="70564" marT="47043" marB="4704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2000" dirty="0"/>
                        <a:t>Risco</a:t>
                      </a:r>
                      <a:r>
                        <a:rPr lang="pt-BR" sz="2000" baseline="0" dirty="0"/>
                        <a:t> familiar</a:t>
                      </a:r>
                      <a:endParaRPr lang="pt-BR" sz="2000" dirty="0">
                        <a:latin typeface="+mn-lt"/>
                      </a:endParaRPr>
                    </a:p>
                  </a:txBody>
                  <a:tcPr marL="70564" marR="70564" marT="47043" marB="47043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679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9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0-</a:t>
                      </a:r>
                      <a:r>
                        <a:rPr lang="pt-BR" sz="19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4</a:t>
                      </a:r>
                      <a:endParaRPr lang="pt-BR" sz="19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166688" marR="70564" marT="47043" marB="4704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9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Sem risco</a:t>
                      </a:r>
                    </a:p>
                  </a:txBody>
                  <a:tcPr marL="70564" marR="70564" marT="47043" marB="4704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679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9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5-6</a:t>
                      </a:r>
                    </a:p>
                  </a:txBody>
                  <a:tcPr marL="166688" marR="70564" marT="47043" marB="4704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9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R1 – risco menor</a:t>
                      </a:r>
                    </a:p>
                  </a:txBody>
                  <a:tcPr marL="70564" marR="70564" marT="47043" marB="4704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679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9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7-8</a:t>
                      </a:r>
                    </a:p>
                  </a:txBody>
                  <a:tcPr marL="166688" marR="70564" marT="47043" marB="4704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9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R2 – risco médio</a:t>
                      </a:r>
                    </a:p>
                  </a:txBody>
                  <a:tcPr marL="70564" marR="70564" marT="47043" marB="4704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679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9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9 ou mais</a:t>
                      </a:r>
                    </a:p>
                  </a:txBody>
                  <a:tcPr marL="166688" marR="70564" marT="47043" marB="4704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9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R3 – risco máximo</a:t>
                      </a:r>
                    </a:p>
                  </a:txBody>
                  <a:tcPr marL="70564" marR="70564" marT="47043" marB="4704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50497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3235FA-7E7F-40F4-A191-2CF1358388D8}"/>
              </a:ext>
            </a:extLst>
          </p:cNvPr>
          <p:cNvSpPr txBox="1">
            <a:spLocks/>
          </p:cNvSpPr>
          <p:nvPr/>
        </p:nvSpPr>
        <p:spPr>
          <a:xfrm>
            <a:off x="442783" y="1114893"/>
            <a:ext cx="10052222" cy="72836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pt-BR" dirty="0"/>
              <a:t>A escala de Coelho-Savassi</a:t>
            </a:r>
          </a:p>
        </p:txBody>
      </p:sp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7E507397-DC3C-49A4-84C7-401538A3AB31}"/>
              </a:ext>
            </a:extLst>
          </p:cNvPr>
          <p:cNvSpPr txBox="1">
            <a:spLocks/>
          </p:cNvSpPr>
          <p:nvPr/>
        </p:nvSpPr>
        <p:spPr>
          <a:xfrm>
            <a:off x="595183" y="1995659"/>
            <a:ext cx="10440076" cy="449758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9999"/>
              </a:buClr>
              <a:buFontTx/>
              <a:buBlip>
                <a:blip r:embed="rId2"/>
              </a:buBlip>
              <a:defRPr sz="2200" kern="1200" baseline="0">
                <a:solidFill>
                  <a:srgbClr val="01564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2"/>
              </a:buBlip>
              <a:defRPr sz="2000" kern="1200" baseline="0">
                <a:solidFill>
                  <a:srgbClr val="01564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2"/>
              </a:buBlip>
              <a:defRPr sz="1800" kern="1200" baseline="0">
                <a:solidFill>
                  <a:srgbClr val="01564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2"/>
              </a:buBlip>
              <a:defRPr sz="1600" kern="1200" baseline="0">
                <a:solidFill>
                  <a:srgbClr val="01564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2"/>
              </a:buBlip>
              <a:defRPr sz="1400" kern="1200" baseline="0">
                <a:solidFill>
                  <a:srgbClr val="01564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just">
              <a:lnSpc>
                <a:spcPct val="120000"/>
              </a:lnSpc>
              <a:spcBef>
                <a:spcPts val="0"/>
              </a:spcBef>
              <a:defRPr/>
            </a:pPr>
            <a:r>
              <a:rPr lang="pt-BR" sz="2400" dirty="0">
                <a:solidFill>
                  <a:schemeClr val="bg2">
                    <a:lumMod val="10000"/>
                  </a:schemeClr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Não classifica riscos individuais e nem apresenta pretensão de classificar todos os riscos presentes em uma família. </a:t>
            </a:r>
          </a:p>
          <a:p>
            <a:pPr marL="0" lvl="1" algn="just">
              <a:lnSpc>
                <a:spcPct val="120000"/>
              </a:lnSpc>
              <a:spcBef>
                <a:spcPts val="0"/>
              </a:spcBef>
              <a:defRPr/>
            </a:pPr>
            <a:endParaRPr lang="pt-BR" sz="2400" dirty="0">
              <a:solidFill>
                <a:schemeClr val="bg2">
                  <a:lumMod val="10000"/>
                </a:schemeClr>
              </a:solidFill>
              <a:latin typeface="+mn-lt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lvl="1" algn="just">
              <a:lnSpc>
                <a:spcPct val="120000"/>
              </a:lnSpc>
              <a:spcBef>
                <a:spcPts val="0"/>
              </a:spcBef>
              <a:defRPr/>
            </a:pPr>
            <a:r>
              <a:rPr lang="pt-BR" sz="2400" dirty="0">
                <a:solidFill>
                  <a:schemeClr val="bg2">
                    <a:lumMod val="10000"/>
                  </a:schemeClr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Não desenvolvida para fins de abordagem da dinâmica familiar, embora possa contribuir na seleção de famílias com maior potencial de se beneficiar dos instrumentos de abordagem familiar.</a:t>
            </a:r>
          </a:p>
          <a:p>
            <a:pPr marL="0" lvl="1" algn="just">
              <a:lnSpc>
                <a:spcPct val="120000"/>
              </a:lnSpc>
              <a:spcBef>
                <a:spcPts val="0"/>
              </a:spcBef>
              <a:defRPr/>
            </a:pPr>
            <a:endParaRPr lang="pt-BR" sz="2400" dirty="0">
              <a:solidFill>
                <a:schemeClr val="bg2">
                  <a:lumMod val="10000"/>
                </a:schemeClr>
              </a:solidFill>
              <a:latin typeface="+mn-lt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lvl="1" algn="just">
              <a:lnSpc>
                <a:spcPct val="120000"/>
              </a:lnSpc>
              <a:spcBef>
                <a:spcPts val="0"/>
              </a:spcBef>
              <a:defRPr/>
            </a:pPr>
            <a:r>
              <a:rPr lang="pt-BR" sz="2400" dirty="0">
                <a:solidFill>
                  <a:schemeClr val="bg2">
                    <a:lumMod val="10000"/>
                  </a:schemeClr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Possui um caráter dinâmico, devendo ser aplicada de maneira periódica.</a:t>
            </a:r>
          </a:p>
          <a:p>
            <a:pPr marL="0" lvl="1" algn="just">
              <a:lnSpc>
                <a:spcPct val="120000"/>
              </a:lnSpc>
              <a:spcBef>
                <a:spcPts val="0"/>
              </a:spcBef>
              <a:defRPr/>
            </a:pPr>
            <a:endParaRPr lang="pt-BR" sz="2400" dirty="0">
              <a:solidFill>
                <a:schemeClr val="bg2">
                  <a:lumMod val="10000"/>
                </a:schemeClr>
              </a:solidFill>
              <a:latin typeface="+mn-lt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lvl="1" algn="just"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+mn-lt"/>
                <a:cs typeface="Arial" panose="020B0604020202020204" pitchFamily="34" charset="0"/>
              </a:rPr>
              <a:t>Potencial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+mn-lt"/>
                <a:cs typeface="Arial" panose="020B0604020202020204" pitchFamily="34" charset="0"/>
              </a:rPr>
              <a:t>instrumento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+mn-lt"/>
                <a:cs typeface="Arial" panose="020B0604020202020204" pitchFamily="34" charset="0"/>
              </a:rPr>
              <a:t> para a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+mn-lt"/>
                <a:cs typeface="Arial" panose="020B0604020202020204" pitchFamily="34" charset="0"/>
              </a:rPr>
              <a:t>priorização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+mn-lt"/>
                <a:cs typeface="Arial" panose="020B0604020202020204" pitchFamily="34" charset="0"/>
              </a:rPr>
              <a:t> das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+mn-lt"/>
                <a:cs typeface="Arial" panose="020B0604020202020204" pitchFamily="34" charset="0"/>
              </a:rPr>
              <a:t>atividades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+mn-lt"/>
                <a:cs typeface="Arial" panose="020B0604020202020204" pitchFamily="34" charset="0"/>
              </a:rPr>
              <a:t> do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+mn-lt"/>
                <a:cs typeface="Arial" panose="020B0604020202020204" pitchFamily="34" charset="0"/>
              </a:rPr>
              <a:t>Agente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+mn-lt"/>
                <a:cs typeface="Arial" panose="020B0604020202020204" pitchFamily="34" charset="0"/>
              </a:rPr>
              <a:t>Comunitário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+mn-lt"/>
                <a:cs typeface="Arial" panose="020B0604020202020204" pitchFamily="34" charset="0"/>
              </a:rPr>
              <a:t> de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+mn-lt"/>
                <a:cs typeface="Arial" panose="020B0604020202020204" pitchFamily="34" charset="0"/>
              </a:rPr>
              <a:t>Saúde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+mn-lt"/>
                <a:cs typeface="Arial" panose="020B0604020202020204" pitchFamily="34" charset="0"/>
              </a:rPr>
              <a:t>.</a:t>
            </a:r>
            <a:endParaRPr lang="pt-BR" sz="2400" dirty="0">
              <a:solidFill>
                <a:schemeClr val="bg2">
                  <a:lumMod val="10000"/>
                </a:schemeClr>
              </a:solidFill>
              <a:latin typeface="+mn-lt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lvl="1" indent="0" algn="just">
              <a:lnSpc>
                <a:spcPct val="120000"/>
              </a:lnSpc>
              <a:spcBef>
                <a:spcPts val="0"/>
              </a:spcBef>
              <a:buNone/>
              <a:defRPr/>
            </a:pPr>
            <a:endParaRPr lang="pt-BR" sz="3200" dirty="0">
              <a:solidFill>
                <a:schemeClr val="bg2">
                  <a:lumMod val="10000"/>
                </a:schemeClr>
              </a:solidFill>
              <a:ea typeface="Verdana" pitchFamily="34" charset="0"/>
              <a:cs typeface="Verdana" pitchFamily="34" charset="0"/>
            </a:endParaRPr>
          </a:p>
          <a:p>
            <a:pPr marL="0" lvl="1" algn="just">
              <a:lnSpc>
                <a:spcPct val="120000"/>
              </a:lnSpc>
              <a:spcBef>
                <a:spcPts val="0"/>
              </a:spcBef>
              <a:defRPr/>
            </a:pPr>
            <a:endParaRPr lang="pt-BR" sz="2800" dirty="0">
              <a:solidFill>
                <a:schemeClr val="tx1">
                  <a:lumMod val="65000"/>
                  <a:lumOff val="35000"/>
                </a:schemeClr>
              </a:solidFill>
              <a:latin typeface="Lucida Grande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lvl="1" algn="just">
              <a:lnSpc>
                <a:spcPct val="120000"/>
              </a:lnSpc>
              <a:spcBef>
                <a:spcPts val="0"/>
              </a:spcBef>
              <a:defRPr/>
            </a:pPr>
            <a:endParaRPr lang="pt-BR" sz="2800" dirty="0">
              <a:solidFill>
                <a:schemeClr val="tx1">
                  <a:lumMod val="65000"/>
                  <a:lumOff val="35000"/>
                </a:schemeClr>
              </a:solidFill>
              <a:latin typeface="Lucida Grande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lvl="1" indent="0" algn="just">
              <a:lnSpc>
                <a:spcPct val="120000"/>
              </a:lnSpc>
              <a:spcBef>
                <a:spcPts val="0"/>
              </a:spcBef>
              <a:buNone/>
              <a:defRPr/>
            </a:pPr>
            <a:endParaRPr lang="pt-BR" sz="4400" dirty="0">
              <a:ea typeface="Verdana" pitchFamily="34" charset="0"/>
              <a:cs typeface="Verdana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endParaRPr lang="pt-BR" sz="4400" dirty="0"/>
          </a:p>
        </p:txBody>
      </p:sp>
    </p:spTree>
    <p:extLst>
      <p:ext uri="{BB962C8B-B14F-4D97-AF65-F5344CB8AC3E}">
        <p14:creationId xmlns:p14="http://schemas.microsoft.com/office/powerpoint/2010/main" val="2055024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8A6A3541-DBD1-427C-A910-43D7B8EB53E9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C58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título: calibri (Corpo) 36 - azul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reposicionar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imagens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Território e territorialização</a:t>
            </a:r>
          </a:p>
        </p:txBody>
      </p:sp>
    </p:spTree>
    <p:extLst>
      <p:ext uri="{BB962C8B-B14F-4D97-AF65-F5344CB8AC3E}">
        <p14:creationId xmlns:p14="http://schemas.microsoft.com/office/powerpoint/2010/main" val="36053127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3235FA-7E7F-40F4-A191-2CF1358388D8}"/>
              </a:ext>
            </a:extLst>
          </p:cNvPr>
          <p:cNvSpPr txBox="1">
            <a:spLocks/>
          </p:cNvSpPr>
          <p:nvPr/>
        </p:nvSpPr>
        <p:spPr>
          <a:xfrm>
            <a:off x="442783" y="1114893"/>
            <a:ext cx="10052222" cy="72836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pt-BR" dirty="0"/>
              <a:t>A escala de Coelho-Savassi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DD01705-CC1A-44FF-9902-F39B27B35E7F}"/>
              </a:ext>
            </a:extLst>
          </p:cNvPr>
          <p:cNvSpPr txBox="1">
            <a:spLocks/>
          </p:cNvSpPr>
          <p:nvPr/>
        </p:nvSpPr>
        <p:spPr>
          <a:xfrm>
            <a:off x="442783" y="1843259"/>
            <a:ext cx="10440076" cy="44975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9999"/>
              </a:buClr>
              <a:buFontTx/>
              <a:buBlip>
                <a:blip r:embed="rId2"/>
              </a:buBlip>
              <a:defRPr sz="2200" kern="1200" baseline="0">
                <a:solidFill>
                  <a:srgbClr val="01564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2"/>
              </a:buBlip>
              <a:defRPr sz="2000" kern="1200" baseline="0">
                <a:solidFill>
                  <a:srgbClr val="01564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2"/>
              </a:buBlip>
              <a:defRPr sz="1800" kern="1200" baseline="0">
                <a:solidFill>
                  <a:srgbClr val="01564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2"/>
              </a:buBlip>
              <a:defRPr sz="1600" kern="1200" baseline="0">
                <a:solidFill>
                  <a:srgbClr val="01564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2"/>
              </a:buBlip>
              <a:defRPr sz="1400" kern="1200" baseline="0">
                <a:solidFill>
                  <a:srgbClr val="01564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just">
              <a:lnSpc>
                <a:spcPct val="120000"/>
              </a:lnSpc>
              <a:spcBef>
                <a:spcPts val="0"/>
              </a:spcBef>
              <a:defRPr/>
            </a:pPr>
            <a:r>
              <a:rPr lang="pt-BR" sz="2200" dirty="0">
                <a:solidFill>
                  <a:schemeClr val="bg2">
                    <a:lumMod val="10000"/>
                  </a:schemeClr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Oferece acesso na medida em que prioriza a atenção no domicílio e favorece a integralidade e a equidade das ações desenvolvidas pela </a:t>
            </a:r>
            <a:r>
              <a:rPr lang="pt-BR" sz="2200" dirty="0" err="1">
                <a:solidFill>
                  <a:schemeClr val="bg2">
                    <a:lumMod val="10000"/>
                  </a:schemeClr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eSF</a:t>
            </a:r>
            <a:r>
              <a:rPr lang="pt-BR" sz="2200" dirty="0">
                <a:solidFill>
                  <a:schemeClr val="bg2">
                    <a:lumMod val="10000"/>
                  </a:schemeClr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</a:p>
          <a:p>
            <a:pPr marL="0" lvl="1" algn="just">
              <a:lnSpc>
                <a:spcPct val="120000"/>
              </a:lnSpc>
              <a:spcBef>
                <a:spcPts val="0"/>
              </a:spcBef>
              <a:defRPr/>
            </a:pPr>
            <a:endParaRPr lang="pt-BR" sz="2200" dirty="0">
              <a:solidFill>
                <a:schemeClr val="bg2">
                  <a:lumMod val="10000"/>
                </a:schemeClr>
              </a:solidFill>
              <a:latin typeface="+mn-lt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lvl="1" algn="just">
              <a:lnSpc>
                <a:spcPct val="120000"/>
              </a:lnSpc>
              <a:spcBef>
                <a:spcPts val="0"/>
              </a:spcBef>
              <a:defRPr/>
            </a:pPr>
            <a:r>
              <a:rPr lang="pt-BR" sz="2200" dirty="0">
                <a:solidFill>
                  <a:schemeClr val="bg2">
                    <a:lumMod val="10000"/>
                  </a:schemeClr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Torna mais fácil a coordenação do cuidado, pelo fato de ter nas mãos os dados que permitem entender cada família e suas necessidades.</a:t>
            </a:r>
          </a:p>
          <a:p>
            <a:pPr marL="0" lvl="1" algn="just">
              <a:lnSpc>
                <a:spcPct val="120000"/>
              </a:lnSpc>
              <a:spcBef>
                <a:spcPts val="0"/>
              </a:spcBef>
              <a:defRPr/>
            </a:pPr>
            <a:endParaRPr lang="pt-BR" sz="2200" dirty="0">
              <a:solidFill>
                <a:schemeClr val="bg2">
                  <a:lumMod val="10000"/>
                </a:schemeClr>
              </a:solidFill>
              <a:latin typeface="+mn-lt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lvl="1" algn="just"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+mn-lt"/>
                <a:cs typeface="Arial" panose="020B0604020202020204" pitchFamily="34" charset="0"/>
              </a:rPr>
              <a:t>Todas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+mn-lt"/>
                <a:cs typeface="Arial" panose="020B0604020202020204" pitchFamily="34" charset="0"/>
              </a:rPr>
              <a:t> as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+mn-lt"/>
                <a:cs typeface="Arial" panose="020B0604020202020204" pitchFamily="34" charset="0"/>
              </a:rPr>
              <a:t>categorias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+mn-lt"/>
                <a:cs typeface="Arial" panose="020B0604020202020204" pitchFamily="34" charset="0"/>
              </a:rPr>
              <a:t>profissisonais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+mn-lt"/>
                <a:cs typeface="Arial" panose="020B0604020202020204" pitchFamily="34" charset="0"/>
              </a:rPr>
              <a:t>são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+mn-lt"/>
                <a:cs typeface="Arial" panose="020B0604020202020204" pitchFamily="34" charset="0"/>
              </a:rPr>
              <a:t>elegíveis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+mn-lt"/>
                <a:cs typeface="Arial" panose="020B0604020202020204" pitchFamily="34" charset="0"/>
              </a:rPr>
              <a:t> para o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+mn-lt"/>
                <a:cs typeface="Arial" panose="020B0604020202020204" pitchFamily="34" charset="0"/>
              </a:rPr>
              <a:t>uso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+mn-lt"/>
                <a:cs typeface="Arial" panose="020B0604020202020204" pitchFamily="34" charset="0"/>
              </a:rPr>
              <a:t> da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+mn-lt"/>
                <a:cs typeface="Arial" panose="020B0604020202020204" pitchFamily="34" charset="0"/>
              </a:rPr>
              <a:t>escala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+mn-lt"/>
                <a:cs typeface="Arial" panose="020B0604020202020204" pitchFamily="34" charset="0"/>
              </a:rPr>
              <a:t>,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+mn-lt"/>
                <a:cs typeface="Arial" panose="020B0604020202020204" pitchFamily="34" charset="0"/>
              </a:rPr>
              <a:t>desde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+mn-lt"/>
                <a:cs typeface="Arial" panose="020B0604020202020204" pitchFamily="34" charset="0"/>
              </a:rPr>
              <a:t> que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+mn-lt"/>
                <a:cs typeface="Arial" panose="020B0604020202020204" pitchFamily="34" charset="0"/>
              </a:rPr>
              <a:t>os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+mn-lt"/>
                <a:cs typeface="Arial" panose="020B0604020202020204" pitchFamily="34" charset="0"/>
              </a:rPr>
              <a:t>profissionais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+mn-lt"/>
                <a:cs typeface="Arial" panose="020B0604020202020204" pitchFamily="34" charset="0"/>
              </a:rPr>
              <a:t>estejam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+mn-lt"/>
                <a:cs typeface="Arial" panose="020B0604020202020204" pitchFamily="34" charset="0"/>
              </a:rPr>
              <a:t>familiarizados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+mn-lt"/>
                <a:cs typeface="Arial" panose="020B0604020202020204" pitchFamily="34" charset="0"/>
              </a:rPr>
              <a:t> com o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  <a:latin typeface="+mn-lt"/>
                <a:cs typeface="Arial" panose="020B0604020202020204" pitchFamily="34" charset="0"/>
              </a:rPr>
              <a:t>instrumento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+mn-lt"/>
                <a:cs typeface="Arial" panose="020B0604020202020204" pitchFamily="34" charset="0"/>
              </a:rPr>
              <a:t>.</a:t>
            </a:r>
          </a:p>
          <a:p>
            <a:pPr marL="0" lvl="1" algn="just">
              <a:lnSpc>
                <a:spcPct val="120000"/>
              </a:lnSpc>
              <a:spcBef>
                <a:spcPts val="0"/>
              </a:spcBef>
              <a:defRPr/>
            </a:pPr>
            <a:endParaRPr lang="pt-BR" sz="2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lvl="1" algn="just">
              <a:lnSpc>
                <a:spcPct val="120000"/>
              </a:lnSpc>
              <a:spcBef>
                <a:spcPts val="0"/>
              </a:spcBef>
              <a:defRPr/>
            </a:pPr>
            <a:endParaRPr lang="pt-BR" sz="2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lvl="1" indent="0" algn="just">
              <a:lnSpc>
                <a:spcPct val="120000"/>
              </a:lnSpc>
              <a:spcBef>
                <a:spcPts val="0"/>
              </a:spcBef>
              <a:buNone/>
              <a:defRPr/>
            </a:pPr>
            <a:endParaRPr lang="pt-BR" sz="2200" dirty="0">
              <a:latin typeface="+mn-lt"/>
              <a:ea typeface="Verdana" pitchFamily="34" charset="0"/>
              <a:cs typeface="Verdana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endParaRPr lang="pt-B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434298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092790-87F9-4A2B-B917-1FC4C48ED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Material de Apoio – Parte II</a:t>
            </a:r>
          </a:p>
        </p:txBody>
      </p:sp>
    </p:spTree>
    <p:extLst>
      <p:ext uri="{BB962C8B-B14F-4D97-AF65-F5344CB8AC3E}">
        <p14:creationId xmlns:p14="http://schemas.microsoft.com/office/powerpoint/2010/main" val="13422719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CAACA4-37F7-4E45-AB84-DD3992AF8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Ferramentas para abordagem familiar</a:t>
            </a:r>
          </a:p>
        </p:txBody>
      </p:sp>
    </p:spTree>
    <p:extLst>
      <p:ext uri="{BB962C8B-B14F-4D97-AF65-F5344CB8AC3E}">
        <p14:creationId xmlns:p14="http://schemas.microsoft.com/office/powerpoint/2010/main" val="2655887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C0B0BD-A1DC-413E-B0BF-297A06063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Atributos da APS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4FFEF4A-811E-448D-909B-35EFEA267B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3" y="2233077"/>
            <a:ext cx="10052222" cy="1650554"/>
          </a:xfrm>
        </p:spPr>
        <p:txBody>
          <a:bodyPr/>
          <a:lstStyle/>
          <a:p>
            <a:pPr algn="just"/>
            <a:r>
              <a:rPr lang="pt-BR" dirty="0">
                <a:solidFill>
                  <a:schemeClr val="bg2">
                    <a:lumMod val="10000"/>
                  </a:schemeClr>
                </a:solidFill>
              </a:rPr>
              <a:t>A focalização na família estimula considerá-la como o sujeito da atenção, o que exige interação da equipe de saúde com essa unidade social e conhecimento integral de seus problemas de saúde e das formas singulares de abordagem familiar.</a:t>
            </a:r>
          </a:p>
        </p:txBody>
      </p:sp>
      <p:sp>
        <p:nvSpPr>
          <p:cNvPr id="4" name="Seta para a direita 4">
            <a:extLst>
              <a:ext uri="{FF2B5EF4-FFF2-40B4-BE49-F238E27FC236}">
                <a16:creationId xmlns:a16="http://schemas.microsoft.com/office/drawing/2014/main" id="{3FB56B05-BDB5-4080-AFE0-9CFAAC827576}"/>
              </a:ext>
            </a:extLst>
          </p:cNvPr>
          <p:cNvSpPr/>
          <p:nvPr/>
        </p:nvSpPr>
        <p:spPr>
          <a:xfrm>
            <a:off x="5951874" y="4652853"/>
            <a:ext cx="863896" cy="523099"/>
          </a:xfrm>
          <a:prstGeom prst="rightArrow">
            <a:avLst/>
          </a:prstGeom>
          <a:solidFill>
            <a:srgbClr val="0C5896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AE1FCC7D-A5DA-41FE-8EF7-674EF9F313D7}"/>
              </a:ext>
            </a:extLst>
          </p:cNvPr>
          <p:cNvSpPr/>
          <p:nvPr/>
        </p:nvSpPr>
        <p:spPr>
          <a:xfrm>
            <a:off x="7175727" y="4580861"/>
            <a:ext cx="3887531" cy="506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  <a:defRPr/>
            </a:pPr>
            <a:r>
              <a:rPr lang="pt-BR" sz="2000" dirty="0">
                <a:solidFill>
                  <a:schemeClr val="bg2">
                    <a:lumMod val="10000"/>
                  </a:schemeClr>
                </a:solidFill>
              </a:rPr>
              <a:t>Estratégia Saúde da Família</a:t>
            </a:r>
            <a:endParaRPr lang="pt-BR" sz="2000" dirty="0">
              <a:solidFill>
                <a:schemeClr val="bg2">
                  <a:lumMod val="10000"/>
                </a:schemeClr>
              </a:solidFill>
              <a:ea typeface="ＭＳ Ｐゴシック" charset="-128"/>
            </a:endParaRPr>
          </a:p>
        </p:txBody>
      </p:sp>
      <p:pic>
        <p:nvPicPr>
          <p:cNvPr id="6" name="Picture 2" descr="Resultado de imagem para atributos da aps">
            <a:extLst>
              <a:ext uri="{FF2B5EF4-FFF2-40B4-BE49-F238E27FC236}">
                <a16:creationId xmlns:a16="http://schemas.microsoft.com/office/drawing/2014/main" id="{4F7EAB09-AC75-44DF-BA28-5DB6ABB06B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480" y="3429000"/>
            <a:ext cx="4607445" cy="3071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81948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6C3239DA-2098-4B01-94DB-4EE222B77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AA43A7-0D40-40BD-8D89-8FF5F6727FEB}" type="slidenum">
              <a:rPr lang="pt-BR" altLang="pt-BR" smtClean="0"/>
              <a:pPr>
                <a:defRPr/>
              </a:pPr>
              <a:t>34</a:t>
            </a:fld>
            <a:endParaRPr lang="pt-BR" altLang="pt-BR"/>
          </a:p>
        </p:txBody>
      </p:sp>
      <p:sp>
        <p:nvSpPr>
          <p:cNvPr id="17" name="Espaço Reservado para Texto 7">
            <a:extLst>
              <a:ext uri="{FF2B5EF4-FFF2-40B4-BE49-F238E27FC236}">
                <a16:creationId xmlns:a16="http://schemas.microsoft.com/office/drawing/2014/main" id="{E1F762B5-32B0-4C11-810B-D9AEDA94AA32}"/>
              </a:ext>
            </a:extLst>
          </p:cNvPr>
          <p:cNvSpPr txBox="1">
            <a:spLocks/>
          </p:cNvSpPr>
          <p:nvPr/>
        </p:nvSpPr>
        <p:spPr>
          <a:xfrm>
            <a:off x="552667" y="1773200"/>
            <a:ext cx="10820561" cy="785043"/>
          </a:xfrm>
          <a:prstGeom prst="rect">
            <a:avLst/>
          </a:prstGeom>
        </p:spPr>
        <p:txBody>
          <a:bodyPr/>
          <a:lstStyle>
            <a:lvl1pPr marL="355951" indent="-355951" algn="l" defTabSz="94920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71225" indent="-296625" algn="l" defTabSz="94920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86501" indent="-237300" algn="l" defTabSz="94920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61101" indent="-237300" algn="l" defTabSz="94920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5702" indent="-237300" algn="l" defTabSz="949201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10302" indent="-237300" algn="l" defTabSz="94920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84903" indent="-237300" algn="l" defTabSz="94920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59503" indent="-237300" algn="l" defTabSz="94920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4103" indent="-237300" algn="l" defTabSz="94920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  <a:defRPr/>
            </a:pPr>
            <a:endParaRPr lang="pt-BR" sz="2000" dirty="0">
              <a:solidFill>
                <a:schemeClr val="tx2"/>
              </a:solidFill>
              <a:latin typeface="Corbel" panose="020B0503020204020204" pitchFamily="34" charset="0"/>
            </a:endParaRPr>
          </a:p>
        </p:txBody>
      </p:sp>
      <p:sp>
        <p:nvSpPr>
          <p:cNvPr id="18" name="Rectangle 4">
            <a:extLst>
              <a:ext uri="{FF2B5EF4-FFF2-40B4-BE49-F238E27FC236}">
                <a16:creationId xmlns:a16="http://schemas.microsoft.com/office/drawing/2014/main" id="{F0D3FFCA-1CB1-4FB3-B836-AB33F061C1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6220" y="2010928"/>
            <a:ext cx="3656754" cy="1418072"/>
          </a:xfrm>
          <a:prstGeom prst="roundRect">
            <a:avLst/>
          </a:prstGeom>
          <a:solidFill>
            <a:srgbClr val="FFFFFF"/>
          </a:solidFill>
          <a:ln>
            <a:noFill/>
          </a:ln>
          <a:effectLst>
            <a:outerShdw blurRad="63500" dist="107763" dir="2700000" algn="ctr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upright="1">
            <a:noAutofit/>
          </a:bodyPr>
          <a:lstStyle>
            <a:lvl1pPr marL="227013" indent="-227013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213" indent="-227013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413" indent="-227013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613" indent="-227013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5813" indent="-227013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278" indent="-228570" algn="l" defTabSz="91428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19" indent="-228570" algn="l" defTabSz="91428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62" indent="-228570" algn="l" defTabSz="91428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02" indent="-228570" algn="l" defTabSz="91428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217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pt-BR" sz="2200" b="1" dirty="0">
                <a:solidFill>
                  <a:schemeClr val="bg2">
                    <a:lumMod val="10000"/>
                  </a:schemeClr>
                </a:solidFill>
                <a:latin typeface="Corbel" panose="020B0503020204020204" pitchFamily="34" charset="0"/>
                <a:ea typeface="Times New Roman"/>
              </a:rPr>
              <a:t>DA ATENÇÃO INDIVIDUAL</a:t>
            </a:r>
          </a:p>
        </p:txBody>
      </p:sp>
      <p:sp>
        <p:nvSpPr>
          <p:cNvPr id="19" name="Seta para baixo 2">
            <a:extLst>
              <a:ext uri="{FF2B5EF4-FFF2-40B4-BE49-F238E27FC236}">
                <a16:creationId xmlns:a16="http://schemas.microsoft.com/office/drawing/2014/main" id="{52133F4B-6F89-47B9-818A-19821F556F56}"/>
              </a:ext>
            </a:extLst>
          </p:cNvPr>
          <p:cNvSpPr/>
          <p:nvPr/>
        </p:nvSpPr>
        <p:spPr>
          <a:xfrm>
            <a:off x="5561355" y="3726210"/>
            <a:ext cx="566483" cy="719913"/>
          </a:xfrm>
          <a:prstGeom prst="downArrow">
            <a:avLst/>
          </a:prstGeom>
          <a:solidFill>
            <a:srgbClr val="0C5896"/>
          </a:solidFill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rgbClr val="015641"/>
              </a:solidFill>
            </a:endParaRPr>
          </a:p>
        </p:txBody>
      </p:sp>
      <p:sp>
        <p:nvSpPr>
          <p:cNvPr id="20" name="Rectangle 4">
            <a:extLst>
              <a:ext uri="{FF2B5EF4-FFF2-40B4-BE49-F238E27FC236}">
                <a16:creationId xmlns:a16="http://schemas.microsoft.com/office/drawing/2014/main" id="{3B6E560F-7D03-42EE-9395-BDEBEAF305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4606" y="4668450"/>
            <a:ext cx="3658368" cy="1418175"/>
          </a:xfrm>
          <a:prstGeom prst="roundRect">
            <a:avLst/>
          </a:prstGeom>
          <a:solidFill>
            <a:srgbClr val="FFFFFF"/>
          </a:solidFill>
          <a:ln>
            <a:noFill/>
          </a:ln>
          <a:effectLst>
            <a:outerShdw blurRad="63500" dist="107763" dir="2700000" algn="ctr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upright="1"/>
          <a:lstStyle/>
          <a:p>
            <a:pPr marL="180304" algn="ctr">
              <a:lnSpc>
                <a:spcPct val="150000"/>
              </a:lnSpc>
              <a:defRPr/>
            </a:pPr>
            <a:r>
              <a:rPr lang="pt-BR" sz="2400" b="1" dirty="0">
                <a:solidFill>
                  <a:srgbClr val="015641"/>
                </a:solidFill>
                <a:ea typeface="Times New Roman"/>
              </a:rPr>
              <a:t> </a:t>
            </a:r>
            <a:r>
              <a:rPr lang="pt-BR" sz="2200" b="1" dirty="0">
                <a:solidFill>
                  <a:schemeClr val="bg2">
                    <a:lumMod val="10000"/>
                  </a:schemeClr>
                </a:solidFill>
                <a:latin typeface="Corbel" panose="020B0503020204020204" pitchFamily="34" charset="0"/>
                <a:ea typeface="Times New Roman"/>
              </a:rPr>
              <a:t>À ATENÇÃO CENTRADA NA FAMÍLIA</a:t>
            </a:r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BB92025D-D9DC-4554-B96B-F931E97BDACB}"/>
              </a:ext>
            </a:extLst>
          </p:cNvPr>
          <p:cNvSpPr txBox="1">
            <a:spLocks/>
          </p:cNvSpPr>
          <p:nvPr/>
        </p:nvSpPr>
        <p:spPr>
          <a:xfrm>
            <a:off x="442783" y="980513"/>
            <a:ext cx="10052222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pt-BR" dirty="0"/>
              <a:t>Atenção centrada na família</a:t>
            </a:r>
          </a:p>
        </p:txBody>
      </p:sp>
    </p:spTree>
    <p:extLst>
      <p:ext uri="{BB962C8B-B14F-4D97-AF65-F5344CB8AC3E}">
        <p14:creationId xmlns:p14="http://schemas.microsoft.com/office/powerpoint/2010/main" val="1004605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6C3239DA-2098-4B01-94DB-4EE222B77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AA43A7-0D40-40BD-8D89-8FF5F6727FEB}" type="slidenum">
              <a:rPr lang="pt-BR" altLang="pt-BR" smtClean="0"/>
              <a:pPr>
                <a:defRPr/>
              </a:pPr>
              <a:t>35</a:t>
            </a:fld>
            <a:endParaRPr lang="pt-BR" altLang="pt-BR" dirty="0"/>
          </a:p>
        </p:txBody>
      </p:sp>
      <p:sp>
        <p:nvSpPr>
          <p:cNvPr id="17" name="Espaço Reservado para Texto 7">
            <a:extLst>
              <a:ext uri="{FF2B5EF4-FFF2-40B4-BE49-F238E27FC236}">
                <a16:creationId xmlns:a16="http://schemas.microsoft.com/office/drawing/2014/main" id="{E1F762B5-32B0-4C11-810B-D9AEDA94AA32}"/>
              </a:ext>
            </a:extLst>
          </p:cNvPr>
          <p:cNvSpPr txBox="1">
            <a:spLocks/>
          </p:cNvSpPr>
          <p:nvPr/>
        </p:nvSpPr>
        <p:spPr>
          <a:xfrm>
            <a:off x="264702" y="1989174"/>
            <a:ext cx="10820561" cy="785043"/>
          </a:xfrm>
          <a:prstGeom prst="rect">
            <a:avLst/>
          </a:prstGeom>
        </p:spPr>
        <p:txBody>
          <a:bodyPr/>
          <a:lstStyle>
            <a:lvl1pPr marL="355951" indent="-355951" algn="l" defTabSz="94920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71225" indent="-296625" algn="l" defTabSz="94920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86501" indent="-237300" algn="l" defTabSz="94920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61101" indent="-237300" algn="l" defTabSz="94920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5702" indent="-237300" algn="l" defTabSz="949201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10302" indent="-237300" algn="l" defTabSz="94920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84903" indent="-237300" algn="l" defTabSz="94920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59503" indent="-237300" algn="l" defTabSz="94920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4103" indent="-237300" algn="l" defTabSz="94920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  <a:defRPr/>
            </a:pPr>
            <a:endParaRPr lang="pt-BR" sz="2000" dirty="0">
              <a:solidFill>
                <a:schemeClr val="tx2"/>
              </a:solidFill>
              <a:latin typeface="Corbel" panose="020B0503020204020204" pitchFamily="34" charset="0"/>
            </a:endParaRP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8E66D10C-7027-4132-8F48-6C96412E2477}"/>
              </a:ext>
            </a:extLst>
          </p:cNvPr>
          <p:cNvSpPr/>
          <p:nvPr/>
        </p:nvSpPr>
        <p:spPr>
          <a:xfrm>
            <a:off x="768641" y="1917182"/>
            <a:ext cx="4391471" cy="3848507"/>
          </a:xfrm>
          <a:prstGeom prst="rect">
            <a:avLst/>
          </a:prstGeom>
          <a:ln>
            <a:solidFill>
              <a:srgbClr val="00999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08825" tIns="54412" rIns="108825" bIns="54412">
            <a:spAutoFit/>
          </a:bodyPr>
          <a:lstStyle/>
          <a:p>
            <a:pPr algn="just">
              <a:spcBef>
                <a:spcPts val="1200"/>
              </a:spcBef>
              <a:buClr>
                <a:schemeClr val="accent2"/>
              </a:buClr>
              <a:defRPr/>
            </a:pPr>
            <a:r>
              <a:rPr lang="pt-BR" sz="2000" dirty="0">
                <a:solidFill>
                  <a:schemeClr val="bg2">
                    <a:lumMod val="10000"/>
                  </a:schemeClr>
                </a:solidFill>
              </a:rPr>
              <a:t>Considera o indivíduo e a família como um sistema:</a:t>
            </a:r>
          </a:p>
          <a:p>
            <a:pPr marL="342831" indent="-342831" algn="just"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pt-BR" sz="2000" dirty="0">
                <a:solidFill>
                  <a:schemeClr val="bg2">
                    <a:lumMod val="10000"/>
                  </a:schemeClr>
                </a:solidFill>
              </a:rPr>
              <a:t>inclui a família como marco de referência para uma melhor compreensão da situação de saúde</a:t>
            </a:r>
          </a:p>
          <a:p>
            <a:pPr marL="342831" indent="-342831" algn="just">
              <a:spcBef>
                <a:spcPts val="3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pt-BR" sz="2000" dirty="0">
                <a:solidFill>
                  <a:schemeClr val="bg2">
                    <a:lumMod val="10000"/>
                  </a:schemeClr>
                </a:solidFill>
              </a:rPr>
              <a:t>Coloca a família como parte dos recursos de que os indivíduos dispõem para manterem-se sãos ou recuperarem sua saúde</a:t>
            </a:r>
          </a:p>
          <a:p>
            <a:pPr marL="342831" indent="-342831" algn="just">
              <a:spcBef>
                <a:spcPts val="3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pt-BR" sz="2000" dirty="0">
                <a:solidFill>
                  <a:schemeClr val="bg2">
                    <a:lumMod val="10000"/>
                  </a:schemeClr>
                </a:solidFill>
              </a:rPr>
              <a:t>Introduz a família como unidade de cuidado</a:t>
            </a:r>
            <a:endParaRPr lang="pt-BR" sz="2799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8E66D10C-7027-4132-8F48-6C96412E2477}"/>
              </a:ext>
            </a:extLst>
          </p:cNvPr>
          <p:cNvSpPr/>
          <p:nvPr/>
        </p:nvSpPr>
        <p:spPr>
          <a:xfrm>
            <a:off x="5664052" y="1917182"/>
            <a:ext cx="4607445" cy="3572373"/>
          </a:xfrm>
          <a:prstGeom prst="rect">
            <a:avLst/>
          </a:prstGeom>
          <a:ln>
            <a:solidFill>
              <a:srgbClr val="00999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08825" tIns="54412" rIns="108825" bIns="54412">
            <a:spAutoFit/>
          </a:bodyPr>
          <a:lstStyle/>
          <a:p>
            <a:pPr algn="just">
              <a:spcBef>
                <a:spcPts val="600"/>
              </a:spcBef>
              <a:defRPr/>
            </a:pPr>
            <a:r>
              <a:rPr lang="pt-BR" sz="2000" dirty="0">
                <a:solidFill>
                  <a:schemeClr val="bg2">
                    <a:lumMod val="10000"/>
                  </a:schemeClr>
                </a:solidFill>
                <a:ea typeface="Cambria Math" panose="02040503050406030204" pitchFamily="18" charset="0"/>
              </a:rPr>
              <a:t>Implica um trabalho clínico de abordagem familiar:</a:t>
            </a:r>
          </a:p>
          <a:p>
            <a:pPr algn="just">
              <a:spcBef>
                <a:spcPts val="600"/>
              </a:spcBef>
              <a:defRPr/>
            </a:pPr>
            <a:endParaRPr lang="pt-BR" sz="2000" dirty="0">
              <a:solidFill>
                <a:schemeClr val="bg2">
                  <a:lumMod val="10000"/>
                </a:schemeClr>
              </a:solidFill>
              <a:ea typeface="Cambria Math" panose="02040503050406030204" pitchFamily="18" charset="0"/>
            </a:endParaRPr>
          </a:p>
          <a:p>
            <a:pPr marL="457109" indent="-457109" algn="just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/>
            </a:pPr>
            <a:r>
              <a:rPr lang="pt-BR" sz="2000" dirty="0">
                <a:solidFill>
                  <a:schemeClr val="bg2">
                    <a:lumMod val="10000"/>
                  </a:schemeClr>
                </a:solidFill>
                <a:ea typeface="Cambria Math" panose="02040503050406030204" pitchFamily="18" charset="0"/>
              </a:rPr>
              <a:t>Cadastro familiar</a:t>
            </a:r>
          </a:p>
          <a:p>
            <a:pPr marL="457109" indent="-457109" algn="just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/>
            </a:pPr>
            <a:r>
              <a:rPr lang="pt-BR" sz="2000" dirty="0">
                <a:solidFill>
                  <a:schemeClr val="bg2">
                    <a:lumMod val="10000"/>
                  </a:schemeClr>
                </a:solidFill>
                <a:ea typeface="Cambria Math" panose="02040503050406030204" pitchFamily="18" charset="0"/>
              </a:rPr>
              <a:t>Estratificação de risco familiar</a:t>
            </a:r>
          </a:p>
          <a:p>
            <a:pPr marL="457109" indent="-457109" algn="just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/>
            </a:pPr>
            <a:r>
              <a:rPr lang="pt-BR" sz="2000" dirty="0">
                <a:solidFill>
                  <a:schemeClr val="bg2">
                    <a:lumMod val="10000"/>
                  </a:schemeClr>
                </a:solidFill>
                <a:ea typeface="Cambria Math" panose="02040503050406030204" pitchFamily="18" charset="0"/>
              </a:rPr>
              <a:t>Encontros clínicos com a utilização de algumas ferramentas, como plano de cuidado familiar e o </a:t>
            </a:r>
            <a:r>
              <a:rPr lang="pt-BR" sz="2000" dirty="0" err="1">
                <a:solidFill>
                  <a:schemeClr val="bg2">
                    <a:lumMod val="10000"/>
                  </a:schemeClr>
                </a:solidFill>
                <a:ea typeface="Cambria Math" panose="02040503050406030204" pitchFamily="18" charset="0"/>
              </a:rPr>
              <a:t>ecomapa</a:t>
            </a:r>
            <a:endParaRPr lang="pt-BR" sz="2000" dirty="0">
              <a:solidFill>
                <a:schemeClr val="bg2">
                  <a:lumMod val="10000"/>
                </a:schemeClr>
              </a:solidFill>
              <a:ea typeface="Cambria Math" panose="02040503050406030204" pitchFamily="18" charset="0"/>
            </a:endParaRPr>
          </a:p>
          <a:p>
            <a:pPr marL="457109" indent="-457109" algn="just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/>
            </a:pPr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441F7B82-98F9-4586-BD36-3B4373FD60DB}"/>
              </a:ext>
            </a:extLst>
          </p:cNvPr>
          <p:cNvSpPr txBox="1">
            <a:spLocks/>
          </p:cNvSpPr>
          <p:nvPr/>
        </p:nvSpPr>
        <p:spPr>
          <a:xfrm>
            <a:off x="442783" y="980513"/>
            <a:ext cx="10052222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pt-BR" dirty="0"/>
              <a:t>Atenção centrada na família</a:t>
            </a:r>
          </a:p>
        </p:txBody>
      </p:sp>
    </p:spTree>
    <p:extLst>
      <p:ext uri="{BB962C8B-B14F-4D97-AF65-F5344CB8AC3E}">
        <p14:creationId xmlns:p14="http://schemas.microsoft.com/office/powerpoint/2010/main" val="26123460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FA69B3-7B91-441D-BC90-33F8C2D26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Plano de cuidado familiar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DB10B05-3ED2-4959-90E3-BE3C9B4B85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/>
              <a:t>Ferramenta para acompanhamento de famílias conforme a estratificação de vulnerabilidades</a:t>
            </a:r>
          </a:p>
          <a:p>
            <a:pPr algn="just"/>
            <a:r>
              <a:rPr lang="pt-BR" dirty="0"/>
              <a:t>Registro de informações sobre a família e ações programadas para o acompanhamento</a:t>
            </a:r>
          </a:p>
          <a:p>
            <a:pPr algn="just"/>
            <a:r>
              <a:rPr lang="pt-BR" dirty="0"/>
              <a:t>Deve ser elaborado pela equipe, com participação do responsável da família e de outros integrantes</a:t>
            </a:r>
          </a:p>
          <a:p>
            <a:pPr algn="just"/>
            <a:r>
              <a:rPr lang="pt-BR" dirty="0"/>
              <a:t>O gestor de caso é um profissional da equipe definido como responsável pelo caso de uma ou mais famílias acompanhadas, durante todo o período definido no plano.</a:t>
            </a:r>
          </a:p>
        </p:txBody>
      </p:sp>
    </p:spTree>
    <p:extLst>
      <p:ext uri="{BB962C8B-B14F-4D97-AF65-F5344CB8AC3E}">
        <p14:creationId xmlns:p14="http://schemas.microsoft.com/office/powerpoint/2010/main" val="8287441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4C9780-A606-4209-8DA6-1E5E62DBE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Ecomapa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D8189D2-CB99-48F8-81C2-68FE920CE2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3" y="2441013"/>
            <a:ext cx="5254632" cy="3644410"/>
          </a:xfrm>
        </p:spPr>
        <p:txBody>
          <a:bodyPr/>
          <a:lstStyle/>
          <a:p>
            <a:r>
              <a:rPr lang="pt-BR" dirty="0"/>
              <a:t>Ferramenta para registro das percepções de sujeitos e coletivos sobre suas relações em redes sociais de suporte.</a:t>
            </a:r>
          </a:p>
          <a:p>
            <a:r>
              <a:rPr lang="pt-BR" dirty="0"/>
              <a:t>Consiste em um diagrama composto por códigos que representam o tipo e vínculo e investimento do sujeito em relação às redes de apoio.</a:t>
            </a:r>
          </a:p>
          <a:p>
            <a:r>
              <a:rPr lang="pt-BR" dirty="0"/>
              <a:t>A figura ilustra um </a:t>
            </a:r>
            <a:r>
              <a:rPr lang="pt-BR" dirty="0" err="1"/>
              <a:t>ecomapa</a:t>
            </a:r>
            <a:r>
              <a:rPr lang="pt-BR" dirty="0"/>
              <a:t> finalizado</a:t>
            </a:r>
          </a:p>
          <a:p>
            <a:endParaRPr lang="pt-BR" dirty="0"/>
          </a:p>
          <a:p>
            <a:pPr marL="0" indent="0" algn="r">
              <a:buNone/>
            </a:pPr>
            <a:r>
              <a:rPr lang="pt-BR" sz="1800" dirty="0"/>
              <a:t>Correia, 2017</a:t>
            </a:r>
          </a:p>
        </p:txBody>
      </p:sp>
      <p:pic>
        <p:nvPicPr>
          <p:cNvPr id="4" name="Imagem 3" descr="Diagrama&#10;&#10;Descrição gerada automaticamente">
            <a:extLst>
              <a:ext uri="{FF2B5EF4-FFF2-40B4-BE49-F238E27FC236}">
                <a16:creationId xmlns:a16="http://schemas.microsoft.com/office/drawing/2014/main" id="{2C3ADDAA-DDF9-4413-8EB4-9A00187BB4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0362" y="2306076"/>
            <a:ext cx="4819056" cy="3873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31330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AEC8AFA4-C92E-4675-9886-03CA33B7AE4F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C58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reposicionar o texto do link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imagens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texto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mensagens de agradecimento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Slide padrão de finalização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528" y="1207363"/>
            <a:ext cx="5245507" cy="5459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706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CC9638-460C-4442-BD24-890D68A7F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Macroprocessos básicos relacionados à etapa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80E3488-2FD0-4106-87E8-37A394A16D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9675" y="2441013"/>
            <a:ext cx="5352837" cy="3199499"/>
          </a:xfrm>
        </p:spPr>
        <p:txBody>
          <a:bodyPr/>
          <a:lstStyle/>
          <a:p>
            <a:pPr marL="542816" indent="-342831" defTabSz="914217">
              <a:lnSpc>
                <a:spcPct val="170000"/>
              </a:lnSpc>
              <a:spcBef>
                <a:spcPts val="300"/>
              </a:spcBef>
              <a:buClr>
                <a:srgbClr val="B00000"/>
              </a:buClr>
              <a:buSzPct val="90000"/>
              <a:tabLst>
                <a:tab pos="542816" algn="l"/>
              </a:tabLst>
              <a:defRPr/>
            </a:pPr>
            <a:r>
              <a:rPr lang="pt-BR" dirty="0">
                <a:solidFill>
                  <a:schemeClr val="bg2">
                    <a:lumMod val="10000"/>
                  </a:schemeClr>
                </a:solidFill>
                <a:latin typeface="+mn-lt"/>
                <a:ea typeface="ＭＳ Ｐゴシック" charset="-128"/>
              </a:rPr>
              <a:t>Territorialização</a:t>
            </a:r>
          </a:p>
          <a:p>
            <a:pPr marL="542816" indent="-342831" defTabSz="914217">
              <a:lnSpc>
                <a:spcPct val="170000"/>
              </a:lnSpc>
              <a:spcBef>
                <a:spcPts val="300"/>
              </a:spcBef>
              <a:buClr>
                <a:srgbClr val="B00000"/>
              </a:buClr>
              <a:buSzPct val="90000"/>
              <a:tabLst>
                <a:tab pos="542816" algn="l"/>
              </a:tabLst>
              <a:defRPr/>
            </a:pPr>
            <a:r>
              <a:rPr lang="pt-BR" dirty="0">
                <a:solidFill>
                  <a:schemeClr val="bg2">
                    <a:lumMod val="10000"/>
                  </a:schemeClr>
                </a:solidFill>
                <a:latin typeface="+mn-lt"/>
                <a:ea typeface="ＭＳ Ｐゴシック" charset="-128"/>
              </a:rPr>
              <a:t>Cadastramento das famílias</a:t>
            </a:r>
          </a:p>
          <a:p>
            <a:pPr marL="542816" indent="-342831" defTabSz="914217">
              <a:lnSpc>
                <a:spcPct val="170000"/>
              </a:lnSpc>
              <a:spcBef>
                <a:spcPts val="300"/>
              </a:spcBef>
              <a:buClr>
                <a:srgbClr val="B00000"/>
              </a:buClr>
              <a:buSzPct val="90000"/>
              <a:tabLst>
                <a:tab pos="542816" algn="l"/>
              </a:tabLst>
              <a:defRPr/>
            </a:pPr>
            <a:r>
              <a:rPr lang="pt-BR" dirty="0">
                <a:solidFill>
                  <a:schemeClr val="bg2">
                    <a:lumMod val="10000"/>
                  </a:schemeClr>
                </a:solidFill>
                <a:latin typeface="+mn-lt"/>
                <a:ea typeface="ＭＳ Ｐゴシック" charset="-128"/>
              </a:rPr>
              <a:t>Estratificação de riscos familiar</a:t>
            </a:r>
          </a:p>
          <a:p>
            <a:pPr marL="542816" indent="-342831" defTabSz="914217">
              <a:lnSpc>
                <a:spcPct val="170000"/>
              </a:lnSpc>
              <a:spcBef>
                <a:spcPts val="300"/>
              </a:spcBef>
              <a:buClr>
                <a:srgbClr val="B00000"/>
              </a:buClr>
              <a:buSzPct val="90000"/>
              <a:tabLst>
                <a:tab pos="542816" algn="l"/>
              </a:tabLst>
              <a:defRPr/>
            </a:pPr>
            <a:r>
              <a:rPr lang="pt-BR" dirty="0">
                <a:solidFill>
                  <a:schemeClr val="bg2">
                    <a:lumMod val="10000"/>
                  </a:schemeClr>
                </a:solidFill>
                <a:latin typeface="+mn-lt"/>
                <a:ea typeface="ＭＳ Ｐゴシック" charset="-128"/>
              </a:rPr>
              <a:t>Identificação das subpopulações</a:t>
            </a:r>
          </a:p>
          <a:p>
            <a:pPr marL="0" indent="0">
              <a:buNone/>
            </a:pPr>
            <a:endParaRPr lang="pt-BR" dirty="0">
              <a:solidFill>
                <a:schemeClr val="bg2">
                  <a:lumMod val="10000"/>
                </a:schemeClr>
              </a:solidFill>
            </a:endParaRPr>
          </a:p>
        </p:txBody>
      </p:sp>
      <p:grpSp>
        <p:nvGrpSpPr>
          <p:cNvPr id="4" name="Agrupar 7">
            <a:extLst>
              <a:ext uri="{FF2B5EF4-FFF2-40B4-BE49-F238E27FC236}">
                <a16:creationId xmlns:a16="http://schemas.microsoft.com/office/drawing/2014/main" id="{2FD92A1D-D7F8-4BCF-8172-5D2F33E9DE5A}"/>
              </a:ext>
            </a:extLst>
          </p:cNvPr>
          <p:cNvGrpSpPr>
            <a:grpSpLocks/>
          </p:cNvGrpSpPr>
          <p:nvPr/>
        </p:nvGrpSpPr>
        <p:grpSpPr bwMode="auto">
          <a:xfrm>
            <a:off x="953504" y="2060659"/>
            <a:ext cx="3356786" cy="3185376"/>
            <a:chOff x="0" y="0"/>
            <a:chExt cx="2988000" cy="2518810"/>
          </a:xfrm>
        </p:grpSpPr>
        <p:pic>
          <p:nvPicPr>
            <p:cNvPr id="5" name="Imagem 8">
              <a:extLst>
                <a:ext uri="{FF2B5EF4-FFF2-40B4-BE49-F238E27FC236}">
                  <a16:creationId xmlns:a16="http://schemas.microsoft.com/office/drawing/2014/main" id="{7F938C83-3D8C-43F7-A010-5B91F3EF75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08" y="50815"/>
              <a:ext cx="2795382" cy="2467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id="{7F78FD27-BBE9-4F1E-ABAF-66156DD479F4}"/>
                </a:ext>
              </a:extLst>
            </p:cNvPr>
            <p:cNvSpPr/>
            <p:nvPr/>
          </p:nvSpPr>
          <p:spPr>
            <a:xfrm>
              <a:off x="0" y="0"/>
              <a:ext cx="2988000" cy="2231412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Mincho" panose="02020609040205080304" pitchFamily="49" charset="-128"/>
                  <a:cs typeface="+mn-cs"/>
                </a:rPr>
                <a:t> 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62733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6C3239DA-2098-4B01-94DB-4EE222B77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A43A7-0D40-40BD-8D89-8FF5F6727FEB}" type="slidenum">
              <a:rPr kumimoji="0" lang="pt-BR" alt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Espaço Reservado para Texto 1">
            <a:extLst>
              <a:ext uri="{FF2B5EF4-FFF2-40B4-BE49-F238E27FC236}">
                <a16:creationId xmlns:a16="http://schemas.microsoft.com/office/drawing/2014/main" id="{09C43DF4-07F8-4B79-BB64-C18C615C122A}"/>
              </a:ext>
            </a:extLst>
          </p:cNvPr>
          <p:cNvSpPr txBox="1">
            <a:spLocks/>
          </p:cNvSpPr>
          <p:nvPr/>
        </p:nvSpPr>
        <p:spPr bwMode="auto">
          <a:xfrm>
            <a:off x="768641" y="2709087"/>
            <a:ext cx="4522887" cy="1331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9" tIns="45709" rIns="91419" bIns="45709" numCol="1" rtlCol="0" anchor="t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marL="0" algn="ctr" defTabSz="949201" rtl="0" eaLnBrk="1" latinLnBrk="0" hangingPunct="1"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74600" algn="l" defTabSz="9492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9201" algn="l" defTabSz="9492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3801" algn="l" defTabSz="9492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98401" algn="l" defTabSz="9492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73002" algn="l" defTabSz="9492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47603" algn="l" defTabSz="9492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22203" algn="l" defTabSz="9492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96803" algn="l" defTabSz="9492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492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0" i="0" u="none" strike="noStrike" kern="1200" cap="none" spc="0" normalizeH="0" baseline="0" noProof="0" dirty="0">
                <a:ln>
                  <a:noFill/>
                </a:ln>
                <a:solidFill>
                  <a:srgbClr val="0C5896"/>
                </a:solidFill>
                <a:effectLst/>
                <a:uLnTx/>
                <a:uFillTx/>
                <a:latin typeface="Calibri" panose="020F0502020204030204"/>
                <a:ea typeface="Segoe UI" pitchFamily="34" charset="0"/>
                <a:cs typeface="Segoe UI" pitchFamily="34" charset="0"/>
              </a:rPr>
              <a:t>De que território estamos falando?</a:t>
            </a:r>
          </a:p>
        </p:txBody>
      </p:sp>
      <p:pic>
        <p:nvPicPr>
          <p:cNvPr id="4" name="Gráfico 3" descr="Mapa do tesouro com preenchimento sólido">
            <a:extLst>
              <a:ext uri="{FF2B5EF4-FFF2-40B4-BE49-F238E27FC236}">
                <a16:creationId xmlns:a16="http://schemas.microsoft.com/office/drawing/2014/main" id="{77BA3F0E-046E-4EB6-84EB-E57E3C79A5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13751" y="1337476"/>
            <a:ext cx="4074826" cy="4074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9068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641" y="1701208"/>
            <a:ext cx="4751428" cy="3887532"/>
          </a:xfrm>
          <a:prstGeom prst="rect">
            <a:avLst/>
          </a:prstGeom>
        </p:spPr>
      </p:pic>
      <p:sp>
        <p:nvSpPr>
          <p:cNvPr id="17" name="Espaço Reservado para Texto 7">
            <a:extLst>
              <a:ext uri="{FF2B5EF4-FFF2-40B4-BE49-F238E27FC236}">
                <a16:creationId xmlns:a16="http://schemas.microsoft.com/office/drawing/2014/main" id="{E1F762B5-32B0-4C11-810B-D9AEDA94AA32}"/>
              </a:ext>
            </a:extLst>
          </p:cNvPr>
          <p:cNvSpPr txBox="1">
            <a:spLocks/>
          </p:cNvSpPr>
          <p:nvPr/>
        </p:nvSpPr>
        <p:spPr>
          <a:xfrm>
            <a:off x="2208468" y="5444758"/>
            <a:ext cx="5615324" cy="785043"/>
          </a:xfrm>
          <a:prstGeom prst="rect">
            <a:avLst/>
          </a:prstGeom>
        </p:spPr>
        <p:txBody>
          <a:bodyPr/>
          <a:lstStyle>
            <a:lvl1pPr marL="355951" indent="-355951" algn="l" defTabSz="94920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71225" indent="-296625" algn="l" defTabSz="94920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86501" indent="-237300" algn="l" defTabSz="94920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61101" indent="-237300" algn="l" defTabSz="94920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5702" indent="-237300" algn="l" defTabSz="949201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10302" indent="-237300" algn="l" defTabSz="94920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84903" indent="-237300" algn="l" defTabSz="94920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59503" indent="-237300" algn="l" defTabSz="94920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4103" indent="-237300" algn="l" defTabSz="94920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1217369" rtl="0" eaLnBrk="0" fontAlgn="auto" latinLnBrk="0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Território- Solo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9940" y="1701207"/>
            <a:ext cx="4607445" cy="3788284"/>
          </a:xfrm>
          <a:prstGeom prst="rect">
            <a:avLst/>
          </a:prstGeom>
        </p:spPr>
      </p:pic>
      <p:sp>
        <p:nvSpPr>
          <p:cNvPr id="18" name="Espaço Reservado para Texto 7">
            <a:extLst>
              <a:ext uri="{FF2B5EF4-FFF2-40B4-BE49-F238E27FC236}">
                <a16:creationId xmlns:a16="http://schemas.microsoft.com/office/drawing/2014/main" id="{E1F762B5-32B0-4C11-810B-D9AEDA94AA32}"/>
              </a:ext>
            </a:extLst>
          </p:cNvPr>
          <p:cNvSpPr txBox="1">
            <a:spLocks/>
          </p:cNvSpPr>
          <p:nvPr/>
        </p:nvSpPr>
        <p:spPr>
          <a:xfrm>
            <a:off x="7751801" y="5372767"/>
            <a:ext cx="5615324" cy="785043"/>
          </a:xfrm>
          <a:prstGeom prst="rect">
            <a:avLst/>
          </a:prstGeom>
        </p:spPr>
        <p:txBody>
          <a:bodyPr/>
          <a:lstStyle>
            <a:lvl1pPr marL="355951" indent="-355951" algn="l" defTabSz="94920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71225" indent="-296625" algn="l" defTabSz="94920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86501" indent="-237300" algn="l" defTabSz="94920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61101" indent="-237300" algn="l" defTabSz="94920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5702" indent="-237300" algn="l" defTabSz="949201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10302" indent="-237300" algn="l" defTabSz="94920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84903" indent="-237300" algn="l" defTabSz="94920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59503" indent="-237300" algn="l" defTabSz="94920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4103" indent="-237300" algn="l" defTabSz="94920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1217369" rtl="0" eaLnBrk="0" fontAlgn="auto" latinLnBrk="0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Território- Processo</a:t>
            </a:r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22694EB3-CF24-42D5-BA43-11A793B41A99}"/>
              </a:ext>
            </a:extLst>
          </p:cNvPr>
          <p:cNvSpPr txBox="1">
            <a:spLocks/>
          </p:cNvSpPr>
          <p:nvPr/>
        </p:nvSpPr>
        <p:spPr>
          <a:xfrm>
            <a:off x="442783" y="980513"/>
            <a:ext cx="10052222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Território</a:t>
            </a:r>
          </a:p>
        </p:txBody>
      </p:sp>
    </p:spTree>
    <p:extLst>
      <p:ext uri="{BB962C8B-B14F-4D97-AF65-F5344CB8AC3E}">
        <p14:creationId xmlns:p14="http://schemas.microsoft.com/office/powerpoint/2010/main" val="15972095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07" t="20265" r="21309" b="19045"/>
          <a:stretch/>
        </p:blipFill>
        <p:spPr bwMode="auto">
          <a:xfrm>
            <a:off x="132047" y="2208791"/>
            <a:ext cx="4319480" cy="3498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Espaço Reservado para Texto 7">
            <a:extLst>
              <a:ext uri="{FF2B5EF4-FFF2-40B4-BE49-F238E27FC236}">
                <a16:creationId xmlns:a16="http://schemas.microsoft.com/office/drawing/2014/main" id="{E1F762B5-32B0-4C11-810B-D9AEDA94AA32}"/>
              </a:ext>
            </a:extLst>
          </p:cNvPr>
          <p:cNvSpPr txBox="1">
            <a:spLocks/>
          </p:cNvSpPr>
          <p:nvPr/>
        </p:nvSpPr>
        <p:spPr>
          <a:xfrm>
            <a:off x="1454456" y="5649953"/>
            <a:ext cx="5615324" cy="785043"/>
          </a:xfrm>
          <a:prstGeom prst="rect">
            <a:avLst/>
          </a:prstGeom>
        </p:spPr>
        <p:txBody>
          <a:bodyPr/>
          <a:lstStyle>
            <a:lvl1pPr marL="355951" indent="-355951" algn="l" defTabSz="94920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71225" indent="-296625" algn="l" defTabSz="94920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86501" indent="-237300" algn="l" defTabSz="94920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61101" indent="-237300" algn="l" defTabSz="94920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5702" indent="-237300" algn="l" defTabSz="949201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10302" indent="-237300" algn="l" defTabSz="94920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84903" indent="-237300" algn="l" defTabSz="94920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59503" indent="-237300" algn="l" defTabSz="94920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4103" indent="-237300" algn="l" defTabSz="94920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1217369" rtl="0" eaLnBrk="0" fontAlgn="auto" latinLnBrk="0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Território- distrito</a:t>
            </a:r>
          </a:p>
        </p:txBody>
      </p:sp>
      <p:pic>
        <p:nvPicPr>
          <p:cNvPr id="18" name="Imagem 3" descr="shopping park Atualizado.PNG">
            <a:extLst>
              <a:ext uri="{FF2B5EF4-FFF2-40B4-BE49-F238E27FC236}">
                <a16:creationId xmlns:a16="http://schemas.microsoft.com/office/drawing/2014/main" id="{F8B6BDAB-2B60-42EA-AA3C-DAC9D9690D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091" y="2220581"/>
            <a:ext cx="3383593" cy="352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Espaço Reservado para Texto 7">
            <a:extLst>
              <a:ext uri="{FF2B5EF4-FFF2-40B4-BE49-F238E27FC236}">
                <a16:creationId xmlns:a16="http://schemas.microsoft.com/office/drawing/2014/main" id="{E1F762B5-32B0-4C11-810B-D9AEDA94AA32}"/>
              </a:ext>
            </a:extLst>
          </p:cNvPr>
          <p:cNvSpPr txBox="1">
            <a:spLocks/>
          </p:cNvSpPr>
          <p:nvPr/>
        </p:nvSpPr>
        <p:spPr>
          <a:xfrm>
            <a:off x="5269995" y="5663498"/>
            <a:ext cx="5615324" cy="785043"/>
          </a:xfrm>
          <a:prstGeom prst="rect">
            <a:avLst/>
          </a:prstGeom>
        </p:spPr>
        <p:txBody>
          <a:bodyPr/>
          <a:lstStyle>
            <a:lvl1pPr marL="355951" indent="-355951" algn="l" defTabSz="94920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71225" indent="-296625" algn="l" defTabSz="94920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86501" indent="-237300" algn="l" defTabSz="94920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61101" indent="-237300" algn="l" defTabSz="94920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5702" indent="-237300" algn="l" defTabSz="949201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10302" indent="-237300" algn="l" defTabSz="94920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84903" indent="-237300" algn="l" defTabSz="94920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59503" indent="-237300" algn="l" defTabSz="94920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4103" indent="-237300" algn="l" defTabSz="94920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1217369" rtl="0" eaLnBrk="0" fontAlgn="auto" latinLnBrk="0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Território- área</a:t>
            </a:r>
          </a:p>
        </p:txBody>
      </p:sp>
      <p:pic>
        <p:nvPicPr>
          <p:cNvPr id="20" name="Imagem 3" descr="staluzia_microareas.png">
            <a:extLst>
              <a:ext uri="{FF2B5EF4-FFF2-40B4-BE49-F238E27FC236}">
                <a16:creationId xmlns:a16="http://schemas.microsoft.com/office/drawing/2014/main" id="{68E952F0-0DF7-4354-AB86-46F0F0C3E58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0692" y="2190907"/>
            <a:ext cx="3383593" cy="3486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Espaço Reservado para Texto 7">
            <a:extLst>
              <a:ext uri="{FF2B5EF4-FFF2-40B4-BE49-F238E27FC236}">
                <a16:creationId xmlns:a16="http://schemas.microsoft.com/office/drawing/2014/main" id="{E1F762B5-32B0-4C11-810B-D9AEDA94AA32}"/>
              </a:ext>
            </a:extLst>
          </p:cNvPr>
          <p:cNvSpPr txBox="1">
            <a:spLocks/>
          </p:cNvSpPr>
          <p:nvPr/>
        </p:nvSpPr>
        <p:spPr>
          <a:xfrm>
            <a:off x="8392189" y="5647169"/>
            <a:ext cx="5615324" cy="785043"/>
          </a:xfrm>
          <a:prstGeom prst="rect">
            <a:avLst/>
          </a:prstGeom>
        </p:spPr>
        <p:txBody>
          <a:bodyPr/>
          <a:lstStyle>
            <a:lvl1pPr marL="355951" indent="-355951" algn="l" defTabSz="94920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71225" indent="-296625" algn="l" defTabSz="94920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86501" indent="-237300" algn="l" defTabSz="94920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61101" indent="-237300" algn="l" defTabSz="94920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5702" indent="-237300" algn="l" defTabSz="949201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10302" indent="-237300" algn="l" defTabSz="94920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84903" indent="-237300" algn="l" defTabSz="94920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59503" indent="-237300" algn="l" defTabSz="94920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4103" indent="-237300" algn="l" defTabSz="94920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1217369" rtl="0" eaLnBrk="0" fontAlgn="auto" latinLnBrk="0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Território- Micro área</a:t>
            </a:r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id="{12B95422-07DA-4F5F-A5F7-330B315F8929}"/>
              </a:ext>
            </a:extLst>
          </p:cNvPr>
          <p:cNvSpPr txBox="1">
            <a:spLocks/>
          </p:cNvSpPr>
          <p:nvPr/>
        </p:nvSpPr>
        <p:spPr>
          <a:xfrm>
            <a:off x="374586" y="1362020"/>
            <a:ext cx="10052222" cy="85856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Divisão do território</a:t>
            </a:r>
          </a:p>
        </p:txBody>
      </p:sp>
    </p:spTree>
    <p:extLst>
      <p:ext uri="{BB962C8B-B14F-4D97-AF65-F5344CB8AC3E}">
        <p14:creationId xmlns:p14="http://schemas.microsoft.com/office/powerpoint/2010/main" val="37765062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8E2E2-9E86-48BF-9757-B0A60CDE5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Territorialização como categoria de análise social na linha de cuidado em saúde mental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482A34F-DDE9-4AF0-A4B3-46781D951E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>
                <a:solidFill>
                  <a:schemeClr val="bg2">
                    <a:lumMod val="10000"/>
                  </a:schemeClr>
                </a:solidFill>
              </a:rPr>
              <a:t>O território é um lugar com limites definidos onde as pessoas vivem, trabalham, circulam e se divertem. Nele, encontram-se ambientes construídos e ambientes naturais. </a:t>
            </a:r>
          </a:p>
          <a:p>
            <a:endParaRPr lang="pt-BR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pt-BR" dirty="0">
                <a:solidFill>
                  <a:schemeClr val="bg2">
                    <a:lumMod val="10000"/>
                  </a:schemeClr>
                </a:solidFill>
              </a:rPr>
              <a:t>O território é, sobretudo, um espaço de relações de poder, de informações e de troca (Milton Santos, 1994) </a:t>
            </a:r>
          </a:p>
          <a:p>
            <a:pPr marL="0" indent="0">
              <a:buNone/>
            </a:pPr>
            <a:endParaRPr lang="pt-BR" dirty="0">
              <a:solidFill>
                <a:schemeClr val="bg2">
                  <a:lumMod val="10000"/>
                </a:schemeClr>
              </a:solidFill>
            </a:endParaRPr>
          </a:p>
          <a:p>
            <a:endParaRPr lang="pt-BR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3966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9729DA-F4A2-4C8B-B838-D102E0AB5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Territorialização como categoria de análise social na linha de cuidado em saúde mental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3B7FBB1-3435-44FD-9B0D-D29AC93557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pt-BR" dirty="0">
                <a:solidFill>
                  <a:schemeClr val="bg2">
                    <a:lumMod val="10000"/>
                  </a:schemeClr>
                </a:solidFill>
              </a:rPr>
              <a:t>O processo de territorialização consiste em uma etapa fundamental de apropriação/conhecimento do território pelas equipes da atenção primária</a:t>
            </a:r>
          </a:p>
          <a:p>
            <a:pPr marL="0" indent="0">
              <a:spcBef>
                <a:spcPts val="1200"/>
              </a:spcBef>
              <a:buNone/>
            </a:pPr>
            <a:endParaRPr kumimoji="0" lang="pt-BR" altLang="pt-BR" sz="2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>
              <a:spcBef>
                <a:spcPts val="1200"/>
              </a:spcBef>
            </a:pPr>
            <a:r>
              <a:rPr kumimoji="0" lang="pt-BR" altLang="pt-BR" sz="2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Estabelecer as áreas de responsabilidade das equipes de saúde, para que elas possam fazer:</a:t>
            </a:r>
          </a:p>
          <a:p>
            <a:pPr lvl="1">
              <a:spcBef>
                <a:spcPts val="1200"/>
              </a:spcBef>
            </a:pPr>
            <a:r>
              <a:rPr kumimoji="0" lang="pt-BR" altLang="pt-BR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Planejamento</a:t>
            </a:r>
            <a:endParaRPr lang="pt-BR" altLang="pt-BR" dirty="0">
              <a:solidFill>
                <a:schemeClr val="bg2">
                  <a:lumMod val="10000"/>
                </a:schemeClr>
              </a:solidFill>
              <a:latin typeface="Calibri" panose="020F0502020204030204"/>
            </a:endParaRPr>
          </a:p>
          <a:p>
            <a:pPr lvl="1">
              <a:spcBef>
                <a:spcPts val="1200"/>
              </a:spcBef>
            </a:pPr>
            <a:r>
              <a:rPr kumimoji="0" lang="pt-BR" altLang="pt-BR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Diagnóstico</a:t>
            </a:r>
          </a:p>
          <a:p>
            <a:pPr lvl="1">
              <a:spcBef>
                <a:spcPts val="1200"/>
              </a:spcBef>
            </a:pPr>
            <a:r>
              <a:rPr lang="pt-BR" altLang="pt-BR" dirty="0">
                <a:solidFill>
                  <a:schemeClr val="bg2">
                    <a:lumMod val="10000"/>
                  </a:schemeClr>
                </a:solidFill>
                <a:latin typeface="Calibri" panose="020F0502020204030204"/>
              </a:rPr>
              <a:t>I</a:t>
            </a:r>
            <a:r>
              <a:rPr kumimoji="0" lang="pt-BR" altLang="pt-BR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dentificação</a:t>
            </a:r>
            <a:r>
              <a:rPr kumimoji="0" lang="pt-BR" altLang="pt-BR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 priorização dos problemas de saúde</a:t>
            </a:r>
          </a:p>
          <a:p>
            <a:pPr lvl="1">
              <a:spcBef>
                <a:spcPts val="1200"/>
              </a:spcBef>
            </a:pPr>
            <a:r>
              <a:rPr lang="pt-BR" altLang="pt-BR" dirty="0">
                <a:solidFill>
                  <a:schemeClr val="bg2">
                    <a:lumMod val="10000"/>
                  </a:schemeClr>
                </a:solidFill>
                <a:latin typeface="Calibri" panose="020F0502020204030204"/>
              </a:rPr>
              <a:t>P</a:t>
            </a:r>
            <a:r>
              <a:rPr kumimoji="0" lang="pt-BR" altLang="pt-BR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rogramação</a:t>
            </a:r>
            <a:r>
              <a:rPr kumimoji="0" lang="pt-BR" altLang="pt-BR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operacionalização e monitoramento das ações de saúde</a:t>
            </a:r>
            <a:r>
              <a:rPr lang="pt-BR" altLang="pt-BR" noProof="0" dirty="0"/>
              <a:t> </a:t>
            </a:r>
            <a:endParaRPr kumimoji="0" lang="pt-BR" altLang="pt-BR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7304381"/>
      </p:ext>
    </p:extLst>
  </p:cSld>
  <p:clrMapOvr>
    <a:masterClrMapping/>
  </p:clrMapOvr>
</p:sld>
</file>

<file path=ppt/theme/theme1.xml><?xml version="1.0" encoding="utf-8"?>
<a:theme xmlns:a="http://schemas.openxmlformats.org/drawingml/2006/main" name="Capa Iníci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apa Zezé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apa Seçã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onteúdo 1">
  <a:themeElements>
    <a:clrScheme name="Azul Quen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onteúdo 2">
  <a:themeElements>
    <a:clrScheme name="Azul Quen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Conteúdo 3">
  <a:themeElements>
    <a:clrScheme name="Azul Quen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Capa Final e-Planific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2068</TotalTime>
  <Words>2208</Words>
  <Application>Microsoft Office PowerPoint</Application>
  <PresentationFormat>Widescreen</PresentationFormat>
  <Paragraphs>272</Paragraphs>
  <Slides>38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7</vt:i4>
      </vt:variant>
      <vt:variant>
        <vt:lpstr>Títulos de slides</vt:lpstr>
      </vt:variant>
      <vt:variant>
        <vt:i4>38</vt:i4>
      </vt:variant>
    </vt:vector>
  </HeadingPairs>
  <TitlesOfParts>
    <vt:vector size="52" baseType="lpstr">
      <vt:lpstr>Arial</vt:lpstr>
      <vt:lpstr>Calibri</vt:lpstr>
      <vt:lpstr>Calibri Light</vt:lpstr>
      <vt:lpstr>Corbel</vt:lpstr>
      <vt:lpstr>Lucida Grande</vt:lpstr>
      <vt:lpstr>Times New Roman</vt:lpstr>
      <vt:lpstr>Tisa Sans Pro</vt:lpstr>
      <vt:lpstr>Capa Início</vt:lpstr>
      <vt:lpstr>Capa Zezé</vt:lpstr>
      <vt:lpstr>Capa Seção</vt:lpstr>
      <vt:lpstr>Conteúdo 1</vt:lpstr>
      <vt:lpstr>Conteúdo 2</vt:lpstr>
      <vt:lpstr>Conteúdo 3</vt:lpstr>
      <vt:lpstr>Capa Final e-Planifica</vt:lpstr>
      <vt:lpstr>Material de Apoio – Parte I</vt:lpstr>
      <vt:lpstr>Apresentação do PowerPoint</vt:lpstr>
      <vt:lpstr>Território e territorialização</vt:lpstr>
      <vt:lpstr>Macroprocessos básicos relacionados à etapa</vt:lpstr>
      <vt:lpstr>Apresentação do PowerPoint</vt:lpstr>
      <vt:lpstr>Apresentação do PowerPoint</vt:lpstr>
      <vt:lpstr>Apresentação do PowerPoint</vt:lpstr>
      <vt:lpstr>Territorialização como categoria de análise social na linha de cuidado em saúde mental </vt:lpstr>
      <vt:lpstr>Territorialização como categoria de análise social na linha de cuidado em saúde mental </vt:lpstr>
      <vt:lpstr>Apresentação do PowerPoint</vt:lpstr>
      <vt:lpstr>Apresentação do PowerPoint</vt:lpstr>
      <vt:lpstr>Apresentação do PowerPoint</vt:lpstr>
      <vt:lpstr>Gestão de base populacional</vt:lpstr>
      <vt:lpstr>Gestão de base populacional</vt:lpstr>
      <vt:lpstr>Apresentação do PowerPoint</vt:lpstr>
      <vt:lpstr>Apresentação do PowerPoint</vt:lpstr>
      <vt:lpstr>Apresentação do PowerPoint</vt:lpstr>
      <vt:lpstr>Cadastro Familiar</vt:lpstr>
      <vt:lpstr>Ficha complementar - Sinais de Alerta em Saúde Mental. </vt:lpstr>
      <vt:lpstr>Mapeamento da população com necessidades de cuidado em saúde mental</vt:lpstr>
      <vt:lpstr>Mapeamento da população com necessidades de cuidado em saúde mental</vt:lpstr>
      <vt:lpstr>Estratificação de risco familiar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Material de Apoio – Parte II</vt:lpstr>
      <vt:lpstr>Ferramentas para abordagem familiar</vt:lpstr>
      <vt:lpstr>Atributos da APS</vt:lpstr>
      <vt:lpstr>Apresentação do PowerPoint</vt:lpstr>
      <vt:lpstr>Apresentação do PowerPoint</vt:lpstr>
      <vt:lpstr>Plano de cuidado familiar</vt:lpstr>
      <vt:lpstr>Ecomapa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</dc:creator>
  <cp:lastModifiedBy>Evelyn Lima de Souza</cp:lastModifiedBy>
  <cp:revision>132</cp:revision>
  <dcterms:created xsi:type="dcterms:W3CDTF">2021-05-10T00:56:02Z</dcterms:created>
  <dcterms:modified xsi:type="dcterms:W3CDTF">2022-08-30T12:50:35Z</dcterms:modified>
</cp:coreProperties>
</file>