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31"/>
  </p:notesMasterIdLst>
  <p:handoutMasterIdLst>
    <p:handoutMasterId r:id="rId32"/>
  </p:handoutMasterIdLst>
  <p:sldIdLst>
    <p:sldId id="263" r:id="rId9"/>
    <p:sldId id="272" r:id="rId10"/>
    <p:sldId id="265" r:id="rId11"/>
    <p:sldId id="289" r:id="rId12"/>
    <p:sldId id="288" r:id="rId13"/>
    <p:sldId id="290" r:id="rId14"/>
    <p:sldId id="273" r:id="rId15"/>
    <p:sldId id="269" r:id="rId16"/>
    <p:sldId id="291" r:id="rId17"/>
    <p:sldId id="275" r:id="rId18"/>
    <p:sldId id="276" r:id="rId19"/>
    <p:sldId id="277" r:id="rId20"/>
    <p:sldId id="292" r:id="rId21"/>
    <p:sldId id="279" r:id="rId22"/>
    <p:sldId id="280" r:id="rId23"/>
    <p:sldId id="282" r:id="rId24"/>
    <p:sldId id="293" r:id="rId25"/>
    <p:sldId id="283" r:id="rId26"/>
    <p:sldId id="284" r:id="rId27"/>
    <p:sldId id="285" r:id="rId28"/>
    <p:sldId id="286" r:id="rId29"/>
    <p:sldId id="268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413B"/>
    <a:srgbClr val="FFFFFF"/>
    <a:srgbClr val="AD4640"/>
    <a:srgbClr val="F39B9B"/>
    <a:srgbClr val="0E3449"/>
    <a:srgbClr val="6B848C"/>
    <a:srgbClr val="BE6311"/>
    <a:srgbClr val="F3BF85"/>
    <a:srgbClr val="A75E19"/>
    <a:srgbClr val="ED9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4"/>
          <a:stretch/>
        </p:blipFill>
        <p:spPr>
          <a:xfrm>
            <a:off x="8575589" y="2454876"/>
            <a:ext cx="3616408" cy="259911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5298"/>
            <a:ext cx="12191998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E413B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3"/>
          <a:stretch/>
        </p:blipFill>
        <p:spPr>
          <a:xfrm>
            <a:off x="10926997" y="3956182"/>
            <a:ext cx="1256765" cy="292910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8E413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8E413B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6"/>
          <a:stretch/>
        </p:blipFill>
        <p:spPr>
          <a:xfrm>
            <a:off x="10948086" y="3956181"/>
            <a:ext cx="1243914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F39B9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8E413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8E413B"/>
              </a:solidFill>
              <a:effectLst/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5298"/>
            <a:ext cx="12191998" cy="25992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3"/>
          <a:stretch/>
        </p:blipFill>
        <p:spPr>
          <a:xfrm>
            <a:off x="10926997" y="3956182"/>
            <a:ext cx="1256765" cy="29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8E413B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8E413B"/>
              </a:solidFill>
            </a:endParaRPr>
          </a:p>
          <a:p>
            <a:pPr algn="ctr"/>
            <a:r>
              <a:rPr lang="pt-BR" sz="2000" dirty="0">
                <a:solidFill>
                  <a:srgbClr val="8E413B"/>
                </a:solidFill>
              </a:rPr>
              <a:t>Visite o </a:t>
            </a:r>
            <a:r>
              <a:rPr lang="pt-BR" sz="2000" b="1" dirty="0">
                <a:solidFill>
                  <a:srgbClr val="8E413B"/>
                </a:solidFill>
              </a:rPr>
              <a:t>e-Planifica </a:t>
            </a:r>
            <a:r>
              <a:rPr lang="pt-BR" sz="2000" dirty="0">
                <a:solidFill>
                  <a:srgbClr val="8E413B"/>
                </a:solidFill>
              </a:rPr>
              <a:t>e acesse os materiais do </a:t>
            </a:r>
            <a:r>
              <a:rPr lang="pt-BR" sz="2000" dirty="0" err="1">
                <a:solidFill>
                  <a:srgbClr val="8E413B"/>
                </a:solidFill>
              </a:rPr>
              <a:t>PlanificaSUS</a:t>
            </a:r>
            <a:r>
              <a:rPr lang="pt-BR" sz="2000" dirty="0">
                <a:solidFill>
                  <a:srgbClr val="8E413B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23749235/5fab8774db?share=cop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2B39E4D0-CA05-4D1C-8687-D518BFB5A876}"/>
              </a:ext>
            </a:extLst>
          </p:cNvPr>
          <p:cNvSpPr txBox="1">
            <a:spLocks/>
          </p:cNvSpPr>
          <p:nvPr/>
        </p:nvSpPr>
        <p:spPr>
          <a:xfrm>
            <a:off x="3096174" y="2620651"/>
            <a:ext cx="9095826" cy="969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Oficina Tutorial 10.1 APS</a:t>
            </a:r>
            <a:br>
              <a:rPr lang="pt-BR" sz="3600" dirty="0"/>
            </a:br>
            <a:r>
              <a:rPr lang="pt-BR" sz="3600" dirty="0"/>
              <a:t>Macroprocessos da Vigilância em Saúde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01400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440784" y="2163905"/>
            <a:ext cx="5124717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Vigilância das Condições Crônicas na APS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08334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das Condições Crônicas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77151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8E413B"/>
                </a:solidFill>
              </a:rPr>
              <a:t>A Vigilância das Condições Crônicas é o conjunto de ações que proporcionam o conhecimento do padrão de ocorrência, tendência e mudanças nos fatores determinantes e condicionantes da saúde, com a finalidade de recomendar e adotar medidas de prevenção e controle das condições crônicas e de seus fatores de risco e estimular ações e estratégias que visem a promoção da saúde da população.</a:t>
            </a:r>
          </a:p>
          <a:p>
            <a:pPr algn="just"/>
            <a:r>
              <a:rPr lang="pt-BR" dirty="0">
                <a:solidFill>
                  <a:srgbClr val="8E413B"/>
                </a:solidFill>
              </a:rPr>
              <a:t>Na APS, outras condições crônicas também são apresentadas. É importante verificar aspectos relacionados a essas outras condições crônicas.</a:t>
            </a:r>
          </a:p>
        </p:txBody>
      </p:sp>
    </p:spTree>
    <p:extLst>
      <p:ext uri="{BB962C8B-B14F-4D97-AF65-F5344CB8AC3E}">
        <p14:creationId xmlns:p14="http://schemas.microsoft.com/office/powerpoint/2010/main" val="372056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das Condições Crônicas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77151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8E413B"/>
                </a:solidFill>
              </a:rPr>
              <a:t>Condições do aparelho circulatório</a:t>
            </a:r>
          </a:p>
          <a:p>
            <a:pPr algn="just"/>
            <a:r>
              <a:rPr lang="pt-BR" dirty="0">
                <a:solidFill>
                  <a:srgbClr val="8E413B"/>
                </a:solidFill>
              </a:rPr>
              <a:t>Condições do aparelho respiratório</a:t>
            </a:r>
          </a:p>
          <a:p>
            <a:pPr algn="just"/>
            <a:r>
              <a:rPr lang="pt-BR" dirty="0">
                <a:solidFill>
                  <a:srgbClr val="8E413B"/>
                </a:solidFill>
              </a:rPr>
              <a:t>Condições metabólicas</a:t>
            </a:r>
          </a:p>
          <a:p>
            <a:pPr algn="just"/>
            <a:r>
              <a:rPr lang="pt-BR" dirty="0">
                <a:solidFill>
                  <a:srgbClr val="8E413B"/>
                </a:solidFill>
              </a:rPr>
              <a:t>Neoplasias</a:t>
            </a:r>
          </a:p>
          <a:p>
            <a:pPr algn="just"/>
            <a:r>
              <a:rPr lang="pt-BR" dirty="0">
                <a:solidFill>
                  <a:srgbClr val="8E413B"/>
                </a:solidFill>
              </a:rPr>
              <a:t>Condições crônicas transmissíveis</a:t>
            </a:r>
          </a:p>
          <a:p>
            <a:pPr algn="just"/>
            <a:r>
              <a:rPr lang="pt-BR" dirty="0">
                <a:solidFill>
                  <a:srgbClr val="8E413B"/>
                </a:solidFill>
              </a:rPr>
              <a:t>Causas externas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454C09-4A93-48B9-BC45-0FC926F397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03133" y="2948415"/>
            <a:ext cx="6714895" cy="169167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77E8B5A-3EEE-4C3C-846F-2B7614B5D2B2}"/>
              </a:ext>
            </a:extLst>
          </p:cNvPr>
          <p:cNvSpPr/>
          <p:nvPr/>
        </p:nvSpPr>
        <p:spPr>
          <a:xfrm>
            <a:off x="442782" y="5835306"/>
            <a:ext cx="10661715" cy="400110"/>
          </a:xfrm>
          <a:prstGeom prst="rect">
            <a:avLst/>
          </a:prstGeom>
          <a:ln w="28575">
            <a:solidFill>
              <a:srgbClr val="8E413B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8E413B"/>
                </a:solidFill>
                <a:latin typeface="Calibri" panose="020F0502020204030204" pitchFamily="34" charset="0"/>
              </a:rPr>
              <a:t>Dispersão</a:t>
            </a:r>
            <a:r>
              <a:rPr lang="pt-BR" sz="2000" dirty="0">
                <a:solidFill>
                  <a:srgbClr val="8E413B"/>
                </a:solidFill>
                <a:latin typeface="Calibri" panose="020F0502020204030204" pitchFamily="34" charset="0"/>
              </a:rPr>
              <a:t>: Aplicação do Roteiro para verificação da Vigilância de outras Condições Crônicas na APS</a:t>
            </a:r>
          </a:p>
        </p:txBody>
      </p:sp>
    </p:spTree>
    <p:extLst>
      <p:ext uri="{BB962C8B-B14F-4D97-AF65-F5344CB8AC3E}">
        <p14:creationId xmlns:p14="http://schemas.microsoft.com/office/powerpoint/2010/main" val="408857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31186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780907" y="2163905"/>
            <a:ext cx="5784594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Vigilância das Doenças Infecciosas e Imunização na APS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807238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C95BB68-B20D-4521-8AFD-982CD4040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8" y="3649878"/>
            <a:ext cx="2338453" cy="2794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das Doenças Infecciosas e Imunização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98451"/>
            <a:ext cx="8000826" cy="181907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Caracteriza-se por um “conjunto de ações que proporcionam o conhecimento e a detecção de mudanças nos fatores determinantes e condicionantes da saúde individual e coletiva, com a finalidade de recomendar e adotar as medidas de prevenção e controle das doenças transmissíveis.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B12186A-5C61-4BD7-B7CE-755FB417F420}"/>
              </a:ext>
            </a:extLst>
          </p:cNvPr>
          <p:cNvSpPr txBox="1">
            <a:spLocks/>
          </p:cNvSpPr>
          <p:nvPr/>
        </p:nvSpPr>
        <p:spPr>
          <a:xfrm>
            <a:off x="2013626" y="4173166"/>
            <a:ext cx="9056451" cy="2159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A vigilância de Imunização tem por objetivo operacionalizar o processo de vacinação de rotina e campanhas,  acompanhar as notificações de eventos adversos pós-vacinação, controle de imunobiológicos especiais, organizar capacitações, monitoramento de coberturas vacinais, distribuição de imunobiológicos e insumos, dentre outras atividades pertinentes a área da imunização.</a:t>
            </a:r>
          </a:p>
        </p:txBody>
      </p:sp>
      <p:pic>
        <p:nvPicPr>
          <p:cNvPr id="4098" name="Picture 2" descr="Ilustração sobre doenças infecciosas virais | Vetor Premium">
            <a:extLst>
              <a:ext uri="{FF2B5EF4-FFF2-40B4-BE49-F238E27FC236}">
                <a16:creationId xmlns:a16="http://schemas.microsoft.com/office/drawing/2014/main" id="{79AE0313-1090-45C1-B013-D5E3CB34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144" y="221494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7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das Doenças Infecciosas e Imunização na APS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6F1B72C-6ABD-42F7-A179-2A2562E254B2}"/>
              </a:ext>
            </a:extLst>
          </p:cNvPr>
          <p:cNvSpPr/>
          <p:nvPr/>
        </p:nvSpPr>
        <p:spPr>
          <a:xfrm>
            <a:off x="727073" y="5169601"/>
            <a:ext cx="9483641" cy="707886"/>
          </a:xfrm>
          <a:prstGeom prst="rect">
            <a:avLst/>
          </a:prstGeom>
          <a:ln w="28575">
            <a:solidFill>
              <a:srgbClr val="8E413B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8E413B"/>
                </a:solidFill>
                <a:latin typeface="Calibri" panose="020F0502020204030204" pitchFamily="34" charset="0"/>
              </a:rPr>
              <a:t>Dispersão</a:t>
            </a:r>
            <a:r>
              <a:rPr lang="pt-BR" sz="2000" dirty="0">
                <a:solidFill>
                  <a:srgbClr val="8E413B"/>
                </a:solidFill>
                <a:latin typeface="Calibri" panose="020F0502020204030204" pitchFamily="34" charset="0"/>
              </a:rPr>
              <a:t>: Aplicação do Roteiro para verificação de processos relacionados à Vigilância em Saúde considerando Doenças Infecciosas e Imunização na APS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8A2C129-0A41-45C9-BB65-3C0D81582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98450"/>
            <a:ext cx="8000826" cy="279775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Notificações compulsórias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Investigação de casos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Cobertura vacinal satisfatória</a:t>
            </a:r>
          </a:p>
        </p:txBody>
      </p:sp>
    </p:spTree>
    <p:extLst>
      <p:ext uri="{BB962C8B-B14F-4D97-AF65-F5344CB8AC3E}">
        <p14:creationId xmlns:p14="http://schemas.microsoft.com/office/powerpoint/2010/main" val="20786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IV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282226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75555" y="2163905"/>
            <a:ext cx="6189946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Vigilância em Saúde do Trabalhador e da Trabalhadora na APS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72543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040691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em Saúde do Trabalhador e da Trabalhadora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6590315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8E413B"/>
                </a:solidFill>
              </a:rPr>
              <a:t>Vigilância em Saúde do Trabalhador e da Trabalhadora (VISAT) consiste num conjunto de ações que visam promoção da saúde, prevenção da morbimortalidade e redução de riscos e vulnerabilidades na  população trabalhadora e, que devem ser realizadas de forma contínua e sistemática, ao longo do tempo, relacionadas aos processos e ambientes de trabalho, tendo em vista seus diferentes aspectos, de modo a fornecer subsídios para o planejamento, execução e avaliação de intervenções sobre esses aspectos, visando a eliminação ou controle.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9D9F98-2594-484F-883E-E69BDF387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331" y="2596884"/>
            <a:ext cx="2938627" cy="274820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095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em Saúde do Trabalhador e da Trabalhadora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48783"/>
            <a:ext cx="10052222" cy="3644410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rgbClr val="8E413B"/>
                </a:solidFill>
              </a:rPr>
              <a:t>Acidente de trabalho</a:t>
            </a:r>
          </a:p>
          <a:p>
            <a:r>
              <a:rPr lang="pt-BR" dirty="0">
                <a:solidFill>
                  <a:srgbClr val="8E413B"/>
                </a:solidFill>
              </a:rPr>
              <a:t>Perda Auditiva Induzida por Ruído (PAIR)</a:t>
            </a:r>
          </a:p>
          <a:p>
            <a:r>
              <a:rPr lang="pt-BR" dirty="0">
                <a:solidFill>
                  <a:srgbClr val="8E413B"/>
                </a:solidFill>
              </a:rPr>
              <a:t>Câncer relacionado ao trabalho</a:t>
            </a:r>
          </a:p>
          <a:p>
            <a:r>
              <a:rPr lang="pt-BR" dirty="0">
                <a:solidFill>
                  <a:srgbClr val="8E413B"/>
                </a:solidFill>
              </a:rPr>
              <a:t>Dermatoses ocupacionais</a:t>
            </a:r>
          </a:p>
          <a:p>
            <a:r>
              <a:rPr lang="pt-BR" dirty="0">
                <a:solidFill>
                  <a:srgbClr val="8E413B"/>
                </a:solidFill>
              </a:rPr>
              <a:t>Intoxicação exógena</a:t>
            </a:r>
          </a:p>
          <a:p>
            <a:r>
              <a:rPr lang="pt-BR" dirty="0">
                <a:solidFill>
                  <a:srgbClr val="8E413B"/>
                </a:solidFill>
              </a:rPr>
              <a:t>Lesões por Esforço Repetitivo (LER)</a:t>
            </a:r>
          </a:p>
          <a:p>
            <a:r>
              <a:rPr lang="pt-BR" dirty="0">
                <a:solidFill>
                  <a:srgbClr val="8E413B"/>
                </a:solidFill>
              </a:rPr>
              <a:t>Doenças Osteomusculares Relacionadas ao Trabalho (DORT)</a:t>
            </a:r>
          </a:p>
          <a:p>
            <a:r>
              <a:rPr lang="pt-BR" dirty="0">
                <a:solidFill>
                  <a:srgbClr val="8E413B"/>
                </a:solidFill>
              </a:rPr>
              <a:t>Transtorno mental relacionado ao trabalho</a:t>
            </a:r>
          </a:p>
          <a:p>
            <a:r>
              <a:rPr lang="pt-BR" dirty="0">
                <a:solidFill>
                  <a:srgbClr val="8E413B"/>
                </a:solidFill>
              </a:rPr>
              <a:t>Centro de Referência em Saúde do Trabalhador (CEREST)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9AD56D5-FEFB-498E-AAB3-0CA07FFCCA33}"/>
              </a:ext>
            </a:extLst>
          </p:cNvPr>
          <p:cNvSpPr/>
          <p:nvPr/>
        </p:nvSpPr>
        <p:spPr>
          <a:xfrm>
            <a:off x="442783" y="5877487"/>
            <a:ext cx="10398042" cy="400110"/>
          </a:xfrm>
          <a:prstGeom prst="rect">
            <a:avLst/>
          </a:prstGeom>
          <a:ln w="28575">
            <a:solidFill>
              <a:srgbClr val="8E413B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8E413B"/>
                </a:solidFill>
                <a:latin typeface="Calibri" panose="020F0502020204030204" pitchFamily="34" charset="0"/>
              </a:rPr>
              <a:t>Dispersão</a:t>
            </a:r>
            <a:r>
              <a:rPr lang="pt-BR" sz="2000" dirty="0">
                <a:solidFill>
                  <a:srgbClr val="8E413B"/>
                </a:solidFill>
                <a:latin typeface="Calibri" panose="020F0502020204030204" pitchFamily="34" charset="0"/>
              </a:rPr>
              <a:t>: Aplicação do Roteiro para verificação da Vigilância em Saúde do Trabalhador na APS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A1AB826-1319-466F-ACC2-DA23A62C5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331" y="2596884"/>
            <a:ext cx="2938627" cy="274820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146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em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consideramos como Vigilância em Saúde?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625838"/>
            <a:ext cx="7466306" cy="243254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Entende-se como Vigilância em Saúde o processo contínuo e sistemático de coleta, consolidação, análise de dados e disseminação de informações de saúde para subsidiar planejamentos e implementações saúde considerando seus determinantes da saúde visando a proteção e promoção da saúde, prevenção e controle de riscos, agravos e doenças (BRASIL, 2018).</a:t>
            </a:r>
            <a:endParaRPr lang="pt-BR" dirty="0">
              <a:solidFill>
                <a:srgbClr val="8E413B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CEC7011-CBE1-4AA1-9885-598A99A24D30}"/>
              </a:ext>
            </a:extLst>
          </p:cNvPr>
          <p:cNvSpPr/>
          <p:nvPr/>
        </p:nvSpPr>
        <p:spPr>
          <a:xfrm>
            <a:off x="106837" y="6334780"/>
            <a:ext cx="11180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BRASIL. Ministério da Saúde. Conselho Nacional de Saúde. Resolução MS/CNS nº 588, de 12 de julho de 2018. Fica instituída a Política Nacional de Vigilância em Saúde (PNVS), aprovada por meio desta resolução. Diário Oficial da República Federativa do Brasil, Brasília (DF), 2018 ago. Seção 1:87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B35AACA-B4F9-431E-BF38-6EFC039F0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3208" y="335755"/>
            <a:ext cx="8157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0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867141"/>
          </a:xfrm>
        </p:spPr>
        <p:txBody>
          <a:bodyPr/>
          <a:lstStyle/>
          <a:p>
            <a:r>
              <a:rPr lang="pt-BR" dirty="0"/>
              <a:t>Vigilância em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847654"/>
            <a:ext cx="10709126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As ações da Vigilância em Saúde devem estar coordenadas com as demais ações e serviços do SUS para garantir a integralidade da atenção à saúde da população. Para este fim, é importante compreender os conceitos de Vigilância em Saúde e de seus componentes</a:t>
            </a:r>
            <a:endParaRPr lang="pt-BR" dirty="0">
              <a:solidFill>
                <a:srgbClr val="8E413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E991B5-84D6-4811-8FFB-8C6E6A529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193" y="2991090"/>
            <a:ext cx="6277614" cy="36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4"/>
            <a:ext cx="10052222" cy="885994"/>
          </a:xfrm>
        </p:spPr>
        <p:txBody>
          <a:bodyPr/>
          <a:lstStyle/>
          <a:p>
            <a:r>
              <a:rPr lang="pt-BR" dirty="0"/>
              <a:t>Conceitos relacionados à Vigilância em Saúde na APS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C88516-CCE0-4031-AF24-8776D02A9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976138"/>
            <a:ext cx="6467475" cy="347662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B108D5D-2826-488B-B143-E8DC98219DF7}"/>
              </a:ext>
            </a:extLst>
          </p:cNvPr>
          <p:cNvSpPr/>
          <p:nvPr/>
        </p:nvSpPr>
        <p:spPr>
          <a:xfrm>
            <a:off x="2862262" y="1976138"/>
            <a:ext cx="663363" cy="28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DC95C1B-B3D7-4B0D-88DC-E7261F8F8145}"/>
              </a:ext>
            </a:extLst>
          </p:cNvPr>
          <p:cNvSpPr txBox="1"/>
          <p:nvPr/>
        </p:nvSpPr>
        <p:spPr>
          <a:xfrm>
            <a:off x="2862262" y="1794829"/>
            <a:ext cx="2922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8E41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Vigilância em Saúde e a Construção social da APS</a:t>
            </a:r>
            <a:endParaRPr lang="pt-BR" dirty="0">
              <a:solidFill>
                <a:srgbClr val="8E413B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E3B5430-7426-47B5-8D68-82D62E1ADD7A}"/>
              </a:ext>
            </a:extLst>
          </p:cNvPr>
          <p:cNvSpPr/>
          <p:nvPr/>
        </p:nvSpPr>
        <p:spPr>
          <a:xfrm>
            <a:off x="2638721" y="5081752"/>
            <a:ext cx="3719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https://vimeo.com/823749235/5fab8774db?share=copy</a:t>
            </a: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  <a:p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7993D79-3B8E-4782-B387-35DE5C9968CD}"/>
              </a:ext>
            </a:extLst>
          </p:cNvPr>
          <p:cNvSpPr/>
          <p:nvPr/>
        </p:nvSpPr>
        <p:spPr>
          <a:xfrm>
            <a:off x="2204337" y="5996961"/>
            <a:ext cx="76370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i="1" dirty="0">
                <a:solidFill>
                  <a:srgbClr val="A75E19"/>
                </a:solidFill>
                <a:latin typeface="Calibri" panose="020F0502020204030204" pitchFamily="34" charset="0"/>
              </a:rPr>
              <a:t>Iremos verificar quatro dimensões da Vigilância em Saúde na APS</a:t>
            </a:r>
          </a:p>
        </p:txBody>
      </p:sp>
    </p:spTree>
    <p:extLst>
      <p:ext uri="{BB962C8B-B14F-4D97-AF65-F5344CB8AC3E}">
        <p14:creationId xmlns:p14="http://schemas.microsoft.com/office/powerpoint/2010/main" val="146069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57600" y="2163905"/>
            <a:ext cx="4907901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Vigilância em Saúde Ambiental na APS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85351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em Saúde Ambiental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556253"/>
            <a:ext cx="5835469" cy="3139655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8E413B"/>
                </a:solidFill>
              </a:rPr>
              <a:t> Se estrutura no “conjunto de ações e serviços que propiciam o conhecimento e a detecção de mudanças nos fatores determinantes e condicionantes do meio ambiente que interferem na saúde humana, com a finalidade de recomendar e adotar medidas de promoção à saúde, prevenção e monitoramento dos fatores de riscos relacionados às doenças ou agravos à saúde” (BRASIL, 2018; BRASIL 2021).</a:t>
            </a:r>
          </a:p>
          <a:p>
            <a:pPr algn="just"/>
            <a:endParaRPr lang="pt-BR" dirty="0">
              <a:solidFill>
                <a:srgbClr val="8E413B"/>
              </a:solidFill>
            </a:endParaRPr>
          </a:p>
        </p:txBody>
      </p:sp>
      <p:pic>
        <p:nvPicPr>
          <p:cNvPr id="1026" name="Picture 2" descr="CEVISA – Coordenadoria Estadual de Vigilância da Saúde Ambiental –  Vigilância em Saúde – SES MS">
            <a:extLst>
              <a:ext uri="{FF2B5EF4-FFF2-40B4-BE49-F238E27FC236}">
                <a16:creationId xmlns:a16="http://schemas.microsoft.com/office/drawing/2014/main" id="{C4A5DBC7-F544-4538-A9C7-BBA1D517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17" y="2706575"/>
            <a:ext cx="3248516" cy="25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em Saúde Ambiental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51" y="2306076"/>
            <a:ext cx="5835469" cy="3139655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8E413B"/>
                </a:solidFill>
              </a:rPr>
              <a:t>Identificação e combate de possíveis vetores</a:t>
            </a:r>
          </a:p>
          <a:p>
            <a:pPr algn="just"/>
            <a:r>
              <a:rPr lang="pt-BR" dirty="0">
                <a:solidFill>
                  <a:srgbClr val="8E413B"/>
                </a:solidFill>
              </a:rPr>
              <a:t>Controle de arboviroses</a:t>
            </a:r>
          </a:p>
          <a:p>
            <a:pPr algn="just"/>
            <a:r>
              <a:rPr lang="pt-BR" dirty="0">
                <a:solidFill>
                  <a:srgbClr val="8E413B"/>
                </a:solidFill>
              </a:rPr>
              <a:t>Esgoto a céu aberto</a:t>
            </a:r>
          </a:p>
          <a:p>
            <a:pPr algn="just"/>
            <a:r>
              <a:rPr lang="pt-BR" dirty="0">
                <a:solidFill>
                  <a:srgbClr val="8E413B"/>
                </a:solidFill>
              </a:rPr>
              <a:t>Água parada</a:t>
            </a:r>
          </a:p>
          <a:p>
            <a:pPr algn="just"/>
            <a:r>
              <a:rPr lang="pt-BR" dirty="0">
                <a:solidFill>
                  <a:srgbClr val="8E413B"/>
                </a:solidFill>
              </a:rPr>
              <a:t>Acúmulo de lixo</a:t>
            </a:r>
          </a:p>
          <a:p>
            <a:pPr algn="just"/>
            <a:r>
              <a:rPr lang="pt-BR" dirty="0">
                <a:solidFill>
                  <a:srgbClr val="8E413B"/>
                </a:solidFill>
              </a:rPr>
              <a:t>Animais soltos na rua</a:t>
            </a:r>
          </a:p>
          <a:p>
            <a:pPr algn="just"/>
            <a:r>
              <a:rPr lang="pt-BR" dirty="0">
                <a:solidFill>
                  <a:srgbClr val="8E413B"/>
                </a:solidFill>
              </a:rPr>
              <a:t>Poluição do ar</a:t>
            </a:r>
          </a:p>
        </p:txBody>
      </p:sp>
      <p:pic>
        <p:nvPicPr>
          <p:cNvPr id="1026" name="Picture 2" descr="CEVISA – Coordenadoria Estadual de Vigilância da Saúde Ambiental –  Vigilância em Saúde – SES MS">
            <a:extLst>
              <a:ext uri="{FF2B5EF4-FFF2-40B4-BE49-F238E27FC236}">
                <a16:creationId xmlns:a16="http://schemas.microsoft.com/office/drawing/2014/main" id="{C4A5DBC7-F544-4538-A9C7-BBA1D517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17" y="2706575"/>
            <a:ext cx="3248516" cy="25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E346409-2FAE-426B-BA77-D31580900255}"/>
              </a:ext>
            </a:extLst>
          </p:cNvPr>
          <p:cNvSpPr/>
          <p:nvPr/>
        </p:nvSpPr>
        <p:spPr>
          <a:xfrm>
            <a:off x="442783" y="5877553"/>
            <a:ext cx="10982503" cy="400110"/>
          </a:xfrm>
          <a:prstGeom prst="rect">
            <a:avLst/>
          </a:prstGeom>
          <a:ln w="28575">
            <a:solidFill>
              <a:srgbClr val="8E413B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8E413B"/>
                </a:solidFill>
                <a:latin typeface="Calibri" panose="020F0502020204030204" pitchFamily="34" charset="0"/>
              </a:rPr>
              <a:t>Dispersão</a:t>
            </a:r>
            <a:r>
              <a:rPr lang="pt-BR" sz="2000" dirty="0">
                <a:solidFill>
                  <a:srgbClr val="8E413B"/>
                </a:solidFill>
                <a:latin typeface="Calibri" panose="020F0502020204030204" pitchFamily="34" charset="0"/>
              </a:rPr>
              <a:t>: Aplicação do Roteiro para verificação de aspectos da Vigilância em Saúde Ambiental na APS</a:t>
            </a:r>
          </a:p>
        </p:txBody>
      </p:sp>
    </p:spTree>
    <p:extLst>
      <p:ext uri="{BB962C8B-B14F-4D97-AF65-F5344CB8AC3E}">
        <p14:creationId xmlns:p14="http://schemas.microsoft.com/office/powerpoint/2010/main" val="2610847225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1070</Words>
  <Application>Microsoft Office PowerPoint</Application>
  <PresentationFormat>Widescreen</PresentationFormat>
  <Paragraphs>127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Apresentação do PowerPoint</vt:lpstr>
      <vt:lpstr>Material de Apoio - Parte I</vt:lpstr>
      <vt:lpstr>Vigilância em Saúde</vt:lpstr>
      <vt:lpstr>O que consideramos como Vigilância em Saúde?</vt:lpstr>
      <vt:lpstr>Vigilância em Saúde</vt:lpstr>
      <vt:lpstr>Conceitos relacionados à Vigilância em Saúde na APS</vt:lpstr>
      <vt:lpstr>Vigilância em Saúde Ambiental na APS</vt:lpstr>
      <vt:lpstr>Vigilância em Saúde Ambiental na APS</vt:lpstr>
      <vt:lpstr>Vigilância em Saúde Ambiental na APS</vt:lpstr>
      <vt:lpstr>Material de Apoio - Parte II</vt:lpstr>
      <vt:lpstr>Vigilância das Condições Crônicas na APS</vt:lpstr>
      <vt:lpstr>Vigilância das Condições Crônicas na APS</vt:lpstr>
      <vt:lpstr>Vigilância das Condições Crônicas na APS</vt:lpstr>
      <vt:lpstr>Material de Apoio - Parte III</vt:lpstr>
      <vt:lpstr>Vigilância das Doenças Infecciosas e Imunização na APS</vt:lpstr>
      <vt:lpstr>Vigilância das Doenças Infecciosas e Imunização na APS</vt:lpstr>
      <vt:lpstr>Vigilância das Doenças Infecciosas e Imunização na APS</vt:lpstr>
      <vt:lpstr>Material de Apoio - Parte IV</vt:lpstr>
      <vt:lpstr>Vigilância em Saúde do Trabalhador e da Trabalhadora na APS</vt:lpstr>
      <vt:lpstr>Vigilância em Saúde do Trabalhador e da Trabalhadora na APS</vt:lpstr>
      <vt:lpstr>Vigilância em Saúde do Trabalhador e da Trabalhadora na APS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118</cp:revision>
  <dcterms:created xsi:type="dcterms:W3CDTF">2021-05-10T00:56:02Z</dcterms:created>
  <dcterms:modified xsi:type="dcterms:W3CDTF">2023-05-10T14:39:14Z</dcterms:modified>
</cp:coreProperties>
</file>