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  <p:sldMasterId id="2147483709" r:id="rId9"/>
    <p:sldMasterId id="2147483712" r:id="rId10"/>
    <p:sldMasterId id="2147483715" r:id="rId11"/>
  </p:sldMasterIdLst>
  <p:notesMasterIdLst>
    <p:notesMasterId r:id="rId30"/>
  </p:notesMasterIdLst>
  <p:handoutMasterIdLst>
    <p:handoutMasterId r:id="rId31"/>
  </p:handoutMasterIdLst>
  <p:sldIdLst>
    <p:sldId id="296" r:id="rId12"/>
    <p:sldId id="297" r:id="rId13"/>
    <p:sldId id="275" r:id="rId14"/>
    <p:sldId id="276" r:id="rId15"/>
    <p:sldId id="277" r:id="rId16"/>
    <p:sldId id="280" r:id="rId17"/>
    <p:sldId id="283" r:id="rId18"/>
    <p:sldId id="281" r:id="rId19"/>
    <p:sldId id="303" r:id="rId20"/>
    <p:sldId id="304" r:id="rId21"/>
    <p:sldId id="284" r:id="rId22"/>
    <p:sldId id="285" r:id="rId23"/>
    <p:sldId id="282" r:id="rId24"/>
    <p:sldId id="286" r:id="rId25"/>
    <p:sldId id="287" r:id="rId26"/>
    <p:sldId id="288" r:id="rId27"/>
    <p:sldId id="270" r:id="rId28"/>
    <p:sldId id="30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449"/>
    <a:srgbClr val="17577B"/>
    <a:srgbClr val="6B848C"/>
    <a:srgbClr val="BE6311"/>
    <a:srgbClr val="F3BF85"/>
    <a:srgbClr val="A75E19"/>
    <a:srgbClr val="ED9D41"/>
    <a:srgbClr val="BE6312"/>
    <a:srgbClr val="C76B18"/>
    <a:srgbClr val="00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104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207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61350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18986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640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39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1588"/>
          <a:stretch/>
        </p:blipFill>
        <p:spPr>
          <a:xfrm>
            <a:off x="8567351" y="2463113"/>
            <a:ext cx="3624646" cy="25579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E344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E3449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E3449"/>
              </a:solidFill>
            </a:endParaRPr>
          </a:p>
          <a:p>
            <a:pPr algn="ctr"/>
            <a:r>
              <a:rPr lang="pt-BR" sz="2000" dirty="0">
                <a:solidFill>
                  <a:srgbClr val="0E3449"/>
                </a:solidFill>
              </a:rPr>
              <a:t>Visite o </a:t>
            </a:r>
            <a:r>
              <a:rPr lang="pt-BR" sz="2000" b="1" dirty="0">
                <a:solidFill>
                  <a:srgbClr val="0E3449"/>
                </a:solidFill>
              </a:rPr>
              <a:t>e-Planifica </a:t>
            </a:r>
            <a:r>
              <a:rPr lang="pt-BR" sz="2000" dirty="0">
                <a:solidFill>
                  <a:srgbClr val="0E3449"/>
                </a:solidFill>
              </a:rPr>
              <a:t>e acesse os materiais do </a:t>
            </a:r>
            <a:r>
              <a:rPr lang="pt-BR" sz="2000" dirty="0" err="1">
                <a:solidFill>
                  <a:srgbClr val="0E3449"/>
                </a:solidFill>
              </a:rPr>
              <a:t>PlanificaSUS</a:t>
            </a:r>
            <a:r>
              <a:rPr lang="pt-BR" sz="2000" dirty="0">
                <a:solidFill>
                  <a:srgbClr val="0E3449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8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1588"/>
          <a:stretch/>
        </p:blipFill>
        <p:spPr>
          <a:xfrm>
            <a:off x="8567351" y="2463113"/>
            <a:ext cx="3624646" cy="25579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E344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10926997" y="3956181"/>
            <a:ext cx="1256766" cy="291193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E3449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E3449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4"/>
          <a:stretch/>
        </p:blipFill>
        <p:spPr>
          <a:xfrm>
            <a:off x="10948085" y="3956180"/>
            <a:ext cx="1252153" cy="29154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B848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E3449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E3449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10926997" y="3956181"/>
            <a:ext cx="1256766" cy="2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0357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E3449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E3449"/>
              </a:solidFill>
            </a:endParaRPr>
          </a:p>
          <a:p>
            <a:pPr algn="ctr"/>
            <a:r>
              <a:rPr lang="pt-BR" sz="2000" dirty="0">
                <a:solidFill>
                  <a:srgbClr val="0E3449"/>
                </a:solidFill>
              </a:rPr>
              <a:t>Visite o </a:t>
            </a:r>
            <a:r>
              <a:rPr lang="pt-BR" sz="2000" b="1" dirty="0">
                <a:solidFill>
                  <a:srgbClr val="0E3449"/>
                </a:solidFill>
              </a:rPr>
              <a:t>e-Planifica </a:t>
            </a:r>
            <a:r>
              <a:rPr lang="pt-BR" sz="2000" dirty="0">
                <a:solidFill>
                  <a:srgbClr val="0E3449"/>
                </a:solidFill>
              </a:rPr>
              <a:t>e acesse os materiais do </a:t>
            </a:r>
            <a:r>
              <a:rPr lang="pt-BR" sz="2000" dirty="0" err="1">
                <a:solidFill>
                  <a:srgbClr val="0E3449"/>
                </a:solidFill>
              </a:rPr>
              <a:t>PlanificaSUS</a:t>
            </a:r>
            <a:r>
              <a:rPr lang="pt-BR" sz="2000" dirty="0">
                <a:solidFill>
                  <a:srgbClr val="0E3449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077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JLteJr1hwi" TargetMode="External"/><Relationship Id="rId2" Type="http://schemas.openxmlformats.org/officeDocument/2006/relationships/hyperlink" Target="https://vimeo.com/720317607/5250c44fb9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meo.com/783755711/d7a54e7724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84031847/017003758c" TargetMode="External"/><Relationship Id="rId2" Type="http://schemas.openxmlformats.org/officeDocument/2006/relationships/hyperlink" Target="https://vimeo.com/784031928/584fbe5353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03919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Núcleo Estadual de Segurança do Paciente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7439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 O que é o  Núcleo de Segurança do Paciente (NSP)?</a:t>
            </a:r>
          </a:p>
          <a:p>
            <a:pPr lvl="1" algn="just"/>
            <a:r>
              <a:rPr lang="pt-BR" dirty="0">
                <a:solidFill>
                  <a:srgbClr val="0E3449"/>
                </a:solidFill>
              </a:rPr>
              <a:t>Instância que deve ser criada para promover e apoiar a implementação de ações voltadas à segurança do paciente nos serviços de saúde. </a:t>
            </a:r>
          </a:p>
        </p:txBody>
      </p:sp>
      <p:pic>
        <p:nvPicPr>
          <p:cNvPr id="5" name="Gráfico 4" descr="Brinde estrutura de tópicos">
            <a:extLst>
              <a:ext uri="{FF2B5EF4-FFF2-40B4-BE49-F238E27FC236}">
                <a16:creationId xmlns:a16="http://schemas.microsoft.com/office/drawing/2014/main" id="{FE28829D-A7EE-4B8E-B3B6-AB8EF862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729" y="3429000"/>
            <a:ext cx="3854671" cy="317707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A14E3C1-82C6-4EF8-BE50-73779B285C2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Estruturar o Núcleo Estadual de Segurança do Paciente com objetivo de promover ações para a promoção da segurança do paciente e a melhoria da qualidade em todos os níveis de atenção, adotando os seguintes princípios e diretrizes:</a:t>
            </a:r>
          </a:p>
          <a:p>
            <a:pPr marL="0" indent="0" algn="just">
              <a:buNone/>
            </a:pPr>
            <a:endParaRPr lang="pt-BR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melhoria contínua dos processos de cuidado e do uso de tecnologias da saúde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disseminação sistemática da cultura de segurança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articulação e a integração dos processos de gestão de risco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garantia das boas práticas de funcionamento do serviço de saúde</a:t>
            </a:r>
          </a:p>
          <a:p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1ECBB8-62BA-42C6-800F-DC2EA0CB07F6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1955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Estadual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>
                <a:solidFill>
                  <a:srgbClr val="0E3449"/>
                </a:solidFill>
              </a:rPr>
              <a:t>Elaborar o Plano Estadual de Segurança do Paciente com definição de ações para a implementação e sustentação da cultura de segurança, boas práticas de funcionamento e das práticas de segurança do paciente em serviços de saúde;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Coordenar e monitorar a execução das ações do Plano Estadual de Segurança do Paciente e realizar as revisões e as atualizações periódicas;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Apoiar, colaborar ou coordenar os processos de capacitação e atualização dos profissionais dos serviços de saúde em segurança do paciente;</a:t>
            </a:r>
          </a:p>
          <a:p>
            <a:pPr algn="just"/>
            <a:r>
              <a:rPr lang="pt-BR" dirty="0">
                <a:solidFill>
                  <a:srgbClr val="0E3449"/>
                </a:solidFill>
              </a:rPr>
              <a:t>Monitorar os indicadores do Plano Estadual de Segurança do Paciente para identificar riscos e oportunidades de melhoria;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2FDAF7-315D-4392-A44B-89842911FFE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9660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Estadual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>
                <a:solidFill>
                  <a:srgbClr val="0E3449"/>
                </a:solidFill>
              </a:rPr>
              <a:t>Elaborar e divulgar relatórios sobre as ações e indicadores; 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Apoiar na estruturação e gerenciar as instâncias de segurança do paciente nos serviços de saúde de gestão estadual na região de saúde;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Apoiar os serviços de saúde na investigação e análise dos eventos graves e catastróficos e monitorar a elaboração do plano de ação para a prevenção de novos eventos.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6F14FB-EFEF-4D5C-AE35-31F733F86B8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6600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rinde estrutura de tópicos">
            <a:extLst>
              <a:ext uri="{FF2B5EF4-FFF2-40B4-BE49-F238E27FC236}">
                <a16:creationId xmlns:a16="http://schemas.microsoft.com/office/drawing/2014/main" id="{DD9D7E6E-7238-4DFE-94D5-3905105D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35" y="1126267"/>
            <a:ext cx="4893581" cy="489358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2876977"/>
            <a:ext cx="10331985" cy="110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0E3449"/>
                </a:solidFill>
              </a:rPr>
              <a:t>A estruturação do Núcleo Estadual de Segurança do Paciente beneficia a todos os usuários e profissionais dos serviços de saúde, conformando-se como um elemento transversal para Rede de Atenção à Saúde.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DF504A9-BEED-4F9D-8EFE-E808439E786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43318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8E41F3F-90C5-48F1-8626-AE1EFD319DF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C517FD-2712-4B6B-AFC7-57E81DB550B2}"/>
              </a:ext>
            </a:extLst>
          </p:cNvPr>
          <p:cNvSpPr txBox="1"/>
          <p:nvPr/>
        </p:nvSpPr>
        <p:spPr>
          <a:xfrm>
            <a:off x="517687" y="1723794"/>
            <a:ext cx="47476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Vídeo: Núcleo de Segurança do Paciente nos contextos Estadual e Municipal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F07CA-4CB7-421F-8EB3-91387055CC8B}"/>
              </a:ext>
            </a:extLst>
          </p:cNvPr>
          <p:cNvSpPr txBox="1"/>
          <p:nvPr/>
        </p:nvSpPr>
        <p:spPr>
          <a:xfrm>
            <a:off x="6264774" y="1723794"/>
            <a:ext cx="4877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Formulário para monitoramento do Núcleo de Segurança do Paciente pela gestão estadual 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229A71F-A2E0-49EE-BBB6-45396D70F8AF}"/>
              </a:ext>
            </a:extLst>
          </p:cNvPr>
          <p:cNvSpPr txBox="1">
            <a:spLocks/>
          </p:cNvSpPr>
          <p:nvPr/>
        </p:nvSpPr>
        <p:spPr>
          <a:xfrm>
            <a:off x="348515" y="622147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/>
              <a:t>Onde queremos chegar</a:t>
            </a:r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0B27A02-BDFE-4AA4-A74D-0D6A4B8C6B01}"/>
              </a:ext>
            </a:extLst>
          </p:cNvPr>
          <p:cNvSpPr txBox="1"/>
          <p:nvPr/>
        </p:nvSpPr>
        <p:spPr>
          <a:xfrm>
            <a:off x="648147" y="6235854"/>
            <a:ext cx="44867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https://vimeo.com/720317607/5250c44fb9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04FE24-3EFE-415E-9033-39F76CDDBD98}"/>
              </a:ext>
            </a:extLst>
          </p:cNvPr>
          <p:cNvSpPr txBox="1"/>
          <p:nvPr/>
        </p:nvSpPr>
        <p:spPr>
          <a:xfrm>
            <a:off x="6757550" y="6235850"/>
            <a:ext cx="38917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https://forms.office.com/r/JLteJr1hwi</a:t>
            </a:r>
            <a:endParaRPr lang="pt-BR" dirty="0"/>
          </a:p>
        </p:txBody>
      </p:sp>
      <p:pic>
        <p:nvPicPr>
          <p:cNvPr id="17" name="Imagem 16" descr="Código QR&#10;&#10;Descrição gerada automaticamente">
            <a:extLst>
              <a:ext uri="{FF2B5EF4-FFF2-40B4-BE49-F238E27FC236}">
                <a16:creationId xmlns:a16="http://schemas.microsoft.com/office/drawing/2014/main" id="{F5C3D2C2-FA8D-4E76-B6B1-2089FE199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56" y="2529349"/>
            <a:ext cx="3547281" cy="3547281"/>
          </a:xfrm>
          <a:prstGeom prst="rect">
            <a:avLst/>
          </a:prstGeom>
        </p:spPr>
      </p:pic>
      <p:pic>
        <p:nvPicPr>
          <p:cNvPr id="19" name="Imagem 18" descr="Código QR&#10;&#10;Descrição gerada automaticamente">
            <a:extLst>
              <a:ext uri="{FF2B5EF4-FFF2-40B4-BE49-F238E27FC236}">
                <a16:creationId xmlns:a16="http://schemas.microsoft.com/office/drawing/2014/main" id="{A3408886-AD79-46DD-8A70-AE97AD1ED1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772" y="2529347"/>
            <a:ext cx="3547281" cy="354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67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 o texto do link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texto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mensagens de agradecimento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Apresentação da Etapa 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1403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da Etapa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29140CC5-CF6D-4F25-99C5-9BEADDAF9699}"/>
              </a:ext>
            </a:extLst>
          </p:cNvPr>
          <p:cNvSpPr txBox="1">
            <a:spLocks/>
          </p:cNvSpPr>
          <p:nvPr/>
        </p:nvSpPr>
        <p:spPr>
          <a:xfrm>
            <a:off x="662344" y="1983545"/>
            <a:ext cx="10591809" cy="4673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>
              <a:solidFill>
                <a:srgbClr val="AE1F41"/>
              </a:solidFill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054BAE0-08A6-45CE-9366-B6599949396D}"/>
              </a:ext>
            </a:extLst>
          </p:cNvPr>
          <p:cNvSpPr/>
          <p:nvPr/>
        </p:nvSpPr>
        <p:spPr>
          <a:xfrm>
            <a:off x="2983968" y="2306076"/>
            <a:ext cx="5948560" cy="597248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cs typeface="Calibri"/>
              </a:rPr>
              <a:t>Transversalidade da Segurança do paciente na PAS</a:t>
            </a:r>
            <a:endParaRPr lang="pt-BR" sz="2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216157-F760-480A-B59B-9458C39CE386}"/>
              </a:ext>
            </a:extLst>
          </p:cNvPr>
          <p:cNvSpPr/>
          <p:nvPr/>
        </p:nvSpPr>
        <p:spPr>
          <a:xfrm>
            <a:off x="1659194" y="4623496"/>
            <a:ext cx="2858031" cy="411202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WORKSHOP 9 </a:t>
            </a:r>
            <a:endParaRPr lang="pt-BR" sz="16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E951E1-89F7-41F4-98C2-7BB963F841F8}"/>
              </a:ext>
            </a:extLst>
          </p:cNvPr>
          <p:cNvSpPr/>
          <p:nvPr/>
        </p:nvSpPr>
        <p:spPr>
          <a:xfrm>
            <a:off x="4916298" y="4491896"/>
            <a:ext cx="2470436" cy="597248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9 APS </a:t>
            </a:r>
            <a:endParaRPr lang="pt-BR" sz="1600" b="1" dirty="0"/>
          </a:p>
        </p:txBody>
      </p:sp>
      <p:sp>
        <p:nvSpPr>
          <p:cNvPr id="23" name="Retângulo: Cantos Arredondados 19">
            <a:extLst>
              <a:ext uri="{FF2B5EF4-FFF2-40B4-BE49-F238E27FC236}">
                <a16:creationId xmlns:a16="http://schemas.microsoft.com/office/drawing/2014/main" id="{7E647617-D758-478C-B13E-5F9A00CC9B2D}"/>
              </a:ext>
            </a:extLst>
          </p:cNvPr>
          <p:cNvSpPr/>
          <p:nvPr/>
        </p:nvSpPr>
        <p:spPr>
          <a:xfrm>
            <a:off x="1659194" y="3200891"/>
            <a:ext cx="2858031" cy="1259942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Conceitos de Segurança do Paciente </a:t>
            </a:r>
          </a:p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Ferramentas da Qualidade</a:t>
            </a:r>
          </a:p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Gestão de Riscos  </a:t>
            </a:r>
          </a:p>
        </p:txBody>
      </p:sp>
      <p:sp>
        <p:nvSpPr>
          <p:cNvPr id="24" name="Retângulo: Cantos Arredondados 21">
            <a:extLst>
              <a:ext uri="{FF2B5EF4-FFF2-40B4-BE49-F238E27FC236}">
                <a16:creationId xmlns:a16="http://schemas.microsoft.com/office/drawing/2014/main" id="{807BF4CC-E2EE-443D-A231-BB9D5040E9F1}"/>
              </a:ext>
            </a:extLst>
          </p:cNvPr>
          <p:cNvSpPr/>
          <p:nvPr/>
        </p:nvSpPr>
        <p:spPr>
          <a:xfrm>
            <a:off x="4916297" y="3626547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Implantação do Time de Segurança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3DAF1A-8CDF-43DB-9C34-E2B4873B3267}"/>
              </a:ext>
            </a:extLst>
          </p:cNvPr>
          <p:cNvSpPr/>
          <p:nvPr/>
        </p:nvSpPr>
        <p:spPr>
          <a:xfrm>
            <a:off x="7517303" y="4504752"/>
            <a:ext cx="2498893" cy="584392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9  AAE </a:t>
            </a:r>
            <a:endParaRPr lang="pt-BR" sz="1600" b="1" dirty="0"/>
          </a:p>
        </p:txBody>
      </p:sp>
      <p:sp>
        <p:nvSpPr>
          <p:cNvPr id="26" name="Retângulo: Cantos Arredondados 13">
            <a:extLst>
              <a:ext uri="{FF2B5EF4-FFF2-40B4-BE49-F238E27FC236}">
                <a16:creationId xmlns:a16="http://schemas.microsoft.com/office/drawing/2014/main" id="{D99A0433-AF07-49A9-9B9F-8D9C3707AC51}"/>
              </a:ext>
            </a:extLst>
          </p:cNvPr>
          <p:cNvSpPr/>
          <p:nvPr/>
        </p:nvSpPr>
        <p:spPr>
          <a:xfrm>
            <a:off x="1659194" y="5200557"/>
            <a:ext cx="2858031" cy="1353860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Macroprocessos da APS e AAE </a:t>
            </a:r>
          </a:p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Metas Internacionais de Segurança do Paciente</a:t>
            </a:r>
          </a:p>
        </p:txBody>
      </p:sp>
      <p:sp>
        <p:nvSpPr>
          <p:cNvPr id="27" name="Retângulo: Cantos Arredondados 14">
            <a:extLst>
              <a:ext uri="{FF2B5EF4-FFF2-40B4-BE49-F238E27FC236}">
                <a16:creationId xmlns:a16="http://schemas.microsoft.com/office/drawing/2014/main" id="{6F77B663-6705-404A-98E5-22F9BD7B19BB}"/>
              </a:ext>
            </a:extLst>
          </p:cNvPr>
          <p:cNvSpPr/>
          <p:nvPr/>
        </p:nvSpPr>
        <p:spPr>
          <a:xfrm>
            <a:off x="7534186" y="3626547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Implantação do Time de Segurança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A6CCAB-051C-49E3-A86D-02EE84563BC2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7" name="Retângulo: Cantos Arredondados 21">
            <a:extLst>
              <a:ext uri="{FF2B5EF4-FFF2-40B4-BE49-F238E27FC236}">
                <a16:creationId xmlns:a16="http://schemas.microsoft.com/office/drawing/2014/main" id="{698BE3B6-2597-4F06-AD11-A95B90D65A00}"/>
              </a:ext>
            </a:extLst>
          </p:cNvPr>
          <p:cNvSpPr/>
          <p:nvPr/>
        </p:nvSpPr>
        <p:spPr>
          <a:xfrm>
            <a:off x="4916297" y="5268886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Mapeamento de riscos</a:t>
            </a:r>
          </a:p>
        </p:txBody>
      </p:sp>
      <p:sp>
        <p:nvSpPr>
          <p:cNvPr id="30" name="Retângulo: Cantos Arredondados 14">
            <a:extLst>
              <a:ext uri="{FF2B5EF4-FFF2-40B4-BE49-F238E27FC236}">
                <a16:creationId xmlns:a16="http://schemas.microsoft.com/office/drawing/2014/main" id="{C5E43A26-1D94-428A-9900-AD722AE507CC}"/>
              </a:ext>
            </a:extLst>
          </p:cNvPr>
          <p:cNvSpPr/>
          <p:nvPr/>
        </p:nvSpPr>
        <p:spPr>
          <a:xfrm>
            <a:off x="7534186" y="5268886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Mapeamento de riscos</a:t>
            </a:r>
          </a:p>
        </p:txBody>
      </p:sp>
    </p:spTree>
    <p:extLst>
      <p:ext uri="{BB962C8B-B14F-4D97-AF65-F5344CB8AC3E}">
        <p14:creationId xmlns:p14="http://schemas.microsoft.com/office/powerpoint/2010/main" val="388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539451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>
                <a:solidFill>
                  <a:srgbClr val="0E3449"/>
                </a:solidFill>
              </a:rPr>
              <a:t>Consolidar junto aos profissionais da APS e da AAE a cultura de ações relacionadas à qualidade e segurança do paciente nos serviços de saúde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Compreender os conceitos relacionados à segurança do paciente e sua aplicação prática 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Reforçar a transversalidade da segurança do paciente e sua relação com os macroprocessos da APS e AAE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Apoiar a integração dos Núcleos de Segurança do Paciente nos contextos estadual e municipal 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Implantar o Time de Segurança no contexto local, integrado aos núcleos Estadual e Municipal</a:t>
            </a: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284B422-7C55-412D-B23C-3947975E6C7E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4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relacionados a Segurança do Paciente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3D5056B-C386-4F76-9C31-B69A4A27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331" y="6185154"/>
            <a:ext cx="4851335" cy="42036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https://vimeo.com/783755711/d7a54e7724</a:t>
            </a:r>
            <a:r>
              <a:rPr lang="pt-BR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E3449"/>
                </a:solidFill>
              </a:rPr>
              <a:t> </a:t>
            </a:r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E41F3F-90C5-48F1-8626-AE1EFD319DF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C95C1B-B3D7-4B0D-88DC-E7261F8F8145}"/>
              </a:ext>
            </a:extLst>
          </p:cNvPr>
          <p:cNvSpPr txBox="1"/>
          <p:nvPr/>
        </p:nvSpPr>
        <p:spPr>
          <a:xfrm>
            <a:off x="2828499" y="2153180"/>
            <a:ext cx="73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Conceitos chave da Classificação Internacional de Segurança do Paciente </a:t>
            </a:r>
            <a:endParaRPr lang="pt-BR" dirty="0">
              <a:solidFill>
                <a:srgbClr val="0E3449"/>
              </a:solidFill>
            </a:endParaRP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45C7AB48-901F-4FD6-AE3E-583086621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05" y="263933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9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5" y="622147"/>
            <a:ext cx="10052222" cy="1325563"/>
          </a:xfrm>
        </p:spPr>
        <p:txBody>
          <a:bodyPr/>
          <a:lstStyle/>
          <a:p>
            <a:r>
              <a:rPr lang="pt-BR" dirty="0"/>
              <a:t>Onde queremos chegar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7473" y="2875119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6437" y="2720923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79749" y="3061869"/>
            <a:ext cx="2845709" cy="400110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89478" y="4623577"/>
            <a:ext cx="2826251" cy="1323439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ETAPA 9 : A TRANSVERSALIDADE DA SEGURANÇA DO PACIENTE NA PAS 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084229" y="5102079"/>
            <a:ext cx="2857747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INSTRUMENTALIZAR AS EQUIPES DE SAÚDE PARA A </a:t>
            </a:r>
            <a:r>
              <a:rPr lang="pt-BR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CULTURA DE AÇÕES RELACIONADAS À QUALIDADE E SEGURANÇA DO PACIENTE NOS SERVIÇOS DE SAÚDE</a:t>
            </a:r>
            <a:endParaRPr lang="en-US" sz="14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869301" y="3051318"/>
            <a:ext cx="4128071" cy="400110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074115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595615" y="4800841"/>
            <a:ext cx="2560559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just">
              <a:defRPr sz="1400" b="1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/>
              <a:t>APOIAR A IMPLANTAÇÃO DOS TIMES DE SEGURANÇA NOS SERVIÇOS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3975076" y="4873046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85146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862250" y="1609491"/>
            <a:ext cx="4362374" cy="369332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PRÁTICA ASSISTENCIAL SEGURA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85145" y="221794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2460" y="4469949"/>
            <a:ext cx="2462349" cy="246234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9E11DA8-EADE-42B3-8EFB-237663183A2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91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3D5056B-C386-4F76-9C31-B69A4A27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47" y="6114953"/>
            <a:ext cx="4877278" cy="3719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000" dirty="0">
                <a:hlinkClick r:id="rId2"/>
              </a:rPr>
              <a:t>https://vimeo.com/784031928/584fbe5353</a:t>
            </a:r>
            <a:r>
              <a:rPr lang="pt-BR" sz="2000" dirty="0"/>
              <a:t> </a:t>
            </a:r>
          </a:p>
          <a:p>
            <a:pPr lvl="0" algn="just"/>
            <a:endParaRPr lang="pt-BR" sz="2000" dirty="0"/>
          </a:p>
          <a:p>
            <a:pPr marL="0" lvl="0" indent="0" algn="just">
              <a:buNone/>
            </a:pPr>
            <a:endParaRPr lang="pt-BR" sz="2000" dirty="0"/>
          </a:p>
          <a:p>
            <a:pPr lvl="0" algn="just"/>
            <a:endParaRPr lang="pt-BR" sz="2000" dirty="0"/>
          </a:p>
          <a:p>
            <a:pPr lvl="0" algn="just"/>
            <a:endParaRPr lang="pt-BR" sz="2000" dirty="0"/>
          </a:p>
          <a:p>
            <a:pPr marL="0" lvl="0" indent="0" algn="just">
              <a:buNone/>
            </a:pPr>
            <a:endParaRPr lang="pt-BR" sz="2000" dirty="0"/>
          </a:p>
          <a:p>
            <a:pPr marL="0" lvl="0" indent="0" algn="just">
              <a:buNone/>
            </a:pPr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E41F3F-90C5-48F1-8626-AE1EFD319DF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8C8091-581F-0AD3-EEC7-5EDACDB6ADF2}"/>
              </a:ext>
            </a:extLst>
          </p:cNvPr>
          <p:cNvSpPr txBox="1"/>
          <p:nvPr/>
        </p:nvSpPr>
        <p:spPr>
          <a:xfrm>
            <a:off x="6313842" y="6107811"/>
            <a:ext cx="48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tabLst/>
              <a:defRPr/>
            </a:pP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/>
              </a:rPr>
              <a:t>https://vimeo.com/784031847/017003758c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A75E1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C517FD-2712-4B6B-AFC7-57E81DB550B2}"/>
              </a:ext>
            </a:extLst>
          </p:cNvPr>
          <p:cNvSpPr txBox="1"/>
          <p:nvPr/>
        </p:nvSpPr>
        <p:spPr>
          <a:xfrm>
            <a:off x="397583" y="1947710"/>
            <a:ext cx="5443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a Cultura de Segurança transforma a Organização de Saúde 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F07CA-4CB7-421F-8EB3-91387055CC8B}"/>
              </a:ext>
            </a:extLst>
          </p:cNvPr>
          <p:cNvSpPr txBox="1"/>
          <p:nvPr/>
        </p:nvSpPr>
        <p:spPr>
          <a:xfrm>
            <a:off x="6313842" y="1947711"/>
            <a:ext cx="4877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que a cultura de segurança é fundamental para prevenção de erros nos serviços de saúde 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229A71F-A2E0-49EE-BBB6-45396D70F8AF}"/>
              </a:ext>
            </a:extLst>
          </p:cNvPr>
          <p:cNvSpPr txBox="1">
            <a:spLocks/>
          </p:cNvSpPr>
          <p:nvPr/>
        </p:nvSpPr>
        <p:spPr>
          <a:xfrm>
            <a:off x="348515" y="622147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/>
              <a:t>Onde queremos chegar</a:t>
            </a:r>
            <a:endParaRPr lang="pt-BR" dirty="0"/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4C8E37A7-80D5-407B-85C1-BE404AA48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51" y="2696862"/>
            <a:ext cx="3315269" cy="3315269"/>
          </a:xfrm>
          <a:prstGeom prst="rect">
            <a:avLst/>
          </a:prstGeom>
        </p:spPr>
      </p:pic>
      <p:pic>
        <p:nvPicPr>
          <p:cNvPr id="13" name="Imagem 12" descr="Código QR&#10;&#10;Descrição gerada automaticamente">
            <a:extLst>
              <a:ext uri="{FF2B5EF4-FFF2-40B4-BE49-F238E27FC236}">
                <a16:creationId xmlns:a16="http://schemas.microsoft.com/office/drawing/2014/main" id="{5951B788-691E-47E6-B873-EF4C554D1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46" y="2693292"/>
            <a:ext cx="3315269" cy="33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184" y="3034902"/>
            <a:ext cx="8675632" cy="2498632"/>
          </a:xfrm>
        </p:spPr>
        <p:txBody>
          <a:bodyPr/>
          <a:lstStyle/>
          <a:p>
            <a:pPr algn="ctr"/>
            <a:r>
              <a:rPr lang="pt-BR" b="1" i="1" dirty="0">
                <a:solidFill>
                  <a:srgbClr val="0E3449"/>
                </a:solidFill>
              </a:rPr>
              <a:t>Aqui, os participantes podem inserir o cronograma para operacionalização da etapa, customizado de acordo com aspectos contextuais.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68EB9D-51D4-433A-9E80-6BE216F53C6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820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1110156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1116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Poppins</vt:lpstr>
      <vt:lpstr>Times New Roman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1_Capa Início</vt:lpstr>
      <vt:lpstr>1_Capa Seção</vt:lpstr>
      <vt:lpstr>1_Capa Final</vt:lpstr>
      <vt:lpstr>Material de Apoio – Parte I</vt:lpstr>
      <vt:lpstr>Apresentação da Etapa 9</vt:lpstr>
      <vt:lpstr>Desenho da Etapa</vt:lpstr>
      <vt:lpstr>Objetivos </vt:lpstr>
      <vt:lpstr>Conceitos relacionados a Segurança do Paciente </vt:lpstr>
      <vt:lpstr>Onde queremos chegar</vt:lpstr>
      <vt:lpstr>Apresentação do PowerPoint</vt:lpstr>
      <vt:lpstr>Cronograma e Operacionalização da Etapa</vt:lpstr>
      <vt:lpstr>Material de Apoio – Parte II</vt:lpstr>
      <vt:lpstr>Núcleo Estadual de Segurança do Paciente </vt:lpstr>
      <vt:lpstr>Conceito</vt:lpstr>
      <vt:lpstr>Objetivo </vt:lpstr>
      <vt:lpstr>Papel da Gestão Estadual</vt:lpstr>
      <vt:lpstr>Papel da Gestão Estadual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123</cp:revision>
  <dcterms:created xsi:type="dcterms:W3CDTF">2021-05-10T00:56:02Z</dcterms:created>
  <dcterms:modified xsi:type="dcterms:W3CDTF">2023-03-02T13:37:18Z</dcterms:modified>
</cp:coreProperties>
</file>