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slideLayouts/slideLayout30.xml" ContentType="application/vnd.openxmlformats-officedocument.presentationml.slideLayout+xml"/>
  <Override PartName="/ppt/theme/theme5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  <p:sldMasterId id="2147483695" r:id="rId2"/>
    <p:sldMasterId id="2147483698" r:id="rId3"/>
    <p:sldMasterId id="2147483648" r:id="rId4"/>
    <p:sldMasterId id="2147483701" r:id="rId5"/>
  </p:sldMasterIdLst>
  <p:sldIdLst>
    <p:sldId id="257" r:id="rId6"/>
    <p:sldId id="258" r:id="rId7"/>
    <p:sldId id="259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62" r:id="rId16"/>
    <p:sldId id="261" r:id="rId17"/>
    <p:sldId id="260" r:id="rId1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5892676-B889-407F-9E0A-031BB9479CAA}" v="544" dt="2021-11-05T14:57:55.20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05.11.2021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7683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05.11.2021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6588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05.11.2021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63975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609323" y="2640562"/>
            <a:ext cx="7374294" cy="776094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728006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7DC58E-069D-4F36-BE29-0B66CB30F52D}" type="datetimeFigureOut">
              <a:rPr lang="pt-BR" smtClean="0"/>
              <a:t>05/11/2021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863D64-5C49-418F-86B0-72AC76350E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57355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ítulo 1"/>
          <p:cNvSpPr>
            <a:spLocks noGrp="1"/>
          </p:cNvSpPr>
          <p:nvPr>
            <p:ph type="title"/>
          </p:nvPr>
        </p:nvSpPr>
        <p:spPr>
          <a:xfrm>
            <a:off x="1457130" y="2163905"/>
            <a:ext cx="7108371" cy="8665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35322137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7DC58E-069D-4F36-BE29-0B66CB30F52D}" type="datetimeFigureOut">
              <a:rPr lang="pt-BR" smtClean="0"/>
              <a:t>05/11/2021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863D64-5C49-418F-86B0-72AC76350E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99417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0752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0752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97121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8387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3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3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3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3">
                    <a:lumMod val="50000"/>
                  </a:schemeClr>
                </a:solidFill>
              </a:defRPr>
            </a:lvl5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16770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614173"/>
                </a:solidFill>
              </a:defRPr>
            </a:lvl1pPr>
            <a:lvl2pPr>
              <a:defRPr>
                <a:solidFill>
                  <a:srgbClr val="614173"/>
                </a:solidFill>
              </a:defRPr>
            </a:lvl2pPr>
            <a:lvl3pPr>
              <a:defRPr>
                <a:solidFill>
                  <a:srgbClr val="614173"/>
                </a:solidFill>
              </a:defRPr>
            </a:lvl3pPr>
            <a:lvl4pPr>
              <a:defRPr>
                <a:solidFill>
                  <a:srgbClr val="614173"/>
                </a:solidFill>
              </a:defRPr>
            </a:lvl4pPr>
            <a:lvl5pPr>
              <a:defRPr>
                <a:solidFill>
                  <a:srgbClr val="614173"/>
                </a:solidFill>
              </a:defRPr>
            </a:lvl5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16770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244" y="14049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5244" y="42846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423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05.11.2021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0052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980514"/>
            <a:ext cx="10515600" cy="1325562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32486" y="2397211"/>
            <a:ext cx="5181600" cy="377975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766486" y="2397211"/>
            <a:ext cx="5181600" cy="377975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21595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3182" y="840986"/>
            <a:ext cx="10515600" cy="1260087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03182" y="215702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03182" y="2980936"/>
            <a:ext cx="5157787" cy="306530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735594" y="215702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735594" y="2980936"/>
            <a:ext cx="5183188" cy="306530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14426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1139133"/>
            <a:ext cx="10515600" cy="1325563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61000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0745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0916" y="774441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2021" y="118336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10916" y="2374641"/>
            <a:ext cx="3932237" cy="368235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68801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1763" y="709127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619316" y="1247290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31763" y="2309327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17121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858058"/>
            <a:ext cx="10093412" cy="1325563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42783" y="2318558"/>
            <a:ext cx="10093412" cy="3765001"/>
          </a:xfrm>
        </p:spPr>
        <p:txBody>
          <a:bodyPr vert="eaVert"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4709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765402" y="965621"/>
            <a:ext cx="2628900" cy="5173922"/>
          </a:xfrm>
        </p:spPr>
        <p:txBody>
          <a:bodyPr vert="eaVert"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0" y="965621"/>
            <a:ext cx="7613002" cy="5173922"/>
          </a:xfrm>
        </p:spPr>
        <p:txBody>
          <a:bodyPr vert="eaVert"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59778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88384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7DC58E-069D-4F36-BE29-0B66CB30F52D}" type="datetimeFigureOut">
              <a:rPr lang="pt-BR" smtClean="0"/>
              <a:t>05/11/2021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863D64-5C49-418F-86B0-72AC76350E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830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05.11.2021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13757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7315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05.11.2021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4613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05.11.2021</a:t>
            </a:fld>
            <a:endParaRPr lang="de-DE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4421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05.11.2021</a:t>
            </a:fld>
            <a:endParaRPr lang="de-DE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8533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05.11.2021</a:t>
            </a:fld>
            <a:endParaRPr lang="de-DE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8281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05.11.2021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7836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05.11.2021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5566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17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E51C7C-CEA3-4CAA-BE4B-344879E7C377}" type="datetimeFigureOut">
              <a:rPr lang="de-DE" smtClean="0"/>
              <a:t>05.11.2021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5746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8" name="Retângulo 7"/>
          <p:cNvSpPr/>
          <p:nvPr userDrawn="1"/>
        </p:nvSpPr>
        <p:spPr>
          <a:xfrm>
            <a:off x="4599214" y="2352502"/>
            <a:ext cx="7592785" cy="1438102"/>
          </a:xfrm>
          <a:prstGeom prst="rect">
            <a:avLst/>
          </a:prstGeom>
          <a:solidFill>
            <a:srgbClr val="614173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99214" y="2638273"/>
            <a:ext cx="7108371" cy="8665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401451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1999" cy="6835230"/>
          </a:xfrm>
          <a:prstGeom prst="rect">
            <a:avLst/>
          </a:prstGeom>
        </p:spPr>
      </p:pic>
      <p:sp>
        <p:nvSpPr>
          <p:cNvPr id="6" name="Retângulo 5"/>
          <p:cNvSpPr/>
          <p:nvPr userDrawn="1"/>
        </p:nvSpPr>
        <p:spPr>
          <a:xfrm>
            <a:off x="0" y="1"/>
            <a:ext cx="12192000" cy="222098"/>
          </a:xfrm>
          <a:prstGeom prst="rect">
            <a:avLst/>
          </a:prstGeom>
          <a:solidFill>
            <a:srgbClr val="614173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1" name="Imagem 1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600073"/>
            <a:ext cx="12192001" cy="255146"/>
          </a:xfrm>
          <a:prstGeom prst="rect">
            <a:avLst/>
          </a:prstGeom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457130" y="2163905"/>
            <a:ext cx="7108371" cy="8665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pic>
        <p:nvPicPr>
          <p:cNvPr id="7" name="Imagem 6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35" t="-3466"/>
          <a:stretch/>
        </p:blipFill>
        <p:spPr>
          <a:xfrm>
            <a:off x="8565501" y="2465189"/>
            <a:ext cx="3626498" cy="263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163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614173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C65AB9">
            <a:alpha val="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42783" y="980513"/>
            <a:ext cx="1005222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42783" y="2441013"/>
            <a:ext cx="10052222" cy="36444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Retângulo 3"/>
          <p:cNvSpPr/>
          <p:nvPr userDrawn="1"/>
        </p:nvSpPr>
        <p:spPr>
          <a:xfrm>
            <a:off x="0" y="1"/>
            <a:ext cx="12192000" cy="222098"/>
          </a:xfrm>
          <a:prstGeom prst="rect">
            <a:avLst/>
          </a:prstGeom>
          <a:solidFill>
            <a:srgbClr val="614173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 userDrawn="1"/>
        </p:nvSpPr>
        <p:spPr>
          <a:xfrm>
            <a:off x="319215" y="393924"/>
            <a:ext cx="196746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l"/>
            <a:r>
              <a:rPr lang="pt-BR" sz="2800" b="0" cap="none" spc="0" dirty="0" err="1">
                <a:ln w="0"/>
                <a:solidFill>
                  <a:srgbClr val="614173"/>
                </a:solidFill>
                <a:effectLst/>
                <a:latin typeface="+mn-lt"/>
              </a:rPr>
              <a:t>PlanificaSUS</a:t>
            </a:r>
            <a:endParaRPr lang="pt-BR" sz="2800" b="0" cap="none" spc="0" dirty="0">
              <a:ln w="0"/>
              <a:solidFill>
                <a:srgbClr val="614173"/>
              </a:solidFill>
              <a:effectLst/>
              <a:latin typeface="+mn-lt"/>
            </a:endParaRPr>
          </a:p>
        </p:txBody>
      </p:sp>
      <p:pic>
        <p:nvPicPr>
          <p:cNvPr id="9" name="Imagem 8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12"/>
          <a:stretch/>
        </p:blipFill>
        <p:spPr>
          <a:xfrm>
            <a:off x="10940854" y="3964418"/>
            <a:ext cx="1251146" cy="2893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746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13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87" r:id="rId13"/>
    <p:sldLayoutId id="214748369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kern="1200" baseline="0">
          <a:solidFill>
            <a:schemeClr val="tx1">
              <a:lumMod val="65000"/>
              <a:lumOff val="35000"/>
            </a:schemeClr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9999"/>
        </a:buClr>
        <a:buFontTx/>
        <a:buBlip>
          <a:blip r:embed="rId17"/>
        </a:buBlip>
        <a:defRPr sz="2200" kern="1200" baseline="0">
          <a:solidFill>
            <a:srgbClr val="614173"/>
          </a:solidFill>
          <a:latin typeface="Calibri" panose="020F05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7"/>
        </a:buBlip>
        <a:defRPr sz="2000" kern="1200" baseline="0">
          <a:solidFill>
            <a:srgbClr val="614173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7"/>
        </a:buBlip>
        <a:defRPr sz="1800" kern="1200" baseline="0">
          <a:solidFill>
            <a:srgbClr val="614173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7"/>
        </a:buBlip>
        <a:defRPr sz="1600" kern="1200" baseline="0">
          <a:solidFill>
            <a:srgbClr val="614173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7"/>
        </a:buBlip>
        <a:defRPr sz="1400" kern="1200" baseline="0">
          <a:solidFill>
            <a:srgbClr val="614173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ço Reservado para Conteúdo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pic>
        <p:nvPicPr>
          <p:cNvPr id="8" name="Imagem 7"/>
          <p:cNvPicPr/>
          <p:nvPr userDrawn="1"/>
        </p:nvPicPr>
        <p:blipFill rotWithShape="1">
          <a:blip r:embed="rId4"/>
          <a:srcRect l="37967" t="34437" r="37998" b="35296"/>
          <a:stretch/>
        </p:blipFill>
        <p:spPr bwMode="auto">
          <a:xfrm>
            <a:off x="6353146" y="2763399"/>
            <a:ext cx="1510694" cy="14763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Retângulo 8"/>
          <p:cNvSpPr/>
          <p:nvPr userDrawn="1"/>
        </p:nvSpPr>
        <p:spPr>
          <a:xfrm>
            <a:off x="5027958" y="899010"/>
            <a:ext cx="3987282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solidFill>
                  <a:srgbClr val="614173"/>
                </a:solidFill>
              </a:rPr>
              <a:t>planificasus.com.br</a:t>
            </a:r>
          </a:p>
          <a:p>
            <a:pPr algn="ctr"/>
            <a:endParaRPr lang="pt-BR" sz="2400" b="1" dirty="0">
              <a:solidFill>
                <a:srgbClr val="614173"/>
              </a:solidFill>
            </a:endParaRPr>
          </a:p>
          <a:p>
            <a:pPr algn="ctr"/>
            <a:r>
              <a:rPr lang="pt-BR" dirty="0">
                <a:solidFill>
                  <a:srgbClr val="614173"/>
                </a:solidFill>
              </a:rPr>
              <a:t>Para saber mais sobre os projetos</a:t>
            </a:r>
          </a:p>
          <a:p>
            <a:pPr algn="ctr"/>
            <a:r>
              <a:rPr lang="pt-BR" b="1" dirty="0">
                <a:solidFill>
                  <a:srgbClr val="614173"/>
                </a:solidFill>
              </a:rPr>
              <a:t>PROADI-SUS do Triênio 2021-2023 </a:t>
            </a:r>
          </a:p>
          <a:p>
            <a:pPr algn="ctr"/>
            <a:r>
              <a:rPr lang="pt-BR" dirty="0">
                <a:solidFill>
                  <a:srgbClr val="614173"/>
                </a:solidFill>
              </a:rPr>
              <a:t>Acesse o Portal PROADI-SUS:</a:t>
            </a:r>
          </a:p>
        </p:txBody>
      </p:sp>
    </p:spTree>
    <p:extLst>
      <p:ext uri="{BB962C8B-B14F-4D97-AF65-F5344CB8AC3E}">
        <p14:creationId xmlns:p14="http://schemas.microsoft.com/office/powerpoint/2010/main" val="2058422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599214" y="2424701"/>
            <a:ext cx="7442098" cy="1315092"/>
          </a:xfrm>
        </p:spPr>
        <p:txBody>
          <a:bodyPr>
            <a:noAutofit/>
          </a:bodyPr>
          <a:lstStyle/>
          <a:p>
            <a:r>
              <a:rPr lang="pt-BR" sz="3200" dirty="0"/>
              <a:t>Integração e Comunicação entre APS e AAE</a:t>
            </a:r>
            <a:br>
              <a:rPr lang="pt-BR" sz="3200" dirty="0"/>
            </a:br>
            <a:r>
              <a:rPr lang="pt-BR" sz="3200" dirty="0"/>
              <a:t>Oficina Tutorial 5.2 integrada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95CF383A-BBF9-4930-B52F-E8F655029CA5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6141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/>
            <a:r>
              <a:rPr lang="pt-BR" b="1" dirty="0"/>
              <a:t>ORIENTAÇÕES:</a:t>
            </a:r>
          </a:p>
          <a:p>
            <a:pPr algn="ctr"/>
            <a:endParaRPr lang="pt-BR" dirty="0">
              <a:cs typeface="Calibri"/>
            </a:endParaRPr>
          </a:p>
          <a:p>
            <a:pPr algn="ctr"/>
            <a:r>
              <a:rPr lang="pt-BR" dirty="0">
                <a:ea typeface="+mn-lt"/>
                <a:cs typeface="+mn-lt"/>
              </a:rPr>
              <a:t>Os tutores das unidades – APS e AAE – devem compilar uma apresentação única, juntando os conteúdos produzidos pela APS e pela AAE.</a:t>
            </a:r>
          </a:p>
          <a:p>
            <a:pPr algn="ctr"/>
            <a:endParaRPr lang="pt-BR" b="1" dirty="0">
              <a:ea typeface="+mn-lt"/>
              <a:cs typeface="+mn-lt"/>
            </a:endParaRPr>
          </a:p>
          <a:p>
            <a:endParaRPr lang="pt-BR" dirty="0">
              <a:ea typeface="+mn-lt"/>
              <a:cs typeface="+mn-lt"/>
            </a:endParaRPr>
          </a:p>
          <a:p>
            <a:pPr algn="ctr"/>
            <a:endParaRPr lang="pt-BR" dirty="0">
              <a:ea typeface="+mn-lt"/>
              <a:cs typeface="+mn-lt"/>
            </a:endParaRPr>
          </a:p>
          <a:p>
            <a:pPr algn="ctr"/>
            <a:endParaRPr lang="pt-BR" b="1" dirty="0">
              <a:cs typeface="Calibri"/>
            </a:endParaRPr>
          </a:p>
          <a:p>
            <a:pPr algn="ctr"/>
            <a:endParaRPr lang="pt-BR" b="1" dirty="0">
              <a:cs typeface="Calibri"/>
            </a:endParaRPr>
          </a:p>
          <a:p>
            <a:pPr algn="ctr"/>
            <a:endParaRPr lang="pt-BR" b="1" dirty="0">
              <a:cs typeface="Calibri"/>
            </a:endParaRPr>
          </a:p>
          <a:p>
            <a:pPr algn="ctr"/>
            <a:endParaRPr lang="pt-BR" dirty="0">
              <a:cs typeface="Calibri"/>
            </a:endParaRPr>
          </a:p>
          <a:p>
            <a:pPr algn="ctr"/>
            <a:endParaRPr lang="pt-BR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055886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>
                <a:latin typeface="Calibri"/>
                <a:cs typeface="Calibri"/>
              </a:rPr>
              <a:t>Compartilhamento do cuidado e segurança do paciente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>
              <a:solidFill>
                <a:srgbClr val="614173"/>
              </a:solidFill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4C75D3B6-1CB9-4A44-8AC2-6791311EBEBB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6141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/>
            <a:r>
              <a:rPr lang="pt-BR" b="1" dirty="0"/>
              <a:t>ORIENTAÇÕES:</a:t>
            </a:r>
          </a:p>
          <a:p>
            <a:pPr algn="ctr"/>
            <a:endParaRPr lang="pt-BR" b="1" dirty="0">
              <a:cs typeface="Calibri"/>
            </a:endParaRPr>
          </a:p>
          <a:p>
            <a:pPr algn="ctr"/>
            <a:r>
              <a:rPr lang="pt-BR" b="1" dirty="0">
                <a:cs typeface="Calibri"/>
              </a:rPr>
              <a:t>Tutores: compilar discussão e identificar o que pode ser padronizado nas unidades e o que precisa ser direcionado a gestão.</a:t>
            </a:r>
          </a:p>
          <a:p>
            <a:pPr algn="ctr"/>
            <a:endParaRPr lang="pt-BR" b="1" dirty="0">
              <a:cs typeface="Calibri"/>
            </a:endParaRPr>
          </a:p>
          <a:p>
            <a:pPr algn="ctr"/>
            <a:r>
              <a:rPr lang="pt-BR" b="1" dirty="0">
                <a:cs typeface="Calibri"/>
              </a:rPr>
              <a:t>Material de apoio – Guia de orientações para Etapa 5 – Atividades padrão de qualidade e segurança do paciente</a:t>
            </a:r>
          </a:p>
          <a:p>
            <a:pPr algn="ctr"/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10403591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8CA61F-9A33-4019-A6B7-9765EA529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4297" y="1962364"/>
            <a:ext cx="5729834" cy="1304817"/>
          </a:xfrm>
        </p:spPr>
        <p:txBody>
          <a:bodyPr>
            <a:normAutofit/>
          </a:bodyPr>
          <a:lstStyle/>
          <a:p>
            <a:r>
              <a:rPr lang="pt-BR" sz="3200" dirty="0"/>
              <a:t>Análise</a:t>
            </a:r>
            <a:r>
              <a:rPr lang="pt-BR" sz="3200" dirty="0">
                <a:ea typeface="+mn-lt"/>
                <a:cs typeface="+mn-lt"/>
              </a:rPr>
              <a:t> local e plano de ação 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29682578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Calibri"/>
                <a:cs typeface="Calibri"/>
              </a:rPr>
              <a:t>Análise local e plano de ação 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pt-BR" b="1" dirty="0">
                <a:solidFill>
                  <a:srgbClr val="614173"/>
                </a:solidFill>
                <a:latin typeface="Calibri"/>
                <a:cs typeface="Calibri"/>
              </a:rPr>
              <a:t>Objetivo da atividade:  </a:t>
            </a:r>
            <a:r>
              <a:rPr lang="pt-BR" dirty="0">
                <a:solidFill>
                  <a:srgbClr val="614173"/>
                </a:solidFill>
                <a:latin typeface="Calibri"/>
                <a:cs typeface="Calibri"/>
              </a:rPr>
              <a:t>Realizar a análise local para identificar, investigar e priorizar problemas e oportunidades de melhorias relacionadas a etapa. Construir plano de ação customizado a realidade local.</a:t>
            </a:r>
            <a:endParaRPr lang="pt-BR" dirty="0">
              <a:solidFill>
                <a:srgbClr val="614173"/>
              </a:solidFill>
              <a:cs typeface="Calibri"/>
            </a:endParaRPr>
          </a:p>
          <a:p>
            <a:pPr lvl="0" algn="just">
              <a:buChar char="•"/>
            </a:pPr>
            <a:endParaRPr lang="pt-BR" dirty="0">
              <a:solidFill>
                <a:srgbClr val="614173"/>
              </a:solidFill>
              <a:cs typeface="Calibri"/>
            </a:endParaRPr>
          </a:p>
          <a:p>
            <a:pPr lvl="1" algn="just">
              <a:buClr>
                <a:schemeClr val="bg1">
                  <a:lumMod val="50000"/>
                </a:schemeClr>
              </a:buClr>
              <a:buFont typeface="Wingdings"/>
              <a:buChar char="ü"/>
            </a:pPr>
            <a:r>
              <a:rPr lang="pt-BR" dirty="0">
                <a:solidFill>
                  <a:srgbClr val="614173"/>
                </a:solidFill>
                <a:latin typeface="Calibri"/>
                <a:cs typeface="Calibri"/>
              </a:rPr>
              <a:t>Situação atual</a:t>
            </a:r>
          </a:p>
          <a:p>
            <a:pPr lvl="1" algn="just">
              <a:buClr>
                <a:schemeClr val="bg1">
                  <a:lumMod val="50000"/>
                </a:schemeClr>
              </a:buClr>
              <a:buFont typeface="Wingdings"/>
              <a:buChar char="ü"/>
            </a:pPr>
            <a:r>
              <a:rPr lang="pt-BR" dirty="0">
                <a:solidFill>
                  <a:srgbClr val="614173"/>
                </a:solidFill>
                <a:latin typeface="Calibri"/>
                <a:cs typeface="Calibri"/>
              </a:rPr>
              <a:t>Análise (causa raiz)</a:t>
            </a:r>
            <a:endParaRPr lang="pt-BR" dirty="0">
              <a:solidFill>
                <a:srgbClr val="614173"/>
              </a:solidFill>
              <a:cs typeface="Calibri"/>
            </a:endParaRPr>
          </a:p>
          <a:p>
            <a:pPr lvl="1" algn="just">
              <a:buClr>
                <a:schemeClr val="bg1">
                  <a:lumMod val="50000"/>
                </a:schemeClr>
              </a:buClr>
              <a:buFont typeface="Wingdings"/>
              <a:buChar char="ü"/>
            </a:pPr>
            <a:r>
              <a:rPr lang="pt-BR" dirty="0">
                <a:solidFill>
                  <a:srgbClr val="614173"/>
                </a:solidFill>
                <a:latin typeface="Calibri"/>
                <a:cs typeface="Calibri"/>
              </a:rPr>
              <a:t>Objetivo</a:t>
            </a:r>
          </a:p>
          <a:p>
            <a:pPr lvl="1" algn="just">
              <a:buClr>
                <a:schemeClr val="bg1">
                  <a:lumMod val="50000"/>
                </a:schemeClr>
              </a:buClr>
              <a:buFont typeface="Wingdings"/>
              <a:buChar char="ü"/>
            </a:pPr>
            <a:r>
              <a:rPr lang="pt-BR" dirty="0">
                <a:solidFill>
                  <a:srgbClr val="614173"/>
                </a:solidFill>
                <a:latin typeface="Calibri"/>
                <a:cs typeface="Calibri"/>
              </a:rPr>
              <a:t>Metas e indicadores</a:t>
            </a:r>
            <a:endParaRPr lang="pt-BR" dirty="0">
              <a:solidFill>
                <a:srgbClr val="614173"/>
              </a:solidFill>
              <a:cs typeface="Calibri"/>
            </a:endParaRPr>
          </a:p>
          <a:p>
            <a:pPr algn="just">
              <a:buChar char="•"/>
            </a:pPr>
            <a:endParaRPr lang="pt-BR" dirty="0">
              <a:solidFill>
                <a:srgbClr val="614173"/>
              </a:solidFill>
              <a:cs typeface="Calibri"/>
            </a:endParaRPr>
          </a:p>
          <a:p>
            <a:pPr marL="0" indent="0" algn="just">
              <a:buNone/>
            </a:pPr>
            <a:endParaRPr lang="pt-BR" dirty="0">
              <a:solidFill>
                <a:srgbClr val="614173"/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05362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76313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Atividades </a:t>
            </a:r>
          </a:p>
        </p:txBody>
      </p:sp>
    </p:spTree>
    <p:extLst>
      <p:ext uri="{BB962C8B-B14F-4D97-AF65-F5344CB8AC3E}">
        <p14:creationId xmlns:p14="http://schemas.microsoft.com/office/powerpoint/2010/main" val="8040729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Painel de atividades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9552D0F4-2103-4F17-9D6F-A47832C32291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6141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/>
            <a:r>
              <a:rPr lang="pt-BR" b="1" dirty="0"/>
              <a:t>ORIENTAÇÕES:</a:t>
            </a:r>
          </a:p>
          <a:p>
            <a:pPr algn="ctr"/>
            <a:endParaRPr lang="pt-BR" b="1" dirty="0">
              <a:cs typeface="Calibri"/>
            </a:endParaRPr>
          </a:p>
          <a:p>
            <a:pPr algn="ctr"/>
            <a:endParaRPr lang="pt-BR" b="1" dirty="0">
              <a:cs typeface="Calibri"/>
            </a:endParaRPr>
          </a:p>
          <a:p>
            <a:pPr algn="ctr"/>
            <a:endParaRPr lang="pt-BR" b="1" dirty="0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Fonte de sub-título: calibri 28 - cor do marcador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Corpo do texto: calibri 22 – roxo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Manter os marcadores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Máximo cinco tópicos por slide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Tópicos alinhados à esquerda</a:t>
            </a:r>
          </a:p>
          <a:p>
            <a:pPr algn="ctr"/>
            <a:endParaRPr lang="pt-BR" dirty="0"/>
          </a:p>
          <a:p>
            <a:pPr algn="ctr"/>
            <a:endParaRPr lang="pt-BR" dirty="0"/>
          </a:p>
        </p:txBody>
      </p:sp>
      <p:sp>
        <p:nvSpPr>
          <p:cNvPr id="11" name="Espaço Reservado para Conteúdo 10">
            <a:extLst>
              <a:ext uri="{FF2B5EF4-FFF2-40B4-BE49-F238E27FC236}">
                <a16:creationId xmlns:a16="http://schemas.microsoft.com/office/drawing/2014/main" id="{68F638FF-B4AE-49D6-AEF1-DAA0D8CBAD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graphicFrame>
        <p:nvGraphicFramePr>
          <p:cNvPr id="13" name="Tabela 6">
            <a:extLst>
              <a:ext uri="{FF2B5EF4-FFF2-40B4-BE49-F238E27FC236}">
                <a16:creationId xmlns:a16="http://schemas.microsoft.com/office/drawing/2014/main" id="{DDEAD7E9-9159-46F3-8CB6-E36AA7CEE16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5749518"/>
              </p:ext>
            </p:extLst>
          </p:nvPr>
        </p:nvGraphicFramePr>
        <p:xfrm>
          <a:off x="442913" y="2441575"/>
          <a:ext cx="10592389" cy="19949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66160">
                  <a:extLst>
                    <a:ext uri="{9D8B030D-6E8A-4147-A177-3AD203B41FA5}">
                      <a16:colId xmlns:a16="http://schemas.microsoft.com/office/drawing/2014/main" val="1515590233"/>
                    </a:ext>
                  </a:extLst>
                </a:gridCol>
                <a:gridCol w="1526229">
                  <a:extLst>
                    <a:ext uri="{9D8B030D-6E8A-4147-A177-3AD203B41FA5}">
                      <a16:colId xmlns:a16="http://schemas.microsoft.com/office/drawing/2014/main" val="4188517188"/>
                    </a:ext>
                  </a:extLst>
                </a:gridCol>
              </a:tblGrid>
              <a:tr h="407307">
                <a:tc>
                  <a:txBody>
                    <a:bodyPr/>
                    <a:lstStyle/>
                    <a:p>
                      <a:r>
                        <a:rPr lang="pt-BR" dirty="0"/>
                        <a:t>Atividade</a:t>
                      </a:r>
                    </a:p>
                  </a:txBody>
                  <a:tcPr>
                    <a:solidFill>
                      <a:srgbClr val="61417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Tempo</a:t>
                      </a:r>
                    </a:p>
                  </a:txBody>
                  <a:tcPr>
                    <a:solidFill>
                      <a:srgbClr val="6141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9847213"/>
                  </a:ext>
                </a:extLst>
              </a:tr>
              <a:tr h="353290">
                <a:tc>
                  <a:txBody>
                    <a:bodyPr/>
                    <a:lstStyle/>
                    <a:p>
                      <a:r>
                        <a:rPr lang="pt-BR" dirty="0"/>
                        <a:t>Atividade 1: Plano de cuidados na APS e o compartilhamento do cuidado centrado na pessoa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pt-BR" sz="1800" b="0" i="0" u="none" strike="noStrike" noProof="0" dirty="0">
                          <a:latin typeface="Calibri"/>
                        </a:rPr>
                        <a:t>2 horas</a:t>
                      </a:r>
                      <a:endParaRPr lang="pt-BR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351199"/>
                  </a:ext>
                </a:extLst>
              </a:tr>
              <a:tr h="407307">
                <a:tc>
                  <a:txBody>
                    <a:bodyPr/>
                    <a:lstStyle/>
                    <a:p>
                      <a:r>
                        <a:rPr lang="pt-BR" dirty="0"/>
                        <a:t>Atividade 2: Atenção contínua como tecnologia leve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2 horas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5235962"/>
                  </a:ext>
                </a:extLst>
              </a:tr>
              <a:tr h="407307">
                <a:tc>
                  <a:txBody>
                    <a:bodyPr/>
                    <a:lstStyle/>
                    <a:p>
                      <a:r>
                        <a:rPr lang="pt-BR" dirty="0"/>
                        <a:t>Atividade 3: Compartilhamento do cuidado e segurança do paciente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2 horas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6071503"/>
                  </a:ext>
                </a:extLst>
              </a:tr>
              <a:tr h="407307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pt-BR" dirty="0"/>
                        <a:t>Atividade 4: </a:t>
                      </a:r>
                      <a:r>
                        <a:rPr lang="pt-BR" sz="1800" b="0" i="0" u="none" strike="noStrike" noProof="0" dirty="0">
                          <a:latin typeface="Calibri"/>
                        </a:rPr>
                        <a:t>Análise local e plano de ação</a:t>
                      </a:r>
                      <a:endParaRPr lang="pt-BR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pt-BR" dirty="0"/>
                        <a:t>2 horas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75158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54761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8CA61F-9A33-4019-A6B7-9765EA529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4297" y="1962364"/>
            <a:ext cx="5729834" cy="1304817"/>
          </a:xfrm>
        </p:spPr>
        <p:txBody>
          <a:bodyPr>
            <a:normAutofit fontScale="90000"/>
          </a:bodyPr>
          <a:lstStyle/>
          <a:p>
            <a:r>
              <a:rPr lang="pt-BR" sz="3200" dirty="0">
                <a:ea typeface="+mn-lt"/>
                <a:cs typeface="+mn-lt"/>
              </a:rPr>
              <a:t>1. Plano de cuidados na APS e o compartilhamento do cuidado centrado na pessoa </a:t>
            </a:r>
            <a:endParaRPr lang="pt-BR" sz="32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661640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Calibri"/>
                <a:cs typeface="Calibri"/>
              </a:rPr>
              <a:t>Plano de cuidados na APS e o compartilhamento do cuidado centrado na pessoa  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>
              <a:solidFill>
                <a:srgbClr val="614173"/>
              </a:solidFill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4C75D3B6-1CB9-4A44-8AC2-6791311EBEBB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6141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/>
            <a:r>
              <a:rPr lang="pt-BR" b="1" dirty="0"/>
              <a:t>ORIENTAÇÕES:</a:t>
            </a:r>
          </a:p>
          <a:p>
            <a:pPr algn="ctr"/>
            <a:endParaRPr lang="pt-BR" b="1" dirty="0">
              <a:cs typeface="Calibri"/>
            </a:endParaRPr>
          </a:p>
          <a:p>
            <a:pPr algn="ctr"/>
            <a:endParaRPr lang="pt-BR" dirty="0">
              <a:ea typeface="+mn-lt"/>
              <a:cs typeface="+mn-lt"/>
            </a:endParaRPr>
          </a:p>
          <a:p>
            <a:pPr algn="ctr"/>
            <a:r>
              <a:rPr lang="pt-BR" b="1" dirty="0">
                <a:ea typeface="+mn-lt"/>
                <a:cs typeface="+mn-lt"/>
              </a:rPr>
              <a:t>Tutor da APS: inserir apresentação da equipe.</a:t>
            </a:r>
          </a:p>
          <a:p>
            <a:pPr algn="ctr"/>
            <a:endParaRPr lang="pt-BR" b="1" dirty="0">
              <a:cs typeface="Calibri"/>
            </a:endParaRPr>
          </a:p>
          <a:p>
            <a:pPr algn="ctr"/>
            <a:endParaRPr lang="pt-BR" dirty="0">
              <a:cs typeface="Calibri"/>
            </a:endParaRPr>
          </a:p>
          <a:p>
            <a:pPr algn="ctr"/>
            <a:endParaRPr lang="pt-BR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137409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8CA61F-9A33-4019-A6B7-9765EA529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4297" y="1962364"/>
            <a:ext cx="5729834" cy="1304817"/>
          </a:xfrm>
        </p:spPr>
        <p:txBody>
          <a:bodyPr>
            <a:normAutofit/>
          </a:bodyPr>
          <a:lstStyle/>
          <a:p>
            <a:r>
              <a:rPr lang="pt-BR" sz="3200" dirty="0">
                <a:ea typeface="+mn-lt"/>
                <a:cs typeface="+mn-lt"/>
              </a:rPr>
              <a:t>2. Atenção contínua como tecnologia leve </a:t>
            </a:r>
            <a:endParaRPr lang="pt-BR" sz="32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344473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Calibri"/>
                <a:cs typeface="Calibri"/>
              </a:rPr>
              <a:t>Atenção contínua como tecnologia leve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>
              <a:solidFill>
                <a:srgbClr val="614173"/>
              </a:solidFill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4C75D3B6-1CB9-4A44-8AC2-6791311EBEBB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6141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/>
            <a:r>
              <a:rPr lang="pt-BR" b="1" dirty="0"/>
              <a:t>ORIENTAÇÕES:</a:t>
            </a:r>
          </a:p>
          <a:p>
            <a:pPr algn="ctr"/>
            <a:endParaRPr lang="pt-BR" b="1" dirty="0">
              <a:cs typeface="Calibri"/>
            </a:endParaRPr>
          </a:p>
          <a:p>
            <a:pPr algn="ctr"/>
            <a:endParaRPr lang="pt-BR" dirty="0">
              <a:ea typeface="+mn-lt"/>
              <a:cs typeface="+mn-lt"/>
            </a:endParaRPr>
          </a:p>
          <a:p>
            <a:pPr algn="ctr"/>
            <a:r>
              <a:rPr lang="pt-BR" b="1" dirty="0">
                <a:ea typeface="+mn-lt"/>
                <a:cs typeface="+mn-lt"/>
              </a:rPr>
              <a:t>Tutor da AAE: inserir apresentação da equipe.</a:t>
            </a:r>
          </a:p>
          <a:p>
            <a:pPr algn="ctr"/>
            <a:endParaRPr lang="pt-BR" b="1" dirty="0">
              <a:cs typeface="Calibri"/>
            </a:endParaRPr>
          </a:p>
          <a:p>
            <a:pPr algn="ctr"/>
            <a:endParaRPr lang="pt-BR" dirty="0">
              <a:cs typeface="Calibri"/>
            </a:endParaRPr>
          </a:p>
          <a:p>
            <a:pPr algn="ctr"/>
            <a:endParaRPr lang="pt-BR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590740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8CA61F-9A33-4019-A6B7-9765EA529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4297" y="1962364"/>
            <a:ext cx="5729834" cy="1304817"/>
          </a:xfrm>
        </p:spPr>
        <p:txBody>
          <a:bodyPr>
            <a:normAutofit/>
          </a:bodyPr>
          <a:lstStyle/>
          <a:p>
            <a:r>
              <a:rPr lang="pt-BR" sz="3200" dirty="0">
                <a:ea typeface="+mn-lt"/>
                <a:cs typeface="+mn-lt"/>
              </a:rPr>
              <a:t>3. Compartilhamento do cuidado e segurança do paciente </a:t>
            </a:r>
            <a:endParaRPr lang="pt-BR" sz="32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756428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Compartilhamento do cuidado e segurança do paciente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442783" y="2441013"/>
            <a:ext cx="10052222" cy="4052254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 algn="just">
              <a:buNone/>
            </a:pPr>
            <a:r>
              <a:rPr lang="pt-BR" b="1" dirty="0">
                <a:solidFill>
                  <a:srgbClr val="614173"/>
                </a:solidFill>
                <a:latin typeface="Calibri"/>
                <a:cs typeface="Calibri"/>
              </a:rPr>
              <a:t>Objetivo da atividade: </a:t>
            </a:r>
            <a:r>
              <a:rPr lang="pt-BR" dirty="0">
                <a:solidFill>
                  <a:srgbClr val="614173"/>
                </a:solidFill>
                <a:latin typeface="Calibri"/>
                <a:cs typeface="Calibri"/>
              </a:rPr>
              <a:t>Levantamento do modelo atual para o compartilhamento do cuidado e troca de informações clínicas entre APS e AAE.</a:t>
            </a:r>
            <a:endParaRPr lang="pt-BR">
              <a:solidFill>
                <a:srgbClr val="614173"/>
              </a:solidFill>
              <a:cs typeface="Calibri"/>
            </a:endParaRPr>
          </a:p>
          <a:p>
            <a:pPr algn="just"/>
            <a:endParaRPr lang="pt-BR" dirty="0">
              <a:latin typeface="Calibri"/>
              <a:cs typeface="Calibri"/>
            </a:endParaRPr>
          </a:p>
          <a:p>
            <a:pPr algn="just"/>
            <a:r>
              <a:rPr lang="pt-BR" dirty="0">
                <a:solidFill>
                  <a:srgbClr val="614173"/>
                </a:solidFill>
                <a:latin typeface="Calibri"/>
                <a:cs typeface="Calibri"/>
              </a:rPr>
              <a:t>Diretriz clínica definida (linguagem comum)</a:t>
            </a:r>
            <a:endParaRPr lang="pt-BR">
              <a:solidFill>
                <a:srgbClr val="614173"/>
              </a:solidFill>
              <a:cs typeface="Calibri"/>
            </a:endParaRPr>
          </a:p>
          <a:p>
            <a:pPr algn="just"/>
            <a:r>
              <a:rPr lang="pt-BR" dirty="0">
                <a:solidFill>
                  <a:srgbClr val="614173"/>
                </a:solidFill>
                <a:latin typeface="Calibri"/>
                <a:cs typeface="Calibri"/>
              </a:rPr>
              <a:t>Critérios de acesso definidos para o compartilhamento do cuidado</a:t>
            </a:r>
          </a:p>
          <a:p>
            <a:pPr algn="just"/>
            <a:r>
              <a:rPr lang="pt-BR" dirty="0">
                <a:solidFill>
                  <a:srgbClr val="614173"/>
                </a:solidFill>
                <a:latin typeface="Calibri"/>
                <a:cs typeface="Calibri"/>
              </a:rPr>
              <a:t>Critérios de acesso informados amplamente/formalizados/padronizados</a:t>
            </a:r>
            <a:endParaRPr lang="pt-BR">
              <a:solidFill>
                <a:srgbClr val="614173"/>
              </a:solidFill>
              <a:cs typeface="Calibri"/>
            </a:endParaRPr>
          </a:p>
          <a:p>
            <a:pPr algn="just"/>
            <a:r>
              <a:rPr lang="pt-BR" dirty="0">
                <a:solidFill>
                  <a:srgbClr val="614173"/>
                </a:solidFill>
                <a:latin typeface="Calibri"/>
                <a:cs typeface="Calibri"/>
              </a:rPr>
              <a:t>Como é hoje o compartilhamento: via sistema, formulário, contato telefônico, </a:t>
            </a:r>
            <a:r>
              <a:rPr lang="pt-BR" dirty="0" err="1">
                <a:solidFill>
                  <a:srgbClr val="614173"/>
                </a:solidFill>
                <a:latin typeface="Calibri"/>
                <a:cs typeface="Calibri"/>
              </a:rPr>
              <a:t>etc</a:t>
            </a:r>
            <a:endParaRPr lang="pt-BR">
              <a:solidFill>
                <a:srgbClr val="614173"/>
              </a:solidFill>
              <a:cs typeface="Calibri"/>
            </a:endParaRPr>
          </a:p>
          <a:p>
            <a:pPr algn="just"/>
            <a:r>
              <a:rPr lang="pt-BR" dirty="0">
                <a:solidFill>
                  <a:srgbClr val="614173"/>
                </a:solidFill>
                <a:latin typeface="Calibri"/>
                <a:cs typeface="Calibri"/>
              </a:rPr>
              <a:t>Existem momentos de integração entre APS e AAE (Macroprocesso educacional e </a:t>
            </a:r>
            <a:r>
              <a:rPr lang="pt-BR" dirty="0" err="1">
                <a:solidFill>
                  <a:srgbClr val="614173"/>
                </a:solidFill>
                <a:latin typeface="Calibri"/>
                <a:cs typeface="Calibri"/>
              </a:rPr>
              <a:t>supervisional</a:t>
            </a:r>
            <a:r>
              <a:rPr lang="pt-BR" dirty="0">
                <a:solidFill>
                  <a:srgbClr val="614173"/>
                </a:solidFill>
                <a:latin typeface="Calibri"/>
                <a:cs typeface="Calibri"/>
              </a:rPr>
              <a:t> – contrato e proteção de agenda)</a:t>
            </a:r>
            <a:endParaRPr lang="pt-BR" dirty="0">
              <a:solidFill>
                <a:srgbClr val="614173"/>
              </a:solidFill>
              <a:cs typeface="Calibri"/>
            </a:endParaRPr>
          </a:p>
          <a:p>
            <a:pPr algn="just"/>
            <a:endParaRPr lang="pt-BR" dirty="0">
              <a:solidFill>
                <a:srgbClr val="614173"/>
              </a:solidFill>
              <a:cs typeface="Calibri"/>
            </a:endParaRPr>
          </a:p>
          <a:p>
            <a:pPr algn="just"/>
            <a:endParaRPr lang="pt-BR" dirty="0">
              <a:solidFill>
                <a:srgbClr val="614173"/>
              </a:solidFill>
              <a:cs typeface="Calibri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4C75D3B6-1CB9-4A44-8AC2-6791311EBEBB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6141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pt-BR" dirty="0"/>
              <a:t>ORIENTAÇÕES:</a:t>
            </a:r>
          </a:p>
          <a:p>
            <a:pPr algn="ctr"/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Fonte de sub-título: calibri 28 - cor do marcador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Corpo do texto: calibri 22 – roxo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Manter os marcadores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Máximo cinco tópicos por slide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Tópicos alinhados à esquerda</a:t>
            </a:r>
          </a:p>
          <a:p>
            <a:pPr algn="ctr"/>
            <a:endParaRPr lang="pt-BR" dirty="0"/>
          </a:p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950532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apa Iníci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apa Seçã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onteúdo 1">
  <a:themeElements>
    <a:clrScheme name="Azul Quent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Capa Final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5</vt:i4>
      </vt:variant>
      <vt:variant>
        <vt:lpstr>Títulos de slides</vt:lpstr>
      </vt:variant>
      <vt:variant>
        <vt:i4>13</vt:i4>
      </vt:variant>
    </vt:vector>
  </HeadingPairs>
  <TitlesOfParts>
    <vt:vector size="18" baseType="lpstr">
      <vt:lpstr>Tema do Office</vt:lpstr>
      <vt:lpstr>Capa Início</vt:lpstr>
      <vt:lpstr>Capa Seção</vt:lpstr>
      <vt:lpstr>Conteúdo 1</vt:lpstr>
      <vt:lpstr>Capa Final</vt:lpstr>
      <vt:lpstr>Integração e Comunicação entre APS e AAE Oficina Tutorial 5.2 integrada</vt:lpstr>
      <vt:lpstr>Atividades </vt:lpstr>
      <vt:lpstr>Painel de atividades</vt:lpstr>
      <vt:lpstr>1. Plano de cuidados na APS e o compartilhamento do cuidado centrado na pessoa </vt:lpstr>
      <vt:lpstr>Plano de cuidados na APS e o compartilhamento do cuidado centrado na pessoa  </vt:lpstr>
      <vt:lpstr>2. Atenção contínua como tecnologia leve </vt:lpstr>
      <vt:lpstr>Atenção contínua como tecnologia leve</vt:lpstr>
      <vt:lpstr>3. Compartilhamento do cuidado e segurança do paciente </vt:lpstr>
      <vt:lpstr>Compartilhamento do cuidado e segurança do paciente</vt:lpstr>
      <vt:lpstr>Compartilhamento do cuidado e segurança do paciente</vt:lpstr>
      <vt:lpstr>Análise local e plano de ação </vt:lpstr>
      <vt:lpstr>Análise local e plano de ação 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/>
  <cp:lastModifiedBy/>
  <cp:revision>80</cp:revision>
  <dcterms:created xsi:type="dcterms:W3CDTF">2021-11-05T13:49:00Z</dcterms:created>
  <dcterms:modified xsi:type="dcterms:W3CDTF">2021-11-05T14:58:41Z</dcterms:modified>
</cp:coreProperties>
</file>