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695" r:id="rId2"/>
    <p:sldMasterId id="2147483698" r:id="rId3"/>
    <p:sldMasterId id="2147483648" r:id="rId4"/>
    <p:sldMasterId id="2147483701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5FA0FA-8454-47F8-B74A-51998022A142}" v="163" dt="2021-11-19T16:44:25.8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0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768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588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6397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09323" y="2640562"/>
            <a:ext cx="7374294" cy="776094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72800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5735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5322137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9941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0752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752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7121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8387"/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</a:defRPr>
            </a:lvl1pPr>
            <a:lvl2pPr>
              <a:defRPr>
                <a:solidFill>
                  <a:schemeClr val="accent3">
                    <a:lumMod val="50000"/>
                  </a:schemeClr>
                </a:solidFill>
              </a:defRPr>
            </a:lvl2pPr>
            <a:lvl3pPr>
              <a:defRPr>
                <a:solidFill>
                  <a:schemeClr val="accent3">
                    <a:lumMod val="50000"/>
                  </a:schemeClr>
                </a:solidFill>
              </a:defRPr>
            </a:lvl3pPr>
            <a:lvl4pPr>
              <a:defRPr>
                <a:solidFill>
                  <a:schemeClr val="accent3">
                    <a:lumMod val="50000"/>
                  </a:schemeClr>
                </a:solidFill>
              </a:defRPr>
            </a:lvl4pPr>
            <a:lvl5pPr>
              <a:defRPr>
                <a:solidFill>
                  <a:schemeClr val="accent3">
                    <a:lumMod val="50000"/>
                  </a:schemeClr>
                </a:solidFill>
              </a:defRPr>
            </a:lvl5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6770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244" y="14049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5244" y="42846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42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005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980514"/>
            <a:ext cx="10515600" cy="1325562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32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766486" y="2397211"/>
            <a:ext cx="5181600" cy="377975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2159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3182" y="840986"/>
            <a:ext cx="10515600" cy="1260087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03182" y="215702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03182" y="2980936"/>
            <a:ext cx="5157787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735594" y="215702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735594" y="2980936"/>
            <a:ext cx="5183188" cy="3065301"/>
          </a:xfrm>
        </p:spPr>
        <p:txBody>
          <a:bodyPr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1442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1139133"/>
            <a:ext cx="10515600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61000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074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0916" y="774441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2021" y="11833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10916" y="2374641"/>
            <a:ext cx="3932237" cy="368235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dirty="0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68801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1763" y="709127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619316" y="124729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31763" y="2309327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17121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2783" y="858058"/>
            <a:ext cx="10093412" cy="1325563"/>
          </a:xfrm>
        </p:spPr>
        <p:txBody>
          <a:bodyPr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42783" y="2318558"/>
            <a:ext cx="10093412" cy="3765001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70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765402" y="965621"/>
            <a:ext cx="2628900" cy="5173922"/>
          </a:xfrm>
        </p:spPr>
        <p:txBody>
          <a:bodyPr vert="eaVert"/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0" y="965621"/>
            <a:ext cx="7613002" cy="5173922"/>
          </a:xfrm>
        </p:spPr>
        <p:txBody>
          <a:bodyPr vert="eaVert"/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59778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88384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17DC58E-069D-4F36-BE29-0B66CB30F52D}" type="datetimeFigureOut">
              <a:rPr lang="pt-BR" smtClean="0"/>
              <a:t>19/11/2021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863D64-5C49-418F-86B0-72AC76350E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30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13757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1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61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442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853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281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836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566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de-DE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de-DE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51C7C-CEA3-4CAA-BE4B-344879E7C377}" type="datetimeFigureOut">
              <a:rPr lang="de-DE" smtClean="0"/>
              <a:t>19.11.2021</a:t>
            </a:fld>
            <a:endParaRPr lang="de-DE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FE2FE-B55E-4328-8F5C-2CEB8781A47B}" type="slidenum">
              <a:rPr lang="de-DE" smtClean="0"/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574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5151"/>
          </a:xfrm>
          <a:prstGeom prst="rect">
            <a:avLst/>
          </a:prstGeom>
        </p:spPr>
      </p:pic>
      <p:sp>
        <p:nvSpPr>
          <p:cNvPr id="8" name="Retângulo 7"/>
          <p:cNvSpPr/>
          <p:nvPr userDrawn="1"/>
        </p:nvSpPr>
        <p:spPr>
          <a:xfrm>
            <a:off x="4599214" y="2352502"/>
            <a:ext cx="7592785" cy="143810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99214" y="2638273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401451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Retângulo 5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55" t="-41532" b="-1"/>
          <a:stretch/>
        </p:blipFill>
        <p:spPr>
          <a:xfrm>
            <a:off x="8565502" y="2416629"/>
            <a:ext cx="3626498" cy="36111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00073"/>
            <a:ext cx="12192000" cy="255146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457130" y="2163905"/>
            <a:ext cx="7108371" cy="8665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6716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D509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>
            <a:lumMod val="40000"/>
            <a:lumOff val="60000"/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42783" y="980513"/>
            <a:ext cx="100522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42783" y="2441013"/>
            <a:ext cx="10052222" cy="3644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Editar estilos de texto Mestre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1BDAA-36E9-4AC9-8C53-4A47F672A043}" type="slidenum">
              <a:rPr lang="pt-BR" smtClean="0"/>
              <a:t>‹nº›</a:t>
            </a:fld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00"/>
          <a:stretch/>
        </p:blipFill>
        <p:spPr>
          <a:xfrm>
            <a:off x="10932616" y="3956180"/>
            <a:ext cx="1262494" cy="2901820"/>
          </a:xfrm>
          <a:prstGeom prst="rect">
            <a:avLst/>
          </a:prstGeom>
        </p:spPr>
      </p:pic>
      <p:sp>
        <p:nvSpPr>
          <p:cNvPr id="4" name="Retângulo 3"/>
          <p:cNvSpPr/>
          <p:nvPr userDrawn="1"/>
        </p:nvSpPr>
        <p:spPr>
          <a:xfrm>
            <a:off x="0" y="1"/>
            <a:ext cx="12192000" cy="222098"/>
          </a:xfrm>
          <a:prstGeom prst="rect">
            <a:avLst/>
          </a:prstGeom>
          <a:solidFill>
            <a:srgbClr val="0D5095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 userDrawn="1"/>
        </p:nvSpPr>
        <p:spPr>
          <a:xfrm>
            <a:off x="319215" y="393924"/>
            <a:ext cx="1967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/>
            <a:r>
              <a:rPr lang="pt-BR" sz="2800" b="0" cap="none" spc="0" dirty="0" err="1">
                <a:ln w="0"/>
                <a:solidFill>
                  <a:srgbClr val="0D5095"/>
                </a:solidFill>
                <a:effectLst/>
                <a:latin typeface="+mn-lt"/>
              </a:rPr>
              <a:t>PlanificaSUS</a:t>
            </a:r>
            <a:endParaRPr lang="pt-BR" sz="2800" b="0" cap="none" spc="0" dirty="0">
              <a:ln w="0"/>
              <a:solidFill>
                <a:srgbClr val="0D5095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6074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3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87" r:id="rId13"/>
    <p:sldLayoutId id="214748369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 baseline="0">
          <a:solidFill>
            <a:schemeClr val="tx1">
              <a:lumMod val="65000"/>
              <a:lumOff val="35000"/>
            </a:schemeClr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9999"/>
        </a:buClr>
        <a:buFontTx/>
        <a:buBlip>
          <a:blip r:embed="rId17"/>
        </a:buBlip>
        <a:defRPr sz="22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20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8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6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9999"/>
        </a:buClr>
        <a:buFontTx/>
        <a:buBlip>
          <a:blip r:embed="rId17"/>
        </a:buBlip>
        <a:defRPr sz="1400" kern="1200" baseline="0">
          <a:solidFill>
            <a:schemeClr val="accent3">
              <a:lumMod val="50000"/>
            </a:schemeClr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ço Reservado para Conteúdo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pic>
        <p:nvPicPr>
          <p:cNvPr id="8" name="Imagem 7"/>
          <p:cNvPicPr/>
          <p:nvPr userDrawn="1"/>
        </p:nvPicPr>
        <p:blipFill rotWithShape="1">
          <a:blip r:embed="rId4"/>
          <a:srcRect l="37967" t="34437" r="37998" b="35296"/>
          <a:stretch/>
        </p:blipFill>
        <p:spPr bwMode="auto">
          <a:xfrm>
            <a:off x="6353146" y="2763399"/>
            <a:ext cx="1510694" cy="14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Retângulo 8"/>
          <p:cNvSpPr/>
          <p:nvPr userDrawn="1"/>
        </p:nvSpPr>
        <p:spPr>
          <a:xfrm>
            <a:off x="5027958" y="899010"/>
            <a:ext cx="398728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rgbClr val="0D5095"/>
                </a:solidFill>
              </a:rPr>
              <a:t>planificasus.com.br</a:t>
            </a:r>
          </a:p>
          <a:p>
            <a:pPr algn="ctr"/>
            <a:endParaRPr lang="pt-BR" sz="2400" b="1" dirty="0">
              <a:solidFill>
                <a:srgbClr val="0D5095"/>
              </a:solidFill>
            </a:endParaRPr>
          </a:p>
          <a:p>
            <a:pPr algn="ctr"/>
            <a:r>
              <a:rPr lang="pt-BR" dirty="0">
                <a:solidFill>
                  <a:srgbClr val="0D5095"/>
                </a:solidFill>
              </a:rPr>
              <a:t>Para saber mais sobre os projetos</a:t>
            </a:r>
          </a:p>
          <a:p>
            <a:pPr algn="ctr"/>
            <a:r>
              <a:rPr lang="pt-BR" b="1" dirty="0">
                <a:solidFill>
                  <a:srgbClr val="0D5095"/>
                </a:solidFill>
              </a:rPr>
              <a:t>PROADI-SUS do Triênio 2021-2023 </a:t>
            </a:r>
          </a:p>
          <a:p>
            <a:pPr algn="ctr"/>
            <a:r>
              <a:rPr lang="pt-BR" dirty="0">
                <a:solidFill>
                  <a:srgbClr val="0D5095"/>
                </a:solidFill>
              </a:rPr>
              <a:t>Acesse o Portal PROADI-SUS:</a:t>
            </a:r>
          </a:p>
        </p:txBody>
      </p:sp>
    </p:spTree>
    <p:extLst>
      <p:ext uri="{BB962C8B-B14F-4D97-AF65-F5344CB8AC3E}">
        <p14:creationId xmlns:p14="http://schemas.microsoft.com/office/powerpoint/2010/main" val="205842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408715" y="2852585"/>
            <a:ext cx="7787026" cy="866559"/>
          </a:xfrm>
        </p:spPr>
        <p:txBody>
          <a:bodyPr>
            <a:normAutofit fontScale="90000"/>
          </a:bodyPr>
          <a:lstStyle/>
          <a:p>
            <a:r>
              <a:rPr lang="pt-BR" dirty="0">
                <a:ea typeface="+mj-lt"/>
                <a:cs typeface="+mj-lt"/>
              </a:rPr>
              <a:t>APS e AAE nas redes de atenção à saúde</a:t>
            </a:r>
            <a:br>
              <a:rPr lang="pt-BR" dirty="0">
                <a:ea typeface="+mj-lt"/>
                <a:cs typeface="+mj-lt"/>
              </a:rPr>
            </a:br>
            <a:r>
              <a:rPr lang="pt-BR" dirty="0">
                <a:ea typeface="+mj-lt"/>
                <a:cs typeface="+mj-lt"/>
              </a:rPr>
              <a:t>Oficina de Monitoramento XXX</a:t>
            </a:r>
          </a:p>
          <a:p>
            <a:endParaRPr lang="pt-BR" dirty="0">
              <a:cs typeface="Calibri Light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7CDF6B1-3256-4E5B-9283-EF17F1FB06E1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ORIENTAÇÕES:</a:t>
            </a:r>
            <a:endParaRPr lang="en-US" b="1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 de título para SES ou SMS</a:t>
            </a: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endParaRPr lang="pt-BR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8586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Padronização de processos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/>
              <a:t>RT estadual: </a:t>
            </a:r>
            <a:endParaRPr lang="pt-BR" b="1">
              <a:cs typeface="Calibri" panose="020F0502020204030204"/>
            </a:endParaRPr>
          </a:p>
          <a:p>
            <a:pPr algn="ctr">
              <a:defRPr/>
            </a:pPr>
            <a:r>
              <a:rPr lang="pt-BR" b="1"/>
              <a:t>Customizar slides com dados locais de cada um dos itens elencados</a:t>
            </a:r>
            <a:endParaRPr lang="pt-BR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772B9F-AC9E-44A1-B2E9-D6B3D96C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6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>
                <a:ea typeface="+mn-lt"/>
                <a:cs typeface="+mn-lt"/>
              </a:rPr>
              <a:t>3. Discussão de resultados da Etapa 1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45280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Discussão de resultados da Etapa 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cs typeface="Calibri"/>
              </a:rPr>
              <a:t>Exposição e debate dos resultados da Etapa 1 no território</a:t>
            </a:r>
            <a:endParaRPr lang="pt-BR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>
                <a:latin typeface="Calibri"/>
                <a:cs typeface="Calibri"/>
              </a:rPr>
              <a:t>Lembre-se: o momento pós-tutoria é importante para um panorama da execução da etapa no território do ponto de vista das unidades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919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Discussão de resultados da Etapa 1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>
                <a:latin typeface="Calibri"/>
                <a:cs typeface="Calibri"/>
              </a:rPr>
              <a:t>Adesão ao processo</a:t>
            </a:r>
          </a:p>
          <a:p>
            <a:r>
              <a:rPr lang="pt-BR">
                <a:latin typeface="Calibri"/>
                <a:cs typeface="Calibri"/>
              </a:rPr>
              <a:t>Cumprimento do cronograma</a:t>
            </a:r>
            <a:endParaRPr lang="en-US">
              <a:latin typeface="Calibri"/>
              <a:cs typeface="Calibri"/>
            </a:endParaRPr>
          </a:p>
          <a:p>
            <a:r>
              <a:rPr lang="pt-BR">
                <a:latin typeface="Calibri"/>
                <a:cs typeface="Calibri"/>
              </a:rPr>
              <a:t>Potencialidades</a:t>
            </a:r>
            <a:endParaRPr lang="en-US">
              <a:cs typeface="Calibri"/>
            </a:endParaRPr>
          </a:p>
          <a:p>
            <a:r>
              <a:rPr lang="pt-BR">
                <a:cs typeface="Calibri"/>
              </a:rPr>
              <a:t>Nós</a:t>
            </a:r>
            <a:r>
              <a:rPr lang="pt-BR">
                <a:latin typeface="Calibri"/>
                <a:cs typeface="Calibri"/>
              </a:rPr>
              <a:t> críticos</a:t>
            </a:r>
            <a:endParaRPr lang="pt-BR">
              <a:cs typeface="Calibri"/>
            </a:endParaRPr>
          </a:p>
          <a:p>
            <a:r>
              <a:rPr lang="pt-BR">
                <a:latin typeface="Calibri"/>
                <a:cs typeface="Calibri"/>
              </a:rPr>
              <a:t>Atividades do plano de ação das unidades importantes de serem reportadas e/ou absorvidas pelo plano de ação da gestão.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9367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Discussão de resultados da Etapa 1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/>
              <a:t>RT estadual: </a:t>
            </a:r>
            <a:endParaRPr lang="pt-BR" b="1">
              <a:cs typeface="Calibri" panose="020F0502020204030204"/>
            </a:endParaRPr>
          </a:p>
          <a:p>
            <a:pPr algn="ctr">
              <a:defRPr/>
            </a:pPr>
            <a:r>
              <a:rPr lang="pt-BR" b="1"/>
              <a:t>Customizar slides com dados locais de cada um dos itens elencados</a:t>
            </a:r>
            <a:endParaRPr lang="pt-BR" b="1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C772B9F-AC9E-44A1-B2E9-D6B3D96CAF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27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EC8AFA4-C92E-4675-9886-03CA33B7AE4F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2853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+mn-lt"/>
                <a:cs typeface="+mn-lt"/>
              </a:rPr>
              <a:t>Atividades 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3882567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Painel de atividades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r>
              <a:rPr lang="pt-BR" sz="1600" b="1" dirty="0">
                <a:cs typeface="Calibri"/>
              </a:rPr>
              <a:t>RT estadual: Customizar para SES ou SMS</a:t>
            </a:r>
            <a:endParaRPr lang="pt-BR" sz="1600" b="1" dirty="0"/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2DA33180-F639-422E-AE06-DEDC31489E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7917997"/>
              </p:ext>
            </p:extLst>
          </p:nvPr>
        </p:nvGraphicFramePr>
        <p:xfrm>
          <a:off x="442913" y="2441575"/>
          <a:ext cx="1005204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9639">
                  <a:extLst>
                    <a:ext uri="{9D8B030D-6E8A-4147-A177-3AD203B41FA5}">
                      <a16:colId xmlns:a16="http://schemas.microsoft.com/office/drawing/2014/main" val="625805866"/>
                    </a:ext>
                  </a:extLst>
                </a:gridCol>
                <a:gridCol w="2422410">
                  <a:extLst>
                    <a:ext uri="{9D8B030D-6E8A-4147-A177-3AD203B41FA5}">
                      <a16:colId xmlns:a16="http://schemas.microsoft.com/office/drawing/2014/main" val="4081567158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Tempo​</a:t>
                      </a:r>
                      <a:endParaRPr lang="pt-BR" b="1" dirty="0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76466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1: Monitoramento do plano de ação​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435587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Atividade 2: Padronização de processos​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1 hora​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278435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fontAlgn="base"/>
                      <a:r>
                        <a:rPr lang="pt-BR" sz="1800">
                          <a:effectLst/>
                        </a:rPr>
                        <a:t>Atividade 3: Discussão de resultados da Etapa 1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pt-BR" sz="1800" dirty="0">
                          <a:effectLst/>
                        </a:rPr>
                        <a:t>2 hora​</a:t>
                      </a:r>
                      <a:endParaRPr lang="pt-BR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2204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747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Monitoramento do plano de ação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1037720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Monitoramento do plano de ação 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Exposição do que foi construído "D do PDSA" e monitorado no "S do PDSA", com debate das ações realizadas pela gestão de acordo com o plano de ação.</a:t>
            </a:r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Apresentação das atividades realizadas: cumprimento do prazo, conformidade com o planejado, avaliação de resultados ou produto elaborado e registro.</a:t>
            </a:r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endParaRPr lang="pt-BR" dirty="0">
              <a:solidFill>
                <a:schemeClr val="bg2">
                  <a:lumMod val="25000"/>
                </a:schemeClr>
              </a:solidFill>
              <a:cs typeface="Calibri"/>
            </a:endParaRPr>
          </a:p>
          <a:p>
            <a:pPr algn="just"/>
            <a:r>
              <a:rPr lang="pt-BR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Identificar ações não realizadas, parcialmente ou totalmente: discutir a justificativa do não cumprimento do prazo, investigar possíveis fatores causais, confirmar necessidade da ação e definir novo prazo.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1026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Monitoramento do plano de ação  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>
                <a:cs typeface="Calibri"/>
              </a:rPr>
              <a:t>Tópico 1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Tópico 2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Tópico 3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Tópico 4</a:t>
            </a:r>
            <a:endParaRPr lang="en-US" dirty="0">
              <a:cs typeface="Calibri"/>
            </a:endParaRPr>
          </a:p>
          <a:p>
            <a:endParaRPr lang="pt-BR" dirty="0">
              <a:cs typeface="Calibri"/>
            </a:endParaRPr>
          </a:p>
          <a:p>
            <a:r>
              <a:rPr lang="pt-BR" dirty="0">
                <a:cs typeface="Calibri"/>
              </a:rPr>
              <a:t>Tópico 5</a:t>
            </a:r>
            <a:endParaRPr lang="pt-BR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>
                <a:ea typeface="+mn-lt"/>
                <a:cs typeface="+mn-lt"/>
              </a:rPr>
              <a:t>RT estadual: Customizar slides com plano de ação local</a:t>
            </a: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01424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+mn-lt"/>
                <a:cs typeface="+mn-lt"/>
              </a:rPr>
              <a:t>2. Padronização de processos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A6A3541-DBD1-427C-A910-43D7B8EB53E9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título: calibri (Corpo) 36 -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reposicionar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Não inserir imagens</a:t>
            </a:r>
          </a:p>
        </p:txBody>
      </p:sp>
    </p:spTree>
    <p:extLst>
      <p:ext uri="{BB962C8B-B14F-4D97-AF65-F5344CB8AC3E}">
        <p14:creationId xmlns:p14="http://schemas.microsoft.com/office/powerpoint/2010/main" val="684366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>
                <a:solidFill>
                  <a:srgbClr val="143F6A"/>
                </a:solidFill>
                <a:latin typeface="Calibri"/>
                <a:cs typeface="Calibri"/>
              </a:rPr>
              <a:t>Discussão</a:t>
            </a:r>
            <a:r>
              <a:rPr lang="pt-BR">
                <a:latin typeface="Calibri"/>
                <a:cs typeface="Calibri"/>
              </a:rPr>
              <a:t> do "A do PDSA" sobre viabilidade e operacionalização da padronização de processos construídos na Etapa 1</a:t>
            </a:r>
            <a:endParaRPr lang="pt-BR" dirty="0">
              <a:cs typeface="Calibri"/>
            </a:endParaRPr>
          </a:p>
          <a:p>
            <a:pPr algn="just"/>
            <a:endParaRPr lang="pt-BR" dirty="0"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Quais processos serão padronizados em esfera municipal e quais na estadual.</a:t>
            </a:r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Slide corpo TUTORIA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Fonte de sub-título: calibri 28 - cor do marcador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Corpo do texto: calibri 22 – azul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Manter os marcadores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Máximo cinco tópicos por slide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BR" dirty="0"/>
              <a:t>Tópicos alinhados à esquerda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6726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8E2E2-9E86-48BF-9757-B0A60CDE5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/>
                <a:cs typeface="Calibri"/>
              </a:rPr>
              <a:t>Padronização de processos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482A34F-DDE9-4AF0-A4B3-46781D951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pt-BR">
                <a:solidFill>
                  <a:srgbClr val="143F6A"/>
                </a:solidFill>
                <a:latin typeface="Calibri"/>
                <a:cs typeface="Calibri"/>
              </a:rPr>
              <a:t>Estrutura e Ambiência</a:t>
            </a:r>
            <a:endParaRPr lang="pt-BR"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Recursos humanos</a:t>
            </a:r>
            <a:endParaRPr lang="pt-BR" dirty="0">
              <a:cs typeface="Calibri"/>
            </a:endParaRPr>
          </a:p>
          <a:p>
            <a:pPr algn="just"/>
            <a:r>
              <a:rPr lang="pt-BR">
                <a:latin typeface="Calibri"/>
                <a:cs typeface="Calibri"/>
              </a:rPr>
              <a:t>Ambiente seguro</a:t>
            </a:r>
          </a:p>
          <a:p>
            <a:pPr algn="just"/>
            <a:r>
              <a:rPr lang="pt-BR">
                <a:latin typeface="Calibri"/>
                <a:cs typeface="Calibri"/>
              </a:rPr>
              <a:t>Diagnóstico situacional local</a:t>
            </a:r>
            <a:endParaRPr lang="pt-BR" dirty="0">
              <a:cs typeface="Calibri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6431FC3-E95C-4C1A-B74B-E4FB082998FD}"/>
              </a:ext>
            </a:extLst>
          </p:cNvPr>
          <p:cNvSpPr/>
          <p:nvPr/>
        </p:nvSpPr>
        <p:spPr>
          <a:xfrm>
            <a:off x="-2408238" y="0"/>
            <a:ext cx="2378075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>
              <a:defRPr/>
            </a:pPr>
            <a:r>
              <a:rPr lang="pt-BR" dirty="0"/>
              <a:t>ORIENTAÇÕES:</a:t>
            </a:r>
          </a:p>
          <a:p>
            <a:pPr algn="ctr">
              <a:defRPr/>
            </a:pPr>
            <a:endParaRPr lang="pt-BR" dirty="0">
              <a:ea typeface="+mn-lt"/>
              <a:cs typeface="+mn-lt"/>
            </a:endParaRPr>
          </a:p>
          <a:p>
            <a:pPr algn="ctr">
              <a:defRPr/>
            </a:pPr>
            <a:r>
              <a:rPr lang="pt-BR" b="1"/>
              <a:t>RT estadual: </a:t>
            </a:r>
            <a:endParaRPr lang="pt-BR"/>
          </a:p>
          <a:p>
            <a:pPr algn="ctr">
              <a:defRPr/>
            </a:pPr>
            <a:r>
              <a:rPr lang="pt-BR" b="1"/>
              <a:t>Customizar slides com dados locais de cada um dos itens elencados</a:t>
            </a:r>
            <a:endParaRPr lang="pt-BR">
              <a:cs typeface="Calibri"/>
            </a:endParaRPr>
          </a:p>
          <a:p>
            <a:pPr algn="ctr">
              <a:defRPr/>
            </a:pPr>
            <a:endParaRPr lang="pt-BR" b="1" dirty="0"/>
          </a:p>
          <a:p>
            <a:pPr>
              <a:defRPr/>
            </a:pPr>
            <a:endParaRPr lang="pt-BR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ctr"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75899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apa Iníci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apa Seçã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onteúdo 1">
  <a:themeElements>
    <a:clrScheme name="Azul Quent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apa Fina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643</Words>
  <Application>Microsoft Office PowerPoint</Application>
  <PresentationFormat>Widescreen</PresentationFormat>
  <Paragraphs>132</Paragraphs>
  <Slides>15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5</vt:i4>
      </vt:variant>
      <vt:variant>
        <vt:lpstr>Títulos de slides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Tema do Office</vt:lpstr>
      <vt:lpstr>Capa Início</vt:lpstr>
      <vt:lpstr>Capa Seção</vt:lpstr>
      <vt:lpstr>Conteúdo 1</vt:lpstr>
      <vt:lpstr>Capa Final</vt:lpstr>
      <vt:lpstr>APS e AAE nas redes de atenção à saúde Oficina de Monitoramento XXX </vt:lpstr>
      <vt:lpstr>Atividades </vt:lpstr>
      <vt:lpstr>Painel de atividades</vt:lpstr>
      <vt:lpstr>1. Monitoramento do plano de ação</vt:lpstr>
      <vt:lpstr>Monitoramento do plano de ação  </vt:lpstr>
      <vt:lpstr>Monitoramento do plano de ação  </vt:lpstr>
      <vt:lpstr>2. Padronização de processos</vt:lpstr>
      <vt:lpstr>Padronização de processos</vt:lpstr>
      <vt:lpstr>Padronização de processos</vt:lpstr>
      <vt:lpstr>Padronização de processos</vt:lpstr>
      <vt:lpstr>3. Discussão de resultados da Etapa 1</vt:lpstr>
      <vt:lpstr>Discussão de resultados da Etapa 1</vt:lpstr>
      <vt:lpstr>Discussão de resultados da Etapa 1</vt:lpstr>
      <vt:lpstr>Discussão de resultados da Etapa 1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Francisco Timbó de Paiva Neto</dc:creator>
  <cp:lastModifiedBy>Francisco Timbó de Paiva Neto</cp:lastModifiedBy>
  <cp:revision>75</cp:revision>
  <dcterms:created xsi:type="dcterms:W3CDTF">2021-11-19T14:08:44Z</dcterms:created>
  <dcterms:modified xsi:type="dcterms:W3CDTF">2021-11-19T19:32:12Z</dcterms:modified>
</cp:coreProperties>
</file>