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30"/>
  </p:notesMasterIdLst>
  <p:handoutMasterIdLst>
    <p:handoutMasterId r:id="rId31"/>
  </p:handoutMasterIdLst>
  <p:sldIdLst>
    <p:sldId id="263" r:id="rId9"/>
    <p:sldId id="271" r:id="rId10"/>
    <p:sldId id="270" r:id="rId11"/>
    <p:sldId id="298" r:id="rId12"/>
    <p:sldId id="265" r:id="rId13"/>
    <p:sldId id="299" r:id="rId14"/>
    <p:sldId id="269" r:id="rId15"/>
    <p:sldId id="339" r:id="rId16"/>
    <p:sldId id="327" r:id="rId17"/>
    <p:sldId id="303" r:id="rId18"/>
    <p:sldId id="341" r:id="rId19"/>
    <p:sldId id="342" r:id="rId20"/>
    <p:sldId id="340" r:id="rId21"/>
    <p:sldId id="333" r:id="rId22"/>
    <p:sldId id="335" r:id="rId23"/>
    <p:sldId id="334" r:id="rId24"/>
    <p:sldId id="336" r:id="rId25"/>
    <p:sldId id="343" r:id="rId26"/>
    <p:sldId id="338" r:id="rId27"/>
    <p:sldId id="344" r:id="rId28"/>
    <p:sldId id="26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E19"/>
    <a:srgbClr val="BE6311"/>
    <a:srgbClr val="ED9D41"/>
    <a:srgbClr val="C76B18"/>
    <a:srgbClr val="BE6312"/>
    <a:srgbClr val="F3BF85"/>
    <a:srgbClr val="006F7B"/>
    <a:srgbClr val="006D7C"/>
    <a:srgbClr val="006573"/>
    <a:srgbClr val="005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6BDCE-42A3-DD35-80B4-638C1C9E2264}" v="916" dt="2022-08-09T19:06:54.754"/>
    <p1510:client id="{C7A259A2-64C0-1FEE-8CE3-EA12052C9B01}" v="401" dt="2022-08-10T13:51:06.437"/>
    <p1510:client id="{CD8898D4-46EB-DAC1-1514-C41D66BD0246}" v="30" dt="2022-08-04T13:18:47.007"/>
    <p1510:client id="{EDE7B0B9-7F3B-1352-73EF-8A40AC21F688}" v="494" dt="2022-08-04T13:10:26.040"/>
    <p1510:client id="{FF69277C-6B6F-EA95-3550-19DA3F98ABD6}" v="169" dt="2022-08-09T20:35:35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62" d="100"/>
          <a:sy n="62" d="100"/>
        </p:scale>
        <p:origin x="9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4474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11/08/2022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A75E1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10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9507" b="1"/>
          <a:stretch/>
        </p:blipFill>
        <p:spPr>
          <a:xfrm>
            <a:off x="8575590" y="2430162"/>
            <a:ext cx="3616408" cy="284635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9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9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76B1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3"/>
          <a:stretch/>
        </p:blipFill>
        <p:spPr>
          <a:xfrm>
            <a:off x="10926996" y="3956181"/>
            <a:ext cx="1267385" cy="29142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BE6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  <p:sldLayoutId id="214748371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rgbClr val="A75E1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0"/>
          <a:stretch/>
        </p:blipFill>
        <p:spPr>
          <a:xfrm>
            <a:off x="10952443" y="3956180"/>
            <a:ext cx="1231319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ED9D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5111" cy="2599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3"/>
          <a:stretch/>
        </p:blipFill>
        <p:spPr>
          <a:xfrm>
            <a:off x="10934043" y="3963784"/>
            <a:ext cx="1264307" cy="289903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BE631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BE631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BE631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BE631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BE6311"/>
              </a:solidFill>
            </a:endParaRPr>
          </a:p>
          <a:p>
            <a:pPr algn="ctr"/>
            <a:r>
              <a:rPr lang="pt-BR" sz="2000" dirty="0">
                <a:solidFill>
                  <a:srgbClr val="BE6311"/>
                </a:solidFill>
              </a:rPr>
              <a:t>Visite o </a:t>
            </a:r>
            <a:r>
              <a:rPr lang="pt-BR" sz="2000" b="1" dirty="0">
                <a:solidFill>
                  <a:srgbClr val="BE6311"/>
                </a:solidFill>
              </a:rPr>
              <a:t>e-Planifica </a:t>
            </a:r>
            <a:r>
              <a:rPr lang="pt-BR" sz="2000" dirty="0">
                <a:solidFill>
                  <a:srgbClr val="BE6311"/>
                </a:solidFill>
              </a:rPr>
              <a:t>e acesse os materiais do </a:t>
            </a:r>
            <a:r>
              <a:rPr lang="pt-BR" sz="2000" dirty="0" err="1">
                <a:solidFill>
                  <a:srgbClr val="BE6311"/>
                </a:solidFill>
              </a:rPr>
              <a:t>PlanificaSUS</a:t>
            </a:r>
            <a:r>
              <a:rPr lang="pt-BR" sz="2000" dirty="0">
                <a:solidFill>
                  <a:srgbClr val="BE6311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321124" y="2488676"/>
            <a:ext cx="7870876" cy="1148131"/>
          </a:xfrm>
        </p:spPr>
        <p:txBody>
          <a:bodyPr>
            <a:normAutofit/>
          </a:bodyPr>
          <a:lstStyle/>
          <a:p>
            <a:r>
              <a:rPr lang="pt-BR" sz="3200" dirty="0">
                <a:ea typeface="+mj-lt"/>
                <a:cs typeface="+mj-lt"/>
              </a:rPr>
              <a:t>Etapa 8: Cuidados Paliativos na APS e na AAE</a:t>
            </a:r>
            <a:br>
              <a:rPr lang="pt-BR" sz="3200" dirty="0">
                <a:ea typeface="+mj-lt"/>
                <a:cs typeface="+mj-lt"/>
              </a:rPr>
            </a:br>
            <a:r>
              <a:rPr lang="pt-BR" sz="3200" dirty="0">
                <a:ea typeface="+mj-lt"/>
                <a:cs typeface="+mj-lt"/>
              </a:rPr>
              <a:t>Oficina Tutorial 8.2 APS</a:t>
            </a:r>
            <a:endParaRPr lang="pt-BR" sz="3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 Light"/>
                <a:cs typeface="Calibri"/>
              </a:rPr>
              <a:t>Diagrama de Abordagem Multidimensional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É importante perceber que a assistência integral a pessoa só será alcançada quando atendidas as necessidades de saúde associadas às suas múltiplas dimensões, superando visões simplistas e compreendo que a saúde possui múltiplos determinantes e condicionantes, os quais grande parte podem ser abordados na APS (BRASIL, 2017).</a:t>
            </a:r>
            <a:endParaRPr lang="pt-B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63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A7081-5380-434B-B9B0-92D6B956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 Light"/>
                <a:cs typeface="Calibri"/>
              </a:rPr>
              <a:t>Diagrama de Abordagem Multidimensional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EF4636-1A83-420C-A4F8-CA4B59A6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233077"/>
            <a:ext cx="10614858" cy="4177150"/>
          </a:xfrm>
        </p:spPr>
        <p:txBody>
          <a:bodyPr>
            <a:normAutofit/>
          </a:bodyPr>
          <a:lstStyle/>
          <a:p>
            <a:r>
              <a:rPr lang="pt-BR" dirty="0"/>
              <a:t>A abordagem paliativa completa considera as quatro dimensões de cuidado expressas na Construção Social da APS, sendo elas (MENDES, et al): </a:t>
            </a:r>
          </a:p>
          <a:p>
            <a:pPr indent="540000"/>
            <a:r>
              <a:rPr lang="pt-BR" dirty="0"/>
              <a:t>Dimensão social</a:t>
            </a:r>
          </a:p>
          <a:p>
            <a:pPr indent="540000"/>
            <a:r>
              <a:rPr lang="pt-BR" dirty="0"/>
              <a:t>Dimensão espiritual</a:t>
            </a:r>
          </a:p>
          <a:p>
            <a:pPr indent="540000"/>
            <a:r>
              <a:rPr lang="pt-BR" dirty="0"/>
              <a:t>Dimensão psicológica</a:t>
            </a:r>
          </a:p>
          <a:p>
            <a:pPr indent="540000"/>
            <a:r>
              <a:rPr lang="pt-BR" dirty="0"/>
              <a:t>Dimensão física</a:t>
            </a:r>
          </a:p>
          <a:p>
            <a:pPr indent="0">
              <a:buNone/>
            </a:pPr>
            <a:endParaRPr lang="pt-BR" dirty="0"/>
          </a:p>
          <a:p>
            <a:pPr indent="-230400" algn="just"/>
            <a:r>
              <a:rPr lang="pt-BR" dirty="0">
                <a:latin typeface="Calibri"/>
                <a:ea typeface="Calibri"/>
                <a:cs typeface="Arial"/>
              </a:rPr>
              <a:t>O Diagrama de Abordagem Multidimensional (DAM) é uma ferramenta de treino para integralidade, utilizada para ampliar o olhar e fazer diagnóstico adequado de fontes de sofrimento nas quatro dimensões de cuidado, identificando as necessidades do usuário e/ou família, para o planejamento de intervenções.</a:t>
            </a:r>
            <a:endParaRPr lang="pt-BR" dirty="0">
              <a:latin typeface="Calibri"/>
              <a:cs typeface="Calibri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800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A351A-1599-4915-9657-72D9DD0F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4" y="986787"/>
            <a:ext cx="10052222" cy="782299"/>
          </a:xfrm>
        </p:spPr>
        <p:txBody>
          <a:bodyPr/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 Light"/>
                <a:cs typeface="Calibri"/>
              </a:rPr>
              <a:t>Diagrama de Abordagem Multidimensional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5CA7E7-ECE7-4D7E-A7B2-5BAA9D24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1915996"/>
            <a:ext cx="6816367" cy="4996207"/>
          </a:xfrm>
        </p:spPr>
        <p:txBody>
          <a:bodyPr/>
          <a:lstStyle/>
          <a:p>
            <a:pPr algn="just"/>
            <a:r>
              <a:rPr lang="pt-BR" dirty="0"/>
              <a:t>1ª esfera (círculo central): são destacadas características da pessoa, descrevendo aspectos da história que sejam marcantes ou relevantes. </a:t>
            </a:r>
          </a:p>
          <a:p>
            <a:pPr algn="just"/>
            <a:r>
              <a:rPr lang="pt-BR" dirty="0"/>
              <a:t>2ª esfera (círculo do meio): identificação dos aspectos que envolvem sofrimento, sejam eles atuais ou futuros que podem ser previstos. Importante ressaltar que o alívio do sofrimento também pode ser necessário para os familiares e até para a equipe.</a:t>
            </a:r>
          </a:p>
          <a:p>
            <a:pPr algn="just"/>
            <a:r>
              <a:rPr lang="pt-BR" dirty="0"/>
              <a:t>3ª esfera (círculo mais externo): ações da equipe diante dos sofrimentos identificados, traçando condutas que possam aliviá-los, com objetivos possíveis de serem atingidos. É importante ter em mente que nem todos podem ser plenamente resolvidos.</a:t>
            </a:r>
          </a:p>
        </p:txBody>
      </p:sp>
      <p:sp>
        <p:nvSpPr>
          <p:cNvPr id="4" name="Fluxograma: Ou 3">
            <a:extLst>
              <a:ext uri="{FF2B5EF4-FFF2-40B4-BE49-F238E27FC236}">
                <a16:creationId xmlns:a16="http://schemas.microsoft.com/office/drawing/2014/main" id="{F2F190EB-6C46-4E62-8CA4-C8661B0B2334}"/>
              </a:ext>
            </a:extLst>
          </p:cNvPr>
          <p:cNvSpPr/>
          <p:nvPr/>
        </p:nvSpPr>
        <p:spPr>
          <a:xfrm>
            <a:off x="7254563" y="1703894"/>
            <a:ext cx="4226717" cy="4012405"/>
          </a:xfrm>
          <a:prstGeom prst="flowChartOr">
            <a:avLst/>
          </a:prstGeom>
          <a:solidFill>
            <a:srgbClr val="BE631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A829315-83CA-4EE1-B49D-210E110C3AE3}"/>
              </a:ext>
            </a:extLst>
          </p:cNvPr>
          <p:cNvSpPr/>
          <p:nvPr/>
        </p:nvSpPr>
        <p:spPr>
          <a:xfrm>
            <a:off x="8711029" y="3053205"/>
            <a:ext cx="1309687" cy="1309687"/>
          </a:xfrm>
          <a:prstGeom prst="ellipse">
            <a:avLst/>
          </a:prstGeom>
          <a:solidFill>
            <a:srgbClr val="ED9D41">
              <a:alpha val="3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008EB2E-ACBF-4293-9AB7-4FEE804F6C62}"/>
              </a:ext>
            </a:extLst>
          </p:cNvPr>
          <p:cNvSpPr/>
          <p:nvPr/>
        </p:nvSpPr>
        <p:spPr>
          <a:xfrm>
            <a:off x="8151435" y="2457892"/>
            <a:ext cx="2440780" cy="2500310"/>
          </a:xfrm>
          <a:prstGeom prst="ellipse">
            <a:avLst/>
          </a:prstGeom>
          <a:solidFill>
            <a:srgbClr val="ED9D41">
              <a:alpha val="3400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79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III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70140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5631" y="2163905"/>
            <a:ext cx="7679870" cy="86655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BE6312"/>
                </a:solidFill>
                <a:cs typeface="Calibri"/>
              </a:rPr>
              <a:t>Planejamento Antecipado de Cuidados</a:t>
            </a:r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7477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Planejamento Antecipado de Cuidados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Inevitavelmente, cada vida chegará ao seu fim. E é possível cuidar com dignidade, assegurando os valores, amparando preocupações, resgatando identidade pessoal ao longo do processo e evitando, quando possível, condutas que não estejam alinhadas com os valores e desejos da pessoa.</a:t>
            </a:r>
            <a:r>
              <a:rPr lang="pt-BR" dirty="0">
                <a:latin typeface="Arial"/>
                <a:ea typeface="Calibri"/>
                <a:cs typeface="Arial"/>
              </a:rPr>
              <a:t> </a:t>
            </a:r>
            <a:endParaRPr lang="pt-BR" dirty="0">
              <a:latin typeface="Calibri"/>
              <a:ea typeface="Calibri"/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dirty="0">
                <a:latin typeface="Calibri"/>
                <a:ea typeface="Calibri"/>
                <a:cs typeface="Arial"/>
              </a:rPr>
              <a:t>O </a:t>
            </a:r>
            <a:r>
              <a:rPr lang="pt-BR" b="1" dirty="0">
                <a:latin typeface="Calibri"/>
                <a:ea typeface="Calibri"/>
                <a:cs typeface="Arial"/>
              </a:rPr>
              <a:t>Planejamento Antecipado de Cuidados </a:t>
            </a:r>
            <a:r>
              <a:rPr lang="pt-BR" dirty="0">
                <a:latin typeface="Calibri"/>
                <a:ea typeface="Calibri"/>
                <a:cs typeface="Arial"/>
              </a:rPr>
              <a:t>(PAC) - do inglês </a:t>
            </a:r>
            <a:r>
              <a:rPr lang="pt-BR" i="1" dirty="0" err="1">
                <a:latin typeface="Calibri"/>
                <a:ea typeface="Calibri"/>
                <a:cs typeface="Arial"/>
              </a:rPr>
              <a:t>Advance</a:t>
            </a:r>
            <a:r>
              <a:rPr lang="pt-BR" i="1" dirty="0">
                <a:latin typeface="Calibri"/>
                <a:ea typeface="Calibri"/>
                <a:cs typeface="Arial"/>
              </a:rPr>
              <a:t> </a:t>
            </a:r>
            <a:r>
              <a:rPr lang="pt-BR" i="1" dirty="0" err="1">
                <a:latin typeface="Calibri"/>
                <a:ea typeface="Calibri"/>
                <a:cs typeface="Arial"/>
              </a:rPr>
              <a:t>Care</a:t>
            </a:r>
            <a:r>
              <a:rPr lang="pt-BR" i="1" dirty="0">
                <a:latin typeface="Calibri"/>
                <a:ea typeface="Calibri"/>
                <a:cs typeface="Arial"/>
              </a:rPr>
              <a:t> Planning </a:t>
            </a:r>
            <a:r>
              <a:rPr lang="pt-BR" dirty="0">
                <a:latin typeface="Calibri"/>
                <a:ea typeface="Calibri"/>
                <a:cs typeface="Arial"/>
              </a:rPr>
              <a:t>- é o processo que auxilia a pessoa a compreender e compartilhar seus valores pessoais, objetivos de vida e preferências em relação aos cuidados em saúde futuros, com o objetivo de ajudar a garantir que as pessoas recebam cuidados alinhados a sua história e características singulares. </a:t>
            </a:r>
            <a:endParaRPr lang="pt-BR" dirty="0">
              <a:latin typeface="Calibri"/>
              <a:cs typeface="Calibri"/>
            </a:endParaRP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0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805415"/>
            <a:ext cx="10052222" cy="1325563"/>
          </a:xfrm>
        </p:spPr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Planejamento Antecipado de Cuidados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045624"/>
            <a:ext cx="7203157" cy="436771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latin typeface="Calibri"/>
                <a:ea typeface="Calibri"/>
                <a:cs typeface="Arial"/>
              </a:rPr>
              <a:t>A comunicação entre a pessoa, sua família e os envolvidos nos cuidados de saúde direcionará para decisões de tratamento específicas que podem ser registradas com elaboração do documento </a:t>
            </a:r>
            <a:r>
              <a:rPr lang="pt-BR" b="1" dirty="0">
                <a:latin typeface="Calibri"/>
                <a:ea typeface="Calibri"/>
                <a:cs typeface="Arial"/>
              </a:rPr>
              <a:t>Diretivas Antecipadas da Vontade </a:t>
            </a:r>
            <a:r>
              <a:rPr lang="pt-BR" dirty="0">
                <a:latin typeface="Calibri"/>
                <a:ea typeface="Calibri"/>
                <a:cs typeface="Arial"/>
              </a:rPr>
              <a:t>(SILVEIRA, 2020).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pt-BR" dirty="0">
              <a:latin typeface="Calibri"/>
              <a:ea typeface="Calibri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latin typeface="Calibri"/>
                <a:ea typeface="Calibri"/>
                <a:cs typeface="Arial"/>
              </a:rPr>
              <a:t>Diretivas antecipadas de vontade (</a:t>
            </a:r>
            <a:r>
              <a:rPr lang="pt-BR" dirty="0" err="1">
                <a:latin typeface="Calibri"/>
                <a:ea typeface="Calibri"/>
                <a:cs typeface="Arial"/>
              </a:rPr>
              <a:t>DAVs</a:t>
            </a:r>
            <a:r>
              <a:rPr lang="pt-BR" dirty="0">
                <a:latin typeface="Calibri"/>
                <a:ea typeface="Calibri"/>
                <a:cs typeface="Arial"/>
              </a:rPr>
              <a:t>) são definidas pelo Conselho Federal de Medicina (CFM) como “</a:t>
            </a:r>
            <a:r>
              <a:rPr lang="pt-BR" i="1" dirty="0">
                <a:latin typeface="Calibri"/>
                <a:ea typeface="Calibri"/>
                <a:cs typeface="Arial"/>
              </a:rPr>
              <a:t>o conjunto de desejos, prévia e expressamente manifestados pelo paciente, sobre cuidados e tratamentos que quer, ou não, receber no momento em que estiver incapacitado de expressar, livre e autonomamente, sua vontade.</a:t>
            </a:r>
            <a:r>
              <a:rPr lang="pt-BR" dirty="0">
                <a:latin typeface="Calibri"/>
                <a:ea typeface="Calibri"/>
                <a:cs typeface="Arial"/>
              </a:rPr>
              <a:t>” (Resolução CFM nº1995/2012).</a:t>
            </a:r>
            <a:endParaRPr lang="pt-BR" dirty="0">
              <a:latin typeface="Calibri"/>
              <a:ea typeface="Calibri"/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pic>
        <p:nvPicPr>
          <p:cNvPr id="1026" name="Picture 2" descr="O que é cuidado paliativo: história e principais conceitos">
            <a:extLst>
              <a:ext uri="{FF2B5EF4-FFF2-40B4-BE49-F238E27FC236}">
                <a16:creationId xmlns:a16="http://schemas.microsoft.com/office/drawing/2014/main" id="{06E086CE-C9D3-4C7C-8C28-8461987E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21" y="2723743"/>
            <a:ext cx="3517580" cy="3011483"/>
          </a:xfrm>
          <a:prstGeom prst="rect">
            <a:avLst/>
          </a:prstGeom>
          <a:noFill/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27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Diretivas Antecipadas de Vontade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15C8DC-0CB6-B380-787C-8D9A11BC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Arial"/>
              </a:rPr>
              <a:t>O médico deve registrar no prontuário, desde que conversado e autorizado pelo paciente, as </a:t>
            </a:r>
            <a:r>
              <a:rPr lang="pt-BR" dirty="0" err="1">
                <a:latin typeface="Calibri"/>
                <a:ea typeface="Calibri"/>
                <a:cs typeface="Arial"/>
              </a:rPr>
              <a:t>DAVs</a:t>
            </a:r>
            <a:r>
              <a:rPr lang="pt-BR" dirty="0">
                <a:latin typeface="Calibri"/>
                <a:ea typeface="Calibri"/>
                <a:cs typeface="Arial"/>
              </a:rPr>
              <a:t> que lhes foram diretamente comunicadas, não sendo exigidos testemunhas ou assinaturas, pois o médico possui fé pública e seus atos têm efeito legal e jurídico. Outras orientações importantes são:</a:t>
            </a:r>
            <a:endParaRPr lang="pt-BR" dirty="0">
              <a:latin typeface="Calibri"/>
              <a:ea typeface="Calibri"/>
              <a:cs typeface="Calibri"/>
            </a:endParaRPr>
          </a:p>
          <a:p>
            <a:endParaRPr lang="pt-BR" dirty="0">
              <a:cs typeface="Calibri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0980D2-0AFE-7C00-1D3B-5C0EB55B9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115" y="4242553"/>
            <a:ext cx="9961123" cy="1938992"/>
          </a:xfrm>
          <a:prstGeom prst="rect">
            <a:avLst/>
          </a:prstGeom>
          <a:solidFill>
            <a:srgbClr val="ED9D41">
              <a:alpha val="10000"/>
            </a:srgbClr>
          </a:solidFill>
          <a:ln w="38100">
            <a:solidFill>
              <a:srgbClr val="BE631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00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92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38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401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3002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476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222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6803" algn="l" defTabSz="94920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A75E1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Não é necessário apresentar o documento </a:t>
            </a:r>
            <a:r>
              <a:rPr lang="pt-BR" altLang="pt-BR" sz="2000" dirty="0">
                <a:solidFill>
                  <a:srgbClr val="A75E19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A75E1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cartório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A75E19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A75E1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Indivíduo deve ser maior que 18 anos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A75E19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A75E1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Em caso de incapacidade, a validação pelo responsável legal é necessária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A75E19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A75E1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Evitar termos ambíguos no documento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A75E19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A75E1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Confirmar o conteúdo do registro com a pessoa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A75E19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A75E1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Toda a equipe de saúde deve estar ciente das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rgbClr val="A75E19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DAVs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A75E19"/>
              </a:solidFill>
              <a:effectLst/>
            </a:endParaRPr>
          </a:p>
        </p:txBody>
      </p:sp>
      <p:pic>
        <p:nvPicPr>
          <p:cNvPr id="6" name="Gráfico 5" descr="Lista de verificação">
            <a:extLst>
              <a:ext uri="{FF2B5EF4-FFF2-40B4-BE49-F238E27FC236}">
                <a16:creationId xmlns:a16="http://schemas.microsoft.com/office/drawing/2014/main" id="{EF1FF7CF-E9FB-482E-AAD8-E618D4327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1923" y="4372583"/>
            <a:ext cx="1712840" cy="17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A0538-F1B6-4763-8A23-689E7B29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Planejamento Antecipado de Cuidados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BD7F76-35B4-430C-90B5-C1A3A548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901" y="2489022"/>
            <a:ext cx="8257643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PAC é um processo que auxilia a pessoa a compreender e a compartilhar seus objetivos de vida individuais para ajudar a ajudar e a garantir que a pessoa a atendia a sua história e características singulares.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Realizar o PAC envolve habilidades de comunicação específica.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Coletar ativamente valores instrumentais e desejos de ele não expressa forma espontânea quando é importante, assim como forma registrado como DAV no plano de cuidado - Folha Registro: Abordagem Paliativa Completa.</a:t>
            </a:r>
          </a:p>
        </p:txBody>
      </p:sp>
      <p:pic>
        <p:nvPicPr>
          <p:cNvPr id="5" name="Gráfico 4" descr="Balão de chat">
            <a:extLst>
              <a:ext uri="{FF2B5EF4-FFF2-40B4-BE49-F238E27FC236}">
                <a16:creationId xmlns:a16="http://schemas.microsoft.com/office/drawing/2014/main" id="{C5951434-102D-4011-8780-E98CCD14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513" y="2470196"/>
            <a:ext cx="1122924" cy="1122924"/>
          </a:xfrm>
          <a:prstGeom prst="rect">
            <a:avLst/>
          </a:prstGeom>
        </p:spPr>
      </p:pic>
      <p:pic>
        <p:nvPicPr>
          <p:cNvPr id="7" name="Gráfico 6" descr="Reunião">
            <a:extLst>
              <a:ext uri="{FF2B5EF4-FFF2-40B4-BE49-F238E27FC236}">
                <a16:creationId xmlns:a16="http://schemas.microsoft.com/office/drawing/2014/main" id="{75407B98-8FA7-4652-A6EA-2148D1E55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1125" y="3593120"/>
            <a:ext cx="1122923" cy="1122923"/>
          </a:xfrm>
          <a:prstGeom prst="rect">
            <a:avLst/>
          </a:prstGeom>
        </p:spPr>
      </p:pic>
      <p:pic>
        <p:nvPicPr>
          <p:cNvPr id="9" name="Gráfico 8" descr="Documento">
            <a:extLst>
              <a:ext uri="{FF2B5EF4-FFF2-40B4-BE49-F238E27FC236}">
                <a16:creationId xmlns:a16="http://schemas.microsoft.com/office/drawing/2014/main" id="{8DA8C956-C2CD-42DA-8109-1BC46744C9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037" y="49630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2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CA360-5393-EDE2-B042-9059869C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Planejamento Antecipado de Cuidados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F516C11-AFFF-2B5D-3794-86C40BC7AF86}"/>
              </a:ext>
            </a:extLst>
          </p:cNvPr>
          <p:cNvSpPr txBox="1"/>
          <p:nvPr/>
        </p:nvSpPr>
        <p:spPr>
          <a:xfrm>
            <a:off x="616744" y="2128837"/>
            <a:ext cx="10041731" cy="36933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Se sua condição de saúde piorasse, que coisas são importantes para você e são fundamentais que a equipe de saúde conheça? </a:t>
            </a:r>
          </a:p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Quem gostaria que tomasse as decisões sobre cuidados de saúde por você quando não puder tomá-las? </a:t>
            </a:r>
          </a:p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Qual o local de preferência para viver os últimos dias, se fosse possível escolher? </a:t>
            </a:r>
          </a:p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Pensando nas suas experiências de vida, existe algum tipo de tratamento de saúde deseja ou não deseja receber? (Exemplos*: Nutrição por vias alternativas: sonda nasoentérica, gastrostomia; Tratamentos invasivos; Respiração artificial; Diálise; Grandes cirurgias; </a:t>
            </a:r>
            <a:r>
              <a:rPr lang="pt-BR" dirty="0" err="1">
                <a:solidFill>
                  <a:srgbClr val="A75E19"/>
                </a:solidFill>
                <a:cs typeface="Calibri"/>
              </a:rPr>
              <a:t>etc</a:t>
            </a:r>
            <a:r>
              <a:rPr lang="pt-BR" dirty="0">
                <a:solidFill>
                  <a:srgbClr val="A75E19"/>
                </a:solidFill>
                <a:cs typeface="Calibri"/>
              </a:rPr>
              <a:t>) </a:t>
            </a:r>
          </a:p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O que é importante para que você se sinta confortável? </a:t>
            </a:r>
          </a:p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Como deseja ser tratado caso sua condição de saúde piorasse? </a:t>
            </a:r>
          </a:p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O quanto gostaria que os entes queridos soubessem? </a:t>
            </a:r>
          </a:p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Existem desejos espirituais específicos? </a:t>
            </a:r>
          </a:p>
          <a:p>
            <a:pPr algn="just">
              <a:buChar char="•"/>
            </a:pPr>
            <a:r>
              <a:rPr lang="pt-BR" dirty="0">
                <a:solidFill>
                  <a:srgbClr val="A75E19"/>
                </a:solidFill>
                <a:cs typeface="Calibri"/>
              </a:rPr>
              <a:t>Como gostaria de ser lembrado? (Cerimonial, pertences que gostaria de direcionar, mensagens, cartas, músicas para familiares, amigos e entes queridos).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8BB742-ACAD-0797-79DB-A9696911E039}"/>
              </a:ext>
            </a:extLst>
          </p:cNvPr>
          <p:cNvSpPr txBox="1"/>
          <p:nvPr/>
        </p:nvSpPr>
        <p:spPr>
          <a:xfrm>
            <a:off x="360480" y="6396335"/>
            <a:ext cx="91531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cs typeface="Segoe UI"/>
              </a:rPr>
              <a:t>*Adaptar exemplos citando tratamentos de saúde previsível ao longo da evolução da condição de saúde de base do usuário.</a:t>
            </a:r>
            <a:r>
              <a:rPr lang="pt-BR" sz="1200" dirty="0">
                <a:cs typeface="Calibri"/>
              </a:rPr>
              <a:t> </a:t>
            </a:r>
          </a:p>
          <a:p>
            <a:pPr algn="ctr"/>
            <a:r>
              <a:rPr lang="pt-BR" sz="1200" b="1" dirty="0">
                <a:cs typeface="Segoe UI"/>
              </a:rPr>
              <a:t>Fonte:</a:t>
            </a:r>
            <a:r>
              <a:rPr lang="pt-BR" sz="1200" dirty="0">
                <a:cs typeface="Segoe UI"/>
              </a:rPr>
              <a:t> Adaptado de WIENER </a:t>
            </a:r>
            <a:r>
              <a:rPr lang="pt-BR" sz="1200" i="1" dirty="0">
                <a:cs typeface="Segoe UI"/>
              </a:rPr>
              <a:t>et al</a:t>
            </a:r>
            <a:r>
              <a:rPr lang="pt-BR" sz="1200" dirty="0">
                <a:cs typeface="Segoe UI"/>
              </a:rPr>
              <a:t>., 2008; WIENER </a:t>
            </a:r>
            <a:r>
              <a:rPr lang="pt-BR" sz="1200" i="1" dirty="0">
                <a:cs typeface="Segoe UI"/>
              </a:rPr>
              <a:t>et al</a:t>
            </a:r>
            <a:r>
              <a:rPr lang="pt-BR" sz="1200" dirty="0">
                <a:cs typeface="Segoe UI"/>
              </a:rPr>
              <a:t>., 2012; DADALTO </a:t>
            </a:r>
            <a:r>
              <a:rPr lang="pt-BR" sz="1200" i="1" dirty="0">
                <a:cs typeface="Segoe UI"/>
              </a:rPr>
              <a:t>et al</a:t>
            </a:r>
            <a:r>
              <a:rPr lang="pt-BR" sz="1200" dirty="0">
                <a:cs typeface="Segoe UI"/>
              </a:rPr>
              <a:t>., 2013; MAYORAL, 2016; HARMAN, 2020.</a:t>
            </a:r>
            <a:r>
              <a:rPr lang="pt-BR" sz="12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795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" y="0"/>
            <a:ext cx="12191999" cy="6857999"/>
            <a:chOff x="1" y="0"/>
            <a:chExt cx="12191999" cy="685799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1999" cy="685799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2031650" y="181155"/>
              <a:ext cx="80134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3000" b="1" dirty="0">
                  <a:solidFill>
                    <a:schemeClr val="bg1"/>
                  </a:solidFill>
                </a:rPr>
                <a:t>Cheguei! </a:t>
              </a:r>
              <a:endParaRPr lang="pt-BR" sz="3000" dirty="0">
                <a:solidFill>
                  <a:schemeClr val="bg1"/>
                </a:solidFill>
              </a:endParaRP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Sou a </a:t>
              </a:r>
              <a:r>
                <a:rPr lang="pt-BR" sz="2100" b="1" dirty="0">
                  <a:solidFill>
                    <a:schemeClr val="bg1"/>
                  </a:solidFill>
                </a:rPr>
                <a:t>Zezé </a:t>
              </a:r>
              <a:r>
                <a:rPr lang="pt-BR" sz="2100" dirty="0">
                  <a:solidFill>
                    <a:schemeClr val="bg1"/>
                  </a:solidFill>
                </a:rPr>
                <a:t>e estou aqui para apoiar vocês! </a:t>
              </a:r>
            </a:p>
            <a:p>
              <a:pPr algn="ctr"/>
              <a:r>
                <a:rPr lang="pt-BR" sz="2100" dirty="0">
                  <a:solidFill>
                    <a:schemeClr val="bg1"/>
                  </a:solidFill>
                </a:rPr>
                <a:t>Para nossa maior integração, vou compartilhar quatro fatos sobre mim: </a:t>
              </a: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6718326" y="2399277"/>
              <a:ext cx="2503310" cy="3492556"/>
              <a:chOff x="6614814" y="2683955"/>
              <a:chExt cx="2503310" cy="3492556"/>
            </a:xfrm>
          </p:grpSpPr>
          <p:sp>
            <p:nvSpPr>
              <p:cNvPr id="20" name="Retângulo Arredondado 19"/>
              <p:cNvSpPr/>
              <p:nvPr/>
            </p:nvSpPr>
            <p:spPr>
              <a:xfrm>
                <a:off x="6614814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682102" y="4097719"/>
                <a:ext cx="236873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Sou uma profissional virtual e estou aqui pra apoiar na produção de sentido entre conceitos e atividades apresentadas com a realidade do seu contexto de trabalho. </a:t>
                </a:r>
              </a:p>
            </p:txBody>
          </p:sp>
          <p:pic>
            <p:nvPicPr>
              <p:cNvPr id="22" name="Imagem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2225" y="2683955"/>
                <a:ext cx="1286258" cy="1368165"/>
              </a:xfrm>
              <a:prstGeom prst="rect">
                <a:avLst/>
              </a:prstGeom>
            </p:spPr>
          </p:pic>
        </p:grpSp>
        <p:grpSp>
          <p:nvGrpSpPr>
            <p:cNvPr id="7" name="Agrupar 6"/>
            <p:cNvGrpSpPr/>
            <p:nvPr/>
          </p:nvGrpSpPr>
          <p:grpSpPr>
            <a:xfrm>
              <a:off x="9437589" y="2397559"/>
              <a:ext cx="2503310" cy="3494274"/>
              <a:chOff x="9334077" y="2682237"/>
              <a:chExt cx="2503310" cy="3494274"/>
            </a:xfrm>
          </p:grpSpPr>
          <p:sp>
            <p:nvSpPr>
              <p:cNvPr id="17" name="CaixaDeTexto 16"/>
              <p:cNvSpPr txBox="1"/>
              <p:nvPr/>
            </p:nvSpPr>
            <p:spPr>
              <a:xfrm>
                <a:off x="9497939" y="4097719"/>
                <a:ext cx="217558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É possível me encontrar no conteúdo </a:t>
                </a:r>
                <a:r>
                  <a:rPr lang="pt-BR" sz="1600" dirty="0" err="1">
                    <a:solidFill>
                      <a:schemeClr val="bg1"/>
                    </a:solidFill>
                  </a:rPr>
                  <a:t>EaD</a:t>
                </a:r>
                <a:r>
                  <a:rPr lang="pt-BR" sz="1600" dirty="0">
                    <a:solidFill>
                      <a:schemeClr val="bg1"/>
                    </a:solidFill>
                  </a:rPr>
                  <a:t>, </a:t>
                </a:r>
              </a:p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nos materiais de apoio e até mesmo no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e-Planifica, nossa plataforma virtual. </a:t>
                </a:r>
              </a:p>
            </p:txBody>
          </p:sp>
          <p:sp>
            <p:nvSpPr>
              <p:cNvPr id="18" name="Retângulo Arredondado 17"/>
              <p:cNvSpPr/>
              <p:nvPr/>
            </p:nvSpPr>
            <p:spPr>
              <a:xfrm>
                <a:off x="9334077" y="3588587"/>
                <a:ext cx="2503310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9" name="Imagem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7784" y="2682237"/>
                <a:ext cx="1511735" cy="1493522"/>
              </a:xfrm>
              <a:prstGeom prst="rect">
                <a:avLst/>
              </a:prstGeom>
            </p:spPr>
          </p:pic>
        </p:grpSp>
        <p:grpSp>
          <p:nvGrpSpPr>
            <p:cNvPr id="8" name="Agrupar 7"/>
            <p:cNvGrpSpPr/>
            <p:nvPr/>
          </p:nvGrpSpPr>
          <p:grpSpPr>
            <a:xfrm>
              <a:off x="245241" y="2398931"/>
              <a:ext cx="2383024" cy="3492902"/>
              <a:chOff x="141729" y="2683609"/>
              <a:chExt cx="2383024" cy="3492902"/>
            </a:xfrm>
          </p:grpSpPr>
          <p:sp>
            <p:nvSpPr>
              <p:cNvPr id="14" name="CaixaDeTexto 13"/>
              <p:cNvSpPr txBox="1"/>
              <p:nvPr/>
            </p:nvSpPr>
            <p:spPr>
              <a:xfrm>
                <a:off x="308072" y="4097719"/>
                <a:ext cx="205033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Todo mundo acha que Zezé é meu apelido, mas não é, viu?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É meu nome!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Zezé e com muito orgulho! </a:t>
                </a:r>
              </a:p>
            </p:txBody>
          </p:sp>
          <p:sp>
            <p:nvSpPr>
              <p:cNvPr id="15" name="Retângulo Arredondado 14"/>
              <p:cNvSpPr/>
              <p:nvPr/>
            </p:nvSpPr>
            <p:spPr>
              <a:xfrm>
                <a:off x="141729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374" y="2683609"/>
                <a:ext cx="1524002" cy="1448105"/>
              </a:xfrm>
              <a:prstGeom prst="rect">
                <a:avLst/>
              </a:prstGeom>
            </p:spPr>
          </p:pic>
        </p:grpSp>
        <p:grpSp>
          <p:nvGrpSpPr>
            <p:cNvPr id="9" name="Agrupar 8"/>
            <p:cNvGrpSpPr/>
            <p:nvPr/>
          </p:nvGrpSpPr>
          <p:grpSpPr>
            <a:xfrm>
              <a:off x="2869773" y="2397659"/>
              <a:ext cx="2383024" cy="3494174"/>
              <a:chOff x="2766261" y="2682337"/>
              <a:chExt cx="2383024" cy="3494174"/>
            </a:xfrm>
          </p:grpSpPr>
          <p:sp>
            <p:nvSpPr>
              <p:cNvPr id="11" name="CaixaDeTexto 10"/>
              <p:cNvSpPr txBox="1"/>
              <p:nvPr/>
            </p:nvSpPr>
            <p:spPr>
              <a:xfrm>
                <a:off x="2884433" y="4097719"/>
                <a:ext cx="2146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dirty="0">
                    <a:solidFill>
                      <a:schemeClr val="bg1"/>
                    </a:solidFill>
                  </a:rPr>
                  <a:t>Tem a ver com, digamos, minha criação. Eu não sou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desenho e nem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um holograma tá?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Eu sou toda </a:t>
                </a:r>
                <a:br>
                  <a:rPr lang="pt-BR" sz="1600" dirty="0">
                    <a:solidFill>
                      <a:schemeClr val="bg1"/>
                    </a:solidFill>
                  </a:rPr>
                </a:br>
                <a:r>
                  <a:rPr lang="pt-BR" sz="1600" dirty="0">
                    <a:solidFill>
                      <a:schemeClr val="bg1"/>
                    </a:solidFill>
                  </a:rPr>
                  <a:t>feita em 3D! </a:t>
                </a:r>
              </a:p>
            </p:txBody>
          </p:sp>
          <p:sp>
            <p:nvSpPr>
              <p:cNvPr id="12" name="Retângulo Arredondado 11"/>
              <p:cNvSpPr/>
              <p:nvPr/>
            </p:nvSpPr>
            <p:spPr>
              <a:xfrm>
                <a:off x="2766261" y="3588587"/>
                <a:ext cx="2383024" cy="2587924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4793" y="2682337"/>
                <a:ext cx="1301498" cy="1386642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857" y="1378660"/>
              <a:ext cx="3718914" cy="5479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10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0E86A-D90A-4B29-B665-AA21871D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84" y="708139"/>
            <a:ext cx="10052222" cy="1325563"/>
          </a:xfrm>
        </p:spPr>
        <p:txBody>
          <a:bodyPr/>
          <a:lstStyle/>
          <a:p>
            <a:r>
              <a:rPr lang="pt-BR" b="1" dirty="0">
                <a:latin typeface="Calibri Light"/>
                <a:cs typeface="Calibri Light"/>
              </a:rPr>
              <a:t>Planejamento Antecipado de Cuidados - Perguntas norteadoras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59313E-F556-4BC7-8DF3-69176219D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61" y="1746514"/>
            <a:ext cx="11191499" cy="4649821"/>
          </a:xfrm>
          <a:ln w="19050">
            <a:solidFill>
              <a:srgbClr val="A75E19"/>
            </a:solidFill>
            <a:prstDash val="dash"/>
          </a:ln>
        </p:spPr>
        <p:txBody>
          <a:bodyPr>
            <a:normAutofit fontScale="92500" lnSpcReduction="10000"/>
          </a:bodyPr>
          <a:lstStyle/>
          <a:p>
            <a:r>
              <a:rPr lang="pt-BR" dirty="0"/>
              <a:t>Se sua condição de saúde piorasse, que coisas são importantes para você e são fundamentais que a equipe de saúde conheça? </a:t>
            </a:r>
          </a:p>
          <a:p>
            <a:r>
              <a:rPr lang="pt-BR" dirty="0"/>
              <a:t>Quem gostaria que tomasse as decisões sobre cuidados de saúde por você quando não puder tomá-las? </a:t>
            </a:r>
          </a:p>
          <a:p>
            <a:r>
              <a:rPr lang="pt-BR" dirty="0"/>
              <a:t>Qual o local de preferência para viver os últimos dias, se fosse possível escolher? </a:t>
            </a:r>
          </a:p>
          <a:p>
            <a:r>
              <a:rPr lang="pt-BR" dirty="0"/>
              <a:t>Pensando nas suas experiências de vida, existe algum tipo de tratamento de saúde que você deseja ou não deseja receber (exemplos*: nutrição por vias alternativas: sonda nasoentérica ou gastrostomia; tratamentos invasivos; respiração artificial; diálise; grandes cirurgias e outros)?</a:t>
            </a:r>
          </a:p>
          <a:p>
            <a:r>
              <a:rPr lang="pt-BR" dirty="0"/>
              <a:t>O que é importante para que você se sinta confortável? </a:t>
            </a:r>
          </a:p>
          <a:p>
            <a:r>
              <a:rPr lang="pt-BR" dirty="0"/>
              <a:t>Como deseja ser tratado caso sua condição de saúde piore? </a:t>
            </a:r>
          </a:p>
          <a:p>
            <a:r>
              <a:rPr lang="pt-BR" dirty="0"/>
              <a:t>O quanto gostaria que os entes queridos soubessem? </a:t>
            </a:r>
          </a:p>
          <a:p>
            <a:r>
              <a:rPr lang="pt-BR" dirty="0"/>
              <a:t>Existem desejos espirituais específicos? </a:t>
            </a:r>
          </a:p>
          <a:p>
            <a:r>
              <a:rPr lang="pt-BR" dirty="0"/>
              <a:t>Como gostaria de ser lembrado (cerimonial, pertences que gostaria de direcionar, mensagens, cartas, músicas para familiares, amigos e entes queridos)?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9FABC3-4C07-41AB-BD2B-D6F5316CB9FE}"/>
              </a:ext>
            </a:extLst>
          </p:cNvPr>
          <p:cNvSpPr txBox="1"/>
          <p:nvPr/>
        </p:nvSpPr>
        <p:spPr>
          <a:xfrm>
            <a:off x="364961" y="6149861"/>
            <a:ext cx="106175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A75E19"/>
                </a:solidFill>
                <a:cs typeface="Segoe UI"/>
              </a:rPr>
              <a:t>*Adaptar exemplos citando tratamentos de saúde previsível ao longo da evolução da condição de saúde de base do usuário.</a:t>
            </a:r>
            <a:r>
              <a:rPr lang="pt-BR" sz="1200" dirty="0">
                <a:solidFill>
                  <a:srgbClr val="A75E19"/>
                </a:solidFill>
                <a:cs typeface="Calibri"/>
              </a:rPr>
              <a:t> </a:t>
            </a:r>
          </a:p>
          <a:p>
            <a:endParaRPr lang="pt-BR" sz="1200" dirty="0">
              <a:solidFill>
                <a:srgbClr val="A75E19"/>
              </a:solidFill>
              <a:cs typeface="Calibri"/>
            </a:endParaRPr>
          </a:p>
          <a:p>
            <a:pPr algn="r"/>
            <a:r>
              <a:rPr lang="pt-BR" sz="1200" b="1" dirty="0">
                <a:solidFill>
                  <a:srgbClr val="A75E19"/>
                </a:solidFill>
                <a:cs typeface="Segoe UI"/>
              </a:rPr>
              <a:t>Fonte:</a:t>
            </a:r>
            <a:r>
              <a:rPr lang="pt-BR" sz="1200" dirty="0">
                <a:solidFill>
                  <a:srgbClr val="A75E19"/>
                </a:solidFill>
                <a:cs typeface="Segoe UI"/>
              </a:rPr>
              <a:t> Adaptado de WIENER </a:t>
            </a:r>
            <a:r>
              <a:rPr lang="pt-BR" sz="1200" i="1" dirty="0">
                <a:solidFill>
                  <a:srgbClr val="A75E19"/>
                </a:solidFill>
                <a:cs typeface="Segoe UI"/>
              </a:rPr>
              <a:t>et al</a:t>
            </a:r>
            <a:r>
              <a:rPr lang="pt-BR" sz="1200" dirty="0">
                <a:solidFill>
                  <a:srgbClr val="A75E19"/>
                </a:solidFill>
                <a:cs typeface="Segoe UI"/>
              </a:rPr>
              <a:t>., 2008; WIENER </a:t>
            </a:r>
            <a:r>
              <a:rPr lang="pt-BR" sz="1200" i="1" dirty="0">
                <a:solidFill>
                  <a:srgbClr val="A75E19"/>
                </a:solidFill>
                <a:cs typeface="Segoe UI"/>
              </a:rPr>
              <a:t>et al</a:t>
            </a:r>
            <a:r>
              <a:rPr lang="pt-BR" sz="1200" dirty="0">
                <a:solidFill>
                  <a:srgbClr val="A75E19"/>
                </a:solidFill>
                <a:cs typeface="Segoe UI"/>
              </a:rPr>
              <a:t>., 2012; DADALTO </a:t>
            </a:r>
            <a:r>
              <a:rPr lang="pt-BR" sz="1200" i="1" dirty="0">
                <a:solidFill>
                  <a:srgbClr val="A75E19"/>
                </a:solidFill>
                <a:cs typeface="Segoe UI"/>
              </a:rPr>
              <a:t>et al</a:t>
            </a:r>
            <a:r>
              <a:rPr lang="pt-BR" sz="1200" dirty="0">
                <a:solidFill>
                  <a:srgbClr val="A75E19"/>
                </a:solidFill>
                <a:cs typeface="Segoe UI"/>
              </a:rPr>
              <a:t>., 2013; MAYORAL, 2016; HARMAN, 2020.</a:t>
            </a:r>
            <a:r>
              <a:rPr lang="pt-BR" sz="1200" dirty="0">
                <a:solidFill>
                  <a:srgbClr val="A75E19"/>
                </a:solidFill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7896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96" y="810705"/>
            <a:ext cx="7992675" cy="86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20905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Abordagem Paliativa Completa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4713679" cy="1325563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Passos da Abordagem Paliativa Completa</a:t>
            </a:r>
            <a:endParaRPr lang="pt-BR" dirty="0">
              <a:ea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A352D7B-FE9C-6E5B-E760-63331A146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70" y="2729720"/>
            <a:ext cx="4713678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latin typeface="Calibri"/>
                <a:ea typeface="Calibri"/>
                <a:cs typeface="Calibri"/>
              </a:rPr>
              <a:t>Na prática, para que a Abordagem Paliativa Completa seja realizada de forma concreta e assertiva, são propostos passos importantes para organizar de forma sistematizada aspectos do cuidado.</a:t>
            </a: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Calibri"/>
                <a:ea typeface="Calibri"/>
                <a:cs typeface="Calibri"/>
              </a:rPr>
              <a:t>Folha Registro: Abordagem Paliativa Completa</a:t>
            </a:r>
            <a:endParaRPr lang="pt-BR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har char="•"/>
            </a:pPr>
            <a:endParaRPr lang="pt-BR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ED0358-8B85-4651-8123-75460F84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962025"/>
            <a:ext cx="67246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pSp>
        <p:nvGrpSpPr>
          <p:cNvPr id="10" name="Google Shape;165;p27">
            <a:extLst>
              <a:ext uri="{FF2B5EF4-FFF2-40B4-BE49-F238E27FC236}">
                <a16:creationId xmlns:a16="http://schemas.microsoft.com/office/drawing/2014/main" id="{B46E8285-3712-3708-B131-56CE79179807}"/>
              </a:ext>
            </a:extLst>
          </p:cNvPr>
          <p:cNvGrpSpPr/>
          <p:nvPr/>
        </p:nvGrpSpPr>
        <p:grpSpPr>
          <a:xfrm>
            <a:off x="3327620" y="1499802"/>
            <a:ext cx="4731683" cy="4649128"/>
            <a:chOff x="2148901" y="297271"/>
            <a:chExt cx="3175200" cy="3175200"/>
          </a:xfrm>
        </p:grpSpPr>
        <p:sp>
          <p:nvSpPr>
            <p:cNvPr id="45" name="Google Shape;166;p27">
              <a:extLst>
                <a:ext uri="{FF2B5EF4-FFF2-40B4-BE49-F238E27FC236}">
                  <a16:creationId xmlns:a16="http://schemas.microsoft.com/office/drawing/2014/main" id="{3E77E3E4-0466-2CB3-366C-B0D2CBCB9BB9}"/>
                </a:ext>
              </a:extLst>
            </p:cNvPr>
            <p:cNvSpPr/>
            <p:nvPr/>
          </p:nvSpPr>
          <p:spPr>
            <a:xfrm rot="10800000">
              <a:off x="2148901" y="297271"/>
              <a:ext cx="3175200" cy="3175200"/>
            </a:xfrm>
            <a:prstGeom prst="blockArc">
              <a:avLst>
                <a:gd name="adj1" fmla="val 5399801"/>
                <a:gd name="adj2" fmla="val 3012680"/>
                <a:gd name="adj3" fmla="val 6939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7;p27">
              <a:extLst>
                <a:ext uri="{FF2B5EF4-FFF2-40B4-BE49-F238E27FC236}">
                  <a16:creationId xmlns:a16="http://schemas.microsoft.com/office/drawing/2014/main" id="{E05A7080-E449-55B3-EC04-9E975FDE09F3}"/>
                </a:ext>
              </a:extLst>
            </p:cNvPr>
            <p:cNvSpPr/>
            <p:nvPr/>
          </p:nvSpPr>
          <p:spPr>
            <a:xfrm rot="10800000">
              <a:off x="2503699" y="585721"/>
              <a:ext cx="450600" cy="450600"/>
            </a:xfrm>
            <a:prstGeom prst="rtTriangl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68;p27">
            <a:extLst>
              <a:ext uri="{FF2B5EF4-FFF2-40B4-BE49-F238E27FC236}">
                <a16:creationId xmlns:a16="http://schemas.microsoft.com/office/drawing/2014/main" id="{90485753-422C-5AFD-AB5D-7318DC55B53D}"/>
              </a:ext>
            </a:extLst>
          </p:cNvPr>
          <p:cNvGrpSpPr/>
          <p:nvPr/>
        </p:nvGrpSpPr>
        <p:grpSpPr>
          <a:xfrm>
            <a:off x="7018597" y="3204710"/>
            <a:ext cx="3169659" cy="1113739"/>
            <a:chOff x="5839879" y="2002179"/>
            <a:chExt cx="1332300" cy="914700"/>
          </a:xfrm>
        </p:grpSpPr>
        <p:sp>
          <p:nvSpPr>
            <p:cNvPr id="43" name="Google Shape;169;p27">
              <a:extLst>
                <a:ext uri="{FF2B5EF4-FFF2-40B4-BE49-F238E27FC236}">
                  <a16:creationId xmlns:a16="http://schemas.microsoft.com/office/drawing/2014/main" id="{28E93391-81EE-6B3D-A683-C6DD3F04CDC9}"/>
                </a:ext>
              </a:extLst>
            </p:cNvPr>
            <p:cNvSpPr/>
            <p:nvPr/>
          </p:nvSpPr>
          <p:spPr>
            <a:xfrm>
              <a:off x="5839879" y="2287179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E5E5E5"/>
                  </a:solidFill>
                  <a:latin typeface="Roboto"/>
                  <a:ea typeface="Roboto"/>
                  <a:cs typeface="Roboto"/>
                  <a:sym typeface="Roboto"/>
                </a:rPr>
                <a:t>Identificação da rede familiar e de apoio, assim como mapeamento de aspectos socioeconômicos.</a:t>
              </a:r>
              <a:endParaRPr sz="1200" dirty="0">
                <a:solidFill>
                  <a:srgbClr val="E5E5E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800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170;p27">
              <a:extLst>
                <a:ext uri="{FF2B5EF4-FFF2-40B4-BE49-F238E27FC236}">
                  <a16:creationId xmlns:a16="http://schemas.microsoft.com/office/drawing/2014/main" id="{D7D8C67D-142E-E7C2-66BB-34BB3D8EF4BD}"/>
                </a:ext>
              </a:extLst>
            </p:cNvPr>
            <p:cNvSpPr/>
            <p:nvPr/>
          </p:nvSpPr>
          <p:spPr>
            <a:xfrm>
              <a:off x="5839879" y="2002179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Dimensão Social</a:t>
              </a:r>
              <a:endParaRPr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oogle Shape;171;p27">
            <a:extLst>
              <a:ext uri="{FF2B5EF4-FFF2-40B4-BE49-F238E27FC236}">
                <a16:creationId xmlns:a16="http://schemas.microsoft.com/office/drawing/2014/main" id="{4AD87F11-1D96-F1FB-1FCE-58A82EE87766}"/>
              </a:ext>
            </a:extLst>
          </p:cNvPr>
          <p:cNvGrpSpPr/>
          <p:nvPr/>
        </p:nvGrpSpPr>
        <p:grpSpPr>
          <a:xfrm>
            <a:off x="4834362" y="1330048"/>
            <a:ext cx="3169659" cy="1023091"/>
            <a:chOff x="3655644" y="127517"/>
            <a:chExt cx="1332300" cy="914700"/>
          </a:xfrm>
        </p:grpSpPr>
        <p:sp>
          <p:nvSpPr>
            <p:cNvPr id="41" name="Google Shape;172;p27">
              <a:extLst>
                <a:ext uri="{FF2B5EF4-FFF2-40B4-BE49-F238E27FC236}">
                  <a16:creationId xmlns:a16="http://schemas.microsoft.com/office/drawing/2014/main" id="{9C7BF46A-B0DC-95CD-8F46-A85DAB07BFF8}"/>
                </a:ext>
              </a:extLst>
            </p:cNvPr>
            <p:cNvSpPr/>
            <p:nvPr/>
          </p:nvSpPr>
          <p:spPr>
            <a:xfrm>
              <a:off x="3655644" y="41251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just" rtl="0">
                <a:spcBef>
                  <a:spcPts val="500"/>
                </a:spcBef>
                <a:spcAft>
                  <a:spcPts val="50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pt-BR" sz="1200" dirty="0">
                  <a:solidFill>
                    <a:srgbClr val="E5E5E5"/>
                  </a:solidFill>
                  <a:latin typeface="Roboto"/>
                  <a:ea typeface="Roboto"/>
                  <a:cs typeface="Roboto"/>
                  <a:sym typeface="Roboto"/>
                </a:rPr>
                <a:t>Destaque para avaliação de funcionalidade e manejo de sintomas.</a:t>
              </a:r>
              <a:endParaRPr sz="1200" dirty="0">
                <a:solidFill>
                  <a:srgbClr val="E5E5E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173;p27">
              <a:extLst>
                <a:ext uri="{FF2B5EF4-FFF2-40B4-BE49-F238E27FC236}">
                  <a16:creationId xmlns:a16="http://schemas.microsoft.com/office/drawing/2014/main" id="{490DEF90-B2CB-397B-B9E8-C0F022280ED4}"/>
                </a:ext>
              </a:extLst>
            </p:cNvPr>
            <p:cNvSpPr/>
            <p:nvPr/>
          </p:nvSpPr>
          <p:spPr>
            <a:xfrm>
              <a:off x="3655644" y="12751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Dimensão Física</a:t>
              </a:r>
              <a:endParaRPr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oogle Shape;174;p27">
            <a:extLst>
              <a:ext uri="{FF2B5EF4-FFF2-40B4-BE49-F238E27FC236}">
                <a16:creationId xmlns:a16="http://schemas.microsoft.com/office/drawing/2014/main" id="{D06B573F-AAE2-0AFE-98F5-AE5475AA4CEC}"/>
              </a:ext>
            </a:extLst>
          </p:cNvPr>
          <p:cNvGrpSpPr/>
          <p:nvPr/>
        </p:nvGrpSpPr>
        <p:grpSpPr>
          <a:xfrm>
            <a:off x="1791796" y="3224738"/>
            <a:ext cx="2729094" cy="1113739"/>
            <a:chOff x="1620553" y="2024956"/>
            <a:chExt cx="1332300" cy="914700"/>
          </a:xfrm>
        </p:grpSpPr>
        <p:sp>
          <p:nvSpPr>
            <p:cNvPr id="39" name="Google Shape;175;p27">
              <a:extLst>
                <a:ext uri="{FF2B5EF4-FFF2-40B4-BE49-F238E27FC236}">
                  <a16:creationId xmlns:a16="http://schemas.microsoft.com/office/drawing/2014/main" id="{3D7C327A-BF64-A0BE-899D-4B3D8F0F51BC}"/>
                </a:ext>
              </a:extLst>
            </p:cNvPr>
            <p:cNvSpPr/>
            <p:nvPr/>
          </p:nvSpPr>
          <p:spPr>
            <a:xfrm>
              <a:off x="1620553" y="2309956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just" rtl="0">
                <a:spcBef>
                  <a:spcPts val="500"/>
                </a:spcBef>
                <a:spcAft>
                  <a:spcPts val="50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pt-BR" sz="1200" dirty="0">
                  <a:solidFill>
                    <a:srgbClr val="E5E5E5"/>
                  </a:solidFill>
                  <a:latin typeface="Roboto"/>
                  <a:ea typeface="Roboto"/>
                  <a:cs typeface="Roboto"/>
                  <a:sym typeface="Roboto"/>
                </a:rPr>
                <a:t>Reconhecimento das necessidades espirituais do usuário e  familiares.</a:t>
              </a:r>
              <a:endParaRPr sz="2800" dirty="0">
                <a:solidFill>
                  <a:srgbClr val="E5E5E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176;p27">
              <a:extLst>
                <a:ext uri="{FF2B5EF4-FFF2-40B4-BE49-F238E27FC236}">
                  <a16:creationId xmlns:a16="http://schemas.microsoft.com/office/drawing/2014/main" id="{8393502A-55D0-2101-3023-A5ED451A3DDD}"/>
                </a:ext>
              </a:extLst>
            </p:cNvPr>
            <p:cNvSpPr/>
            <p:nvPr/>
          </p:nvSpPr>
          <p:spPr>
            <a:xfrm>
              <a:off x="1620553" y="2024956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Dimensão Espiritual</a:t>
              </a:r>
              <a:endParaRPr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oogle Shape;177;p27">
            <a:extLst>
              <a:ext uri="{FF2B5EF4-FFF2-40B4-BE49-F238E27FC236}">
                <a16:creationId xmlns:a16="http://schemas.microsoft.com/office/drawing/2014/main" id="{1CE0EA94-AC73-F849-C097-33E9C333C43E}"/>
              </a:ext>
            </a:extLst>
          </p:cNvPr>
          <p:cNvGrpSpPr/>
          <p:nvPr/>
        </p:nvGrpSpPr>
        <p:grpSpPr>
          <a:xfrm>
            <a:off x="4096071" y="5397569"/>
            <a:ext cx="3403668" cy="1023091"/>
            <a:chOff x="3622636" y="3993007"/>
            <a:chExt cx="1332300" cy="914700"/>
          </a:xfrm>
        </p:grpSpPr>
        <p:sp>
          <p:nvSpPr>
            <p:cNvPr id="37" name="Google Shape;178;p27">
              <a:extLst>
                <a:ext uri="{FF2B5EF4-FFF2-40B4-BE49-F238E27FC236}">
                  <a16:creationId xmlns:a16="http://schemas.microsoft.com/office/drawing/2014/main" id="{7BB6351D-FAE5-799D-FAB8-EBCFBAF46645}"/>
                </a:ext>
              </a:extLst>
            </p:cNvPr>
            <p:cNvSpPr/>
            <p:nvPr/>
          </p:nvSpPr>
          <p:spPr>
            <a:xfrm>
              <a:off x="3622636" y="4278007"/>
              <a:ext cx="1332300" cy="6297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Acolhimento às demandas de ordem psíquica, em especial ao luto, seja do usuário, familiares, cuidadores ou equipe de saúde.</a:t>
              </a:r>
              <a:endParaRPr sz="1200" dirty="0">
                <a:solidFill>
                  <a:srgbClr val="FFFFFF"/>
                </a:solidFill>
              </a:endParaRPr>
            </a:p>
          </p:txBody>
        </p:sp>
        <p:sp>
          <p:nvSpPr>
            <p:cNvPr id="38" name="Google Shape;179;p27">
              <a:extLst>
                <a:ext uri="{FF2B5EF4-FFF2-40B4-BE49-F238E27FC236}">
                  <a16:creationId xmlns:a16="http://schemas.microsoft.com/office/drawing/2014/main" id="{4EDB1B46-F71B-918F-300A-B360A8F2C37F}"/>
                </a:ext>
              </a:extLst>
            </p:cNvPr>
            <p:cNvSpPr/>
            <p:nvPr/>
          </p:nvSpPr>
          <p:spPr>
            <a:xfrm>
              <a:off x="3622636" y="3993007"/>
              <a:ext cx="1332300" cy="285000"/>
            </a:xfrm>
            <a:prstGeom prst="round1Rect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Dimensão Psíquica</a:t>
              </a:r>
              <a:endParaRPr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Google Shape;180;p27">
            <a:extLst>
              <a:ext uri="{FF2B5EF4-FFF2-40B4-BE49-F238E27FC236}">
                <a16:creationId xmlns:a16="http://schemas.microsoft.com/office/drawing/2014/main" id="{C1F8BD50-4340-D335-DAC6-11A62EF8E194}"/>
              </a:ext>
            </a:extLst>
          </p:cNvPr>
          <p:cNvSpPr/>
          <p:nvPr/>
        </p:nvSpPr>
        <p:spPr>
          <a:xfrm rot="18274133">
            <a:off x="5306868" y="3382752"/>
            <a:ext cx="792039" cy="783070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81;p27">
            <a:extLst>
              <a:ext uri="{FF2B5EF4-FFF2-40B4-BE49-F238E27FC236}">
                <a16:creationId xmlns:a16="http://schemas.microsoft.com/office/drawing/2014/main" id="{9B03409A-55A2-B888-4501-4F14E0CE9751}"/>
              </a:ext>
            </a:extLst>
          </p:cNvPr>
          <p:cNvGrpSpPr/>
          <p:nvPr/>
        </p:nvGrpSpPr>
        <p:grpSpPr>
          <a:xfrm>
            <a:off x="5876419" y="3164603"/>
            <a:ext cx="863782" cy="1923531"/>
            <a:chOff x="4977705" y="1996588"/>
            <a:chExt cx="1471019" cy="3184127"/>
          </a:xfrm>
        </p:grpSpPr>
        <p:sp>
          <p:nvSpPr>
            <p:cNvPr id="34" name="Google Shape;182;p27">
              <a:extLst>
                <a:ext uri="{FF2B5EF4-FFF2-40B4-BE49-F238E27FC236}">
                  <a16:creationId xmlns:a16="http://schemas.microsoft.com/office/drawing/2014/main" id="{2A9C7667-FEB2-6D5D-920D-D93178DA2A6B}"/>
                </a:ext>
              </a:extLst>
            </p:cNvPr>
            <p:cNvSpPr/>
            <p:nvPr/>
          </p:nvSpPr>
          <p:spPr>
            <a:xfrm rot="-3280088">
              <a:off x="4250857" y="298284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EDA29B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3;p27">
              <a:extLst>
                <a:ext uri="{FF2B5EF4-FFF2-40B4-BE49-F238E27FC236}">
                  <a16:creationId xmlns:a16="http://schemas.microsoft.com/office/drawing/2014/main" id="{4B0A12C0-D129-344F-B8BE-851D267866EF}"/>
                </a:ext>
              </a:extLst>
            </p:cNvPr>
            <p:cNvSpPr/>
            <p:nvPr/>
          </p:nvSpPr>
          <p:spPr>
            <a:xfrm rot="-3280088">
              <a:off x="4215459" y="287943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83829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4;p27">
              <a:extLst>
                <a:ext uri="{FF2B5EF4-FFF2-40B4-BE49-F238E27FC236}">
                  <a16:creationId xmlns:a16="http://schemas.microsoft.com/office/drawing/2014/main" id="{5705616F-5798-EC10-F024-8CAAD09171A0}"/>
                </a:ext>
              </a:extLst>
            </p:cNvPr>
            <p:cNvSpPr txBox="1"/>
            <p:nvPr/>
          </p:nvSpPr>
          <p:spPr>
            <a:xfrm rot="-3779206">
              <a:off x="4847588" y="328301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5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Biografia</a:t>
              </a:r>
              <a:r>
                <a:rPr lang="pt-BR" sz="105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05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Google Shape;185;p27">
            <a:extLst>
              <a:ext uri="{FF2B5EF4-FFF2-40B4-BE49-F238E27FC236}">
                <a16:creationId xmlns:a16="http://schemas.microsoft.com/office/drawing/2014/main" id="{5C48FE41-6BAE-EF17-9854-AF06E7C01F12}"/>
              </a:ext>
            </a:extLst>
          </p:cNvPr>
          <p:cNvGrpSpPr/>
          <p:nvPr/>
        </p:nvGrpSpPr>
        <p:grpSpPr>
          <a:xfrm>
            <a:off x="4935966" y="2493051"/>
            <a:ext cx="1459708" cy="1321992"/>
            <a:chOff x="3923956" y="1495309"/>
            <a:chExt cx="2485879" cy="2188366"/>
          </a:xfrm>
        </p:grpSpPr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7CC53FED-2D0E-8D06-AE21-DCD13C4C15F6}"/>
                </a:ext>
              </a:extLst>
            </p:cNvPr>
            <p:cNvSpPr/>
            <p:nvPr/>
          </p:nvSpPr>
          <p:spPr>
            <a:xfrm rot="-3280089">
              <a:off x="4072713" y="1346552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DA29B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FCD9BF17-DF42-AEBA-DE97-6575C9585A06}"/>
                </a:ext>
              </a:extLst>
            </p:cNvPr>
            <p:cNvSpPr/>
            <p:nvPr/>
          </p:nvSpPr>
          <p:spPr>
            <a:xfrm rot="-3280088">
              <a:off x="4330050" y="1630887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02C20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2F5CE15-FE03-72CE-0DBF-5C893A0B0B6B}"/>
                </a:ext>
              </a:extLst>
            </p:cNvPr>
            <p:cNvSpPr txBox="1"/>
            <p:nvPr/>
          </p:nvSpPr>
          <p:spPr>
            <a:xfrm>
              <a:off x="4308705" y="2202425"/>
              <a:ext cx="1842900" cy="53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5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Comunicação</a:t>
              </a:r>
              <a:endParaRPr sz="105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" name="Google Shape;189;p27">
            <a:extLst>
              <a:ext uri="{FF2B5EF4-FFF2-40B4-BE49-F238E27FC236}">
                <a16:creationId xmlns:a16="http://schemas.microsoft.com/office/drawing/2014/main" id="{345F486A-5382-CADA-C148-D9FDEC064C75}"/>
              </a:ext>
            </a:extLst>
          </p:cNvPr>
          <p:cNvGrpSpPr/>
          <p:nvPr/>
        </p:nvGrpSpPr>
        <p:grpSpPr>
          <a:xfrm>
            <a:off x="4282800" y="3217447"/>
            <a:ext cx="1788450" cy="1715381"/>
            <a:chOff x="3182247" y="2001660"/>
            <a:chExt cx="3045726" cy="2839564"/>
          </a:xfrm>
        </p:grpSpPr>
        <p:sp>
          <p:nvSpPr>
            <p:cNvPr id="28" name="Google Shape;190;p27">
              <a:extLst>
                <a:ext uri="{FF2B5EF4-FFF2-40B4-BE49-F238E27FC236}">
                  <a16:creationId xmlns:a16="http://schemas.microsoft.com/office/drawing/2014/main" id="{D60DC582-DAD3-A96F-A162-DECACF1E4A1F}"/>
                </a:ext>
              </a:extLst>
            </p:cNvPr>
            <p:cNvSpPr/>
            <p:nvPr/>
          </p:nvSpPr>
          <p:spPr>
            <a:xfrm rot="-3280088">
              <a:off x="3892675" y="2097185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EDA29B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1;p27">
              <a:extLst>
                <a:ext uri="{FF2B5EF4-FFF2-40B4-BE49-F238E27FC236}">
                  <a16:creationId xmlns:a16="http://schemas.microsoft.com/office/drawing/2014/main" id="{C8F72679-C79B-991E-7DD8-A246B1AC91E7}"/>
                </a:ext>
              </a:extLst>
            </p:cNvPr>
            <p:cNvSpPr/>
            <p:nvPr/>
          </p:nvSpPr>
          <p:spPr>
            <a:xfrm rot="-3280089">
              <a:off x="4070231" y="2146232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802017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2;p27">
              <a:extLst>
                <a:ext uri="{FF2B5EF4-FFF2-40B4-BE49-F238E27FC236}">
                  <a16:creationId xmlns:a16="http://schemas.microsoft.com/office/drawing/2014/main" id="{FECC6772-3D4B-104B-F525-95934DD9B282}"/>
                </a:ext>
              </a:extLst>
            </p:cNvPr>
            <p:cNvSpPr txBox="1"/>
            <p:nvPr/>
          </p:nvSpPr>
          <p:spPr>
            <a:xfrm rot="3725201" flipH="1">
              <a:off x="3285318" y="3139890"/>
              <a:ext cx="2839564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Planejamento 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Antecipado de Cuidados</a:t>
              </a:r>
              <a:endPara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193;p27">
            <a:extLst>
              <a:ext uri="{FF2B5EF4-FFF2-40B4-BE49-F238E27FC236}">
                <a16:creationId xmlns:a16="http://schemas.microsoft.com/office/drawing/2014/main" id="{11D834E7-4DB9-7F47-5370-C3B2907B70FC}"/>
              </a:ext>
            </a:extLst>
          </p:cNvPr>
          <p:cNvSpPr txBox="1"/>
          <p:nvPr/>
        </p:nvSpPr>
        <p:spPr>
          <a:xfrm>
            <a:off x="5371483" y="3600481"/>
            <a:ext cx="61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Pessoa</a:t>
            </a:r>
            <a:endParaRPr sz="105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" name="Google Shape;194;p27">
            <a:extLst>
              <a:ext uri="{FF2B5EF4-FFF2-40B4-BE49-F238E27FC236}">
                <a16:creationId xmlns:a16="http://schemas.microsoft.com/office/drawing/2014/main" id="{6127208F-1343-C740-710A-78CA913F74B6}"/>
              </a:ext>
            </a:extLst>
          </p:cNvPr>
          <p:cNvCxnSpPr>
            <a:cxnSpLocks/>
          </p:cNvCxnSpPr>
          <p:nvPr/>
        </p:nvCxnSpPr>
        <p:spPr>
          <a:xfrm>
            <a:off x="6410659" y="4200968"/>
            <a:ext cx="1980900" cy="11376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21" name="Google Shape;195;p27">
            <a:extLst>
              <a:ext uri="{FF2B5EF4-FFF2-40B4-BE49-F238E27FC236}">
                <a16:creationId xmlns:a16="http://schemas.microsoft.com/office/drawing/2014/main" id="{27D89174-743C-F934-43FB-88C5E6E6C255}"/>
              </a:ext>
            </a:extLst>
          </p:cNvPr>
          <p:cNvSpPr txBox="1"/>
          <p:nvPr/>
        </p:nvSpPr>
        <p:spPr>
          <a:xfrm>
            <a:off x="8480474" y="5195456"/>
            <a:ext cx="2520605" cy="121570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Entender a história de vida  como instrumento norteador de cuidado, com valores, vontades e prazeres ligados à essência do indivíduo. </a:t>
            </a:r>
            <a:endParaRPr sz="2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96;p27">
            <a:extLst>
              <a:ext uri="{FF2B5EF4-FFF2-40B4-BE49-F238E27FC236}">
                <a16:creationId xmlns:a16="http://schemas.microsoft.com/office/drawing/2014/main" id="{FF7067ED-9899-3B34-8C73-608068C1DBB6}"/>
              </a:ext>
            </a:extLst>
          </p:cNvPr>
          <p:cNvSpPr txBox="1"/>
          <p:nvPr/>
        </p:nvSpPr>
        <p:spPr>
          <a:xfrm>
            <a:off x="46715" y="4809337"/>
            <a:ext cx="2925450" cy="164659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Coleta precoce e assertiva de informações que direcionam para melhor qualidade de vida e de morte, fortalecendo o papel de decisão da pessoa sobre o próprio cuidado com elaboração do documento </a:t>
            </a:r>
            <a:r>
              <a:rPr lang="pt-BR" b="1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Diretivas Antecipadas de Vontade.</a:t>
            </a:r>
            <a:endParaRPr sz="24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197;p27">
            <a:extLst>
              <a:ext uri="{FF2B5EF4-FFF2-40B4-BE49-F238E27FC236}">
                <a16:creationId xmlns:a16="http://schemas.microsoft.com/office/drawing/2014/main" id="{B10E97FB-1185-9FD4-EE85-2DCECD4DF356}"/>
              </a:ext>
            </a:extLst>
          </p:cNvPr>
          <p:cNvCxnSpPr/>
          <p:nvPr/>
        </p:nvCxnSpPr>
        <p:spPr>
          <a:xfrm flipH="1">
            <a:off x="3047384" y="4200805"/>
            <a:ext cx="1980900" cy="11376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4" name="Google Shape;198;p27">
            <a:extLst>
              <a:ext uri="{FF2B5EF4-FFF2-40B4-BE49-F238E27FC236}">
                <a16:creationId xmlns:a16="http://schemas.microsoft.com/office/drawing/2014/main" id="{C5501CE5-46E3-0D36-CBEF-BADD2B68A2C9}"/>
              </a:ext>
            </a:extLst>
          </p:cNvPr>
          <p:cNvCxnSpPr>
            <a:cxnSpLocks/>
          </p:cNvCxnSpPr>
          <p:nvPr/>
        </p:nvCxnSpPr>
        <p:spPr>
          <a:xfrm flipH="1">
            <a:off x="5990083" y="2173381"/>
            <a:ext cx="2322300" cy="15810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5" name="Google Shape;199;p27">
            <a:extLst>
              <a:ext uri="{FF2B5EF4-FFF2-40B4-BE49-F238E27FC236}">
                <a16:creationId xmlns:a16="http://schemas.microsoft.com/office/drawing/2014/main" id="{0F592748-E34D-B271-8CCB-AE01FF60DE28}"/>
              </a:ext>
            </a:extLst>
          </p:cNvPr>
          <p:cNvCxnSpPr/>
          <p:nvPr/>
        </p:nvCxnSpPr>
        <p:spPr>
          <a:xfrm>
            <a:off x="3105621" y="2004336"/>
            <a:ext cx="1980900" cy="113760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dash"/>
            <a:round/>
            <a:headEnd type="oval" w="med" len="med"/>
            <a:tailEnd type="oval" w="med" len="med"/>
          </a:ln>
        </p:spPr>
      </p:cxnSp>
      <p:sp>
        <p:nvSpPr>
          <p:cNvPr id="26" name="Google Shape;200;p27">
            <a:extLst>
              <a:ext uri="{FF2B5EF4-FFF2-40B4-BE49-F238E27FC236}">
                <a16:creationId xmlns:a16="http://schemas.microsoft.com/office/drawing/2014/main" id="{B0D98FF8-AFBC-9C47-232C-1311BF2CBEBC}"/>
              </a:ext>
            </a:extLst>
          </p:cNvPr>
          <p:cNvSpPr txBox="1"/>
          <p:nvPr/>
        </p:nvSpPr>
        <p:spPr>
          <a:xfrm>
            <a:off x="547375" y="1499756"/>
            <a:ext cx="2378075" cy="100026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Ferramenta longitudinal, com foco principal em comunicação prognóstica e abordagem de más notícias.</a:t>
            </a:r>
            <a:endParaRPr sz="24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01;p27">
            <a:extLst>
              <a:ext uri="{FF2B5EF4-FFF2-40B4-BE49-F238E27FC236}">
                <a16:creationId xmlns:a16="http://schemas.microsoft.com/office/drawing/2014/main" id="{D5821EF4-FA7A-CEF8-5F8F-D7356416FE82}"/>
              </a:ext>
            </a:extLst>
          </p:cNvPr>
          <p:cNvSpPr txBox="1"/>
          <p:nvPr/>
        </p:nvSpPr>
        <p:spPr>
          <a:xfrm>
            <a:off x="8461406" y="1499756"/>
            <a:ext cx="3284391" cy="149527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dirty="0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Método clínico centrado na pessoa: explorar a saúde, a doença e a experiência da doença; entender a pessoa como um todo; elaborar um plano conjunto de manejo e intensificar a relação entre a pessoa e a equipe.</a:t>
            </a:r>
            <a:endParaRPr sz="2400" b="1" dirty="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Material de Apoio – Parte II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24014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85631" y="2163905"/>
            <a:ext cx="7679870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BE6312"/>
                </a:solidFill>
              </a:rPr>
              <a:t>Diagrama de Abordagem Multidimensional:</a:t>
            </a:r>
            <a:r>
              <a:rPr lang="pt-BR" dirty="0">
                <a:solidFill>
                  <a:srgbClr val="BE6312"/>
                </a:solidFill>
                <a:ea typeface="+mn-lt"/>
                <a:cs typeface="+mn-lt"/>
              </a:rPr>
              <a:t> </a:t>
            </a:r>
            <a:br>
              <a:rPr lang="pt-BR" dirty="0">
                <a:solidFill>
                  <a:srgbClr val="BE6312"/>
                </a:solidFill>
                <a:ea typeface="+mn-lt"/>
                <a:cs typeface="+mn-lt"/>
              </a:rPr>
            </a:br>
            <a:r>
              <a:rPr lang="pt-BR" dirty="0">
                <a:solidFill>
                  <a:srgbClr val="BE6312"/>
                </a:solidFill>
                <a:ea typeface="+mn-lt"/>
                <a:cs typeface="+mn-lt"/>
              </a:rPr>
              <a:t>A pessoa e suas múltiplas dimensões</a:t>
            </a:r>
            <a:endParaRPr lang="pt-BR" dirty="0">
              <a:solidFill>
                <a:srgbClr val="BE6312"/>
              </a:solidFill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BE6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758989052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1761</Words>
  <Application>Microsoft Office PowerPoint</Application>
  <PresentationFormat>Widescreen</PresentationFormat>
  <Paragraphs>159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Poppins</vt:lpstr>
      <vt:lpstr>Roboto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Etapa 8: Cuidados Paliativos na APS e na AAE Oficina Tutorial 8.2 APS</vt:lpstr>
      <vt:lpstr>Apresentação do PowerPoint</vt:lpstr>
      <vt:lpstr>Apresentação do PowerPoint</vt:lpstr>
      <vt:lpstr>Material de Apoio – Parte I</vt:lpstr>
      <vt:lpstr>Abordagem Paliativa Completa</vt:lpstr>
      <vt:lpstr>Passos da Abordagem Paliativa Completa</vt:lpstr>
      <vt:lpstr>Apresentação do PowerPoint</vt:lpstr>
      <vt:lpstr>Material de Apoio – Parte II</vt:lpstr>
      <vt:lpstr>Diagrama de Abordagem Multidimensional:  A pessoa e suas múltiplas dimensões</vt:lpstr>
      <vt:lpstr>Diagrama de Abordagem Multidimensional</vt:lpstr>
      <vt:lpstr>Diagrama de Abordagem Multidimensional</vt:lpstr>
      <vt:lpstr>Diagrama de Abordagem Multidimensional</vt:lpstr>
      <vt:lpstr>Material de Apoio – Parte III</vt:lpstr>
      <vt:lpstr>Planejamento Antecipado de Cuidados</vt:lpstr>
      <vt:lpstr>Planejamento Antecipado de Cuidados</vt:lpstr>
      <vt:lpstr>Planejamento Antecipado de Cuidados</vt:lpstr>
      <vt:lpstr>Diretivas Antecipadas de Vontade</vt:lpstr>
      <vt:lpstr>Planejamento Antecipado de Cuidados</vt:lpstr>
      <vt:lpstr>Planejamento Antecipado de Cuidados</vt:lpstr>
      <vt:lpstr>Planejamento Antecipado de Cuidados - Perguntas norteadoras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954</cp:revision>
  <dcterms:created xsi:type="dcterms:W3CDTF">2021-05-10T00:56:02Z</dcterms:created>
  <dcterms:modified xsi:type="dcterms:W3CDTF">2022-08-11T20:20:33Z</dcterms:modified>
</cp:coreProperties>
</file>