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slideLayouts/slideLayout45.xml" ContentType="application/vnd.openxmlformats-officedocument.presentationml.slideLayout+xml"/>
  <Override PartName="/ppt/theme/theme9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0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6" r:id="rId2"/>
    <p:sldMasterId id="2147483703" r:id="rId3"/>
    <p:sldMasterId id="2147483698" r:id="rId4"/>
    <p:sldMasterId id="2147483648" r:id="rId5"/>
    <p:sldMasterId id="2147483672" r:id="rId6"/>
    <p:sldMasterId id="2147483660" r:id="rId7"/>
    <p:sldMasterId id="2147483701" r:id="rId8"/>
    <p:sldMasterId id="2147483709" r:id="rId9"/>
    <p:sldMasterId id="2147483711" r:id="rId10"/>
    <p:sldMasterId id="2147483714" r:id="rId11"/>
  </p:sldMasterIdLst>
  <p:notesMasterIdLst>
    <p:notesMasterId r:id="rId30"/>
  </p:notesMasterIdLst>
  <p:handoutMasterIdLst>
    <p:handoutMasterId r:id="rId31"/>
  </p:handoutMasterIdLst>
  <p:sldIdLst>
    <p:sldId id="305" r:id="rId12"/>
    <p:sldId id="306" r:id="rId13"/>
    <p:sldId id="275" r:id="rId14"/>
    <p:sldId id="276" r:id="rId15"/>
    <p:sldId id="288" r:id="rId16"/>
    <p:sldId id="280" r:id="rId17"/>
    <p:sldId id="283" r:id="rId18"/>
    <p:sldId id="281" r:id="rId19"/>
    <p:sldId id="303" r:id="rId20"/>
    <p:sldId id="304" r:id="rId21"/>
    <p:sldId id="284" r:id="rId22"/>
    <p:sldId id="285" r:id="rId23"/>
    <p:sldId id="282" r:id="rId24"/>
    <p:sldId id="286" r:id="rId25"/>
    <p:sldId id="287" r:id="rId26"/>
    <p:sldId id="289" r:id="rId27"/>
    <p:sldId id="270" r:id="rId28"/>
    <p:sldId id="302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577B"/>
    <a:srgbClr val="0E3449"/>
    <a:srgbClr val="6B848C"/>
    <a:srgbClr val="BE6311"/>
    <a:srgbClr val="F3BF85"/>
    <a:srgbClr val="A75E19"/>
    <a:srgbClr val="ED9D41"/>
    <a:srgbClr val="BE6312"/>
    <a:srgbClr val="C76B18"/>
    <a:srgbClr val="006F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249" autoAdjust="0"/>
  </p:normalViewPr>
  <p:slideViewPr>
    <p:cSldViewPr snapToGrid="0">
      <p:cViewPr varScale="1">
        <p:scale>
          <a:sx n="67" d="100"/>
          <a:sy n="67" d="100"/>
        </p:scale>
        <p:origin x="1060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A75E19"/>
                </a:solidFill>
              </a:defRPr>
            </a:lvl1pPr>
            <a:lvl2pPr>
              <a:defRPr>
                <a:solidFill>
                  <a:srgbClr val="A75E19"/>
                </a:solidFill>
              </a:defRPr>
            </a:lvl2pPr>
            <a:lvl3pPr>
              <a:defRPr>
                <a:solidFill>
                  <a:srgbClr val="A75E19"/>
                </a:solidFill>
              </a:defRPr>
            </a:lvl3pPr>
            <a:lvl4pPr>
              <a:defRPr>
                <a:solidFill>
                  <a:srgbClr val="A75E19"/>
                </a:solidFill>
              </a:defRPr>
            </a:lvl4pPr>
            <a:lvl5pPr>
              <a:defRPr>
                <a:solidFill>
                  <a:srgbClr val="A75E19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376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BE6311"/>
                </a:solidFill>
              </a:defRPr>
            </a:lvl1pPr>
            <a:lvl2pPr>
              <a:defRPr>
                <a:solidFill>
                  <a:srgbClr val="BE6311"/>
                </a:solidFill>
              </a:defRPr>
            </a:lvl2pPr>
            <a:lvl3pPr>
              <a:defRPr>
                <a:solidFill>
                  <a:srgbClr val="BE6311"/>
                </a:solidFill>
              </a:defRPr>
            </a:lvl3pPr>
            <a:lvl4pPr>
              <a:defRPr>
                <a:solidFill>
                  <a:srgbClr val="BE6311"/>
                </a:solidFill>
              </a:defRPr>
            </a:lvl4pPr>
            <a:lvl5pPr>
              <a:defRPr>
                <a:solidFill>
                  <a:srgbClr val="BE631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496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3911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734054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0441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3811555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864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1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6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02/03/2023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4.jpe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10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2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31909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5219"/>
          </a:xfrm>
          <a:prstGeom prst="rect">
            <a:avLst/>
          </a:prstGeom>
          <a:solidFill>
            <a:srgbClr val="006F7B"/>
          </a:solidFill>
        </p:spPr>
      </p:pic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0" t="1588"/>
          <a:stretch/>
        </p:blipFill>
        <p:spPr>
          <a:xfrm>
            <a:off x="8567351" y="2463113"/>
            <a:ext cx="3624646" cy="255793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1998" cy="2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8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E344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78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5219"/>
          </a:xfrm>
          <a:prstGeom prst="rect">
            <a:avLst/>
          </a:prstGeom>
          <a:solidFill>
            <a:srgbClr val="006F7B"/>
          </a:solidFill>
        </p:spPr>
      </p:pic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0" t="1588"/>
          <a:stretch/>
        </p:blipFill>
        <p:spPr>
          <a:xfrm>
            <a:off x="8567351" y="2463113"/>
            <a:ext cx="3624646" cy="255793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1998" cy="2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E3449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25"/>
          <a:stretch/>
        </p:blipFill>
        <p:spPr>
          <a:xfrm>
            <a:off x="10926997" y="3956181"/>
            <a:ext cx="1256766" cy="291193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E3449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E3449"/>
              </a:solidFill>
              <a:effectLst/>
              <a:latin typeface="+mn-lt"/>
            </a:endParaRPr>
          </a:p>
        </p:txBody>
      </p:sp>
      <p:sp>
        <p:nvSpPr>
          <p:cNvPr id="11" name="Retângulo 10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0E3449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0E3449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0E3449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0E3449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0E3449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64"/>
          <a:stretch/>
        </p:blipFill>
        <p:spPr>
          <a:xfrm>
            <a:off x="10948085" y="3956180"/>
            <a:ext cx="1252153" cy="2915445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6B848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E3449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E3449"/>
              </a:solidFill>
              <a:effectLst/>
              <a:latin typeface="+mn-lt"/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5298"/>
            <a:ext cx="12191998" cy="25992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25"/>
          <a:stretch/>
        </p:blipFill>
        <p:spPr>
          <a:xfrm>
            <a:off x="10926997" y="3956181"/>
            <a:ext cx="1256766" cy="29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0E3449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0E3449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0E3449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0E3449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0E3449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70357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E3449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0E3449"/>
              </a:solidFill>
            </a:endParaRPr>
          </a:p>
          <a:p>
            <a:pPr algn="ctr"/>
            <a:r>
              <a:rPr lang="pt-BR" sz="2000" dirty="0">
                <a:solidFill>
                  <a:srgbClr val="0E3449"/>
                </a:solidFill>
              </a:rPr>
              <a:t>Visite o </a:t>
            </a:r>
            <a:r>
              <a:rPr lang="pt-BR" sz="2000" b="1" dirty="0">
                <a:solidFill>
                  <a:srgbClr val="0E3449"/>
                </a:solidFill>
              </a:rPr>
              <a:t>e-Planifica </a:t>
            </a:r>
            <a:r>
              <a:rPr lang="pt-BR" sz="2000" dirty="0">
                <a:solidFill>
                  <a:srgbClr val="0E3449"/>
                </a:solidFill>
              </a:rPr>
              <a:t>e acesse os materiais do </a:t>
            </a:r>
            <a:r>
              <a:rPr lang="pt-BR" sz="2000" dirty="0" err="1">
                <a:solidFill>
                  <a:srgbClr val="0E3449"/>
                </a:solidFill>
              </a:rPr>
              <a:t>PlanificaSUS</a:t>
            </a:r>
            <a:r>
              <a:rPr lang="pt-BR" sz="2000" dirty="0">
                <a:solidFill>
                  <a:srgbClr val="0E3449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E3449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0E3449"/>
              </a:solidFill>
            </a:endParaRPr>
          </a:p>
          <a:p>
            <a:pPr algn="ctr"/>
            <a:r>
              <a:rPr lang="pt-BR" sz="2000" dirty="0">
                <a:solidFill>
                  <a:srgbClr val="0E3449"/>
                </a:solidFill>
              </a:rPr>
              <a:t>Visite o </a:t>
            </a:r>
            <a:r>
              <a:rPr lang="pt-BR" sz="2000" b="1" dirty="0">
                <a:solidFill>
                  <a:srgbClr val="0E3449"/>
                </a:solidFill>
              </a:rPr>
              <a:t>e-Planifica </a:t>
            </a:r>
            <a:r>
              <a:rPr lang="pt-BR" sz="2000" dirty="0">
                <a:solidFill>
                  <a:srgbClr val="0E3449"/>
                </a:solidFill>
              </a:rPr>
              <a:t>e acesse os materiais do </a:t>
            </a:r>
            <a:r>
              <a:rPr lang="pt-BR" sz="2000" dirty="0" err="1">
                <a:solidFill>
                  <a:srgbClr val="0E3449"/>
                </a:solidFill>
              </a:rPr>
              <a:t>PlanificaSUS</a:t>
            </a:r>
            <a:r>
              <a:rPr lang="pt-BR" sz="2000" dirty="0">
                <a:solidFill>
                  <a:srgbClr val="0E3449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0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720317607/5250c44fb9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png"/><Relationship Id="rId4" Type="http://schemas.openxmlformats.org/officeDocument/2006/relationships/hyperlink" Target="https://forms.office.com.mcas.ms/r/aiuJ7n7JfF?McasTsid=20893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vimeo.com/783755711/d7a54e7724" TargetMode="Externa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784031847/017003758c" TargetMode="External"/><Relationship Id="rId2" Type="http://schemas.openxmlformats.org/officeDocument/2006/relationships/hyperlink" Target="https://vimeo.com/784031928/584fbe5353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– Parte 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 de título: calibri (Light Títulos) 40 - branco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Alinhada à direita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reposicionar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2776076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Núcleo Municipal de Segurança do Paciente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 de título: calibri (Corpo) 36 - azul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reposicionar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074394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448130" cy="3644410"/>
          </a:xfrm>
        </p:spPr>
        <p:txBody>
          <a:bodyPr/>
          <a:lstStyle/>
          <a:p>
            <a:pPr algn="just"/>
            <a:r>
              <a:rPr lang="pt-BR" dirty="0">
                <a:solidFill>
                  <a:srgbClr val="0E3449"/>
                </a:solidFill>
              </a:rPr>
              <a:t> O que é o  Núcleo de Segurança do Paciente (NSP)?</a:t>
            </a:r>
          </a:p>
          <a:p>
            <a:pPr lvl="1" algn="just"/>
            <a:r>
              <a:rPr lang="pt-BR" dirty="0">
                <a:solidFill>
                  <a:srgbClr val="0E3449"/>
                </a:solidFill>
              </a:rPr>
              <a:t>Instância que deve ser criada para promover e apoiar a implementação de ações voltadas à segurança do paciente nos serviços de saúde. </a:t>
            </a:r>
          </a:p>
        </p:txBody>
      </p:sp>
      <p:pic>
        <p:nvPicPr>
          <p:cNvPr id="5" name="Gráfico 4" descr="Brinde estrutura de tópicos">
            <a:extLst>
              <a:ext uri="{FF2B5EF4-FFF2-40B4-BE49-F238E27FC236}">
                <a16:creationId xmlns:a16="http://schemas.microsoft.com/office/drawing/2014/main" id="{FE28829D-A7EE-4B8E-B3B6-AB8EF8620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9729" y="3429000"/>
            <a:ext cx="3854671" cy="317707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1A14E3C1-82C6-4EF8-BE50-73779B285C2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122651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2" y="2441013"/>
            <a:ext cx="10325301" cy="3644410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>
                <a:solidFill>
                  <a:srgbClr val="0E3449"/>
                </a:solidFill>
              </a:rPr>
              <a:t>Estruturar o Núcleo Municipal de Segurança do Paciente com objetivo de promover ações para a promoção da segurança do paciente e a melhoria da qualidade em todos os níveis de atenção, adotando os seguintes princípios e diretrizes:</a:t>
            </a:r>
          </a:p>
          <a:p>
            <a:pPr marL="0" indent="0" algn="just">
              <a:buNone/>
            </a:pPr>
            <a:endParaRPr lang="pt-BR" dirty="0">
              <a:solidFill>
                <a:srgbClr val="0E3449"/>
              </a:solidFill>
            </a:endParaRPr>
          </a:p>
          <a:p>
            <a:pPr lvl="1" algn="just"/>
            <a:r>
              <a:rPr lang="pt-BR" sz="2200" dirty="0">
                <a:solidFill>
                  <a:srgbClr val="0E3449"/>
                </a:solidFill>
              </a:rPr>
              <a:t>A melhoria contínua dos processos de cuidado e do uso de tecnologias da saúde</a:t>
            </a:r>
          </a:p>
          <a:p>
            <a:pPr marL="457200" lvl="1" indent="0" algn="just">
              <a:buNone/>
            </a:pPr>
            <a:endParaRPr lang="pt-BR" sz="2200" dirty="0">
              <a:solidFill>
                <a:srgbClr val="0E3449"/>
              </a:solidFill>
            </a:endParaRPr>
          </a:p>
          <a:p>
            <a:pPr lvl="1" algn="just"/>
            <a:r>
              <a:rPr lang="pt-BR" sz="2200" dirty="0">
                <a:solidFill>
                  <a:srgbClr val="0E3449"/>
                </a:solidFill>
              </a:rPr>
              <a:t>A disseminação sistemática da cultura de segurança</a:t>
            </a:r>
          </a:p>
          <a:p>
            <a:pPr marL="457200" lvl="1" indent="0" algn="just">
              <a:buNone/>
            </a:pPr>
            <a:endParaRPr lang="pt-BR" sz="2200" dirty="0">
              <a:solidFill>
                <a:srgbClr val="0E3449"/>
              </a:solidFill>
            </a:endParaRPr>
          </a:p>
          <a:p>
            <a:pPr lvl="1" algn="just"/>
            <a:r>
              <a:rPr lang="pt-BR" sz="2200" dirty="0">
                <a:solidFill>
                  <a:srgbClr val="0E3449"/>
                </a:solidFill>
              </a:rPr>
              <a:t>A articulação e a integração dos processos de gestão de risco</a:t>
            </a:r>
          </a:p>
          <a:p>
            <a:pPr marL="457200" lvl="1" indent="0" algn="just">
              <a:buNone/>
            </a:pPr>
            <a:endParaRPr lang="pt-BR" sz="2200" dirty="0">
              <a:solidFill>
                <a:srgbClr val="0E3449"/>
              </a:solidFill>
            </a:endParaRPr>
          </a:p>
          <a:p>
            <a:pPr lvl="1" algn="just"/>
            <a:r>
              <a:rPr lang="pt-BR" sz="2200" dirty="0">
                <a:solidFill>
                  <a:srgbClr val="0E3449"/>
                </a:solidFill>
              </a:rPr>
              <a:t>A garantia das boas práticas de funcionamento do serviço de saúde</a:t>
            </a:r>
          </a:p>
          <a:p>
            <a:endParaRPr lang="pt-BR" dirty="0">
              <a:solidFill>
                <a:srgbClr val="0E3449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31ECBB8-62BA-42C6-800F-DC2EA0CB07F6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219559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Papel da Gestão Municipal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417476" cy="3644410"/>
          </a:xfrm>
        </p:spPr>
        <p:txBody>
          <a:bodyPr>
            <a:noAutofit/>
          </a:bodyPr>
          <a:lstStyle/>
          <a:p>
            <a:pPr lvl="0" algn="just"/>
            <a:r>
              <a:rPr lang="pt-BR" dirty="0">
                <a:solidFill>
                  <a:srgbClr val="0E3449"/>
                </a:solidFill>
              </a:rPr>
              <a:t>Elaborar o Plano Municipal de Segurança do Paciente com definição de ações para a implementação e sustentação da cultura de segurança, boas práticas de funcionamento e das práticas de segurança do paciente em serviços de saúde; </a:t>
            </a:r>
          </a:p>
          <a:p>
            <a:pPr lvl="0" algn="just"/>
            <a:r>
              <a:rPr lang="pt-BR" dirty="0">
                <a:solidFill>
                  <a:srgbClr val="0E3449"/>
                </a:solidFill>
              </a:rPr>
              <a:t>Coordenar e monitorar a execução das ações do Plano Municipal de Segurança do Paciente e realizar as revisões e as atualizações periódicas; </a:t>
            </a:r>
          </a:p>
          <a:p>
            <a:pPr lvl="0" algn="just"/>
            <a:r>
              <a:rPr lang="pt-BR" dirty="0">
                <a:solidFill>
                  <a:srgbClr val="0E3449"/>
                </a:solidFill>
              </a:rPr>
              <a:t>Apoiar, colaborar ou coordenar os processos de capacitação e atualização dos profissionais dos serviços de saúde em segurança do paciente;</a:t>
            </a:r>
          </a:p>
          <a:p>
            <a:pPr algn="just"/>
            <a:r>
              <a:rPr lang="pt-BR" dirty="0">
                <a:solidFill>
                  <a:srgbClr val="0E3449"/>
                </a:solidFill>
              </a:rPr>
              <a:t>Monitorar os indicadores do Plano Municipal de Segurança do Paciente para identificar riscos e oportunidades de melhoria; 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22FDAF7-315D-4392-A44B-89842911FFE3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2496608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65CFAA-3B41-4C09-824F-54536EA85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Papel da Gestão Municipal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441013"/>
            <a:ext cx="10417476" cy="3644410"/>
          </a:xfrm>
        </p:spPr>
        <p:txBody>
          <a:bodyPr>
            <a:noAutofit/>
          </a:bodyPr>
          <a:lstStyle/>
          <a:p>
            <a:pPr lvl="0" algn="just"/>
            <a:r>
              <a:rPr lang="pt-BR" dirty="0">
                <a:solidFill>
                  <a:srgbClr val="0E3449"/>
                </a:solidFill>
              </a:rPr>
              <a:t>Elaborar e divulgar relatórios sobre as ações e indicadores;  </a:t>
            </a:r>
          </a:p>
          <a:p>
            <a:pPr lvl="0" algn="just"/>
            <a:r>
              <a:rPr lang="pt-BR" dirty="0">
                <a:solidFill>
                  <a:srgbClr val="0E3449"/>
                </a:solidFill>
              </a:rPr>
              <a:t>Apoiar na estruturação e gerenciar as instâncias de segurança do paciente nos serviços de saúde de gestão municipal no município;</a:t>
            </a:r>
          </a:p>
          <a:p>
            <a:pPr lvl="0" algn="just"/>
            <a:r>
              <a:rPr lang="pt-BR" dirty="0">
                <a:solidFill>
                  <a:srgbClr val="0E3449"/>
                </a:solidFill>
              </a:rPr>
              <a:t>Apoiar os serviços de saúde na investigação e análise dos eventos graves e catastróficos e monitorar a elaboração do plano de ação para a prevenção de novos eventos.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16F14FB-EFEF-4D5C-AE35-31F733F86B88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066004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 descr="Brinde estrutura de tópicos">
            <a:extLst>
              <a:ext uri="{FF2B5EF4-FFF2-40B4-BE49-F238E27FC236}">
                <a16:creationId xmlns:a16="http://schemas.microsoft.com/office/drawing/2014/main" id="{DD9D7E6E-7238-4DFE-94D5-3905105D7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53135" y="1126267"/>
            <a:ext cx="4893581" cy="4893581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319660-4C06-4892-935A-1BFC42056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934" y="2876977"/>
            <a:ext cx="10331985" cy="11040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dirty="0">
                <a:solidFill>
                  <a:srgbClr val="0E3449"/>
                </a:solidFill>
              </a:rPr>
              <a:t>A estruturação do Núcleo Municipal de Segurança do Paciente beneficia a todos os usuários e profissionais dos serviços de saúde, conformando-se como um elemento transversal para Rede de Atenção à Saúde.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BDF504A9-BEED-4F9D-8EFE-E808439E7868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433189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D8E41F3F-90C5-48F1-8626-AE1EFD319DF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1C517FD-2712-4B6B-AFC7-57E81DB550B2}"/>
              </a:ext>
            </a:extLst>
          </p:cNvPr>
          <p:cNvSpPr txBox="1"/>
          <p:nvPr/>
        </p:nvSpPr>
        <p:spPr>
          <a:xfrm>
            <a:off x="397583" y="1947710"/>
            <a:ext cx="5125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solidFill>
                  <a:srgbClr val="0E34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Vídeo: Núcleo de Segurança do Paciente nos contextos Estadual e Municipal</a:t>
            </a:r>
            <a:endParaRPr lang="pt-BR" dirty="0">
              <a:solidFill>
                <a:srgbClr val="0E3449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A7F07CA-4CB7-421F-8EB3-91387055CC8B}"/>
              </a:ext>
            </a:extLst>
          </p:cNvPr>
          <p:cNvSpPr txBox="1"/>
          <p:nvPr/>
        </p:nvSpPr>
        <p:spPr>
          <a:xfrm>
            <a:off x="6313842" y="1947711"/>
            <a:ext cx="4877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solidFill>
                  <a:srgbClr val="0E34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Formulário para monitoramento do Núcleo de Segurança do Paciente pela gestão municipal </a:t>
            </a:r>
            <a:endParaRPr lang="pt-BR" dirty="0">
              <a:solidFill>
                <a:srgbClr val="0E3449"/>
              </a:solidFill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229A71F-A2E0-49EE-BBB6-45396D70F8AF}"/>
              </a:ext>
            </a:extLst>
          </p:cNvPr>
          <p:cNvSpPr txBox="1">
            <a:spLocks/>
          </p:cNvSpPr>
          <p:nvPr/>
        </p:nvSpPr>
        <p:spPr>
          <a:xfrm>
            <a:off x="348515" y="622147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/>
              <a:t>Onde queremos chegar</a:t>
            </a:r>
            <a:endParaRPr lang="pt-BR" dirty="0"/>
          </a:p>
        </p:txBody>
      </p:sp>
      <p:pic>
        <p:nvPicPr>
          <p:cNvPr id="8" name="Imagem 7" descr="Código QR&#10;&#10;Descrição gerada automaticamente">
            <a:extLst>
              <a:ext uri="{FF2B5EF4-FFF2-40B4-BE49-F238E27FC236}">
                <a16:creationId xmlns:a16="http://schemas.microsoft.com/office/drawing/2014/main" id="{90DF7246-E301-433B-BC8B-E4D522D919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67" y="2650192"/>
            <a:ext cx="3713775" cy="371377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39DC3D15-FD7B-4955-AC15-996DD384A687}"/>
              </a:ext>
            </a:extLst>
          </p:cNvPr>
          <p:cNvSpPr txBox="1"/>
          <p:nvPr/>
        </p:nvSpPr>
        <p:spPr>
          <a:xfrm>
            <a:off x="655785" y="6380850"/>
            <a:ext cx="46094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https://vimeo.com/720317607/5250c44fb9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26F789D-2115-4054-9321-9F15DBFF055F}"/>
              </a:ext>
            </a:extLst>
          </p:cNvPr>
          <p:cNvSpPr txBox="1"/>
          <p:nvPr/>
        </p:nvSpPr>
        <p:spPr>
          <a:xfrm>
            <a:off x="6926746" y="6338815"/>
            <a:ext cx="3892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https://forms.office.com/r/aiuJ7n7JfF</a:t>
            </a:r>
            <a:endParaRPr lang="pt-BR" dirty="0"/>
          </a:p>
        </p:txBody>
      </p:sp>
      <p:pic>
        <p:nvPicPr>
          <p:cNvPr id="19" name="Imagem 18" descr="Código QR&#10;&#10;Descrição gerada automaticamente">
            <a:extLst>
              <a:ext uri="{FF2B5EF4-FFF2-40B4-BE49-F238E27FC236}">
                <a16:creationId xmlns:a16="http://schemas.microsoft.com/office/drawing/2014/main" id="{F23A7826-2AF2-46B4-8E7D-36BEE23BCF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906" y="2594041"/>
            <a:ext cx="3713775" cy="371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64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262" y="647685"/>
            <a:ext cx="5486400" cy="595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88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reposicionar o texto do link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inserir imagens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inserir texto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inserir mensagens de agradecimento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Slide padrão de finalização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39" y="763479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3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Apresentação da Etapa 9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 de título: calibri (Corpo) 36 - azul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reposicionar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828760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Desenho da Etapa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29140CC5-CF6D-4F25-99C5-9BEADDAF9699}"/>
              </a:ext>
            </a:extLst>
          </p:cNvPr>
          <p:cNvSpPr txBox="1">
            <a:spLocks/>
          </p:cNvSpPr>
          <p:nvPr/>
        </p:nvSpPr>
        <p:spPr>
          <a:xfrm>
            <a:off x="662344" y="1983545"/>
            <a:ext cx="10591809" cy="46738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541945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pt-BR" dirty="0">
              <a:solidFill>
                <a:srgbClr val="AE1F41"/>
              </a:solidFill>
              <a:cs typeface="Calibri"/>
            </a:endParaRPr>
          </a:p>
          <a:p>
            <a:endParaRPr lang="pt-BR" dirty="0">
              <a:cs typeface="Calibri" panose="020F0502020204030204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7054BAE0-08A6-45CE-9366-B6599949396D}"/>
              </a:ext>
            </a:extLst>
          </p:cNvPr>
          <p:cNvSpPr/>
          <p:nvPr/>
        </p:nvSpPr>
        <p:spPr>
          <a:xfrm>
            <a:off x="2983968" y="2306076"/>
            <a:ext cx="5948560" cy="597248"/>
          </a:xfrm>
          <a:prstGeom prst="rect">
            <a:avLst/>
          </a:prstGeom>
          <a:solidFill>
            <a:srgbClr val="0E34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200" dirty="0">
                <a:cs typeface="Calibri"/>
              </a:rPr>
              <a:t>Transversalidade da Segurança do paciente na PAS</a:t>
            </a:r>
            <a:endParaRPr lang="pt-BR" sz="2200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16216157-F760-480A-B59B-9458C39CE386}"/>
              </a:ext>
            </a:extLst>
          </p:cNvPr>
          <p:cNvSpPr/>
          <p:nvPr/>
        </p:nvSpPr>
        <p:spPr>
          <a:xfrm>
            <a:off x="1659194" y="4623496"/>
            <a:ext cx="2858031" cy="411202"/>
          </a:xfrm>
          <a:prstGeom prst="rect">
            <a:avLst/>
          </a:prstGeom>
          <a:solidFill>
            <a:srgbClr val="0E34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cs typeface="Calibri"/>
              </a:rPr>
              <a:t>WORKSHOP 9 </a:t>
            </a:r>
            <a:endParaRPr lang="pt-BR" sz="1600" b="1" dirty="0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E1E951E1-89F7-41F4-98C2-7BB963F841F8}"/>
              </a:ext>
            </a:extLst>
          </p:cNvPr>
          <p:cNvSpPr/>
          <p:nvPr/>
        </p:nvSpPr>
        <p:spPr>
          <a:xfrm>
            <a:off x="4916298" y="4491896"/>
            <a:ext cx="2470436" cy="597248"/>
          </a:xfrm>
          <a:prstGeom prst="rect">
            <a:avLst/>
          </a:prstGeom>
          <a:solidFill>
            <a:srgbClr val="0E34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cs typeface="Calibri"/>
              </a:rPr>
              <a:t>OFICINA TUTORIAL 9 APS </a:t>
            </a:r>
            <a:endParaRPr lang="pt-BR" sz="1600" b="1" dirty="0"/>
          </a:p>
        </p:txBody>
      </p:sp>
      <p:sp>
        <p:nvSpPr>
          <p:cNvPr id="23" name="Retângulo: Cantos Arredondados 19">
            <a:extLst>
              <a:ext uri="{FF2B5EF4-FFF2-40B4-BE49-F238E27FC236}">
                <a16:creationId xmlns:a16="http://schemas.microsoft.com/office/drawing/2014/main" id="{7E647617-D758-478C-B13E-5F9A00CC9B2D}"/>
              </a:ext>
            </a:extLst>
          </p:cNvPr>
          <p:cNvSpPr/>
          <p:nvPr/>
        </p:nvSpPr>
        <p:spPr>
          <a:xfrm>
            <a:off x="1659194" y="3200891"/>
            <a:ext cx="2858031" cy="1259942"/>
          </a:xfrm>
          <a:prstGeom prst="roundRect">
            <a:avLst/>
          </a:prstGeom>
          <a:solidFill>
            <a:srgbClr val="1757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  <a:cs typeface="Calibri"/>
              </a:rPr>
              <a:t>Conceitos de Segurança do Paciente </a:t>
            </a:r>
          </a:p>
          <a:p>
            <a:pPr algn="ctr"/>
            <a:r>
              <a:rPr lang="pt-BR" dirty="0">
                <a:solidFill>
                  <a:schemeClr val="bg1"/>
                </a:solidFill>
                <a:cs typeface="Calibri"/>
              </a:rPr>
              <a:t>Ferramentas da Qualidade</a:t>
            </a:r>
          </a:p>
          <a:p>
            <a:pPr algn="ctr"/>
            <a:r>
              <a:rPr lang="pt-BR" dirty="0">
                <a:solidFill>
                  <a:schemeClr val="bg1"/>
                </a:solidFill>
                <a:cs typeface="Calibri"/>
              </a:rPr>
              <a:t>Gestão de Riscos  </a:t>
            </a:r>
          </a:p>
        </p:txBody>
      </p:sp>
      <p:sp>
        <p:nvSpPr>
          <p:cNvPr id="24" name="Retângulo: Cantos Arredondados 21">
            <a:extLst>
              <a:ext uri="{FF2B5EF4-FFF2-40B4-BE49-F238E27FC236}">
                <a16:creationId xmlns:a16="http://schemas.microsoft.com/office/drawing/2014/main" id="{807BF4CC-E2EE-443D-A231-BB9D5040E9F1}"/>
              </a:ext>
            </a:extLst>
          </p:cNvPr>
          <p:cNvSpPr/>
          <p:nvPr/>
        </p:nvSpPr>
        <p:spPr>
          <a:xfrm>
            <a:off x="4916297" y="3626547"/>
            <a:ext cx="2470436" cy="766201"/>
          </a:xfrm>
          <a:prstGeom prst="roundRect">
            <a:avLst/>
          </a:prstGeom>
          <a:solidFill>
            <a:srgbClr val="1757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  <a:cs typeface="Calibri"/>
              </a:rPr>
              <a:t>Implantação do Time de Segurança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6B3DAF1A-8CDF-43DB-9C34-E2B4873B3267}"/>
              </a:ext>
            </a:extLst>
          </p:cNvPr>
          <p:cNvSpPr/>
          <p:nvPr/>
        </p:nvSpPr>
        <p:spPr>
          <a:xfrm>
            <a:off x="7517303" y="4504752"/>
            <a:ext cx="2498893" cy="584392"/>
          </a:xfrm>
          <a:prstGeom prst="rect">
            <a:avLst/>
          </a:prstGeom>
          <a:solidFill>
            <a:srgbClr val="0E34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 b="1" dirty="0">
                <a:cs typeface="Calibri"/>
              </a:rPr>
              <a:t>OFICINA TUTORIAL 9  AAE </a:t>
            </a:r>
            <a:endParaRPr lang="pt-BR" sz="1600" b="1" dirty="0"/>
          </a:p>
        </p:txBody>
      </p:sp>
      <p:sp>
        <p:nvSpPr>
          <p:cNvPr id="26" name="Retângulo: Cantos Arredondados 13">
            <a:extLst>
              <a:ext uri="{FF2B5EF4-FFF2-40B4-BE49-F238E27FC236}">
                <a16:creationId xmlns:a16="http://schemas.microsoft.com/office/drawing/2014/main" id="{D99A0433-AF07-49A9-9B9F-8D9C3707AC51}"/>
              </a:ext>
            </a:extLst>
          </p:cNvPr>
          <p:cNvSpPr/>
          <p:nvPr/>
        </p:nvSpPr>
        <p:spPr>
          <a:xfrm>
            <a:off x="1659194" y="5200557"/>
            <a:ext cx="2858031" cy="1353860"/>
          </a:xfrm>
          <a:prstGeom prst="roundRect">
            <a:avLst/>
          </a:prstGeom>
          <a:solidFill>
            <a:srgbClr val="1757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  <a:cs typeface="Calibri"/>
              </a:rPr>
              <a:t>Macroprocessos da APS e AAE </a:t>
            </a:r>
          </a:p>
          <a:p>
            <a:pPr algn="ctr"/>
            <a:r>
              <a:rPr lang="pt-BR" dirty="0">
                <a:solidFill>
                  <a:schemeClr val="bg1"/>
                </a:solidFill>
                <a:cs typeface="Calibri"/>
              </a:rPr>
              <a:t>Metas Internacionais de Segurança do Paciente</a:t>
            </a:r>
          </a:p>
        </p:txBody>
      </p:sp>
      <p:sp>
        <p:nvSpPr>
          <p:cNvPr id="27" name="Retângulo: Cantos Arredondados 14">
            <a:extLst>
              <a:ext uri="{FF2B5EF4-FFF2-40B4-BE49-F238E27FC236}">
                <a16:creationId xmlns:a16="http://schemas.microsoft.com/office/drawing/2014/main" id="{6F77B663-6705-404A-98E5-22F9BD7B19BB}"/>
              </a:ext>
            </a:extLst>
          </p:cNvPr>
          <p:cNvSpPr/>
          <p:nvPr/>
        </p:nvSpPr>
        <p:spPr>
          <a:xfrm>
            <a:off x="7534186" y="3626547"/>
            <a:ext cx="2470436" cy="766201"/>
          </a:xfrm>
          <a:prstGeom prst="roundRect">
            <a:avLst/>
          </a:prstGeom>
          <a:solidFill>
            <a:srgbClr val="1757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  <a:cs typeface="Calibri"/>
              </a:rPr>
              <a:t>Implantação do Time de Segurança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4A6CCAB-051C-49E3-A86D-02EE84563BC2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17" name="Retângulo: Cantos Arredondados 21">
            <a:extLst>
              <a:ext uri="{FF2B5EF4-FFF2-40B4-BE49-F238E27FC236}">
                <a16:creationId xmlns:a16="http://schemas.microsoft.com/office/drawing/2014/main" id="{698BE3B6-2597-4F06-AD11-A95B90D65A00}"/>
              </a:ext>
            </a:extLst>
          </p:cNvPr>
          <p:cNvSpPr/>
          <p:nvPr/>
        </p:nvSpPr>
        <p:spPr>
          <a:xfrm>
            <a:off x="4916297" y="5268886"/>
            <a:ext cx="2470436" cy="766201"/>
          </a:xfrm>
          <a:prstGeom prst="roundRect">
            <a:avLst/>
          </a:prstGeom>
          <a:solidFill>
            <a:srgbClr val="1757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  <a:cs typeface="Calibri"/>
              </a:rPr>
              <a:t>Mapeamento de riscos</a:t>
            </a:r>
          </a:p>
        </p:txBody>
      </p:sp>
      <p:sp>
        <p:nvSpPr>
          <p:cNvPr id="30" name="Retângulo: Cantos Arredondados 14">
            <a:extLst>
              <a:ext uri="{FF2B5EF4-FFF2-40B4-BE49-F238E27FC236}">
                <a16:creationId xmlns:a16="http://schemas.microsoft.com/office/drawing/2014/main" id="{C5E43A26-1D94-428A-9900-AD722AE507CC}"/>
              </a:ext>
            </a:extLst>
          </p:cNvPr>
          <p:cNvSpPr/>
          <p:nvPr/>
        </p:nvSpPr>
        <p:spPr>
          <a:xfrm>
            <a:off x="7534186" y="5268886"/>
            <a:ext cx="2470436" cy="766201"/>
          </a:xfrm>
          <a:prstGeom prst="roundRect">
            <a:avLst/>
          </a:prstGeom>
          <a:solidFill>
            <a:srgbClr val="1757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chemeClr val="bg1"/>
                </a:solidFill>
                <a:cs typeface="Calibri"/>
              </a:rPr>
              <a:t>Mapeamento de riscos</a:t>
            </a:r>
          </a:p>
        </p:txBody>
      </p:sp>
    </p:spTree>
    <p:extLst>
      <p:ext uri="{BB962C8B-B14F-4D97-AF65-F5344CB8AC3E}">
        <p14:creationId xmlns:p14="http://schemas.microsoft.com/office/powerpoint/2010/main" val="388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958" y="2267181"/>
            <a:ext cx="10539451" cy="4057323"/>
          </a:xfrm>
        </p:spPr>
        <p:txBody>
          <a:bodyPr>
            <a:normAutofit/>
          </a:bodyPr>
          <a:lstStyle/>
          <a:p>
            <a:pPr lvl="0" algn="just"/>
            <a:r>
              <a:rPr lang="pt-BR" dirty="0">
                <a:solidFill>
                  <a:srgbClr val="0E3449"/>
                </a:solidFill>
              </a:rPr>
              <a:t>Consolidar junto aos profissionais da APS e da AAE a cultura de ações relacionadas à qualidade e segurança do paciente nos serviços de saúde</a:t>
            </a:r>
          </a:p>
          <a:p>
            <a:pPr marL="228600" lvl="1" algn="just">
              <a:spcBef>
                <a:spcPts val="1000"/>
              </a:spcBef>
            </a:pPr>
            <a:r>
              <a:rPr lang="pt-BR" sz="2200" dirty="0">
                <a:solidFill>
                  <a:srgbClr val="0E3449"/>
                </a:solidFill>
              </a:rPr>
              <a:t>Compreender os conceitos relacionados à segurança do paciente e sua aplicação prática </a:t>
            </a:r>
          </a:p>
          <a:p>
            <a:pPr marL="228600" lvl="1" algn="just">
              <a:spcBef>
                <a:spcPts val="1000"/>
              </a:spcBef>
            </a:pPr>
            <a:r>
              <a:rPr lang="pt-BR" sz="2200" dirty="0">
                <a:solidFill>
                  <a:srgbClr val="0E3449"/>
                </a:solidFill>
              </a:rPr>
              <a:t>Reforçar a transversalidade da segurança do paciente e sua relação com os macroprocessos da APS e AAE</a:t>
            </a:r>
          </a:p>
          <a:p>
            <a:pPr marL="228600" lvl="1" algn="just">
              <a:spcBef>
                <a:spcPts val="1000"/>
              </a:spcBef>
            </a:pPr>
            <a:r>
              <a:rPr lang="pt-BR" sz="2200" dirty="0">
                <a:solidFill>
                  <a:srgbClr val="0E3449"/>
                </a:solidFill>
              </a:rPr>
              <a:t>Apoiar a integração dos Núcleos de Segurança do Paciente nos contextos estadual e municipal </a:t>
            </a:r>
          </a:p>
          <a:p>
            <a:pPr marL="228600" lvl="1" algn="just">
              <a:spcBef>
                <a:spcPts val="1000"/>
              </a:spcBef>
            </a:pPr>
            <a:r>
              <a:rPr lang="pt-BR" sz="2200" dirty="0">
                <a:solidFill>
                  <a:srgbClr val="0E3449"/>
                </a:solidFill>
              </a:rPr>
              <a:t>Implantar o Time de Segurança no contexto local, integrado aos núcleos Estadual e Municipal</a:t>
            </a:r>
          </a:p>
        </p:txBody>
      </p:sp>
      <p:pic>
        <p:nvPicPr>
          <p:cNvPr id="1029" name="Picture 5" descr="Capa - Qual meu Objetiv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433" y="468345"/>
            <a:ext cx="2543143" cy="139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284B422-7C55-412D-B23C-3947975E6C7E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4407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Conceitos relacionados a Segurança do Paciente 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03D5056B-C386-4F76-9C31-B69A4A271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0331" y="6185154"/>
            <a:ext cx="4851335" cy="420364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t-BR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https://vimeo.com/783755711/d7a54e7724</a:t>
            </a:r>
            <a:r>
              <a:rPr lang="pt-BR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BR" sz="2000" dirty="0">
                <a:solidFill>
                  <a:srgbClr val="0E3449"/>
                </a:solidFill>
              </a:rPr>
              <a:t> </a:t>
            </a:r>
            <a:endParaRPr lang="pt-BR" sz="20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8E41F3F-90C5-48F1-8626-AE1EFD319DF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DC95C1B-B3D7-4B0D-88DC-E7261F8F8145}"/>
              </a:ext>
            </a:extLst>
          </p:cNvPr>
          <p:cNvSpPr txBox="1"/>
          <p:nvPr/>
        </p:nvSpPr>
        <p:spPr>
          <a:xfrm>
            <a:off x="2828499" y="2153180"/>
            <a:ext cx="7322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0E34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Conceitos chave da Classificação Internacional de Segurança do Paciente </a:t>
            </a:r>
            <a:endParaRPr lang="pt-BR" dirty="0">
              <a:solidFill>
                <a:srgbClr val="0E3449"/>
              </a:solidFill>
            </a:endParaRPr>
          </a:p>
        </p:txBody>
      </p:sp>
      <p:pic>
        <p:nvPicPr>
          <p:cNvPr id="7" name="Imagem 6" descr="Código QR&#10;&#10;Descrição gerada automaticamente">
            <a:extLst>
              <a:ext uri="{FF2B5EF4-FFF2-40B4-BE49-F238E27FC236}">
                <a16:creationId xmlns:a16="http://schemas.microsoft.com/office/drawing/2014/main" id="{45C7AB48-901F-4FD6-AE3E-583086621E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905" y="2639333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24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515" y="622147"/>
            <a:ext cx="10052222" cy="1325563"/>
          </a:xfrm>
        </p:spPr>
        <p:txBody>
          <a:bodyPr/>
          <a:lstStyle/>
          <a:p>
            <a:r>
              <a:rPr lang="pt-BR" dirty="0"/>
              <a:t>Onde queremos chegar</a:t>
            </a:r>
          </a:p>
        </p:txBody>
      </p:sp>
      <p:pic>
        <p:nvPicPr>
          <p:cNvPr id="10" name="Gráfico 11" descr="Alvo com preenchimento sólido">
            <a:extLst>
              <a:ext uri="{FF2B5EF4-FFF2-40B4-BE49-F238E27FC236}">
                <a16:creationId xmlns:a16="http://schemas.microsoft.com/office/drawing/2014/main" id="{A651A727-1C6D-4390-B65E-41FE93F4F5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7473" y="2875119"/>
            <a:ext cx="775063" cy="775063"/>
          </a:xfrm>
          <a:prstGeom prst="rect">
            <a:avLst/>
          </a:prstGeom>
        </p:spPr>
      </p:pic>
      <p:pic>
        <p:nvPicPr>
          <p:cNvPr id="11" name="Gráfico 12" descr="Mapa com alfinete com preenchimento sólido">
            <a:extLst>
              <a:ext uri="{FF2B5EF4-FFF2-40B4-BE49-F238E27FC236}">
                <a16:creationId xmlns:a16="http://schemas.microsoft.com/office/drawing/2014/main" id="{2FC7F9D7-B798-44A2-8D65-46FF1BA9CE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06437" y="2720923"/>
            <a:ext cx="914400" cy="914400"/>
          </a:xfrm>
          <a:prstGeom prst="rect">
            <a:avLst/>
          </a:prstGeom>
        </p:spPr>
      </p:pic>
      <p:sp>
        <p:nvSpPr>
          <p:cNvPr id="12" name="TextBox 38">
            <a:extLst>
              <a:ext uri="{FF2B5EF4-FFF2-40B4-BE49-F238E27FC236}">
                <a16:creationId xmlns:a16="http://schemas.microsoft.com/office/drawing/2014/main" id="{F46C6704-DD77-4A1F-AF0B-7D4A31F58FF0}"/>
              </a:ext>
            </a:extLst>
          </p:cNvPr>
          <p:cNvSpPr txBox="1"/>
          <p:nvPr/>
        </p:nvSpPr>
        <p:spPr>
          <a:xfrm>
            <a:off x="879749" y="3061869"/>
            <a:ext cx="2845709" cy="400110"/>
          </a:xfrm>
          <a:prstGeom prst="rect">
            <a:avLst/>
          </a:prstGeom>
          <a:noFill/>
          <a:ln w="6350">
            <a:solidFill>
              <a:srgbClr val="0E3449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E3449"/>
                </a:solidFill>
                <a:latin typeface="Poppins" pitchFamily="2" charset="77"/>
                <a:cs typeface="Poppins" pitchFamily="2" charset="77"/>
              </a:rPr>
              <a:t>ONDE ESTAMOS?</a:t>
            </a:r>
          </a:p>
        </p:txBody>
      </p:sp>
      <p:sp>
        <p:nvSpPr>
          <p:cNvPr id="13" name="TextBox 38">
            <a:extLst>
              <a:ext uri="{FF2B5EF4-FFF2-40B4-BE49-F238E27FC236}">
                <a16:creationId xmlns:a16="http://schemas.microsoft.com/office/drawing/2014/main" id="{24B7D0EA-C2C2-435D-84F2-FB4A97EF74DD}"/>
              </a:ext>
            </a:extLst>
          </p:cNvPr>
          <p:cNvSpPr txBox="1"/>
          <p:nvPr/>
        </p:nvSpPr>
        <p:spPr>
          <a:xfrm>
            <a:off x="889478" y="4623577"/>
            <a:ext cx="2826251" cy="1323439"/>
          </a:xfrm>
          <a:prstGeom prst="rect">
            <a:avLst/>
          </a:prstGeom>
          <a:noFill/>
          <a:ln w="6350">
            <a:solidFill>
              <a:srgbClr val="0E3449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E3449"/>
                </a:solidFill>
                <a:latin typeface="Poppins" pitchFamily="2" charset="77"/>
                <a:cs typeface="Poppins" pitchFamily="2" charset="77"/>
              </a:rPr>
              <a:t>ETAPA 9 : A TRANSVERSALIDADE DA SEGURANÇA DO PACIENTE NA PAS</a:t>
            </a:r>
          </a:p>
        </p:txBody>
      </p:sp>
      <p:sp>
        <p:nvSpPr>
          <p:cNvPr id="15" name="TextBox 47">
            <a:extLst>
              <a:ext uri="{FF2B5EF4-FFF2-40B4-BE49-F238E27FC236}">
                <a16:creationId xmlns:a16="http://schemas.microsoft.com/office/drawing/2014/main" id="{FF8BE631-F2A2-4A91-A960-AE6AFD6A4BA0}"/>
              </a:ext>
            </a:extLst>
          </p:cNvPr>
          <p:cNvSpPr txBox="1"/>
          <p:nvPr/>
        </p:nvSpPr>
        <p:spPr>
          <a:xfrm>
            <a:off x="9084229" y="5102079"/>
            <a:ext cx="2857747" cy="13849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E3449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/>
          <a:p>
            <a:pPr algn="just">
              <a:defRPr/>
            </a:pPr>
            <a:r>
              <a:rPr lang="en-US" sz="1400" b="1" dirty="0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INSTRUMENTALIZAR AS EQUIPES DE SAÚDE PARA A </a:t>
            </a:r>
            <a:r>
              <a:rPr lang="pt-BR" sz="1400" b="1" dirty="0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CULTURA DE AÇÕES RELACIONADAS À QUALIDADE E SEGURANÇA DO PACIENTE NOS SERVIÇOS DE SAÚDE</a:t>
            </a:r>
            <a:endParaRPr lang="en-US" sz="1400" b="1" dirty="0">
              <a:solidFill>
                <a:prstClr val="white"/>
              </a:solidFill>
              <a:latin typeface="Poppins" pitchFamily="2" charset="77"/>
              <a:ea typeface="League Spartan" charset="0"/>
              <a:cs typeface="Poppins" pitchFamily="2" charset="77"/>
            </a:endParaRPr>
          </a:p>
        </p:txBody>
      </p:sp>
      <p:sp>
        <p:nvSpPr>
          <p:cNvPr id="16" name="TextBox 38">
            <a:extLst>
              <a:ext uri="{FF2B5EF4-FFF2-40B4-BE49-F238E27FC236}">
                <a16:creationId xmlns:a16="http://schemas.microsoft.com/office/drawing/2014/main" id="{CA4D56C0-0F19-4BE4-9521-FED3C22ECB61}"/>
              </a:ext>
            </a:extLst>
          </p:cNvPr>
          <p:cNvSpPr txBox="1"/>
          <p:nvPr/>
        </p:nvSpPr>
        <p:spPr>
          <a:xfrm>
            <a:off x="5869301" y="3051318"/>
            <a:ext cx="4128071" cy="400110"/>
          </a:xfrm>
          <a:prstGeom prst="rect">
            <a:avLst/>
          </a:prstGeom>
          <a:noFill/>
          <a:ln w="6350">
            <a:solidFill>
              <a:srgbClr val="0E3449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0E3449"/>
                </a:solidFill>
                <a:latin typeface="Poppins" pitchFamily="2" charset="77"/>
                <a:cs typeface="Poppins" pitchFamily="2" charset="77"/>
              </a:rPr>
              <a:t>ONDE QUEREMOS CHEGAR? </a:t>
            </a:r>
          </a:p>
        </p:txBody>
      </p:sp>
      <p:sp>
        <p:nvSpPr>
          <p:cNvPr id="17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>
            <a:off x="2074115" y="3669201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rgbClr val="0E3449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id="{752840BB-CEFA-4056-9BB9-C934C0C459C4}"/>
              </a:ext>
            </a:extLst>
          </p:cNvPr>
          <p:cNvSpPr txBox="1"/>
          <p:nvPr/>
        </p:nvSpPr>
        <p:spPr>
          <a:xfrm>
            <a:off x="4595615" y="4800841"/>
            <a:ext cx="2560559" cy="7386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E3449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spAutoFit/>
          </a:bodyPr>
          <a:lstStyle>
            <a:defPPr>
              <a:defRPr lang="pt-BR"/>
            </a:defPPr>
            <a:lvl1pPr algn="just">
              <a:defRPr sz="1400" b="1">
                <a:solidFill>
                  <a:prstClr val="white"/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r>
              <a:rPr lang="en-US" dirty="0"/>
              <a:t>APOIAR A IMPLANTAÇÃO DOS TIMES DE SEGURANÇA NOS SERVIÇOS</a:t>
            </a:r>
          </a:p>
        </p:txBody>
      </p:sp>
      <p:sp>
        <p:nvSpPr>
          <p:cNvPr id="21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 rot="16200000">
            <a:off x="3975076" y="4873046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rgbClr val="0E3449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2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 rot="10800000">
            <a:off x="7885146" y="3669201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rgbClr val="0E3449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sp>
        <p:nvSpPr>
          <p:cNvPr id="24" name="TextBox 38">
            <a:extLst>
              <a:ext uri="{FF2B5EF4-FFF2-40B4-BE49-F238E27FC236}">
                <a16:creationId xmlns:a16="http://schemas.microsoft.com/office/drawing/2014/main" id="{24B7D0EA-C2C2-435D-84F2-FB4A97EF74DD}"/>
              </a:ext>
            </a:extLst>
          </p:cNvPr>
          <p:cNvSpPr txBox="1"/>
          <p:nvPr/>
        </p:nvSpPr>
        <p:spPr>
          <a:xfrm>
            <a:off x="5862250" y="1609491"/>
            <a:ext cx="4362374" cy="369332"/>
          </a:xfrm>
          <a:prstGeom prst="rect">
            <a:avLst/>
          </a:prstGeom>
          <a:noFill/>
          <a:ln w="6350">
            <a:solidFill>
              <a:srgbClr val="0E3449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E3449"/>
                </a:solidFill>
                <a:latin typeface="Poppins" pitchFamily="2" charset="77"/>
                <a:cs typeface="Poppins" pitchFamily="2" charset="77"/>
              </a:rPr>
              <a:t>PRÁTICA ASSISTENCIAL SEGURA</a:t>
            </a:r>
          </a:p>
        </p:txBody>
      </p:sp>
      <p:sp>
        <p:nvSpPr>
          <p:cNvPr id="25" name="Seta: para Baixo 7">
            <a:extLst>
              <a:ext uri="{FF2B5EF4-FFF2-40B4-BE49-F238E27FC236}">
                <a16:creationId xmlns:a16="http://schemas.microsoft.com/office/drawing/2014/main" id="{1DA37C58-8183-4A93-B5EB-2D1115B5181E}"/>
              </a:ext>
            </a:extLst>
          </p:cNvPr>
          <p:cNvSpPr/>
          <p:nvPr/>
        </p:nvSpPr>
        <p:spPr>
          <a:xfrm rot="10800000">
            <a:off x="7885145" y="2217944"/>
            <a:ext cx="456976" cy="594253"/>
          </a:xfrm>
          <a:prstGeom prst="downArrow">
            <a:avLst>
              <a:gd name="adj1" fmla="val 36667"/>
              <a:gd name="adj2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rgbClr val="0E3449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pt-BR">
              <a:solidFill>
                <a:prstClr val="white"/>
              </a:solidFill>
            </a:endParaRPr>
          </a:p>
        </p:txBody>
      </p:sp>
      <p:pic>
        <p:nvPicPr>
          <p:cNvPr id="18" name="Gráfico 15" descr="Poste de sinalização estrutura de tópicos">
            <a:extLst>
              <a:ext uri="{FF2B5EF4-FFF2-40B4-BE49-F238E27FC236}">
                <a16:creationId xmlns:a16="http://schemas.microsoft.com/office/drawing/2014/main" id="{8578D8A2-60A6-4386-87B5-92F968C83D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82460" y="4469949"/>
            <a:ext cx="2462349" cy="2462349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49E11DA8-EADE-42B3-8EFB-237663183A24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0910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03D5056B-C386-4F76-9C31-B69A4A271A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147" y="6114953"/>
            <a:ext cx="4877278" cy="371988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pt-BR" sz="2000" dirty="0">
                <a:hlinkClick r:id="rId2"/>
              </a:rPr>
              <a:t>https://vimeo.com/784031928/584fbe5353</a:t>
            </a:r>
            <a:r>
              <a:rPr lang="pt-BR" sz="2000" dirty="0"/>
              <a:t> </a:t>
            </a:r>
          </a:p>
          <a:p>
            <a:pPr lvl="0" algn="just"/>
            <a:endParaRPr lang="pt-BR" sz="2000" dirty="0"/>
          </a:p>
          <a:p>
            <a:pPr marL="0" lvl="0" indent="0" algn="just">
              <a:buNone/>
            </a:pPr>
            <a:endParaRPr lang="pt-BR" sz="2000" dirty="0"/>
          </a:p>
          <a:p>
            <a:pPr lvl="0" algn="just"/>
            <a:endParaRPr lang="pt-BR" sz="2000" dirty="0"/>
          </a:p>
          <a:p>
            <a:pPr lvl="0" algn="just"/>
            <a:endParaRPr lang="pt-BR" sz="2000" dirty="0"/>
          </a:p>
          <a:p>
            <a:pPr marL="0" lvl="0" indent="0" algn="just">
              <a:buNone/>
            </a:pPr>
            <a:endParaRPr lang="pt-BR" sz="2000" dirty="0"/>
          </a:p>
          <a:p>
            <a:pPr marL="0" lvl="0" indent="0" algn="just">
              <a:buNone/>
            </a:pPr>
            <a:endParaRPr lang="pt-BR" sz="20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D8E41F3F-90C5-48F1-8626-AE1EFD319DF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18C8091-581F-0AD3-EEC7-5EDACDB6ADF2}"/>
              </a:ext>
            </a:extLst>
          </p:cNvPr>
          <p:cNvSpPr txBox="1"/>
          <p:nvPr/>
        </p:nvSpPr>
        <p:spPr>
          <a:xfrm>
            <a:off x="6313842" y="6107811"/>
            <a:ext cx="4877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999"/>
              </a:buClr>
              <a:buSzTx/>
              <a:tabLst/>
              <a:defRPr/>
            </a:pPr>
            <a:r>
              <a:rPr kumimoji="0" lang="pt-BR" sz="20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  <a:hlinkClick r:id="rId3"/>
              </a:rPr>
              <a:t>https://vimeo.com/784031847/017003758c</a:t>
            </a:r>
            <a:r>
              <a:rPr kumimoji="0" lang="pt-BR" sz="2000" b="0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pt-BR" sz="2000" b="0" i="0" u="none" strike="noStrike" kern="1200" cap="none" spc="0" normalizeH="0" baseline="0" noProof="0" dirty="0">
              <a:ln>
                <a:noFill/>
              </a:ln>
              <a:solidFill>
                <a:srgbClr val="A75E1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1C517FD-2712-4B6B-AFC7-57E81DB550B2}"/>
              </a:ext>
            </a:extLst>
          </p:cNvPr>
          <p:cNvSpPr txBox="1"/>
          <p:nvPr/>
        </p:nvSpPr>
        <p:spPr>
          <a:xfrm>
            <a:off x="397583" y="1947710"/>
            <a:ext cx="54433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solidFill>
                  <a:srgbClr val="0E34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Como a Cultura de Segurança transforma a Organização de Saúde </a:t>
            </a:r>
            <a:endParaRPr lang="pt-BR" dirty="0">
              <a:solidFill>
                <a:srgbClr val="0E3449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A7F07CA-4CB7-421F-8EB3-91387055CC8B}"/>
              </a:ext>
            </a:extLst>
          </p:cNvPr>
          <p:cNvSpPr txBox="1"/>
          <p:nvPr/>
        </p:nvSpPr>
        <p:spPr>
          <a:xfrm>
            <a:off x="6313842" y="1947711"/>
            <a:ext cx="48772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solidFill>
                  <a:srgbClr val="0E34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 que a cultura de segurança é fundamental para prevenção de erros nos serviços de saúde </a:t>
            </a:r>
            <a:endParaRPr lang="pt-BR" dirty="0">
              <a:solidFill>
                <a:srgbClr val="0E3449"/>
              </a:solidFill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229A71F-A2E0-49EE-BBB6-45396D70F8AF}"/>
              </a:ext>
            </a:extLst>
          </p:cNvPr>
          <p:cNvSpPr txBox="1">
            <a:spLocks/>
          </p:cNvSpPr>
          <p:nvPr/>
        </p:nvSpPr>
        <p:spPr>
          <a:xfrm>
            <a:off x="348515" y="622147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pt-BR"/>
              <a:t>Onde queremos chegar</a:t>
            </a:r>
            <a:endParaRPr lang="pt-BR" dirty="0"/>
          </a:p>
        </p:txBody>
      </p:sp>
      <p:pic>
        <p:nvPicPr>
          <p:cNvPr id="3" name="Imagem 2" descr="Código QR&#10;&#10;Descrição gerada automaticamente">
            <a:extLst>
              <a:ext uri="{FF2B5EF4-FFF2-40B4-BE49-F238E27FC236}">
                <a16:creationId xmlns:a16="http://schemas.microsoft.com/office/drawing/2014/main" id="{4C8E37A7-80D5-407B-85C1-BE404AA482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51" y="2696862"/>
            <a:ext cx="3315269" cy="3315269"/>
          </a:xfrm>
          <a:prstGeom prst="rect">
            <a:avLst/>
          </a:prstGeom>
        </p:spPr>
      </p:pic>
      <p:pic>
        <p:nvPicPr>
          <p:cNvPr id="13" name="Imagem 12" descr="Código QR&#10;&#10;Descrição gerada automaticamente">
            <a:extLst>
              <a:ext uri="{FF2B5EF4-FFF2-40B4-BE49-F238E27FC236}">
                <a16:creationId xmlns:a16="http://schemas.microsoft.com/office/drawing/2014/main" id="{5951B788-691E-47E6-B873-EF4C554D1C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846" y="2693292"/>
            <a:ext cx="3315269" cy="331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49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63BAC-5ED0-4784-96DD-8E900A9D8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Cronograma e Operacionalização da Etapa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BA339B9-11A1-411F-B60A-3B6B1458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184" y="3034902"/>
            <a:ext cx="8675632" cy="2498632"/>
          </a:xfrm>
        </p:spPr>
        <p:txBody>
          <a:bodyPr/>
          <a:lstStyle/>
          <a:p>
            <a:pPr algn="ctr"/>
            <a:r>
              <a:rPr lang="pt-BR" b="1" i="1" dirty="0">
                <a:solidFill>
                  <a:srgbClr val="0E3449"/>
                </a:solidFill>
              </a:rPr>
              <a:t>Aqui, os participantes podem inserir o cronograma para operacionalização da etapa, customizado de acordo com aspectos contextuais.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A68EB9D-51D4-433A-9E80-6BE216F53C68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8208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Material de Apoio – Parte II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E34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ORIENTAÇÕES: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Fonte de título: calibri (Light Títulos) 40 - branco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Alinhada à direita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reposicionar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511101560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Zez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E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1114</Words>
  <Application>Microsoft Office PowerPoint</Application>
  <PresentationFormat>Widescreen</PresentationFormat>
  <Paragraphs>183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11</vt:i4>
      </vt:variant>
      <vt:variant>
        <vt:lpstr>Títulos de slides</vt:lpstr>
      </vt:variant>
      <vt:variant>
        <vt:i4>18</vt:i4>
      </vt:variant>
    </vt:vector>
  </HeadingPairs>
  <TitlesOfParts>
    <vt:vector size="34" baseType="lpstr">
      <vt:lpstr>Arial</vt:lpstr>
      <vt:lpstr>Calibri</vt:lpstr>
      <vt:lpstr>Calibri Light</vt:lpstr>
      <vt:lpstr>Poppins</vt:lpstr>
      <vt:lpstr>Times New Roman</vt:lpstr>
      <vt:lpstr>Capa Início</vt:lpstr>
      <vt:lpstr>Capa Zezé</vt:lpstr>
      <vt:lpstr>Capa EaD</vt:lpstr>
      <vt:lpstr>Capa Seção</vt:lpstr>
      <vt:lpstr>Conteúdo 1</vt:lpstr>
      <vt:lpstr>Conteúdo 2</vt:lpstr>
      <vt:lpstr>Conteúdo 3</vt:lpstr>
      <vt:lpstr>Capa Final</vt:lpstr>
      <vt:lpstr>1_Capa Final</vt:lpstr>
      <vt:lpstr>1_Capa Início</vt:lpstr>
      <vt:lpstr>1_Capa Seção</vt:lpstr>
      <vt:lpstr>Material de Apoio – Parte I</vt:lpstr>
      <vt:lpstr>Apresentação da Etapa 9</vt:lpstr>
      <vt:lpstr>Desenho da Etapa</vt:lpstr>
      <vt:lpstr>Objetivos </vt:lpstr>
      <vt:lpstr>Conceitos relacionados a Segurança do Paciente </vt:lpstr>
      <vt:lpstr>Onde queremos chegar</vt:lpstr>
      <vt:lpstr>Apresentação do PowerPoint</vt:lpstr>
      <vt:lpstr>Cronograma e Operacionalização da Etapa</vt:lpstr>
      <vt:lpstr>Material de Apoio – Parte II</vt:lpstr>
      <vt:lpstr>Núcleo Municipal de Segurança do Paciente </vt:lpstr>
      <vt:lpstr>Conceito</vt:lpstr>
      <vt:lpstr>Objetivo </vt:lpstr>
      <vt:lpstr>Papel da Gestão Municipal</vt:lpstr>
      <vt:lpstr>Papel da Gestão Municipal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Adriane Reis Arcos</cp:lastModifiedBy>
  <cp:revision>123</cp:revision>
  <dcterms:created xsi:type="dcterms:W3CDTF">2021-05-10T00:56:02Z</dcterms:created>
  <dcterms:modified xsi:type="dcterms:W3CDTF">2023-03-02T13:47:10Z</dcterms:modified>
</cp:coreProperties>
</file>