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1"/>
  </p:notesMasterIdLst>
  <p:handoutMasterIdLst>
    <p:handoutMasterId r:id="rId32"/>
  </p:handoutMasterIdLst>
  <p:sldIdLst>
    <p:sldId id="263" r:id="rId9"/>
    <p:sldId id="271" r:id="rId10"/>
    <p:sldId id="270" r:id="rId11"/>
    <p:sldId id="298" r:id="rId12"/>
    <p:sldId id="327" r:id="rId13"/>
    <p:sldId id="303" r:id="rId14"/>
    <p:sldId id="350" r:id="rId15"/>
    <p:sldId id="351" r:id="rId16"/>
    <p:sldId id="339" r:id="rId17"/>
    <p:sldId id="333" r:id="rId18"/>
    <p:sldId id="335" r:id="rId19"/>
    <p:sldId id="342" r:id="rId20"/>
    <p:sldId id="343" r:id="rId21"/>
    <p:sldId id="344" r:id="rId22"/>
    <p:sldId id="352" r:id="rId23"/>
    <p:sldId id="346" r:id="rId24"/>
    <p:sldId id="353" r:id="rId25"/>
    <p:sldId id="340" r:id="rId26"/>
    <p:sldId id="349" r:id="rId27"/>
    <p:sldId id="328" r:id="rId28"/>
    <p:sldId id="348" r:id="rId29"/>
    <p:sldId id="26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ED9D41"/>
    <a:srgbClr val="C76B18"/>
    <a:srgbClr val="BE6312"/>
    <a:srgbClr val="BE6311"/>
    <a:srgbClr val="F3BF85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6BDCE-42A3-DD35-80B4-638C1C9E2264}" v="916" dt="2022-08-09T19:06:54.754"/>
    <p1510:client id="{C7A259A2-64C0-1FEE-8CE3-EA12052C9B01}" v="883" dt="2022-08-10T14:45:18.601"/>
    <p1510:client id="{CD8898D4-46EB-DAC1-1514-C41D66BD0246}" v="30" dt="2022-08-04T13:18:47.007"/>
    <p1510:client id="{EDE7B0B9-7F3B-1352-73EF-8A40AC21F688}" v="494" dt="2022-08-04T13:10:26.040"/>
    <p1510:client id="{FF69277C-6B6F-EA95-3550-19DA3F98ABD6}" v="169" dt="2022-08-09T20:35:35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ASSISTENCIAL</a:t>
          </a:r>
          <a:endParaRPr lang="pt-BR" dirty="0"/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/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/>
        </a:p>
      </dgm:t>
    </dgm:pt>
    <dgm:pt modelId="{414E0CFB-6F68-4B7C-BD87-A7CB3C377011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EDUCACIONAL</a:t>
          </a:r>
          <a:endParaRPr lang="pt-BR" dirty="0"/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/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/>
        </a:p>
      </dgm:t>
    </dgm:pt>
    <dgm:pt modelId="{F07FC4A4-A9AC-422B-BB40-E15C553A005F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SUPERVISIONAL</a:t>
          </a:r>
          <a:endParaRPr lang="pt-BR" dirty="0"/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/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/>
        </a:p>
      </dgm:t>
    </dgm:pt>
    <dgm:pt modelId="{D27CEBC5-EDD3-4676-9C1B-F9B500A5D776}">
      <dgm:prSet phldrT="[Texto]" phldr="0"/>
      <dgm:spPr/>
      <dgm:t>
        <a:bodyPr/>
        <a:lstStyle/>
        <a:p>
          <a:pPr rtl="0"/>
          <a:endParaRPr lang="pt-BR" dirty="0"/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/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/>
        </a:p>
      </dgm:t>
    </dgm:pt>
    <dgm:pt modelId="{566BD040-F4F4-4D2A-B5E0-BD3DE72A8E76}">
      <dgm:prSet phldr="0"/>
      <dgm:spPr/>
      <dgm:t>
        <a:bodyPr/>
        <a:lstStyle/>
        <a:p>
          <a:pPr rtl="0"/>
          <a:endParaRPr lang="pt-BR"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/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/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DE4929D-D956-4DA1-BEDE-3544C6A328F6}" type="pres">
      <dgm:prSet presAssocID="{9DD3B443-0780-47E2-B171-164E1F495EB7}" presName="childNode" presStyleLbl="revTx" presStyleIdx="0" presStyleCnt="1">
        <dgm:presLayoutVars>
          <dgm:bulletEnabled val="1"/>
        </dgm:presLayoutVars>
      </dgm:prSet>
      <dgm:spPr/>
    </dgm:pt>
    <dgm:pt modelId="{23BF14AF-1040-4EAA-9B97-3BB98C3A841D}" type="pres">
      <dgm:prSet presAssocID="{8EE507B7-B2F7-4ABE-A278-DE2856D9EA0B}" presName="Name25" presStyleLbl="parChTrans1D1" presStyleIdx="1" presStyleCnt="3"/>
      <dgm:spPr/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319C9B-397E-449D-A336-DE8BAFB1D5F1}" type="pres">
      <dgm:prSet presAssocID="{414E0CFB-6F68-4B7C-BD87-A7CB3C377011}" presName="childNode" presStyleLbl="revTx" presStyleIdx="0" presStyleCnt="1">
        <dgm:presLayoutVars>
          <dgm:bulletEnabled val="1"/>
        </dgm:presLayoutVars>
      </dgm:prSet>
      <dgm:spPr/>
    </dgm:pt>
    <dgm:pt modelId="{92D34629-0317-46CE-A250-BA3BE36D1F28}" type="pres">
      <dgm:prSet presAssocID="{AD6A5177-6FC6-48D6-A8B6-AB08D9520CA8}" presName="Name25" presStyleLbl="parChTrans1D1" presStyleIdx="2" presStyleCnt="3"/>
      <dgm:spPr/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1575CD3-21CA-4288-86F3-8E4AEBBC5C66}" type="pres">
      <dgm:prSet presAssocID="{F07FC4A4-A9AC-422B-BB40-E15C553A005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7EAB9C1E-E1F7-420A-8577-849CD1D2A71A}" type="presOf" srcId="{414E0CFB-6F68-4B7C-BD87-A7CB3C377011}" destId="{B61E6E9C-BD71-4CB2-A4CC-5EF7E9240EA5}" srcOrd="0" destOrd="0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65E75E43-C35A-422C-BA1C-3F5CE0F163AD}" srcId="{F07FC4A4-A9AC-422B-BB40-E15C553A005F}" destId="{566BD040-F4F4-4D2A-B5E0-BD3DE72A8E76}" srcOrd="1" destOrd="0" parTransId="{16EE7A7B-76D3-48A0-A08B-50E971B4F8B4}" sibTransId="{0F0EE86D-7E48-4120-B5FD-05496CFD3B8E}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9463436D-74D8-45F8-9C74-D0C90DC17584}" type="presOf" srcId="{D27CEBC5-EDD3-4676-9C1B-F9B500A5D776}" destId="{F1575CD3-21CA-4288-86F3-8E4AEBBC5C66}" srcOrd="0" destOrd="0" presId="urn:microsoft.com/office/officeart/2005/8/layout/radial2"/>
    <dgm:cxn modelId="{5C5F464F-CF0F-43DC-8F4B-83D81A6EBE4C}" type="presOf" srcId="{AD6A5177-6FC6-48D6-A8B6-AB08D9520CA8}" destId="{92D34629-0317-46CE-A250-BA3BE36D1F28}" srcOrd="0" destOrd="0" presId="urn:microsoft.com/office/officeart/2005/8/layout/radial2"/>
    <dgm:cxn modelId="{0FA06D57-F539-4DD4-B60C-EB4059826C1F}" type="presOf" srcId="{566BD040-F4F4-4D2A-B5E0-BD3DE72A8E76}" destId="{F1575CD3-21CA-4288-86F3-8E4AEBBC5C66}" srcOrd="0" destOrd="1" presId="urn:microsoft.com/office/officeart/2005/8/layout/radial2"/>
    <dgm:cxn modelId="{0E066886-2CC8-4053-92C8-1BC4BB7A308C}" srcId="{F07FC4A4-A9AC-422B-BB40-E15C553A005F}" destId="{D27CEBC5-EDD3-4676-9C1B-F9B500A5D776}" srcOrd="0" destOrd="0" parTransId="{22A6B209-FCB7-4CEA-AE2C-F172AB678C99}" sibTransId="{45E0B085-3221-4FDB-BF87-3FD5FE1A41E8}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12D378AD-BAC4-405A-8D8C-BE9E1CFD032C}" type="presOf" srcId="{9DD3B443-0780-47E2-B171-164E1F495EB7}" destId="{2AA755C5-1A79-47ED-850C-43B4E153A245}" srcOrd="0" destOrd="0" presId="urn:microsoft.com/office/officeart/2005/8/layout/radial2"/>
    <dgm:cxn modelId="{AC4650DB-238B-4D9E-B20C-432A97BC0FE0}" type="presOf" srcId="{8EE507B7-B2F7-4ABE-A278-DE2856D9EA0B}" destId="{23BF14AF-1040-4EAA-9B97-3BB98C3A841D}" srcOrd="0" destOrd="0" presId="urn:microsoft.com/office/officeart/2005/8/layout/radial2"/>
    <dgm:cxn modelId="{26BCF5DB-7345-4ACB-BEE9-3EE9477EDDFF}" type="presOf" srcId="{95CC79A0-6DF4-4591-838A-9A1ABFB6B1E7}" destId="{528D81ED-5C8A-49C0-945E-20FDE0B1F2A0}" srcOrd="0" destOrd="0" presId="urn:microsoft.com/office/officeart/2005/8/layout/radial2"/>
    <dgm:cxn modelId="{DE52C7DC-5E54-4C06-8D01-21F00C3BC4B0}" type="presOf" srcId="{F07FC4A4-A9AC-422B-BB40-E15C553A005F}" destId="{58971FC2-41BF-4935-B5D3-104E53DD84A0}" srcOrd="0" destOrd="0" presId="urn:microsoft.com/office/officeart/2005/8/layout/radial2"/>
    <dgm:cxn modelId="{B55A1172-0403-4417-A09D-B2BA44EE85E6}" type="presParOf" srcId="{4CF9D567-EAA0-46AB-8DBA-7B07E70C36EB}" destId="{6ECDA82D-0061-418F-92FA-71C4FC1C14CD}" srcOrd="0" destOrd="0" presId="urn:microsoft.com/office/officeart/2005/8/layout/radial2"/>
    <dgm:cxn modelId="{E39DC9E7-6144-4339-B6A5-03095461123C}" type="presParOf" srcId="{6ECDA82D-0061-418F-92FA-71C4FC1C14CD}" destId="{D628E970-1C5C-4668-9E8F-5FF16BD427C6}" srcOrd="0" destOrd="0" presId="urn:microsoft.com/office/officeart/2005/8/layout/radial2"/>
    <dgm:cxn modelId="{B6A42D20-8BD7-46ED-8FFD-FB58B5ED3D59}" type="presParOf" srcId="{D628E970-1C5C-4668-9E8F-5FF16BD427C6}" destId="{4129F20A-56F4-4D29-B9D3-97E32963D514}" srcOrd="0" destOrd="0" presId="urn:microsoft.com/office/officeart/2005/8/layout/radial2"/>
    <dgm:cxn modelId="{D838A0A8-5997-4FF2-87CA-2A0FE492BA22}" type="presParOf" srcId="{D628E970-1C5C-4668-9E8F-5FF16BD427C6}" destId="{09BB6614-9E21-42FF-9B1E-6750115FA71C}" srcOrd="1" destOrd="0" presId="urn:microsoft.com/office/officeart/2005/8/layout/radial2"/>
    <dgm:cxn modelId="{68EF0DA1-38BA-4255-867D-518453F3CA9C}" type="presParOf" srcId="{6ECDA82D-0061-418F-92FA-71C4FC1C14CD}" destId="{528D81ED-5C8A-49C0-945E-20FDE0B1F2A0}" srcOrd="1" destOrd="0" presId="urn:microsoft.com/office/officeart/2005/8/layout/radial2"/>
    <dgm:cxn modelId="{CB9FAD99-097C-46F6-8DB6-9249DD2CB6A6}" type="presParOf" srcId="{6ECDA82D-0061-418F-92FA-71C4FC1C14CD}" destId="{AC3B1ECD-A956-47C4-8653-95A161DA83B5}" srcOrd="2" destOrd="0" presId="urn:microsoft.com/office/officeart/2005/8/layout/radial2"/>
    <dgm:cxn modelId="{4A279DFE-E0F4-4936-8041-964319F59F44}" type="presParOf" srcId="{AC3B1ECD-A956-47C4-8653-95A161DA83B5}" destId="{2AA755C5-1A79-47ED-850C-43B4E153A245}" srcOrd="0" destOrd="0" presId="urn:microsoft.com/office/officeart/2005/8/layout/radial2"/>
    <dgm:cxn modelId="{42B6EEFC-5084-470E-A3E0-4DAD47A3D6B9}" type="presParOf" srcId="{AC3B1ECD-A956-47C4-8653-95A161DA83B5}" destId="{5DE4929D-D956-4DA1-BEDE-3544C6A328F6}" srcOrd="1" destOrd="0" presId="urn:microsoft.com/office/officeart/2005/8/layout/radial2"/>
    <dgm:cxn modelId="{F2E7F486-B72C-4B9D-B0EB-3AB6F831FA3B}" type="presParOf" srcId="{6ECDA82D-0061-418F-92FA-71C4FC1C14CD}" destId="{23BF14AF-1040-4EAA-9B97-3BB98C3A841D}" srcOrd="3" destOrd="0" presId="urn:microsoft.com/office/officeart/2005/8/layout/radial2"/>
    <dgm:cxn modelId="{C550F390-8EC6-410F-83F9-BCC62DC010F3}" type="presParOf" srcId="{6ECDA82D-0061-418F-92FA-71C4FC1C14CD}" destId="{DE6F7E51-B9F2-451A-A625-6EA02CD72AE8}" srcOrd="4" destOrd="0" presId="urn:microsoft.com/office/officeart/2005/8/layout/radial2"/>
    <dgm:cxn modelId="{F83E178C-519C-40D4-AC74-3EE547427E2C}" type="presParOf" srcId="{DE6F7E51-B9F2-451A-A625-6EA02CD72AE8}" destId="{B61E6E9C-BD71-4CB2-A4CC-5EF7E9240EA5}" srcOrd="0" destOrd="0" presId="urn:microsoft.com/office/officeart/2005/8/layout/radial2"/>
    <dgm:cxn modelId="{9A56C60C-2B12-4E7A-997A-2D6DC9915378}" type="presParOf" srcId="{DE6F7E51-B9F2-451A-A625-6EA02CD72AE8}" destId="{02319C9B-397E-449D-A336-DE8BAFB1D5F1}" srcOrd="1" destOrd="0" presId="urn:microsoft.com/office/officeart/2005/8/layout/radial2"/>
    <dgm:cxn modelId="{963AC656-46A2-41E6-BE3B-2D218AAB61AE}" type="presParOf" srcId="{6ECDA82D-0061-418F-92FA-71C4FC1C14CD}" destId="{92D34629-0317-46CE-A250-BA3BE36D1F28}" srcOrd="5" destOrd="0" presId="urn:microsoft.com/office/officeart/2005/8/layout/radial2"/>
    <dgm:cxn modelId="{E675D4A4-8FC0-4621-B25D-0D01CE4EBF1B}" type="presParOf" srcId="{6ECDA82D-0061-418F-92FA-71C4FC1C14CD}" destId="{A6549F8F-CD61-4323-92A9-AE9DAC72CDCF}" srcOrd="6" destOrd="0" presId="urn:microsoft.com/office/officeart/2005/8/layout/radial2"/>
    <dgm:cxn modelId="{C56B4C2F-8980-4879-A9A0-CA77B716E94B}" type="presParOf" srcId="{A6549F8F-CD61-4323-92A9-AE9DAC72CDCF}" destId="{58971FC2-41BF-4935-B5D3-104E53DD84A0}" srcOrd="0" destOrd="0" presId="urn:microsoft.com/office/officeart/2005/8/layout/radial2"/>
    <dgm:cxn modelId="{5059E4A1-FB56-4778-8A64-55716BCAFC82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 ASSISTENCIAL</a:t>
          </a:r>
          <a:endParaRPr lang="pt-BR" dirty="0"/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/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/>
        </a:p>
      </dgm:t>
    </dgm:pt>
    <dgm:pt modelId="{414E0CFB-6F68-4B7C-BD87-A7CB3C377011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EDUCACIONAL</a:t>
          </a:r>
          <a:endParaRPr lang="pt-BR" dirty="0"/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/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/>
        </a:p>
      </dgm:t>
    </dgm:pt>
    <dgm:pt modelId="{F07FC4A4-A9AC-422B-BB40-E15C553A005F}">
      <dgm:prSet phldrT="[Texto]" phldr="0"/>
      <dgm:spPr/>
      <dgm:t>
        <a:bodyPr/>
        <a:lstStyle/>
        <a:p>
          <a:r>
            <a:rPr lang="pt-BR" dirty="0">
              <a:latin typeface="Calibri Light" panose="020F0302020204030204"/>
            </a:rPr>
            <a:t>SUPERVISIONAL</a:t>
          </a:r>
          <a:endParaRPr lang="pt-BR" dirty="0"/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/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/>
        </a:p>
      </dgm:t>
    </dgm:pt>
    <dgm:pt modelId="{D27CEBC5-EDD3-4676-9C1B-F9B500A5D776}">
      <dgm:prSet phldrT="[Texto]" phldr="0"/>
      <dgm:spPr/>
      <dgm:t>
        <a:bodyPr/>
        <a:lstStyle/>
        <a:p>
          <a:pPr rtl="0"/>
          <a:endParaRPr lang="pt-BR" dirty="0"/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/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/>
        </a:p>
      </dgm:t>
    </dgm:pt>
    <dgm:pt modelId="{566BD040-F4F4-4D2A-B5E0-BD3DE72A8E76}">
      <dgm:prSet phldr="0"/>
      <dgm:spPr/>
      <dgm:t>
        <a:bodyPr/>
        <a:lstStyle/>
        <a:p>
          <a:pPr rtl="0"/>
          <a:endParaRPr lang="pt-BR"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/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/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DE4929D-D956-4DA1-BEDE-3544C6A328F6}" type="pres">
      <dgm:prSet presAssocID="{9DD3B443-0780-47E2-B171-164E1F495EB7}" presName="childNode" presStyleLbl="revTx" presStyleIdx="0" presStyleCnt="1">
        <dgm:presLayoutVars>
          <dgm:bulletEnabled val="1"/>
        </dgm:presLayoutVars>
      </dgm:prSet>
      <dgm:spPr/>
    </dgm:pt>
    <dgm:pt modelId="{23BF14AF-1040-4EAA-9B97-3BB98C3A841D}" type="pres">
      <dgm:prSet presAssocID="{8EE507B7-B2F7-4ABE-A278-DE2856D9EA0B}" presName="Name25" presStyleLbl="parChTrans1D1" presStyleIdx="1" presStyleCnt="3"/>
      <dgm:spPr/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2319C9B-397E-449D-A336-DE8BAFB1D5F1}" type="pres">
      <dgm:prSet presAssocID="{414E0CFB-6F68-4B7C-BD87-A7CB3C377011}" presName="childNode" presStyleLbl="revTx" presStyleIdx="0" presStyleCnt="1">
        <dgm:presLayoutVars>
          <dgm:bulletEnabled val="1"/>
        </dgm:presLayoutVars>
      </dgm:prSet>
      <dgm:spPr/>
    </dgm:pt>
    <dgm:pt modelId="{92D34629-0317-46CE-A250-BA3BE36D1F28}" type="pres">
      <dgm:prSet presAssocID="{AD6A5177-6FC6-48D6-A8B6-AB08D9520CA8}" presName="Name25" presStyleLbl="parChTrans1D1" presStyleIdx="2" presStyleCnt="3"/>
      <dgm:spPr/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F1575CD3-21CA-4288-86F3-8E4AEBBC5C66}" type="pres">
      <dgm:prSet presAssocID="{F07FC4A4-A9AC-422B-BB40-E15C553A005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0EF9BD29-B1EA-4AB2-952F-D14B65B48117}" type="presOf" srcId="{9DD3B443-0780-47E2-B171-164E1F495EB7}" destId="{2AA755C5-1A79-47ED-850C-43B4E153A245}" srcOrd="0" destOrd="0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65E75E43-C35A-422C-BA1C-3F5CE0F163AD}" srcId="{F07FC4A4-A9AC-422B-BB40-E15C553A005F}" destId="{566BD040-F4F4-4D2A-B5E0-BD3DE72A8E76}" srcOrd="1" destOrd="0" parTransId="{16EE7A7B-76D3-48A0-A08B-50E971B4F8B4}" sibTransId="{0F0EE86D-7E48-4120-B5FD-05496CFD3B8E}"/>
    <dgm:cxn modelId="{A0C1BF6B-AA64-444B-BA25-A92FF46577F1}" type="presOf" srcId="{414E0CFB-6F68-4B7C-BD87-A7CB3C377011}" destId="{B61E6E9C-BD71-4CB2-A4CC-5EF7E9240EA5}" srcOrd="0" destOrd="0" presId="urn:microsoft.com/office/officeart/2005/8/layout/radial2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5C5F464F-CF0F-43DC-8F4B-83D81A6EBE4C}" type="presOf" srcId="{AD6A5177-6FC6-48D6-A8B6-AB08D9520CA8}" destId="{92D34629-0317-46CE-A250-BA3BE36D1F28}" srcOrd="0" destOrd="0" presId="urn:microsoft.com/office/officeart/2005/8/layout/radial2"/>
    <dgm:cxn modelId="{FA68C378-B3A2-44EE-961B-35C2D8E42B6D}" type="presOf" srcId="{D27CEBC5-EDD3-4676-9C1B-F9B500A5D776}" destId="{F1575CD3-21CA-4288-86F3-8E4AEBBC5C66}" srcOrd="0" destOrd="0" presId="urn:microsoft.com/office/officeart/2005/8/layout/radial2"/>
    <dgm:cxn modelId="{0E066886-2CC8-4053-92C8-1BC4BB7A308C}" srcId="{F07FC4A4-A9AC-422B-BB40-E15C553A005F}" destId="{D27CEBC5-EDD3-4676-9C1B-F9B500A5D776}" srcOrd="0" destOrd="0" parTransId="{22A6B209-FCB7-4CEA-AE2C-F172AB678C99}" sibTransId="{45E0B085-3221-4FDB-BF87-3FD5FE1A41E8}"/>
    <dgm:cxn modelId="{822DB487-C5D2-41B6-85A2-327EE0229F09}" type="presOf" srcId="{566BD040-F4F4-4D2A-B5E0-BD3DE72A8E76}" destId="{F1575CD3-21CA-4288-86F3-8E4AEBBC5C66}" srcOrd="0" destOrd="1" presId="urn:microsoft.com/office/officeart/2005/8/layout/radial2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0AC7EBB2-6D20-4841-ACAC-E0FEA26E314B}" type="presOf" srcId="{F07FC4A4-A9AC-422B-BB40-E15C553A005F}" destId="{58971FC2-41BF-4935-B5D3-104E53DD84A0}" srcOrd="0" destOrd="0" presId="urn:microsoft.com/office/officeart/2005/8/layout/radial2"/>
    <dgm:cxn modelId="{AC4650DB-238B-4D9E-B20C-432A97BC0FE0}" type="presOf" srcId="{8EE507B7-B2F7-4ABE-A278-DE2856D9EA0B}" destId="{23BF14AF-1040-4EAA-9B97-3BB98C3A841D}" srcOrd="0" destOrd="0" presId="urn:microsoft.com/office/officeart/2005/8/layout/radial2"/>
    <dgm:cxn modelId="{26BCF5DB-7345-4ACB-BEE9-3EE9477EDDFF}" type="presOf" srcId="{95CC79A0-6DF4-4591-838A-9A1ABFB6B1E7}" destId="{528D81ED-5C8A-49C0-945E-20FDE0B1F2A0}" srcOrd="0" destOrd="0" presId="urn:microsoft.com/office/officeart/2005/8/layout/radial2"/>
    <dgm:cxn modelId="{B55A1172-0403-4417-A09D-B2BA44EE85E6}" type="presParOf" srcId="{4CF9D567-EAA0-46AB-8DBA-7B07E70C36EB}" destId="{6ECDA82D-0061-418F-92FA-71C4FC1C14CD}" srcOrd="0" destOrd="0" presId="urn:microsoft.com/office/officeart/2005/8/layout/radial2"/>
    <dgm:cxn modelId="{E39DC9E7-6144-4339-B6A5-03095461123C}" type="presParOf" srcId="{6ECDA82D-0061-418F-92FA-71C4FC1C14CD}" destId="{D628E970-1C5C-4668-9E8F-5FF16BD427C6}" srcOrd="0" destOrd="0" presId="urn:microsoft.com/office/officeart/2005/8/layout/radial2"/>
    <dgm:cxn modelId="{BA06FAF5-7B22-41E0-A5C2-AAE48ACDA07C}" type="presParOf" srcId="{D628E970-1C5C-4668-9E8F-5FF16BD427C6}" destId="{4129F20A-56F4-4D29-B9D3-97E32963D514}" srcOrd="0" destOrd="0" presId="urn:microsoft.com/office/officeart/2005/8/layout/radial2"/>
    <dgm:cxn modelId="{2C7FD8A8-4835-45EB-9B0D-1DCEAC45D6AC}" type="presParOf" srcId="{D628E970-1C5C-4668-9E8F-5FF16BD427C6}" destId="{09BB6614-9E21-42FF-9B1E-6750115FA71C}" srcOrd="1" destOrd="0" presId="urn:microsoft.com/office/officeart/2005/8/layout/radial2"/>
    <dgm:cxn modelId="{68EF0DA1-38BA-4255-867D-518453F3CA9C}" type="presParOf" srcId="{6ECDA82D-0061-418F-92FA-71C4FC1C14CD}" destId="{528D81ED-5C8A-49C0-945E-20FDE0B1F2A0}" srcOrd="1" destOrd="0" presId="urn:microsoft.com/office/officeart/2005/8/layout/radial2"/>
    <dgm:cxn modelId="{CB9FAD99-097C-46F6-8DB6-9249DD2CB6A6}" type="presParOf" srcId="{6ECDA82D-0061-418F-92FA-71C4FC1C14CD}" destId="{AC3B1ECD-A956-47C4-8653-95A161DA83B5}" srcOrd="2" destOrd="0" presId="urn:microsoft.com/office/officeart/2005/8/layout/radial2"/>
    <dgm:cxn modelId="{04B981E7-0452-4429-B0E1-1C7708581943}" type="presParOf" srcId="{AC3B1ECD-A956-47C4-8653-95A161DA83B5}" destId="{2AA755C5-1A79-47ED-850C-43B4E153A245}" srcOrd="0" destOrd="0" presId="urn:microsoft.com/office/officeart/2005/8/layout/radial2"/>
    <dgm:cxn modelId="{7F57F773-71BE-4C22-8367-B859597DD92D}" type="presParOf" srcId="{AC3B1ECD-A956-47C4-8653-95A161DA83B5}" destId="{5DE4929D-D956-4DA1-BEDE-3544C6A328F6}" srcOrd="1" destOrd="0" presId="urn:microsoft.com/office/officeart/2005/8/layout/radial2"/>
    <dgm:cxn modelId="{F2E7F486-B72C-4B9D-B0EB-3AB6F831FA3B}" type="presParOf" srcId="{6ECDA82D-0061-418F-92FA-71C4FC1C14CD}" destId="{23BF14AF-1040-4EAA-9B97-3BB98C3A841D}" srcOrd="3" destOrd="0" presId="urn:microsoft.com/office/officeart/2005/8/layout/radial2"/>
    <dgm:cxn modelId="{C550F390-8EC6-410F-83F9-BCC62DC010F3}" type="presParOf" srcId="{6ECDA82D-0061-418F-92FA-71C4FC1C14CD}" destId="{DE6F7E51-B9F2-451A-A625-6EA02CD72AE8}" srcOrd="4" destOrd="0" presId="urn:microsoft.com/office/officeart/2005/8/layout/radial2"/>
    <dgm:cxn modelId="{2AD413FD-00ED-4FD3-8121-89B8267B40F7}" type="presParOf" srcId="{DE6F7E51-B9F2-451A-A625-6EA02CD72AE8}" destId="{B61E6E9C-BD71-4CB2-A4CC-5EF7E9240EA5}" srcOrd="0" destOrd="0" presId="urn:microsoft.com/office/officeart/2005/8/layout/radial2"/>
    <dgm:cxn modelId="{0D019193-522F-4691-B1EC-89B16A07753D}" type="presParOf" srcId="{DE6F7E51-B9F2-451A-A625-6EA02CD72AE8}" destId="{02319C9B-397E-449D-A336-DE8BAFB1D5F1}" srcOrd="1" destOrd="0" presId="urn:microsoft.com/office/officeart/2005/8/layout/radial2"/>
    <dgm:cxn modelId="{963AC656-46A2-41E6-BE3B-2D218AAB61AE}" type="presParOf" srcId="{6ECDA82D-0061-418F-92FA-71C4FC1C14CD}" destId="{92D34629-0317-46CE-A250-BA3BE36D1F28}" srcOrd="5" destOrd="0" presId="urn:microsoft.com/office/officeart/2005/8/layout/radial2"/>
    <dgm:cxn modelId="{E675D4A4-8FC0-4621-B25D-0D01CE4EBF1B}" type="presParOf" srcId="{6ECDA82D-0061-418F-92FA-71C4FC1C14CD}" destId="{A6549F8F-CD61-4323-92A9-AE9DAC72CDCF}" srcOrd="6" destOrd="0" presId="urn:microsoft.com/office/officeart/2005/8/layout/radial2"/>
    <dgm:cxn modelId="{0A0D6F23-5EC0-40CB-A85B-955F739E60F3}" type="presParOf" srcId="{A6549F8F-CD61-4323-92A9-AE9DAC72CDCF}" destId="{58971FC2-41BF-4935-B5D3-104E53DD84A0}" srcOrd="0" destOrd="0" presId="urn:microsoft.com/office/officeart/2005/8/layout/radial2"/>
    <dgm:cxn modelId="{344DB4E5-FC47-475D-8D74-4150A9860C87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563265">
          <a:off x="4795082" y="3100304"/>
          <a:ext cx="67401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67401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>
          <a:off x="4884503" y="2176741"/>
          <a:ext cx="86235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86235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104073">
          <a:off x="4785332" y="1247567"/>
          <a:ext cx="786483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786483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3056934" y="1117917"/>
          <a:ext cx="2150080" cy="215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5320874" y="1338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 ASSISTENCIAL</a:t>
          </a:r>
          <a:endParaRPr lang="pt-BR" sz="1100" kern="1200" dirty="0"/>
        </a:p>
      </dsp:txBody>
      <dsp:txXfrm>
        <a:off x="5497142" y="177606"/>
        <a:ext cx="851095" cy="851095"/>
      </dsp:txXfrm>
    </dsp:sp>
    <dsp:sp modelId="{B61E6E9C-BD71-4CB2-A4CC-5EF7E9240EA5}">
      <dsp:nvSpPr>
        <dsp:cNvPr id="0" name=""/>
        <dsp:cNvSpPr/>
      </dsp:nvSpPr>
      <dsp:spPr>
        <a:xfrm>
          <a:off x="5746861" y="1591142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EDUCACIONAL</a:t>
          </a:r>
          <a:endParaRPr lang="pt-BR" sz="1100" kern="1200" dirty="0"/>
        </a:p>
      </dsp:txBody>
      <dsp:txXfrm>
        <a:off x="5923129" y="1767410"/>
        <a:ext cx="851095" cy="851095"/>
      </dsp:txXfrm>
    </dsp:sp>
    <dsp:sp modelId="{58971FC2-41BF-4935-B5D3-104E53DD84A0}">
      <dsp:nvSpPr>
        <dsp:cNvPr id="0" name=""/>
        <dsp:cNvSpPr/>
      </dsp:nvSpPr>
      <dsp:spPr>
        <a:xfrm>
          <a:off x="5208532" y="3137736"/>
          <a:ext cx="1290048" cy="1290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SUPERVISIONAL</a:t>
          </a:r>
          <a:endParaRPr lang="pt-BR" sz="1100" kern="1200" dirty="0"/>
        </a:p>
      </dsp:txBody>
      <dsp:txXfrm>
        <a:off x="5397455" y="3326659"/>
        <a:ext cx="912202" cy="912202"/>
      </dsp:txXfrm>
    </dsp:sp>
    <dsp:sp modelId="{F1575CD3-21CA-4288-86F3-8E4AEBBC5C66}">
      <dsp:nvSpPr>
        <dsp:cNvPr id="0" name=""/>
        <dsp:cNvSpPr/>
      </dsp:nvSpPr>
      <dsp:spPr>
        <a:xfrm>
          <a:off x="6627585" y="3137736"/>
          <a:ext cx="1935072" cy="129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>
            <a:latin typeface="Calibri Light" panose="020F0302020204030204"/>
          </a:endParaRPr>
        </a:p>
      </dsp:txBody>
      <dsp:txXfrm>
        <a:off x="6627585" y="3137736"/>
        <a:ext cx="1935072" cy="129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563046">
          <a:off x="2732588" y="3092157"/>
          <a:ext cx="674952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674952" y="247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>
          <a:off x="2822117" y="2168165"/>
          <a:ext cx="863307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863307" y="247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104269">
          <a:off x="2722840" y="1238556"/>
          <a:ext cx="787446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787446" y="247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993978" y="1117574"/>
          <a:ext cx="2150752" cy="2150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3259214" y="307"/>
          <a:ext cx="1204007" cy="1204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 ASSISTENCIAL</a:t>
          </a:r>
          <a:endParaRPr lang="pt-BR" sz="1100" kern="1200" dirty="0"/>
        </a:p>
      </dsp:txBody>
      <dsp:txXfrm>
        <a:off x="3435537" y="176630"/>
        <a:ext cx="851361" cy="851361"/>
      </dsp:txXfrm>
    </dsp:sp>
    <dsp:sp modelId="{B61E6E9C-BD71-4CB2-A4CC-5EF7E9240EA5}">
      <dsp:nvSpPr>
        <dsp:cNvPr id="0" name=""/>
        <dsp:cNvSpPr/>
      </dsp:nvSpPr>
      <dsp:spPr>
        <a:xfrm>
          <a:off x="3685425" y="1590947"/>
          <a:ext cx="1204007" cy="1204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EDUCACIONAL</a:t>
          </a:r>
          <a:endParaRPr lang="pt-BR" sz="1100" kern="1200" dirty="0"/>
        </a:p>
      </dsp:txBody>
      <dsp:txXfrm>
        <a:off x="3861748" y="1767270"/>
        <a:ext cx="851361" cy="851361"/>
      </dsp:txXfrm>
    </dsp:sp>
    <dsp:sp modelId="{58971FC2-41BF-4935-B5D3-104E53DD84A0}">
      <dsp:nvSpPr>
        <dsp:cNvPr id="0" name=""/>
        <dsp:cNvSpPr/>
      </dsp:nvSpPr>
      <dsp:spPr>
        <a:xfrm>
          <a:off x="3146837" y="3138365"/>
          <a:ext cx="1290451" cy="1290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>
              <a:latin typeface="Calibri Light" panose="020F0302020204030204"/>
            </a:rPr>
            <a:t>SUPERVISIONAL</a:t>
          </a:r>
          <a:endParaRPr lang="pt-BR" sz="1100" kern="1200" dirty="0"/>
        </a:p>
      </dsp:txBody>
      <dsp:txXfrm>
        <a:off x="3335819" y="3327347"/>
        <a:ext cx="912487" cy="912487"/>
      </dsp:txXfrm>
    </dsp:sp>
    <dsp:sp modelId="{F1575CD3-21CA-4288-86F3-8E4AEBBC5C66}">
      <dsp:nvSpPr>
        <dsp:cNvPr id="0" name=""/>
        <dsp:cNvSpPr/>
      </dsp:nvSpPr>
      <dsp:spPr>
        <a:xfrm>
          <a:off x="4566333" y="3138365"/>
          <a:ext cx="1935676" cy="1290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 dirty="0"/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4200" kern="1200">
            <a:latin typeface="Calibri Light" panose="020F0302020204030204"/>
          </a:endParaRPr>
        </a:p>
      </dsp:txBody>
      <dsp:txXfrm>
        <a:off x="4566333" y="3138365"/>
        <a:ext cx="1935676" cy="1290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4474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BE6311"/>
              </a:solidFill>
            </a:endParaRPr>
          </a:p>
          <a:p>
            <a:pPr algn="ctr"/>
            <a:r>
              <a:rPr lang="pt-BR" sz="2000" dirty="0">
                <a:solidFill>
                  <a:srgbClr val="BE6311"/>
                </a:solidFill>
              </a:rPr>
              <a:t>Visite o </a:t>
            </a:r>
            <a:r>
              <a:rPr lang="pt-BR" sz="2000" b="1" dirty="0">
                <a:solidFill>
                  <a:srgbClr val="BE6311"/>
                </a:solidFill>
              </a:rPr>
              <a:t>e-Planifica </a:t>
            </a:r>
            <a:r>
              <a:rPr lang="pt-BR" sz="2000" dirty="0">
                <a:solidFill>
                  <a:srgbClr val="BE6311"/>
                </a:solidFill>
              </a:rPr>
              <a:t>e acesse os materiais do </a:t>
            </a:r>
            <a:r>
              <a:rPr lang="pt-BR" sz="2000" dirty="0" err="1">
                <a:solidFill>
                  <a:srgbClr val="BE6311"/>
                </a:solidFill>
              </a:rPr>
              <a:t>PlanificaSUS</a:t>
            </a:r>
            <a:r>
              <a:rPr lang="pt-BR" sz="2000" dirty="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14113" y="2666553"/>
            <a:ext cx="8577887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Etapa 8: Cuidados Paliativos na APS e na AAE</a:t>
            </a:r>
            <a:br>
              <a:rPr lang="pt-BR" sz="3200" dirty="0">
                <a:ea typeface="+mj-lt"/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Tutorial 8.2 AAE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5631" y="2163905"/>
            <a:ext cx="7679870" cy="86655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BE6312"/>
                </a:solidFill>
                <a:cs typeface="Calibri"/>
              </a:rPr>
              <a:t>Macroprocesso Educacional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7477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D826A13-2B09-4221-956C-44EA93F42151}"/>
              </a:ext>
            </a:extLst>
          </p:cNvPr>
          <p:cNvSpPr/>
          <p:nvPr/>
        </p:nvSpPr>
        <p:spPr>
          <a:xfrm>
            <a:off x="8240210" y="3494290"/>
            <a:ext cx="1551710" cy="1537855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9901116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Calibri"/>
                <a:ea typeface="Calibri"/>
                <a:cs typeface="Arial"/>
              </a:rPr>
              <a:t>É desenvolvido para: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Pessoas usuárias do Ambulatório Especializado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Equipe da AAE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Equipe APS </a:t>
            </a:r>
            <a:endParaRPr lang="pt-BR" dirty="0">
              <a:latin typeface="Arial"/>
              <a:cs typeface="Arial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2AB48E7-341C-4E3B-98CC-F38AB5698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09530"/>
              </p:ext>
            </p:extLst>
          </p:nvPr>
        </p:nvGraphicFramePr>
        <p:xfrm>
          <a:off x="2680425" y="2048656"/>
          <a:ext cx="11933237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 - Usuário do ambulatório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Acolhimento coletivo</a:t>
            </a:r>
            <a:endParaRPr lang="pt-BR" dirty="0"/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Sala de espera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Grupos educativos</a:t>
            </a:r>
          </a:p>
          <a:p>
            <a:pPr algn="just"/>
            <a:r>
              <a:rPr lang="pt-BR" dirty="0" err="1">
                <a:latin typeface="Calibri"/>
                <a:ea typeface="Calibri"/>
                <a:cs typeface="Arial"/>
              </a:rPr>
              <a:t>Assembléia</a:t>
            </a:r>
            <a:r>
              <a:rPr lang="pt-BR" dirty="0">
                <a:latin typeface="Calibri"/>
                <a:ea typeface="Calibri"/>
                <a:cs typeface="Arial"/>
              </a:rPr>
              <a:t> de </a:t>
            </a:r>
            <a:r>
              <a:rPr lang="pt-BR" dirty="0" err="1">
                <a:latin typeface="Calibri"/>
                <a:ea typeface="Calibri"/>
                <a:cs typeface="Arial"/>
              </a:rPr>
              <a:t>ususários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Murais educativos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Materiais educativos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Estratégias de gamificação como "Metas Premiadas"</a:t>
            </a:r>
          </a:p>
        </p:txBody>
      </p:sp>
      <p:pic>
        <p:nvPicPr>
          <p:cNvPr id="1028" name="Picture 4" descr="ConecteSUS">
            <a:extLst>
              <a:ext uri="{FF2B5EF4-FFF2-40B4-BE49-F238E27FC236}">
                <a16:creationId xmlns:a16="http://schemas.microsoft.com/office/drawing/2014/main" id="{06C93D5C-B7BC-4584-BC17-CCC06ACB0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72" y="2441013"/>
            <a:ext cx="4075658" cy="45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5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 - Equipe AAE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183" y="2729720"/>
            <a:ext cx="5081324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Arial"/>
              </a:rPr>
              <a:t>Discussão de caso</a:t>
            </a:r>
            <a:endParaRPr lang="pt-BR" dirty="0"/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Reuniões assistenciais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Reuniões administrativas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Supervisão clínica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Cronograma de educação permanente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Participação em cursos de atualização</a:t>
            </a:r>
          </a:p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Participação em congressos</a:t>
            </a:r>
          </a:p>
        </p:txBody>
      </p:sp>
      <p:pic>
        <p:nvPicPr>
          <p:cNvPr id="2050" name="Picture 2" descr="ConecteSUS">
            <a:extLst>
              <a:ext uri="{FF2B5EF4-FFF2-40B4-BE49-F238E27FC236}">
                <a16:creationId xmlns:a16="http://schemas.microsoft.com/office/drawing/2014/main" id="{7B1C47B1-08B7-4737-B1C2-80CB1C47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" y="2366587"/>
            <a:ext cx="4649444" cy="4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7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 - Apoio Matricial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2144372"/>
            <a:ext cx="6382223" cy="4237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Modo de produzir cuidados </a:t>
            </a:r>
            <a:r>
              <a:rPr lang="pt-BR" dirty="0">
                <a:latin typeface="Calibri"/>
                <a:ea typeface="Calibri"/>
                <a:cs typeface="Calibri"/>
              </a:rPr>
              <a:t>de saúde em que duas ou mais equipes, num processo de construção compartilhada, criam uma proposta de intervenção pedagógico-terapêutica </a:t>
            </a:r>
            <a:r>
              <a:rPr lang="pt-BR" sz="1800" dirty="0">
                <a:latin typeface="Calibri"/>
                <a:ea typeface="Calibri"/>
                <a:cs typeface="Calibri"/>
              </a:rPr>
              <a:t>(BRASIL, 2009).</a:t>
            </a:r>
            <a:r>
              <a:rPr lang="pt-BR" sz="1800" baseline="30000" dirty="0">
                <a:latin typeface="Calibri"/>
                <a:ea typeface="Calibri"/>
                <a:cs typeface="Calibri"/>
              </a:rPr>
              <a:t> </a:t>
            </a:r>
          </a:p>
          <a:p>
            <a:pPr algn="just"/>
            <a:endParaRPr lang="pt-BR" sz="1800" dirty="0">
              <a:ea typeface="Calibri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 apoio matricial é uma proposta de integração entre equipes de referência, responsáveis pela atenção direta e continuada de uma população definida, e apoiadores especializados, profissionais com conhecimentos e habilidades complementares aos da equipe de referência </a:t>
            </a:r>
            <a:r>
              <a:rPr lang="pt-BR" sz="1800" dirty="0">
                <a:latin typeface="Calibri"/>
                <a:ea typeface="Calibri"/>
                <a:cs typeface="Calibri"/>
              </a:rPr>
              <a:t>(SARAIVA e ZEPEDA, 2012).</a:t>
            </a:r>
            <a:r>
              <a:rPr lang="pt-BR" sz="1800" baseline="30000" dirty="0">
                <a:latin typeface="Calibri"/>
                <a:ea typeface="Calibri"/>
                <a:cs typeface="Calibri"/>
              </a:rPr>
              <a:t> </a:t>
            </a:r>
            <a:endParaRPr lang="pt-BR" sz="1800" baseline="30000" dirty="0">
              <a:ea typeface="Calibri"/>
              <a:cs typeface="Calibri" panose="020F0502020204030204" pitchFamily="34" charset="0"/>
            </a:endParaRPr>
          </a:p>
        </p:txBody>
      </p:sp>
      <p:pic>
        <p:nvPicPr>
          <p:cNvPr id="3074" name="Picture 2" descr="ConecteSUS">
            <a:extLst>
              <a:ext uri="{FF2B5EF4-FFF2-40B4-BE49-F238E27FC236}">
                <a16:creationId xmlns:a16="http://schemas.microsoft.com/office/drawing/2014/main" id="{13C0804D-B431-4368-B9A3-4F19B560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73" y="2144373"/>
            <a:ext cx="3599597" cy="47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6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 - Apoio Matricial</a:t>
            </a:r>
          </a:p>
        </p:txBody>
      </p:sp>
      <p:pic>
        <p:nvPicPr>
          <p:cNvPr id="3074" name="Picture 2" descr="ConecteSUS">
            <a:extLst>
              <a:ext uri="{FF2B5EF4-FFF2-40B4-BE49-F238E27FC236}">
                <a16:creationId xmlns:a16="http://schemas.microsoft.com/office/drawing/2014/main" id="{13C0804D-B431-4368-B9A3-4F19B560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73" y="2144373"/>
            <a:ext cx="3599597" cy="47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887A44C-F97F-499E-8A38-1880DF781E78}"/>
              </a:ext>
            </a:extLst>
          </p:cNvPr>
          <p:cNvSpPr txBox="1">
            <a:spLocks/>
          </p:cNvSpPr>
          <p:nvPr/>
        </p:nvSpPr>
        <p:spPr>
          <a:xfrm>
            <a:off x="442783" y="2441013"/>
            <a:ext cx="6504772" cy="3436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latin typeface="Calibri"/>
                <a:cs typeface="Calibri"/>
              </a:rPr>
              <a:t>Suporte</a:t>
            </a:r>
            <a:r>
              <a:rPr lang="pt-BR" dirty="0">
                <a:latin typeface="Calibri"/>
                <a:ea typeface="Calibri"/>
                <a:cs typeface="Calibri"/>
              </a:rPr>
              <a:t> técnico especializado que é ofertado a uma equipe interdisciplinar em saúde a fim de ampliar seu campo de atuação e qualificar suas ações </a:t>
            </a:r>
            <a:r>
              <a:rPr lang="pt-BR" sz="1800" dirty="0">
                <a:latin typeface="Calibri"/>
                <a:ea typeface="Calibri"/>
                <a:cs typeface="Calibri"/>
              </a:rPr>
              <a:t>(CAMPOS </a:t>
            </a:r>
            <a:r>
              <a:rPr lang="pt-BR" sz="1800" i="1" dirty="0">
                <a:latin typeface="Calibri"/>
                <a:ea typeface="Calibri"/>
                <a:cs typeface="Calibri"/>
              </a:rPr>
              <a:t>et al</a:t>
            </a:r>
            <a:r>
              <a:rPr lang="pt-BR" sz="1800" dirty="0">
                <a:latin typeface="Calibri"/>
                <a:ea typeface="Calibri"/>
                <a:cs typeface="Calibri"/>
              </a:rPr>
              <a:t>., 2007).</a:t>
            </a:r>
            <a:endParaRPr lang="pt-BR" sz="1800" dirty="0">
              <a:ea typeface="Calibri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Pressupõe personalização da relação e trabalho colaborativo entre os profissionais, superando os mecanismos de referência e </a:t>
            </a:r>
            <a:r>
              <a:rPr lang="pt-BR" dirty="0" err="1">
                <a:latin typeface="Calibri"/>
                <a:ea typeface="Calibri"/>
                <a:cs typeface="Calibri"/>
              </a:rPr>
              <a:t>contra-referência</a:t>
            </a:r>
            <a:r>
              <a:rPr lang="pt-BR" dirty="0">
                <a:latin typeface="Calibri"/>
                <a:ea typeface="Calibri"/>
                <a:cs typeface="Calibri"/>
              </a:rPr>
              <a:t> tradicionais dos sistemas de saúde hierarquizados </a:t>
            </a:r>
            <a:r>
              <a:rPr lang="pt-BR" sz="1800" dirty="0">
                <a:latin typeface="Calibri"/>
                <a:ea typeface="Calibri"/>
                <a:cs typeface="Calibri"/>
              </a:rPr>
              <a:t>(SARAIVA  e ZEPEDA, 2012).</a:t>
            </a:r>
            <a:endParaRPr lang="pt-BR" baseline="30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4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6" y="670176"/>
            <a:ext cx="10052222" cy="1325563"/>
          </a:xfrm>
        </p:spPr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 - Equipe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78" y="4381493"/>
            <a:ext cx="10052222" cy="22644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>
                <a:latin typeface="Calibri"/>
                <a:cs typeface="Calibri"/>
              </a:rPr>
              <a:t>Apoio Matricial </a:t>
            </a:r>
            <a:endParaRPr lang="pt-BR" baseline="30000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O Apoio tem duas dimensões:  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Suporte de retaguarda técnico-assistencial ou dimensão assistencial: é aquela que vai originar uma ação clínica direta com os usuários.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Suporte Pedagógico ou dimensão técnico-pedagógica: é aquela que vai gerar uma ação e apoio educativo com e para a equipe.</a:t>
            </a:r>
            <a:endParaRPr lang="pt-BR" baseline="30000" dirty="0">
              <a:ea typeface="Calibri"/>
              <a:cs typeface="Calibri" panose="020F0502020204030204" pitchFamily="34" charset="0"/>
            </a:endParaRPr>
          </a:p>
        </p:txBody>
      </p:sp>
      <p:pic>
        <p:nvPicPr>
          <p:cNvPr id="4098" name="Picture 2" descr="Edição 2021 do APS Forte traz relatos sobre combate à Covid-19 - Fiotec">
            <a:extLst>
              <a:ext uri="{FF2B5EF4-FFF2-40B4-BE49-F238E27FC236}">
                <a16:creationId xmlns:a16="http://schemas.microsoft.com/office/drawing/2014/main" id="{F18E727E-9777-4D80-BE7A-DD9E6083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39" y="1844910"/>
            <a:ext cx="5633006" cy="21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6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6" y="670176"/>
            <a:ext cx="10052222" cy="1325563"/>
          </a:xfrm>
        </p:spPr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Educacional - Equipe APS</a:t>
            </a:r>
          </a:p>
        </p:txBody>
      </p:sp>
      <p:pic>
        <p:nvPicPr>
          <p:cNvPr id="4098" name="Picture 2" descr="Edição 2021 do APS Forte traz relatos sobre combate à Covid-19 - Fiotec">
            <a:extLst>
              <a:ext uri="{FF2B5EF4-FFF2-40B4-BE49-F238E27FC236}">
                <a16:creationId xmlns:a16="http://schemas.microsoft.com/office/drawing/2014/main" id="{F18E727E-9777-4D80-BE7A-DD9E6083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39" y="1844910"/>
            <a:ext cx="5633006" cy="21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7647C25-3BAA-4F38-A0E5-D91AA3E2C5E4}"/>
              </a:ext>
            </a:extLst>
          </p:cNvPr>
          <p:cNvSpPr txBox="1">
            <a:spLocks/>
          </p:cNvSpPr>
          <p:nvPr/>
        </p:nvSpPr>
        <p:spPr>
          <a:xfrm>
            <a:off x="433356" y="4051251"/>
            <a:ext cx="10699699" cy="29340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b="1" dirty="0">
                <a:latin typeface="Calibri"/>
                <a:cs typeface="Calibri"/>
              </a:rPr>
              <a:t>Retaguarda técnico-assistencial</a:t>
            </a:r>
            <a:endParaRPr lang="pt-BR" b="1" dirty="0">
              <a:cs typeface="Calibri" panose="020F0502020204030204" pitchFamily="34" charset="0"/>
            </a:endParaRPr>
          </a:p>
          <a:p>
            <a:pPr marL="0" indent="0" algn="just">
              <a:buFontTx/>
              <a:buNone/>
            </a:pPr>
            <a:r>
              <a:rPr lang="pt-BR" dirty="0">
                <a:latin typeface="Calibri"/>
                <a:cs typeface="Calibri"/>
              </a:rPr>
              <a:t>Presencial (APS ou AAE) ou remoto síncrona 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Atendimentos conjuntos, presencial ou teleatendimento 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Discussões de caso clínicos 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Elaboração conjunta de Plano de Cuidados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Segunda opinião: via telefone, chats de discussão, e-mail e outros recursos</a:t>
            </a:r>
            <a:endParaRPr lang="pt-BR" baseline="30000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Supervisão clínica</a:t>
            </a:r>
            <a:endParaRPr lang="pt-BR" baseline="30000" dirty="0"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0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III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0140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5631" y="2163905"/>
            <a:ext cx="7679870" cy="86655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BE6312"/>
                </a:solidFill>
                <a:cs typeface="Calibri"/>
              </a:rPr>
              <a:t>Macroprocesso </a:t>
            </a:r>
            <a:r>
              <a:rPr lang="pt-BR" dirty="0" err="1">
                <a:solidFill>
                  <a:srgbClr val="BE6312"/>
                </a:solidFill>
                <a:cs typeface="Calibri"/>
              </a:rPr>
              <a:t>Supervisional</a:t>
            </a:r>
            <a:endParaRPr lang="pt-BR" dirty="0" err="1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955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6588D0CB-5470-4B2B-8FA5-BE123F6829C4}"/>
              </a:ext>
            </a:extLst>
          </p:cNvPr>
          <p:cNvSpPr/>
          <p:nvPr/>
        </p:nvSpPr>
        <p:spPr>
          <a:xfrm>
            <a:off x="9084225" y="5066996"/>
            <a:ext cx="1607128" cy="1620981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</a:t>
            </a:r>
            <a:r>
              <a:rPr lang="pt-BR" b="1" dirty="0" err="1">
                <a:latin typeface="Calibri Light"/>
                <a:cs typeface="Calibri Light"/>
              </a:rPr>
              <a:t>Supervisional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632566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Calibri"/>
                <a:ea typeface="Calibri"/>
                <a:cs typeface="Calibri"/>
              </a:rPr>
              <a:t>Envolve ações supervisionais diretas e indiretas </a:t>
            </a:r>
            <a:endParaRPr lang="pt-BR" dirty="0"/>
          </a:p>
          <a:p>
            <a:pPr marL="0" indent="0" algn="just">
              <a:buNone/>
            </a:pPr>
            <a:endParaRPr lang="pt-BR" b="1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Diretas: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Visitas técnicas nas unidades de APS e em outros pontos de atenção da RAS. 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Monitoramento cruzado entre APS e AAE.</a:t>
            </a: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Pesquisa de satisfação dos usuários.</a:t>
            </a:r>
            <a:endParaRPr lang="pt-BR" dirty="0">
              <a:cs typeface="Calibri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D5CB08C-F01E-4173-957E-06EA98AC6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042265"/>
              </p:ext>
            </p:extLst>
          </p:nvPr>
        </p:nvGraphicFramePr>
        <p:xfrm>
          <a:off x="6096000" y="2048656"/>
          <a:ext cx="7809823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46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Macroprocesso </a:t>
            </a:r>
            <a:r>
              <a:rPr lang="pt-BR" b="1" dirty="0" err="1">
                <a:latin typeface="Calibri Light"/>
                <a:cs typeface="Calibri Light"/>
              </a:rPr>
              <a:t>Supervisional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052222" cy="41766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Indiretas: </a:t>
            </a:r>
            <a:endParaRPr lang="pt-BR" b="1" dirty="0"/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Visitas técnicas às unidades de APS.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Identificação de oportunidades de melhorias na RAS durante o processo de compartilhamento do cuidado dos usuários;.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Monitoramento por município/APS/</a:t>
            </a:r>
            <a:r>
              <a:rPr lang="pt-BR" dirty="0" err="1">
                <a:latin typeface="Calibri"/>
                <a:ea typeface="Calibri"/>
                <a:cs typeface="Calibri"/>
              </a:rPr>
              <a:t>eSF</a:t>
            </a:r>
            <a:r>
              <a:rPr lang="pt-BR" dirty="0">
                <a:latin typeface="Calibri"/>
                <a:ea typeface="Calibri"/>
                <a:cs typeface="Calibri"/>
              </a:rPr>
              <a:t>/ da gestão de base populacional;.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Monitoramento do percurso do cuidado dos usuários na APS e demais pontos de atenção.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Acompanhamento do manejo clínicos dos usuários.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Monitoramento do absenteísmo e presenteísmo por município/APS/</a:t>
            </a:r>
            <a:r>
              <a:rPr lang="pt-BR" dirty="0" err="1">
                <a:latin typeface="Calibri"/>
                <a:ea typeface="Calibri"/>
                <a:cs typeface="Calibri"/>
              </a:rPr>
              <a:t>eSF</a:t>
            </a:r>
            <a:r>
              <a:rPr lang="pt-BR" dirty="0">
                <a:latin typeface="Calibri"/>
                <a:ea typeface="Calibri"/>
                <a:cs typeface="Calibri"/>
              </a:rPr>
              <a:t>.</a:t>
            </a:r>
            <a:endParaRPr lang="pt-BR" dirty="0"/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Auditoria interna de processos assistenciais. 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Monitoramento dos indicadores clínicos.</a:t>
            </a:r>
            <a:endParaRPr lang="pt-B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594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90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80387" y="2163905"/>
            <a:ext cx="7585113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BE6312"/>
                </a:solidFill>
              </a:rPr>
              <a:t>Diagrama de Abordagem Multidimensional:</a:t>
            </a:r>
            <a:r>
              <a:rPr lang="pt-BR" dirty="0">
                <a:solidFill>
                  <a:srgbClr val="BE6312"/>
                </a:solidFill>
                <a:ea typeface="+mn-lt"/>
                <a:cs typeface="+mn-lt"/>
              </a:rPr>
              <a:t> </a:t>
            </a:r>
            <a:br>
              <a:rPr lang="pt-BR" dirty="0">
                <a:solidFill>
                  <a:srgbClr val="BE6312"/>
                </a:solidFill>
                <a:ea typeface="+mn-lt"/>
                <a:cs typeface="+mn-lt"/>
              </a:rPr>
            </a:br>
            <a:r>
              <a:rPr lang="pt-BR" dirty="0">
                <a:solidFill>
                  <a:srgbClr val="BE6312"/>
                </a:solidFill>
                <a:ea typeface="+mn-lt"/>
                <a:cs typeface="+mn-lt"/>
              </a:rPr>
              <a:t>A pessoa e suas múltiplas dimensões</a:t>
            </a:r>
            <a:endParaRPr lang="pt-BR" dirty="0">
              <a:solidFill>
                <a:srgbClr val="BE6312"/>
              </a:solidFill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75898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 Light"/>
                <a:cs typeface="Calibri"/>
              </a:rPr>
              <a:t>Diagrama de Abordagem Multidimensional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É importante perceber que a assistência integral a pessoa só será alcançada quando atendidas as necessidades de saúde associadas às suas múltiplas dimensões, superando visões simplistas e compreendo que a saúde possui múltiplos determinantes e condicionantes, os quais grande parte podem ser abordados na APS (BRASIL, 2017).</a:t>
            </a:r>
            <a:endParaRPr lang="pt-B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6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A7081-5380-434B-B9B0-92D6B956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 Light"/>
                <a:cs typeface="Calibri"/>
              </a:rPr>
              <a:t>Diagrama de Abordagem Multidimensional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F4636-1A83-420C-A4F8-CA4B59A6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614858" cy="4177150"/>
          </a:xfrm>
        </p:spPr>
        <p:txBody>
          <a:bodyPr>
            <a:normAutofit/>
          </a:bodyPr>
          <a:lstStyle/>
          <a:p>
            <a:r>
              <a:rPr lang="pt-BR" dirty="0"/>
              <a:t>A abordagem paliativa completa considera as quatro dimensões de cuidado expressas na Construção Social da APS, sendo elas (MENDES, et al): </a:t>
            </a:r>
          </a:p>
          <a:p>
            <a:pPr indent="540000"/>
            <a:r>
              <a:rPr lang="pt-BR" dirty="0"/>
              <a:t>Dimensão social</a:t>
            </a:r>
          </a:p>
          <a:p>
            <a:pPr indent="540000"/>
            <a:r>
              <a:rPr lang="pt-BR" dirty="0"/>
              <a:t>Dimensão espiritual</a:t>
            </a:r>
          </a:p>
          <a:p>
            <a:pPr indent="540000"/>
            <a:r>
              <a:rPr lang="pt-BR" dirty="0"/>
              <a:t>Dimensão psicológica</a:t>
            </a:r>
          </a:p>
          <a:p>
            <a:pPr indent="540000"/>
            <a:r>
              <a:rPr lang="pt-BR" dirty="0"/>
              <a:t>Dimensão física</a:t>
            </a:r>
          </a:p>
          <a:p>
            <a:pPr indent="0">
              <a:buNone/>
            </a:pPr>
            <a:endParaRPr lang="pt-BR" dirty="0"/>
          </a:p>
          <a:p>
            <a:pPr indent="-230400" algn="just"/>
            <a:r>
              <a:rPr lang="pt-BR" dirty="0">
                <a:latin typeface="Calibri"/>
                <a:ea typeface="Calibri"/>
                <a:cs typeface="Arial"/>
              </a:rPr>
              <a:t>O Diagrama de Abordagem Multidimensional (DAM) é uma ferramenta de treino para integralidade, utilizada para ampliar o olhar e fazer diagnóstico adequado de fontes de sofrimento nas quatro dimensões de cuidado, identificando as necessidades do usuário e/ou família, para o planejamento de intervenções.</a:t>
            </a:r>
            <a:endParaRPr lang="pt-BR" dirty="0">
              <a:latin typeface="Calibri"/>
              <a:cs typeface="Calibri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80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A351A-1599-4915-9657-72D9DD0F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4" y="986787"/>
            <a:ext cx="10052222" cy="78229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 Light"/>
                <a:cs typeface="Calibri"/>
              </a:rPr>
              <a:t>Diagrama de Abordagem Multidimensional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CA7E7-ECE7-4D7E-A7B2-5BAA9D24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915996"/>
            <a:ext cx="6816367" cy="4996207"/>
          </a:xfrm>
        </p:spPr>
        <p:txBody>
          <a:bodyPr/>
          <a:lstStyle/>
          <a:p>
            <a:pPr algn="just"/>
            <a:r>
              <a:rPr lang="pt-BR" dirty="0"/>
              <a:t>1ª esfera (círculo central): são destacadas características da pessoa, descrevendo aspectos da história que sejam marcantes ou relevantes. </a:t>
            </a:r>
          </a:p>
          <a:p>
            <a:pPr algn="just"/>
            <a:r>
              <a:rPr lang="pt-BR" dirty="0"/>
              <a:t>2ª esfera (círculo do meio): identificação dos aspectos que envolvem sofrimento, sejam eles atuais ou futuros que podem ser previstos. Importante ressaltar que o alívio do sofrimento também pode ser necessário para os familiares e até para a equipe.</a:t>
            </a:r>
          </a:p>
          <a:p>
            <a:pPr algn="just"/>
            <a:r>
              <a:rPr lang="pt-BR" dirty="0"/>
              <a:t>3ª esfera (círculo mais externo): ações da equipe diante dos sofrimentos identificados, traçando condutas que possam aliviá-los, com objetivos possíveis de serem atingidos. É importante ter em mente que nem todos podem ser plenamente resolvidos.</a:t>
            </a:r>
          </a:p>
        </p:txBody>
      </p:sp>
      <p:sp>
        <p:nvSpPr>
          <p:cNvPr id="4" name="Fluxograma: Ou 3">
            <a:extLst>
              <a:ext uri="{FF2B5EF4-FFF2-40B4-BE49-F238E27FC236}">
                <a16:creationId xmlns:a16="http://schemas.microsoft.com/office/drawing/2014/main" id="{F2F190EB-6C46-4E62-8CA4-C8661B0B2334}"/>
              </a:ext>
            </a:extLst>
          </p:cNvPr>
          <p:cNvSpPr/>
          <p:nvPr/>
        </p:nvSpPr>
        <p:spPr>
          <a:xfrm>
            <a:off x="7254563" y="1703894"/>
            <a:ext cx="4226717" cy="4012405"/>
          </a:xfrm>
          <a:prstGeom prst="flowChartOr">
            <a:avLst/>
          </a:prstGeom>
          <a:solidFill>
            <a:srgbClr val="BE631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A829315-83CA-4EE1-B49D-210E110C3AE3}"/>
              </a:ext>
            </a:extLst>
          </p:cNvPr>
          <p:cNvSpPr/>
          <p:nvPr/>
        </p:nvSpPr>
        <p:spPr>
          <a:xfrm>
            <a:off x="8711029" y="3053205"/>
            <a:ext cx="1309687" cy="1309687"/>
          </a:xfrm>
          <a:prstGeom prst="ellipse">
            <a:avLst/>
          </a:prstGeom>
          <a:solidFill>
            <a:srgbClr val="ED9D41">
              <a:alpha val="3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08EB2E-ACBF-4293-9AB7-4FEE804F6C62}"/>
              </a:ext>
            </a:extLst>
          </p:cNvPr>
          <p:cNvSpPr/>
          <p:nvPr/>
        </p:nvSpPr>
        <p:spPr>
          <a:xfrm>
            <a:off x="8151435" y="2457892"/>
            <a:ext cx="2440780" cy="2500310"/>
          </a:xfrm>
          <a:prstGeom prst="ellipse">
            <a:avLst/>
          </a:prstGeom>
          <a:solidFill>
            <a:srgbClr val="ED9D41">
              <a:alpha val="3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9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240148487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1057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Tutorial 8.2 AAE</vt:lpstr>
      <vt:lpstr>Apresentação do PowerPoint</vt:lpstr>
      <vt:lpstr>Apresentação do PowerPoint</vt:lpstr>
      <vt:lpstr>Material de Apoio – Parte I</vt:lpstr>
      <vt:lpstr>Diagrama de Abordagem Multidimensional:  A pessoa e suas múltiplas dimensões</vt:lpstr>
      <vt:lpstr>Diagrama de Abordagem Multidimensional</vt:lpstr>
      <vt:lpstr>Diagrama de Abordagem Multidimensional</vt:lpstr>
      <vt:lpstr>Diagrama de Abordagem Multidimensional</vt:lpstr>
      <vt:lpstr>Material de Apoio – Parte II</vt:lpstr>
      <vt:lpstr>Macroprocesso Educacional</vt:lpstr>
      <vt:lpstr>Macroprocesso Educacional</vt:lpstr>
      <vt:lpstr>Macroprocesso Educacional - Usuário do ambulatório</vt:lpstr>
      <vt:lpstr>Macroprocesso Educacional - Equipe AAE</vt:lpstr>
      <vt:lpstr>Macroprocesso Educacional - Apoio Matricial</vt:lpstr>
      <vt:lpstr>Macroprocesso Educacional - Apoio Matricial</vt:lpstr>
      <vt:lpstr>Macroprocesso Educacional - Equipe APS</vt:lpstr>
      <vt:lpstr>Macroprocesso Educacional - Equipe APS</vt:lpstr>
      <vt:lpstr>Material de Apoio – Parte III</vt:lpstr>
      <vt:lpstr>Macroprocesso Supervisional</vt:lpstr>
      <vt:lpstr>Macroprocesso Supervisional</vt:lpstr>
      <vt:lpstr>Macroprocesso Supervisional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1110</cp:revision>
  <dcterms:created xsi:type="dcterms:W3CDTF">2021-05-10T00:56:02Z</dcterms:created>
  <dcterms:modified xsi:type="dcterms:W3CDTF">2022-08-11T20:26:53Z</dcterms:modified>
</cp:coreProperties>
</file>