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43"/>
  </p:notesMasterIdLst>
  <p:handoutMasterIdLst>
    <p:handoutMasterId r:id="rId44"/>
  </p:handoutMasterIdLst>
  <p:sldIdLst>
    <p:sldId id="271" r:id="rId8"/>
    <p:sldId id="1709" r:id="rId9"/>
    <p:sldId id="1710" r:id="rId10"/>
    <p:sldId id="1712" r:id="rId11"/>
    <p:sldId id="1713" r:id="rId12"/>
    <p:sldId id="317" r:id="rId13"/>
    <p:sldId id="1708" r:id="rId14"/>
    <p:sldId id="1714" r:id="rId15"/>
    <p:sldId id="273" r:id="rId16"/>
    <p:sldId id="326" r:id="rId17"/>
    <p:sldId id="327" r:id="rId18"/>
    <p:sldId id="328" r:id="rId19"/>
    <p:sldId id="329" r:id="rId20"/>
    <p:sldId id="330" r:id="rId21"/>
    <p:sldId id="335" r:id="rId22"/>
    <p:sldId id="1716" r:id="rId23"/>
    <p:sldId id="336" r:id="rId24"/>
    <p:sldId id="334" r:id="rId25"/>
    <p:sldId id="1717" r:id="rId26"/>
    <p:sldId id="1715" r:id="rId27"/>
    <p:sldId id="1719" r:id="rId28"/>
    <p:sldId id="1720" r:id="rId29"/>
    <p:sldId id="1721" r:id="rId30"/>
    <p:sldId id="1722" r:id="rId31"/>
    <p:sldId id="277" r:id="rId32"/>
    <p:sldId id="1723" r:id="rId33"/>
    <p:sldId id="1724" r:id="rId34"/>
    <p:sldId id="1726" r:id="rId35"/>
    <p:sldId id="1727" r:id="rId36"/>
    <p:sldId id="1728" r:id="rId37"/>
    <p:sldId id="1729" r:id="rId38"/>
    <p:sldId id="1730" r:id="rId39"/>
    <p:sldId id="1731" r:id="rId40"/>
    <p:sldId id="1732" r:id="rId41"/>
    <p:sldId id="268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1B53"/>
    <a:srgbClr val="9C4884"/>
    <a:srgbClr val="429859"/>
    <a:srgbClr val="59913A"/>
    <a:srgbClr val="35743D"/>
    <a:srgbClr val="006B65"/>
    <a:srgbClr val="1D7D5B"/>
    <a:srgbClr val="114834"/>
    <a:srgbClr val="345292"/>
    <a:srgbClr val="009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10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751AF-60AD-461E-97E1-02CEC781812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74F7F4-4140-4C8C-8688-BD15316D9F17}">
      <dgm:prSet phldrT="[Texto]"/>
      <dgm:spPr>
        <a:solidFill>
          <a:schemeClr val="bg1"/>
        </a:solidFill>
      </dgm:spPr>
      <dgm:t>
        <a:bodyPr/>
        <a:lstStyle/>
        <a:p>
          <a:r>
            <a:rPr lang="pt-BR" b="1" dirty="0"/>
            <a:t>Matriz FOFA</a:t>
          </a:r>
        </a:p>
      </dgm:t>
    </dgm:pt>
    <dgm:pt modelId="{6DD06435-4E4D-44FF-86E1-1FB76AE88BBB}" type="parTrans" cxnId="{5CBDE716-22AB-401E-B12D-4F541B8F9415}">
      <dgm:prSet/>
      <dgm:spPr/>
      <dgm:t>
        <a:bodyPr/>
        <a:lstStyle/>
        <a:p>
          <a:endParaRPr lang="pt-BR"/>
        </a:p>
      </dgm:t>
    </dgm:pt>
    <dgm:pt modelId="{066872A3-2CB8-4396-AC36-FF0FE2AA4AF0}" type="sibTrans" cxnId="{5CBDE716-22AB-401E-B12D-4F541B8F9415}">
      <dgm:prSet/>
      <dgm:spPr/>
      <dgm:t>
        <a:bodyPr/>
        <a:lstStyle/>
        <a:p>
          <a:endParaRPr lang="pt-BR"/>
        </a:p>
      </dgm:t>
    </dgm:pt>
    <dgm:pt modelId="{F30C20C2-4AB6-495F-8256-3F66EBF56731}">
      <dgm:prSet phldrT="[Texto]"/>
      <dgm:spPr>
        <a:solidFill>
          <a:srgbClr val="9C4884"/>
        </a:solidFill>
      </dgm:spPr>
      <dgm:t>
        <a:bodyPr/>
        <a:lstStyle/>
        <a:p>
          <a:pPr algn="r"/>
          <a:r>
            <a:rPr lang="pt-BR" sz="4300" dirty="0"/>
            <a:t>Forças</a:t>
          </a:r>
        </a:p>
      </dgm:t>
    </dgm:pt>
    <dgm:pt modelId="{5D753D40-55B4-42FB-B78A-B33F1F642B8E}" type="parTrans" cxnId="{A7D6EA61-1F82-4307-96FE-FE709F78EA9A}">
      <dgm:prSet/>
      <dgm:spPr/>
      <dgm:t>
        <a:bodyPr/>
        <a:lstStyle/>
        <a:p>
          <a:endParaRPr lang="pt-BR"/>
        </a:p>
      </dgm:t>
    </dgm:pt>
    <dgm:pt modelId="{4D497817-CD09-4E39-8ECC-8A68EA8DEB52}" type="sibTrans" cxnId="{A7D6EA61-1F82-4307-96FE-FE709F78EA9A}">
      <dgm:prSet/>
      <dgm:spPr/>
      <dgm:t>
        <a:bodyPr/>
        <a:lstStyle/>
        <a:p>
          <a:endParaRPr lang="pt-BR"/>
        </a:p>
      </dgm:t>
    </dgm:pt>
    <dgm:pt modelId="{265624EB-EC11-4AA0-81FF-893BC8E6D5AD}">
      <dgm:prSet phldrT="[Texto]"/>
      <dgm:spPr>
        <a:solidFill>
          <a:srgbClr val="681B53"/>
        </a:solidFill>
      </dgm:spPr>
      <dgm:t>
        <a:bodyPr/>
        <a:lstStyle/>
        <a:p>
          <a:r>
            <a:rPr lang="pt-BR" sz="4300" dirty="0"/>
            <a:t>Oportunidades</a:t>
          </a:r>
        </a:p>
      </dgm:t>
    </dgm:pt>
    <dgm:pt modelId="{398205B8-9AD1-4201-9E18-BB0D8D479BB2}" type="parTrans" cxnId="{619C495D-DFA2-4A7F-8B2A-D3E32548924D}">
      <dgm:prSet/>
      <dgm:spPr/>
      <dgm:t>
        <a:bodyPr/>
        <a:lstStyle/>
        <a:p>
          <a:endParaRPr lang="pt-BR"/>
        </a:p>
      </dgm:t>
    </dgm:pt>
    <dgm:pt modelId="{6FA742EA-D7F3-45DE-B8BF-3874F3ABB28C}" type="sibTrans" cxnId="{619C495D-DFA2-4A7F-8B2A-D3E32548924D}">
      <dgm:prSet/>
      <dgm:spPr/>
      <dgm:t>
        <a:bodyPr/>
        <a:lstStyle/>
        <a:p>
          <a:endParaRPr lang="pt-BR"/>
        </a:p>
      </dgm:t>
    </dgm:pt>
    <dgm:pt modelId="{586003CF-B75A-438A-882B-3E0B2E828048}">
      <dgm:prSet phldrT="[Texto]"/>
      <dgm:spPr>
        <a:solidFill>
          <a:srgbClr val="9C4884"/>
        </a:solidFill>
      </dgm:spPr>
      <dgm:t>
        <a:bodyPr/>
        <a:lstStyle/>
        <a:p>
          <a:pPr algn="r"/>
          <a:r>
            <a:rPr lang="pt-BR" sz="4300" dirty="0"/>
            <a:t>Fraquezas</a:t>
          </a:r>
        </a:p>
      </dgm:t>
    </dgm:pt>
    <dgm:pt modelId="{EBB8AE2B-F799-4498-A019-0A6410A824E1}" type="parTrans" cxnId="{C2FABABA-47C3-43F8-8EC4-0C53AA06DCB5}">
      <dgm:prSet/>
      <dgm:spPr/>
      <dgm:t>
        <a:bodyPr/>
        <a:lstStyle/>
        <a:p>
          <a:endParaRPr lang="pt-BR"/>
        </a:p>
      </dgm:t>
    </dgm:pt>
    <dgm:pt modelId="{B4A6A0D1-7B1B-4D71-B193-AB6D881F99B8}" type="sibTrans" cxnId="{C2FABABA-47C3-43F8-8EC4-0C53AA06DCB5}">
      <dgm:prSet/>
      <dgm:spPr/>
      <dgm:t>
        <a:bodyPr/>
        <a:lstStyle/>
        <a:p>
          <a:endParaRPr lang="pt-BR"/>
        </a:p>
      </dgm:t>
    </dgm:pt>
    <dgm:pt modelId="{06B2A629-732D-4408-ABF2-D2D0D81E049C}">
      <dgm:prSet phldrT="[Texto]"/>
      <dgm:spPr>
        <a:solidFill>
          <a:srgbClr val="681B53"/>
        </a:solidFill>
      </dgm:spPr>
      <dgm:t>
        <a:bodyPr/>
        <a:lstStyle/>
        <a:p>
          <a:r>
            <a:rPr lang="pt-BR" sz="4300" dirty="0"/>
            <a:t>Ameaças</a:t>
          </a:r>
        </a:p>
      </dgm:t>
    </dgm:pt>
    <dgm:pt modelId="{D7E438B3-591F-4AD5-9294-1B394AAA3E09}" type="parTrans" cxnId="{BBCA92ED-B6C2-4552-8A90-1653D34DCF0B}">
      <dgm:prSet/>
      <dgm:spPr/>
      <dgm:t>
        <a:bodyPr/>
        <a:lstStyle/>
        <a:p>
          <a:endParaRPr lang="pt-BR"/>
        </a:p>
      </dgm:t>
    </dgm:pt>
    <dgm:pt modelId="{C7606DFA-ABE3-478A-A024-E446F9AC4A04}" type="sibTrans" cxnId="{BBCA92ED-B6C2-4552-8A90-1653D34DCF0B}">
      <dgm:prSet/>
      <dgm:spPr/>
      <dgm:t>
        <a:bodyPr/>
        <a:lstStyle/>
        <a:p>
          <a:endParaRPr lang="pt-BR"/>
        </a:p>
      </dgm:t>
    </dgm:pt>
    <dgm:pt modelId="{AE9278C5-8635-4D0F-8E33-D34C0890645C}">
      <dgm:prSet phldrT="[Texto]" custT="1"/>
      <dgm:spPr>
        <a:solidFill>
          <a:srgbClr val="9C4884"/>
        </a:solidFill>
      </dgm:spPr>
      <dgm:t>
        <a:bodyPr/>
        <a:lstStyle/>
        <a:p>
          <a:pPr algn="r"/>
          <a:r>
            <a:rPr lang="pt-BR" sz="2400" dirty="0"/>
            <a:t>Escreva aqui </a:t>
          </a:r>
        </a:p>
      </dgm:t>
    </dgm:pt>
    <dgm:pt modelId="{0FCF5E26-7477-4CCB-9E90-495DE4CC35D9}" type="parTrans" cxnId="{693948C7-1BBA-416C-8D3E-95D36A39CCAF}">
      <dgm:prSet/>
      <dgm:spPr/>
      <dgm:t>
        <a:bodyPr/>
        <a:lstStyle/>
        <a:p>
          <a:endParaRPr lang="pt-BR"/>
        </a:p>
      </dgm:t>
    </dgm:pt>
    <dgm:pt modelId="{902BAD70-F47E-4FE8-82C6-2AEAF88F13E6}" type="sibTrans" cxnId="{693948C7-1BBA-416C-8D3E-95D36A39CCAF}">
      <dgm:prSet/>
      <dgm:spPr/>
      <dgm:t>
        <a:bodyPr/>
        <a:lstStyle/>
        <a:p>
          <a:endParaRPr lang="pt-BR"/>
        </a:p>
      </dgm:t>
    </dgm:pt>
    <dgm:pt modelId="{C4771E15-6CE6-4B96-84DE-4FF1019779AA}">
      <dgm:prSet phldrT="[Texto]" custT="1"/>
      <dgm:spPr>
        <a:solidFill>
          <a:srgbClr val="681B53"/>
        </a:solidFill>
      </dgm:spPr>
      <dgm:t>
        <a:bodyPr/>
        <a:lstStyle/>
        <a:p>
          <a:r>
            <a:rPr lang="pt-BR" sz="2400" dirty="0"/>
            <a:t>Escreva aqui </a:t>
          </a:r>
        </a:p>
      </dgm:t>
    </dgm:pt>
    <dgm:pt modelId="{E708CE22-0D0E-429D-AA04-191A830FA4AC}" type="parTrans" cxnId="{997B66DF-6160-4AFB-81D0-5A54572F5B5D}">
      <dgm:prSet/>
      <dgm:spPr/>
      <dgm:t>
        <a:bodyPr/>
        <a:lstStyle/>
        <a:p>
          <a:endParaRPr lang="pt-BR"/>
        </a:p>
      </dgm:t>
    </dgm:pt>
    <dgm:pt modelId="{21A682C0-E1C5-49E8-B454-DC976F466F31}" type="sibTrans" cxnId="{997B66DF-6160-4AFB-81D0-5A54572F5B5D}">
      <dgm:prSet/>
      <dgm:spPr/>
      <dgm:t>
        <a:bodyPr/>
        <a:lstStyle/>
        <a:p>
          <a:endParaRPr lang="pt-BR"/>
        </a:p>
      </dgm:t>
    </dgm:pt>
    <dgm:pt modelId="{1227EED5-AE0C-48C2-BB95-3A95CFC8FB4C}">
      <dgm:prSet phldrT="[Texto]" custT="1"/>
      <dgm:spPr>
        <a:solidFill>
          <a:srgbClr val="9C4884"/>
        </a:solidFill>
      </dgm:spPr>
      <dgm:t>
        <a:bodyPr/>
        <a:lstStyle/>
        <a:p>
          <a:pPr algn="r"/>
          <a:r>
            <a:rPr lang="pt-BR" sz="2400" dirty="0"/>
            <a:t>Escreva aqui </a:t>
          </a:r>
        </a:p>
      </dgm:t>
    </dgm:pt>
    <dgm:pt modelId="{693D51E8-2121-4E70-875A-92B737329689}" type="parTrans" cxnId="{DB4F6827-F7A6-4ABF-BC15-8C0C980A55C7}">
      <dgm:prSet/>
      <dgm:spPr/>
      <dgm:t>
        <a:bodyPr/>
        <a:lstStyle/>
        <a:p>
          <a:endParaRPr lang="pt-BR"/>
        </a:p>
      </dgm:t>
    </dgm:pt>
    <dgm:pt modelId="{43D73662-4A97-4340-B759-86C559E4A6C7}" type="sibTrans" cxnId="{DB4F6827-F7A6-4ABF-BC15-8C0C980A55C7}">
      <dgm:prSet/>
      <dgm:spPr/>
      <dgm:t>
        <a:bodyPr/>
        <a:lstStyle/>
        <a:p>
          <a:endParaRPr lang="pt-BR"/>
        </a:p>
      </dgm:t>
    </dgm:pt>
    <dgm:pt modelId="{2D61D06C-EDD0-490F-8079-82B8BE832661}">
      <dgm:prSet phldrT="[Texto]" custT="1"/>
      <dgm:spPr>
        <a:solidFill>
          <a:srgbClr val="681B53"/>
        </a:solidFill>
      </dgm:spPr>
      <dgm:t>
        <a:bodyPr/>
        <a:lstStyle/>
        <a:p>
          <a:r>
            <a:rPr lang="pt-BR" sz="2400" dirty="0"/>
            <a:t>Escreva aqui </a:t>
          </a:r>
        </a:p>
      </dgm:t>
    </dgm:pt>
    <dgm:pt modelId="{4DA2A395-4403-4296-8F3F-80A4736C48DA}" type="parTrans" cxnId="{A13EA858-A593-4B2E-80FE-47E6C4385700}">
      <dgm:prSet/>
      <dgm:spPr/>
      <dgm:t>
        <a:bodyPr/>
        <a:lstStyle/>
        <a:p>
          <a:endParaRPr lang="pt-BR"/>
        </a:p>
      </dgm:t>
    </dgm:pt>
    <dgm:pt modelId="{234A41D4-BCB6-4B8D-AD3A-B60C2E4C58FA}" type="sibTrans" cxnId="{A13EA858-A593-4B2E-80FE-47E6C4385700}">
      <dgm:prSet/>
      <dgm:spPr/>
      <dgm:t>
        <a:bodyPr/>
        <a:lstStyle/>
        <a:p>
          <a:endParaRPr lang="pt-BR"/>
        </a:p>
      </dgm:t>
    </dgm:pt>
    <dgm:pt modelId="{355F8F0D-EC4C-4182-B133-64B3050D5ED5}" type="pres">
      <dgm:prSet presAssocID="{B3C751AF-60AD-461E-97E1-02CEC781812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1C9643-A628-45DF-912A-AC7C53F89165}" type="pres">
      <dgm:prSet presAssocID="{B3C751AF-60AD-461E-97E1-02CEC781812D}" presName="matrix" presStyleCnt="0"/>
      <dgm:spPr/>
    </dgm:pt>
    <dgm:pt modelId="{E042FABA-F140-4CD5-B3CE-EE53DEB2A7DC}" type="pres">
      <dgm:prSet presAssocID="{B3C751AF-60AD-461E-97E1-02CEC781812D}" presName="tile1" presStyleLbl="node1" presStyleIdx="0" presStyleCnt="4"/>
      <dgm:spPr/>
    </dgm:pt>
    <dgm:pt modelId="{7AABBA31-099E-40F2-8757-52010E992539}" type="pres">
      <dgm:prSet presAssocID="{B3C751AF-60AD-461E-97E1-02CEC781812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E7B2867-2EB4-49A7-8B28-501A79D91B50}" type="pres">
      <dgm:prSet presAssocID="{B3C751AF-60AD-461E-97E1-02CEC781812D}" presName="tile2" presStyleLbl="node1" presStyleIdx="1" presStyleCnt="4" custLinFactNeighborX="1"/>
      <dgm:spPr/>
    </dgm:pt>
    <dgm:pt modelId="{E92266F1-A9D0-4421-8914-7DD80093FD63}" type="pres">
      <dgm:prSet presAssocID="{B3C751AF-60AD-461E-97E1-02CEC781812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79CEA8A-ADA8-4271-AF6B-51EE8297B95D}" type="pres">
      <dgm:prSet presAssocID="{B3C751AF-60AD-461E-97E1-02CEC781812D}" presName="tile3" presStyleLbl="node1" presStyleIdx="2" presStyleCnt="4"/>
      <dgm:spPr/>
    </dgm:pt>
    <dgm:pt modelId="{CB1A6FD0-42F2-410D-8966-E973204359EC}" type="pres">
      <dgm:prSet presAssocID="{B3C751AF-60AD-461E-97E1-02CEC781812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477FF48-A6E3-4A6B-A562-6770FD72774E}" type="pres">
      <dgm:prSet presAssocID="{B3C751AF-60AD-461E-97E1-02CEC781812D}" presName="tile4" presStyleLbl="node1" presStyleIdx="3" presStyleCnt="4"/>
      <dgm:spPr/>
    </dgm:pt>
    <dgm:pt modelId="{E697F98F-2736-4F86-BCAC-E6ADBBA2A3BF}" type="pres">
      <dgm:prSet presAssocID="{B3C751AF-60AD-461E-97E1-02CEC781812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9547C24-A6AB-47CE-9B80-3B64944FC985}" type="pres">
      <dgm:prSet presAssocID="{B3C751AF-60AD-461E-97E1-02CEC781812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A2C2516-6963-4BAF-BCAD-8AF6BBA5FFEE}" type="presOf" srcId="{265624EB-EC11-4AA0-81FF-893BC8E6D5AD}" destId="{4E7B2867-2EB4-49A7-8B28-501A79D91B50}" srcOrd="0" destOrd="0" presId="urn:microsoft.com/office/officeart/2005/8/layout/matrix1"/>
    <dgm:cxn modelId="{5CBDE716-22AB-401E-B12D-4F541B8F9415}" srcId="{B3C751AF-60AD-461E-97E1-02CEC781812D}" destId="{5574F7F4-4140-4C8C-8688-BD15316D9F17}" srcOrd="0" destOrd="0" parTransId="{6DD06435-4E4D-44FF-86E1-1FB76AE88BBB}" sibTransId="{066872A3-2CB8-4396-AC36-FF0FE2AA4AF0}"/>
    <dgm:cxn modelId="{44D62720-DFBC-4536-8E56-12E0F5A72EDE}" type="presOf" srcId="{2D61D06C-EDD0-490F-8079-82B8BE832661}" destId="{7477FF48-A6E3-4A6B-A562-6770FD72774E}" srcOrd="0" destOrd="1" presId="urn:microsoft.com/office/officeart/2005/8/layout/matrix1"/>
    <dgm:cxn modelId="{A280D125-A686-4DE8-897E-5D496666AFF1}" type="presOf" srcId="{265624EB-EC11-4AA0-81FF-893BC8E6D5AD}" destId="{E92266F1-A9D0-4421-8914-7DD80093FD63}" srcOrd="1" destOrd="0" presId="urn:microsoft.com/office/officeart/2005/8/layout/matrix1"/>
    <dgm:cxn modelId="{DB4F6827-F7A6-4ABF-BC15-8C0C980A55C7}" srcId="{586003CF-B75A-438A-882B-3E0B2E828048}" destId="{1227EED5-AE0C-48C2-BB95-3A95CFC8FB4C}" srcOrd="0" destOrd="0" parTransId="{693D51E8-2121-4E70-875A-92B737329689}" sibTransId="{43D73662-4A97-4340-B759-86C559E4A6C7}"/>
    <dgm:cxn modelId="{70DB9940-B162-4822-9280-A2FA8F81034B}" type="presOf" srcId="{2D61D06C-EDD0-490F-8079-82B8BE832661}" destId="{E697F98F-2736-4F86-BCAC-E6ADBBA2A3BF}" srcOrd="1" destOrd="1" presId="urn:microsoft.com/office/officeart/2005/8/layout/matrix1"/>
    <dgm:cxn modelId="{619C495D-DFA2-4A7F-8B2A-D3E32548924D}" srcId="{5574F7F4-4140-4C8C-8688-BD15316D9F17}" destId="{265624EB-EC11-4AA0-81FF-893BC8E6D5AD}" srcOrd="1" destOrd="0" parTransId="{398205B8-9AD1-4201-9E18-BB0D8D479BB2}" sibTransId="{6FA742EA-D7F3-45DE-B8BF-3874F3ABB28C}"/>
    <dgm:cxn modelId="{A7D6EA61-1F82-4307-96FE-FE709F78EA9A}" srcId="{5574F7F4-4140-4C8C-8688-BD15316D9F17}" destId="{F30C20C2-4AB6-495F-8256-3F66EBF56731}" srcOrd="0" destOrd="0" parTransId="{5D753D40-55B4-42FB-B78A-B33F1F642B8E}" sibTransId="{4D497817-CD09-4E39-8ECC-8A68EA8DEB52}"/>
    <dgm:cxn modelId="{32E85D6A-EC95-47E8-90FE-D1C1084F6951}" type="presOf" srcId="{06B2A629-732D-4408-ABF2-D2D0D81E049C}" destId="{7477FF48-A6E3-4A6B-A562-6770FD72774E}" srcOrd="0" destOrd="0" presId="urn:microsoft.com/office/officeart/2005/8/layout/matrix1"/>
    <dgm:cxn modelId="{12190973-943D-425B-9CB4-EBFDC4BB658A}" type="presOf" srcId="{586003CF-B75A-438A-882B-3E0B2E828048}" destId="{CB1A6FD0-42F2-410D-8966-E973204359EC}" srcOrd="1" destOrd="0" presId="urn:microsoft.com/office/officeart/2005/8/layout/matrix1"/>
    <dgm:cxn modelId="{A13EA858-A593-4B2E-80FE-47E6C4385700}" srcId="{06B2A629-732D-4408-ABF2-D2D0D81E049C}" destId="{2D61D06C-EDD0-490F-8079-82B8BE832661}" srcOrd="0" destOrd="0" parTransId="{4DA2A395-4403-4296-8F3F-80A4736C48DA}" sibTransId="{234A41D4-BCB6-4B8D-AD3A-B60C2E4C58FA}"/>
    <dgm:cxn modelId="{E9A5D281-4C4D-4F3D-8B5B-2789811772F6}" type="presOf" srcId="{C4771E15-6CE6-4B96-84DE-4FF1019779AA}" destId="{4E7B2867-2EB4-49A7-8B28-501A79D91B50}" srcOrd="0" destOrd="1" presId="urn:microsoft.com/office/officeart/2005/8/layout/matrix1"/>
    <dgm:cxn modelId="{BFBF4E92-D9AF-4B6C-8CC0-6E353AF14D63}" type="presOf" srcId="{586003CF-B75A-438A-882B-3E0B2E828048}" destId="{479CEA8A-ADA8-4271-AF6B-51EE8297B95D}" srcOrd="0" destOrd="0" presId="urn:microsoft.com/office/officeart/2005/8/layout/matrix1"/>
    <dgm:cxn modelId="{068AB5A4-7C3E-4539-B659-04D42605FD59}" type="presOf" srcId="{AE9278C5-8635-4D0F-8E33-D34C0890645C}" destId="{7AABBA31-099E-40F2-8757-52010E992539}" srcOrd="1" destOrd="1" presId="urn:microsoft.com/office/officeart/2005/8/layout/matrix1"/>
    <dgm:cxn modelId="{A56EC2A4-1256-48F8-8B93-942F1BDDB3CA}" type="presOf" srcId="{5574F7F4-4140-4C8C-8688-BD15316D9F17}" destId="{19547C24-A6AB-47CE-9B80-3B64944FC985}" srcOrd="0" destOrd="0" presId="urn:microsoft.com/office/officeart/2005/8/layout/matrix1"/>
    <dgm:cxn modelId="{D60260B0-AC06-4B22-8D36-C0E44C45A34D}" type="presOf" srcId="{1227EED5-AE0C-48C2-BB95-3A95CFC8FB4C}" destId="{CB1A6FD0-42F2-410D-8966-E973204359EC}" srcOrd="1" destOrd="1" presId="urn:microsoft.com/office/officeart/2005/8/layout/matrix1"/>
    <dgm:cxn modelId="{9460C4B0-8B5A-4566-BAA1-9CE5A7DBDF7D}" type="presOf" srcId="{F30C20C2-4AB6-495F-8256-3F66EBF56731}" destId="{7AABBA31-099E-40F2-8757-52010E992539}" srcOrd="1" destOrd="0" presId="urn:microsoft.com/office/officeart/2005/8/layout/matrix1"/>
    <dgm:cxn modelId="{C2FABABA-47C3-43F8-8EC4-0C53AA06DCB5}" srcId="{5574F7F4-4140-4C8C-8688-BD15316D9F17}" destId="{586003CF-B75A-438A-882B-3E0B2E828048}" srcOrd="2" destOrd="0" parTransId="{EBB8AE2B-F799-4498-A019-0A6410A824E1}" sibTransId="{B4A6A0D1-7B1B-4D71-B193-AB6D881F99B8}"/>
    <dgm:cxn modelId="{99AB36BF-7159-415C-9632-010B509B9FBC}" type="presOf" srcId="{1227EED5-AE0C-48C2-BB95-3A95CFC8FB4C}" destId="{479CEA8A-ADA8-4271-AF6B-51EE8297B95D}" srcOrd="0" destOrd="1" presId="urn:microsoft.com/office/officeart/2005/8/layout/matrix1"/>
    <dgm:cxn modelId="{693948C7-1BBA-416C-8D3E-95D36A39CCAF}" srcId="{F30C20C2-4AB6-495F-8256-3F66EBF56731}" destId="{AE9278C5-8635-4D0F-8E33-D34C0890645C}" srcOrd="0" destOrd="0" parTransId="{0FCF5E26-7477-4CCB-9E90-495DE4CC35D9}" sibTransId="{902BAD70-F47E-4FE8-82C6-2AEAF88F13E6}"/>
    <dgm:cxn modelId="{0DC886CA-5CA0-44E9-95F9-4BDF7DD49D13}" type="presOf" srcId="{AE9278C5-8635-4D0F-8E33-D34C0890645C}" destId="{E042FABA-F140-4CD5-B3CE-EE53DEB2A7DC}" srcOrd="0" destOrd="1" presId="urn:microsoft.com/office/officeart/2005/8/layout/matrix1"/>
    <dgm:cxn modelId="{1AEA6EDC-2874-448E-B221-1E89BBA16902}" type="presOf" srcId="{B3C751AF-60AD-461E-97E1-02CEC781812D}" destId="{355F8F0D-EC4C-4182-B133-64B3050D5ED5}" srcOrd="0" destOrd="0" presId="urn:microsoft.com/office/officeart/2005/8/layout/matrix1"/>
    <dgm:cxn modelId="{04748FDC-32C7-4965-9E0E-8308C0C7A9D5}" type="presOf" srcId="{06B2A629-732D-4408-ABF2-D2D0D81E049C}" destId="{E697F98F-2736-4F86-BCAC-E6ADBBA2A3BF}" srcOrd="1" destOrd="0" presId="urn:microsoft.com/office/officeart/2005/8/layout/matrix1"/>
    <dgm:cxn modelId="{997B66DF-6160-4AFB-81D0-5A54572F5B5D}" srcId="{265624EB-EC11-4AA0-81FF-893BC8E6D5AD}" destId="{C4771E15-6CE6-4B96-84DE-4FF1019779AA}" srcOrd="0" destOrd="0" parTransId="{E708CE22-0D0E-429D-AA04-191A830FA4AC}" sibTransId="{21A682C0-E1C5-49E8-B454-DC976F466F31}"/>
    <dgm:cxn modelId="{07A8A6E1-5320-4E01-9234-144F899B5B9F}" type="presOf" srcId="{C4771E15-6CE6-4B96-84DE-4FF1019779AA}" destId="{E92266F1-A9D0-4421-8914-7DD80093FD63}" srcOrd="1" destOrd="1" presId="urn:microsoft.com/office/officeart/2005/8/layout/matrix1"/>
    <dgm:cxn modelId="{5A10F8E8-B4DB-4DE0-A9B5-89AA8DF4B4D5}" type="presOf" srcId="{F30C20C2-4AB6-495F-8256-3F66EBF56731}" destId="{E042FABA-F140-4CD5-B3CE-EE53DEB2A7DC}" srcOrd="0" destOrd="0" presId="urn:microsoft.com/office/officeart/2005/8/layout/matrix1"/>
    <dgm:cxn modelId="{BBCA92ED-B6C2-4552-8A90-1653D34DCF0B}" srcId="{5574F7F4-4140-4C8C-8688-BD15316D9F17}" destId="{06B2A629-732D-4408-ABF2-D2D0D81E049C}" srcOrd="3" destOrd="0" parTransId="{D7E438B3-591F-4AD5-9294-1B394AAA3E09}" sibTransId="{C7606DFA-ABE3-478A-A024-E446F9AC4A04}"/>
    <dgm:cxn modelId="{1190493A-852E-44DA-95EC-51A01893C2CD}" type="presParOf" srcId="{355F8F0D-EC4C-4182-B133-64B3050D5ED5}" destId="{EC1C9643-A628-45DF-912A-AC7C53F89165}" srcOrd="0" destOrd="0" presId="urn:microsoft.com/office/officeart/2005/8/layout/matrix1"/>
    <dgm:cxn modelId="{D2E1C564-6B3C-4776-8270-D8AC279D1D2D}" type="presParOf" srcId="{EC1C9643-A628-45DF-912A-AC7C53F89165}" destId="{E042FABA-F140-4CD5-B3CE-EE53DEB2A7DC}" srcOrd="0" destOrd="0" presId="urn:microsoft.com/office/officeart/2005/8/layout/matrix1"/>
    <dgm:cxn modelId="{9D875618-E259-4CF0-B100-15AF67A67C7F}" type="presParOf" srcId="{EC1C9643-A628-45DF-912A-AC7C53F89165}" destId="{7AABBA31-099E-40F2-8757-52010E992539}" srcOrd="1" destOrd="0" presId="urn:microsoft.com/office/officeart/2005/8/layout/matrix1"/>
    <dgm:cxn modelId="{953CEC1E-2602-4E4B-AEF9-E968CBBDAE19}" type="presParOf" srcId="{EC1C9643-A628-45DF-912A-AC7C53F89165}" destId="{4E7B2867-2EB4-49A7-8B28-501A79D91B50}" srcOrd="2" destOrd="0" presId="urn:microsoft.com/office/officeart/2005/8/layout/matrix1"/>
    <dgm:cxn modelId="{D59F1500-84A0-499A-A8F7-A0876D91B7D5}" type="presParOf" srcId="{EC1C9643-A628-45DF-912A-AC7C53F89165}" destId="{E92266F1-A9D0-4421-8914-7DD80093FD63}" srcOrd="3" destOrd="0" presId="urn:microsoft.com/office/officeart/2005/8/layout/matrix1"/>
    <dgm:cxn modelId="{91AF12BE-CAD4-4513-8E77-E1C724B4D255}" type="presParOf" srcId="{EC1C9643-A628-45DF-912A-AC7C53F89165}" destId="{479CEA8A-ADA8-4271-AF6B-51EE8297B95D}" srcOrd="4" destOrd="0" presId="urn:microsoft.com/office/officeart/2005/8/layout/matrix1"/>
    <dgm:cxn modelId="{0070A88B-858E-42D7-91F0-C6D8BDA23E28}" type="presParOf" srcId="{EC1C9643-A628-45DF-912A-AC7C53F89165}" destId="{CB1A6FD0-42F2-410D-8966-E973204359EC}" srcOrd="5" destOrd="0" presId="urn:microsoft.com/office/officeart/2005/8/layout/matrix1"/>
    <dgm:cxn modelId="{EE978616-A0DB-41AF-9083-87E2C6E4DD5C}" type="presParOf" srcId="{EC1C9643-A628-45DF-912A-AC7C53F89165}" destId="{7477FF48-A6E3-4A6B-A562-6770FD72774E}" srcOrd="6" destOrd="0" presId="urn:microsoft.com/office/officeart/2005/8/layout/matrix1"/>
    <dgm:cxn modelId="{72BFB24F-F604-4995-B134-9D86B08F0677}" type="presParOf" srcId="{EC1C9643-A628-45DF-912A-AC7C53F89165}" destId="{E697F98F-2736-4F86-BCAC-E6ADBBA2A3BF}" srcOrd="7" destOrd="0" presId="urn:microsoft.com/office/officeart/2005/8/layout/matrix1"/>
    <dgm:cxn modelId="{5B75DC06-E379-4483-8AB1-B823E61C65A9}" type="presParOf" srcId="{355F8F0D-EC4C-4182-B133-64B3050D5ED5}" destId="{19547C24-A6AB-47CE-9B80-3B64944FC98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751AF-60AD-461E-97E1-02CEC781812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74F7F4-4140-4C8C-8688-BD15316D9F17}">
      <dgm:prSet phldrT="[Texto]"/>
      <dgm:spPr>
        <a:solidFill>
          <a:schemeClr val="bg1"/>
        </a:solidFill>
      </dgm:spPr>
      <dgm:t>
        <a:bodyPr/>
        <a:lstStyle/>
        <a:p>
          <a:r>
            <a:rPr lang="pt-BR" b="1" dirty="0"/>
            <a:t>Matriz FOFA</a:t>
          </a:r>
        </a:p>
      </dgm:t>
    </dgm:pt>
    <dgm:pt modelId="{6DD06435-4E4D-44FF-86E1-1FB76AE88BBB}" type="parTrans" cxnId="{5CBDE716-22AB-401E-B12D-4F541B8F9415}">
      <dgm:prSet/>
      <dgm:spPr/>
      <dgm:t>
        <a:bodyPr/>
        <a:lstStyle/>
        <a:p>
          <a:endParaRPr lang="pt-BR"/>
        </a:p>
      </dgm:t>
    </dgm:pt>
    <dgm:pt modelId="{066872A3-2CB8-4396-AC36-FF0FE2AA4AF0}" type="sibTrans" cxnId="{5CBDE716-22AB-401E-B12D-4F541B8F9415}">
      <dgm:prSet/>
      <dgm:spPr/>
      <dgm:t>
        <a:bodyPr/>
        <a:lstStyle/>
        <a:p>
          <a:endParaRPr lang="pt-BR"/>
        </a:p>
      </dgm:t>
    </dgm:pt>
    <dgm:pt modelId="{F30C20C2-4AB6-495F-8256-3F66EBF56731}">
      <dgm:prSet phldrT="[Texto]"/>
      <dgm:spPr>
        <a:solidFill>
          <a:srgbClr val="9C4884"/>
        </a:solidFill>
      </dgm:spPr>
      <dgm:t>
        <a:bodyPr/>
        <a:lstStyle/>
        <a:p>
          <a:pPr algn="r"/>
          <a:r>
            <a:rPr lang="pt-BR" sz="4300" dirty="0"/>
            <a:t>Forças</a:t>
          </a:r>
        </a:p>
      </dgm:t>
    </dgm:pt>
    <dgm:pt modelId="{5D753D40-55B4-42FB-B78A-B33F1F642B8E}" type="parTrans" cxnId="{A7D6EA61-1F82-4307-96FE-FE709F78EA9A}">
      <dgm:prSet/>
      <dgm:spPr/>
      <dgm:t>
        <a:bodyPr/>
        <a:lstStyle/>
        <a:p>
          <a:endParaRPr lang="pt-BR"/>
        </a:p>
      </dgm:t>
    </dgm:pt>
    <dgm:pt modelId="{4D497817-CD09-4E39-8ECC-8A68EA8DEB52}" type="sibTrans" cxnId="{A7D6EA61-1F82-4307-96FE-FE709F78EA9A}">
      <dgm:prSet/>
      <dgm:spPr/>
      <dgm:t>
        <a:bodyPr/>
        <a:lstStyle/>
        <a:p>
          <a:endParaRPr lang="pt-BR"/>
        </a:p>
      </dgm:t>
    </dgm:pt>
    <dgm:pt modelId="{265624EB-EC11-4AA0-81FF-893BC8E6D5AD}">
      <dgm:prSet phldrT="[Texto]"/>
      <dgm:spPr>
        <a:solidFill>
          <a:srgbClr val="681B53"/>
        </a:solidFill>
      </dgm:spPr>
      <dgm:t>
        <a:bodyPr/>
        <a:lstStyle/>
        <a:p>
          <a:r>
            <a:rPr lang="pt-BR" sz="4300" dirty="0"/>
            <a:t>Oportunidades</a:t>
          </a:r>
        </a:p>
      </dgm:t>
    </dgm:pt>
    <dgm:pt modelId="{398205B8-9AD1-4201-9E18-BB0D8D479BB2}" type="parTrans" cxnId="{619C495D-DFA2-4A7F-8B2A-D3E32548924D}">
      <dgm:prSet/>
      <dgm:spPr/>
      <dgm:t>
        <a:bodyPr/>
        <a:lstStyle/>
        <a:p>
          <a:endParaRPr lang="pt-BR"/>
        </a:p>
      </dgm:t>
    </dgm:pt>
    <dgm:pt modelId="{6FA742EA-D7F3-45DE-B8BF-3874F3ABB28C}" type="sibTrans" cxnId="{619C495D-DFA2-4A7F-8B2A-D3E32548924D}">
      <dgm:prSet/>
      <dgm:spPr/>
      <dgm:t>
        <a:bodyPr/>
        <a:lstStyle/>
        <a:p>
          <a:endParaRPr lang="pt-BR"/>
        </a:p>
      </dgm:t>
    </dgm:pt>
    <dgm:pt modelId="{586003CF-B75A-438A-882B-3E0B2E828048}">
      <dgm:prSet phldrT="[Texto]"/>
      <dgm:spPr>
        <a:solidFill>
          <a:srgbClr val="9C4884"/>
        </a:solidFill>
      </dgm:spPr>
      <dgm:t>
        <a:bodyPr/>
        <a:lstStyle/>
        <a:p>
          <a:pPr algn="r"/>
          <a:r>
            <a:rPr lang="pt-BR" sz="4300" dirty="0"/>
            <a:t>Fraquezas</a:t>
          </a:r>
        </a:p>
      </dgm:t>
    </dgm:pt>
    <dgm:pt modelId="{EBB8AE2B-F799-4498-A019-0A6410A824E1}" type="parTrans" cxnId="{C2FABABA-47C3-43F8-8EC4-0C53AA06DCB5}">
      <dgm:prSet/>
      <dgm:spPr/>
      <dgm:t>
        <a:bodyPr/>
        <a:lstStyle/>
        <a:p>
          <a:endParaRPr lang="pt-BR"/>
        </a:p>
      </dgm:t>
    </dgm:pt>
    <dgm:pt modelId="{B4A6A0D1-7B1B-4D71-B193-AB6D881F99B8}" type="sibTrans" cxnId="{C2FABABA-47C3-43F8-8EC4-0C53AA06DCB5}">
      <dgm:prSet/>
      <dgm:spPr/>
      <dgm:t>
        <a:bodyPr/>
        <a:lstStyle/>
        <a:p>
          <a:endParaRPr lang="pt-BR"/>
        </a:p>
      </dgm:t>
    </dgm:pt>
    <dgm:pt modelId="{06B2A629-732D-4408-ABF2-D2D0D81E049C}">
      <dgm:prSet phldrT="[Texto]"/>
      <dgm:spPr>
        <a:solidFill>
          <a:srgbClr val="681B53"/>
        </a:solidFill>
      </dgm:spPr>
      <dgm:t>
        <a:bodyPr/>
        <a:lstStyle/>
        <a:p>
          <a:r>
            <a:rPr lang="pt-BR" sz="4300" dirty="0"/>
            <a:t>Ameaças</a:t>
          </a:r>
        </a:p>
      </dgm:t>
    </dgm:pt>
    <dgm:pt modelId="{D7E438B3-591F-4AD5-9294-1B394AAA3E09}" type="parTrans" cxnId="{BBCA92ED-B6C2-4552-8A90-1653D34DCF0B}">
      <dgm:prSet/>
      <dgm:spPr/>
      <dgm:t>
        <a:bodyPr/>
        <a:lstStyle/>
        <a:p>
          <a:endParaRPr lang="pt-BR"/>
        </a:p>
      </dgm:t>
    </dgm:pt>
    <dgm:pt modelId="{C7606DFA-ABE3-478A-A024-E446F9AC4A04}" type="sibTrans" cxnId="{BBCA92ED-B6C2-4552-8A90-1653D34DCF0B}">
      <dgm:prSet/>
      <dgm:spPr/>
      <dgm:t>
        <a:bodyPr/>
        <a:lstStyle/>
        <a:p>
          <a:endParaRPr lang="pt-BR"/>
        </a:p>
      </dgm:t>
    </dgm:pt>
    <dgm:pt modelId="{AE9278C5-8635-4D0F-8E33-D34C0890645C}">
      <dgm:prSet phldrT="[Texto]" custT="1"/>
      <dgm:spPr>
        <a:solidFill>
          <a:srgbClr val="9C4884"/>
        </a:solidFill>
      </dgm:spPr>
      <dgm:t>
        <a:bodyPr/>
        <a:lstStyle/>
        <a:p>
          <a:pPr algn="r"/>
          <a:r>
            <a:rPr lang="pt-BR" sz="2400" dirty="0"/>
            <a:t>Escreva aqui </a:t>
          </a:r>
        </a:p>
      </dgm:t>
    </dgm:pt>
    <dgm:pt modelId="{0FCF5E26-7477-4CCB-9E90-495DE4CC35D9}" type="parTrans" cxnId="{693948C7-1BBA-416C-8D3E-95D36A39CCAF}">
      <dgm:prSet/>
      <dgm:spPr/>
      <dgm:t>
        <a:bodyPr/>
        <a:lstStyle/>
        <a:p>
          <a:endParaRPr lang="pt-BR"/>
        </a:p>
      </dgm:t>
    </dgm:pt>
    <dgm:pt modelId="{902BAD70-F47E-4FE8-82C6-2AEAF88F13E6}" type="sibTrans" cxnId="{693948C7-1BBA-416C-8D3E-95D36A39CCAF}">
      <dgm:prSet/>
      <dgm:spPr/>
      <dgm:t>
        <a:bodyPr/>
        <a:lstStyle/>
        <a:p>
          <a:endParaRPr lang="pt-BR"/>
        </a:p>
      </dgm:t>
    </dgm:pt>
    <dgm:pt modelId="{C4771E15-6CE6-4B96-84DE-4FF1019779AA}">
      <dgm:prSet phldrT="[Texto]" custT="1"/>
      <dgm:spPr>
        <a:solidFill>
          <a:srgbClr val="681B53"/>
        </a:solidFill>
      </dgm:spPr>
      <dgm:t>
        <a:bodyPr/>
        <a:lstStyle/>
        <a:p>
          <a:r>
            <a:rPr lang="pt-BR" sz="2400" dirty="0"/>
            <a:t>Escreva aqui </a:t>
          </a:r>
        </a:p>
      </dgm:t>
    </dgm:pt>
    <dgm:pt modelId="{E708CE22-0D0E-429D-AA04-191A830FA4AC}" type="parTrans" cxnId="{997B66DF-6160-4AFB-81D0-5A54572F5B5D}">
      <dgm:prSet/>
      <dgm:spPr/>
      <dgm:t>
        <a:bodyPr/>
        <a:lstStyle/>
        <a:p>
          <a:endParaRPr lang="pt-BR"/>
        </a:p>
      </dgm:t>
    </dgm:pt>
    <dgm:pt modelId="{21A682C0-E1C5-49E8-B454-DC976F466F31}" type="sibTrans" cxnId="{997B66DF-6160-4AFB-81D0-5A54572F5B5D}">
      <dgm:prSet/>
      <dgm:spPr/>
      <dgm:t>
        <a:bodyPr/>
        <a:lstStyle/>
        <a:p>
          <a:endParaRPr lang="pt-BR"/>
        </a:p>
      </dgm:t>
    </dgm:pt>
    <dgm:pt modelId="{1227EED5-AE0C-48C2-BB95-3A95CFC8FB4C}">
      <dgm:prSet phldrT="[Texto]" custT="1"/>
      <dgm:spPr>
        <a:solidFill>
          <a:srgbClr val="9C4884"/>
        </a:solidFill>
      </dgm:spPr>
      <dgm:t>
        <a:bodyPr/>
        <a:lstStyle/>
        <a:p>
          <a:pPr algn="r"/>
          <a:r>
            <a:rPr lang="pt-BR" sz="2400" dirty="0"/>
            <a:t>Escreva aqui </a:t>
          </a:r>
        </a:p>
      </dgm:t>
    </dgm:pt>
    <dgm:pt modelId="{693D51E8-2121-4E70-875A-92B737329689}" type="parTrans" cxnId="{DB4F6827-F7A6-4ABF-BC15-8C0C980A55C7}">
      <dgm:prSet/>
      <dgm:spPr/>
      <dgm:t>
        <a:bodyPr/>
        <a:lstStyle/>
        <a:p>
          <a:endParaRPr lang="pt-BR"/>
        </a:p>
      </dgm:t>
    </dgm:pt>
    <dgm:pt modelId="{43D73662-4A97-4340-B759-86C559E4A6C7}" type="sibTrans" cxnId="{DB4F6827-F7A6-4ABF-BC15-8C0C980A55C7}">
      <dgm:prSet/>
      <dgm:spPr/>
      <dgm:t>
        <a:bodyPr/>
        <a:lstStyle/>
        <a:p>
          <a:endParaRPr lang="pt-BR"/>
        </a:p>
      </dgm:t>
    </dgm:pt>
    <dgm:pt modelId="{2D61D06C-EDD0-490F-8079-82B8BE832661}">
      <dgm:prSet phldrT="[Texto]" custT="1"/>
      <dgm:spPr>
        <a:solidFill>
          <a:srgbClr val="681B53"/>
        </a:solidFill>
      </dgm:spPr>
      <dgm:t>
        <a:bodyPr/>
        <a:lstStyle/>
        <a:p>
          <a:r>
            <a:rPr lang="pt-BR" sz="2400" dirty="0"/>
            <a:t>Escreva aqui </a:t>
          </a:r>
        </a:p>
      </dgm:t>
    </dgm:pt>
    <dgm:pt modelId="{4DA2A395-4403-4296-8F3F-80A4736C48DA}" type="parTrans" cxnId="{A13EA858-A593-4B2E-80FE-47E6C4385700}">
      <dgm:prSet/>
      <dgm:spPr/>
      <dgm:t>
        <a:bodyPr/>
        <a:lstStyle/>
        <a:p>
          <a:endParaRPr lang="pt-BR"/>
        </a:p>
      </dgm:t>
    </dgm:pt>
    <dgm:pt modelId="{234A41D4-BCB6-4B8D-AD3A-B60C2E4C58FA}" type="sibTrans" cxnId="{A13EA858-A593-4B2E-80FE-47E6C4385700}">
      <dgm:prSet/>
      <dgm:spPr/>
      <dgm:t>
        <a:bodyPr/>
        <a:lstStyle/>
        <a:p>
          <a:endParaRPr lang="pt-BR"/>
        </a:p>
      </dgm:t>
    </dgm:pt>
    <dgm:pt modelId="{355F8F0D-EC4C-4182-B133-64B3050D5ED5}" type="pres">
      <dgm:prSet presAssocID="{B3C751AF-60AD-461E-97E1-02CEC781812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1C9643-A628-45DF-912A-AC7C53F89165}" type="pres">
      <dgm:prSet presAssocID="{B3C751AF-60AD-461E-97E1-02CEC781812D}" presName="matrix" presStyleCnt="0"/>
      <dgm:spPr/>
    </dgm:pt>
    <dgm:pt modelId="{E042FABA-F140-4CD5-B3CE-EE53DEB2A7DC}" type="pres">
      <dgm:prSet presAssocID="{B3C751AF-60AD-461E-97E1-02CEC781812D}" presName="tile1" presStyleLbl="node1" presStyleIdx="0" presStyleCnt="4"/>
      <dgm:spPr/>
    </dgm:pt>
    <dgm:pt modelId="{7AABBA31-099E-40F2-8757-52010E992539}" type="pres">
      <dgm:prSet presAssocID="{B3C751AF-60AD-461E-97E1-02CEC781812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E7B2867-2EB4-49A7-8B28-501A79D91B50}" type="pres">
      <dgm:prSet presAssocID="{B3C751AF-60AD-461E-97E1-02CEC781812D}" presName="tile2" presStyleLbl="node1" presStyleIdx="1" presStyleCnt="4" custLinFactNeighborX="1"/>
      <dgm:spPr/>
    </dgm:pt>
    <dgm:pt modelId="{E92266F1-A9D0-4421-8914-7DD80093FD63}" type="pres">
      <dgm:prSet presAssocID="{B3C751AF-60AD-461E-97E1-02CEC781812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79CEA8A-ADA8-4271-AF6B-51EE8297B95D}" type="pres">
      <dgm:prSet presAssocID="{B3C751AF-60AD-461E-97E1-02CEC781812D}" presName="tile3" presStyleLbl="node1" presStyleIdx="2" presStyleCnt="4"/>
      <dgm:spPr/>
    </dgm:pt>
    <dgm:pt modelId="{CB1A6FD0-42F2-410D-8966-E973204359EC}" type="pres">
      <dgm:prSet presAssocID="{B3C751AF-60AD-461E-97E1-02CEC781812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477FF48-A6E3-4A6B-A562-6770FD72774E}" type="pres">
      <dgm:prSet presAssocID="{B3C751AF-60AD-461E-97E1-02CEC781812D}" presName="tile4" presStyleLbl="node1" presStyleIdx="3" presStyleCnt="4"/>
      <dgm:spPr/>
    </dgm:pt>
    <dgm:pt modelId="{E697F98F-2736-4F86-BCAC-E6ADBBA2A3BF}" type="pres">
      <dgm:prSet presAssocID="{B3C751AF-60AD-461E-97E1-02CEC781812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9547C24-A6AB-47CE-9B80-3B64944FC985}" type="pres">
      <dgm:prSet presAssocID="{B3C751AF-60AD-461E-97E1-02CEC781812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A2C2516-6963-4BAF-BCAD-8AF6BBA5FFEE}" type="presOf" srcId="{265624EB-EC11-4AA0-81FF-893BC8E6D5AD}" destId="{4E7B2867-2EB4-49A7-8B28-501A79D91B50}" srcOrd="0" destOrd="0" presId="urn:microsoft.com/office/officeart/2005/8/layout/matrix1"/>
    <dgm:cxn modelId="{5CBDE716-22AB-401E-B12D-4F541B8F9415}" srcId="{B3C751AF-60AD-461E-97E1-02CEC781812D}" destId="{5574F7F4-4140-4C8C-8688-BD15316D9F17}" srcOrd="0" destOrd="0" parTransId="{6DD06435-4E4D-44FF-86E1-1FB76AE88BBB}" sibTransId="{066872A3-2CB8-4396-AC36-FF0FE2AA4AF0}"/>
    <dgm:cxn modelId="{44D62720-DFBC-4536-8E56-12E0F5A72EDE}" type="presOf" srcId="{2D61D06C-EDD0-490F-8079-82B8BE832661}" destId="{7477FF48-A6E3-4A6B-A562-6770FD72774E}" srcOrd="0" destOrd="1" presId="urn:microsoft.com/office/officeart/2005/8/layout/matrix1"/>
    <dgm:cxn modelId="{A280D125-A686-4DE8-897E-5D496666AFF1}" type="presOf" srcId="{265624EB-EC11-4AA0-81FF-893BC8E6D5AD}" destId="{E92266F1-A9D0-4421-8914-7DD80093FD63}" srcOrd="1" destOrd="0" presId="urn:microsoft.com/office/officeart/2005/8/layout/matrix1"/>
    <dgm:cxn modelId="{DB4F6827-F7A6-4ABF-BC15-8C0C980A55C7}" srcId="{586003CF-B75A-438A-882B-3E0B2E828048}" destId="{1227EED5-AE0C-48C2-BB95-3A95CFC8FB4C}" srcOrd="0" destOrd="0" parTransId="{693D51E8-2121-4E70-875A-92B737329689}" sibTransId="{43D73662-4A97-4340-B759-86C559E4A6C7}"/>
    <dgm:cxn modelId="{70DB9940-B162-4822-9280-A2FA8F81034B}" type="presOf" srcId="{2D61D06C-EDD0-490F-8079-82B8BE832661}" destId="{E697F98F-2736-4F86-BCAC-E6ADBBA2A3BF}" srcOrd="1" destOrd="1" presId="urn:microsoft.com/office/officeart/2005/8/layout/matrix1"/>
    <dgm:cxn modelId="{619C495D-DFA2-4A7F-8B2A-D3E32548924D}" srcId="{5574F7F4-4140-4C8C-8688-BD15316D9F17}" destId="{265624EB-EC11-4AA0-81FF-893BC8E6D5AD}" srcOrd="1" destOrd="0" parTransId="{398205B8-9AD1-4201-9E18-BB0D8D479BB2}" sibTransId="{6FA742EA-D7F3-45DE-B8BF-3874F3ABB28C}"/>
    <dgm:cxn modelId="{A7D6EA61-1F82-4307-96FE-FE709F78EA9A}" srcId="{5574F7F4-4140-4C8C-8688-BD15316D9F17}" destId="{F30C20C2-4AB6-495F-8256-3F66EBF56731}" srcOrd="0" destOrd="0" parTransId="{5D753D40-55B4-42FB-B78A-B33F1F642B8E}" sibTransId="{4D497817-CD09-4E39-8ECC-8A68EA8DEB52}"/>
    <dgm:cxn modelId="{32E85D6A-EC95-47E8-90FE-D1C1084F6951}" type="presOf" srcId="{06B2A629-732D-4408-ABF2-D2D0D81E049C}" destId="{7477FF48-A6E3-4A6B-A562-6770FD72774E}" srcOrd="0" destOrd="0" presId="urn:microsoft.com/office/officeart/2005/8/layout/matrix1"/>
    <dgm:cxn modelId="{12190973-943D-425B-9CB4-EBFDC4BB658A}" type="presOf" srcId="{586003CF-B75A-438A-882B-3E0B2E828048}" destId="{CB1A6FD0-42F2-410D-8966-E973204359EC}" srcOrd="1" destOrd="0" presId="urn:microsoft.com/office/officeart/2005/8/layout/matrix1"/>
    <dgm:cxn modelId="{A13EA858-A593-4B2E-80FE-47E6C4385700}" srcId="{06B2A629-732D-4408-ABF2-D2D0D81E049C}" destId="{2D61D06C-EDD0-490F-8079-82B8BE832661}" srcOrd="0" destOrd="0" parTransId="{4DA2A395-4403-4296-8F3F-80A4736C48DA}" sibTransId="{234A41D4-BCB6-4B8D-AD3A-B60C2E4C58FA}"/>
    <dgm:cxn modelId="{E9A5D281-4C4D-4F3D-8B5B-2789811772F6}" type="presOf" srcId="{C4771E15-6CE6-4B96-84DE-4FF1019779AA}" destId="{4E7B2867-2EB4-49A7-8B28-501A79D91B50}" srcOrd="0" destOrd="1" presId="urn:microsoft.com/office/officeart/2005/8/layout/matrix1"/>
    <dgm:cxn modelId="{BFBF4E92-D9AF-4B6C-8CC0-6E353AF14D63}" type="presOf" srcId="{586003CF-B75A-438A-882B-3E0B2E828048}" destId="{479CEA8A-ADA8-4271-AF6B-51EE8297B95D}" srcOrd="0" destOrd="0" presId="urn:microsoft.com/office/officeart/2005/8/layout/matrix1"/>
    <dgm:cxn modelId="{068AB5A4-7C3E-4539-B659-04D42605FD59}" type="presOf" srcId="{AE9278C5-8635-4D0F-8E33-D34C0890645C}" destId="{7AABBA31-099E-40F2-8757-52010E992539}" srcOrd="1" destOrd="1" presId="urn:microsoft.com/office/officeart/2005/8/layout/matrix1"/>
    <dgm:cxn modelId="{A56EC2A4-1256-48F8-8B93-942F1BDDB3CA}" type="presOf" srcId="{5574F7F4-4140-4C8C-8688-BD15316D9F17}" destId="{19547C24-A6AB-47CE-9B80-3B64944FC985}" srcOrd="0" destOrd="0" presId="urn:microsoft.com/office/officeart/2005/8/layout/matrix1"/>
    <dgm:cxn modelId="{D60260B0-AC06-4B22-8D36-C0E44C45A34D}" type="presOf" srcId="{1227EED5-AE0C-48C2-BB95-3A95CFC8FB4C}" destId="{CB1A6FD0-42F2-410D-8966-E973204359EC}" srcOrd="1" destOrd="1" presId="urn:microsoft.com/office/officeart/2005/8/layout/matrix1"/>
    <dgm:cxn modelId="{9460C4B0-8B5A-4566-BAA1-9CE5A7DBDF7D}" type="presOf" srcId="{F30C20C2-4AB6-495F-8256-3F66EBF56731}" destId="{7AABBA31-099E-40F2-8757-52010E992539}" srcOrd="1" destOrd="0" presId="urn:microsoft.com/office/officeart/2005/8/layout/matrix1"/>
    <dgm:cxn modelId="{C2FABABA-47C3-43F8-8EC4-0C53AA06DCB5}" srcId="{5574F7F4-4140-4C8C-8688-BD15316D9F17}" destId="{586003CF-B75A-438A-882B-3E0B2E828048}" srcOrd="2" destOrd="0" parTransId="{EBB8AE2B-F799-4498-A019-0A6410A824E1}" sibTransId="{B4A6A0D1-7B1B-4D71-B193-AB6D881F99B8}"/>
    <dgm:cxn modelId="{99AB36BF-7159-415C-9632-010B509B9FBC}" type="presOf" srcId="{1227EED5-AE0C-48C2-BB95-3A95CFC8FB4C}" destId="{479CEA8A-ADA8-4271-AF6B-51EE8297B95D}" srcOrd="0" destOrd="1" presId="urn:microsoft.com/office/officeart/2005/8/layout/matrix1"/>
    <dgm:cxn modelId="{693948C7-1BBA-416C-8D3E-95D36A39CCAF}" srcId="{F30C20C2-4AB6-495F-8256-3F66EBF56731}" destId="{AE9278C5-8635-4D0F-8E33-D34C0890645C}" srcOrd="0" destOrd="0" parTransId="{0FCF5E26-7477-4CCB-9E90-495DE4CC35D9}" sibTransId="{902BAD70-F47E-4FE8-82C6-2AEAF88F13E6}"/>
    <dgm:cxn modelId="{0DC886CA-5CA0-44E9-95F9-4BDF7DD49D13}" type="presOf" srcId="{AE9278C5-8635-4D0F-8E33-D34C0890645C}" destId="{E042FABA-F140-4CD5-B3CE-EE53DEB2A7DC}" srcOrd="0" destOrd="1" presId="urn:microsoft.com/office/officeart/2005/8/layout/matrix1"/>
    <dgm:cxn modelId="{1AEA6EDC-2874-448E-B221-1E89BBA16902}" type="presOf" srcId="{B3C751AF-60AD-461E-97E1-02CEC781812D}" destId="{355F8F0D-EC4C-4182-B133-64B3050D5ED5}" srcOrd="0" destOrd="0" presId="urn:microsoft.com/office/officeart/2005/8/layout/matrix1"/>
    <dgm:cxn modelId="{04748FDC-32C7-4965-9E0E-8308C0C7A9D5}" type="presOf" srcId="{06B2A629-732D-4408-ABF2-D2D0D81E049C}" destId="{E697F98F-2736-4F86-BCAC-E6ADBBA2A3BF}" srcOrd="1" destOrd="0" presId="urn:microsoft.com/office/officeart/2005/8/layout/matrix1"/>
    <dgm:cxn modelId="{997B66DF-6160-4AFB-81D0-5A54572F5B5D}" srcId="{265624EB-EC11-4AA0-81FF-893BC8E6D5AD}" destId="{C4771E15-6CE6-4B96-84DE-4FF1019779AA}" srcOrd="0" destOrd="0" parTransId="{E708CE22-0D0E-429D-AA04-191A830FA4AC}" sibTransId="{21A682C0-E1C5-49E8-B454-DC976F466F31}"/>
    <dgm:cxn modelId="{07A8A6E1-5320-4E01-9234-144F899B5B9F}" type="presOf" srcId="{C4771E15-6CE6-4B96-84DE-4FF1019779AA}" destId="{E92266F1-A9D0-4421-8914-7DD80093FD63}" srcOrd="1" destOrd="1" presId="urn:microsoft.com/office/officeart/2005/8/layout/matrix1"/>
    <dgm:cxn modelId="{5A10F8E8-B4DB-4DE0-A9B5-89AA8DF4B4D5}" type="presOf" srcId="{F30C20C2-4AB6-495F-8256-3F66EBF56731}" destId="{E042FABA-F140-4CD5-B3CE-EE53DEB2A7DC}" srcOrd="0" destOrd="0" presId="urn:microsoft.com/office/officeart/2005/8/layout/matrix1"/>
    <dgm:cxn modelId="{BBCA92ED-B6C2-4552-8A90-1653D34DCF0B}" srcId="{5574F7F4-4140-4C8C-8688-BD15316D9F17}" destId="{06B2A629-732D-4408-ABF2-D2D0D81E049C}" srcOrd="3" destOrd="0" parTransId="{D7E438B3-591F-4AD5-9294-1B394AAA3E09}" sibTransId="{C7606DFA-ABE3-478A-A024-E446F9AC4A04}"/>
    <dgm:cxn modelId="{1190493A-852E-44DA-95EC-51A01893C2CD}" type="presParOf" srcId="{355F8F0D-EC4C-4182-B133-64B3050D5ED5}" destId="{EC1C9643-A628-45DF-912A-AC7C53F89165}" srcOrd="0" destOrd="0" presId="urn:microsoft.com/office/officeart/2005/8/layout/matrix1"/>
    <dgm:cxn modelId="{D2E1C564-6B3C-4776-8270-D8AC279D1D2D}" type="presParOf" srcId="{EC1C9643-A628-45DF-912A-AC7C53F89165}" destId="{E042FABA-F140-4CD5-B3CE-EE53DEB2A7DC}" srcOrd="0" destOrd="0" presId="urn:microsoft.com/office/officeart/2005/8/layout/matrix1"/>
    <dgm:cxn modelId="{9D875618-E259-4CF0-B100-15AF67A67C7F}" type="presParOf" srcId="{EC1C9643-A628-45DF-912A-AC7C53F89165}" destId="{7AABBA31-099E-40F2-8757-52010E992539}" srcOrd="1" destOrd="0" presId="urn:microsoft.com/office/officeart/2005/8/layout/matrix1"/>
    <dgm:cxn modelId="{953CEC1E-2602-4E4B-AEF9-E968CBBDAE19}" type="presParOf" srcId="{EC1C9643-A628-45DF-912A-AC7C53F89165}" destId="{4E7B2867-2EB4-49A7-8B28-501A79D91B50}" srcOrd="2" destOrd="0" presId="urn:microsoft.com/office/officeart/2005/8/layout/matrix1"/>
    <dgm:cxn modelId="{D59F1500-84A0-499A-A8F7-A0876D91B7D5}" type="presParOf" srcId="{EC1C9643-A628-45DF-912A-AC7C53F89165}" destId="{E92266F1-A9D0-4421-8914-7DD80093FD63}" srcOrd="3" destOrd="0" presId="urn:microsoft.com/office/officeart/2005/8/layout/matrix1"/>
    <dgm:cxn modelId="{91AF12BE-CAD4-4513-8E77-E1C724B4D255}" type="presParOf" srcId="{EC1C9643-A628-45DF-912A-AC7C53F89165}" destId="{479CEA8A-ADA8-4271-AF6B-51EE8297B95D}" srcOrd="4" destOrd="0" presId="urn:microsoft.com/office/officeart/2005/8/layout/matrix1"/>
    <dgm:cxn modelId="{0070A88B-858E-42D7-91F0-C6D8BDA23E28}" type="presParOf" srcId="{EC1C9643-A628-45DF-912A-AC7C53F89165}" destId="{CB1A6FD0-42F2-410D-8966-E973204359EC}" srcOrd="5" destOrd="0" presId="urn:microsoft.com/office/officeart/2005/8/layout/matrix1"/>
    <dgm:cxn modelId="{EE978616-A0DB-41AF-9083-87E2C6E4DD5C}" type="presParOf" srcId="{EC1C9643-A628-45DF-912A-AC7C53F89165}" destId="{7477FF48-A6E3-4A6B-A562-6770FD72774E}" srcOrd="6" destOrd="0" presId="urn:microsoft.com/office/officeart/2005/8/layout/matrix1"/>
    <dgm:cxn modelId="{72BFB24F-F604-4995-B134-9D86B08F0677}" type="presParOf" srcId="{EC1C9643-A628-45DF-912A-AC7C53F89165}" destId="{E697F98F-2736-4F86-BCAC-E6ADBBA2A3BF}" srcOrd="7" destOrd="0" presId="urn:microsoft.com/office/officeart/2005/8/layout/matrix1"/>
    <dgm:cxn modelId="{5B75DC06-E379-4483-8AB1-B823E61C65A9}" type="presParOf" srcId="{355F8F0D-EC4C-4182-B133-64B3050D5ED5}" destId="{19547C24-A6AB-47CE-9B80-3B64944FC98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2FABA-F140-4CD5-B3CE-EE53DEB2A7DC}">
      <dsp:nvSpPr>
        <dsp:cNvPr id="0" name=""/>
        <dsp:cNvSpPr/>
      </dsp:nvSpPr>
      <dsp:spPr>
        <a:xfrm rot="16200000">
          <a:off x="1283532" y="-1283532"/>
          <a:ext cx="2844383" cy="5411448"/>
        </a:xfrm>
        <a:prstGeom prst="round1Rect">
          <a:avLst/>
        </a:prstGeom>
        <a:solidFill>
          <a:srgbClr val="9C48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Forças</a:t>
          </a: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 rot="5400000">
        <a:off x="0" y="0"/>
        <a:ext cx="5411448" cy="2133287"/>
      </dsp:txXfrm>
    </dsp:sp>
    <dsp:sp modelId="{4E7B2867-2EB4-49A7-8B28-501A79D91B50}">
      <dsp:nvSpPr>
        <dsp:cNvPr id="0" name=""/>
        <dsp:cNvSpPr/>
      </dsp:nvSpPr>
      <dsp:spPr>
        <a:xfrm>
          <a:off x="5411448" y="0"/>
          <a:ext cx="5411448" cy="2844383"/>
        </a:xfrm>
        <a:prstGeom prst="round1Rect">
          <a:avLst/>
        </a:prstGeom>
        <a:solidFill>
          <a:srgbClr val="681B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Oportunidades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>
        <a:off x="5411448" y="0"/>
        <a:ext cx="5411448" cy="2133287"/>
      </dsp:txXfrm>
    </dsp:sp>
    <dsp:sp modelId="{479CEA8A-ADA8-4271-AF6B-51EE8297B95D}">
      <dsp:nvSpPr>
        <dsp:cNvPr id="0" name=""/>
        <dsp:cNvSpPr/>
      </dsp:nvSpPr>
      <dsp:spPr>
        <a:xfrm rot="10800000">
          <a:off x="0" y="2844383"/>
          <a:ext cx="5411448" cy="2844383"/>
        </a:xfrm>
        <a:prstGeom prst="round1Rect">
          <a:avLst/>
        </a:prstGeom>
        <a:solidFill>
          <a:srgbClr val="9C48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Fraquezas</a:t>
          </a: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 rot="10800000">
        <a:off x="0" y="3555479"/>
        <a:ext cx="5411448" cy="2133287"/>
      </dsp:txXfrm>
    </dsp:sp>
    <dsp:sp modelId="{7477FF48-A6E3-4A6B-A562-6770FD72774E}">
      <dsp:nvSpPr>
        <dsp:cNvPr id="0" name=""/>
        <dsp:cNvSpPr/>
      </dsp:nvSpPr>
      <dsp:spPr>
        <a:xfrm rot="5400000">
          <a:off x="6694981" y="1560851"/>
          <a:ext cx="2844383" cy="5411448"/>
        </a:xfrm>
        <a:prstGeom prst="round1Rect">
          <a:avLst/>
        </a:prstGeom>
        <a:solidFill>
          <a:srgbClr val="681B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Ameaças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 rot="-5400000">
        <a:off x="5411448" y="3555478"/>
        <a:ext cx="5411448" cy="2133287"/>
      </dsp:txXfrm>
    </dsp:sp>
    <dsp:sp modelId="{19547C24-A6AB-47CE-9B80-3B64944FC985}">
      <dsp:nvSpPr>
        <dsp:cNvPr id="0" name=""/>
        <dsp:cNvSpPr/>
      </dsp:nvSpPr>
      <dsp:spPr>
        <a:xfrm>
          <a:off x="3788013" y="2133287"/>
          <a:ext cx="3246869" cy="142219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 dirty="0"/>
            <a:t>Matriz FOFA</a:t>
          </a:r>
        </a:p>
      </dsp:txBody>
      <dsp:txXfrm>
        <a:off x="3857439" y="2202713"/>
        <a:ext cx="3108017" cy="1283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2FABA-F140-4CD5-B3CE-EE53DEB2A7DC}">
      <dsp:nvSpPr>
        <dsp:cNvPr id="0" name=""/>
        <dsp:cNvSpPr/>
      </dsp:nvSpPr>
      <dsp:spPr>
        <a:xfrm rot="16200000">
          <a:off x="1283532" y="-1283532"/>
          <a:ext cx="2844383" cy="5411448"/>
        </a:xfrm>
        <a:prstGeom prst="round1Rect">
          <a:avLst/>
        </a:prstGeom>
        <a:solidFill>
          <a:srgbClr val="9C48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Forças</a:t>
          </a: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 rot="5400000">
        <a:off x="0" y="0"/>
        <a:ext cx="5411448" cy="2133287"/>
      </dsp:txXfrm>
    </dsp:sp>
    <dsp:sp modelId="{4E7B2867-2EB4-49A7-8B28-501A79D91B50}">
      <dsp:nvSpPr>
        <dsp:cNvPr id="0" name=""/>
        <dsp:cNvSpPr/>
      </dsp:nvSpPr>
      <dsp:spPr>
        <a:xfrm>
          <a:off x="5411448" y="0"/>
          <a:ext cx="5411448" cy="2844383"/>
        </a:xfrm>
        <a:prstGeom prst="round1Rect">
          <a:avLst/>
        </a:prstGeom>
        <a:solidFill>
          <a:srgbClr val="681B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Oportunidades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>
        <a:off x="5411448" y="0"/>
        <a:ext cx="5411448" cy="2133287"/>
      </dsp:txXfrm>
    </dsp:sp>
    <dsp:sp modelId="{479CEA8A-ADA8-4271-AF6B-51EE8297B95D}">
      <dsp:nvSpPr>
        <dsp:cNvPr id="0" name=""/>
        <dsp:cNvSpPr/>
      </dsp:nvSpPr>
      <dsp:spPr>
        <a:xfrm rot="10800000">
          <a:off x="0" y="2844383"/>
          <a:ext cx="5411448" cy="2844383"/>
        </a:xfrm>
        <a:prstGeom prst="round1Rect">
          <a:avLst/>
        </a:prstGeom>
        <a:solidFill>
          <a:srgbClr val="9C48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Fraquezas</a:t>
          </a: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 rot="10800000">
        <a:off x="0" y="3555479"/>
        <a:ext cx="5411448" cy="2133287"/>
      </dsp:txXfrm>
    </dsp:sp>
    <dsp:sp modelId="{7477FF48-A6E3-4A6B-A562-6770FD72774E}">
      <dsp:nvSpPr>
        <dsp:cNvPr id="0" name=""/>
        <dsp:cNvSpPr/>
      </dsp:nvSpPr>
      <dsp:spPr>
        <a:xfrm rot="5400000">
          <a:off x="6694981" y="1560851"/>
          <a:ext cx="2844383" cy="5411448"/>
        </a:xfrm>
        <a:prstGeom prst="round1Rect">
          <a:avLst/>
        </a:prstGeom>
        <a:solidFill>
          <a:srgbClr val="681B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Ameaças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 rot="-5400000">
        <a:off x="5411448" y="3555478"/>
        <a:ext cx="5411448" cy="2133287"/>
      </dsp:txXfrm>
    </dsp:sp>
    <dsp:sp modelId="{19547C24-A6AB-47CE-9B80-3B64944FC985}">
      <dsp:nvSpPr>
        <dsp:cNvPr id="0" name=""/>
        <dsp:cNvSpPr/>
      </dsp:nvSpPr>
      <dsp:spPr>
        <a:xfrm>
          <a:off x="3788013" y="2133287"/>
          <a:ext cx="3246869" cy="142219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 dirty="0"/>
            <a:t>Matriz FOFA</a:t>
          </a:r>
        </a:p>
      </dsp:txBody>
      <dsp:txXfrm>
        <a:off x="3857439" y="2202713"/>
        <a:ext cx="3108017" cy="1283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44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76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246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043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81B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6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81B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81B5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681B5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681B5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- Parte I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81933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 Populacional da APS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43665" cy="3644410"/>
          </a:xfrm>
        </p:spPr>
        <p:txBody>
          <a:bodyPr/>
          <a:lstStyle/>
          <a:p>
            <a:pPr algn="just"/>
            <a:r>
              <a:rPr lang="pt-BR" dirty="0"/>
              <a:t>Inserir aqui os dados atualizados da cobertura populacional da APS na região de saúde</a:t>
            </a:r>
          </a:p>
          <a:p>
            <a:pPr algn="just"/>
            <a:r>
              <a:rPr lang="pt-BR" dirty="0"/>
              <a:t>Relacionar os resultados com o potencial de acesso dos municípios (</a:t>
            </a:r>
            <a:r>
              <a:rPr lang="pt-BR" dirty="0" err="1"/>
              <a:t>ex</a:t>
            </a:r>
            <a:r>
              <a:rPr lang="pt-BR" dirty="0"/>
              <a:t>: se cobertura estiver baixa, espera-se fragilidades do acesso da população na APS, consequentemente no cuidado em saúde mental)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8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Saúde na Hora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região possui unidades de saúde aderidas ao Programa Saúde na Hora?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Quantas unidades de saúde na região estão aderidas ao programa?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 cadastro do CNES está de acordo com o quantitativo de equipes exigido para o formato de funcionamento escolhido?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É ofertado todos os serviços também durante o horário estendido das unidades? 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0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Carteira de Serviços da APS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584608" cy="3644410"/>
          </a:xfrm>
        </p:spPr>
        <p:txBody>
          <a:bodyPr/>
          <a:lstStyle/>
          <a:p>
            <a:pPr algn="just"/>
            <a:r>
              <a:rPr lang="pt-BR" dirty="0"/>
              <a:t>Na região de saúde, as unidades possuem a carteira de serviços completa?</a:t>
            </a:r>
          </a:p>
          <a:p>
            <a:pPr marL="0" indent="0" algn="just">
              <a:buNone/>
            </a:pPr>
            <a:r>
              <a:rPr lang="pt-BR" dirty="0"/>
              <a:t> </a:t>
            </a:r>
          </a:p>
          <a:p>
            <a:pPr algn="just"/>
            <a:r>
              <a:rPr lang="pt-BR" dirty="0"/>
              <a:t>Qual(</a:t>
            </a:r>
            <a:r>
              <a:rPr lang="pt-BR" dirty="0" err="1"/>
              <a:t>is</a:t>
            </a:r>
            <a:r>
              <a:rPr lang="pt-BR" dirty="0"/>
              <a:t>) serviço(s) não são ofertados nas unidades de saúde da região?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 oferta dos serviços é durante todo o funcionamento das unidades?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8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Municípios da Região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209000"/>
            <a:ext cx="10543665" cy="433928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A estrutura física e ambiência, assim como informatização e conectividade estão adequadas?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Qual a localização das unidades de saúde na região?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Como está a distribuição (%) da tipologia das unidades na região?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Como está a distribuição (%) da tipologia das equipes na região?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Qual a quantidade de equipes de acordo com sua tipologia?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Qual a disponibilidade de medicamentos na região (conforme RENAME/REMUME)?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5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Barreiras de acesso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30017" cy="36444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Como está o processo de territorialização na região de saúde?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Foram mapeadas as barreiras de acesso na região de saúde?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Qual(</a:t>
            </a:r>
            <a:r>
              <a:rPr lang="pt-BR" dirty="0" err="1"/>
              <a:t>is</a:t>
            </a:r>
            <a:r>
              <a:rPr lang="pt-BR" dirty="0"/>
              <a:t>) são as barreiras de acesso identificadas na região de saúde?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Qual(</a:t>
            </a:r>
            <a:r>
              <a:rPr lang="pt-BR" dirty="0" err="1"/>
              <a:t>is</a:t>
            </a:r>
            <a:r>
              <a:rPr lang="pt-BR" dirty="0"/>
              <a:t>) ações são realizadas para minimizar o impacto dessas barreiras para o acesso da pessoa usuária na APS?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Disponibiliza transporte sanitário?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13648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3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Acesso Padronizado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30017" cy="3644410"/>
          </a:xfrm>
        </p:spPr>
        <p:txBody>
          <a:bodyPr/>
          <a:lstStyle/>
          <a:p>
            <a:pPr algn="just"/>
            <a:r>
              <a:rPr lang="pt-BR" dirty="0"/>
              <a:t>As unidades de saúde na região possuem um acesso padronizado?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acesso das pessoas com necessidade de cuidado em saúde mental é garantido?</a:t>
            </a:r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29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 da RAPS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30017" cy="3644410"/>
          </a:xfrm>
        </p:spPr>
        <p:txBody>
          <a:bodyPr/>
          <a:lstStyle/>
          <a:p>
            <a:pPr algn="just"/>
            <a:r>
              <a:rPr lang="pt-BR" dirty="0"/>
              <a:t>Considerando a disponibilidade de profissionais em saúde mental no território (pelo diagnóstico da RAPS), quais as estratégias para assegurar o acesso ao cuidado em saúde mental?</a:t>
            </a:r>
          </a:p>
          <a:p>
            <a:pPr lvl="1" algn="just"/>
            <a:r>
              <a:rPr lang="pt-BR" dirty="0" err="1"/>
              <a:t>Matriciamento</a:t>
            </a:r>
            <a:r>
              <a:rPr lang="pt-BR" dirty="0"/>
              <a:t> CAPS-APS</a:t>
            </a:r>
          </a:p>
          <a:p>
            <a:pPr lvl="1" algn="just"/>
            <a:r>
              <a:rPr lang="pt-BR" dirty="0" err="1"/>
              <a:t>Matriciamento</a:t>
            </a:r>
            <a:r>
              <a:rPr lang="pt-BR" dirty="0"/>
              <a:t> APS-APS</a:t>
            </a:r>
          </a:p>
          <a:p>
            <a:pPr lvl="1" algn="just"/>
            <a:r>
              <a:rPr lang="pt-BR" dirty="0" err="1"/>
              <a:t>Teleconsultoria</a:t>
            </a:r>
            <a:endParaRPr lang="pt-BR" dirty="0"/>
          </a:p>
          <a:p>
            <a:pPr lvl="1" algn="just"/>
            <a:r>
              <a:rPr lang="pt-BR" dirty="0"/>
              <a:t>Apoio institucional</a:t>
            </a:r>
          </a:p>
          <a:p>
            <a:pPr lvl="1" algn="just"/>
            <a:r>
              <a:rPr lang="pt-BR" dirty="0"/>
              <a:t>Contratação de especialistas</a:t>
            </a:r>
          </a:p>
          <a:p>
            <a:pPr lvl="1" algn="just"/>
            <a:r>
              <a:rPr lang="pt-BR" dirty="0"/>
              <a:t>Educação permanente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60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46C70-2939-4A51-A473-DCAE2574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Mapeamento de pessoas com necessidades de cuidado em Saúde 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C9E5A2-E6B1-4D7D-8410-8FC0255C5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Qual a demanda de pessoas com necessidades de cuidados em Saúde Mental nas unidades da região?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que os serviços ofertam em resposta a essa demanda? Relacionar com a carteira de serviços</a:t>
            </a:r>
          </a:p>
          <a:p>
            <a:endParaRPr lang="pt-BR" dirty="0"/>
          </a:p>
          <a:p>
            <a:r>
              <a:rPr lang="pt-BR" dirty="0"/>
              <a:t>Importante incluir a discussão sobre as pessoas </a:t>
            </a:r>
            <a:r>
              <a:rPr lang="pt-BR" dirty="0" err="1"/>
              <a:t>hiperutilizadoras</a:t>
            </a:r>
            <a:r>
              <a:rPr lang="pt-BR" dirty="0"/>
              <a:t> e sua relação com o mapeamento de pessoas com necessidades </a:t>
            </a:r>
            <a:r>
              <a:rPr lang="pt-BR"/>
              <a:t>de cuidado </a:t>
            </a:r>
            <a:r>
              <a:rPr lang="pt-BR" dirty="0"/>
              <a:t>em Saúde Mental</a:t>
            </a:r>
          </a:p>
        </p:txBody>
      </p:sp>
    </p:spTree>
    <p:extLst>
      <p:ext uri="{BB962C8B-B14F-4D97-AF65-F5344CB8AC3E}">
        <p14:creationId xmlns:p14="http://schemas.microsoft.com/office/powerpoint/2010/main" val="420561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Previne Brasil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68058"/>
            <a:ext cx="10052222" cy="3644410"/>
          </a:xfrm>
        </p:spPr>
        <p:txBody>
          <a:bodyPr/>
          <a:lstStyle/>
          <a:p>
            <a:r>
              <a:rPr lang="pt-BR" dirty="0"/>
              <a:t>Qual a análise da Capitação Ponderada (cadastro) nos municípios?</a:t>
            </a:r>
          </a:p>
          <a:p>
            <a:endParaRPr lang="pt-BR" dirty="0"/>
          </a:p>
          <a:p>
            <a:r>
              <a:rPr lang="pt-BR" dirty="0"/>
              <a:t>Quais os resultados dos municípios da região em relação aos Indicadores de Desempenho nos últimos quadrimestres?</a:t>
            </a:r>
          </a:p>
          <a:p>
            <a:endParaRPr lang="pt-BR" dirty="0"/>
          </a:p>
          <a:p>
            <a:r>
              <a:rPr lang="pt-BR" dirty="0"/>
              <a:t>Quais indicadores observa-se maior dificuldade dos municípios em relação às metas do programa?</a:t>
            </a:r>
          </a:p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99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34219-BF9A-4817-8249-7D9D47AB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Material de Apoio - Parte III</a:t>
            </a:r>
          </a:p>
        </p:txBody>
      </p:sp>
    </p:spTree>
    <p:extLst>
      <p:ext uri="{BB962C8B-B14F-4D97-AF65-F5344CB8AC3E}">
        <p14:creationId xmlns:p14="http://schemas.microsoft.com/office/powerpoint/2010/main" val="19174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1189275"/>
          </a:xfrm>
        </p:spPr>
        <p:txBody>
          <a:bodyPr>
            <a:normAutofit fontScale="90000"/>
          </a:bodyPr>
          <a:lstStyle/>
          <a:p>
            <a:r>
              <a:rPr lang="pt-BR" dirty="0"/>
              <a:t>Apresentação da Etapa 3</a:t>
            </a:r>
            <a:br>
              <a:rPr lang="pt-BR" dirty="0"/>
            </a:br>
            <a:r>
              <a:rPr lang="pt-BR" dirty="0"/>
              <a:t>Acesso à Rede de Atenção Psicossocial pela APS</a:t>
            </a:r>
          </a:p>
        </p:txBody>
      </p:sp>
    </p:spTree>
    <p:extLst>
      <p:ext uri="{BB962C8B-B14F-4D97-AF65-F5344CB8AC3E}">
        <p14:creationId xmlns:p14="http://schemas.microsoft.com/office/powerpoint/2010/main" val="3061234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15D31-59EB-4ECB-8C1B-9263EDFE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4198651"/>
            <a:ext cx="8018585" cy="866559"/>
          </a:xfrm>
        </p:spPr>
        <p:txBody>
          <a:bodyPr>
            <a:normAutofit/>
          </a:bodyPr>
          <a:lstStyle/>
          <a:p>
            <a:r>
              <a:rPr lang="pt-BR" dirty="0"/>
              <a:t>Intervenções psicossociais na APS</a:t>
            </a:r>
          </a:p>
        </p:txBody>
      </p:sp>
    </p:spTree>
    <p:extLst>
      <p:ext uri="{BB962C8B-B14F-4D97-AF65-F5344CB8AC3E}">
        <p14:creationId xmlns:p14="http://schemas.microsoft.com/office/powerpoint/2010/main" val="3578894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79B63BE-156F-412E-8E77-BE061AAFB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6669" y="409020"/>
            <a:ext cx="13169032" cy="1107076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A765B15-ABB6-4AA5-9910-87CCFDB18EC1}"/>
              </a:ext>
            </a:extLst>
          </p:cNvPr>
          <p:cNvSpPr txBox="1"/>
          <p:nvPr/>
        </p:nvSpPr>
        <p:spPr>
          <a:xfrm>
            <a:off x="4542021" y="2084351"/>
            <a:ext cx="59211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Será que a oferta de intervenções psicossociais na APS assegura o acesso ao cuidado de qualidade em saúde mental? </a:t>
            </a: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O benefício de realizar as intervenções em grupo é apenas resultado da quantidade de pessoas atendidas simultaneamente?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94385A-5A44-48E0-9012-873FC65D9AE2}"/>
              </a:ext>
            </a:extLst>
          </p:cNvPr>
          <p:cNvSpPr/>
          <p:nvPr/>
        </p:nvSpPr>
        <p:spPr>
          <a:xfrm>
            <a:off x="4542020" y="1873770"/>
            <a:ext cx="5921114" cy="3769412"/>
          </a:xfrm>
          <a:prstGeom prst="roundRect">
            <a:avLst/>
          </a:prstGeom>
          <a:noFill/>
          <a:ln>
            <a:solidFill>
              <a:srgbClr val="681B5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921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Intervenções Psicossociais na APS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68057"/>
            <a:ext cx="10052222" cy="4204607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Quais são as intervenções psicossociais ofertadas na APS atualmente?</a:t>
            </a:r>
          </a:p>
          <a:p>
            <a:endParaRPr lang="pt-BR" dirty="0"/>
          </a:p>
          <a:p>
            <a:r>
              <a:rPr lang="pt-BR" dirty="0"/>
              <a:t>Elas respondem às necessidades da população?</a:t>
            </a:r>
          </a:p>
          <a:p>
            <a:endParaRPr lang="pt-BR" dirty="0"/>
          </a:p>
          <a:p>
            <a:r>
              <a:rPr lang="pt-BR" dirty="0"/>
              <a:t>Quais são ofertadas de forma individual e em grupo?</a:t>
            </a:r>
          </a:p>
          <a:p>
            <a:endParaRPr lang="pt-BR" dirty="0"/>
          </a:p>
          <a:p>
            <a:r>
              <a:rPr lang="pt-BR" dirty="0"/>
              <a:t>Onde elas acontecem? Na unidade APS ou em outros espaços do território ou pontos da rede?</a:t>
            </a:r>
          </a:p>
          <a:p>
            <a:endParaRPr lang="pt-BR" dirty="0"/>
          </a:p>
          <a:p>
            <a:r>
              <a:rPr lang="pt-BR" dirty="0"/>
              <a:t>Qual a periodicidade dos encontros?</a:t>
            </a:r>
          </a:p>
          <a:p>
            <a:endParaRPr lang="pt-BR" dirty="0"/>
          </a:p>
          <a:p>
            <a:r>
              <a:rPr lang="pt-BR" dirty="0"/>
              <a:t>Quais são os públicos-alvo das intervenções? Existem critérios de elegibilidade padronizados?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68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1" name="Imagem 10" descr="Uma imagem contendo pessoa, segurando, em pé, beisebol&#10;&#10;Descrição gerada automaticamente">
            <a:extLst>
              <a:ext uri="{FF2B5EF4-FFF2-40B4-BE49-F238E27FC236}">
                <a16:creationId xmlns:a16="http://schemas.microsoft.com/office/drawing/2014/main" id="{7379FA00-C278-4081-8B00-05B00586E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94" y="822472"/>
            <a:ext cx="7785260" cy="6461766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ECE6852-C934-4B67-A8AD-7131374600A7}"/>
              </a:ext>
            </a:extLst>
          </p:cNvPr>
          <p:cNvSpPr/>
          <p:nvPr/>
        </p:nvSpPr>
        <p:spPr>
          <a:xfrm>
            <a:off x="174885" y="1185221"/>
            <a:ext cx="7660819" cy="5257782"/>
          </a:xfrm>
          <a:prstGeom prst="roundRect">
            <a:avLst/>
          </a:prstGeom>
          <a:noFill/>
          <a:ln>
            <a:solidFill>
              <a:srgbClr val="681B5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2CAC04E-BDCA-4AE5-8CE0-BC1E38704423}"/>
              </a:ext>
            </a:extLst>
          </p:cNvPr>
          <p:cNvSpPr txBox="1"/>
          <p:nvPr/>
        </p:nvSpPr>
        <p:spPr>
          <a:xfrm>
            <a:off x="592630" y="1600641"/>
            <a:ext cx="682532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Vamos enriquecer essa discussão conhecendo o material de apoio “Direcionadores para a organização de grupos na APS” disponível na biblioteca virtual do Saúde Mental na APS no </a:t>
            </a:r>
            <a:r>
              <a:rPr lang="pt-BR" sz="2400" b="1" dirty="0" err="1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e-Planifica</a:t>
            </a:r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 (planificasus.com.br)</a:t>
            </a: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Analise a oferta e a organização de intervenções psicossociais individuais e em grupo na perspectiva da gestão estadual. Será que promovemos apoio para estas estratégias em nossa atuação?</a:t>
            </a: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60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A765B15-ABB6-4AA5-9910-87CCFDB18EC1}"/>
              </a:ext>
            </a:extLst>
          </p:cNvPr>
          <p:cNvSpPr txBox="1"/>
          <p:nvPr/>
        </p:nvSpPr>
        <p:spPr>
          <a:xfrm>
            <a:off x="4030874" y="1791815"/>
            <a:ext cx="59211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Diante da análise feita sobre as intervenções psicossociais ofertadas pela APS, discutam e registrem os elementos facilitadores e dificultadores da oferta e adesão das intervenções psicossociais por meio da matriz FOFA a seguir</a:t>
            </a: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Não esqueçam de estabelecer ações no Plano de Ação do Grupo Condutor Estadual no </a:t>
            </a:r>
            <a:r>
              <a:rPr lang="pt-BR" sz="2400" b="1" dirty="0" err="1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e-Planifica</a:t>
            </a:r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!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94385A-5A44-48E0-9012-873FC65D9AE2}"/>
              </a:ext>
            </a:extLst>
          </p:cNvPr>
          <p:cNvSpPr/>
          <p:nvPr/>
        </p:nvSpPr>
        <p:spPr>
          <a:xfrm>
            <a:off x="3347401" y="1544293"/>
            <a:ext cx="7418922" cy="4650029"/>
          </a:xfrm>
          <a:prstGeom prst="roundRect">
            <a:avLst/>
          </a:prstGeom>
          <a:noFill/>
          <a:ln>
            <a:solidFill>
              <a:srgbClr val="681B5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Pessoa em pé com chapéu&#10;&#10;Descrição gerada automaticamente com confiança média">
            <a:extLst>
              <a:ext uri="{FF2B5EF4-FFF2-40B4-BE49-F238E27FC236}">
                <a16:creationId xmlns:a16="http://schemas.microsoft.com/office/drawing/2014/main" id="{580CF06E-D5AB-417C-96A6-FEC524CAE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76951" y="600508"/>
            <a:ext cx="12779979" cy="106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87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5B974-CB0A-427D-BD92-627248B9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84F3174A-3CF7-46DF-87E2-E0CB306714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882" y="996845"/>
          <a:ext cx="10822897" cy="568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224B678-3288-48F0-87D6-3B76CFA1598B}"/>
              </a:ext>
            </a:extLst>
          </p:cNvPr>
          <p:cNvSpPr txBox="1"/>
          <p:nvPr/>
        </p:nvSpPr>
        <p:spPr>
          <a:xfrm>
            <a:off x="337851" y="1821305"/>
            <a:ext cx="677108" cy="4056182"/>
          </a:xfrm>
          <a:prstGeom prst="rect">
            <a:avLst/>
          </a:prstGeom>
          <a:solidFill>
            <a:srgbClr val="681B53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Fatores internos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09D475-FF57-42F1-82B9-4F1391B45949}"/>
              </a:ext>
            </a:extLst>
          </p:cNvPr>
          <p:cNvSpPr txBox="1"/>
          <p:nvPr/>
        </p:nvSpPr>
        <p:spPr>
          <a:xfrm rot="10800000">
            <a:off x="10156451" y="1821305"/>
            <a:ext cx="677108" cy="4056182"/>
          </a:xfrm>
          <a:prstGeom prst="rect">
            <a:avLst/>
          </a:prstGeom>
          <a:solidFill>
            <a:srgbClr val="9C4884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Fatores externos</a:t>
            </a:r>
          </a:p>
        </p:txBody>
      </p:sp>
    </p:spTree>
    <p:extLst>
      <p:ext uri="{BB962C8B-B14F-4D97-AF65-F5344CB8AC3E}">
        <p14:creationId xmlns:p14="http://schemas.microsoft.com/office/powerpoint/2010/main" val="2976938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34219-BF9A-4817-8249-7D9D47AB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IV</a:t>
            </a:r>
          </a:p>
        </p:txBody>
      </p:sp>
    </p:spTree>
    <p:extLst>
      <p:ext uri="{BB962C8B-B14F-4D97-AF65-F5344CB8AC3E}">
        <p14:creationId xmlns:p14="http://schemas.microsoft.com/office/powerpoint/2010/main" val="3020053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15D31-59EB-4ECB-8C1B-9263EDFE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4198651"/>
            <a:ext cx="8018585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Organização do trabalho interdisciplinar para o cuidado colaborativo em 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3626284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FFCB4-C149-4A0F-9B5D-2B5821B6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Constituição de equipes interdisciplinares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1BAAD5-0017-4D67-BE68-E68525A45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Superação da fragmentação do trabalho e da individualização biomédica</a:t>
            </a:r>
          </a:p>
          <a:p>
            <a:endParaRPr lang="pt-BR" dirty="0"/>
          </a:p>
          <a:p>
            <a:r>
              <a:rPr lang="pt-BR" dirty="0"/>
              <a:t>Busca de reconstituição da integralidade do trabalho coletivo em saúde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Qualificação do conjunto dos profissionais que visa democratizar o contexto do trabalho e efetivar integralmente o cuidado</a:t>
            </a:r>
          </a:p>
        </p:txBody>
      </p:sp>
    </p:spTree>
    <p:extLst>
      <p:ext uri="{BB962C8B-B14F-4D97-AF65-F5344CB8AC3E}">
        <p14:creationId xmlns:p14="http://schemas.microsoft.com/office/powerpoint/2010/main" val="719982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55B1C-5FD1-48E9-8711-76C6124E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Matriciamento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9C764-7E68-4207-A60C-F950BEB68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7202201" cy="3644410"/>
          </a:xfrm>
        </p:spPr>
        <p:txBody>
          <a:bodyPr>
            <a:normAutofit lnSpcReduction="10000"/>
          </a:bodyPr>
          <a:lstStyle/>
          <a:p>
            <a:r>
              <a:rPr lang="pt-BR" i="1" dirty="0"/>
              <a:t>“No </a:t>
            </a:r>
            <a:r>
              <a:rPr lang="pt-BR" i="1" dirty="0" err="1"/>
              <a:t>matriciamento</a:t>
            </a:r>
            <a:r>
              <a:rPr lang="pt-BR" i="1" dirty="0"/>
              <a:t>, as duas equipes interagem, traçando juntas um projeto terapêutico, num apoio que gera novas possibilidades, além de reunirem seus conhecimentos sobre aquele indivíduo. Dessa forma, a equipe da ESF revela seu conhecimento sobre os hábitos do indivíduo, sua família, sua comunidade, sua rede de apoio social e/ou pessoal. A equipe de </a:t>
            </a:r>
            <a:r>
              <a:rPr lang="pt-BR" i="1" dirty="0" err="1"/>
              <a:t>matriciadores</a:t>
            </a:r>
            <a:r>
              <a:rPr lang="pt-BR" i="1" dirty="0"/>
              <a:t> traz seu conhecimento sobre a saúde mental, suas repercussões na vida do indivíduo. Essa rede de saberes gera a primeira possibilidade de rede, que vincula, que </a:t>
            </a:r>
            <a:r>
              <a:rPr lang="pt-BR" i="1" dirty="0" err="1"/>
              <a:t>corresponsabiliza</a:t>
            </a:r>
            <a:r>
              <a:rPr lang="pt-BR" i="1" dirty="0"/>
              <a:t>.” </a:t>
            </a:r>
          </a:p>
          <a:p>
            <a:endParaRPr lang="pt-BR" i="1" dirty="0"/>
          </a:p>
          <a:p>
            <a:pPr marL="0" indent="0" algn="r">
              <a:buNone/>
            </a:pPr>
            <a:r>
              <a:rPr lang="pt-BR" sz="1800" dirty="0"/>
              <a:t>Guia prático de </a:t>
            </a:r>
            <a:r>
              <a:rPr lang="pt-BR" sz="1800" dirty="0" err="1"/>
              <a:t>Matriciamento</a:t>
            </a:r>
            <a:r>
              <a:rPr lang="pt-BR" sz="1800" dirty="0"/>
              <a:t> (2010)</a:t>
            </a:r>
          </a:p>
        </p:txBody>
      </p:sp>
      <p:pic>
        <p:nvPicPr>
          <p:cNvPr id="4" name="Imagem 3" descr="Uma imagem contendo pessoa, beisebol, em pé, vestindo&#10;&#10;Descrição gerada automaticamente">
            <a:extLst>
              <a:ext uri="{FF2B5EF4-FFF2-40B4-BE49-F238E27FC236}">
                <a16:creationId xmlns:a16="http://schemas.microsoft.com/office/drawing/2014/main" id="{6FD1E355-3D8D-45ED-9A93-5ED9CD2BF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44" y="1804971"/>
            <a:ext cx="6033156" cy="52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9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527CD-889F-4828-8BDB-15FCC092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pt-BR" dirty="0"/>
              <a:t>Objetivo geral da Etapa</a:t>
            </a:r>
          </a:p>
        </p:txBody>
      </p:sp>
      <p:pic>
        <p:nvPicPr>
          <p:cNvPr id="6" name="Gráfico 5" descr="Na mosca com preenchimento sólido">
            <a:extLst>
              <a:ext uri="{FF2B5EF4-FFF2-40B4-BE49-F238E27FC236}">
                <a16:creationId xmlns:a16="http://schemas.microsoft.com/office/drawing/2014/main" id="{87FA9D66-613C-4D98-B489-DD8E8F8B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B4F7E3-B444-445A-B786-E2DD4A3B0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320" y="3429000"/>
            <a:ext cx="6471637" cy="2579115"/>
          </a:xfrm>
        </p:spPr>
        <p:txBody>
          <a:bodyPr>
            <a:normAutofit/>
          </a:bodyPr>
          <a:lstStyle/>
          <a:p>
            <a:r>
              <a:rPr lang="pt-BR" sz="2800" dirty="0"/>
              <a:t>Organizar o acesso da população com necessidades de cuidado em saúde mental à Rede de Atenção Psicossocial no contexto da Atenção Primária à Saúde</a:t>
            </a:r>
          </a:p>
        </p:txBody>
      </p:sp>
    </p:spTree>
    <p:extLst>
      <p:ext uri="{BB962C8B-B14F-4D97-AF65-F5344CB8AC3E}">
        <p14:creationId xmlns:p14="http://schemas.microsoft.com/office/powerpoint/2010/main" val="934163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80336-5CF0-4282-B058-1F57ABC7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Matriciamento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5CD5CE-B14B-432E-94B7-91784E3A5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Interação e comunicação entre membros da equipe</a:t>
            </a:r>
          </a:p>
          <a:p>
            <a:endParaRPr lang="pt-BR" dirty="0"/>
          </a:p>
          <a:p>
            <a:r>
              <a:rPr lang="pt-BR" dirty="0"/>
              <a:t>Objetivos comuns em torno dos quais o trabalho coletivo é organizado (equipe conhece as características e as necessidades de saúde dos usuários/pacientes e respectivas famílias e, a partir destes e do contexto de trabalho em que atua, define prioridades de cuidado)</a:t>
            </a:r>
          </a:p>
          <a:p>
            <a:endParaRPr lang="pt-BR" dirty="0"/>
          </a:p>
          <a:p>
            <a:r>
              <a:rPr lang="pt-BR" dirty="0"/>
              <a:t>Responsabilidade compartilhada pela orientação do trabalho para a excelência</a:t>
            </a:r>
          </a:p>
          <a:p>
            <a:endParaRPr lang="pt-BR" dirty="0"/>
          </a:p>
          <a:p>
            <a:r>
              <a:rPr lang="pt-BR" dirty="0"/>
              <a:t>Promoção da inovação no trabalho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5869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80336-5CF0-4282-B058-1F57ABC7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Cuidado interdisciplinar colaborativo em saúde mental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5CD5CE-B14B-432E-94B7-91784E3A5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52358"/>
            <a:ext cx="10558152" cy="450166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Como as unidades se organizam para o trabalho interdisciplinar colaborativo enquanto equipe multiprofissional (ESF/NASF-AB)?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Como as unidades se organizam para o </a:t>
            </a:r>
            <a:r>
              <a:rPr lang="pt-BR" dirty="0" err="1"/>
              <a:t>matriciamento</a:t>
            </a:r>
            <a:r>
              <a:rPr lang="pt-BR" dirty="0"/>
              <a:t> com outros pontos da RAPS? Quais são os profissionais ou instituições </a:t>
            </a:r>
            <a:r>
              <a:rPr lang="pt-BR" dirty="0" err="1"/>
              <a:t>matriciadoras</a:t>
            </a:r>
            <a:r>
              <a:rPr lang="pt-BR" dirty="0"/>
              <a:t>?</a:t>
            </a:r>
          </a:p>
          <a:p>
            <a:endParaRPr lang="pt-BR" dirty="0"/>
          </a:p>
          <a:p>
            <a:r>
              <a:rPr lang="pt-BR" dirty="0"/>
              <a:t>Existe horário protegido para o trabalho interdisciplinar na agenda das unidades?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 gestão da unidade e a gestão municipal promovem a organização do trabalho interdisciplinar colaborativo na RAPS?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Os profissionais estão dispostos para o cuidado interdisciplinar colaborativo?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156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1" name="Imagem 10" descr="Uma imagem contendo pessoa, segurando, em pé, beisebol&#10;&#10;Descrição gerada automaticamente">
            <a:extLst>
              <a:ext uri="{FF2B5EF4-FFF2-40B4-BE49-F238E27FC236}">
                <a16:creationId xmlns:a16="http://schemas.microsoft.com/office/drawing/2014/main" id="{7379FA00-C278-4081-8B00-05B00586E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94" y="822472"/>
            <a:ext cx="7785260" cy="6461766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ECE6852-C934-4B67-A8AD-7131374600A7}"/>
              </a:ext>
            </a:extLst>
          </p:cNvPr>
          <p:cNvSpPr/>
          <p:nvPr/>
        </p:nvSpPr>
        <p:spPr>
          <a:xfrm>
            <a:off x="294269" y="1255560"/>
            <a:ext cx="7175676" cy="5018631"/>
          </a:xfrm>
          <a:prstGeom prst="roundRect">
            <a:avLst/>
          </a:prstGeom>
          <a:noFill/>
          <a:ln>
            <a:solidFill>
              <a:srgbClr val="681B5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2CAC04E-BDCA-4AE5-8CE0-BC1E38704423}"/>
              </a:ext>
            </a:extLst>
          </p:cNvPr>
          <p:cNvSpPr txBox="1"/>
          <p:nvPr/>
        </p:nvSpPr>
        <p:spPr>
          <a:xfrm>
            <a:off x="620006" y="1444300"/>
            <a:ext cx="66811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Vamos enriquecer essa discussão conhecendo o material de apoio “Orientações para a organização do trabalho interdisciplinar em saúde mental na APS” disponível na biblioteca virtual do Saúde Mental na APS no </a:t>
            </a:r>
            <a:r>
              <a:rPr lang="pt-BR" sz="2400" b="1" dirty="0" err="1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e-Planifica</a:t>
            </a:r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 (planificasus.com.br)</a:t>
            </a: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Analise a organização do trabalho interdisciplinar colaborativo na perspectiva da gestão estadual. Será que promovemos apoio para estas estratégias em nossa atuação?</a:t>
            </a:r>
          </a:p>
        </p:txBody>
      </p:sp>
    </p:spTree>
    <p:extLst>
      <p:ext uri="{BB962C8B-B14F-4D97-AF65-F5344CB8AC3E}">
        <p14:creationId xmlns:p14="http://schemas.microsoft.com/office/powerpoint/2010/main" val="1163996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A765B15-ABB6-4AA5-9910-87CCFDB18EC1}"/>
              </a:ext>
            </a:extLst>
          </p:cNvPr>
          <p:cNvSpPr txBox="1"/>
          <p:nvPr/>
        </p:nvSpPr>
        <p:spPr>
          <a:xfrm>
            <a:off x="3863956" y="2161147"/>
            <a:ext cx="650778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Diante da análise feita, discutam e registrem os elementos facilitadores e dificultadores da organização do trabalho interdisciplinar colaborativo em saúde mental na APS meio da matriz FOFA a seguir</a:t>
            </a: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Não esqueçam de estabelecer ações no Plano de Ação do Grupo Condutor Estadual no </a:t>
            </a:r>
            <a:r>
              <a:rPr lang="pt-BR" sz="2400" b="1" dirty="0" err="1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e-Planifica</a:t>
            </a:r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!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94385A-5A44-48E0-9012-873FC65D9AE2}"/>
              </a:ext>
            </a:extLst>
          </p:cNvPr>
          <p:cNvSpPr/>
          <p:nvPr/>
        </p:nvSpPr>
        <p:spPr>
          <a:xfrm>
            <a:off x="3347401" y="1544293"/>
            <a:ext cx="7418922" cy="4650029"/>
          </a:xfrm>
          <a:prstGeom prst="roundRect">
            <a:avLst/>
          </a:prstGeom>
          <a:noFill/>
          <a:ln>
            <a:solidFill>
              <a:srgbClr val="681B5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Pessoa em pé com chapéu&#10;&#10;Descrição gerada automaticamente com confiança média">
            <a:extLst>
              <a:ext uri="{FF2B5EF4-FFF2-40B4-BE49-F238E27FC236}">
                <a16:creationId xmlns:a16="http://schemas.microsoft.com/office/drawing/2014/main" id="{580CF06E-D5AB-417C-96A6-FEC524CAE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76951" y="600508"/>
            <a:ext cx="12779979" cy="106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41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5B974-CB0A-427D-BD92-627248B9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84F3174A-3CF7-46DF-87E2-E0CB306714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882" y="996845"/>
          <a:ext cx="10822897" cy="568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224B678-3288-48F0-87D6-3B76CFA1598B}"/>
              </a:ext>
            </a:extLst>
          </p:cNvPr>
          <p:cNvSpPr txBox="1"/>
          <p:nvPr/>
        </p:nvSpPr>
        <p:spPr>
          <a:xfrm>
            <a:off x="337851" y="1821305"/>
            <a:ext cx="677108" cy="4056182"/>
          </a:xfrm>
          <a:prstGeom prst="rect">
            <a:avLst/>
          </a:prstGeom>
          <a:solidFill>
            <a:srgbClr val="681B53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Fatores internos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09D475-FF57-42F1-82B9-4F1391B45949}"/>
              </a:ext>
            </a:extLst>
          </p:cNvPr>
          <p:cNvSpPr txBox="1"/>
          <p:nvPr/>
        </p:nvSpPr>
        <p:spPr>
          <a:xfrm rot="10800000">
            <a:off x="10156451" y="1821305"/>
            <a:ext cx="677108" cy="4056182"/>
          </a:xfrm>
          <a:prstGeom prst="rect">
            <a:avLst/>
          </a:prstGeom>
          <a:solidFill>
            <a:srgbClr val="9C4884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Fatores externos</a:t>
            </a:r>
          </a:p>
        </p:txBody>
      </p:sp>
    </p:spTree>
    <p:extLst>
      <p:ext uri="{BB962C8B-B14F-4D97-AF65-F5344CB8AC3E}">
        <p14:creationId xmlns:p14="http://schemas.microsoft.com/office/powerpoint/2010/main" val="976383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8" y="1207363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1073C-C55D-4386-8D0A-9521282E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Acesso à RAPS pela APS</a:t>
            </a:r>
            <a:br>
              <a:rPr lang="pt-BR" dirty="0"/>
            </a:br>
            <a:r>
              <a:rPr lang="pt-BR" sz="2000" dirty="0"/>
              <a:t>*Caso avalie pertinente o alinhamento teórico-conceitual no planejamento, utilizar este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FB0A11-56DB-4249-83D3-F418965B0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40347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A questão central do acesso é o </a:t>
            </a:r>
            <a:r>
              <a:rPr lang="pt-BR" b="1" dirty="0"/>
              <a:t>equilíbrio entre demanda, oferta e necessidades de saúde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Todas os métodos e ferramentas devem conduzir a esse equilíbrio.</a:t>
            </a:r>
          </a:p>
          <a:p>
            <a:pPr algn="just"/>
            <a:r>
              <a:rPr lang="pt-BR" dirty="0"/>
              <a:t>O segredo para a melhoria do acesso está em alcançar o balanceamento da oferta, demanda e necessidade, numa periodicidade diária, semanal e mensal.</a:t>
            </a:r>
          </a:p>
          <a:p>
            <a:pPr algn="just"/>
            <a:r>
              <a:rPr lang="pt-BR" dirty="0"/>
              <a:t>Requer:</a:t>
            </a:r>
          </a:p>
          <a:p>
            <a:pPr lvl="1" algn="just"/>
            <a:r>
              <a:rPr lang="pt-BR" dirty="0"/>
              <a:t>compreensão da oferta e da demanda;</a:t>
            </a:r>
          </a:p>
          <a:p>
            <a:pPr lvl="1" algn="just"/>
            <a:r>
              <a:rPr lang="pt-BR" dirty="0"/>
              <a:t>comunicação eficaz em todos os níveis, em especial utilizando reuniões de equipes clínicas e administrativas.</a:t>
            </a:r>
          </a:p>
          <a:p>
            <a:pPr algn="just"/>
            <a:r>
              <a:rPr lang="pt-BR" dirty="0"/>
              <a:t>O objetivo de fazer hoje o trabalho de hoje consiste essencialmente em balancear a demanda de hoje com a oferta de hoje.</a:t>
            </a:r>
          </a:p>
          <a:p>
            <a:pPr algn="just"/>
            <a:r>
              <a:rPr lang="pt-BR" dirty="0"/>
              <a:t>O </a:t>
            </a:r>
            <a:r>
              <a:rPr lang="pt-BR" dirty="0" err="1"/>
              <a:t>Matriciamento</a:t>
            </a:r>
            <a:r>
              <a:rPr lang="pt-BR" dirty="0"/>
              <a:t> em Saúde Mental facilita o acesso à RAPS pela APS.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001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perfil da demanda e oferta</a:t>
            </a:r>
            <a:br>
              <a:rPr lang="pt-BR" dirty="0"/>
            </a:br>
            <a:r>
              <a:rPr lang="pt-BR" sz="2000" dirty="0"/>
              <a:t>*Caso avalie pertinente o alinhamento teórico-conceitual no planejamento, utilizar este slide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10C5176-4507-4D39-B8D4-1608966E5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88546BF-6496-4B81-B7A1-D7DCC3FEF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4" t="26819" r="17029" b="11054"/>
          <a:stretch/>
        </p:blipFill>
        <p:spPr>
          <a:xfrm>
            <a:off x="445528" y="2140985"/>
            <a:ext cx="10522423" cy="471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9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3" y="980513"/>
            <a:ext cx="10052222" cy="1325563"/>
          </a:xfrm>
        </p:spPr>
        <p:txBody>
          <a:bodyPr/>
          <a:lstStyle/>
          <a:p>
            <a:r>
              <a:rPr lang="pt-BR" dirty="0"/>
              <a:t>Onde queremos chegar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378075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5419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2380" y="2391293"/>
            <a:ext cx="775063" cy="775063"/>
          </a:xfrm>
          <a:prstGeom prst="rect">
            <a:avLst/>
          </a:prstGeom>
        </p:spPr>
      </p:pic>
      <p:pic>
        <p:nvPicPr>
          <p:cNvPr id="11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9C48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782" y="2260528"/>
            <a:ext cx="914400" cy="914400"/>
          </a:xfrm>
          <a:prstGeom prst="rect">
            <a:avLst/>
          </a:prstGeom>
        </p:spPr>
      </p:pic>
      <p:sp>
        <p:nvSpPr>
          <p:cNvPr id="12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1226840" y="2545575"/>
            <a:ext cx="3211554" cy="400110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541945"/>
                </a:solidFill>
                <a:latin typeface="Poppins" pitchFamily="2" charset="77"/>
                <a:cs typeface="Poppins" pitchFamily="2" charset="77"/>
              </a:rPr>
              <a:t>ONDE ESTAMOS?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362644" y="3978541"/>
            <a:ext cx="3820685" cy="1323439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541945"/>
                </a:solidFill>
                <a:latin typeface="Poppins" pitchFamily="2" charset="77"/>
                <a:cs typeface="Poppins" pitchFamily="2" charset="77"/>
              </a:rPr>
              <a:t>DIAGNÓSTICO DO ACESSO DA PESSOA COM NECESSIDADE DE CUIDADOS EM SAÚDE MENTAL NA APS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4072535" y="5639101"/>
            <a:ext cx="3211554" cy="584775"/>
          </a:xfrm>
          <a:prstGeom prst="rect">
            <a:avLst/>
          </a:prstGeom>
          <a:solidFill>
            <a:srgbClr val="541945"/>
          </a:solidFill>
          <a:ln>
            <a:solidFill>
              <a:srgbClr val="54194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r">
              <a:defRPr/>
            </a:pPr>
            <a:r>
              <a:rPr lang="en-US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ORGANIZAÇÃO DO CUIDADO MULTIPROFISSIONAL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695789" y="2545575"/>
            <a:ext cx="5119471" cy="400110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541945"/>
                </a:solidFill>
                <a:latin typeface="Poppins" pitchFamily="2" charset="77"/>
                <a:cs typeface="Poppins" pitchFamily="2" charset="77"/>
              </a:rPr>
              <a:t>ONDE QUEREMOS CHEGAR? </a:t>
            </a:r>
          </a:p>
        </p:txBody>
      </p:sp>
      <p:sp>
        <p:nvSpPr>
          <p:cNvPr id="17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440060" y="3185184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5270355" y="4380085"/>
            <a:ext cx="2096986" cy="584775"/>
          </a:xfrm>
          <a:prstGeom prst="rect">
            <a:avLst/>
          </a:prstGeom>
          <a:solidFill>
            <a:srgbClr val="541945"/>
          </a:solidFill>
          <a:ln>
            <a:solidFill>
              <a:srgbClr val="54194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r">
              <a:defRPr/>
            </a:pPr>
            <a:r>
              <a:rPr lang="en-US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ORGANIZAÇÃO DO ACESSO NA APS</a:t>
            </a:r>
          </a:p>
        </p:txBody>
      </p:sp>
      <p:sp>
        <p:nvSpPr>
          <p:cNvPr id="21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6200000">
            <a:off x="4402423" y="4146858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8104777" y="3131873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5782834" y="379588"/>
            <a:ext cx="4834272" cy="1015663"/>
          </a:xfrm>
          <a:prstGeom prst="rect">
            <a:avLst/>
          </a:prstGeom>
          <a:noFill/>
          <a:ln w="6350">
            <a:solidFill>
              <a:srgbClr val="541945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541945"/>
                </a:solidFill>
                <a:latin typeface="Poppins" pitchFamily="2" charset="77"/>
                <a:cs typeface="Poppins" pitchFamily="2" charset="77"/>
              </a:rPr>
              <a:t>ACESSO ORGANIZADO E PADRONIZADO, GARANTINDO O CUIDADO EM SAÚDE MENTAL NA APS</a:t>
            </a:r>
          </a:p>
        </p:txBody>
      </p:sp>
      <p:sp>
        <p:nvSpPr>
          <p:cNvPr id="25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8073565" y="1639848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54194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CA01C95-F7EA-4AC6-9C72-91D685A8E378}"/>
              </a:ext>
            </a:extLst>
          </p:cNvPr>
          <p:cNvGrpSpPr/>
          <p:nvPr/>
        </p:nvGrpSpPr>
        <p:grpSpPr>
          <a:xfrm>
            <a:off x="7102089" y="3912314"/>
            <a:ext cx="2462349" cy="2462349"/>
            <a:chOff x="7177039" y="3912314"/>
            <a:chExt cx="2462349" cy="2462349"/>
          </a:xfrm>
        </p:grpSpPr>
        <p:pic>
          <p:nvPicPr>
            <p:cNvPr id="18" name="Gráfico 15" descr="Poste de sinalização estrutura de tópicos">
              <a:extLst>
                <a:ext uri="{FF2B5EF4-FFF2-40B4-BE49-F238E27FC236}">
                  <a16:creationId xmlns:a16="http://schemas.microsoft.com/office/drawing/2014/main" id="{8578D8A2-60A6-4386-87B5-92F968C83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77039" y="3912314"/>
              <a:ext cx="2462349" cy="2462349"/>
            </a:xfrm>
            <a:prstGeom prst="rect">
              <a:avLst/>
            </a:prstGeom>
          </p:spPr>
        </p:pic>
        <p:sp>
          <p:nvSpPr>
            <p:cNvPr id="3" name="Fluxograma: Conector fora de Página 2">
              <a:extLst>
                <a:ext uri="{FF2B5EF4-FFF2-40B4-BE49-F238E27FC236}">
                  <a16:creationId xmlns:a16="http://schemas.microsoft.com/office/drawing/2014/main" id="{D6346BEF-1E6C-4FF1-B328-324A50774759}"/>
                </a:ext>
              </a:extLst>
            </p:cNvPr>
            <p:cNvSpPr/>
            <p:nvPr/>
          </p:nvSpPr>
          <p:spPr>
            <a:xfrm rot="5400000">
              <a:off x="7729091" y="5409549"/>
              <a:ext cx="422365" cy="935878"/>
            </a:xfrm>
            <a:prstGeom prst="flowChartOffpageConnector">
              <a:avLst/>
            </a:prstGeom>
            <a:solidFill>
              <a:schemeClr val="bg1"/>
            </a:solidFill>
            <a:ln w="76200">
              <a:solidFill>
                <a:srgbClr val="54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TextBox 47">
            <a:extLst>
              <a:ext uri="{FF2B5EF4-FFF2-40B4-BE49-F238E27FC236}">
                <a16:creationId xmlns:a16="http://schemas.microsoft.com/office/drawing/2014/main" id="{C18CFCDD-6AB5-44AE-814F-0E6F20A0A6CA}"/>
              </a:ext>
            </a:extLst>
          </p:cNvPr>
          <p:cNvSpPr txBox="1"/>
          <p:nvPr/>
        </p:nvSpPr>
        <p:spPr>
          <a:xfrm>
            <a:off x="9348388" y="4964860"/>
            <a:ext cx="1939206" cy="584775"/>
          </a:xfrm>
          <a:prstGeom prst="rect">
            <a:avLst/>
          </a:prstGeom>
          <a:solidFill>
            <a:srgbClr val="541945"/>
          </a:solidFill>
          <a:ln>
            <a:solidFill>
              <a:srgbClr val="54194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DIAGNÓSTICO MATRICIAMENTO</a:t>
            </a:r>
          </a:p>
        </p:txBody>
      </p:sp>
    </p:spTree>
    <p:extLst>
      <p:ext uri="{BB962C8B-B14F-4D97-AF65-F5344CB8AC3E}">
        <p14:creationId xmlns:p14="http://schemas.microsoft.com/office/powerpoint/2010/main" val="327334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5963D-2979-4367-B03C-F9AB248D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6A9E9-2F5E-400B-9601-BDB38D585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Inserir aqui o cronograma para operacionalização da etapa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272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34219-BF9A-4817-8249-7D9D47AB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II</a:t>
            </a:r>
          </a:p>
        </p:txBody>
      </p:sp>
    </p:spTree>
    <p:extLst>
      <p:ext uri="{BB962C8B-B14F-4D97-AF65-F5344CB8AC3E}">
        <p14:creationId xmlns:p14="http://schemas.microsoft.com/office/powerpoint/2010/main" val="192492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15D31-59EB-4ECB-8C1B-9263EDFE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Acesso à RAPS no contexto da APS</a:t>
            </a:r>
          </a:p>
        </p:txBody>
      </p:sp>
    </p:spTree>
    <p:extLst>
      <p:ext uri="{BB962C8B-B14F-4D97-AF65-F5344CB8AC3E}">
        <p14:creationId xmlns:p14="http://schemas.microsoft.com/office/powerpoint/2010/main" val="2797425582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2093</Words>
  <Application>Microsoft Office PowerPoint</Application>
  <PresentationFormat>Widescreen</PresentationFormat>
  <Paragraphs>319</Paragraphs>
  <Slides>35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35</vt:i4>
      </vt:variant>
    </vt:vector>
  </HeadingPairs>
  <TitlesOfParts>
    <vt:vector size="48" baseType="lpstr">
      <vt:lpstr>Arial</vt:lpstr>
      <vt:lpstr>Avenir Next LT Pro Demi</vt:lpstr>
      <vt:lpstr>Calibri</vt:lpstr>
      <vt:lpstr>Calibri Light</vt:lpstr>
      <vt:lpstr>Poppins</vt:lpstr>
      <vt:lpstr>Tisa Sans Pro</vt:lpstr>
      <vt:lpstr>Capa Início</vt:lpstr>
      <vt:lpstr>Capa Zezé</vt:lpstr>
      <vt:lpstr>Capa Seção</vt:lpstr>
      <vt:lpstr>Conteúdo 1</vt:lpstr>
      <vt:lpstr>Conteúdo 2</vt:lpstr>
      <vt:lpstr>Conteúdo 3</vt:lpstr>
      <vt:lpstr>Capa Final e-Planifica</vt:lpstr>
      <vt:lpstr>Material de Apoio - Parte I </vt:lpstr>
      <vt:lpstr>Apresentação da Etapa 3 Acesso à Rede de Atenção Psicossocial pela APS</vt:lpstr>
      <vt:lpstr>Objetivo geral da Etapa</vt:lpstr>
      <vt:lpstr>O Acesso à RAPS pela APS *Caso avalie pertinente o alinhamento teórico-conceitual no planejamento, utilizar este slide</vt:lpstr>
      <vt:lpstr>O perfil da demanda e oferta *Caso avalie pertinente o alinhamento teórico-conceitual no planejamento, utilizar este slide</vt:lpstr>
      <vt:lpstr>Onde queremos chegar</vt:lpstr>
      <vt:lpstr>Cronograma e Operacionalização da Etapa</vt:lpstr>
      <vt:lpstr>Material de Apoio - Parte II</vt:lpstr>
      <vt:lpstr>Acesso à RAPS no contexto da APS</vt:lpstr>
      <vt:lpstr>Cobertura Populacional da APS </vt:lpstr>
      <vt:lpstr>Programa Saúde na Hora </vt:lpstr>
      <vt:lpstr>Carteira de Serviços da APS</vt:lpstr>
      <vt:lpstr>Municípios da Região</vt:lpstr>
      <vt:lpstr>Barreiras de acesso </vt:lpstr>
      <vt:lpstr>Acesso Padronizado</vt:lpstr>
      <vt:lpstr>Diagnóstico da RAPS</vt:lpstr>
      <vt:lpstr>Mapeamento de pessoas com necessidades de cuidado em Saúde Mental</vt:lpstr>
      <vt:lpstr>Previne Brasil </vt:lpstr>
      <vt:lpstr>Material de Apoio - Parte III</vt:lpstr>
      <vt:lpstr>Intervenções psicossociais na APS</vt:lpstr>
      <vt:lpstr>Apresentação do PowerPoint</vt:lpstr>
      <vt:lpstr>Intervenções Psicossociais na APS</vt:lpstr>
      <vt:lpstr>Apresentação do PowerPoint</vt:lpstr>
      <vt:lpstr>Apresentação do PowerPoint</vt:lpstr>
      <vt:lpstr>Apresentação do PowerPoint</vt:lpstr>
      <vt:lpstr>Material de Apoio - Parte IV</vt:lpstr>
      <vt:lpstr>Organização do trabalho interdisciplinar para o cuidado colaborativo em saúde mental na APS</vt:lpstr>
      <vt:lpstr>Constituição de equipes interdisciplinares</vt:lpstr>
      <vt:lpstr>Matriciamento</vt:lpstr>
      <vt:lpstr>Matriciamento</vt:lpstr>
      <vt:lpstr>Cuidado interdisciplinar colaborativo em saúde mental na APS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130</cp:revision>
  <dcterms:created xsi:type="dcterms:W3CDTF">2021-05-10T00:56:02Z</dcterms:created>
  <dcterms:modified xsi:type="dcterms:W3CDTF">2023-02-16T20:20:07Z</dcterms:modified>
</cp:coreProperties>
</file>