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0"/>
  </p:notesMasterIdLst>
  <p:handoutMasterIdLst>
    <p:handoutMasterId r:id="rId31"/>
  </p:handoutMasterIdLst>
  <p:sldIdLst>
    <p:sldId id="271" r:id="rId8"/>
    <p:sldId id="263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72" r:id="rId24"/>
    <p:sldId id="287" r:id="rId25"/>
    <p:sldId id="273" r:id="rId26"/>
    <p:sldId id="288" r:id="rId27"/>
    <p:sldId id="289" r:id="rId28"/>
    <p:sldId id="26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0CE2D2-BF27-E1AA-BE3E-CAE6A61A96A8}" name="Ana Alice Freire de Sousa" initials="AAFdS" userId="S::alice.freire@einstein.br::3facf6dd-6543-422e-add7-af8d2a71ac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B53"/>
    <a:srgbClr val="9C4884"/>
    <a:srgbClr val="429859"/>
    <a:srgbClr val="59913A"/>
    <a:srgbClr val="35743D"/>
    <a:srgbClr val="006B65"/>
    <a:srgbClr val="1D7D5B"/>
    <a:srgbClr val="114834"/>
    <a:srgbClr val="345292"/>
    <a:srgbClr val="009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19/10/2022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19/10/2022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46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43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81B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Uma imagem contendo Site&#10;&#10;Descrição gerada automaticamente">
            <a:extLst>
              <a:ext uri="{FF2B5EF4-FFF2-40B4-BE49-F238E27FC236}">
                <a16:creationId xmlns:a16="http://schemas.microsoft.com/office/drawing/2014/main" id="{CABBE961-38A2-4C30-AE0A-3D8832CF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7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B0F494E-2519-45FD-BE4E-B2C5344A888E}"/>
              </a:ext>
            </a:extLst>
          </p:cNvPr>
          <p:cNvGrpSpPr/>
          <p:nvPr/>
        </p:nvGrpSpPr>
        <p:grpSpPr>
          <a:xfrm>
            <a:off x="1626528" y="4837544"/>
            <a:ext cx="2511805" cy="779397"/>
            <a:chOff x="7440852" y="4671141"/>
            <a:chExt cx="2521944" cy="78254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6536F13-8B2C-4E74-B3F5-F59EC2711046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Seta para a direita 6">
              <a:extLst>
                <a:ext uri="{FF2B5EF4-FFF2-40B4-BE49-F238E27FC236}">
                  <a16:creationId xmlns:a16="http://schemas.microsoft.com/office/drawing/2014/main" id="{87EFC569-8E90-4FB9-BF12-414FFF84675F}"/>
                </a:ext>
              </a:extLst>
            </p:cNvPr>
            <p:cNvSpPr/>
            <p:nvPr/>
          </p:nvSpPr>
          <p:spPr>
            <a:xfrm>
              <a:off x="7704782" y="4671141"/>
              <a:ext cx="1800225" cy="2880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EQUIPE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51CB8D20-AE25-46DE-900A-25DD3F917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00" b="14301"/>
            <a:stretch/>
          </p:blipFill>
          <p:spPr>
            <a:xfrm>
              <a:off x="8128171" y="4959253"/>
              <a:ext cx="1046429" cy="494431"/>
            </a:xfrm>
            <a:prstGeom prst="rect">
              <a:avLst/>
            </a:prstGeom>
          </p:spPr>
        </p:pic>
      </p:grpSp>
      <p:sp>
        <p:nvSpPr>
          <p:cNvPr id="8" name="Seta para a direita 6">
            <a:extLst>
              <a:ext uri="{FF2B5EF4-FFF2-40B4-BE49-F238E27FC236}">
                <a16:creationId xmlns:a16="http://schemas.microsoft.com/office/drawing/2014/main" id="{EE6FCBDF-22DC-47E7-9B43-B834039CD3DD}"/>
              </a:ext>
            </a:extLst>
          </p:cNvPr>
          <p:cNvSpPr/>
          <p:nvPr/>
        </p:nvSpPr>
        <p:spPr>
          <a:xfrm>
            <a:off x="1985936" y="2972814"/>
            <a:ext cx="1792988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PROPÓSITO</a:t>
            </a:r>
          </a:p>
        </p:txBody>
      </p:sp>
      <p:sp>
        <p:nvSpPr>
          <p:cNvPr id="9" name="Seta para a direita 6">
            <a:extLst>
              <a:ext uri="{FF2B5EF4-FFF2-40B4-BE49-F238E27FC236}">
                <a16:creationId xmlns:a16="http://schemas.microsoft.com/office/drawing/2014/main" id="{017FDBA6-84C1-4630-8CEE-2983EB0C5BF8}"/>
              </a:ext>
            </a:extLst>
          </p:cNvPr>
          <p:cNvSpPr/>
          <p:nvPr/>
        </p:nvSpPr>
        <p:spPr>
          <a:xfrm>
            <a:off x="4016770" y="5378675"/>
            <a:ext cx="1039803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PADRÕES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066442B-031A-4CC7-BBEC-1B0B14D92D0B}"/>
              </a:ext>
            </a:extLst>
          </p:cNvPr>
          <p:cNvGrpSpPr/>
          <p:nvPr/>
        </p:nvGrpSpPr>
        <p:grpSpPr>
          <a:xfrm>
            <a:off x="1423640" y="3560982"/>
            <a:ext cx="2753819" cy="1195503"/>
            <a:chOff x="2122366" y="5636877"/>
            <a:chExt cx="2753819" cy="119550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A929988-1F25-45B7-9FA7-80382D639D36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60648286-7760-42B2-AFA1-BFE329883E06}"/>
                </a:ext>
              </a:extLst>
            </p:cNvPr>
            <p:cNvGrpSpPr/>
            <p:nvPr/>
          </p:nvGrpSpPr>
          <p:grpSpPr>
            <a:xfrm>
              <a:off x="2400646" y="5731736"/>
              <a:ext cx="2197258" cy="1005785"/>
              <a:chOff x="2136816" y="5642979"/>
              <a:chExt cx="2197258" cy="1005785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F53D3B48-5524-4499-BA39-500366617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3171" y="5650941"/>
                <a:ext cx="1820903" cy="997823"/>
              </a:xfrm>
              <a:prstGeom prst="rect">
                <a:avLst/>
              </a:prstGeom>
            </p:spPr>
          </p:pic>
          <p:sp>
            <p:nvSpPr>
              <p:cNvPr id="14" name="Seta para a direita 6">
                <a:extLst>
                  <a:ext uri="{FF2B5EF4-FFF2-40B4-BE49-F238E27FC236}">
                    <a16:creationId xmlns:a16="http://schemas.microsoft.com/office/drawing/2014/main" id="{63ADFA99-76A8-4687-9014-6AA47203065B}"/>
                  </a:ext>
                </a:extLst>
              </p:cNvPr>
              <p:cNvSpPr/>
              <p:nvPr/>
            </p:nvSpPr>
            <p:spPr>
              <a:xfrm>
                <a:off x="2136816" y="5642979"/>
                <a:ext cx="1367023" cy="285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074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394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98F82D6-E355-403A-8626-2575B1078D67}"/>
              </a:ext>
            </a:extLst>
          </p:cNvPr>
          <p:cNvGrpSpPr/>
          <p:nvPr/>
        </p:nvGrpSpPr>
        <p:grpSpPr>
          <a:xfrm>
            <a:off x="4429220" y="3979763"/>
            <a:ext cx="1738994" cy="896382"/>
            <a:chOff x="5166569" y="3157013"/>
            <a:chExt cx="1746013" cy="900000"/>
          </a:xfrm>
        </p:grpSpPr>
        <p:sp>
          <p:nvSpPr>
            <p:cNvPr id="16" name="Seta para a direita 5">
              <a:extLst>
                <a:ext uri="{FF2B5EF4-FFF2-40B4-BE49-F238E27FC236}">
                  <a16:creationId xmlns:a16="http://schemas.microsoft.com/office/drawing/2014/main" id="{3EA6E402-F1C5-4B90-9017-3A8EE3502C6D}"/>
                </a:ext>
              </a:extLst>
            </p:cNvPr>
            <p:cNvSpPr/>
            <p:nvPr/>
          </p:nvSpPr>
          <p:spPr bwMode="auto">
            <a:xfrm>
              <a:off x="5904582" y="3157013"/>
              <a:ext cx="1008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SAÍDA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output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809619A-6391-40D8-874A-0338199B6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E28A5411-2988-4467-9FD2-28B03E30FA2F}"/>
              </a:ext>
            </a:extLst>
          </p:cNvPr>
          <p:cNvSpPr/>
          <p:nvPr/>
        </p:nvSpPr>
        <p:spPr>
          <a:xfrm>
            <a:off x="982847" y="2440838"/>
            <a:ext cx="4472863" cy="612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3E827C6-1CA1-4AFC-9829-E2B3B6607452}"/>
              </a:ext>
            </a:extLst>
          </p:cNvPr>
          <p:cNvSpPr/>
          <p:nvPr/>
        </p:nvSpPr>
        <p:spPr>
          <a:xfrm>
            <a:off x="668701" y="5366156"/>
            <a:ext cx="4472863" cy="38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1045F72-32F1-4577-840C-D5EBFD3C3695}"/>
              </a:ext>
            </a:extLst>
          </p:cNvPr>
          <p:cNvSpPr/>
          <p:nvPr/>
        </p:nvSpPr>
        <p:spPr>
          <a:xfrm>
            <a:off x="567586" y="2406133"/>
            <a:ext cx="3817484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9009831-3D79-44AC-B57B-C5C796FA64BA}"/>
              </a:ext>
            </a:extLst>
          </p:cNvPr>
          <p:cNvSpPr txBox="1"/>
          <p:nvPr/>
        </p:nvSpPr>
        <p:spPr bwMode="auto">
          <a:xfrm>
            <a:off x="6881922" y="906947"/>
            <a:ext cx="3915652" cy="1057295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algn="ctr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pt-BR" sz="3200" b="1" kern="0" dirty="0">
                <a:solidFill>
                  <a:srgbClr val="C00000"/>
                </a:solidFill>
                <a:latin typeface="+mn-lt"/>
              </a:rPr>
              <a:t>RESULTADO [Valor agregado]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AF92694-558B-4662-BEBA-6FA9E8BCA57E}"/>
              </a:ext>
            </a:extLst>
          </p:cNvPr>
          <p:cNvSpPr txBox="1"/>
          <p:nvPr/>
        </p:nvSpPr>
        <p:spPr bwMode="auto">
          <a:xfrm>
            <a:off x="6384866" y="2028285"/>
            <a:ext cx="4824287" cy="4504393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342900" indent="-342900" defTabSz="910742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Quais resultados são esperados| Propósito da equipe</a:t>
            </a:r>
          </a:p>
          <a:p>
            <a:pPr marL="342900" indent="-342900" defTabSz="910742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O que medir? | Tempos de espera | Utilização dos serviços | Satisfação do usuário</a:t>
            </a:r>
          </a:p>
          <a:p>
            <a:pPr marL="342900" indent="-342900" defTabSz="910742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O que medir na condição crônica: estratificação de risco, estabilização clínica-psíquica-funcional, capacidade de autocuidado</a:t>
            </a:r>
          </a:p>
          <a:p>
            <a:pPr marL="342900" indent="-342900" defTabSz="910742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Como medir? | Sistema de monitoramento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0709D8B-5D4B-416E-8048-D66D6A6DBFE5}"/>
              </a:ext>
            </a:extLst>
          </p:cNvPr>
          <p:cNvSpPr txBox="1"/>
          <p:nvPr/>
        </p:nvSpPr>
        <p:spPr>
          <a:xfrm>
            <a:off x="360000" y="1329192"/>
            <a:ext cx="7073071" cy="5710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100013" algn="just" defTabSz="914400">
              <a:lnSpc>
                <a:spcPct val="90000"/>
              </a:lnSpc>
              <a:buClr>
                <a:srgbClr val="B00000"/>
              </a:buClr>
              <a:buSzPct val="90000"/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Pontos centrais para o acesso:</a:t>
            </a:r>
          </a:p>
        </p:txBody>
      </p:sp>
    </p:spTree>
    <p:extLst>
      <p:ext uri="{BB962C8B-B14F-4D97-AF65-F5344CB8AC3E}">
        <p14:creationId xmlns:p14="http://schemas.microsoft.com/office/powerpoint/2010/main" val="1388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F497B-44C5-4127-A9CF-77D19DA8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qualificar o acesso?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9EBABE-704D-4020-8F8A-4012EAF18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Conhecimento dos profissionais</a:t>
            </a:r>
          </a:p>
          <a:p>
            <a:r>
              <a:rPr lang="pt-BR" dirty="0"/>
              <a:t>Conhecimento das necessidades das pessoas usuárias</a:t>
            </a:r>
          </a:p>
          <a:p>
            <a:r>
              <a:rPr lang="pt-BR" dirty="0"/>
              <a:t>Conhecimento do perfil da demanda</a:t>
            </a:r>
          </a:p>
          <a:p>
            <a:r>
              <a:rPr lang="pt-BR" dirty="0"/>
              <a:t>Conhecimento do balanço do atendimento semanal</a:t>
            </a:r>
          </a:p>
          <a:p>
            <a:r>
              <a:rPr lang="pt-BR" dirty="0"/>
              <a:t>Organização da recepção</a:t>
            </a:r>
          </a:p>
          <a:p>
            <a:r>
              <a:rPr lang="pt-BR" dirty="0"/>
              <a:t>Organização dos fluxos de atendimento</a:t>
            </a:r>
          </a:p>
        </p:txBody>
      </p:sp>
      <p:pic>
        <p:nvPicPr>
          <p:cNvPr id="5" name="Gráfico 4" descr="Área de Transferência Marcada com preenchimento sólido">
            <a:extLst>
              <a:ext uri="{FF2B5EF4-FFF2-40B4-BE49-F238E27FC236}">
                <a16:creationId xmlns:a16="http://schemas.microsoft.com/office/drawing/2014/main" id="{F685AB43-7413-48C1-A8A9-8C07B84C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5468" y="1887511"/>
            <a:ext cx="3644410" cy="3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8863C-088C-432C-880D-8E6A7879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conhecimento dos Profissionais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BCF28-5121-4091-A197-A8C435F5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487814" cy="4072329"/>
          </a:xfrm>
        </p:spPr>
        <p:txBody>
          <a:bodyPr>
            <a:normAutofit/>
          </a:bodyPr>
          <a:lstStyle/>
          <a:p>
            <a:r>
              <a:rPr lang="pt-BR" b="1" dirty="0"/>
              <a:t>Objetivo</a:t>
            </a:r>
            <a:r>
              <a:rPr lang="pt-BR" dirty="0"/>
              <a:t>: conhecer a equipe</a:t>
            </a:r>
          </a:p>
          <a:p>
            <a:pPr lvl="1"/>
            <a:r>
              <a:rPr lang="pt-BR" dirty="0"/>
              <a:t>Levantar informações do quadro de pessoal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b="1" dirty="0"/>
              <a:t>Verificar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Como estão os profissionais da equipe? Como a situação de saúde, motivação e satisfação dos profissionais pode impactar no acesso da população aos serviços? Que problemas identificados na aplicação dos instrumentos foram enfrentados e superados?</a:t>
            </a:r>
          </a:p>
          <a:p>
            <a:pPr lvl="1"/>
            <a:r>
              <a:rPr lang="pt-BR" dirty="0"/>
              <a:t>Como é distribuída a carga horária dos profissionais (horas dedicadas ao atendimento da população, visitas domiciliares, atividades educacionais, reuniões administrativas e outras)?</a:t>
            </a:r>
          </a:p>
          <a:p>
            <a:pPr lvl="1"/>
            <a:r>
              <a:rPr lang="pt-BR" dirty="0"/>
              <a:t>Qual a capacidade de atendimentos dos profissionais (número de atendimentos por dia, semana, mês e ano)?</a:t>
            </a:r>
          </a:p>
        </p:txBody>
      </p:sp>
      <p:pic>
        <p:nvPicPr>
          <p:cNvPr id="5" name="Gráfico 4" descr="Médica com preenchimento sólido">
            <a:extLst>
              <a:ext uri="{FF2B5EF4-FFF2-40B4-BE49-F238E27FC236}">
                <a16:creationId xmlns:a16="http://schemas.microsoft.com/office/drawing/2014/main" id="{EED80AD1-199A-4518-9997-26510C8B2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2726" y="1178439"/>
            <a:ext cx="2525145" cy="25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8A242-3B66-4197-BA91-239E0745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Conhecimento das Pessoas Usuárias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5C7322-9F31-4D57-A2DA-C4E1060A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7187210" cy="3974777"/>
          </a:xfrm>
        </p:spPr>
        <p:txBody>
          <a:bodyPr>
            <a:normAutofit/>
          </a:bodyPr>
          <a:lstStyle/>
          <a:p>
            <a:r>
              <a:rPr lang="pt-BR" b="1" dirty="0"/>
              <a:t>Objetivo</a:t>
            </a:r>
            <a:r>
              <a:rPr lang="pt-BR" dirty="0"/>
              <a:t>: conhecer a população</a:t>
            </a:r>
          </a:p>
          <a:p>
            <a:pPr lvl="1"/>
            <a:r>
              <a:rPr lang="pt-BR" dirty="0"/>
              <a:t>Analisar população geral cadastrada na unidade e população estimada não cadastrada.</a:t>
            </a:r>
          </a:p>
          <a:p>
            <a:pPr lvl="1"/>
            <a:r>
              <a:rPr lang="pt-BR" dirty="0"/>
              <a:t>Analisar o parâmetro de cobertura da população e a taxa de cobertura de cadastro</a:t>
            </a:r>
          </a:p>
          <a:p>
            <a:pPr lvl="1"/>
            <a:r>
              <a:rPr lang="pt-BR" dirty="0"/>
              <a:t>Analisar subpopulação com necessidade de cuidado em saúde mental:</a:t>
            </a:r>
          </a:p>
          <a:p>
            <a:pPr lvl="2"/>
            <a:r>
              <a:rPr lang="pt-BR" dirty="0"/>
              <a:t>Quantas pessoas responderam a ficha de Sinais de alerta?</a:t>
            </a:r>
          </a:p>
          <a:p>
            <a:pPr lvl="2"/>
            <a:r>
              <a:rPr lang="pt-BR" dirty="0"/>
              <a:t>As pessoas que tem algum sinal de alerta foram incluídas no mapeamento de pessoas com necessidades de cuidado em saúde mental?</a:t>
            </a:r>
          </a:p>
          <a:p>
            <a:pPr lvl="2"/>
            <a:r>
              <a:rPr lang="pt-BR" dirty="0"/>
              <a:t>Qual o número de pessoas estimadas e não acompanhadas?</a:t>
            </a:r>
          </a:p>
          <a:p>
            <a:endParaRPr lang="pt-BR" dirty="0"/>
          </a:p>
        </p:txBody>
      </p:sp>
      <p:pic>
        <p:nvPicPr>
          <p:cNvPr id="5" name="Gráfico 4" descr="Grupo de pessoas com preenchimento sólido">
            <a:extLst>
              <a:ext uri="{FF2B5EF4-FFF2-40B4-BE49-F238E27FC236}">
                <a16:creationId xmlns:a16="http://schemas.microsoft.com/office/drawing/2014/main" id="{891E8E16-9B7B-4974-B761-C36DBC68B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1329" y="2306076"/>
            <a:ext cx="3336388" cy="33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0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444A3-768E-4155-9CF7-9057ECD4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Conhecimento das Pessoas Usuárias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A075C8-4E4A-4E78-A5CC-06EA13E1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4004757"/>
          </a:xfrm>
        </p:spPr>
        <p:txBody>
          <a:bodyPr>
            <a:normAutofit/>
          </a:bodyPr>
          <a:lstStyle/>
          <a:p>
            <a:r>
              <a:rPr lang="pt-BR" b="1" dirty="0"/>
              <a:t>Revisitar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Como está o cadastro da população (em papel e digitalizado no e-SUS)?</a:t>
            </a:r>
          </a:p>
          <a:p>
            <a:pPr lvl="1"/>
            <a:r>
              <a:rPr lang="pt-BR" dirty="0"/>
              <a:t>O parâmetro população-equipe está equilibrado? </a:t>
            </a:r>
          </a:p>
          <a:p>
            <a:pPr lvl="1"/>
            <a:r>
              <a:rPr lang="pt-BR" dirty="0"/>
              <a:t>Se SIM, manter o cadastro sempre atualizado e definir ações para conhecimento e acompanhamento das pessoas com suas necessidades.</a:t>
            </a:r>
          </a:p>
          <a:p>
            <a:pPr lvl="1"/>
            <a:r>
              <a:rPr lang="pt-BR" dirty="0"/>
              <a:t>Se existe sobre população, a possibilidade de redivisão das áreas com as unidades vizinhas e/ou implantação de novas equipes.</a:t>
            </a:r>
          </a:p>
          <a:p>
            <a:pPr lvl="1"/>
            <a:r>
              <a:rPr lang="pt-BR" dirty="0"/>
              <a:t>Avaliar se existem barreiras para o acesso e investigar suas possíveis causas. </a:t>
            </a:r>
          </a:p>
          <a:p>
            <a:pPr lvl="1"/>
            <a:r>
              <a:rPr lang="pt-BR" dirty="0"/>
              <a:t>Por que existem pessoas residentes no território de abrangência que ainda não estão cadastradas e acompanhadas?</a:t>
            </a:r>
          </a:p>
          <a:p>
            <a:pPr lvl="1"/>
            <a:r>
              <a:rPr lang="pt-BR" dirty="0"/>
              <a:t>Se existem barreiras, podem ser superadas, existe possibilidade de redivisão das áreas de abrangência?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96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83E42-3DDD-4D8A-B57B-21C27726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perfil da demanda e oferta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AA1260-2C3A-494E-8B13-87AB6ACA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86" y="1943100"/>
            <a:ext cx="9426519" cy="48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3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FC618-2326-4B96-B0E9-D4821ECB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 balanço de atendimento semanal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AB197A-94BE-4F9C-8A19-4E86C2EC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43593"/>
            <a:ext cx="10052222" cy="4467069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Hipóteses:</a:t>
            </a:r>
          </a:p>
          <a:p>
            <a:pPr lvl="1"/>
            <a:r>
              <a:rPr lang="pt-BR" sz="2400" dirty="0"/>
              <a:t>Balanço favorável - OFERTA ≥ DEMANDA: </a:t>
            </a:r>
          </a:p>
          <a:p>
            <a:pPr lvl="2" algn="just"/>
            <a:r>
              <a:rPr lang="pt-BR" sz="2000" dirty="0"/>
              <a:t>Aperfeiçoar os processos de cuidado, principalmente com relação ao cuidado das condições crônicas e às ações de promoção e prevenção.</a:t>
            </a:r>
          </a:p>
          <a:p>
            <a:endParaRPr lang="pt-BR" sz="2400" dirty="0"/>
          </a:p>
          <a:p>
            <a:pPr lvl="1"/>
            <a:r>
              <a:rPr lang="pt-BR" sz="2400" dirty="0"/>
              <a:t>Balanço desfavorável - DEMANDA &gt; OFERTA:</a:t>
            </a:r>
          </a:p>
          <a:p>
            <a:pPr lvl="2" algn="just"/>
            <a:r>
              <a:rPr lang="pt-BR" sz="2000" dirty="0"/>
              <a:t>Realizar investigação de possíveis causas: </a:t>
            </a:r>
            <a:r>
              <a:rPr lang="pt-BR" sz="2000" dirty="0" err="1"/>
              <a:t>sobre-população</a:t>
            </a:r>
            <a:r>
              <a:rPr lang="pt-BR" sz="2000" dirty="0"/>
              <a:t>; </a:t>
            </a:r>
            <a:r>
              <a:rPr lang="pt-BR" sz="2000" dirty="0" err="1"/>
              <a:t>hiperutilização</a:t>
            </a:r>
            <a:r>
              <a:rPr lang="pt-BR" sz="2000" dirty="0"/>
              <a:t> por pequeno grupo de usuários; não realização da estratificação de risco das condições crônicas; restrição da oferta (não cumprimento ou horário reduzido do trabalho); pouca colaboração dos profissionais; falta de espaço de atendimento para todos os profissionais; ou outras.</a:t>
            </a:r>
          </a:p>
          <a:p>
            <a:pPr lvl="2" algn="just"/>
            <a:r>
              <a:rPr lang="pt-BR" sz="2000" dirty="0"/>
              <a:t>Definir as ações para o enfrentamento das causas identificadas.</a:t>
            </a:r>
          </a:p>
          <a:p>
            <a:pPr marL="0" lvl="2" indent="0" algn="just">
              <a:buNone/>
            </a:pPr>
            <a:endParaRPr lang="pt-BR" sz="2000" dirty="0"/>
          </a:p>
          <a:p>
            <a:pPr marL="0" lvl="2" indent="0" algn="ctr">
              <a:buNone/>
            </a:pPr>
            <a:r>
              <a:rPr lang="pt-BR" sz="2400" b="1" dirty="0"/>
              <a:t>Destacar o balanço de oferta e demanda relacionados ao cuidado em saúde mental.</a:t>
            </a:r>
          </a:p>
          <a:p>
            <a:pPr lvl="2"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7058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DB396-39D1-4FBD-A445-BADFF2F9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processos de trabalho da recepção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364751-0949-45AC-8602-69B367F4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634948" cy="4229610"/>
          </a:xfrm>
        </p:spPr>
        <p:txBody>
          <a:bodyPr>
            <a:normAutofit/>
          </a:bodyPr>
          <a:lstStyle/>
          <a:p>
            <a:pPr marL="228600" lvl="1"/>
            <a:r>
              <a:rPr lang="pt-BR" sz="2400" dirty="0"/>
              <a:t>Mapeamento dos processos realizados na recepção.</a:t>
            </a:r>
          </a:p>
          <a:p>
            <a:pPr marL="228600" lvl="1"/>
            <a:endParaRPr lang="pt-BR" sz="2400" dirty="0"/>
          </a:p>
          <a:p>
            <a:pPr marL="228600" lvl="1"/>
            <a:r>
              <a:rPr lang="pt-BR" sz="2400" dirty="0"/>
              <a:t>Medição do volume de atendimento das várias atividades.</a:t>
            </a:r>
          </a:p>
          <a:p>
            <a:pPr marL="228600" lvl="1"/>
            <a:endParaRPr lang="pt-BR" sz="2400" dirty="0"/>
          </a:p>
          <a:p>
            <a:pPr marL="228600" lvl="1"/>
            <a:r>
              <a:rPr lang="pt-BR" sz="2400" dirty="0"/>
              <a:t>Análise crítica sobre procedimentos que são próprios da recepção e necessidade de melhoria da qualidade e procedimentos que não são próprios da recepção e podem ser transferidos para outros setores.</a:t>
            </a:r>
          </a:p>
        </p:txBody>
      </p:sp>
    </p:spTree>
    <p:extLst>
      <p:ext uri="{BB962C8B-B14F-4D97-AF65-F5344CB8AC3E}">
        <p14:creationId xmlns:p14="http://schemas.microsoft.com/office/powerpoint/2010/main" val="265053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991DB-5019-4026-8C61-603B66EC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recepção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54E444-803C-4D47-B483-1F850C22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65" y="980513"/>
            <a:ext cx="7235545" cy="568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1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61408-7EA6-474E-BA13-E62C6DA9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fluxos de atendimento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812E5E-6913-4BD2-BE82-022EF952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41846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Mapa de fluxos</a:t>
            </a:r>
          </a:p>
          <a:p>
            <a:pPr lvl="1" algn="just"/>
            <a:r>
              <a:rPr lang="pt-BR" dirty="0"/>
              <a:t>Desenhar o fluxo de atendimento atual na unidade.</a:t>
            </a:r>
          </a:p>
          <a:p>
            <a:pPr lvl="1" algn="just"/>
            <a:r>
              <a:rPr lang="pt-BR" dirty="0"/>
              <a:t>Acompanhar uma pessoa na unidade e anotar detalhadamente o que ocorre neste circuito desde que a pessoa o inicia até que o termine, anotando todas as observações e impressões  </a:t>
            </a:r>
          </a:p>
          <a:p>
            <a:pPr lvl="1" algn="just"/>
            <a:r>
              <a:rPr lang="pt-BR" dirty="0"/>
              <a:t>Deve ser elaborado a partir dos perfis de ofertas.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O ciclo de tempo de atendimento</a:t>
            </a:r>
          </a:p>
          <a:p>
            <a:pPr lvl="1" algn="just"/>
            <a:r>
              <a:rPr lang="pt-BR" dirty="0"/>
              <a:t>Mede o tempo em minutos que uma pessoa despende desde que chega à unidade até que a deixa.</a:t>
            </a:r>
          </a:p>
          <a:p>
            <a:pPr lvl="1" algn="just"/>
            <a:r>
              <a:rPr lang="pt-BR" dirty="0"/>
              <a:t>A meta não é, necessariamente, reduzir o ciclo de tempo total, mas maximizar o tempo que a pessoa gasta com o atendimento direto pelo profissional.</a:t>
            </a:r>
          </a:p>
          <a:p>
            <a:pPr marL="0" lvl="1" indent="0" algn="ctr">
              <a:buNone/>
            </a:pPr>
            <a:endParaRPr lang="pt-BR" dirty="0"/>
          </a:p>
          <a:p>
            <a:pPr marL="0" lvl="1" indent="0" algn="ctr">
              <a:buNone/>
            </a:pPr>
            <a:r>
              <a:rPr lang="pt-BR" sz="2200" b="1" dirty="0"/>
              <a:t>Dar preferência ao acompanhamento do mapa de fluxo e ciclo de atendimentos de pessoas que possuam demandas relacionadas ao cuidado em saúde mental</a:t>
            </a:r>
          </a:p>
          <a:p>
            <a:pPr lvl="1" algn="just"/>
            <a:endParaRPr lang="pt-BR" sz="2200" b="1" dirty="0"/>
          </a:p>
          <a:p>
            <a:pPr lvl="1" algn="just"/>
            <a:endParaRPr lang="pt-BR" sz="2200" b="1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10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4BE80019-7C02-469B-894A-C8AAFC413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3" t="4517" r="10969" b="5376"/>
          <a:stretch/>
        </p:blipFill>
        <p:spPr>
          <a:xfrm rot="5400000">
            <a:off x="4118342" y="-1023102"/>
            <a:ext cx="6253318" cy="9193471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B6E43C8-79E7-4DD3-8DA5-548028F2E12E}"/>
              </a:ext>
            </a:extLst>
          </p:cNvPr>
          <p:cNvGrpSpPr/>
          <p:nvPr/>
        </p:nvGrpSpPr>
        <p:grpSpPr>
          <a:xfrm>
            <a:off x="2751504" y="2408025"/>
            <a:ext cx="4722097" cy="1052054"/>
            <a:chOff x="103239" y="1991032"/>
            <a:chExt cx="4722097" cy="1052054"/>
          </a:xfrm>
        </p:grpSpPr>
        <p:sp>
          <p:nvSpPr>
            <p:cNvPr id="7" name="Seta: para a Esquerda 6">
              <a:extLst>
                <a:ext uri="{FF2B5EF4-FFF2-40B4-BE49-F238E27FC236}">
                  <a16:creationId xmlns:a16="http://schemas.microsoft.com/office/drawing/2014/main" id="{CF3C3A57-1253-465A-9070-0F75BCBA10DF}"/>
                </a:ext>
              </a:extLst>
            </p:cNvPr>
            <p:cNvSpPr/>
            <p:nvPr/>
          </p:nvSpPr>
          <p:spPr>
            <a:xfrm>
              <a:off x="4368136" y="1991032"/>
              <a:ext cx="457200" cy="412955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para a Esquerda 7">
              <a:extLst>
                <a:ext uri="{FF2B5EF4-FFF2-40B4-BE49-F238E27FC236}">
                  <a16:creationId xmlns:a16="http://schemas.microsoft.com/office/drawing/2014/main" id="{3964B716-85F4-42DE-92FF-8271C1B2DB1D}"/>
                </a:ext>
              </a:extLst>
            </p:cNvPr>
            <p:cNvSpPr/>
            <p:nvPr/>
          </p:nvSpPr>
          <p:spPr>
            <a:xfrm>
              <a:off x="4368136" y="2630131"/>
              <a:ext cx="457200" cy="412955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C5730D0-E12D-4375-AC42-1AA8915A2636}"/>
                </a:ext>
              </a:extLst>
            </p:cNvPr>
            <p:cNvSpPr/>
            <p:nvPr/>
          </p:nvSpPr>
          <p:spPr>
            <a:xfrm>
              <a:off x="103239" y="1991032"/>
              <a:ext cx="3908322" cy="41295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C0944CA-8884-41F7-86E7-E8141F27323C}"/>
                </a:ext>
              </a:extLst>
            </p:cNvPr>
            <p:cNvSpPr/>
            <p:nvPr/>
          </p:nvSpPr>
          <p:spPr>
            <a:xfrm>
              <a:off x="103239" y="2630130"/>
              <a:ext cx="3908322" cy="41295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9C875-5B15-4D74-9CFC-3BAB7109130A}"/>
              </a:ext>
            </a:extLst>
          </p:cNvPr>
          <p:cNvSpPr txBox="1"/>
          <p:nvPr/>
        </p:nvSpPr>
        <p:spPr>
          <a:xfrm>
            <a:off x="2891169" y="4520848"/>
            <a:ext cx="4125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Tempo de permanência – 2h20</a:t>
            </a:r>
          </a:p>
          <a:p>
            <a:r>
              <a:rPr lang="pt-BR" sz="2400" dirty="0">
                <a:solidFill>
                  <a:srgbClr val="FF0000"/>
                </a:solidFill>
              </a:rPr>
              <a:t>Fila da Farmácia = 0h48</a:t>
            </a:r>
          </a:p>
          <a:p>
            <a:r>
              <a:rPr lang="pt-BR" sz="2400" dirty="0">
                <a:solidFill>
                  <a:srgbClr val="FF0000"/>
                </a:solidFill>
              </a:rPr>
              <a:t>Fila para marcar retorno = 0h42</a:t>
            </a:r>
          </a:p>
          <a:p>
            <a:r>
              <a:rPr lang="pt-BR" sz="2400" dirty="0">
                <a:solidFill>
                  <a:srgbClr val="FF0000"/>
                </a:solidFill>
              </a:rPr>
              <a:t>Permanência na fila = 1h30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37FB364-5C38-4C5C-A5C4-A95C5299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60" y="3047123"/>
            <a:ext cx="2448386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Mapeamento de fluxo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146314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24C7-9EFC-4677-A79B-6AA559B2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alisamento dos fluxos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94E301-1D35-40BC-A298-5D9B44F54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A identificação e a remoção de gargalos:</a:t>
            </a:r>
          </a:p>
          <a:p>
            <a:pPr marL="804672" lvl="1" indent="-347472">
              <a:spcBef>
                <a:spcPts val="0"/>
              </a:spcBef>
            </a:pPr>
            <a:r>
              <a:rPr lang="pt-BR" sz="2200" dirty="0"/>
              <a:t>Gargalo é alguma coisa que restringe o fluxo das pessoas usuárias: espaço físico disponível; velocidade do trabalho; falta de competência específica do profissional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200" dirty="0"/>
          </a:p>
          <a:p>
            <a:pPr marL="457200" lvl="1" indent="0">
              <a:spcBef>
                <a:spcPts val="0"/>
              </a:spcBef>
              <a:buNone/>
            </a:pPr>
            <a:endParaRPr lang="pt-BR" sz="2200" dirty="0"/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A remoção de passos intermediários ou extras:</a:t>
            </a:r>
          </a:p>
          <a:p>
            <a:pPr marL="804672" lvl="1" indent="-347472">
              <a:spcBef>
                <a:spcPts val="0"/>
              </a:spcBef>
            </a:pPr>
            <a:r>
              <a:rPr lang="pt-BR" sz="2200" dirty="0"/>
              <a:t>Identificar processos que não geram valor para as pessoas e que devem ser eliminados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120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Acesso à RAPS pela APS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acesso à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acesso à APS está estreitamente vinculado ao atributo essencial do primeiro contato.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A APS tem alta capacidade de resolução dos problemas; portanto, deve ser dada prioridade a mecanismos de acesso prontos e a respostas rápidas para assegurar essa resolutividade.</a:t>
            </a:r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/>
              <a:t>O acesso tem de ser universal para toda população adstrita e não necessariamente relacionado ao grau de necessidade, tendo em vista que não se pode esperar que as pessoas usuárias conheçam a natureza, o risco ou a urgência de seus vários problemas antes de buscarem atendimentos.</a:t>
            </a:r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/>
              <a:t>No caso das condições crônicas não agudizadas, o acesso à APS é precondição de um acesso qualificado aos outros pontos de atenção à saúde como a atenção ambulatorial especializada e a atenção hospitalar.</a:t>
            </a:r>
          </a:p>
        </p:txBody>
      </p:sp>
    </p:spTree>
    <p:extLst>
      <p:ext uri="{BB962C8B-B14F-4D97-AF65-F5344CB8AC3E}">
        <p14:creationId xmlns:p14="http://schemas.microsoft.com/office/powerpoint/2010/main" val="113341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acesso à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 questão central do acesso é o </a:t>
            </a:r>
            <a:r>
              <a:rPr lang="pt-BR" b="1" dirty="0"/>
              <a:t>equilíbrio entre necessidade, demanda e oferta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Todos os métodos e ferramentas devem conduzir a esse equilíbrio.</a:t>
            </a:r>
          </a:p>
          <a:p>
            <a:pPr algn="just"/>
            <a:r>
              <a:rPr lang="pt-BR" dirty="0"/>
              <a:t>O segredo para a melhoria do acesso está em alcançar o balanceamento da oferta e da demanda, numa periodicidade diária, semanal e mensal.</a:t>
            </a:r>
          </a:p>
          <a:p>
            <a:pPr algn="just"/>
            <a:r>
              <a:rPr lang="pt-BR" dirty="0"/>
              <a:t>Requer:</a:t>
            </a:r>
          </a:p>
          <a:p>
            <a:pPr lvl="1" algn="just"/>
            <a:r>
              <a:rPr lang="pt-BR" dirty="0"/>
              <a:t>compreensão da oferta e da demanda;</a:t>
            </a:r>
          </a:p>
          <a:p>
            <a:pPr lvl="1" algn="just"/>
            <a:r>
              <a:rPr lang="pt-BR" dirty="0"/>
              <a:t>comunicação eficaz em todos os níveis, em especial utilizando reuniões de equipes clínicas e administrativas.</a:t>
            </a:r>
          </a:p>
          <a:p>
            <a:pPr algn="just"/>
            <a:r>
              <a:rPr lang="pt-BR" dirty="0"/>
              <a:t>O objetivo de fazer hoje o trabalho de hoje consiste essencialmente em balancear a demanda de hoje com a oferta de hoje.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60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E4587-5D5D-415E-9F5A-34656076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Microssistemas clínicos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D4DF6-4632-4709-95D1-4801B5BC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502" y="6294685"/>
            <a:ext cx="5001414" cy="345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400" dirty="0"/>
              <a:t>Assista o vídeo aqui: https://vimeo.com/705918538/fd460d4c94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2BD9382-130D-4BC0-8FBA-5BB5C293D4C5}"/>
              </a:ext>
            </a:extLst>
          </p:cNvPr>
          <p:cNvSpPr/>
          <p:nvPr/>
        </p:nvSpPr>
        <p:spPr>
          <a:xfrm>
            <a:off x="2523642" y="2041922"/>
            <a:ext cx="71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hangingPunct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pt-BR" sz="1800" dirty="0">
                <a:solidFill>
                  <a:schemeClr val="tx2"/>
                </a:solidFill>
                <a:latin typeface="Lucida Grande (Títulos)"/>
              </a:rPr>
              <a:t>O diagrama representa os 5 </a:t>
            </a:r>
            <a:r>
              <a:rPr lang="pt-BR" sz="1800" dirty="0" err="1">
                <a:solidFill>
                  <a:schemeClr val="tx2"/>
                </a:solidFill>
                <a:latin typeface="Lucida Grande (Títulos)"/>
              </a:rPr>
              <a:t>Ps</a:t>
            </a:r>
            <a:r>
              <a:rPr lang="pt-BR" sz="1800" dirty="0">
                <a:solidFill>
                  <a:schemeClr val="tx2"/>
                </a:solidFill>
                <a:latin typeface="Lucida Grande (Títulos)"/>
              </a:rPr>
              <a:t> dos microssistemas clínicos:</a:t>
            </a:r>
          </a:p>
        </p:txBody>
      </p:sp>
      <p:grpSp>
        <p:nvGrpSpPr>
          <p:cNvPr id="10" name="Agrupar 5">
            <a:extLst>
              <a:ext uri="{FF2B5EF4-FFF2-40B4-BE49-F238E27FC236}">
                <a16:creationId xmlns:a16="http://schemas.microsoft.com/office/drawing/2014/main" id="{A6901DBA-4CD1-4153-80A6-30946D1432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5862" y="2515895"/>
            <a:ext cx="6954694" cy="3674149"/>
            <a:chOff x="360000" y="1663188"/>
            <a:chExt cx="5568566" cy="3204000"/>
          </a:xfrm>
        </p:grpSpPr>
        <p:pic>
          <p:nvPicPr>
            <p:cNvPr id="11" name="Imagem 4">
              <a:extLst>
                <a:ext uri="{FF2B5EF4-FFF2-40B4-BE49-F238E27FC236}">
                  <a16:creationId xmlns:a16="http://schemas.microsoft.com/office/drawing/2014/main" id="{39D4C120-0AD9-46E7-B012-471D17768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35" y="1753971"/>
              <a:ext cx="5401096" cy="302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952687BA-386C-466D-ADFD-C6753D1A54B6}"/>
                </a:ext>
              </a:extLst>
            </p:cNvPr>
            <p:cNvSpPr/>
            <p:nvPr/>
          </p:nvSpPr>
          <p:spPr>
            <a:xfrm>
              <a:off x="360000" y="1663188"/>
              <a:ext cx="5568566" cy="3204000"/>
            </a:xfrm>
            <a:prstGeom prst="roundRect">
              <a:avLst>
                <a:gd name="adj" fmla="val 1401"/>
              </a:avLst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lvl="1" algn="ctr" eaLnBrk="1" hangingPunct="1">
                <a:lnSpc>
                  <a:spcPct val="12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86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988D614-33F6-4110-AB0A-60629613C845}"/>
              </a:ext>
            </a:extLst>
          </p:cNvPr>
          <p:cNvSpPr txBox="1"/>
          <p:nvPr/>
        </p:nvSpPr>
        <p:spPr>
          <a:xfrm>
            <a:off x="360000" y="1329192"/>
            <a:ext cx="7073071" cy="5710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100013" algn="just" defTabSz="914400">
              <a:lnSpc>
                <a:spcPct val="90000"/>
              </a:lnSpc>
              <a:buClr>
                <a:srgbClr val="B00000"/>
              </a:buClr>
              <a:buSzPct val="90000"/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Pontos centrais para o acesso: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E942F90-F57A-4158-B7EC-1D6B02D8FCBE}"/>
              </a:ext>
            </a:extLst>
          </p:cNvPr>
          <p:cNvGrpSpPr/>
          <p:nvPr/>
        </p:nvGrpSpPr>
        <p:grpSpPr>
          <a:xfrm>
            <a:off x="477148" y="2323004"/>
            <a:ext cx="6955923" cy="3463893"/>
            <a:chOff x="-74" y="1535301"/>
            <a:chExt cx="6984000" cy="3477875"/>
          </a:xfrm>
        </p:grpSpPr>
        <p:pic>
          <p:nvPicPr>
            <p:cNvPr id="6" name="Imagem 4">
              <a:extLst>
                <a:ext uri="{FF2B5EF4-FFF2-40B4-BE49-F238E27FC236}">
                  <a16:creationId xmlns:a16="http://schemas.microsoft.com/office/drawing/2014/main" id="{1832B62E-983A-465C-A0FF-D01A3374A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r="3350"/>
            <a:stretch/>
          </p:blipFill>
          <p:spPr bwMode="auto">
            <a:xfrm>
              <a:off x="1368078" y="2175350"/>
              <a:ext cx="4490917" cy="26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4021B3-9A28-4614-8E8F-1D00E6C3333F}"/>
                </a:ext>
              </a:extLst>
            </p:cNvPr>
            <p:cNvSpPr/>
            <p:nvPr/>
          </p:nvSpPr>
          <p:spPr>
            <a:xfrm>
              <a:off x="-74" y="1535301"/>
              <a:ext cx="6984000" cy="3477875"/>
            </a:xfrm>
            <a:prstGeom prst="rect">
              <a:avLst/>
            </a:prstGeom>
            <a:noFill/>
            <a:ln w="9525">
              <a:solidFill>
                <a:srgbClr val="A0AEC0"/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pt-BR" sz="1992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Microssistema Clínico APS-AAE</a:t>
              </a: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03BAEB7-1292-44C2-BC8B-5D7008281010}"/>
              </a:ext>
            </a:extLst>
          </p:cNvPr>
          <p:cNvGrpSpPr/>
          <p:nvPr/>
        </p:nvGrpSpPr>
        <p:grpSpPr>
          <a:xfrm>
            <a:off x="2820328" y="4795976"/>
            <a:ext cx="2511805" cy="779397"/>
            <a:chOff x="7440852" y="4671141"/>
            <a:chExt cx="2521944" cy="782543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324A2AF-AC4D-40A5-8A8C-F59AFC503F30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 para a direita 6">
              <a:extLst>
                <a:ext uri="{FF2B5EF4-FFF2-40B4-BE49-F238E27FC236}">
                  <a16:creationId xmlns:a16="http://schemas.microsoft.com/office/drawing/2014/main" id="{B807D85F-406C-476E-9A2D-807B5012C322}"/>
                </a:ext>
              </a:extLst>
            </p:cNvPr>
            <p:cNvSpPr/>
            <p:nvPr/>
          </p:nvSpPr>
          <p:spPr>
            <a:xfrm>
              <a:off x="7704782" y="4671141"/>
              <a:ext cx="1800225" cy="2880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EQUIPE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FD045A0-14FE-4ACD-A56A-CD12BD6C4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700" b="14301"/>
            <a:stretch/>
          </p:blipFill>
          <p:spPr>
            <a:xfrm>
              <a:off x="8128171" y="4959253"/>
              <a:ext cx="1046429" cy="494431"/>
            </a:xfrm>
            <a:prstGeom prst="rect">
              <a:avLst/>
            </a:prstGeom>
          </p:spPr>
        </p:pic>
      </p:grpSp>
      <p:sp>
        <p:nvSpPr>
          <p:cNvPr id="12" name="Seta para a direita 6">
            <a:extLst>
              <a:ext uri="{FF2B5EF4-FFF2-40B4-BE49-F238E27FC236}">
                <a16:creationId xmlns:a16="http://schemas.microsoft.com/office/drawing/2014/main" id="{508CB771-40E9-4062-99EC-3D6EFF1865E6}"/>
              </a:ext>
            </a:extLst>
          </p:cNvPr>
          <p:cNvSpPr/>
          <p:nvPr/>
        </p:nvSpPr>
        <p:spPr>
          <a:xfrm>
            <a:off x="3179736" y="2931246"/>
            <a:ext cx="1792988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PROPÓSITO</a:t>
            </a:r>
          </a:p>
        </p:txBody>
      </p:sp>
      <p:sp>
        <p:nvSpPr>
          <p:cNvPr id="13" name="Seta para a direita 6">
            <a:extLst>
              <a:ext uri="{FF2B5EF4-FFF2-40B4-BE49-F238E27FC236}">
                <a16:creationId xmlns:a16="http://schemas.microsoft.com/office/drawing/2014/main" id="{670C6D60-EF92-447A-A395-5095D062AFA9}"/>
              </a:ext>
            </a:extLst>
          </p:cNvPr>
          <p:cNvSpPr/>
          <p:nvPr/>
        </p:nvSpPr>
        <p:spPr>
          <a:xfrm>
            <a:off x="5210570" y="5337107"/>
            <a:ext cx="1039803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PADRÕES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026961C-5D26-4F06-A174-20B283ECC604}"/>
              </a:ext>
            </a:extLst>
          </p:cNvPr>
          <p:cNvGrpSpPr/>
          <p:nvPr/>
        </p:nvGrpSpPr>
        <p:grpSpPr>
          <a:xfrm>
            <a:off x="557402" y="3944133"/>
            <a:ext cx="2032830" cy="896382"/>
            <a:chOff x="80504" y="3162975"/>
            <a:chExt cx="2041035" cy="900000"/>
          </a:xfrm>
        </p:grpSpPr>
        <p:sp>
          <p:nvSpPr>
            <p:cNvPr id="15" name="Seta para a direita 5">
              <a:extLst>
                <a:ext uri="{FF2B5EF4-FFF2-40B4-BE49-F238E27FC236}">
                  <a16:creationId xmlns:a16="http://schemas.microsoft.com/office/drawing/2014/main" id="{1BE299DD-7F21-4F98-91F3-D51A542A6664}"/>
                </a:ext>
              </a:extLst>
            </p:cNvPr>
            <p:cNvSpPr/>
            <p:nvPr/>
          </p:nvSpPr>
          <p:spPr bwMode="auto">
            <a:xfrm>
              <a:off x="80504" y="3162975"/>
              <a:ext cx="1260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ENTRADA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input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14E60FC-2F61-45ED-AEA7-E98C61BBD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1539" y="3270887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A2690F6-0BA5-4146-94CA-0F12B3284708}"/>
              </a:ext>
            </a:extLst>
          </p:cNvPr>
          <p:cNvGrpSpPr/>
          <p:nvPr/>
        </p:nvGrpSpPr>
        <p:grpSpPr>
          <a:xfrm>
            <a:off x="2617440" y="3519414"/>
            <a:ext cx="2753819" cy="1195503"/>
            <a:chOff x="2122366" y="5636877"/>
            <a:chExt cx="2753819" cy="1195503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B194D03-9F70-4A74-898A-7426DA05B5AA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1F633687-B9C5-4636-B88B-F50C304191F7}"/>
                </a:ext>
              </a:extLst>
            </p:cNvPr>
            <p:cNvGrpSpPr/>
            <p:nvPr/>
          </p:nvGrpSpPr>
          <p:grpSpPr>
            <a:xfrm>
              <a:off x="2400646" y="5731736"/>
              <a:ext cx="2197258" cy="1005785"/>
              <a:chOff x="2136816" y="5642979"/>
              <a:chExt cx="2197258" cy="1005785"/>
            </a:xfrm>
          </p:grpSpPr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23C6302E-EA40-4588-8C7F-7A679726E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171" y="5650941"/>
                <a:ext cx="1820903" cy="997823"/>
              </a:xfrm>
              <a:prstGeom prst="rect">
                <a:avLst/>
              </a:prstGeom>
            </p:spPr>
          </p:pic>
          <p:sp>
            <p:nvSpPr>
              <p:cNvPr id="21" name="Seta para a direita 6">
                <a:extLst>
                  <a:ext uri="{FF2B5EF4-FFF2-40B4-BE49-F238E27FC236}">
                    <a16:creationId xmlns:a16="http://schemas.microsoft.com/office/drawing/2014/main" id="{D63779C9-1343-4CFD-8D3A-74F7962442DA}"/>
                  </a:ext>
                </a:extLst>
              </p:cNvPr>
              <p:cNvSpPr/>
              <p:nvPr/>
            </p:nvSpPr>
            <p:spPr>
              <a:xfrm>
                <a:off x="2136816" y="5642979"/>
                <a:ext cx="1367023" cy="285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074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394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56D2D851-9248-4010-A381-66D04CCCE365}"/>
              </a:ext>
            </a:extLst>
          </p:cNvPr>
          <p:cNvGrpSpPr/>
          <p:nvPr/>
        </p:nvGrpSpPr>
        <p:grpSpPr>
          <a:xfrm>
            <a:off x="5623020" y="3938195"/>
            <a:ext cx="1738994" cy="896382"/>
            <a:chOff x="5166569" y="3157013"/>
            <a:chExt cx="1746013" cy="900000"/>
          </a:xfrm>
        </p:grpSpPr>
        <p:sp>
          <p:nvSpPr>
            <p:cNvPr id="23" name="Seta para a direita 5">
              <a:extLst>
                <a:ext uri="{FF2B5EF4-FFF2-40B4-BE49-F238E27FC236}">
                  <a16:creationId xmlns:a16="http://schemas.microsoft.com/office/drawing/2014/main" id="{BBA4E15E-B080-40C7-BABA-BF1ADEFC0AE7}"/>
                </a:ext>
              </a:extLst>
            </p:cNvPr>
            <p:cNvSpPr/>
            <p:nvPr/>
          </p:nvSpPr>
          <p:spPr bwMode="auto">
            <a:xfrm>
              <a:off x="5904582" y="3157013"/>
              <a:ext cx="1008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SAÍDA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output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455C7321-8C64-4D06-A456-75C7CCBD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46B43F0E-A3A0-4F8E-B695-89573C5C043D}"/>
              </a:ext>
            </a:extLst>
          </p:cNvPr>
          <p:cNvSpPr/>
          <p:nvPr/>
        </p:nvSpPr>
        <p:spPr>
          <a:xfrm>
            <a:off x="1948047" y="2399270"/>
            <a:ext cx="4472863" cy="612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CE3AB64-C093-4770-8BD2-42AFE1A9FB38}"/>
              </a:ext>
            </a:extLst>
          </p:cNvPr>
          <p:cNvSpPr/>
          <p:nvPr/>
        </p:nvSpPr>
        <p:spPr>
          <a:xfrm>
            <a:off x="1862501" y="5324588"/>
            <a:ext cx="4472863" cy="38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083E3FA-E63C-4F26-A444-A995D0573309}"/>
              </a:ext>
            </a:extLst>
          </p:cNvPr>
          <p:cNvSpPr/>
          <p:nvPr/>
        </p:nvSpPr>
        <p:spPr>
          <a:xfrm>
            <a:off x="2730967" y="2364565"/>
            <a:ext cx="4653168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A18EBC2-CEBB-4514-B668-8EDE4211C007}"/>
              </a:ext>
            </a:extLst>
          </p:cNvPr>
          <p:cNvSpPr txBox="1"/>
          <p:nvPr/>
        </p:nvSpPr>
        <p:spPr bwMode="auto">
          <a:xfrm>
            <a:off x="7460279" y="2080412"/>
            <a:ext cx="3964979" cy="4073506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Demanda das pessoas usuárias | Perfil e volume da demanda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Entrada na unidade | Ter oportunidade de ter a demanda atendida | Em tempo oportuno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1º item de satisfação do usuário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864BC59-182C-46B1-BBA9-BAF0C44E76C0}"/>
              </a:ext>
            </a:extLst>
          </p:cNvPr>
          <p:cNvSpPr txBox="1"/>
          <p:nvPr/>
        </p:nvSpPr>
        <p:spPr bwMode="auto">
          <a:xfrm>
            <a:off x="7868219" y="1329192"/>
            <a:ext cx="2067352" cy="564853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pt-BR" sz="3200" b="1" kern="0" dirty="0">
                <a:solidFill>
                  <a:srgbClr val="C00000"/>
                </a:solidFill>
                <a:latin typeface="+mn-lt"/>
              </a:rPr>
              <a:t>DEMANDA</a:t>
            </a:r>
          </a:p>
        </p:txBody>
      </p:sp>
    </p:spTree>
    <p:extLst>
      <p:ext uri="{BB962C8B-B14F-4D97-AF65-F5344CB8AC3E}">
        <p14:creationId xmlns:p14="http://schemas.microsoft.com/office/powerpoint/2010/main" val="12436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3CE8650F-90E4-4596-891A-F399860CC054}"/>
              </a:ext>
            </a:extLst>
          </p:cNvPr>
          <p:cNvGrpSpPr/>
          <p:nvPr/>
        </p:nvGrpSpPr>
        <p:grpSpPr>
          <a:xfrm>
            <a:off x="477148" y="2214712"/>
            <a:ext cx="6955923" cy="3463893"/>
            <a:chOff x="-74" y="1535301"/>
            <a:chExt cx="6984000" cy="3477875"/>
          </a:xfrm>
        </p:grpSpPr>
        <p:pic>
          <p:nvPicPr>
            <p:cNvPr id="6" name="Imagem 4">
              <a:extLst>
                <a:ext uri="{FF2B5EF4-FFF2-40B4-BE49-F238E27FC236}">
                  <a16:creationId xmlns:a16="http://schemas.microsoft.com/office/drawing/2014/main" id="{A0E3C76F-B501-4AD6-A149-D2C6296C3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r="3350"/>
            <a:stretch/>
          </p:blipFill>
          <p:spPr bwMode="auto">
            <a:xfrm>
              <a:off x="1368078" y="2175350"/>
              <a:ext cx="4490917" cy="26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8CCE292-8E06-454D-9F5B-25CA7CCFD49F}"/>
                </a:ext>
              </a:extLst>
            </p:cNvPr>
            <p:cNvSpPr/>
            <p:nvPr/>
          </p:nvSpPr>
          <p:spPr>
            <a:xfrm>
              <a:off x="-74" y="1535301"/>
              <a:ext cx="6984000" cy="3477875"/>
            </a:xfrm>
            <a:prstGeom prst="rect">
              <a:avLst/>
            </a:prstGeom>
            <a:noFill/>
            <a:ln w="9525">
              <a:solidFill>
                <a:srgbClr val="A0AEC0"/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pt-BR" sz="1992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Microssistema Clínico APS-AAE</a:t>
              </a: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BEE8374-BE96-4112-B455-D400495E47B4}"/>
              </a:ext>
            </a:extLst>
          </p:cNvPr>
          <p:cNvGrpSpPr/>
          <p:nvPr/>
        </p:nvGrpSpPr>
        <p:grpSpPr>
          <a:xfrm>
            <a:off x="2820328" y="4687684"/>
            <a:ext cx="2511805" cy="779397"/>
            <a:chOff x="7440852" y="4671141"/>
            <a:chExt cx="2521944" cy="782543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DB0A0F6-6D9E-4776-B4A6-69A6D41DD9DF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 para a direita 6">
              <a:extLst>
                <a:ext uri="{FF2B5EF4-FFF2-40B4-BE49-F238E27FC236}">
                  <a16:creationId xmlns:a16="http://schemas.microsoft.com/office/drawing/2014/main" id="{C1651BDC-B85F-4A13-B812-3387410840C5}"/>
                </a:ext>
              </a:extLst>
            </p:cNvPr>
            <p:cNvSpPr/>
            <p:nvPr/>
          </p:nvSpPr>
          <p:spPr>
            <a:xfrm>
              <a:off x="7704782" y="4671141"/>
              <a:ext cx="1800225" cy="2880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EQUIPE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A0D6D63-F3B8-45AA-AEE8-C76F186BD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700" b="14301"/>
            <a:stretch/>
          </p:blipFill>
          <p:spPr>
            <a:xfrm>
              <a:off x="8128171" y="4959253"/>
              <a:ext cx="1046429" cy="494431"/>
            </a:xfrm>
            <a:prstGeom prst="rect">
              <a:avLst/>
            </a:prstGeom>
          </p:spPr>
        </p:pic>
      </p:grpSp>
      <p:sp>
        <p:nvSpPr>
          <p:cNvPr id="12" name="Seta para a direita 6">
            <a:extLst>
              <a:ext uri="{FF2B5EF4-FFF2-40B4-BE49-F238E27FC236}">
                <a16:creationId xmlns:a16="http://schemas.microsoft.com/office/drawing/2014/main" id="{AD11670B-1905-434D-948F-93177DCAE209}"/>
              </a:ext>
            </a:extLst>
          </p:cNvPr>
          <p:cNvSpPr/>
          <p:nvPr/>
        </p:nvSpPr>
        <p:spPr>
          <a:xfrm>
            <a:off x="3179736" y="2822954"/>
            <a:ext cx="1792988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PROPÓSITO</a:t>
            </a:r>
          </a:p>
        </p:txBody>
      </p:sp>
      <p:sp>
        <p:nvSpPr>
          <p:cNvPr id="13" name="Seta para a direita 6">
            <a:extLst>
              <a:ext uri="{FF2B5EF4-FFF2-40B4-BE49-F238E27FC236}">
                <a16:creationId xmlns:a16="http://schemas.microsoft.com/office/drawing/2014/main" id="{F4B4B1C0-95FE-4677-A20E-A38FF4453740}"/>
              </a:ext>
            </a:extLst>
          </p:cNvPr>
          <p:cNvSpPr/>
          <p:nvPr/>
        </p:nvSpPr>
        <p:spPr>
          <a:xfrm>
            <a:off x="5210570" y="5228815"/>
            <a:ext cx="1039803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PADRÕES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41ADB74-CB14-4319-8C16-F734793DB617}"/>
              </a:ext>
            </a:extLst>
          </p:cNvPr>
          <p:cNvGrpSpPr/>
          <p:nvPr/>
        </p:nvGrpSpPr>
        <p:grpSpPr>
          <a:xfrm>
            <a:off x="557402" y="3835841"/>
            <a:ext cx="2032830" cy="896382"/>
            <a:chOff x="80504" y="3162975"/>
            <a:chExt cx="2041035" cy="900000"/>
          </a:xfrm>
        </p:grpSpPr>
        <p:sp>
          <p:nvSpPr>
            <p:cNvPr id="15" name="Seta para a direita 5">
              <a:extLst>
                <a:ext uri="{FF2B5EF4-FFF2-40B4-BE49-F238E27FC236}">
                  <a16:creationId xmlns:a16="http://schemas.microsoft.com/office/drawing/2014/main" id="{CB0C888D-1B00-4139-9E92-D82ABD13800E}"/>
                </a:ext>
              </a:extLst>
            </p:cNvPr>
            <p:cNvSpPr/>
            <p:nvPr/>
          </p:nvSpPr>
          <p:spPr bwMode="auto">
            <a:xfrm>
              <a:off x="80504" y="3162975"/>
              <a:ext cx="1260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ENTRADA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input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0BBAF07F-F554-4088-98F9-8C0BCD3D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1539" y="3270887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4D70F83-855B-4CA1-9017-24B531D4C968}"/>
              </a:ext>
            </a:extLst>
          </p:cNvPr>
          <p:cNvGrpSpPr/>
          <p:nvPr/>
        </p:nvGrpSpPr>
        <p:grpSpPr>
          <a:xfrm>
            <a:off x="2617440" y="3411122"/>
            <a:ext cx="2753819" cy="1195503"/>
            <a:chOff x="2122366" y="5636877"/>
            <a:chExt cx="2753819" cy="1195503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7F9615F2-D5FA-42F9-8233-52FF5A9B849A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8DD1AA5E-1832-4310-ACBA-3F5FA4E756DB}"/>
                </a:ext>
              </a:extLst>
            </p:cNvPr>
            <p:cNvGrpSpPr/>
            <p:nvPr/>
          </p:nvGrpSpPr>
          <p:grpSpPr>
            <a:xfrm>
              <a:off x="2400646" y="5731736"/>
              <a:ext cx="2197258" cy="1005785"/>
              <a:chOff x="2136816" y="5642979"/>
              <a:chExt cx="2197258" cy="1005785"/>
            </a:xfrm>
          </p:grpSpPr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BC171159-68AF-4EA8-84D3-EF83AEF9B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171" y="5650941"/>
                <a:ext cx="1820903" cy="997823"/>
              </a:xfrm>
              <a:prstGeom prst="rect">
                <a:avLst/>
              </a:prstGeom>
            </p:spPr>
          </p:pic>
          <p:sp>
            <p:nvSpPr>
              <p:cNvPr id="21" name="Seta para a direita 6">
                <a:extLst>
                  <a:ext uri="{FF2B5EF4-FFF2-40B4-BE49-F238E27FC236}">
                    <a16:creationId xmlns:a16="http://schemas.microsoft.com/office/drawing/2014/main" id="{4FBEE083-CDE2-4C8A-AD45-1AC0AC04EDFF}"/>
                  </a:ext>
                </a:extLst>
              </p:cNvPr>
              <p:cNvSpPr/>
              <p:nvPr/>
            </p:nvSpPr>
            <p:spPr>
              <a:xfrm>
                <a:off x="2136816" y="5642979"/>
                <a:ext cx="1367023" cy="285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074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394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4B774DB-4EAC-48A8-B047-8C718FE24189}"/>
              </a:ext>
            </a:extLst>
          </p:cNvPr>
          <p:cNvGrpSpPr/>
          <p:nvPr/>
        </p:nvGrpSpPr>
        <p:grpSpPr>
          <a:xfrm>
            <a:off x="5623020" y="3829903"/>
            <a:ext cx="1738994" cy="896382"/>
            <a:chOff x="5166569" y="3157013"/>
            <a:chExt cx="1746013" cy="900000"/>
          </a:xfrm>
        </p:grpSpPr>
        <p:sp>
          <p:nvSpPr>
            <p:cNvPr id="23" name="Seta para a direita 5">
              <a:extLst>
                <a:ext uri="{FF2B5EF4-FFF2-40B4-BE49-F238E27FC236}">
                  <a16:creationId xmlns:a16="http://schemas.microsoft.com/office/drawing/2014/main" id="{18F8306A-4884-44AC-97D8-9326F7BD7D68}"/>
                </a:ext>
              </a:extLst>
            </p:cNvPr>
            <p:cNvSpPr/>
            <p:nvPr/>
          </p:nvSpPr>
          <p:spPr bwMode="auto">
            <a:xfrm>
              <a:off x="5904582" y="3157013"/>
              <a:ext cx="1008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SAÍDA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output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6FA03EB-80C8-4976-B928-A86C318D5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FA29085A-AA5A-4614-8C45-9AB239605185}"/>
              </a:ext>
            </a:extLst>
          </p:cNvPr>
          <p:cNvSpPr/>
          <p:nvPr/>
        </p:nvSpPr>
        <p:spPr>
          <a:xfrm>
            <a:off x="1935347" y="2290978"/>
            <a:ext cx="4472863" cy="612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B4CDE98-E010-499C-A6F6-0A5CF186D219}"/>
              </a:ext>
            </a:extLst>
          </p:cNvPr>
          <p:cNvSpPr/>
          <p:nvPr/>
        </p:nvSpPr>
        <p:spPr>
          <a:xfrm>
            <a:off x="1862501" y="5216296"/>
            <a:ext cx="4472863" cy="38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7E1FE27-1AF0-4E42-8832-2D109109E413}"/>
              </a:ext>
            </a:extLst>
          </p:cNvPr>
          <p:cNvSpPr/>
          <p:nvPr/>
        </p:nvSpPr>
        <p:spPr>
          <a:xfrm>
            <a:off x="2730967" y="2256273"/>
            <a:ext cx="4653168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B771A1-812A-41C5-97BB-B7CC92B538A1}"/>
              </a:ext>
            </a:extLst>
          </p:cNvPr>
          <p:cNvSpPr txBox="1"/>
          <p:nvPr/>
        </p:nvSpPr>
        <p:spPr bwMode="auto">
          <a:xfrm>
            <a:off x="7427602" y="1900200"/>
            <a:ext cx="3684026" cy="4627503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300" kern="0" dirty="0">
                <a:solidFill>
                  <a:sysClr val="windowText" lastClr="000000"/>
                </a:solidFill>
                <a:latin typeface="+mn-lt"/>
              </a:rPr>
              <a:t>O que é maior, a demanda ou a necessidade?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300" kern="0" dirty="0">
                <a:solidFill>
                  <a:sysClr val="windowText" lastClr="000000"/>
                </a:solidFill>
                <a:latin typeface="+mn-lt"/>
              </a:rPr>
              <a:t>A necessidade não percebida ou valorizada |   A epidemia oculta das condições crônicas |            A insuficiência no autocuidado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300" kern="0" dirty="0">
                <a:solidFill>
                  <a:sysClr val="windowText" lastClr="000000"/>
                </a:solidFill>
                <a:latin typeface="+mn-lt"/>
              </a:rPr>
              <a:t>A vigilância e cuidado dos usuários com condição crônica | Tamanho da população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0EE7A25-97A2-4528-BBFC-796C6BB6BEC7}"/>
              </a:ext>
            </a:extLst>
          </p:cNvPr>
          <p:cNvSpPr txBox="1"/>
          <p:nvPr/>
        </p:nvSpPr>
        <p:spPr bwMode="auto">
          <a:xfrm>
            <a:off x="8285593" y="1176740"/>
            <a:ext cx="2705496" cy="564853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pt-BR" sz="3200" b="1" kern="0" dirty="0">
                <a:solidFill>
                  <a:srgbClr val="339966"/>
                </a:solidFill>
                <a:latin typeface="+mn-lt"/>
              </a:rPr>
              <a:t>NECESSIDADE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B03AB4B1-4ABD-43D0-AFE6-E534CF3C39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849" y="2049074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BC46BDA-B459-4F14-8089-1AF4016762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2" y="2596960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4E8811C-56D9-4768-9208-CA0D8A37A5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898" y="5876707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E477887-1589-4650-9ADB-47BCDA55ED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9726" y="5228815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21BEB9F7-FEA0-4DCF-AE40-4490B12DE2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42" y="4621708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FA32BE6-DBDB-40DA-8E8A-373AD1DD48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4999" y="3151635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4C457D97-9862-4857-8641-C035B45B82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6564" y="3721229"/>
            <a:ext cx="717106" cy="717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9F9AE98B-96EA-43C4-BA85-2E48CB7C031C}"/>
              </a:ext>
            </a:extLst>
          </p:cNvPr>
          <p:cNvSpPr txBox="1"/>
          <p:nvPr/>
        </p:nvSpPr>
        <p:spPr>
          <a:xfrm>
            <a:off x="360000" y="1329192"/>
            <a:ext cx="7073071" cy="5710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100013" algn="just" defTabSz="914400">
              <a:lnSpc>
                <a:spcPct val="90000"/>
              </a:lnSpc>
              <a:buClr>
                <a:srgbClr val="B00000"/>
              </a:buClr>
              <a:buSzPct val="90000"/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Pontos centrais para o acesso:</a:t>
            </a:r>
          </a:p>
        </p:txBody>
      </p:sp>
    </p:spTree>
    <p:extLst>
      <p:ext uri="{BB962C8B-B14F-4D97-AF65-F5344CB8AC3E}">
        <p14:creationId xmlns:p14="http://schemas.microsoft.com/office/powerpoint/2010/main" val="23173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061FC47B-4794-4A0C-B290-A0B2D7562AD0}"/>
              </a:ext>
            </a:extLst>
          </p:cNvPr>
          <p:cNvGrpSpPr/>
          <p:nvPr/>
        </p:nvGrpSpPr>
        <p:grpSpPr>
          <a:xfrm>
            <a:off x="477148" y="2134956"/>
            <a:ext cx="6955923" cy="3463893"/>
            <a:chOff x="-74" y="1535301"/>
            <a:chExt cx="6984000" cy="347787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4E404F40-C3E2-4516-AF46-4F4845B90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r="3350"/>
            <a:stretch/>
          </p:blipFill>
          <p:spPr bwMode="auto">
            <a:xfrm>
              <a:off x="1368078" y="2175350"/>
              <a:ext cx="4490917" cy="26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402E55A-74DA-442A-B50A-604C3FDA536B}"/>
                </a:ext>
              </a:extLst>
            </p:cNvPr>
            <p:cNvSpPr/>
            <p:nvPr/>
          </p:nvSpPr>
          <p:spPr>
            <a:xfrm>
              <a:off x="-74" y="1535301"/>
              <a:ext cx="6984000" cy="3477875"/>
            </a:xfrm>
            <a:prstGeom prst="rect">
              <a:avLst/>
            </a:prstGeom>
            <a:noFill/>
            <a:ln w="9525">
              <a:solidFill>
                <a:srgbClr val="A0AEC0"/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pt-BR" sz="1992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Microssistema Clínico APS-AAE</a:t>
              </a: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  <a:p>
              <a:pPr algn="ctr"/>
              <a:endParaRPr lang="pt-BR" sz="1992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6F89C64-0C7B-46EA-9328-E33875104249}"/>
              </a:ext>
            </a:extLst>
          </p:cNvPr>
          <p:cNvGrpSpPr/>
          <p:nvPr/>
        </p:nvGrpSpPr>
        <p:grpSpPr>
          <a:xfrm>
            <a:off x="2820328" y="4607928"/>
            <a:ext cx="2511805" cy="779397"/>
            <a:chOff x="7440852" y="4671141"/>
            <a:chExt cx="2521944" cy="78254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2BD9154-F615-4C86-AFB8-A7E3B58E3264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 para a direita 6">
              <a:extLst>
                <a:ext uri="{FF2B5EF4-FFF2-40B4-BE49-F238E27FC236}">
                  <a16:creationId xmlns:a16="http://schemas.microsoft.com/office/drawing/2014/main" id="{78DE7B94-8B52-42DE-8426-C5E5E66E7046}"/>
                </a:ext>
              </a:extLst>
            </p:cNvPr>
            <p:cNvSpPr/>
            <p:nvPr/>
          </p:nvSpPr>
          <p:spPr>
            <a:xfrm>
              <a:off x="7704782" y="4671141"/>
              <a:ext cx="1800225" cy="2880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EQUIPE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8D27403-DB47-4678-A6F3-E13202270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700" b="14301"/>
            <a:stretch/>
          </p:blipFill>
          <p:spPr>
            <a:xfrm>
              <a:off x="8128171" y="4959253"/>
              <a:ext cx="1046429" cy="494431"/>
            </a:xfrm>
            <a:prstGeom prst="rect">
              <a:avLst/>
            </a:prstGeom>
          </p:spPr>
        </p:pic>
      </p:grpSp>
      <p:sp>
        <p:nvSpPr>
          <p:cNvPr id="11" name="Seta para a direita 6">
            <a:extLst>
              <a:ext uri="{FF2B5EF4-FFF2-40B4-BE49-F238E27FC236}">
                <a16:creationId xmlns:a16="http://schemas.microsoft.com/office/drawing/2014/main" id="{0D7E32FC-6097-44EB-A947-B7F269AE2AC2}"/>
              </a:ext>
            </a:extLst>
          </p:cNvPr>
          <p:cNvSpPr/>
          <p:nvPr/>
        </p:nvSpPr>
        <p:spPr>
          <a:xfrm>
            <a:off x="3179736" y="2743198"/>
            <a:ext cx="1792988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PROPÓSITO</a:t>
            </a:r>
          </a:p>
        </p:txBody>
      </p:sp>
      <p:sp>
        <p:nvSpPr>
          <p:cNvPr id="12" name="Seta para a direita 6">
            <a:extLst>
              <a:ext uri="{FF2B5EF4-FFF2-40B4-BE49-F238E27FC236}">
                <a16:creationId xmlns:a16="http://schemas.microsoft.com/office/drawing/2014/main" id="{8710DB76-FD04-4605-B088-BCFE642DF40B}"/>
              </a:ext>
            </a:extLst>
          </p:cNvPr>
          <p:cNvSpPr/>
          <p:nvPr/>
        </p:nvSpPr>
        <p:spPr>
          <a:xfrm>
            <a:off x="5210570" y="5149059"/>
            <a:ext cx="1039803" cy="286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7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94" b="1" kern="0" dirty="0">
                <a:solidFill>
                  <a:sysClr val="windowText" lastClr="000000"/>
                </a:solidFill>
                <a:cs typeface="Arial" pitchFamily="34" charset="0"/>
              </a:rPr>
              <a:t>PADRÕES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78BFCC5-8845-41F3-A03C-8D82423E65C4}"/>
              </a:ext>
            </a:extLst>
          </p:cNvPr>
          <p:cNvGrpSpPr/>
          <p:nvPr/>
        </p:nvGrpSpPr>
        <p:grpSpPr>
          <a:xfrm>
            <a:off x="557402" y="3756085"/>
            <a:ext cx="2032830" cy="896382"/>
            <a:chOff x="80504" y="3162975"/>
            <a:chExt cx="2041035" cy="900000"/>
          </a:xfrm>
        </p:grpSpPr>
        <p:sp>
          <p:nvSpPr>
            <p:cNvPr id="14" name="Seta para a direita 5">
              <a:extLst>
                <a:ext uri="{FF2B5EF4-FFF2-40B4-BE49-F238E27FC236}">
                  <a16:creationId xmlns:a16="http://schemas.microsoft.com/office/drawing/2014/main" id="{CCE5AC2B-464A-4C87-BDC3-2DB03029F89B}"/>
                </a:ext>
              </a:extLst>
            </p:cNvPr>
            <p:cNvSpPr/>
            <p:nvPr/>
          </p:nvSpPr>
          <p:spPr bwMode="auto">
            <a:xfrm>
              <a:off x="80504" y="3162975"/>
              <a:ext cx="1260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ENTRADA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input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E57AE43-3615-438D-905D-E6F1D4A13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1539" y="3270887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1C2EEA0-1CB9-4486-9642-F1DAF6BDCB5D}"/>
              </a:ext>
            </a:extLst>
          </p:cNvPr>
          <p:cNvGrpSpPr/>
          <p:nvPr/>
        </p:nvGrpSpPr>
        <p:grpSpPr>
          <a:xfrm>
            <a:off x="2617440" y="3331366"/>
            <a:ext cx="2753819" cy="1195503"/>
            <a:chOff x="2122366" y="5636877"/>
            <a:chExt cx="2753819" cy="1195503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B95AD57-F6D2-4BBE-B6A4-C541E839757C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E9A5F3E6-378A-448A-A939-91923AA0C38C}"/>
                </a:ext>
              </a:extLst>
            </p:cNvPr>
            <p:cNvGrpSpPr/>
            <p:nvPr/>
          </p:nvGrpSpPr>
          <p:grpSpPr>
            <a:xfrm>
              <a:off x="2400646" y="5731736"/>
              <a:ext cx="2197258" cy="1005785"/>
              <a:chOff x="2136816" y="5642979"/>
              <a:chExt cx="2197258" cy="1005785"/>
            </a:xfrm>
          </p:grpSpPr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A5BCE76A-692F-4372-8501-E0AA05A89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171" y="5650941"/>
                <a:ext cx="1820903" cy="997823"/>
              </a:xfrm>
              <a:prstGeom prst="rect">
                <a:avLst/>
              </a:prstGeom>
            </p:spPr>
          </p:pic>
          <p:sp>
            <p:nvSpPr>
              <p:cNvPr id="20" name="Seta para a direita 6">
                <a:extLst>
                  <a:ext uri="{FF2B5EF4-FFF2-40B4-BE49-F238E27FC236}">
                    <a16:creationId xmlns:a16="http://schemas.microsoft.com/office/drawing/2014/main" id="{13BD026B-9834-4B1A-B938-620789C44A9A}"/>
                  </a:ext>
                </a:extLst>
              </p:cNvPr>
              <p:cNvSpPr/>
              <p:nvPr/>
            </p:nvSpPr>
            <p:spPr>
              <a:xfrm>
                <a:off x="2136816" y="5642979"/>
                <a:ext cx="1367023" cy="285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074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394" b="1" kern="0" dirty="0">
                    <a:solidFill>
                      <a:sysClr val="windowText" lastClr="000000"/>
                    </a:solidFill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94396A0-60D0-4A10-AC47-35D5F42A2966}"/>
              </a:ext>
            </a:extLst>
          </p:cNvPr>
          <p:cNvGrpSpPr/>
          <p:nvPr/>
        </p:nvGrpSpPr>
        <p:grpSpPr>
          <a:xfrm>
            <a:off x="5623020" y="3750147"/>
            <a:ext cx="1738994" cy="896382"/>
            <a:chOff x="5166569" y="3157013"/>
            <a:chExt cx="1746013" cy="900000"/>
          </a:xfrm>
        </p:grpSpPr>
        <p:sp>
          <p:nvSpPr>
            <p:cNvPr id="22" name="Seta para a direita 5">
              <a:extLst>
                <a:ext uri="{FF2B5EF4-FFF2-40B4-BE49-F238E27FC236}">
                  <a16:creationId xmlns:a16="http://schemas.microsoft.com/office/drawing/2014/main" id="{6856C7AA-6A48-4AAC-AA3E-5F735FF6198C}"/>
                </a:ext>
              </a:extLst>
            </p:cNvPr>
            <p:cNvSpPr/>
            <p:nvPr/>
          </p:nvSpPr>
          <p:spPr bwMode="auto">
            <a:xfrm>
              <a:off x="5904582" y="3157013"/>
              <a:ext cx="1008000" cy="900000"/>
            </a:xfrm>
            <a:prstGeom prst="rightArrow">
              <a:avLst>
                <a:gd name="adj1" fmla="val 59798"/>
                <a:gd name="adj2" fmla="val 31630"/>
              </a:avLst>
            </a:prstGeom>
            <a:solidFill>
              <a:srgbClr val="D7DDE5"/>
            </a:solidFill>
            <a:ln w="3175"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b="1" kern="0" dirty="0">
                  <a:solidFill>
                    <a:sysClr val="windowText" lastClr="000000"/>
                  </a:solidFill>
                  <a:cs typeface="Arial" pitchFamily="34" charset="0"/>
                </a:rPr>
                <a:t>SAÍDA</a:t>
              </a:r>
            </a:p>
            <a:p>
              <a:pPr algn="ctr" defTabSz="91074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(</a:t>
              </a:r>
              <a:r>
                <a:rPr lang="pt-BR" sz="1394" i="1" kern="0" dirty="0">
                  <a:solidFill>
                    <a:sysClr val="windowText" lastClr="000000"/>
                  </a:solidFill>
                  <a:cs typeface="Arial" pitchFamily="34" charset="0"/>
                </a:rPr>
                <a:t>output</a:t>
              </a:r>
              <a:r>
                <a:rPr lang="pt-BR" sz="1394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52469146-8A07-41BD-BBD4-67349F90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5563D514-75FC-4FD4-99A4-63F49F4740C0}"/>
              </a:ext>
            </a:extLst>
          </p:cNvPr>
          <p:cNvSpPr/>
          <p:nvPr/>
        </p:nvSpPr>
        <p:spPr>
          <a:xfrm>
            <a:off x="2176647" y="2211222"/>
            <a:ext cx="4472863" cy="730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744F9C8-AE1C-4CE6-A7C9-F8C01FD500AC}"/>
              </a:ext>
            </a:extLst>
          </p:cNvPr>
          <p:cNvSpPr/>
          <p:nvPr/>
        </p:nvSpPr>
        <p:spPr>
          <a:xfrm>
            <a:off x="5165529" y="5197359"/>
            <a:ext cx="1315557" cy="38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FB657DD-99B8-46CE-A7D8-C13969DE0776}"/>
              </a:ext>
            </a:extLst>
          </p:cNvPr>
          <p:cNvSpPr/>
          <p:nvPr/>
        </p:nvSpPr>
        <p:spPr>
          <a:xfrm>
            <a:off x="5591147" y="2176517"/>
            <a:ext cx="1792988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5BD8FA2-9951-489B-84B2-50EBB0BA1FFA}"/>
              </a:ext>
            </a:extLst>
          </p:cNvPr>
          <p:cNvSpPr txBox="1"/>
          <p:nvPr/>
        </p:nvSpPr>
        <p:spPr bwMode="auto">
          <a:xfrm>
            <a:off x="7462495" y="2773380"/>
            <a:ext cx="3964979" cy="2442290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A equipe que cuida | Competências | Diretrizes clínicas</a:t>
            </a:r>
          </a:p>
          <a:p>
            <a:pPr marL="342900" indent="-342900"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sysClr val="windowText" lastClr="000000"/>
                </a:solidFill>
                <a:latin typeface="+mn-lt"/>
              </a:rPr>
              <a:t>A qualidade do cuidado | Ciclos de melhoria | Boas práticas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B79297F-AD2F-48D7-BA18-4FD40C4B38E9}"/>
              </a:ext>
            </a:extLst>
          </p:cNvPr>
          <p:cNvSpPr txBox="1"/>
          <p:nvPr/>
        </p:nvSpPr>
        <p:spPr bwMode="auto">
          <a:xfrm>
            <a:off x="7740000" y="2001342"/>
            <a:ext cx="2656970" cy="6264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defTabSz="910742" eaLnBrk="1" fontAlgn="auto" hangingPunct="1"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pt-BR" sz="3600" b="1" kern="0" dirty="0">
                <a:solidFill>
                  <a:srgbClr val="C00000"/>
                </a:solidFill>
                <a:latin typeface="+mn-lt"/>
              </a:rPr>
              <a:t>CUIDADO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3F6B908-6690-4ED5-84DF-9E6E12CBC90D}"/>
              </a:ext>
            </a:extLst>
          </p:cNvPr>
          <p:cNvSpPr/>
          <p:nvPr/>
        </p:nvSpPr>
        <p:spPr>
          <a:xfrm>
            <a:off x="557401" y="2176517"/>
            <a:ext cx="2069847" cy="33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ACEF9DA-A122-42EF-9431-0F2C052A0F2C}"/>
              </a:ext>
            </a:extLst>
          </p:cNvPr>
          <p:cNvSpPr txBox="1"/>
          <p:nvPr/>
        </p:nvSpPr>
        <p:spPr>
          <a:xfrm>
            <a:off x="360000" y="1329192"/>
            <a:ext cx="7073071" cy="571008"/>
          </a:xfrm>
          <a:prstGeom prst="rect">
            <a:avLst/>
          </a:prstGeom>
          <a:noFill/>
          <a:ln>
            <a:noFill/>
          </a:ln>
        </p:spPr>
        <p:txBody>
          <a:bodyPr wrap="square" lIns="71711" tIns="35855" rIns="35855" bIns="35855">
            <a:spAutoFit/>
          </a:bodyPr>
          <a:lstStyle/>
          <a:p>
            <a:pPr marL="100013" algn="just" defTabSz="914400">
              <a:lnSpc>
                <a:spcPct val="90000"/>
              </a:lnSpc>
              <a:buClr>
                <a:srgbClr val="B00000"/>
              </a:buClr>
              <a:buSzPct val="90000"/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Pontos centrais para o acesso:</a:t>
            </a:r>
          </a:p>
        </p:txBody>
      </p:sp>
    </p:spTree>
    <p:extLst>
      <p:ext uri="{BB962C8B-B14F-4D97-AF65-F5344CB8AC3E}">
        <p14:creationId xmlns:p14="http://schemas.microsoft.com/office/powerpoint/2010/main" val="8308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1345</Words>
  <Application>Microsoft Office PowerPoint</Application>
  <PresentationFormat>Widescreen</PresentationFormat>
  <Paragraphs>204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Lucida Grande (Títulos)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Apresentação do PowerPoint</vt:lpstr>
      <vt:lpstr>Material de Apoio</vt:lpstr>
      <vt:lpstr>O Acesso à RAPS pela APS</vt:lpstr>
      <vt:lpstr>O acesso à APS</vt:lpstr>
      <vt:lpstr>O acesso à APS</vt:lpstr>
      <vt:lpstr>Microssistemas clínicos</vt:lpstr>
      <vt:lpstr>Apresentação do PowerPoint</vt:lpstr>
      <vt:lpstr>Apresentação do PowerPoint</vt:lpstr>
      <vt:lpstr>Apresentação do PowerPoint</vt:lpstr>
      <vt:lpstr>Apresentação do PowerPoint</vt:lpstr>
      <vt:lpstr>Como qualificar o acesso?</vt:lpstr>
      <vt:lpstr>O conhecimento dos Profissionais</vt:lpstr>
      <vt:lpstr>O Conhecimento das Pessoas Usuárias</vt:lpstr>
      <vt:lpstr>O Conhecimento das Pessoas Usuárias</vt:lpstr>
      <vt:lpstr>O perfil da demanda e oferta</vt:lpstr>
      <vt:lpstr>Análise do balanço de atendimento semanal</vt:lpstr>
      <vt:lpstr>Organização dos processos de trabalho da recepção</vt:lpstr>
      <vt:lpstr>Mapeamento recepção</vt:lpstr>
      <vt:lpstr>Organização dos fluxos de atendimento</vt:lpstr>
      <vt:lpstr>Mapeamento de fluxo de atendimento</vt:lpstr>
      <vt:lpstr>O alisamento dos fluxos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133</cp:revision>
  <dcterms:created xsi:type="dcterms:W3CDTF">2021-05-10T00:56:02Z</dcterms:created>
  <dcterms:modified xsi:type="dcterms:W3CDTF">2022-10-19T14:50:45Z</dcterms:modified>
</cp:coreProperties>
</file>