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4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  <p:sldMasterId id="2147483698" r:id="rId2"/>
    <p:sldMasterId id="2147483648" r:id="rId3"/>
    <p:sldMasterId id="2147483672" r:id="rId4"/>
    <p:sldMasterId id="2147483660" r:id="rId5"/>
    <p:sldMasterId id="2147483701" r:id="rId6"/>
  </p:sldMasterIdLst>
  <p:notesMasterIdLst>
    <p:notesMasterId r:id="rId20"/>
  </p:notesMasterIdLst>
  <p:handoutMasterIdLst>
    <p:handoutMasterId r:id="rId21"/>
  </p:handoutMasterIdLst>
  <p:sldIdLst>
    <p:sldId id="332" r:id="rId7"/>
    <p:sldId id="4277" r:id="rId8"/>
    <p:sldId id="4285" r:id="rId9"/>
    <p:sldId id="4283" r:id="rId10"/>
    <p:sldId id="4299" r:id="rId11"/>
    <p:sldId id="274" r:id="rId12"/>
    <p:sldId id="4293" r:id="rId13"/>
    <p:sldId id="4294" r:id="rId14"/>
    <p:sldId id="4295" r:id="rId15"/>
    <p:sldId id="4296" r:id="rId16"/>
    <p:sldId id="322" r:id="rId17"/>
    <p:sldId id="4298" r:id="rId18"/>
    <p:sldId id="268" r:id="rId1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6E5A"/>
    <a:srgbClr val="1D7D5B"/>
    <a:srgbClr val="345292"/>
    <a:srgbClr val="114834"/>
    <a:srgbClr val="73DFB8"/>
    <a:srgbClr val="009D82"/>
    <a:srgbClr val="4054B5"/>
    <a:srgbClr val="BE6311"/>
    <a:srgbClr val="F3BF85"/>
    <a:srgbClr val="A75E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5824" autoAdjust="0"/>
  </p:normalViewPr>
  <p:slideViewPr>
    <p:cSldViewPr snapToGrid="0">
      <p:cViewPr varScale="1">
        <p:scale>
          <a:sx n="64" d="100"/>
          <a:sy n="64" d="100"/>
        </p:scale>
        <p:origin x="858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C24839-7C19-45C1-9C4A-821238DD8A81}" type="datetimeFigureOut">
              <a:rPr lang="pt-BR" smtClean="0"/>
              <a:t>13/06/2022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DA19F5-598E-46EC-B008-6B9FDEF94F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1462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B22B06-FE82-4328-8488-C3EC27F1050C}" type="datetimeFigureOut">
              <a:rPr lang="pt-BR" smtClean="0"/>
              <a:t>13/06/2022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E9CC49-8AAC-42AA-B613-EF32362739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6285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ítulo 1"/>
          <p:cNvSpPr>
            <a:spLocks noGrp="1"/>
          </p:cNvSpPr>
          <p:nvPr>
            <p:ph type="title"/>
          </p:nvPr>
        </p:nvSpPr>
        <p:spPr>
          <a:xfrm>
            <a:off x="5758249" y="3190208"/>
            <a:ext cx="5949336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</a:t>
            </a:r>
            <a:br>
              <a:rPr lang="pt-BR" dirty="0"/>
            </a:br>
            <a:r>
              <a:rPr lang="pt-BR" dirty="0"/>
              <a:t>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72800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139133"/>
            <a:ext cx="10515600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6100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0745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0916" y="77444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2021" y="118336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10916" y="2374641"/>
            <a:ext cx="3932237" cy="368235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68801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763" y="709127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619316" y="124729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31763" y="2309327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17121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858058"/>
            <a:ext cx="10093412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42783" y="2318558"/>
            <a:ext cx="10093412" cy="3765001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4709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65402" y="965621"/>
            <a:ext cx="2628900" cy="5173922"/>
          </a:xfrm>
        </p:spPr>
        <p:txBody>
          <a:bodyPr vert="eaVert"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0" y="965621"/>
            <a:ext cx="7613002" cy="5173922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59778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88384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7DC58E-069D-4F36-BE29-0B66CB30F52D}" type="datetimeFigureOut">
              <a:rPr lang="pt-BR" smtClean="0"/>
              <a:t>13/06/2022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863D64-5C49-418F-86B0-72AC76350E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8302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407520" y="1122363"/>
            <a:ext cx="9144000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pt-BR" dirty="0"/>
              <a:t>Clique para editar o </a:t>
            </a:r>
            <a:br>
              <a:rPr lang="pt-BR" dirty="0"/>
            </a:br>
            <a:r>
              <a:rPr lang="pt-BR" dirty="0"/>
              <a:t>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752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53461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767535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ítulo 1"/>
          <p:cNvSpPr>
            <a:spLocks noGrp="1"/>
          </p:cNvSpPr>
          <p:nvPr>
            <p:ph type="title"/>
          </p:nvPr>
        </p:nvSpPr>
        <p:spPr>
          <a:xfrm>
            <a:off x="5758249" y="3190208"/>
            <a:ext cx="5949336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</a:t>
            </a:r>
            <a:br>
              <a:rPr lang="pt-BR" dirty="0"/>
            </a:br>
            <a:r>
              <a:rPr lang="pt-BR" dirty="0"/>
              <a:t>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2657355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244" y="14049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5244" y="42846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2309617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980514"/>
            <a:ext cx="10515600" cy="1325562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32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6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5654852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182" y="840986"/>
            <a:ext cx="10515600" cy="1260087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3182" y="215702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03182" y="2980936"/>
            <a:ext cx="5157787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735594" y="215702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735594" y="2980936"/>
            <a:ext cx="5183188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7551565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139133"/>
            <a:ext cx="10515600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0350119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46804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0916" y="77444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2021" y="118336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10916" y="2374641"/>
            <a:ext cx="3932237" cy="368235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458421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763" y="709127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619316" y="124729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31763" y="2309327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50294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858058"/>
            <a:ext cx="10093412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42783" y="2318558"/>
            <a:ext cx="10093412" cy="3765001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40134946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65402" y="965621"/>
            <a:ext cx="2628900" cy="5173922"/>
          </a:xfrm>
        </p:spPr>
        <p:txBody>
          <a:bodyPr vert="eaVert"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0" y="965621"/>
            <a:ext cx="7613002" cy="5173922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6337000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407519" y="1122363"/>
            <a:ext cx="10639925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pt-BR" dirty="0"/>
              <a:t>Clique para editar o </a:t>
            </a:r>
            <a:br>
              <a:rPr lang="pt-BR" dirty="0"/>
            </a:br>
            <a:r>
              <a:rPr lang="pt-BR" dirty="0"/>
              <a:t>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7519" y="3602038"/>
            <a:ext cx="10639925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674946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ítulo 1"/>
          <p:cNvSpPr>
            <a:spLocks noGrp="1"/>
          </p:cNvSpPr>
          <p:nvPr>
            <p:ph type="title"/>
          </p:nvPr>
        </p:nvSpPr>
        <p:spPr>
          <a:xfrm>
            <a:off x="2541813" y="4198651"/>
            <a:ext cx="7108371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5322137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114834"/>
                </a:solidFill>
              </a:defRPr>
            </a:lvl1pPr>
            <a:lvl2pPr>
              <a:defRPr>
                <a:solidFill>
                  <a:srgbClr val="114834"/>
                </a:solidFill>
              </a:defRPr>
            </a:lvl2pPr>
            <a:lvl3pPr>
              <a:defRPr>
                <a:solidFill>
                  <a:srgbClr val="114834"/>
                </a:solidFill>
              </a:defRPr>
            </a:lvl3pPr>
            <a:lvl4pPr>
              <a:defRPr>
                <a:solidFill>
                  <a:srgbClr val="114834"/>
                </a:solidFill>
              </a:defRPr>
            </a:lvl4pPr>
            <a:lvl5pPr>
              <a:defRPr>
                <a:solidFill>
                  <a:srgbClr val="114834"/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4281971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244" y="128986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5244" y="416958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756166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32486" y="2397967"/>
            <a:ext cx="5181600" cy="3582955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6486" y="2397967"/>
            <a:ext cx="5181600" cy="358295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0486423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182" y="989045"/>
            <a:ext cx="10515600" cy="1177504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3182" y="2267338"/>
            <a:ext cx="5157787" cy="7135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03182" y="2980936"/>
            <a:ext cx="5157787" cy="2981325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735594" y="2267338"/>
            <a:ext cx="5183188" cy="7135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735594" y="2980936"/>
            <a:ext cx="5183188" cy="298132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7279930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139133"/>
            <a:ext cx="10515600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8242573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75139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0916" y="77444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2021" y="118336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10916" y="237464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18352049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763" y="709127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743305" y="1247291"/>
            <a:ext cx="6172200" cy="46592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31763" y="2309327"/>
            <a:ext cx="3932237" cy="359720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1362125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045029"/>
            <a:ext cx="10520686" cy="1138592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42783" y="2318558"/>
            <a:ext cx="10520686" cy="3596210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8384359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250594" y="1082351"/>
            <a:ext cx="2628900" cy="4814596"/>
          </a:xfrm>
        </p:spPr>
        <p:txBody>
          <a:bodyPr vert="eaVert"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87828" y="1082351"/>
            <a:ext cx="7510366" cy="4814596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938996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7DC58E-069D-4F36-BE29-0B66CB30F52D}" type="datetimeFigureOut">
              <a:rPr lang="pt-BR" smtClean="0"/>
              <a:t>13/06/2022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863D64-5C49-418F-86B0-72AC76350E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994171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7315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0752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752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9712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114834"/>
                </a:solidFill>
              </a:defRPr>
            </a:lvl1pPr>
            <a:lvl2pPr>
              <a:defRPr>
                <a:solidFill>
                  <a:srgbClr val="114834"/>
                </a:solidFill>
              </a:defRPr>
            </a:lvl2pPr>
            <a:lvl3pPr>
              <a:defRPr>
                <a:solidFill>
                  <a:srgbClr val="114834"/>
                </a:solidFill>
              </a:defRPr>
            </a:lvl3pPr>
            <a:lvl4pPr>
              <a:defRPr>
                <a:solidFill>
                  <a:srgbClr val="114834"/>
                </a:solidFill>
              </a:defRPr>
            </a:lvl4pPr>
            <a:lvl5pPr>
              <a:defRPr>
                <a:solidFill>
                  <a:srgbClr val="114834"/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1677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395244" y="14049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dirty="0"/>
              <a:t>Clique para editar o </a:t>
            </a:r>
            <a:br>
              <a:rPr lang="pt-BR" dirty="0"/>
            </a:br>
            <a:r>
              <a:rPr lang="pt-BR" dirty="0"/>
              <a:t>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5244" y="42846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423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980514"/>
            <a:ext cx="10515600" cy="1325562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32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6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2159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182" y="840986"/>
            <a:ext cx="10515600" cy="1260087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3182" y="215702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03182" y="2980936"/>
            <a:ext cx="5157787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735594" y="215702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735594" y="2980936"/>
            <a:ext cx="5183188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1442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image" Target="../media/image5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image" Target="../media/image3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5758249" y="3190208"/>
            <a:ext cx="5949336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</a:t>
            </a:r>
            <a:br>
              <a:rPr lang="pt-BR" dirty="0"/>
            </a:br>
            <a:r>
              <a:rPr lang="pt-BR" dirty="0"/>
              <a:t>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401451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kern="1200">
          <a:solidFill>
            <a:srgbClr val="11483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  <a:solidFill>
            <a:srgbClr val="345292"/>
          </a:solidFill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2541813" y="4198651"/>
            <a:ext cx="7108371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567163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114834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661"/>
          <a:stretch/>
        </p:blipFill>
        <p:spPr>
          <a:xfrm>
            <a:off x="11074237" y="0"/>
            <a:ext cx="1117763" cy="6858000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42783" y="980513"/>
            <a:ext cx="100522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42783" y="2441013"/>
            <a:ext cx="10052222" cy="36444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  <p:sp>
        <p:nvSpPr>
          <p:cNvPr id="12" name="Retângulo 11"/>
          <p:cNvSpPr/>
          <p:nvPr userDrawn="1"/>
        </p:nvSpPr>
        <p:spPr>
          <a:xfrm>
            <a:off x="442783" y="393924"/>
            <a:ext cx="647451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pt-BR" sz="2800" b="0" cap="none" spc="0" dirty="0">
                <a:ln w="0"/>
                <a:solidFill>
                  <a:srgbClr val="114834"/>
                </a:solidFill>
                <a:effectLst/>
                <a:latin typeface="Tisa Sans Pro" panose="020B0504020201020104" pitchFamily="34" charset="0"/>
              </a:rPr>
              <a:t>Saúde Mental na APS</a:t>
            </a:r>
          </a:p>
        </p:txBody>
      </p:sp>
    </p:spTree>
    <p:extLst>
      <p:ext uri="{BB962C8B-B14F-4D97-AF65-F5344CB8AC3E}">
        <p14:creationId xmlns:p14="http://schemas.microsoft.com/office/powerpoint/2010/main" val="560746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7" r:id="rId12"/>
    <p:sldLayoutId id="214748369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 baseline="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9999"/>
        </a:buClr>
        <a:buFontTx/>
        <a:buBlip>
          <a:blip r:embed="rId16"/>
        </a:buBlip>
        <a:defRPr sz="2200" kern="1200" baseline="0">
          <a:solidFill>
            <a:srgbClr val="114834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6"/>
        </a:buBlip>
        <a:defRPr sz="2000" kern="1200" baseline="0">
          <a:solidFill>
            <a:srgbClr val="114834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6"/>
        </a:buBlip>
        <a:defRPr sz="1800" kern="1200" baseline="0">
          <a:solidFill>
            <a:srgbClr val="114834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6"/>
        </a:buBlip>
        <a:defRPr sz="1600" kern="1200" baseline="0">
          <a:solidFill>
            <a:srgbClr val="114834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6"/>
        </a:buBlip>
        <a:defRPr sz="1400" kern="1200" baseline="0">
          <a:solidFill>
            <a:srgbClr val="114834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14834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42783" y="980513"/>
            <a:ext cx="100522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42783" y="2441013"/>
            <a:ext cx="10052222" cy="36444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4" name="Retângulo 13"/>
          <p:cNvSpPr/>
          <p:nvPr userDrawn="1"/>
        </p:nvSpPr>
        <p:spPr>
          <a:xfrm>
            <a:off x="442783" y="393924"/>
            <a:ext cx="647451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pt-BR" sz="2800" b="0" cap="none" spc="0" dirty="0">
                <a:ln w="0"/>
                <a:solidFill>
                  <a:schemeClr val="bg1"/>
                </a:solidFill>
                <a:effectLst/>
                <a:latin typeface="Tisa Sans Pro" panose="020B0504020201020104" pitchFamily="34" charset="0"/>
              </a:rPr>
              <a:t>Saúde Mental na APS</a:t>
            </a:r>
          </a:p>
        </p:txBody>
      </p:sp>
      <p:pic>
        <p:nvPicPr>
          <p:cNvPr id="13" name="Imagem 12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661"/>
          <a:stretch/>
        </p:blipFill>
        <p:spPr>
          <a:xfrm>
            <a:off x="11074237" y="0"/>
            <a:ext cx="11177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222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baseline="0">
          <a:solidFill>
            <a:schemeClr val="bg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9999"/>
        </a:buClr>
        <a:buFontTx/>
        <a:buBlip>
          <a:blip r:embed="rId14"/>
        </a:buBlip>
        <a:defRPr sz="22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20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18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16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14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42783" y="1108988"/>
            <a:ext cx="10515600" cy="1197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42783" y="2441013"/>
            <a:ext cx="10515600" cy="35127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1" name="Retângulo 10"/>
          <p:cNvSpPr/>
          <p:nvPr userDrawn="1"/>
        </p:nvSpPr>
        <p:spPr>
          <a:xfrm>
            <a:off x="442783" y="393924"/>
            <a:ext cx="647451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pt-BR" sz="2800" b="0" cap="none" spc="0" dirty="0">
                <a:ln w="0"/>
                <a:solidFill>
                  <a:srgbClr val="114834"/>
                </a:solidFill>
                <a:effectLst/>
                <a:latin typeface="Tisa Sans Pro" panose="020B0504020201020104" pitchFamily="34" charset="0"/>
              </a:rPr>
              <a:t>Saúde Mental na APS</a:t>
            </a:r>
          </a:p>
        </p:txBody>
      </p:sp>
      <p:pic>
        <p:nvPicPr>
          <p:cNvPr id="14" name="Imagem 13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661"/>
          <a:stretch/>
        </p:blipFill>
        <p:spPr>
          <a:xfrm>
            <a:off x="11074237" y="0"/>
            <a:ext cx="11177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282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 baseline="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9999"/>
        </a:buClr>
        <a:buFontTx/>
        <a:buBlip>
          <a:blip r:embed="rId15"/>
        </a:buBlip>
        <a:defRPr sz="2200" kern="1200" baseline="0">
          <a:solidFill>
            <a:srgbClr val="114834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2000" kern="1200" baseline="0">
          <a:solidFill>
            <a:srgbClr val="114834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1800" kern="1200" baseline="0">
          <a:solidFill>
            <a:srgbClr val="114834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1600" kern="1200" baseline="0">
          <a:solidFill>
            <a:srgbClr val="114834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1400" kern="1200" baseline="0">
          <a:solidFill>
            <a:srgbClr val="114834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Conteúdo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422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5106574" y="3724777"/>
            <a:ext cx="7258929" cy="1184844"/>
          </a:xfrm>
        </p:spPr>
        <p:txBody>
          <a:bodyPr>
            <a:normAutofit/>
          </a:bodyPr>
          <a:lstStyle/>
          <a:p>
            <a:r>
              <a:rPr lang="pt-BR" dirty="0"/>
              <a:t>Material de Apoio Parte I</a:t>
            </a:r>
          </a:p>
        </p:txBody>
      </p:sp>
    </p:spTree>
    <p:extLst>
      <p:ext uri="{BB962C8B-B14F-4D97-AF65-F5344CB8AC3E}">
        <p14:creationId xmlns:p14="http://schemas.microsoft.com/office/powerpoint/2010/main" val="2414717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E45D76-03E7-4E42-90B3-F8454BAA3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Objetivo do monitoramento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DED5898-B335-497C-BCD7-7C172140FA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Acompanhar se estamos conseguindo atingir os objetivos esperados tanto das atividades como o objetivo geral da etapa. </a:t>
            </a:r>
          </a:p>
        </p:txBody>
      </p:sp>
    </p:spTree>
    <p:extLst>
      <p:ext uri="{BB962C8B-B14F-4D97-AF65-F5344CB8AC3E}">
        <p14:creationId xmlns:p14="http://schemas.microsoft.com/office/powerpoint/2010/main" val="40607091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47">
            <a:extLst>
              <a:ext uri="{FF2B5EF4-FFF2-40B4-BE49-F238E27FC236}">
                <a16:creationId xmlns:a16="http://schemas.microsoft.com/office/drawing/2014/main" id="{752840BB-CEFA-4056-9BB9-C934C0C459C4}"/>
              </a:ext>
            </a:extLst>
          </p:cNvPr>
          <p:cNvSpPr txBox="1"/>
          <p:nvPr/>
        </p:nvSpPr>
        <p:spPr>
          <a:xfrm>
            <a:off x="5162046" y="3889434"/>
            <a:ext cx="2096986" cy="954107"/>
          </a:xfrm>
          <a:prstGeom prst="rect">
            <a:avLst/>
          </a:prstGeom>
          <a:solidFill>
            <a:srgbClr val="1D7D5B"/>
          </a:solidFill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prstClr val="white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A CONSTRUÇÃO SOCIAL DA APS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League Spartan" charset="0"/>
                <a:cs typeface="Poppins" pitchFamily="2" charset="77"/>
              </a:rPr>
              <a:t> E O CUIDADO EM SAÚDE MENTAL</a:t>
            </a:r>
          </a:p>
        </p:txBody>
      </p:sp>
      <p:sp>
        <p:nvSpPr>
          <p:cNvPr id="8" name="Seta: para Baixo 7">
            <a:extLst>
              <a:ext uri="{FF2B5EF4-FFF2-40B4-BE49-F238E27FC236}">
                <a16:creationId xmlns:a16="http://schemas.microsoft.com/office/drawing/2014/main" id="{1DA37C58-8183-4A93-B5EB-2D1115B5181E}"/>
              </a:ext>
            </a:extLst>
          </p:cNvPr>
          <p:cNvSpPr/>
          <p:nvPr/>
        </p:nvSpPr>
        <p:spPr>
          <a:xfrm>
            <a:off x="2234780" y="2803366"/>
            <a:ext cx="535578" cy="741405"/>
          </a:xfrm>
          <a:prstGeom prst="downArrow">
            <a:avLst>
              <a:gd name="adj1" fmla="val 36667"/>
              <a:gd name="adj2" fmla="val 50000"/>
            </a:avLst>
          </a:prstGeom>
          <a:solidFill>
            <a:srgbClr val="1D7D5B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Seta: para Baixo 9">
            <a:extLst>
              <a:ext uri="{FF2B5EF4-FFF2-40B4-BE49-F238E27FC236}">
                <a16:creationId xmlns:a16="http://schemas.microsoft.com/office/drawing/2014/main" id="{5173D1BF-A755-4999-B2E7-112537CD659C}"/>
              </a:ext>
            </a:extLst>
          </p:cNvPr>
          <p:cNvSpPr/>
          <p:nvPr/>
        </p:nvSpPr>
        <p:spPr>
          <a:xfrm rot="16200000">
            <a:off x="4330127" y="4164880"/>
            <a:ext cx="535578" cy="738166"/>
          </a:xfrm>
          <a:prstGeom prst="downArrow">
            <a:avLst>
              <a:gd name="adj1" fmla="val 36667"/>
              <a:gd name="adj2" fmla="val 50000"/>
            </a:avLst>
          </a:prstGeom>
          <a:solidFill>
            <a:srgbClr val="1D7D5B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Seta: para Baixo 10">
            <a:extLst>
              <a:ext uri="{FF2B5EF4-FFF2-40B4-BE49-F238E27FC236}">
                <a16:creationId xmlns:a16="http://schemas.microsoft.com/office/drawing/2014/main" id="{54F9C25C-E533-4DE9-98A0-77C267DC9A1F}"/>
              </a:ext>
            </a:extLst>
          </p:cNvPr>
          <p:cNvSpPr/>
          <p:nvPr/>
        </p:nvSpPr>
        <p:spPr>
          <a:xfrm rot="10800000">
            <a:off x="7920140" y="2803637"/>
            <a:ext cx="535578" cy="741405"/>
          </a:xfrm>
          <a:prstGeom prst="downArrow">
            <a:avLst>
              <a:gd name="adj1" fmla="val 36667"/>
              <a:gd name="adj2" fmla="val 50000"/>
            </a:avLst>
          </a:prstGeom>
          <a:solidFill>
            <a:srgbClr val="1D7D5B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Gráfico 11" descr="Alvo com preenchimento sólido">
            <a:extLst>
              <a:ext uri="{FF2B5EF4-FFF2-40B4-BE49-F238E27FC236}">
                <a16:creationId xmlns:a16="http://schemas.microsoft.com/office/drawing/2014/main" id="{A651A727-1C6D-4390-B65E-41FE93F4F5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99124" y="1253511"/>
            <a:ext cx="775063" cy="775063"/>
          </a:xfrm>
          <a:prstGeom prst="rect">
            <a:avLst/>
          </a:prstGeom>
        </p:spPr>
      </p:pic>
      <p:pic>
        <p:nvPicPr>
          <p:cNvPr id="13" name="Gráfico 12" descr="Mapa com alfinete com preenchimento sólido">
            <a:extLst>
              <a:ext uri="{FF2B5EF4-FFF2-40B4-BE49-F238E27FC236}">
                <a16:creationId xmlns:a16="http://schemas.microsoft.com/office/drawing/2014/main" id="{2FC7F9D7-B798-44A2-8D65-46FF1BA9CE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45369" y="1205997"/>
            <a:ext cx="914400" cy="914400"/>
          </a:xfrm>
          <a:prstGeom prst="rect">
            <a:avLst/>
          </a:prstGeom>
        </p:spPr>
      </p:pic>
      <p:sp>
        <p:nvSpPr>
          <p:cNvPr id="14" name="TextBox 38">
            <a:extLst>
              <a:ext uri="{FF2B5EF4-FFF2-40B4-BE49-F238E27FC236}">
                <a16:creationId xmlns:a16="http://schemas.microsoft.com/office/drawing/2014/main" id="{F46C6704-DD77-4A1F-AF0B-7D4A31F58FF0}"/>
              </a:ext>
            </a:extLst>
          </p:cNvPr>
          <p:cNvSpPr txBox="1"/>
          <p:nvPr/>
        </p:nvSpPr>
        <p:spPr>
          <a:xfrm>
            <a:off x="896792" y="2049881"/>
            <a:ext cx="3211554" cy="461665"/>
          </a:xfrm>
          <a:prstGeom prst="rect">
            <a:avLst/>
          </a:prstGeom>
          <a:noFill/>
          <a:ln w="6350">
            <a:solidFill>
              <a:srgbClr val="009999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ONDE ESTAMOS?</a:t>
            </a:r>
          </a:p>
        </p:txBody>
      </p:sp>
      <p:sp>
        <p:nvSpPr>
          <p:cNvPr id="15" name="TextBox 38">
            <a:extLst>
              <a:ext uri="{FF2B5EF4-FFF2-40B4-BE49-F238E27FC236}">
                <a16:creationId xmlns:a16="http://schemas.microsoft.com/office/drawing/2014/main" id="{24B7D0EA-C2C2-435D-84F2-FB4A97EF74DD}"/>
              </a:ext>
            </a:extLst>
          </p:cNvPr>
          <p:cNvSpPr txBox="1"/>
          <p:nvPr/>
        </p:nvSpPr>
        <p:spPr>
          <a:xfrm>
            <a:off x="896792" y="3836591"/>
            <a:ext cx="3211554" cy="1394741"/>
          </a:xfrm>
          <a:prstGeom prst="rect">
            <a:avLst/>
          </a:prstGeom>
          <a:noFill/>
          <a:ln w="6350">
            <a:solidFill>
              <a:srgbClr val="009999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ETAPA 1:</a:t>
            </a:r>
          </a:p>
          <a:p>
            <a:pPr algn="ctr">
              <a:lnSpc>
                <a:spcPct val="114000"/>
              </a:lnSpc>
              <a:spcAft>
                <a:spcPts val="1000"/>
              </a:spcAft>
            </a:pPr>
            <a:r>
              <a:rPr lang="pt-BR" b="1" dirty="0">
                <a:solidFill>
                  <a:schemeClr val="bg1">
                    <a:lumMod val="50000"/>
                  </a:schemeClr>
                </a:solidFill>
                <a:latin typeface="Poppins" pitchFamily="2" charset="77"/>
                <a:cs typeface="Poppins" pitchFamily="2" charset="77"/>
              </a:rPr>
              <a:t>A organização da linha de cuidado em Saúde Mental na APS</a:t>
            </a:r>
          </a:p>
        </p:txBody>
      </p:sp>
      <p:pic>
        <p:nvPicPr>
          <p:cNvPr id="16" name="Gráfico 15" descr="Poste de sinalização estrutura de tópicos">
            <a:extLst>
              <a:ext uri="{FF2B5EF4-FFF2-40B4-BE49-F238E27FC236}">
                <a16:creationId xmlns:a16="http://schemas.microsoft.com/office/drawing/2014/main" id="{8578D8A2-60A6-4386-87B5-92F968C83D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956755" y="3570577"/>
            <a:ext cx="2462349" cy="2462349"/>
          </a:xfrm>
          <a:prstGeom prst="rect">
            <a:avLst/>
          </a:prstGeom>
        </p:spPr>
      </p:pic>
      <p:sp>
        <p:nvSpPr>
          <p:cNvPr id="17" name="TextBox 47">
            <a:extLst>
              <a:ext uri="{FF2B5EF4-FFF2-40B4-BE49-F238E27FC236}">
                <a16:creationId xmlns:a16="http://schemas.microsoft.com/office/drawing/2014/main" id="{FF8BE631-F2A2-4A91-A960-AE6AFD6A4BA0}"/>
              </a:ext>
            </a:extLst>
          </p:cNvPr>
          <p:cNvSpPr txBox="1"/>
          <p:nvPr/>
        </p:nvSpPr>
        <p:spPr>
          <a:xfrm>
            <a:off x="9116826" y="4697934"/>
            <a:ext cx="1792142" cy="523220"/>
          </a:xfrm>
          <a:prstGeom prst="rect">
            <a:avLst/>
          </a:prstGeom>
          <a:solidFill>
            <a:srgbClr val="1D7D5B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League Spartan" charset="0"/>
                <a:cs typeface="Poppins" pitchFamily="2" charset="77"/>
              </a:rPr>
              <a:t>DIAGNÓSTICO </a:t>
            </a:r>
            <a:r>
              <a:rPr lang="en-US" sz="1400" b="1" dirty="0">
                <a:solidFill>
                  <a:prstClr val="white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LOCAL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18" name="TextBox 38">
            <a:extLst>
              <a:ext uri="{FF2B5EF4-FFF2-40B4-BE49-F238E27FC236}">
                <a16:creationId xmlns:a16="http://schemas.microsoft.com/office/drawing/2014/main" id="{CA4D56C0-0F19-4BE4-9521-FED3C22ECB61}"/>
              </a:ext>
            </a:extLst>
          </p:cNvPr>
          <p:cNvSpPr txBox="1"/>
          <p:nvPr/>
        </p:nvSpPr>
        <p:spPr>
          <a:xfrm>
            <a:off x="5162046" y="2028574"/>
            <a:ext cx="5746922" cy="461665"/>
          </a:xfrm>
          <a:prstGeom prst="rect">
            <a:avLst/>
          </a:prstGeom>
          <a:noFill/>
          <a:ln w="6350">
            <a:solidFill>
              <a:srgbClr val="009999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PARA ONDE VAMOS?</a:t>
            </a:r>
          </a:p>
        </p:txBody>
      </p:sp>
    </p:spTree>
    <p:extLst>
      <p:ext uri="{BB962C8B-B14F-4D97-AF65-F5344CB8AC3E}">
        <p14:creationId xmlns:p14="http://schemas.microsoft.com/office/powerpoint/2010/main" val="38557537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163BAC-5ED0-4784-96DD-8E900A9D8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Cronograma e Operacionalização da Etapa</a:t>
            </a:r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4BA339B9-11A1-411F-B60A-3B6B1458B7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Insira aqui o cronograma para operacionalização da etapa</a:t>
            </a:r>
          </a:p>
        </p:txBody>
      </p:sp>
    </p:spTree>
    <p:extLst>
      <p:ext uri="{BB962C8B-B14F-4D97-AF65-F5344CB8AC3E}">
        <p14:creationId xmlns:p14="http://schemas.microsoft.com/office/powerpoint/2010/main" val="1234435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7706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2FF6B3-10D2-4F3B-8FFF-2D88D2573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7512" y="4198651"/>
            <a:ext cx="6572251" cy="866559"/>
          </a:xfrm>
        </p:spPr>
        <p:txBody>
          <a:bodyPr>
            <a:normAutofit fontScale="90000"/>
          </a:bodyPr>
          <a:lstStyle/>
          <a:p>
            <a:r>
              <a:rPr lang="pt-BR" sz="3600" dirty="0"/>
              <a:t>Apresentação Etapa 1</a:t>
            </a:r>
            <a:br>
              <a:rPr lang="pt-BR" sz="3600" dirty="0"/>
            </a:br>
            <a:r>
              <a:rPr lang="pt-BR" sz="3600" dirty="0"/>
              <a:t>A organização da linha de cuidado em Saúde Mental na APS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49511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69D31A3-757E-422B-A964-C1A7891FC0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</a:blip>
          <a:srcRect l="44237" t="56726" r="20932" b="20211"/>
          <a:stretch/>
        </p:blipFill>
        <p:spPr>
          <a:xfrm>
            <a:off x="2621855" y="3658081"/>
            <a:ext cx="6323796" cy="2496818"/>
          </a:xfrm>
          <a:prstGeom prst="rect">
            <a:avLst/>
          </a:prstGeom>
        </p:spPr>
      </p:pic>
      <p:sp>
        <p:nvSpPr>
          <p:cNvPr id="13" name="Espaço Reservado para Conteúdo 2">
            <a:extLst>
              <a:ext uri="{FF2B5EF4-FFF2-40B4-BE49-F238E27FC236}">
                <a16:creationId xmlns:a16="http://schemas.microsoft.com/office/drawing/2014/main" id="{1114D6AC-6EC7-42E7-BE6A-5C60BC1949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030" y="2234045"/>
            <a:ext cx="10659447" cy="119495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pt-BR" dirty="0">
                <a:latin typeface="+mn-lt"/>
                <a:cs typeface="Calibri" panose="020F0502020204030204" pitchFamily="34" charset="0"/>
              </a:rPr>
              <a:t> A Estratégia Saúde da Família é “uma estratégia de reorganização do modelo assistencial”</a:t>
            </a:r>
          </a:p>
          <a:p>
            <a:pPr algn="just"/>
            <a:r>
              <a:rPr lang="pt-BR" dirty="0">
                <a:latin typeface="+mn-lt"/>
                <a:cs typeface="Calibri" panose="020F0502020204030204" pitchFamily="34" charset="0"/>
              </a:rPr>
              <a:t>A qualidade e resultados da APS estão ligados à operacionalização dos atributos em sua totalidade e assim ela cumpre suas três funções essenciais</a:t>
            </a:r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C0986591-37CD-490C-9BDA-FBBE933FA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030" y="908481"/>
            <a:ext cx="10052222" cy="1325563"/>
          </a:xfrm>
        </p:spPr>
        <p:txBody>
          <a:bodyPr/>
          <a:lstStyle/>
          <a:p>
            <a:r>
              <a:rPr lang="pt-BR" dirty="0"/>
              <a:t>Atributos da APS</a:t>
            </a:r>
          </a:p>
        </p:txBody>
      </p:sp>
    </p:spTree>
    <p:extLst>
      <p:ext uri="{BB962C8B-B14F-4D97-AF65-F5344CB8AC3E}">
        <p14:creationId xmlns:p14="http://schemas.microsoft.com/office/powerpoint/2010/main" val="1890731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D25BAD-D23A-457C-A5AD-2E8D98314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Atenção Primária à Saúde na Rede de Atenção Psicossocial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FE671D3-831A-4831-A265-CE9410084F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2" y="2441013"/>
            <a:ext cx="10516369" cy="3644410"/>
          </a:xfrm>
        </p:spPr>
        <p:txBody>
          <a:bodyPr>
            <a:normAutofit/>
          </a:bodyPr>
          <a:lstStyle/>
          <a:p>
            <a:pPr algn="just"/>
            <a:r>
              <a:rPr lang="pt-BR" dirty="0">
                <a:latin typeface="+mn-lt"/>
              </a:rPr>
              <a:t>O centro de comunicação de uma rede é a APS, devendo se constituir como coordenadora do cuidado, pois é o primeiro contato com a clientela do SUS</a:t>
            </a: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0BC7B53D-C59B-427D-B2CF-0BAA242492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449" t="37281" r="17551" b="28803"/>
          <a:stretch/>
        </p:blipFill>
        <p:spPr>
          <a:xfrm>
            <a:off x="1457520" y="3429000"/>
            <a:ext cx="8107931" cy="3222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670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A726CF-05C4-4DD8-9BED-918453EA1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Objetivos da Etapa 1</a:t>
            </a:r>
          </a:p>
        </p:txBody>
      </p:sp>
    </p:spTree>
    <p:extLst>
      <p:ext uri="{BB962C8B-B14F-4D97-AF65-F5344CB8AC3E}">
        <p14:creationId xmlns:p14="http://schemas.microsoft.com/office/powerpoint/2010/main" val="588221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Objetivo geral da Etapa</a:t>
            </a: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DD6CC643-8EF1-4AAE-B310-21B892D2A2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7645" y="2534318"/>
            <a:ext cx="8928308" cy="80364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80000"/>
              </a:lnSpc>
              <a:buNone/>
            </a:pPr>
            <a:r>
              <a:rPr lang="pt-BR" b="1" dirty="0"/>
              <a:t>Iniciar a discussão sobre a organização da linha de cuidado em saúde mental na APS</a:t>
            </a:r>
          </a:p>
        </p:txBody>
      </p:sp>
      <p:sp>
        <p:nvSpPr>
          <p:cNvPr id="12" name="Forma Livre: Forma 11">
            <a:extLst>
              <a:ext uri="{FF2B5EF4-FFF2-40B4-BE49-F238E27FC236}">
                <a16:creationId xmlns:a16="http://schemas.microsoft.com/office/drawing/2014/main" id="{2873DE68-E032-47CB-AEFF-566309FB4AD2}"/>
              </a:ext>
            </a:extLst>
          </p:cNvPr>
          <p:cNvSpPr/>
          <p:nvPr/>
        </p:nvSpPr>
        <p:spPr>
          <a:xfrm>
            <a:off x="907589" y="2290907"/>
            <a:ext cx="745970" cy="744510"/>
          </a:xfrm>
          <a:custGeom>
            <a:avLst/>
            <a:gdLst>
              <a:gd name="connsiteX0" fmla="*/ 614586 w 745970"/>
              <a:gd name="connsiteY0" fmla="*/ 131384 h 744510"/>
              <a:gd name="connsiteX1" fmla="*/ 599988 w 745970"/>
              <a:gd name="connsiteY1" fmla="*/ 0 h 744510"/>
              <a:gd name="connsiteX2" fmla="*/ 439407 w 745970"/>
              <a:gd name="connsiteY2" fmla="*/ 160581 h 744510"/>
              <a:gd name="connsiteX3" fmla="*/ 448166 w 745970"/>
              <a:gd name="connsiteY3" fmla="*/ 236492 h 744510"/>
              <a:gd name="connsiteX4" fmla="*/ 214594 w 745970"/>
              <a:gd name="connsiteY4" fmla="*/ 470063 h 744510"/>
              <a:gd name="connsiteX5" fmla="*/ 145982 w 745970"/>
              <a:gd name="connsiteY5" fmla="*/ 452545 h 744510"/>
              <a:gd name="connsiteX6" fmla="*/ 0 w 745970"/>
              <a:gd name="connsiteY6" fmla="*/ 598528 h 744510"/>
              <a:gd name="connsiteX7" fmla="*/ 145982 w 745970"/>
              <a:gd name="connsiteY7" fmla="*/ 744510 h 744510"/>
              <a:gd name="connsiteX8" fmla="*/ 291965 w 745970"/>
              <a:gd name="connsiteY8" fmla="*/ 598528 h 744510"/>
              <a:gd name="connsiteX9" fmla="*/ 275907 w 745970"/>
              <a:gd name="connsiteY9" fmla="*/ 531376 h 744510"/>
              <a:gd name="connsiteX10" fmla="*/ 509479 w 745970"/>
              <a:gd name="connsiteY10" fmla="*/ 297804 h 744510"/>
              <a:gd name="connsiteX11" fmla="*/ 585389 w 745970"/>
              <a:gd name="connsiteY11" fmla="*/ 306563 h 744510"/>
              <a:gd name="connsiteX12" fmla="*/ 745970 w 745970"/>
              <a:gd name="connsiteY12" fmla="*/ 145982 h 744510"/>
              <a:gd name="connsiteX13" fmla="*/ 614586 w 745970"/>
              <a:gd name="connsiteY13" fmla="*/ 131384 h 744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45970" h="744510">
                <a:moveTo>
                  <a:pt x="614586" y="131384"/>
                </a:moveTo>
                <a:lnTo>
                  <a:pt x="599988" y="0"/>
                </a:lnTo>
                <a:lnTo>
                  <a:pt x="439407" y="160581"/>
                </a:lnTo>
                <a:lnTo>
                  <a:pt x="448166" y="236492"/>
                </a:lnTo>
                <a:lnTo>
                  <a:pt x="214594" y="470063"/>
                </a:lnTo>
                <a:cubicBezTo>
                  <a:pt x="194157" y="459845"/>
                  <a:pt x="170799" y="452545"/>
                  <a:pt x="145982" y="452545"/>
                </a:cubicBezTo>
                <a:cubicBezTo>
                  <a:pt x="65692" y="452545"/>
                  <a:pt x="0" y="518238"/>
                  <a:pt x="0" y="598528"/>
                </a:cubicBezTo>
                <a:cubicBezTo>
                  <a:pt x="0" y="678818"/>
                  <a:pt x="65692" y="744510"/>
                  <a:pt x="145982" y="744510"/>
                </a:cubicBezTo>
                <a:cubicBezTo>
                  <a:pt x="226273" y="744510"/>
                  <a:pt x="291965" y="678818"/>
                  <a:pt x="291965" y="598528"/>
                </a:cubicBezTo>
                <a:cubicBezTo>
                  <a:pt x="291965" y="573711"/>
                  <a:pt x="286125" y="551813"/>
                  <a:pt x="275907" y="531376"/>
                </a:cubicBezTo>
                <a:lnTo>
                  <a:pt x="509479" y="297804"/>
                </a:lnTo>
                <a:lnTo>
                  <a:pt x="585389" y="306563"/>
                </a:lnTo>
                <a:lnTo>
                  <a:pt x="745970" y="145982"/>
                </a:lnTo>
                <a:lnTo>
                  <a:pt x="614586" y="131384"/>
                </a:lnTo>
                <a:close/>
              </a:path>
            </a:pathLst>
          </a:custGeom>
          <a:solidFill>
            <a:srgbClr val="2B6E5A"/>
          </a:solidFill>
          <a:ln w="14585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13" name="Forma Livre: Forma 12">
            <a:extLst>
              <a:ext uri="{FF2B5EF4-FFF2-40B4-BE49-F238E27FC236}">
                <a16:creationId xmlns:a16="http://schemas.microsoft.com/office/drawing/2014/main" id="{B21990EA-A004-4061-AFAA-817D1E5963DA}"/>
              </a:ext>
            </a:extLst>
          </p:cNvPr>
          <p:cNvSpPr/>
          <p:nvPr/>
        </p:nvSpPr>
        <p:spPr>
          <a:xfrm>
            <a:off x="704674" y="2539077"/>
            <a:ext cx="700715" cy="700715"/>
          </a:xfrm>
          <a:custGeom>
            <a:avLst/>
            <a:gdLst>
              <a:gd name="connsiteX0" fmla="*/ 594148 w 700715"/>
              <a:gd name="connsiteY0" fmla="*/ 251090 h 700715"/>
              <a:gd name="connsiteX1" fmla="*/ 613126 w 700715"/>
              <a:gd name="connsiteY1" fmla="*/ 350358 h 700715"/>
              <a:gd name="connsiteX2" fmla="*/ 350358 w 700715"/>
              <a:gd name="connsiteY2" fmla="*/ 613126 h 700715"/>
              <a:gd name="connsiteX3" fmla="*/ 87589 w 700715"/>
              <a:gd name="connsiteY3" fmla="*/ 350358 h 700715"/>
              <a:gd name="connsiteX4" fmla="*/ 350358 w 700715"/>
              <a:gd name="connsiteY4" fmla="*/ 87589 h 700715"/>
              <a:gd name="connsiteX5" fmla="*/ 449626 w 700715"/>
              <a:gd name="connsiteY5" fmla="*/ 106567 h 700715"/>
              <a:gd name="connsiteX6" fmla="*/ 515318 w 700715"/>
              <a:gd name="connsiteY6" fmla="*/ 40875 h 700715"/>
              <a:gd name="connsiteX7" fmla="*/ 350358 w 700715"/>
              <a:gd name="connsiteY7" fmla="*/ 0 h 700715"/>
              <a:gd name="connsiteX8" fmla="*/ 0 w 700715"/>
              <a:gd name="connsiteY8" fmla="*/ 350358 h 700715"/>
              <a:gd name="connsiteX9" fmla="*/ 350358 w 700715"/>
              <a:gd name="connsiteY9" fmla="*/ 700716 h 700715"/>
              <a:gd name="connsiteX10" fmla="*/ 700716 w 700715"/>
              <a:gd name="connsiteY10" fmla="*/ 350358 h 700715"/>
              <a:gd name="connsiteX11" fmla="*/ 659840 w 700715"/>
              <a:gd name="connsiteY11" fmla="*/ 185398 h 700715"/>
              <a:gd name="connsiteX12" fmla="*/ 594148 w 700715"/>
              <a:gd name="connsiteY12" fmla="*/ 251090 h 700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00715" h="700715">
                <a:moveTo>
                  <a:pt x="594148" y="251090"/>
                </a:moveTo>
                <a:cubicBezTo>
                  <a:pt x="607287" y="281746"/>
                  <a:pt x="613126" y="315322"/>
                  <a:pt x="613126" y="350358"/>
                </a:cubicBezTo>
                <a:cubicBezTo>
                  <a:pt x="613126" y="494880"/>
                  <a:pt x="494880" y="613126"/>
                  <a:pt x="350358" y="613126"/>
                </a:cubicBezTo>
                <a:cubicBezTo>
                  <a:pt x="205835" y="613126"/>
                  <a:pt x="87589" y="494880"/>
                  <a:pt x="87589" y="350358"/>
                </a:cubicBezTo>
                <a:cubicBezTo>
                  <a:pt x="87589" y="205835"/>
                  <a:pt x="205835" y="87589"/>
                  <a:pt x="350358" y="87589"/>
                </a:cubicBezTo>
                <a:cubicBezTo>
                  <a:pt x="385394" y="87589"/>
                  <a:pt x="418970" y="94889"/>
                  <a:pt x="449626" y="106567"/>
                </a:cubicBezTo>
                <a:lnTo>
                  <a:pt x="515318" y="40875"/>
                </a:lnTo>
                <a:cubicBezTo>
                  <a:pt x="465684" y="14598"/>
                  <a:pt x="410211" y="0"/>
                  <a:pt x="350358" y="0"/>
                </a:cubicBezTo>
                <a:cubicBezTo>
                  <a:pt x="157661" y="0"/>
                  <a:pt x="0" y="157661"/>
                  <a:pt x="0" y="350358"/>
                </a:cubicBezTo>
                <a:cubicBezTo>
                  <a:pt x="0" y="543055"/>
                  <a:pt x="157661" y="700716"/>
                  <a:pt x="350358" y="700716"/>
                </a:cubicBezTo>
                <a:cubicBezTo>
                  <a:pt x="543055" y="700716"/>
                  <a:pt x="700716" y="543055"/>
                  <a:pt x="700716" y="350358"/>
                </a:cubicBezTo>
                <a:cubicBezTo>
                  <a:pt x="700716" y="290505"/>
                  <a:pt x="686117" y="235032"/>
                  <a:pt x="659840" y="185398"/>
                </a:cubicBezTo>
                <a:lnTo>
                  <a:pt x="594148" y="251090"/>
                </a:lnTo>
                <a:close/>
              </a:path>
            </a:pathLst>
          </a:custGeom>
          <a:solidFill>
            <a:srgbClr val="2B6E5A"/>
          </a:solidFill>
          <a:ln w="14585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14" name="Forma Livre: Forma 13">
            <a:extLst>
              <a:ext uri="{FF2B5EF4-FFF2-40B4-BE49-F238E27FC236}">
                <a16:creationId xmlns:a16="http://schemas.microsoft.com/office/drawing/2014/main" id="{2B40F1CA-461B-448C-BDEF-E5ACF5BFA4EA}"/>
              </a:ext>
            </a:extLst>
          </p:cNvPr>
          <p:cNvSpPr/>
          <p:nvPr/>
        </p:nvSpPr>
        <p:spPr>
          <a:xfrm>
            <a:off x="500299" y="2334701"/>
            <a:ext cx="1109466" cy="1109466"/>
          </a:xfrm>
          <a:custGeom>
            <a:avLst/>
            <a:gdLst>
              <a:gd name="connsiteX0" fmla="*/ 1033555 w 1109466"/>
              <a:gd name="connsiteY0" fmla="*/ 303643 h 1109466"/>
              <a:gd name="connsiteX1" fmla="*/ 1014578 w 1109466"/>
              <a:gd name="connsiteY1" fmla="*/ 324081 h 1109466"/>
              <a:gd name="connsiteX2" fmla="*/ 986841 w 1109466"/>
              <a:gd name="connsiteY2" fmla="*/ 321161 h 1109466"/>
              <a:gd name="connsiteX3" fmla="*/ 956185 w 1109466"/>
              <a:gd name="connsiteY3" fmla="*/ 316782 h 1109466"/>
              <a:gd name="connsiteX4" fmla="*/ 1021877 w 1109466"/>
              <a:gd name="connsiteY4" fmla="*/ 554733 h 1109466"/>
              <a:gd name="connsiteX5" fmla="*/ 554733 w 1109466"/>
              <a:gd name="connsiteY5" fmla="*/ 1021877 h 1109466"/>
              <a:gd name="connsiteX6" fmla="*/ 87589 w 1109466"/>
              <a:gd name="connsiteY6" fmla="*/ 554733 h 1109466"/>
              <a:gd name="connsiteX7" fmla="*/ 554733 w 1109466"/>
              <a:gd name="connsiteY7" fmla="*/ 87589 h 1109466"/>
              <a:gd name="connsiteX8" fmla="*/ 792684 w 1109466"/>
              <a:gd name="connsiteY8" fmla="*/ 153282 h 1109466"/>
              <a:gd name="connsiteX9" fmla="*/ 789765 w 1109466"/>
              <a:gd name="connsiteY9" fmla="*/ 124085 h 1109466"/>
              <a:gd name="connsiteX10" fmla="*/ 785385 w 1109466"/>
              <a:gd name="connsiteY10" fmla="*/ 94889 h 1109466"/>
              <a:gd name="connsiteX11" fmla="*/ 805823 w 1109466"/>
              <a:gd name="connsiteY11" fmla="*/ 74451 h 1109466"/>
              <a:gd name="connsiteX12" fmla="*/ 816042 w 1109466"/>
              <a:gd name="connsiteY12" fmla="*/ 64232 h 1109466"/>
              <a:gd name="connsiteX13" fmla="*/ 554733 w 1109466"/>
              <a:gd name="connsiteY13" fmla="*/ 0 h 1109466"/>
              <a:gd name="connsiteX14" fmla="*/ 0 w 1109466"/>
              <a:gd name="connsiteY14" fmla="*/ 554733 h 1109466"/>
              <a:gd name="connsiteX15" fmla="*/ 554733 w 1109466"/>
              <a:gd name="connsiteY15" fmla="*/ 1109466 h 1109466"/>
              <a:gd name="connsiteX16" fmla="*/ 1109466 w 1109466"/>
              <a:gd name="connsiteY16" fmla="*/ 554733 h 1109466"/>
              <a:gd name="connsiteX17" fmla="*/ 1043774 w 1109466"/>
              <a:gd name="connsiteY17" fmla="*/ 294884 h 1109466"/>
              <a:gd name="connsiteX18" fmla="*/ 1033555 w 1109466"/>
              <a:gd name="connsiteY18" fmla="*/ 303643 h 1109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109466" h="1109466">
                <a:moveTo>
                  <a:pt x="1033555" y="303643"/>
                </a:moveTo>
                <a:lnTo>
                  <a:pt x="1014578" y="324081"/>
                </a:lnTo>
                <a:lnTo>
                  <a:pt x="986841" y="321161"/>
                </a:lnTo>
                <a:lnTo>
                  <a:pt x="956185" y="316782"/>
                </a:lnTo>
                <a:cubicBezTo>
                  <a:pt x="997060" y="386853"/>
                  <a:pt x="1021877" y="467144"/>
                  <a:pt x="1021877" y="554733"/>
                </a:cubicBezTo>
                <a:cubicBezTo>
                  <a:pt x="1021877" y="811662"/>
                  <a:pt x="811662" y="1021877"/>
                  <a:pt x="554733" y="1021877"/>
                </a:cubicBezTo>
                <a:cubicBezTo>
                  <a:pt x="297804" y="1021877"/>
                  <a:pt x="87589" y="811662"/>
                  <a:pt x="87589" y="554733"/>
                </a:cubicBezTo>
                <a:cubicBezTo>
                  <a:pt x="87589" y="297804"/>
                  <a:pt x="297804" y="87589"/>
                  <a:pt x="554733" y="87589"/>
                </a:cubicBezTo>
                <a:cubicBezTo>
                  <a:pt x="640863" y="87589"/>
                  <a:pt x="722613" y="110947"/>
                  <a:pt x="792684" y="153282"/>
                </a:cubicBezTo>
                <a:lnTo>
                  <a:pt x="789765" y="124085"/>
                </a:lnTo>
                <a:lnTo>
                  <a:pt x="785385" y="94889"/>
                </a:lnTo>
                <a:lnTo>
                  <a:pt x="805823" y="74451"/>
                </a:lnTo>
                <a:lnTo>
                  <a:pt x="816042" y="64232"/>
                </a:lnTo>
                <a:cubicBezTo>
                  <a:pt x="737211" y="23357"/>
                  <a:pt x="649622" y="0"/>
                  <a:pt x="554733" y="0"/>
                </a:cubicBezTo>
                <a:cubicBezTo>
                  <a:pt x="248170" y="0"/>
                  <a:pt x="0" y="248170"/>
                  <a:pt x="0" y="554733"/>
                </a:cubicBezTo>
                <a:cubicBezTo>
                  <a:pt x="0" y="861296"/>
                  <a:pt x="248170" y="1109466"/>
                  <a:pt x="554733" y="1109466"/>
                </a:cubicBezTo>
                <a:cubicBezTo>
                  <a:pt x="861296" y="1109466"/>
                  <a:pt x="1109466" y="861296"/>
                  <a:pt x="1109466" y="554733"/>
                </a:cubicBezTo>
                <a:cubicBezTo>
                  <a:pt x="1109466" y="459845"/>
                  <a:pt x="1086109" y="372255"/>
                  <a:pt x="1043774" y="294884"/>
                </a:cubicBezTo>
                <a:lnTo>
                  <a:pt x="1033555" y="303643"/>
                </a:lnTo>
                <a:close/>
              </a:path>
            </a:pathLst>
          </a:custGeom>
          <a:solidFill>
            <a:srgbClr val="2B6E5A"/>
          </a:solidFill>
          <a:ln w="14585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8334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29968B-5E1A-4849-B94A-D30DBC623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Objetivos do </a:t>
            </a:r>
            <a:r>
              <a:rPr lang="pt-BR" i="1" dirty="0"/>
              <a:t>Workshop</a:t>
            </a:r>
            <a:r>
              <a:rPr lang="pt-BR" dirty="0"/>
              <a:t> 1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2E8CFFE-80DF-4B3C-BAFC-D9C13CE118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Discutir a importância da implementação da linha de cuidado em Saúde Mental na APS para a organização da Rede de Atenção Psicossocial (RAPS).</a:t>
            </a:r>
          </a:p>
          <a:p>
            <a:endParaRPr lang="pt-BR" dirty="0"/>
          </a:p>
          <a:p>
            <a:r>
              <a:rPr lang="pt-BR" dirty="0"/>
              <a:t>Relacionar os atributos da APS com o cuidado em Saúde Mental.</a:t>
            </a:r>
          </a:p>
          <a:p>
            <a:endParaRPr lang="pt-BR" dirty="0"/>
          </a:p>
          <a:p>
            <a:r>
              <a:rPr lang="pt-BR" dirty="0"/>
              <a:t>Discutir o cuidado a Saúde Mental a partir do Modelo de Atenção às Condições Crônicas.</a:t>
            </a:r>
          </a:p>
          <a:p>
            <a:endParaRPr lang="pt-BR" dirty="0"/>
          </a:p>
          <a:p>
            <a:r>
              <a:rPr lang="pt-BR" dirty="0"/>
              <a:t>Compreender o Papel da APS na linha de cuidado em Saúde Mental.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261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5C3F6F-308C-469C-B789-4D2247BDB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Objetivos da Oficina Tutorial 1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E553106-0E39-4141-9F42-C94F07B715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pt-BR" dirty="0"/>
              <a:t>Conhecer a equipe da unidade. 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pt-BR" dirty="0"/>
              <a:t>Conhecer o colegiado gestor local.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pt-BR" dirty="0"/>
              <a:t>Conhecer o Saúde Mental na APS. 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pt-BR" dirty="0"/>
              <a:t>Compreender os macroprocessos relacionados à APS.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pt-BR" dirty="0"/>
              <a:t>Realizar o diagnóstico situacional inicial da unidade.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pt-BR" dirty="0"/>
              <a:t>Compreender a transversalidade da segurança do paciente relacionado aos macroprocessos da APS.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309776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1C84F2-549C-429F-B968-32D126A9B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Objetivos da atividade de dispersão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A2BE64B-2ACE-46F9-94CD-C50744A428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Construir apresentação do diagnóstico da PAS da unidade</a:t>
            </a:r>
          </a:p>
          <a:p>
            <a:endParaRPr lang="pt-BR" dirty="0"/>
          </a:p>
          <a:p>
            <a:r>
              <a:rPr lang="pt-BR" dirty="0"/>
              <a:t>Realizar diagnóstico situacional relacionados aos cuidados de saúde mental</a:t>
            </a:r>
          </a:p>
          <a:p>
            <a:endParaRPr lang="pt-BR" dirty="0"/>
          </a:p>
          <a:p>
            <a:r>
              <a:rPr lang="pt-BR" dirty="0"/>
              <a:t>Relacionar os cuidados em saúde mental aos macroprocessos e </a:t>
            </a:r>
            <a:r>
              <a:rPr lang="pt-BR" dirty="0" err="1"/>
              <a:t>microprocessos</a:t>
            </a:r>
            <a:r>
              <a:rPr lang="pt-BR" dirty="0"/>
              <a:t> organizados da unidade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21802858"/>
      </p:ext>
    </p:extLst>
  </p:cSld>
  <p:clrMapOvr>
    <a:masterClrMapping/>
  </p:clrMapOvr>
</p:sld>
</file>

<file path=ppt/theme/theme1.xml><?xml version="1.0" encoding="utf-8"?>
<a:theme xmlns:a="http://schemas.openxmlformats.org/drawingml/2006/main" name="Capa Iníci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apa Seçã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nteúdo 1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onteúdo 2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onteúdo 3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Capa Final e-Planific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2214</TotalTime>
  <Words>348</Words>
  <Application>Microsoft Office PowerPoint</Application>
  <PresentationFormat>Widescreen</PresentationFormat>
  <Paragraphs>41</Paragraphs>
  <Slides>13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6</vt:i4>
      </vt:variant>
      <vt:variant>
        <vt:lpstr>Títulos de slides</vt:lpstr>
      </vt:variant>
      <vt:variant>
        <vt:i4>13</vt:i4>
      </vt:variant>
    </vt:vector>
  </HeadingPairs>
  <TitlesOfParts>
    <vt:vector size="24" baseType="lpstr">
      <vt:lpstr>Arial</vt:lpstr>
      <vt:lpstr>Calibri</vt:lpstr>
      <vt:lpstr>Calibri Light</vt:lpstr>
      <vt:lpstr>Poppins</vt:lpstr>
      <vt:lpstr>Tisa Sans Pro</vt:lpstr>
      <vt:lpstr>Capa Início</vt:lpstr>
      <vt:lpstr>Capa Seção</vt:lpstr>
      <vt:lpstr>Conteúdo 1</vt:lpstr>
      <vt:lpstr>Conteúdo 2</vt:lpstr>
      <vt:lpstr>Conteúdo 3</vt:lpstr>
      <vt:lpstr>Capa Final e-Planifica</vt:lpstr>
      <vt:lpstr>Material de Apoio Parte I</vt:lpstr>
      <vt:lpstr>Apresentação Etapa 1 A organização da linha de cuidado em Saúde Mental na APS</vt:lpstr>
      <vt:lpstr>Atributos da APS</vt:lpstr>
      <vt:lpstr>Atenção Primária à Saúde na Rede de Atenção Psicossocial</vt:lpstr>
      <vt:lpstr>Objetivos da Etapa 1</vt:lpstr>
      <vt:lpstr>Objetivo geral da Etapa</vt:lpstr>
      <vt:lpstr>Objetivos do Workshop 1</vt:lpstr>
      <vt:lpstr>Objetivos da Oficina Tutorial 1</vt:lpstr>
      <vt:lpstr>Objetivos da atividade de dispersão</vt:lpstr>
      <vt:lpstr>Objetivo do monitoramento </vt:lpstr>
      <vt:lpstr>Apresentação do PowerPoint</vt:lpstr>
      <vt:lpstr>Cronograma e Operacionalização da Etapa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Ana Karina de Sousa Gadelha</cp:lastModifiedBy>
  <cp:revision>134</cp:revision>
  <dcterms:created xsi:type="dcterms:W3CDTF">2021-05-10T00:56:02Z</dcterms:created>
  <dcterms:modified xsi:type="dcterms:W3CDTF">2022-06-13T14:01:32Z</dcterms:modified>
</cp:coreProperties>
</file>