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33"/>
  </p:notesMasterIdLst>
  <p:handoutMasterIdLst>
    <p:handoutMasterId r:id="rId34"/>
  </p:handoutMasterIdLst>
  <p:sldIdLst>
    <p:sldId id="263" r:id="rId7"/>
    <p:sldId id="265" r:id="rId8"/>
    <p:sldId id="264" r:id="rId9"/>
    <p:sldId id="270" r:id="rId10"/>
    <p:sldId id="271" r:id="rId11"/>
    <p:sldId id="345" r:id="rId12"/>
    <p:sldId id="362" r:id="rId13"/>
    <p:sldId id="352" r:id="rId14"/>
    <p:sldId id="351" r:id="rId15"/>
    <p:sldId id="350" r:id="rId16"/>
    <p:sldId id="349" r:id="rId17"/>
    <p:sldId id="348" r:id="rId18"/>
    <p:sldId id="347" r:id="rId19"/>
    <p:sldId id="346" r:id="rId20"/>
    <p:sldId id="353" r:id="rId21"/>
    <p:sldId id="363" r:id="rId22"/>
    <p:sldId id="354" r:id="rId23"/>
    <p:sldId id="281" r:id="rId24"/>
    <p:sldId id="364" r:id="rId25"/>
    <p:sldId id="355" r:id="rId26"/>
    <p:sldId id="365" r:id="rId27"/>
    <p:sldId id="357" r:id="rId28"/>
    <p:sldId id="358" r:id="rId29"/>
    <p:sldId id="366" r:id="rId30"/>
    <p:sldId id="360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173"/>
    <a:srgbClr val="8F3184"/>
    <a:srgbClr val="C65AB9"/>
    <a:srgbClr val="724264"/>
    <a:srgbClr val="844C74"/>
    <a:srgbClr val="753768"/>
    <a:srgbClr val="533B52"/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ECC15-FB53-4ADE-9DB2-2C5E23C1E871}" v="25" dt="2021-11-04T21:24:19.269"/>
    <p1510:client id="{D53D0E13-D410-9D24-3888-9261A0513BD2}" v="8" dt="2021-11-05T10:17:59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4173"/>
                </a:solidFill>
              </a:defRPr>
            </a:lvl1pPr>
            <a:lvl2pPr>
              <a:defRPr>
                <a:solidFill>
                  <a:srgbClr val="614173"/>
                </a:solidFill>
              </a:defRPr>
            </a:lvl2pPr>
            <a:lvl3pPr>
              <a:defRPr>
                <a:solidFill>
                  <a:srgbClr val="614173"/>
                </a:solidFill>
              </a:defRPr>
            </a:lvl3pPr>
            <a:lvl4pPr>
              <a:defRPr>
                <a:solidFill>
                  <a:srgbClr val="614173"/>
                </a:solidFill>
              </a:defRPr>
            </a:lvl4pPr>
            <a:lvl5pPr>
              <a:defRPr>
                <a:solidFill>
                  <a:srgbClr val="614173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4173"/>
                </a:solidFill>
              </a:defRPr>
            </a:lvl1pPr>
            <a:lvl2pPr>
              <a:defRPr>
                <a:solidFill>
                  <a:srgbClr val="614173"/>
                </a:solidFill>
              </a:defRPr>
            </a:lvl2pPr>
            <a:lvl3pPr>
              <a:defRPr>
                <a:solidFill>
                  <a:srgbClr val="614173"/>
                </a:solidFill>
              </a:defRPr>
            </a:lvl3pPr>
            <a:lvl4pPr>
              <a:defRPr>
                <a:solidFill>
                  <a:srgbClr val="614173"/>
                </a:solidFill>
              </a:defRPr>
            </a:lvl4pPr>
            <a:lvl5pPr>
              <a:defRPr>
                <a:solidFill>
                  <a:srgbClr val="614173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3523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0073"/>
            <a:ext cx="12192001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5" t="-3466"/>
          <a:stretch/>
        </p:blipFill>
        <p:spPr>
          <a:xfrm>
            <a:off x="8565501" y="2465189"/>
            <a:ext cx="3626498" cy="2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1417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5AB9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614173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614173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10940854" y="3964418"/>
            <a:ext cx="1251146" cy="28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F31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>
            <a:off x="10965855" y="3956180"/>
            <a:ext cx="1219925" cy="290182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10940854" y="3964418"/>
            <a:ext cx="1251146" cy="289358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614173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614173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0073"/>
            <a:ext cx="12192001" cy="2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614173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614173"/>
              </a:solidFill>
            </a:endParaRPr>
          </a:p>
          <a:p>
            <a:pPr algn="ctr"/>
            <a:r>
              <a:rPr lang="pt-BR" dirty="0">
                <a:solidFill>
                  <a:srgbClr val="614173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614173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614173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lei%2013.709-2018?OpenDocument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424701"/>
            <a:ext cx="7442098" cy="1315092"/>
          </a:xfrm>
        </p:spPr>
        <p:txBody>
          <a:bodyPr>
            <a:noAutofit/>
          </a:bodyPr>
          <a:lstStyle/>
          <a:p>
            <a:r>
              <a:rPr lang="pt-BR" sz="3200" dirty="0"/>
              <a:t>Integração e Comunicação entre APS e AAE</a:t>
            </a:r>
            <a:br>
              <a:rPr lang="pt-BR" sz="3200" dirty="0"/>
            </a:br>
            <a:r>
              <a:rPr lang="pt-BR" sz="3200" dirty="0"/>
              <a:t>Oficina de Planejamento XXX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CF383A-BBF9-4930-B52F-E8F655029CA5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 de título para SES ou SMS</a:t>
            </a:r>
            <a:endParaRPr lang="pt-BR" b="1" dirty="0"/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5627" y="682857"/>
            <a:ext cx="10052222" cy="1325563"/>
          </a:xfrm>
        </p:spPr>
        <p:txBody>
          <a:bodyPr/>
          <a:lstStyle/>
          <a:p>
            <a:r>
              <a:rPr lang="pt-BR" dirty="0">
                <a:latin typeface="Calibri"/>
                <a:cs typeface="Calibri"/>
              </a:rPr>
              <a:t>Objetivos e competências esperadas</a:t>
            </a:r>
            <a:endParaRPr lang="pt-BR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55534C8C-061F-4696-95EA-F72189119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793558"/>
              </p:ext>
            </p:extLst>
          </p:nvPr>
        </p:nvGraphicFramePr>
        <p:xfrm>
          <a:off x="555049" y="2901085"/>
          <a:ext cx="11301324" cy="389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1324">
                  <a:extLst>
                    <a:ext uri="{9D8B030D-6E8A-4147-A177-3AD203B41FA5}">
                      <a16:colId xmlns:a16="http://schemas.microsoft.com/office/drawing/2014/main" val="1158157481"/>
                    </a:ext>
                  </a:extLst>
                </a:gridCol>
              </a:tblGrid>
              <a:tr h="4713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800" dirty="0">
                          <a:effectLst/>
                        </a:rPr>
                        <a:t>INTEGRAÇÃO E COMUNICAÇÃO ENTRE ATENÇÃO PRIMÁRIA À SAÚDE E ATENÇÃO AMBULATORIAL ESPECIALIZADA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17986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 dirty="0">
                          <a:effectLst/>
                        </a:rPr>
                        <a:t>Identifica usuários onde ações de coordenação de cuidado são preconizadas, partindo da estratificação de risco da condição crônica.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77253"/>
                  </a:ext>
                </a:extLst>
              </a:tr>
              <a:tr h="27711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 dirty="0">
                          <a:effectLst/>
                        </a:rPr>
                        <a:t>Utiliza o plano de cuidado como ferramenta principal de integração de cuidado.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04824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 dirty="0">
                          <a:effectLst/>
                        </a:rPr>
                        <a:t>Reconhece as demandas para compartilhamento de cuidado de forma centrada na pessoa e nos componentes locais da RAS.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34893"/>
                  </a:ext>
                </a:extLst>
              </a:tr>
              <a:tr h="27711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 dirty="0">
                          <a:effectLst/>
                        </a:rPr>
                        <a:t>Organiza a tecnologia leve da Atenção Contínua como processo de trabalho local.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10767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>
                          <a:effectLst/>
                        </a:rPr>
                        <a:t>AAE aplica seus macroprocessos, principalmente o educacional e </a:t>
                      </a:r>
                      <a:r>
                        <a:rPr lang="pt-BR" sz="1800" b="0" i="0" u="none" strike="noStrike" noProof="0">
                          <a:effectLst/>
                          <a:latin typeface="Calibri"/>
                        </a:rPr>
                        <a:t>supervisional</a:t>
                      </a:r>
                      <a:r>
                        <a:rPr lang="pt-BR" sz="1800">
                          <a:effectLst/>
                        </a:rPr>
                        <a:t>, em sua relação com a APS. 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50934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 dirty="0">
                          <a:effectLst/>
                        </a:rPr>
                        <a:t>Consegue estabelecer as modalidades e ferramentas de comunicação para integração entre os serviços.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166225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800" dirty="0">
                          <a:effectLst/>
                        </a:rPr>
                        <a:t>Reconhece a importância do fluxo de troca de informações clínicas no que se refere a segurança do paciente.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19420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3975BC-9B90-47C2-937F-F17C0C4154E1}"/>
              </a:ext>
            </a:extLst>
          </p:cNvPr>
          <p:cNvSpPr txBox="1"/>
          <p:nvPr/>
        </p:nvSpPr>
        <p:spPr>
          <a:xfrm>
            <a:off x="650616" y="1865142"/>
            <a:ext cx="111101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solidFill>
                  <a:srgbClr val="7F7F7F"/>
                </a:solidFill>
                <a:ea typeface="+mn-lt"/>
                <a:cs typeface="+mn-lt"/>
              </a:rPr>
              <a:t>A Etapa 5 tem como objetivo promover a integração entre APS e AAE baseada no cuidado centrado na pessoa, coordenação e compartilhamento deste cuidado de forma segura.</a:t>
            </a:r>
            <a:endParaRPr lang="pt-BR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2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latin typeface="Calibri"/>
                <a:cs typeface="Calibri"/>
              </a:rPr>
              <a:t>Etapa 5 - </a:t>
            </a:r>
            <a:r>
              <a:rPr lang="pt-BR" sz="2400">
                <a:latin typeface="Calibri"/>
                <a:cs typeface="Calibri"/>
              </a:rPr>
              <a:t>Integração e Comunicação entre APS e AAE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441013"/>
            <a:ext cx="10552284" cy="4001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Calibri"/>
                <a:cs typeface="Calibri"/>
              </a:rPr>
              <a:t>Destaques da APS</a:t>
            </a:r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Macroprocessos de atenção às condições crônicas não agudizadas, enfermidades e pessoas </a:t>
            </a:r>
            <a:r>
              <a:rPr lang="pt-BR" err="1">
                <a:latin typeface="Calibri"/>
                <a:cs typeface="Calibri"/>
              </a:rPr>
              <a:t>hiperutilizadoras</a:t>
            </a:r>
            <a:r>
              <a:rPr lang="pt-BR" dirty="0">
                <a:latin typeface="Calibri"/>
                <a:cs typeface="Calibri"/>
              </a:rPr>
              <a:t>, principal elo de integração entre a APS e AAE</a:t>
            </a:r>
            <a:endParaRPr lang="pt-BR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Coordenação do cuidado e </a:t>
            </a:r>
            <a:r>
              <a:rPr lang="pt-BR" err="1">
                <a:latin typeface="Calibri"/>
                <a:cs typeface="Calibri"/>
              </a:rPr>
              <a:t>macrofunção</a:t>
            </a:r>
            <a:r>
              <a:rPr lang="pt-BR" dirty="0">
                <a:latin typeface="Calibri"/>
                <a:cs typeface="Calibri"/>
              </a:rPr>
              <a:t> de regulação da APS</a:t>
            </a:r>
            <a:endParaRPr lang="pt-BR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dirty="0">
                <a:latin typeface="Calibri"/>
                <a:cs typeface="Calibri"/>
              </a:rPr>
              <a:t>Destaques da AAE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>
                <a:latin typeface="Calibri"/>
                <a:cs typeface="Calibri"/>
              </a:rPr>
              <a:t>Maprocessos educacional e supervisional da AAE</a:t>
            </a:r>
            <a:endParaRPr lang="pt-BR">
              <a:cs typeface="Calibri"/>
            </a:endParaRPr>
          </a:p>
          <a:p>
            <a:pPr algn="just"/>
            <a:endParaRPr lang="pt-BR">
              <a:latin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pt-BR" sz="2400" b="1" dirty="0">
                <a:latin typeface="Calibri"/>
                <a:cs typeface="Calibri"/>
              </a:rPr>
              <a:t>Tudo isso para que a integração e a comunicação entre esses pontos de atenção não fiquem mais só no papel ou apenas na intenção. </a:t>
            </a:r>
            <a:endParaRPr lang="pt-BR" sz="2400" b="1"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25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5">
            <a:extLst>
              <a:ext uri="{FF2B5EF4-FFF2-40B4-BE49-F238E27FC236}">
                <a16:creationId xmlns:a16="http://schemas.microsoft.com/office/drawing/2014/main" id="{A688E748-BA83-4456-B2C3-2AF0F32C1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64" y="2667231"/>
            <a:ext cx="4619934" cy="3644410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6" name="Imagem 6" descr="Texto&#10;&#10;Descrição gerada automaticamente">
            <a:extLst>
              <a:ext uri="{FF2B5EF4-FFF2-40B4-BE49-F238E27FC236}">
                <a16:creationId xmlns:a16="http://schemas.microsoft.com/office/drawing/2014/main" id="{F22B8B2D-BBD2-46B8-B0A3-48F75323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2" y="1238250"/>
            <a:ext cx="6086475" cy="81915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DA508FD-039B-493D-9151-3A226E4910A8}"/>
              </a:ext>
            </a:extLst>
          </p:cNvPr>
          <p:cNvSpPr/>
          <p:nvPr/>
        </p:nvSpPr>
        <p:spPr>
          <a:xfrm>
            <a:off x="5573892" y="2426494"/>
            <a:ext cx="5724525" cy="3292475"/>
          </a:xfrm>
          <a:prstGeom prst="rect">
            <a:avLst/>
          </a:prstGeom>
          <a:solidFill>
            <a:srgbClr val="A3E1A3"/>
          </a:solidFill>
        </p:spPr>
        <p:txBody>
          <a:bodyPr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695" algn="just" defTabSz="457200">
              <a:buClr>
                <a:srgbClr val="B00000"/>
              </a:buClr>
              <a:buSzPct val="90000"/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Macroprocessos relativos aos principais fatores de risco proximais e aos fatores individuais biopsicológicos: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gerenciamento das condições crônicas prioritárias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estratificação de riscos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elaboração e monitoramento dos planos de cuidado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autocuidado apoiado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gestão de caso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novos formatos da clínica: atenção contínua, atenção compartilhada a grupo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matriciamento entre especialistas e generalistas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educação permanente dos profissionais de saúde</a:t>
            </a:r>
          </a:p>
          <a:p>
            <a:pPr marL="448945" indent="-248920" algn="just" defTabSz="457200">
              <a:buClr>
                <a:srgbClr val="595959">
                  <a:lumMod val="75000"/>
                  <a:lumOff val="25000"/>
                </a:srgbClr>
              </a:buClr>
              <a:buSzPct val="80000"/>
              <a:buFont typeface="Arial" panose="020B0604020202020204" pitchFamily="34" charset="0"/>
              <a:buChar char="•"/>
              <a:tabLst>
                <a:tab pos="809625" algn="l"/>
              </a:tabLst>
              <a:defRPr/>
            </a:pPr>
            <a:r>
              <a:rPr lang="pt-BR" sz="1600">
                <a:solidFill>
                  <a:srgbClr val="595959"/>
                </a:solidFill>
                <a:latin typeface="Calibri"/>
                <a:cs typeface="Arial"/>
              </a:rPr>
              <a:t>educação em saúde: grupos operativos e educação popular, mapa de recursos comunitários</a:t>
            </a:r>
          </a:p>
        </p:txBody>
      </p:sp>
    </p:spTree>
    <p:extLst>
      <p:ext uri="{BB962C8B-B14F-4D97-AF65-F5344CB8AC3E}">
        <p14:creationId xmlns:p14="http://schemas.microsoft.com/office/powerpoint/2010/main" val="277208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Etapa 5 |  </a:t>
            </a:r>
            <a:r>
              <a:rPr lang="pt-BR">
                <a:latin typeface="Calibri Light"/>
                <a:cs typeface="Calibri Light"/>
              </a:rPr>
              <a:t>Integração e Comunicação entre APS e AAE</a:t>
            </a: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424DA2-56F0-45F1-97F1-FE5AAC144742}"/>
              </a:ext>
            </a:extLst>
          </p:cNvPr>
          <p:cNvSpPr/>
          <p:nvPr/>
        </p:nvSpPr>
        <p:spPr>
          <a:xfrm>
            <a:off x="8055769" y="5400675"/>
            <a:ext cx="3893339" cy="10239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cs typeface="Calibri"/>
            </a:endParaRPr>
          </a:p>
          <a:p>
            <a:pPr algn="ctr"/>
            <a:r>
              <a:rPr lang="pt-BR">
                <a:cs typeface="Calibri"/>
              </a:rPr>
              <a:t>Comunicação e informações clínicas</a:t>
            </a:r>
            <a:endParaRPr lang="pt-BR"/>
          </a:p>
          <a:p>
            <a:pPr algn="ctr"/>
            <a:endParaRPr lang="pt-BR">
              <a:cs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1172917-4C38-4330-94AD-B56BC76696BA}"/>
              </a:ext>
            </a:extLst>
          </p:cNvPr>
          <p:cNvSpPr/>
          <p:nvPr/>
        </p:nvSpPr>
        <p:spPr>
          <a:xfrm>
            <a:off x="2388393" y="2233610"/>
            <a:ext cx="5750718" cy="738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Integralidade do cuidado e Atenção centrada na pessoa</a:t>
            </a: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43A2E6D-27B1-41B5-8DA1-39E47243A346}"/>
              </a:ext>
            </a:extLst>
          </p:cNvPr>
          <p:cNvSpPr/>
          <p:nvPr/>
        </p:nvSpPr>
        <p:spPr>
          <a:xfrm>
            <a:off x="5269705" y="3352799"/>
            <a:ext cx="4726779" cy="797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Compartilhamento e continuidade do cuidado</a:t>
            </a: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75DBC9F-4BF2-492A-96EA-7556878F4066}"/>
              </a:ext>
            </a:extLst>
          </p:cNvPr>
          <p:cNvSpPr/>
          <p:nvPr/>
        </p:nvSpPr>
        <p:spPr>
          <a:xfrm>
            <a:off x="1291411" y="4367982"/>
            <a:ext cx="2952063" cy="4112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cs typeface="Calibri"/>
              </a:rPr>
              <a:t>WORKSHOP </a:t>
            </a:r>
            <a:endParaRPr lang="pt-BR" sz="1600" b="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40662D-E99C-4C05-BEAE-F855316F46BE}"/>
              </a:ext>
            </a:extLst>
          </p:cNvPr>
          <p:cNvSpPr/>
          <p:nvPr/>
        </p:nvSpPr>
        <p:spPr>
          <a:xfrm>
            <a:off x="5256191" y="4367982"/>
            <a:ext cx="4726092" cy="4112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>
                <a:cs typeface="Calibri"/>
              </a:rPr>
              <a:t>5.1         OFICINAS TUTORIAIS       5.2</a:t>
            </a:r>
            <a:endParaRPr lang="pt-BR" sz="1600" b="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A0DA917-E260-40AB-A823-DBEA4251764E}"/>
              </a:ext>
            </a:extLst>
          </p:cNvPr>
          <p:cNvSpPr/>
          <p:nvPr/>
        </p:nvSpPr>
        <p:spPr>
          <a:xfrm>
            <a:off x="9115424" y="4769643"/>
            <a:ext cx="1762124" cy="8096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Segurança do paciente</a:t>
            </a:r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C316AA0-FFCF-486E-899E-A6449D92AFE8}"/>
              </a:ext>
            </a:extLst>
          </p:cNvPr>
          <p:cNvSpPr/>
          <p:nvPr/>
        </p:nvSpPr>
        <p:spPr>
          <a:xfrm>
            <a:off x="754856" y="3433761"/>
            <a:ext cx="2095498" cy="642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Atenção centrada na pessoa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EDEECA2-6DB6-45C6-AF47-6E24926C60AA}"/>
              </a:ext>
            </a:extLst>
          </p:cNvPr>
          <p:cNvSpPr/>
          <p:nvPr/>
        </p:nvSpPr>
        <p:spPr>
          <a:xfrm>
            <a:off x="3062287" y="3431380"/>
            <a:ext cx="1785936" cy="642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</a:rPr>
              <a:t>Elementos de integração</a:t>
            </a:r>
          </a:p>
        </p:txBody>
      </p:sp>
    </p:spTree>
    <p:extLst>
      <p:ext uri="{BB962C8B-B14F-4D97-AF65-F5344CB8AC3E}">
        <p14:creationId xmlns:p14="http://schemas.microsoft.com/office/powerpoint/2010/main" val="18965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C2D5629-CF32-45BA-9E4A-2B389BF033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031" y="1047749"/>
          <a:ext cx="11583711" cy="575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8">
                  <a:extLst>
                    <a:ext uri="{9D8B030D-6E8A-4147-A177-3AD203B41FA5}">
                      <a16:colId xmlns:a16="http://schemas.microsoft.com/office/drawing/2014/main" val="1210895215"/>
                    </a:ext>
                  </a:extLst>
                </a:gridCol>
                <a:gridCol w="5983741">
                  <a:extLst>
                    <a:ext uri="{9D8B030D-6E8A-4147-A177-3AD203B41FA5}">
                      <a16:colId xmlns:a16="http://schemas.microsoft.com/office/drawing/2014/main" val="2290738892"/>
                    </a:ext>
                  </a:extLst>
                </a:gridCol>
                <a:gridCol w="5036342">
                  <a:extLst>
                    <a:ext uri="{9D8B030D-6E8A-4147-A177-3AD203B41FA5}">
                      <a16:colId xmlns:a16="http://schemas.microsoft.com/office/drawing/2014/main" val="2516073522"/>
                    </a:ext>
                  </a:extLst>
                </a:gridCol>
                <a:gridCol w="242160">
                  <a:extLst>
                    <a:ext uri="{9D8B030D-6E8A-4147-A177-3AD203B41FA5}">
                      <a16:colId xmlns:a16="http://schemas.microsoft.com/office/drawing/2014/main" val="887510716"/>
                    </a:ext>
                  </a:extLst>
                </a:gridCol>
              </a:tblGrid>
              <a:tr h="327653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pt-BR" sz="1600">
                          <a:effectLst/>
                        </a:rPr>
                        <a:t>Gerenciamento da PAS - Planejamento </a:t>
                      </a:r>
                      <a:endParaRPr lang="pt-BR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856" marR="81856" marT="40928" marB="40928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862935"/>
                  </a:ext>
                </a:extLst>
              </a:tr>
              <a:tr h="948472">
                <a:tc gridSpan="4">
                  <a:txBody>
                    <a:bodyPr/>
                    <a:lstStyle/>
                    <a:p>
                      <a:pPr algn="l" rtl="0" fontAlgn="base"/>
                      <a:endParaRPr lang="pt-BR" sz="1200">
                        <a:effectLst/>
                      </a:endParaRPr>
                    </a:p>
                    <a:p>
                      <a:pPr marL="3086100" lvl="6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Apresentação da Etapa 5 e de resgates importantes vinculados as etapas anteriores. </a:t>
                      </a:r>
                    </a:p>
                    <a:p>
                      <a:pPr marL="3086100" lvl="6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Mobilização de recursos e atores para Etapa 5 </a:t>
                      </a:r>
                    </a:p>
                    <a:p>
                      <a:pPr marL="3086100" lvl="6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Compartilhamento do cuidado e segurança do paciente </a:t>
                      </a:r>
                    </a:p>
                    <a:p>
                      <a:pPr algn="l" rtl="0" fontAlgn="base"/>
                      <a:endParaRPr lang="pt-BR" sz="1200" b="1" i="0">
                        <a:effectLst/>
                      </a:endParaRPr>
                    </a:p>
                  </a:txBody>
                  <a:tcPr marL="81856" marR="81856" marT="40928" marB="4092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97400"/>
                  </a:ext>
                </a:extLst>
              </a:tr>
              <a:tr h="327653">
                <a:tc rowSpan="8">
                  <a:txBody>
                    <a:bodyPr/>
                    <a:lstStyle/>
                    <a:p>
                      <a:pPr algn="ctr" rtl="0" fontAlgn="base"/>
                      <a:endParaRPr lang="pt-BR" sz="1200" b="1" i="0">
                        <a:effectLst/>
                        <a:latin typeface="Calibri"/>
                      </a:endParaRPr>
                    </a:p>
                  </a:txBody>
                  <a:tcPr marL="81856" marR="81856" marT="40928" marB="40928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</a:rPr>
                        <a:t>Processo de Tutoria </a:t>
                      </a:r>
                      <a:endParaRPr lang="pt-BR" sz="16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856" marR="81856" marT="40928" marB="40928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rtl="0" fontAlgn="base"/>
                      <a:endParaRPr lang="pt-BR" sz="1200" b="1" i="0">
                        <a:effectLst/>
                        <a:latin typeface="Calibri"/>
                      </a:endParaRPr>
                    </a:p>
                  </a:txBody>
                  <a:tcPr marL="81856" marR="81856" marT="40928" marB="4092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69226"/>
                  </a:ext>
                </a:extLst>
              </a:tr>
              <a:tr h="293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</a:rPr>
                        <a:t>Workshop 5 </a:t>
                      </a:r>
                      <a:endParaRPr lang="pt-BR" sz="1200" b="0" i="0">
                        <a:effectLst/>
                      </a:endParaRPr>
                    </a:p>
                  </a:txBody>
                  <a:tcPr marL="81856" marR="81856" marT="40928" marB="40928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101964"/>
                  </a:ext>
                </a:extLst>
              </a:tr>
              <a:tr h="4483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Integralidade do cuidado e atenção centrada da pessoa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Elementos de integração APS e AAE </a:t>
                      </a:r>
                      <a:endParaRPr lang="pt-BR" sz="1200" b="0" i="0">
                        <a:effectLst/>
                        <a:latin typeface="Calibri"/>
                      </a:endParaRPr>
                    </a:p>
                  </a:txBody>
                  <a:tcPr marL="81856" marR="81856" marT="40928" marB="409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28536"/>
                  </a:ext>
                </a:extLst>
              </a:tr>
              <a:tr h="293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</a:rPr>
                        <a:t>Oficina Tutorial 5.1 APS </a:t>
                      </a:r>
                      <a:endParaRPr lang="pt-BR" sz="1200" b="0" i="0">
                        <a:effectLst/>
                      </a:endParaRPr>
                    </a:p>
                  </a:txBody>
                  <a:tcPr marL="81856" marR="81856" marT="40928" marB="40928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</a:rPr>
                        <a:t>Oficina Tutorial 5.1 AAE </a:t>
                      </a:r>
                      <a:endParaRPr lang="pt-BR" sz="1200" b="0" i="0">
                        <a:effectLst/>
                      </a:endParaRPr>
                    </a:p>
                  </a:txBody>
                  <a:tcPr marL="81856" marR="81856" marT="40928" marB="40928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35035"/>
                  </a:ext>
                </a:extLst>
              </a:tr>
              <a:tr h="9312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Análise da estratificação de risco subpopulação da linha de cuidado prioritária: compartilhamento do cuidado, demanda de coordenação do cuidado e priorização para construção de plano de cuidados na APS 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Apresentação do formato - Plano de cuidados APS 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Compartilhamento e continuidade do cuidado centrada na pessoa  </a:t>
                      </a:r>
                      <a:endParaRPr lang="pt-BR" sz="1200" b="0" i="0">
                        <a:effectLst/>
                        <a:latin typeface="Calibri"/>
                      </a:endParaRPr>
                    </a:p>
                  </a:txBody>
                  <a:tcPr marL="81856" marR="81856" marT="40928" marB="409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endParaRPr lang="pt-BR" sz="1200">
                        <a:effectLst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Apresentação do formato - Atenção Contínua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Adaptação da Atenção contínua a realidade local AAE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Compartilhamento e continuidade do cuidado centrada na pessoa  </a:t>
                      </a:r>
                    </a:p>
                    <a:p>
                      <a:pPr algn="l" rtl="0" fontAlgn="base"/>
                      <a:endParaRPr lang="pt-BR" sz="1200" b="0" i="0">
                        <a:effectLst/>
                      </a:endParaRPr>
                    </a:p>
                  </a:txBody>
                  <a:tcPr marL="81856" marR="81856" marT="40928" marB="40928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32399"/>
                  </a:ext>
                </a:extLst>
              </a:tr>
              <a:tr h="2931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pt-BR" sz="1200" b="1">
                          <a:effectLst/>
                        </a:rPr>
                        <a:t>Oficina Tutorial integrada 5.2 APS/AAE</a:t>
                      </a: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b="0" i="0" dirty="0">
                        <a:effectLst/>
                      </a:endParaRPr>
                    </a:p>
                  </a:txBody>
                  <a:tcPr marL="81856" marR="81856" marT="40928" marB="40928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73001"/>
                  </a:ext>
                </a:extLst>
              </a:tr>
              <a:tr h="4483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Diálogo integrado: APS apresenta o Plano de Cuidados da APS/ AAE apresenta Atenção contínua adaptada/ Atenção contínua como tecnologia leve na APS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200">
                          <a:effectLst/>
                        </a:rPr>
                        <a:t>Compartilhamento do cuidado e segurança do paciente </a:t>
                      </a:r>
                    </a:p>
                  </a:txBody>
                  <a:tcPr marL="81856" marR="81856" marT="40928" marB="409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98324"/>
                  </a:ext>
                </a:extLst>
              </a:tr>
              <a:tr h="327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</a:rPr>
                        <a:t>Gerenciamento da PAS - Monitoramento </a:t>
                      </a:r>
                      <a:endParaRPr lang="pt-BR" sz="16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1856" marR="81856" marT="40928" marB="40928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953678"/>
                  </a:ext>
                </a:extLst>
              </a:tr>
              <a:tr h="913982">
                <a:tc gridSpan="4">
                  <a:txBody>
                    <a:bodyPr/>
                    <a:lstStyle/>
                    <a:p>
                      <a:pPr marL="4000500" lvl="8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Monitoramento do plano de ação </a:t>
                      </a:r>
                      <a:endParaRPr lang="pt-BR"/>
                    </a:p>
                    <a:p>
                      <a:pPr marL="4000500" lvl="8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Padronização de processos vinculados a Etapa 5 </a:t>
                      </a:r>
                    </a:p>
                    <a:p>
                      <a:pPr marL="4000500" lvl="8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400">
                          <a:effectLst/>
                        </a:rPr>
                        <a:t>Discussão dos resultados da Etapa 5 </a:t>
                      </a:r>
                    </a:p>
                    <a:p>
                      <a:pPr algn="l" rtl="0" fontAlgn="base"/>
                      <a:endParaRPr lang="pt-BR" sz="1200" b="1" i="0">
                        <a:effectLst/>
                      </a:endParaRPr>
                    </a:p>
                  </a:txBody>
                  <a:tcPr marL="81856" marR="81856" marT="40928" marB="40928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5097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pt-BR" dirty="0"/>
              <a:t>ORIENTAÇÕES:</a:t>
            </a:r>
          </a:p>
          <a:p>
            <a:pPr algn="ctr">
              <a:spcAft>
                <a:spcPts val="600"/>
              </a:spcAft>
            </a:pPr>
            <a:endParaRPr lang="pt-B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cor do marcador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roxo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>
              <a:spcAft>
                <a:spcPts val="600"/>
              </a:spcAft>
            </a:pPr>
            <a:endParaRPr lang="pt-BR" dirty="0"/>
          </a:p>
          <a:p>
            <a:pPr algn="ctr"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Processos importante para execução da Etapa 5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Diretriz clínica estabelecida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Estratificação de risco das subpopulações</a:t>
            </a:r>
          </a:p>
          <a:p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Status da carteira de serviços da AAE</a:t>
            </a:r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Atenção contínua na AAE (formação da equipe e atividades assistenciais)</a:t>
            </a:r>
            <a:endParaRPr lang="pt-BR">
              <a:solidFill>
                <a:srgbClr val="614173"/>
              </a:solidFill>
              <a:cs typeface="Calibri"/>
            </a:endParaRPr>
          </a:p>
          <a:p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Ferramentas de integração do cuidado e comunicação da APS com AAE</a:t>
            </a:r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r>
              <a:rPr lang="pt-BR" b="1" dirty="0">
                <a:ea typeface="+mn-lt"/>
                <a:cs typeface="+mn-lt"/>
              </a:rPr>
              <a:t>RT estadual: Customizar slides com dados locais de cada um dos itens elencados</a:t>
            </a:r>
          </a:p>
          <a:p>
            <a:pPr algn="ctr"/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91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B1AB2-547E-4064-868D-9AD8163D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</a:t>
            </a:r>
            <a:r>
              <a:rPr lang="pt-BR" dirty="0">
                <a:ea typeface="+mn-lt"/>
                <a:cs typeface="+mn-lt"/>
              </a:rPr>
              <a:t>Mobilização de recursos e 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atores para Etapa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94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Mobilização de Recursos e Atores Etapa 5 APS e AAE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441013"/>
            <a:ext cx="10861846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b="1">
                <a:solidFill>
                  <a:srgbClr val="614173"/>
                </a:solidFill>
                <a:latin typeface="Calibri"/>
                <a:cs typeface="Calibri"/>
              </a:rPr>
              <a:t>Objetivo da atividade: </a:t>
            </a:r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Organizar a mobilização de recursos e atores para operacionalização da etapa, tanto da APS quanto da AAE.</a:t>
            </a:r>
          </a:p>
          <a:p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Pactuar o cronograma local e garantir proteção de agenda</a:t>
            </a: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Recursos físicos e tecnológicos necessários (modalidades: virtual, híbrido e presencial)</a:t>
            </a:r>
            <a:endParaRPr lang="pt-BR" dirty="0">
              <a:solidFill>
                <a:srgbClr val="614173"/>
              </a:solidFill>
              <a:latin typeface="Calibri"/>
              <a:cs typeface="Calibri"/>
            </a:endParaRP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Identificar se as unidades participantes estão em conformidade</a:t>
            </a: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Identificar se as unidades participantes possuem tutores da unidade </a:t>
            </a: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Organizar a qualificação dos atores necessários para apoiar o workshop e oficina tutorial a nível estadual, regional e municipal (tutores e RTs).</a:t>
            </a:r>
          </a:p>
          <a:p>
            <a:endParaRPr lang="pt-BR" dirty="0">
              <a:solidFill>
                <a:srgbClr val="143F6A"/>
              </a:solidFill>
              <a:latin typeface="Calibri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07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5827" y="494110"/>
            <a:ext cx="8002093" cy="1325563"/>
          </a:xfrm>
        </p:spPr>
        <p:txBody>
          <a:bodyPr>
            <a:normAutofit/>
          </a:bodyPr>
          <a:lstStyle/>
          <a:p>
            <a:r>
              <a:rPr lang="pt-BR" sz="2400" dirty="0"/>
              <a:t>Mobilização de Recursos e Atores Etapa 5 APS e AAE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65827" y="1411898"/>
            <a:ext cx="4194348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Pactuação de Cronograma Local </a:t>
            </a:r>
          </a:p>
          <a:p>
            <a:pPr algn="just"/>
            <a:endParaRPr lang="pt-BR" dirty="0">
              <a:solidFill>
                <a:srgbClr val="614173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CB709B5-C991-41F4-ACC1-3B58ADD5C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12168"/>
              </p:ext>
            </p:extLst>
          </p:nvPr>
        </p:nvGraphicFramePr>
        <p:xfrm>
          <a:off x="1769268" y="1819673"/>
          <a:ext cx="8237762" cy="485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644">
                  <a:extLst>
                    <a:ext uri="{9D8B030D-6E8A-4147-A177-3AD203B41FA5}">
                      <a16:colId xmlns:a16="http://schemas.microsoft.com/office/drawing/2014/main" val="2009283518"/>
                    </a:ext>
                  </a:extLst>
                </a:gridCol>
                <a:gridCol w="3924502">
                  <a:extLst>
                    <a:ext uri="{9D8B030D-6E8A-4147-A177-3AD203B41FA5}">
                      <a16:colId xmlns:a16="http://schemas.microsoft.com/office/drawing/2014/main" val="1712910910"/>
                    </a:ext>
                  </a:extLst>
                </a:gridCol>
                <a:gridCol w="1010268">
                  <a:extLst>
                    <a:ext uri="{9D8B030D-6E8A-4147-A177-3AD203B41FA5}">
                      <a16:colId xmlns:a16="http://schemas.microsoft.com/office/drawing/2014/main" val="4089370354"/>
                    </a:ext>
                  </a:extLst>
                </a:gridCol>
                <a:gridCol w="1635348">
                  <a:extLst>
                    <a:ext uri="{9D8B030D-6E8A-4147-A177-3AD203B41FA5}">
                      <a16:colId xmlns:a16="http://schemas.microsoft.com/office/drawing/2014/main" val="1278503994"/>
                    </a:ext>
                  </a:extLst>
                </a:gridCol>
              </a:tblGrid>
              <a:tr h="5798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</a:rPr>
                        <a:t>Atividades</a:t>
                      </a:r>
                      <a:endParaRPr lang="pt-BR" sz="18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41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Tempo em horas</a:t>
                      </a:r>
                      <a:endParaRPr lang="pt-B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41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400">
                          <a:effectLst/>
                        </a:rPr>
                        <a:t>Período/datas</a:t>
                      </a: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614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00696"/>
                  </a:ext>
                </a:extLst>
              </a:tr>
              <a:tr h="442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Gerenciamento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planejamento SES Etapa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20946"/>
                  </a:ext>
                </a:extLst>
              </a:tr>
              <a:tr h="300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planejamento SMS Etapa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61529"/>
                  </a:ext>
                </a:extLst>
              </a:tr>
              <a:tr h="3006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Processo de tutoria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pré-tutoria Etapa 5.1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91098"/>
                  </a:ext>
                </a:extLst>
              </a:tr>
              <a:tr h="300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Workshop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4546"/>
                  </a:ext>
                </a:extLst>
              </a:tr>
              <a:tr h="300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tutorial 5.1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57352"/>
                  </a:ext>
                </a:extLst>
              </a:tr>
              <a:tr h="2830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pós-tutoria Etapa 5.1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7570"/>
                  </a:ext>
                </a:extLst>
              </a:tr>
              <a:tr h="336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Gerenciamento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SMS 5.1 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35770"/>
                  </a:ext>
                </a:extLst>
              </a:tr>
              <a:tr h="300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SES 5.1 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0183"/>
                  </a:ext>
                </a:extLst>
              </a:tr>
              <a:tr h="3006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Processo de tutoria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pré-tutoria Etapa 5.2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97535"/>
                  </a:ext>
                </a:extLst>
              </a:tr>
              <a:tr h="336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tutorial 5.2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221111"/>
                  </a:ext>
                </a:extLst>
              </a:tr>
              <a:tr h="336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pós-tutoria Etapa 5.2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05235"/>
                  </a:ext>
                </a:extLst>
              </a:tr>
              <a:tr h="3865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Gerenciamento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SMS Etapa 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01783"/>
                  </a:ext>
                </a:extLst>
              </a:tr>
              <a:tr h="336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SES Etapa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</a:rPr>
                        <a:t>17 de dezembro</a:t>
                      </a: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1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69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5827" y="494110"/>
            <a:ext cx="8002093" cy="1325563"/>
          </a:xfrm>
        </p:spPr>
        <p:txBody>
          <a:bodyPr>
            <a:normAutofit/>
          </a:bodyPr>
          <a:lstStyle/>
          <a:p>
            <a:r>
              <a:rPr lang="pt-BR" sz="2400" dirty="0"/>
              <a:t>Mobilização de Recursos e Atores Etapa 5 APS e AAE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65827" y="1411898"/>
            <a:ext cx="4194348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Pactuação de Cronograma Local </a:t>
            </a:r>
          </a:p>
          <a:p>
            <a:pPr algn="just"/>
            <a:endParaRPr lang="pt-BR" dirty="0">
              <a:solidFill>
                <a:srgbClr val="614173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0EBE6EB-DA32-4BB5-8447-3BD9FC86B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7649"/>
              </p:ext>
            </p:extLst>
          </p:nvPr>
        </p:nvGraphicFramePr>
        <p:xfrm>
          <a:off x="2363001" y="1819673"/>
          <a:ext cx="6981536" cy="4818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336">
                  <a:extLst>
                    <a:ext uri="{9D8B030D-6E8A-4147-A177-3AD203B41FA5}">
                      <a16:colId xmlns:a16="http://schemas.microsoft.com/office/drawing/2014/main" val="2009283518"/>
                    </a:ext>
                  </a:extLst>
                </a:gridCol>
                <a:gridCol w="3326031">
                  <a:extLst>
                    <a:ext uri="{9D8B030D-6E8A-4147-A177-3AD203B41FA5}">
                      <a16:colId xmlns:a16="http://schemas.microsoft.com/office/drawing/2014/main" val="1712910910"/>
                    </a:ext>
                  </a:extLst>
                </a:gridCol>
                <a:gridCol w="856206">
                  <a:extLst>
                    <a:ext uri="{9D8B030D-6E8A-4147-A177-3AD203B41FA5}">
                      <a16:colId xmlns:a16="http://schemas.microsoft.com/office/drawing/2014/main" val="4089370354"/>
                    </a:ext>
                  </a:extLst>
                </a:gridCol>
                <a:gridCol w="1385963">
                  <a:extLst>
                    <a:ext uri="{9D8B030D-6E8A-4147-A177-3AD203B41FA5}">
                      <a16:colId xmlns:a16="http://schemas.microsoft.com/office/drawing/2014/main" val="1278503994"/>
                    </a:ext>
                  </a:extLst>
                </a:gridCol>
              </a:tblGrid>
              <a:tr h="5738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</a:rPr>
                        <a:t>Atividades</a:t>
                      </a:r>
                      <a:endParaRPr lang="pt-BR" sz="18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41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Tempo em horas</a:t>
                      </a:r>
                      <a:endParaRPr lang="pt-BR" sz="1400" b="1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rgbClr val="6141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400">
                          <a:effectLst/>
                        </a:rPr>
                        <a:t>Modalidade</a:t>
                      </a: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rgbClr val="614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00696"/>
                  </a:ext>
                </a:extLst>
              </a:tr>
              <a:tr h="4376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Gerenciamento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planejamento SES Etapa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20946"/>
                  </a:ext>
                </a:extLst>
              </a:tr>
              <a:tr h="2975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planejamento SMS Etapa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61529"/>
                  </a:ext>
                </a:extLst>
              </a:tr>
              <a:tr h="2975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Processo de tutoria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pré-tutoria Etapa 5.1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91098"/>
                  </a:ext>
                </a:extLst>
              </a:tr>
              <a:tr h="2975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Workshop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>
                          <a:effectLst/>
                        </a:rPr>
                        <a:t>Presencial</a:t>
                      </a: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4546"/>
                  </a:ext>
                </a:extLst>
              </a:tr>
              <a:tr h="2975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tutorial 5.1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0" i="0" u="none" strike="noStrike" noProof="0">
                          <a:effectLst/>
                          <a:latin typeface="Calibri"/>
                        </a:rPr>
                        <a:t>Presencial</a:t>
                      </a:r>
                      <a:endParaRPr lang="pt-BR"/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57352"/>
                  </a:ext>
                </a:extLst>
              </a:tr>
              <a:tr h="28008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pós-tutoria Etapa 5.1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7570"/>
                  </a:ext>
                </a:extLst>
              </a:tr>
              <a:tr h="332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Gerenciamento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SMS 5.1 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35770"/>
                  </a:ext>
                </a:extLst>
              </a:tr>
              <a:tr h="2975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SES 5.1 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0183"/>
                  </a:ext>
                </a:extLst>
              </a:tr>
              <a:tr h="2975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Processo de tutoria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pré-tutoria Etapa 5.2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97535"/>
                  </a:ext>
                </a:extLst>
              </a:tr>
              <a:tr h="332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tutorial 5.2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221111"/>
                  </a:ext>
                </a:extLst>
              </a:tr>
              <a:tr h="332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Alinhamento pós-tutoria Etapa 5.2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05235"/>
                  </a:ext>
                </a:extLst>
              </a:tr>
              <a:tr h="3825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>
                          <a:effectLst/>
                        </a:rPr>
                        <a:t>Gerenciamento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SMS Etapa 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01783"/>
                  </a:ext>
                </a:extLst>
              </a:tr>
              <a:tr h="332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600">
                          <a:effectLst/>
                        </a:rPr>
                        <a:t>Oficina de monitoramento SES Etapa 5</a:t>
                      </a:r>
                      <a:endParaRPr lang="pt-BR" sz="16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dirty="0">
                        <a:effectLst/>
                      </a:endParaRPr>
                    </a:p>
                  </a:txBody>
                  <a:tcPr marL="9524" marR="9524" marT="95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1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8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Mobilização de Recursos e Atores Etapa 5 APS e AAE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slides com informações locais</a:t>
            </a:r>
            <a:endParaRPr lang="pt-BR" b="1" dirty="0"/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09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F568B-E627-4FB0-9A66-BCB825AB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78" y="2184453"/>
            <a:ext cx="7108371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+mn-lt"/>
                <a:cs typeface="+mn-lt"/>
              </a:rPr>
              <a:t>4. Compartilhamento do cuidado e segurança do paciente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03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Compartilhamento do cuidado e segurança do paciente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522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000" b="1" dirty="0">
                <a:solidFill>
                  <a:srgbClr val="614173"/>
                </a:solidFill>
                <a:latin typeface="Calibri"/>
                <a:cs typeface="Calibri"/>
              </a:rPr>
              <a:t>Objetivo da atividade: </a:t>
            </a:r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Levantamento do modelo atual para o compartilhamento do cuidado e troca de informações clínicas entre APS e AAE.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Diretriz clínica definida (linguagem comum)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Critérios de acesso definidos para o compartilhamento do cuidado</a:t>
            </a: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Critérios de acesso informados amplamente/formalizados/padronizados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Como é hoje o compartilhamento: via sistema, formulário, contato telefônico, </a:t>
            </a:r>
            <a:r>
              <a:rPr lang="pt-BR" sz="2000" dirty="0" err="1">
                <a:solidFill>
                  <a:srgbClr val="614173"/>
                </a:solidFill>
                <a:latin typeface="Calibri"/>
                <a:cs typeface="Calibri"/>
              </a:rPr>
              <a:t>etc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Existem momentos de integração entre APS e AAE (Macroprocesso educacional e </a:t>
            </a:r>
            <a:r>
              <a:rPr lang="pt-BR" sz="2000" dirty="0" err="1">
                <a:solidFill>
                  <a:srgbClr val="614173"/>
                </a:solidFill>
                <a:latin typeface="Calibri"/>
                <a:cs typeface="Calibri"/>
              </a:rPr>
              <a:t>supervisional</a:t>
            </a:r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 – contrato e proteção de agenda)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Parâmetros de segurança da informação - </a:t>
            </a:r>
            <a:r>
              <a:rPr lang="pt-BR" sz="2000" b="1" dirty="0">
                <a:latin typeface="Calibri"/>
                <a:cs typeface="Calibri"/>
                <a:hlinkClick r:id="rId2"/>
              </a:rPr>
              <a:t>LEI Nº 13.709, DE 14 DE AGOSTO DE 2018</a:t>
            </a:r>
            <a:endParaRPr lang="pt-BR" sz="2000" b="1" dirty="0">
              <a:solidFill>
                <a:srgbClr val="143F6A"/>
              </a:solidFill>
              <a:cs typeface="Calibri"/>
            </a:endParaRPr>
          </a:p>
          <a:p>
            <a:r>
              <a:rPr lang="pt-BR" sz="2000" dirty="0">
                <a:solidFill>
                  <a:srgbClr val="614173"/>
                </a:solidFill>
                <a:latin typeface="Calibri"/>
                <a:cs typeface="Calibri"/>
              </a:rPr>
              <a:t>Identificar padronizações necessárias - Plano de ação gestão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endParaRPr lang="pt-BR" sz="2000" dirty="0">
              <a:solidFill>
                <a:srgbClr val="614173"/>
              </a:solidFill>
              <a:cs typeface="Calibri"/>
            </a:endParaRPr>
          </a:p>
          <a:p>
            <a:endParaRPr lang="pt-BR" sz="2000" dirty="0">
              <a:solidFill>
                <a:srgbClr val="614173"/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525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Compartilhamento do cuidado e segurança do paciente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slides com informações locais</a:t>
            </a:r>
            <a:endParaRPr lang="pt-BR" b="1" dirty="0"/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364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A61F-9A33-4019-A6B7-9765EA5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1962364"/>
            <a:ext cx="5729834" cy="1304817"/>
          </a:xfrm>
        </p:spPr>
        <p:txBody>
          <a:bodyPr>
            <a:normAutofit/>
          </a:bodyPr>
          <a:lstStyle/>
          <a:p>
            <a:r>
              <a:rPr lang="pt-BR" sz="3200" dirty="0"/>
              <a:t>5. </a:t>
            </a:r>
            <a:r>
              <a:rPr lang="pt-BR" sz="3200" dirty="0">
                <a:ea typeface="+mn-lt"/>
                <a:cs typeface="+mn-lt"/>
              </a:rPr>
              <a:t>Análise local e plano de ação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9267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Análise local e plano de ação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solidFill>
                  <a:srgbClr val="614173"/>
                </a:solidFill>
                <a:latin typeface="Calibri"/>
                <a:cs typeface="Calibri"/>
              </a:rPr>
              <a:t>Objetivo da atividade:  </a:t>
            </a: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Realizar a análise local para identificar, investigar e priorizar problemas e oportunidades de melhorias relacionadas a etapa. Construir plano de ação customizado a realidade local.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lvl="0" algn="just">
              <a:buChar char="•"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Situação atual</a:t>
            </a: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Análise (causa raiz)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Objetivo</a:t>
            </a: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Metas e indicadores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>
              <a:buChar char="•"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indent="0" algn="just">
              <a:buNone/>
            </a:pP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0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52D0F4-2103-4F17-9D6F-A47832C3229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8E0AFC4-F519-40FC-A44F-9C992A969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692106"/>
              </p:ext>
            </p:extLst>
          </p:nvPr>
        </p:nvGraphicFramePr>
        <p:xfrm>
          <a:off x="442913" y="2441575"/>
          <a:ext cx="10052047" cy="222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927">
                  <a:extLst>
                    <a:ext uri="{9D8B030D-6E8A-4147-A177-3AD203B41FA5}">
                      <a16:colId xmlns:a16="http://schemas.microsoft.com/office/drawing/2014/main" val="1515590233"/>
                    </a:ext>
                  </a:extLst>
                </a:gridCol>
                <a:gridCol w="2425120">
                  <a:extLst>
                    <a:ext uri="{9D8B030D-6E8A-4147-A177-3AD203B41FA5}">
                      <a16:colId xmlns:a16="http://schemas.microsoft.com/office/drawing/2014/main" val="4188517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Tempo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1: Monitoramento do plano de ação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2: Apresentação da Etapa 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3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3: Mobilização de recursos e atores para Etapa 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715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Atividade 4: Compartilhamento do cuidado e segurança do paciente 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7355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Atividade 5: Análise local e plano de ação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1 hora e 30 minutos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3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5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52783" y="1931542"/>
            <a:ext cx="6298058" cy="842068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1. Monitoramento do plano de 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4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Monitoramento do plano de ação 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Status das ações do plano de ação pactuado na etapa preparatória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Apresentação das atividades realizadas: cumprimento do prazo, conformidade com o planejado, avaliação de resultados ou produto elaborado e registro.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Identificar ações não realizadas, parcialmente ou totalmente: discutir a justificativa do não cumprimento do prazo, investigar possíveis fatores causais, confirmar necessidade da ação e definir novo prazo.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0B8AB6-38F0-4AD8-BDAF-36418EDC770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11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  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RT estadual: Customizar slides com plano de ação local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85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D1F2C-A466-4A63-A80C-DDC75DE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Apresentação da Etapa 5</a:t>
            </a:r>
          </a:p>
        </p:txBody>
      </p:sp>
    </p:spTree>
    <p:extLst>
      <p:ext uri="{BB962C8B-B14F-4D97-AF65-F5344CB8AC3E}">
        <p14:creationId xmlns:p14="http://schemas.microsoft.com/office/powerpoint/2010/main" val="414441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Apresentação da Etapa 5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>
                <a:solidFill>
                  <a:srgbClr val="614173"/>
                </a:solidFill>
                <a:latin typeface="Calibri"/>
                <a:cs typeface="Calibri"/>
              </a:rPr>
              <a:t>Objetivo da atividade:  </a:t>
            </a:r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Compreender a proposta da etapa de forma global, identificando ações operacionais da gestão e necessidades para o processo de tutoria.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É importante que o grupo condutor compreenda a etapa proposta, sinta-se seguro das atividades e tenha clareza dos próximos passos que serão planejados, operacionalizados e monitorados.</a:t>
            </a:r>
            <a:endParaRPr lang="pt-BR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  <a:p>
            <a:pPr algn="just"/>
            <a:r>
              <a:rPr lang="pt-BR">
                <a:solidFill>
                  <a:srgbClr val="614173"/>
                </a:solidFill>
                <a:latin typeface="Calibri"/>
                <a:cs typeface="Calibri"/>
              </a:rPr>
              <a:t>Após conhecer a etapa, revisitar processos importante para execução da etapa vigente.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lvl="0" indent="0" algn="just">
              <a:buNone/>
            </a:pPr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A2D8EB-EFAF-4347-854B-82AAD9D8378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51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3783" y="2052076"/>
            <a:ext cx="10266534" cy="2242344"/>
          </a:xfrm>
        </p:spPr>
        <p:txBody>
          <a:bodyPr/>
          <a:lstStyle/>
          <a:p>
            <a:pPr algn="ctr"/>
            <a:r>
              <a:rPr lang="pt-BR" sz="3200">
                <a:latin typeface="Calibri"/>
                <a:cs typeface="Calibri"/>
              </a:rPr>
              <a:t>A temática da Etapa 5 do PlanificaSUS é: </a:t>
            </a:r>
            <a:br>
              <a:rPr lang="pt-BR" sz="3200" dirty="0">
                <a:latin typeface="Calibri"/>
                <a:cs typeface="Calibri"/>
              </a:rPr>
            </a:br>
            <a:br>
              <a:rPr lang="pt-BR" sz="3200" dirty="0">
                <a:latin typeface="Calibri"/>
                <a:cs typeface="Calibri"/>
              </a:rPr>
            </a:br>
            <a:r>
              <a:rPr lang="pt-BR" sz="3200">
                <a:latin typeface="Calibri"/>
                <a:cs typeface="Calibri"/>
              </a:rPr>
              <a:t>“</a:t>
            </a:r>
            <a:r>
              <a:rPr lang="pt-BR" sz="3200" b="1">
                <a:latin typeface="Calibri"/>
                <a:cs typeface="Calibri"/>
              </a:rPr>
              <a:t>Integração e Comunicação entre </a:t>
            </a:r>
            <a:r>
              <a:rPr lang="pt-BR" sz="3200" b="1" dirty="0">
                <a:latin typeface="Calibri"/>
                <a:cs typeface="Calibri"/>
              </a:rPr>
              <a:t>Atenção Primária à Saúde e Atenção Ambulatorial Especializada</a:t>
            </a:r>
            <a:r>
              <a:rPr lang="pt-BR" sz="3200" dirty="0">
                <a:latin typeface="Calibri"/>
                <a:cs typeface="Calibri"/>
              </a:rPr>
              <a:t>.”</a:t>
            </a:r>
            <a:r>
              <a:rPr lang="pt-BR" sz="32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pt-BR" sz="3200" dirty="0">
              <a:latin typeface="Calibri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91271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1892</Words>
  <Application>Microsoft Office PowerPoint</Application>
  <PresentationFormat>Widescreen</PresentationFormat>
  <Paragraphs>333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Capa Início</vt:lpstr>
      <vt:lpstr>Capa Seção</vt:lpstr>
      <vt:lpstr>Conteúdo 1</vt:lpstr>
      <vt:lpstr>Conteúdo 2</vt:lpstr>
      <vt:lpstr>Conteúdo 3</vt:lpstr>
      <vt:lpstr>Capa Final</vt:lpstr>
      <vt:lpstr>Integração e Comunicação entre APS e AAE Oficina de Planejamento XXX</vt:lpstr>
      <vt:lpstr>Atividades </vt:lpstr>
      <vt:lpstr>Painel de atividades</vt:lpstr>
      <vt:lpstr> 1. Monitoramento do plano de ação</vt:lpstr>
      <vt:lpstr>Monitoramento do plano de ação  </vt:lpstr>
      <vt:lpstr>Monitoramento do plano de ação  </vt:lpstr>
      <vt:lpstr>2. Apresentação da Etapa 5</vt:lpstr>
      <vt:lpstr>Apresentação da Etapa 5</vt:lpstr>
      <vt:lpstr>A temática da Etapa 5 do PlanificaSUS é:   “Integração e Comunicação entre Atenção Primária à Saúde e Atenção Ambulatorial Especializada.” </vt:lpstr>
      <vt:lpstr>Objetivos e competências esperadas</vt:lpstr>
      <vt:lpstr>Etapa 5 - Integração e Comunicação entre APS e AAE</vt:lpstr>
      <vt:lpstr>Apresentação do PowerPoint</vt:lpstr>
      <vt:lpstr>Etapa 5 |  Integração e Comunicação entre APS e AAE</vt:lpstr>
      <vt:lpstr>Apresentação do PowerPoint</vt:lpstr>
      <vt:lpstr>Processos importante para execução da Etapa 5</vt:lpstr>
      <vt:lpstr>3. Mobilização de recursos e  atores para Etapa 5</vt:lpstr>
      <vt:lpstr>Mobilização de Recursos e Atores Etapa 5 APS e AAE</vt:lpstr>
      <vt:lpstr>Mobilização de Recursos e Atores Etapa 5 APS e AAE</vt:lpstr>
      <vt:lpstr>Mobilização de Recursos e Atores Etapa 5 APS e AAE</vt:lpstr>
      <vt:lpstr>Mobilização de Recursos e Atores Etapa 5 APS e AAE</vt:lpstr>
      <vt:lpstr>4. Compartilhamento do cuidado e segurança do paciente </vt:lpstr>
      <vt:lpstr>Compartilhamento do cuidado e segurança do paciente</vt:lpstr>
      <vt:lpstr>Compartilhamento do cuidado e segurança do paciente</vt:lpstr>
      <vt:lpstr>5. Análise local e plano de ação </vt:lpstr>
      <vt:lpstr>Análise local e plano de ação 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86</cp:revision>
  <dcterms:created xsi:type="dcterms:W3CDTF">2021-05-10T00:56:02Z</dcterms:created>
  <dcterms:modified xsi:type="dcterms:W3CDTF">2021-11-05T12:27:23Z</dcterms:modified>
</cp:coreProperties>
</file>