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6" r:id="rId2"/>
    <p:sldMasterId id="2147483703" r:id="rId3"/>
    <p:sldMasterId id="2147483698" r:id="rId4"/>
    <p:sldMasterId id="2147483648" r:id="rId5"/>
    <p:sldMasterId id="2147483672" r:id="rId6"/>
    <p:sldMasterId id="2147483660" r:id="rId7"/>
    <p:sldMasterId id="2147483701" r:id="rId8"/>
  </p:sldMasterIdLst>
  <p:notesMasterIdLst>
    <p:notesMasterId r:id="rId43"/>
  </p:notesMasterIdLst>
  <p:handoutMasterIdLst>
    <p:handoutMasterId r:id="rId44"/>
  </p:handoutMasterIdLst>
  <p:sldIdLst>
    <p:sldId id="263" r:id="rId9"/>
    <p:sldId id="265" r:id="rId10"/>
    <p:sldId id="287" r:id="rId11"/>
    <p:sldId id="267" r:id="rId12"/>
    <p:sldId id="279" r:id="rId13"/>
    <p:sldId id="282" r:id="rId14"/>
    <p:sldId id="283" r:id="rId15"/>
    <p:sldId id="289" r:id="rId16"/>
    <p:sldId id="28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0" r:id="rId25"/>
    <p:sldId id="3327" r:id="rId26"/>
    <p:sldId id="269" r:id="rId27"/>
    <p:sldId id="3328" r:id="rId28"/>
    <p:sldId id="3329" r:id="rId29"/>
    <p:sldId id="3330" r:id="rId30"/>
    <p:sldId id="3331" r:id="rId31"/>
    <p:sldId id="3319" r:id="rId32"/>
    <p:sldId id="3320" r:id="rId33"/>
    <p:sldId id="3332" r:id="rId34"/>
    <p:sldId id="3333" r:id="rId35"/>
    <p:sldId id="3321" r:id="rId36"/>
    <p:sldId id="3313" r:id="rId37"/>
    <p:sldId id="3314" r:id="rId38"/>
    <p:sldId id="3318" r:id="rId39"/>
    <p:sldId id="292" r:id="rId40"/>
    <p:sldId id="293" r:id="rId41"/>
    <p:sldId id="268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EDD05D-878C-06AE-578E-E350B1671204}" name="Ana Karina de Sousa Gadelha" initials="AKdSG" userId="S::ana.gadelha@einstein.br::3670356e-3b1c-4600-b086-18e0970a896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e Reis Arcos" initials="ARA" lastIdx="2" clrIdx="0">
    <p:extLst>
      <p:ext uri="{19B8F6BF-5375-455C-9EA6-DF929625EA0E}">
        <p15:presenceInfo xmlns:p15="http://schemas.microsoft.com/office/powerpoint/2012/main" userId="S::adriane.arcos@einstein.br::c38fd329-f7c2-46cb-b932-e85f3c9c32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87"/>
    <a:srgbClr val="009999"/>
    <a:srgbClr val="0D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62" d="100"/>
          <a:sy n="62" d="100"/>
        </p:scale>
        <p:origin x="98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30/09/2023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30/09/2023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30/09/2023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30/09/2023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388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368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948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88109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30/09/2023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24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30/09/2023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66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0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D509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5218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D509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5" t="-41532" b="-1"/>
          <a:stretch/>
        </p:blipFill>
        <p:spPr>
          <a:xfrm>
            <a:off x="8565502" y="2416629"/>
            <a:ext cx="3626498" cy="36111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D509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40000"/>
            <a:lumOff val="6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0"/>
          <a:stretch/>
        </p:blipFill>
        <p:spPr>
          <a:xfrm>
            <a:off x="10932616" y="3956180"/>
            <a:ext cx="1262494" cy="2901820"/>
          </a:xfrm>
          <a:prstGeom prst="rect">
            <a:avLst/>
          </a:prstGeom>
        </p:spPr>
      </p:pic>
      <p:sp>
        <p:nvSpPr>
          <p:cNvPr id="4" name="Retângulo 3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D509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D5095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D5095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509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9"/>
          <a:stretch/>
        </p:blipFill>
        <p:spPr>
          <a:xfrm>
            <a:off x="10965855" y="3956180"/>
            <a:ext cx="1219925" cy="2901820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0"/>
          <a:stretch/>
        </p:blipFill>
        <p:spPr>
          <a:xfrm>
            <a:off x="10932616" y="3956180"/>
            <a:ext cx="1262494" cy="2901820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D5095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D5095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9" name="Retângulo 8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D5095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0D5095"/>
              </a:solidFill>
            </a:endParaRPr>
          </a:p>
          <a:p>
            <a:pPr algn="ctr"/>
            <a:r>
              <a:rPr lang="pt-BR" sz="2000" dirty="0">
                <a:solidFill>
                  <a:srgbClr val="0D5095"/>
                </a:solidFill>
              </a:rPr>
              <a:t>Visite o </a:t>
            </a:r>
            <a:r>
              <a:rPr lang="pt-BR" sz="2000" b="1" dirty="0">
                <a:solidFill>
                  <a:srgbClr val="0D5095"/>
                </a:solidFill>
              </a:rPr>
              <a:t>e-Planifica </a:t>
            </a:r>
            <a:r>
              <a:rPr lang="pt-BR" sz="2000" dirty="0">
                <a:solidFill>
                  <a:srgbClr val="0D5095"/>
                </a:solidFill>
              </a:rPr>
              <a:t>e acesse os materiais do </a:t>
            </a:r>
            <a:r>
              <a:rPr lang="pt-BR" sz="2000" dirty="0" err="1">
                <a:solidFill>
                  <a:srgbClr val="0D5095"/>
                </a:solidFill>
              </a:rPr>
              <a:t>PlanificaSUS</a:t>
            </a:r>
            <a:r>
              <a:rPr lang="pt-BR" sz="2000" dirty="0">
                <a:solidFill>
                  <a:srgbClr val="0D5095"/>
                </a:solidFill>
              </a:rPr>
              <a:t>: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2.sv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iPAS</a:t>
            </a:r>
            <a:r>
              <a:rPr lang="pt-BR" dirty="0"/>
              <a:t> Desempenho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42782" y="2441013"/>
            <a:ext cx="11261537" cy="3512789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Resgate os resultados da(s) região(</a:t>
            </a:r>
            <a:r>
              <a:rPr lang="pt-BR" dirty="0" err="1"/>
              <a:t>ões</a:t>
            </a:r>
            <a:r>
              <a:rPr lang="pt-BR" dirty="0"/>
              <a:t>) no </a:t>
            </a:r>
            <a:r>
              <a:rPr lang="pt-BR" dirty="0" err="1"/>
              <a:t>iPAS</a:t>
            </a:r>
            <a:r>
              <a:rPr lang="pt-BR" dirty="0"/>
              <a:t> Desempenho (Q3/2022, Q1/2023 e o atual Q2/2023)</a:t>
            </a:r>
          </a:p>
          <a:p>
            <a:endParaRPr lang="pt-BR" dirty="0"/>
          </a:p>
          <a:p>
            <a:r>
              <a:rPr lang="pt-BR" dirty="0"/>
              <a:t>Como tem evoluído o cenário do índice, considerando os componentes específicos (Estrutura, Gerenciamento, Tutoria, Educacional e Qualidade)?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Identifique e discuta os componentes detratores do </a:t>
            </a:r>
            <a:r>
              <a:rPr lang="pt-BR" dirty="0" err="1"/>
              <a:t>iPAS</a:t>
            </a:r>
            <a:r>
              <a:rPr lang="pt-BR" dirty="0"/>
              <a:t> Desempenho da(s) sua(s) região(</a:t>
            </a:r>
            <a:r>
              <a:rPr lang="pt-BR" dirty="0" err="1"/>
              <a:t>ões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Existem ações no plano de ação do grupo condutor para superação dos resultados desfavoráveis?</a:t>
            </a:r>
          </a:p>
          <a:p>
            <a:endParaRPr lang="pt-BR" dirty="0"/>
          </a:p>
          <a:p>
            <a:r>
              <a:rPr lang="pt-BR" dirty="0"/>
              <a:t>Existe perspectiva de progressão do </a:t>
            </a:r>
            <a:r>
              <a:rPr lang="pt-BR" dirty="0" err="1"/>
              <a:t>iPAS</a:t>
            </a:r>
            <a:r>
              <a:rPr lang="pt-BR" dirty="0"/>
              <a:t> Desempenho e seus componentes para o Q3/2023?</a:t>
            </a:r>
          </a:p>
        </p:txBody>
      </p:sp>
    </p:spTree>
    <p:extLst>
      <p:ext uri="{BB962C8B-B14F-4D97-AF65-F5344CB8AC3E}">
        <p14:creationId xmlns:p14="http://schemas.microsoft.com/office/powerpoint/2010/main" val="1575474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iPAS</a:t>
            </a:r>
            <a:r>
              <a:rPr lang="pt-BR" dirty="0"/>
              <a:t> Desempenho – registre aqui a evolução do índice e as análises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6BA8FC-2F8A-4207-BE67-7591CA058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315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iPAS</a:t>
            </a:r>
            <a:r>
              <a:rPr lang="pt-BR" dirty="0"/>
              <a:t> Resultado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42782" y="2441013"/>
            <a:ext cx="11261537" cy="3512789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Resgate os resultados da(s) região(</a:t>
            </a:r>
            <a:r>
              <a:rPr lang="pt-BR" dirty="0" err="1"/>
              <a:t>ões</a:t>
            </a:r>
            <a:r>
              <a:rPr lang="pt-BR" dirty="0"/>
              <a:t>) no </a:t>
            </a:r>
            <a:r>
              <a:rPr lang="pt-BR" dirty="0" err="1"/>
              <a:t>iPAS</a:t>
            </a:r>
            <a:r>
              <a:rPr lang="pt-BR" dirty="0"/>
              <a:t> Resultado (Q3/2022, Q1/2023 e o atual Q2/2023)</a:t>
            </a:r>
          </a:p>
          <a:p>
            <a:endParaRPr lang="pt-BR" dirty="0"/>
          </a:p>
          <a:p>
            <a:r>
              <a:rPr lang="pt-BR" dirty="0"/>
              <a:t>Como tem evoluído o cenário do índice, considerando os sete indicadores de desempenho + ISF?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Identifique e discuta os indicadores detratores do </a:t>
            </a:r>
            <a:r>
              <a:rPr lang="pt-BR" dirty="0" err="1"/>
              <a:t>iPAS</a:t>
            </a:r>
            <a:r>
              <a:rPr lang="pt-BR" dirty="0"/>
              <a:t> Resultado da(s) sua(s) região(</a:t>
            </a:r>
            <a:r>
              <a:rPr lang="pt-BR" dirty="0" err="1"/>
              <a:t>ões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Existem ações no plano de ação do grupo condutor para superação dos resultados desfavoráveis no Previne Brasil?</a:t>
            </a:r>
          </a:p>
          <a:p>
            <a:endParaRPr lang="pt-BR" dirty="0"/>
          </a:p>
          <a:p>
            <a:r>
              <a:rPr lang="pt-BR" dirty="0"/>
              <a:t>Existe perspectiva de progressão do </a:t>
            </a:r>
            <a:r>
              <a:rPr lang="pt-BR" dirty="0" err="1"/>
              <a:t>iPAS</a:t>
            </a:r>
            <a:r>
              <a:rPr lang="pt-BR" dirty="0"/>
              <a:t> Resultado e seus indicadores para o Q3/2023?</a:t>
            </a:r>
          </a:p>
        </p:txBody>
      </p:sp>
    </p:spTree>
    <p:extLst>
      <p:ext uri="{BB962C8B-B14F-4D97-AF65-F5344CB8AC3E}">
        <p14:creationId xmlns:p14="http://schemas.microsoft.com/office/powerpoint/2010/main" val="1725055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iPAS</a:t>
            </a:r>
            <a:r>
              <a:rPr lang="pt-BR" dirty="0"/>
              <a:t> Resultado – registre aqui a evolução do índice e as análises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6BA8FC-2F8A-4207-BE67-7591CA058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785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de processos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42782" y="2441013"/>
            <a:ext cx="11261537" cy="3512789"/>
          </a:xfrm>
        </p:spPr>
        <p:txBody>
          <a:bodyPr>
            <a:normAutofit/>
          </a:bodyPr>
          <a:lstStyle/>
          <a:p>
            <a:r>
              <a:rPr lang="pt-BR" dirty="0"/>
              <a:t>Quais indicadores de processos são monitorados para a APS e a AAE?</a:t>
            </a:r>
          </a:p>
          <a:p>
            <a:endParaRPr lang="pt-BR" dirty="0"/>
          </a:p>
          <a:p>
            <a:r>
              <a:rPr lang="pt-BR" dirty="0"/>
              <a:t>Os indicadores monitorados foram selecionados segundo as necessidades locais?</a:t>
            </a:r>
          </a:p>
          <a:p>
            <a:endParaRPr lang="pt-BR" dirty="0"/>
          </a:p>
          <a:p>
            <a:r>
              <a:rPr lang="pt-BR" dirty="0"/>
              <a:t>Como está a evolução destes indicadores na(s) região(</a:t>
            </a:r>
            <a:r>
              <a:rPr lang="pt-BR" dirty="0" err="1"/>
              <a:t>ões</a:t>
            </a:r>
            <a:r>
              <a:rPr lang="pt-BR" dirty="0"/>
              <a:t>) e municípios?</a:t>
            </a:r>
          </a:p>
          <a:p>
            <a:endParaRPr lang="pt-BR" dirty="0"/>
          </a:p>
          <a:p>
            <a:r>
              <a:rPr lang="pt-BR" dirty="0"/>
              <a:t>As ações para monitoramento e avaliação de indicadores e superação de resultados desfavoráveis estão inclusas no plano de ação do grupo condutor regional?</a:t>
            </a:r>
          </a:p>
        </p:txBody>
      </p:sp>
      <p:sp>
        <p:nvSpPr>
          <p:cNvPr id="2" name="Texto Explicativo: Linha Dobrada 1">
            <a:extLst>
              <a:ext uri="{FF2B5EF4-FFF2-40B4-BE49-F238E27FC236}">
                <a16:creationId xmlns:a16="http://schemas.microsoft.com/office/drawing/2014/main" id="{C7BA3F1D-FEAC-460F-9323-5157567BC3D7}"/>
              </a:ext>
            </a:extLst>
          </p:cNvPr>
          <p:cNvSpPr/>
          <p:nvPr/>
        </p:nvSpPr>
        <p:spPr>
          <a:xfrm>
            <a:off x="4768949" y="375507"/>
            <a:ext cx="7160454" cy="1197088"/>
          </a:xfrm>
          <a:prstGeom prst="borderCallout2">
            <a:avLst>
              <a:gd name="adj1" fmla="val 28151"/>
              <a:gd name="adj2" fmla="val -1368"/>
              <a:gd name="adj3" fmla="val 54005"/>
              <a:gd name="adj4" fmla="val -6322"/>
              <a:gd name="adj5" fmla="val 98398"/>
              <a:gd name="adj6" fmla="val -10695"/>
            </a:avLst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Indicadores sugeridos: </a:t>
            </a:r>
            <a:r>
              <a:rPr lang="pt-B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e-Planifica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&gt; Biblioteca Virtual &gt; Guia para Monitoramento de Indicadores</a:t>
            </a:r>
          </a:p>
          <a:p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Registro: </a:t>
            </a:r>
            <a:r>
              <a:rPr lang="pt-B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e-Planifica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&gt; Tutoria &gt; Indicadores</a:t>
            </a:r>
          </a:p>
          <a:p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Monitoramento: </a:t>
            </a:r>
            <a:r>
              <a:rPr lang="pt-B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e-Planifica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&gt; Painel &gt; Tutoria</a:t>
            </a:r>
          </a:p>
          <a:p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Base de dados: </a:t>
            </a:r>
            <a:r>
              <a:rPr lang="pt-B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e-Planifica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&gt; Exportação &gt; Indicadores</a:t>
            </a:r>
          </a:p>
        </p:txBody>
      </p:sp>
    </p:spTree>
    <p:extLst>
      <p:ext uri="{BB962C8B-B14F-4D97-AF65-F5344CB8AC3E}">
        <p14:creationId xmlns:p14="http://schemas.microsoft.com/office/powerpoint/2010/main" val="630058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de processos – registre aqui os indicadores e as análises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42782" y="2441013"/>
            <a:ext cx="11261537" cy="3512789"/>
          </a:xfrm>
        </p:spPr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555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Painel de Monitoramento de Indicadores da Etapa Controle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42782" y="2306076"/>
            <a:ext cx="11444418" cy="3939979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Objetivo: apoiar o monitoramento e avaliação de indicadores estratégicos para a(s) região(</a:t>
            </a:r>
            <a:r>
              <a:rPr lang="pt-BR" dirty="0" err="1"/>
              <a:t>ões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Discutam os indicadores disponíveis no PAINEL segundo as necessidades locais</a:t>
            </a:r>
          </a:p>
          <a:p>
            <a:endParaRPr lang="pt-BR" dirty="0"/>
          </a:p>
          <a:p>
            <a:r>
              <a:rPr lang="pt-BR" dirty="0"/>
              <a:t>Analisem as séries históricas e identifiquem municípios que apresentam fragilidade nos resultados</a:t>
            </a:r>
          </a:p>
          <a:p>
            <a:endParaRPr lang="pt-BR" dirty="0"/>
          </a:p>
          <a:p>
            <a:r>
              <a:rPr lang="pt-BR" dirty="0"/>
              <a:t>Complementem a análise do PAINEL com outros indicadores e sistemas de informação disponíveis</a:t>
            </a:r>
          </a:p>
          <a:p>
            <a:endParaRPr lang="pt-BR" dirty="0"/>
          </a:p>
          <a:p>
            <a:r>
              <a:rPr lang="pt-BR" dirty="0"/>
              <a:t>Realizem a pactuação da equipe SES para o monitoramento do diagnóstico local</a:t>
            </a:r>
          </a:p>
          <a:p>
            <a:endParaRPr lang="pt-BR" dirty="0"/>
          </a:p>
          <a:p>
            <a:r>
              <a:rPr lang="pt-BR" dirty="0"/>
              <a:t>Estabeleçam ações a partir dos resultados de indicadores estratégicos</a:t>
            </a:r>
          </a:p>
        </p:txBody>
      </p:sp>
      <p:sp>
        <p:nvSpPr>
          <p:cNvPr id="2" name="Texto Explicativo: Linha Dobrada 1">
            <a:extLst>
              <a:ext uri="{FF2B5EF4-FFF2-40B4-BE49-F238E27FC236}">
                <a16:creationId xmlns:a16="http://schemas.microsoft.com/office/drawing/2014/main" id="{C7BA3F1D-FEAC-460F-9323-5157567BC3D7}"/>
              </a:ext>
            </a:extLst>
          </p:cNvPr>
          <p:cNvSpPr/>
          <p:nvPr/>
        </p:nvSpPr>
        <p:spPr>
          <a:xfrm>
            <a:off x="7824332" y="301159"/>
            <a:ext cx="3924885" cy="876518"/>
          </a:xfrm>
          <a:prstGeom prst="borderCallout2">
            <a:avLst>
              <a:gd name="adj1" fmla="val 28151"/>
              <a:gd name="adj2" fmla="val -1368"/>
              <a:gd name="adj3" fmla="val 52400"/>
              <a:gd name="adj4" fmla="val -8473"/>
              <a:gd name="adj5" fmla="val 98398"/>
              <a:gd name="adj6" fmla="val -10695"/>
            </a:avLst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Compartilhado via Sharepoint pela equipe Einstein contendo os resultados da(s) sua(s) região(</a:t>
            </a:r>
            <a:r>
              <a:rPr lang="pt-B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ões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611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5B15A-2DB4-4592-B1B4-2ACF85E912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Material de apoio – PARTE III</a:t>
            </a:r>
          </a:p>
        </p:txBody>
      </p:sp>
    </p:spTree>
    <p:extLst>
      <p:ext uri="{BB962C8B-B14F-4D97-AF65-F5344CB8AC3E}">
        <p14:creationId xmlns:p14="http://schemas.microsoft.com/office/powerpoint/2010/main" val="6008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Macroprocessos </a:t>
            </a:r>
          </a:p>
        </p:txBody>
      </p:sp>
    </p:spTree>
    <p:extLst>
      <p:ext uri="{BB962C8B-B14F-4D97-AF65-F5344CB8AC3E}">
        <p14:creationId xmlns:p14="http://schemas.microsoft.com/office/powerpoint/2010/main" val="429997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D3847A3-8897-C495-B5E4-B3DAFC87A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7" y="2867034"/>
            <a:ext cx="7619810" cy="3199711"/>
          </a:xfrm>
          <a:prstGeom prst="rect">
            <a:avLst/>
          </a:prstGeom>
        </p:spPr>
      </p:pic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6181DCE7-EAFF-8B2A-ECCE-490CE24D4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3"/>
          <a:stretch/>
        </p:blipFill>
        <p:spPr>
          <a:xfrm>
            <a:off x="7918194" y="2425147"/>
            <a:ext cx="4273806" cy="4158533"/>
          </a:xfrm>
          <a:prstGeom prst="rect">
            <a:avLst/>
          </a:prstGeom>
        </p:spPr>
      </p:pic>
      <p:sp>
        <p:nvSpPr>
          <p:cNvPr id="6" name="Título 7">
            <a:extLst>
              <a:ext uri="{FF2B5EF4-FFF2-40B4-BE49-F238E27FC236}">
                <a16:creationId xmlns:a16="http://schemas.microsoft.com/office/drawing/2014/main" id="{046D3369-6D5A-7F26-084C-B62D1ECDB7FA}"/>
              </a:ext>
            </a:extLst>
          </p:cNvPr>
          <p:cNvSpPr txBox="1">
            <a:spLocks/>
          </p:cNvSpPr>
          <p:nvPr/>
        </p:nvSpPr>
        <p:spPr>
          <a:xfrm>
            <a:off x="2159041" y="1544316"/>
            <a:ext cx="3102275" cy="536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APS</a:t>
            </a:r>
          </a:p>
        </p:txBody>
      </p:sp>
      <p:sp>
        <p:nvSpPr>
          <p:cNvPr id="7" name="Título 7">
            <a:extLst>
              <a:ext uri="{FF2B5EF4-FFF2-40B4-BE49-F238E27FC236}">
                <a16:creationId xmlns:a16="http://schemas.microsoft.com/office/drawing/2014/main" id="{F85749A6-99E3-71F1-86C2-85323A53C5F5}"/>
              </a:ext>
            </a:extLst>
          </p:cNvPr>
          <p:cNvSpPr txBox="1">
            <a:spLocks/>
          </p:cNvSpPr>
          <p:nvPr/>
        </p:nvSpPr>
        <p:spPr>
          <a:xfrm>
            <a:off x="7918194" y="1544701"/>
            <a:ext cx="3102275" cy="536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AAE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3D643E5-FF03-1F92-1D32-E77DC5204B58}"/>
              </a:ext>
            </a:extLst>
          </p:cNvPr>
          <p:cNvSpPr txBox="1"/>
          <p:nvPr/>
        </p:nvSpPr>
        <p:spPr>
          <a:xfrm>
            <a:off x="157707" y="6193354"/>
            <a:ext cx="2366890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Mendes, 2019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03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Apresentação da Etapa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Aplicação dos instrumentos </a:t>
            </a:r>
          </a:p>
        </p:txBody>
      </p:sp>
    </p:spTree>
    <p:extLst>
      <p:ext uri="{BB962C8B-B14F-4D97-AF65-F5344CB8AC3E}">
        <p14:creationId xmlns:p14="http://schemas.microsoft.com/office/powerpoint/2010/main" val="837106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42783" y="2441013"/>
            <a:ext cx="10768556" cy="3512789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Avaliar todos os macroprocessos necessários para implantação/implementação dos serviços </a:t>
            </a:r>
          </a:p>
          <a:p>
            <a:pPr algn="just"/>
            <a:r>
              <a:rPr lang="pt-BR" dirty="0"/>
              <a:t>Ser uma ferramenta de trabalho com itens que direcionam as equipes na organização dos macroprocessos, portanto a promover a organização do serviço </a:t>
            </a:r>
          </a:p>
          <a:p>
            <a:pPr algn="just"/>
            <a:r>
              <a:rPr lang="pt-BR" dirty="0"/>
              <a:t>Apoiar a compreensão e a visão por macroprocessos</a:t>
            </a:r>
          </a:p>
          <a:p>
            <a:pPr algn="just"/>
            <a:r>
              <a:rPr lang="pt-BR" dirty="0"/>
              <a:t>Levar para um plano de ação (da equipe, da gestão do serviço e da gestão municipal, regional e estadual) os itens ainda não concluídos, em um processo de aperfeiçoamento gradativo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7916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42783" y="2441013"/>
            <a:ext cx="10768556" cy="3512789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aplicação dos instrumentos possibilita: </a:t>
            </a:r>
          </a:p>
          <a:p>
            <a:pPr marL="0" indent="0" algn="just">
              <a:buNone/>
            </a:pPr>
            <a:endParaRPr lang="pt-BR" dirty="0"/>
          </a:p>
          <a:p>
            <a:pPr lvl="1" algn="just"/>
            <a:r>
              <a:rPr lang="pt-BR" dirty="0"/>
              <a:t>verificar os estágios de desenvolvimento dos macroprocessos alcançados pelos serviços</a:t>
            </a:r>
          </a:p>
          <a:p>
            <a:pPr marL="0" indent="0" algn="just">
              <a:buNone/>
            </a:pPr>
            <a:endParaRPr lang="pt-BR" dirty="0"/>
          </a:p>
          <a:p>
            <a:pPr lvl="1" algn="just"/>
            <a:r>
              <a:rPr lang="pt-BR" dirty="0"/>
              <a:t>Identificar as não conformidades</a:t>
            </a:r>
          </a:p>
          <a:p>
            <a:pPr marL="0" indent="0" algn="just">
              <a:buNone/>
            </a:pPr>
            <a:endParaRPr lang="pt-BR" dirty="0"/>
          </a:p>
          <a:p>
            <a:pPr lvl="1" algn="just"/>
            <a:r>
              <a:rPr lang="pt-BR" dirty="0"/>
              <a:t>Desenvolver planos para correção das não conformidades ou para melhoria contínua</a:t>
            </a:r>
          </a:p>
        </p:txBody>
      </p:sp>
      <p:sp>
        <p:nvSpPr>
          <p:cNvPr id="3" name="Título 7">
            <a:extLst>
              <a:ext uri="{FF2B5EF4-FFF2-40B4-BE49-F238E27FC236}">
                <a16:creationId xmlns:a16="http://schemas.microsoft.com/office/drawing/2014/main" id="{1DECBFD3-45D7-4863-9CCC-FC4CFC12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</p:spPr>
        <p:txBody>
          <a:bodyPr/>
          <a:lstStyle/>
          <a:p>
            <a:r>
              <a:rPr lang="pt-BR" dirty="0"/>
              <a:t>Justificativa</a:t>
            </a:r>
          </a:p>
        </p:txBody>
      </p:sp>
    </p:spTree>
    <p:extLst>
      <p:ext uri="{BB962C8B-B14F-4D97-AF65-F5344CB8AC3E}">
        <p14:creationId xmlns:p14="http://schemas.microsoft.com/office/powerpoint/2010/main" val="3122020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42783" y="2441013"/>
            <a:ext cx="10768556" cy="3512789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Para cada macroprocesso, há um conjunto de processos e itens de verificação que representam padrões de desenvolvimento e implantação das estruturas e processos que permitem dar respostas satisfatórias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Os itens apresentam o que se espera em cada macroprocesso. É uma frase afirmativa, declaratória, que expressa a expectativa de ser alcançada e a qualidade esperada em relação ao processo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81B143F-899D-4205-87B4-BB0795510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</p:spPr>
        <p:txBody>
          <a:bodyPr/>
          <a:lstStyle/>
          <a:p>
            <a:r>
              <a:rPr lang="pt-BR" dirty="0"/>
              <a:t>Avaliação e verificação</a:t>
            </a:r>
          </a:p>
        </p:txBody>
      </p:sp>
    </p:spTree>
    <p:extLst>
      <p:ext uri="{BB962C8B-B14F-4D97-AF65-F5344CB8AC3E}">
        <p14:creationId xmlns:p14="http://schemas.microsoft.com/office/powerpoint/2010/main" val="689805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3E0844-40D1-4542-AA12-0E48EE90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Distribuição dos itens de verificação do instrumento da APS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31D5A0-7FAD-4B21-B5E3-2EBEF6EC9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778" y="2132661"/>
            <a:ext cx="7826443" cy="45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82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94FD60-6F5E-4C73-9D1B-E7C5E7B10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Distribuição dos itens de verificação do instrumento da AAE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1E794EB-DD9E-4D16-B00E-D56B9C3E7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568" y="2570987"/>
            <a:ext cx="7471185" cy="287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31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7">
            <a:extLst>
              <a:ext uri="{FF2B5EF4-FFF2-40B4-BE49-F238E27FC236}">
                <a16:creationId xmlns:a16="http://schemas.microsoft.com/office/drawing/2014/main" id="{CE97330E-9360-7FCD-4EF1-44D4892B4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</p:spPr>
        <p:txBody>
          <a:bodyPr/>
          <a:lstStyle/>
          <a:p>
            <a:r>
              <a:rPr lang="pt-BR" dirty="0"/>
              <a:t>Escala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25BED9E-EEEB-F34C-218A-AA5B966D75C1}"/>
              </a:ext>
            </a:extLst>
          </p:cNvPr>
          <p:cNvSpPr txBox="1"/>
          <p:nvPr/>
        </p:nvSpPr>
        <p:spPr>
          <a:xfrm>
            <a:off x="157707" y="6193354"/>
            <a:ext cx="2366890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Autores, 2023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7C3C235-DF0C-8847-2C49-15B1AD30C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440"/>
          <a:stretch/>
        </p:blipFill>
        <p:spPr>
          <a:xfrm>
            <a:off x="1469522" y="2746301"/>
            <a:ext cx="9252956" cy="136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4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7">
            <a:extLst>
              <a:ext uri="{FF2B5EF4-FFF2-40B4-BE49-F238E27FC236}">
                <a16:creationId xmlns:a16="http://schemas.microsoft.com/office/drawing/2014/main" id="{CE97330E-9360-7FCD-4EF1-44D4892B4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</p:spPr>
        <p:txBody>
          <a:bodyPr/>
          <a:lstStyle/>
          <a:p>
            <a:r>
              <a:rPr lang="pt-BR" dirty="0"/>
              <a:t>Escala</a:t>
            </a:r>
          </a:p>
        </p:txBody>
      </p:sp>
      <p:sp>
        <p:nvSpPr>
          <p:cNvPr id="3" name="Espaço Reservado para Conteúdo 8">
            <a:extLst>
              <a:ext uri="{FF2B5EF4-FFF2-40B4-BE49-F238E27FC236}">
                <a16:creationId xmlns:a16="http://schemas.microsoft.com/office/drawing/2014/main" id="{0D0C5215-53E2-AC5B-E84C-104ADB61A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768556" cy="3512789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NÃO INICIADO: </a:t>
            </a:r>
          </a:p>
          <a:p>
            <a:pPr lvl="1" algn="just"/>
            <a:r>
              <a:rPr lang="pt-BR" sz="2200" dirty="0"/>
              <a:t>Nenhuma ação foi desencadeada para a implantação do processo;</a:t>
            </a:r>
          </a:p>
          <a:p>
            <a:pPr lvl="1" algn="just"/>
            <a:r>
              <a:rPr lang="pt-BR" sz="2200" dirty="0"/>
              <a:t>Alguma problemática que esteja impedindo o início, que pode estar relacionada com a gestão ou com o próprio serviço;</a:t>
            </a:r>
          </a:p>
          <a:p>
            <a:pPr lvl="1" algn="just"/>
            <a:r>
              <a:rPr lang="pt-BR" sz="2200" dirty="0"/>
              <a:t>Mesmo que a ação já tenha sido discutida, porém não foi desencadeada ainda;</a:t>
            </a:r>
          </a:p>
          <a:p>
            <a:pPr lvl="1" algn="just"/>
            <a:r>
              <a:rPr lang="pt-BR" sz="2200" dirty="0"/>
              <a:t>Processo não existe no contexto do serviço.</a:t>
            </a:r>
          </a:p>
          <a:p>
            <a:pPr marL="457200" lvl="1" indent="0" algn="just">
              <a:buNone/>
            </a:pPr>
            <a:endParaRPr lang="pt-BR" sz="2200" dirty="0"/>
          </a:p>
          <a:p>
            <a:pPr algn="just"/>
            <a:r>
              <a:rPr lang="pt-BR" b="1" dirty="0"/>
              <a:t>INSATISFATÓRIO: </a:t>
            </a:r>
            <a:r>
              <a:rPr lang="pt-BR" dirty="0"/>
              <a:t>já foram realizadas algumas ações para a implantação do processo, mas ainda em fase bem inicial e distante do esperado para o processo plenamente implantado</a:t>
            </a:r>
          </a:p>
        </p:txBody>
      </p:sp>
    </p:spTree>
    <p:extLst>
      <p:ext uri="{BB962C8B-B14F-4D97-AF65-F5344CB8AC3E}">
        <p14:creationId xmlns:p14="http://schemas.microsoft.com/office/powerpoint/2010/main" val="3676609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7">
            <a:extLst>
              <a:ext uri="{FF2B5EF4-FFF2-40B4-BE49-F238E27FC236}">
                <a16:creationId xmlns:a16="http://schemas.microsoft.com/office/drawing/2014/main" id="{CE97330E-9360-7FCD-4EF1-44D4892B4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</p:spPr>
        <p:txBody>
          <a:bodyPr/>
          <a:lstStyle/>
          <a:p>
            <a:r>
              <a:rPr lang="pt-BR" dirty="0"/>
              <a:t>Escala</a:t>
            </a:r>
          </a:p>
        </p:txBody>
      </p:sp>
      <p:sp>
        <p:nvSpPr>
          <p:cNvPr id="3" name="Espaço Reservado para Conteúdo 8">
            <a:extLst>
              <a:ext uri="{FF2B5EF4-FFF2-40B4-BE49-F238E27FC236}">
                <a16:creationId xmlns:a16="http://schemas.microsoft.com/office/drawing/2014/main" id="{0D0C5215-53E2-AC5B-E84C-104ADB61A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768556" cy="3512789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REGULAR:</a:t>
            </a:r>
            <a:r>
              <a:rPr lang="pt-BR" dirty="0"/>
              <a:t> a implantação está progredindo, gerando dados iniciais para análise, no entanto precisa de maiores esforços para chegar em um patamar aceitável.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SATISFATÓRIO:</a:t>
            </a:r>
            <a:r>
              <a:rPr lang="pt-BR" dirty="0"/>
              <a:t> a implantação está bem estruturada, gerando mais dados para análise. Deve-se considerar que o processo está implantado, porém ainda necessita de ajustes.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MUITO SATISFATÓRIO: </a:t>
            </a:r>
            <a:r>
              <a:rPr lang="pt-BR" dirty="0"/>
              <a:t>representa a consolidação e institucionalização do processo, o que impacta diretamente na melhoria das práticas no respectivo ponto de atenção à saúde. Todos os itens das formas da verificação foram atendidos.</a:t>
            </a:r>
          </a:p>
        </p:txBody>
      </p:sp>
    </p:spTree>
    <p:extLst>
      <p:ext uri="{BB962C8B-B14F-4D97-AF65-F5344CB8AC3E}">
        <p14:creationId xmlns:p14="http://schemas.microsoft.com/office/powerpoint/2010/main" val="2204972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09E6293-CC78-E944-854F-E4264B0ABEEC}"/>
              </a:ext>
            </a:extLst>
          </p:cNvPr>
          <p:cNvSpPr/>
          <p:nvPr/>
        </p:nvSpPr>
        <p:spPr>
          <a:xfrm>
            <a:off x="935773" y="3142969"/>
            <a:ext cx="1061065" cy="10116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F00998-112E-3B4E-86DF-1393531C507B}"/>
              </a:ext>
            </a:extLst>
          </p:cNvPr>
          <p:cNvCxnSpPr>
            <a:cxnSpLocks/>
          </p:cNvCxnSpPr>
          <p:nvPr/>
        </p:nvCxnSpPr>
        <p:spPr>
          <a:xfrm flipV="1">
            <a:off x="1317710" y="2109208"/>
            <a:ext cx="0" cy="914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4FDF5F-117C-8D4C-8333-1F9BAEC86AF9}"/>
              </a:ext>
            </a:extLst>
          </p:cNvPr>
          <p:cNvCxnSpPr>
            <a:cxnSpLocks/>
          </p:cNvCxnSpPr>
          <p:nvPr/>
        </p:nvCxnSpPr>
        <p:spPr>
          <a:xfrm flipV="1">
            <a:off x="5124584" y="2207908"/>
            <a:ext cx="0" cy="914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6518F8-0644-8D4B-A878-10217CD441F7}"/>
              </a:ext>
            </a:extLst>
          </p:cNvPr>
          <p:cNvCxnSpPr>
            <a:cxnSpLocks/>
          </p:cNvCxnSpPr>
          <p:nvPr/>
        </p:nvCxnSpPr>
        <p:spPr>
          <a:xfrm flipV="1">
            <a:off x="9139340" y="2173160"/>
            <a:ext cx="0" cy="914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96D31F1-08E7-184B-B4EB-C852B433C10D}"/>
              </a:ext>
            </a:extLst>
          </p:cNvPr>
          <p:cNvCxnSpPr>
            <a:cxnSpLocks/>
          </p:cNvCxnSpPr>
          <p:nvPr/>
        </p:nvCxnSpPr>
        <p:spPr>
          <a:xfrm flipV="1">
            <a:off x="3849020" y="4222217"/>
            <a:ext cx="0" cy="914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7EE639A-F244-DB48-B206-CADE7783A907}"/>
              </a:ext>
            </a:extLst>
          </p:cNvPr>
          <p:cNvCxnSpPr>
            <a:cxnSpLocks/>
          </p:cNvCxnSpPr>
          <p:nvPr/>
        </p:nvCxnSpPr>
        <p:spPr>
          <a:xfrm flipV="1">
            <a:off x="8276705" y="4179408"/>
            <a:ext cx="0" cy="914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C21BFFD-6DAA-C749-B75B-BD8D97E4D61A}"/>
              </a:ext>
            </a:extLst>
          </p:cNvPr>
          <p:cNvSpPr txBox="1"/>
          <p:nvPr/>
        </p:nvSpPr>
        <p:spPr>
          <a:xfrm>
            <a:off x="1458331" y="2199397"/>
            <a:ext cx="1649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NÃO INICIADO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89B30C-189E-3A4B-8424-BD03E4C5311F}"/>
              </a:ext>
            </a:extLst>
          </p:cNvPr>
          <p:cNvSpPr txBox="1"/>
          <p:nvPr/>
        </p:nvSpPr>
        <p:spPr>
          <a:xfrm>
            <a:off x="1469565" y="2504967"/>
            <a:ext cx="2823727" cy="529056"/>
          </a:xfrm>
          <a:prstGeom prst="rect">
            <a:avLst/>
          </a:prstGeom>
          <a:noFill/>
        </p:spPr>
        <p:txBody>
          <a:bodyPr wrap="square" lIns="4572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0% de conformidade - Nenhum item da forma de verificação  com resposta “sim”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7D4F51-E351-9A46-AF14-E94820824B41}"/>
              </a:ext>
            </a:extLst>
          </p:cNvPr>
          <p:cNvSpPr txBox="1"/>
          <p:nvPr/>
        </p:nvSpPr>
        <p:spPr>
          <a:xfrm>
            <a:off x="5268933" y="2207908"/>
            <a:ext cx="1111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REGULAR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5BE5D3-8ACE-6C45-8FE8-AC17709FEFFD}"/>
              </a:ext>
            </a:extLst>
          </p:cNvPr>
          <p:cNvSpPr txBox="1"/>
          <p:nvPr/>
        </p:nvSpPr>
        <p:spPr>
          <a:xfrm>
            <a:off x="5268933" y="2537811"/>
            <a:ext cx="2304886" cy="298223"/>
          </a:xfrm>
          <a:prstGeom prst="rect">
            <a:avLst/>
          </a:prstGeom>
          <a:noFill/>
        </p:spPr>
        <p:txBody>
          <a:bodyPr wrap="square" lIns="4572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50% a 69% de conformidade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8B1437-065F-F94E-9491-271B3442E06E}"/>
              </a:ext>
            </a:extLst>
          </p:cNvPr>
          <p:cNvSpPr txBox="1"/>
          <p:nvPr/>
        </p:nvSpPr>
        <p:spPr>
          <a:xfrm>
            <a:off x="9299839" y="2263349"/>
            <a:ext cx="2395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MUITO SATISFATÓRIO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1BDF18-FE4E-714C-897D-AAAA217731FA}"/>
              </a:ext>
            </a:extLst>
          </p:cNvPr>
          <p:cNvSpPr txBox="1"/>
          <p:nvPr/>
        </p:nvSpPr>
        <p:spPr>
          <a:xfrm>
            <a:off x="9299839" y="2593252"/>
            <a:ext cx="2312131" cy="529056"/>
          </a:xfrm>
          <a:prstGeom prst="rect">
            <a:avLst/>
          </a:prstGeom>
          <a:noFill/>
        </p:spPr>
        <p:txBody>
          <a:bodyPr wrap="square" lIns="4572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100% de conformidade – todos os itens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35CED4-3C53-CE48-8600-D807299BA388}"/>
              </a:ext>
            </a:extLst>
          </p:cNvPr>
          <p:cNvSpPr txBox="1"/>
          <p:nvPr/>
        </p:nvSpPr>
        <p:spPr>
          <a:xfrm>
            <a:off x="6468916" y="4285902"/>
            <a:ext cx="1717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SATISFATÓRIO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359265-D219-2A44-9ECF-A8E344B73EC1}"/>
              </a:ext>
            </a:extLst>
          </p:cNvPr>
          <p:cNvSpPr txBox="1"/>
          <p:nvPr/>
        </p:nvSpPr>
        <p:spPr>
          <a:xfrm>
            <a:off x="5851225" y="4614330"/>
            <a:ext cx="2331787" cy="529056"/>
          </a:xfrm>
          <a:prstGeom prst="rect">
            <a:avLst/>
          </a:prstGeom>
          <a:noFill/>
        </p:spPr>
        <p:txBody>
          <a:bodyPr wrap="square" lIns="45720" rtlCol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70% a 99% do total de respostas “Sim”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BBF664-9C90-0D49-ADB0-2A0DDE7FF57E}"/>
              </a:ext>
            </a:extLst>
          </p:cNvPr>
          <p:cNvSpPr txBox="1"/>
          <p:nvPr/>
        </p:nvSpPr>
        <p:spPr>
          <a:xfrm>
            <a:off x="1873284" y="4328711"/>
            <a:ext cx="1888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INSATISFATÓRIO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F6AEE3-3D94-A741-AA41-A7AF413DBB31}"/>
              </a:ext>
            </a:extLst>
          </p:cNvPr>
          <p:cNvSpPr txBox="1"/>
          <p:nvPr/>
        </p:nvSpPr>
        <p:spPr>
          <a:xfrm>
            <a:off x="1466306" y="4657139"/>
            <a:ext cx="2292596" cy="529056"/>
          </a:xfrm>
          <a:prstGeom prst="rect">
            <a:avLst/>
          </a:prstGeom>
          <a:noFill/>
        </p:spPr>
        <p:txBody>
          <a:bodyPr wrap="square" lIns="45720" rtlCol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1% a 49% do total de respostas “Sim”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CF767DF5-79D0-C915-9F86-A77BCA11D33C}"/>
              </a:ext>
            </a:extLst>
          </p:cNvPr>
          <p:cNvSpPr/>
          <p:nvPr/>
        </p:nvSpPr>
        <p:spPr>
          <a:xfrm>
            <a:off x="3057345" y="3122308"/>
            <a:ext cx="1061065" cy="1011624"/>
          </a:xfrm>
          <a:prstGeom prst="ellipse">
            <a:avLst/>
          </a:prstGeom>
          <a:solidFill>
            <a:srgbClr val="FD8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id="{C7005064-6F6D-E3DE-0A65-1578A01C1013}"/>
              </a:ext>
            </a:extLst>
          </p:cNvPr>
          <p:cNvSpPr/>
          <p:nvPr/>
        </p:nvSpPr>
        <p:spPr>
          <a:xfrm>
            <a:off x="5034935" y="3147739"/>
            <a:ext cx="1061065" cy="10116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8" name="Oval 8">
            <a:extLst>
              <a:ext uri="{FF2B5EF4-FFF2-40B4-BE49-F238E27FC236}">
                <a16:creationId xmlns:a16="http://schemas.microsoft.com/office/drawing/2014/main" id="{609E72BD-75B2-3098-9BCC-F0FD15BCF647}"/>
              </a:ext>
            </a:extLst>
          </p:cNvPr>
          <p:cNvSpPr/>
          <p:nvPr/>
        </p:nvSpPr>
        <p:spPr>
          <a:xfrm>
            <a:off x="7322249" y="3154784"/>
            <a:ext cx="1061065" cy="10116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1" name="Oval 8">
            <a:extLst>
              <a:ext uri="{FF2B5EF4-FFF2-40B4-BE49-F238E27FC236}">
                <a16:creationId xmlns:a16="http://schemas.microsoft.com/office/drawing/2014/main" id="{03EE6835-8CCE-C3DF-69C7-4D7AF32B219F}"/>
              </a:ext>
            </a:extLst>
          </p:cNvPr>
          <p:cNvSpPr/>
          <p:nvPr/>
        </p:nvSpPr>
        <p:spPr>
          <a:xfrm>
            <a:off x="9299839" y="3147739"/>
            <a:ext cx="1061065" cy="10116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2" name="Título 7">
            <a:extLst>
              <a:ext uri="{FF2B5EF4-FFF2-40B4-BE49-F238E27FC236}">
                <a16:creationId xmlns:a16="http://schemas.microsoft.com/office/drawing/2014/main" id="{BE745DF0-0012-457D-8CFB-351E577243E2}"/>
              </a:ext>
            </a:extLst>
          </p:cNvPr>
          <p:cNvSpPr txBox="1">
            <a:spLocks/>
          </p:cNvSpPr>
          <p:nvPr/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Escala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747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1CD8D6E-2FE4-401B-8B2F-D0B1293AEC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2" r="31191" b="52337"/>
          <a:stretch/>
        </p:blipFill>
        <p:spPr>
          <a:xfrm>
            <a:off x="8034390" y="3502219"/>
            <a:ext cx="3113071" cy="3088446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 Geral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CE540FD-6D7E-4067-B56E-442802C8274F}"/>
              </a:ext>
            </a:extLst>
          </p:cNvPr>
          <p:cNvSpPr/>
          <p:nvPr/>
        </p:nvSpPr>
        <p:spPr>
          <a:xfrm>
            <a:off x="667820" y="2306076"/>
            <a:ext cx="10290563" cy="15467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accent3">
                    <a:lumMod val="75000"/>
                  </a:schemeClr>
                </a:solidFill>
              </a:rPr>
              <a:t>A Etapa Controle tem como principal objetivo estabelecer estratégias para a continuidade dos processos desenvolvidos no PlanificaSUS a partir da análise do cenário atual, considerando a realidade do estado, da região e dos municípios.</a:t>
            </a:r>
          </a:p>
        </p:txBody>
      </p:sp>
    </p:spTree>
    <p:extLst>
      <p:ext uri="{BB962C8B-B14F-4D97-AF65-F5344CB8AC3E}">
        <p14:creationId xmlns:p14="http://schemas.microsoft.com/office/powerpoint/2010/main" val="799377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7">
            <a:extLst>
              <a:ext uri="{FF2B5EF4-FFF2-40B4-BE49-F238E27FC236}">
                <a16:creationId xmlns:a16="http://schemas.microsoft.com/office/drawing/2014/main" id="{CE97330E-9360-7FCD-4EF1-44D4892B4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</p:spPr>
        <p:txBody>
          <a:bodyPr/>
          <a:lstStyle/>
          <a:p>
            <a:r>
              <a:rPr lang="pt-BR" dirty="0"/>
              <a:t>Orientações para aplicação </a:t>
            </a:r>
          </a:p>
        </p:txBody>
      </p:sp>
      <p:sp>
        <p:nvSpPr>
          <p:cNvPr id="3" name="Espaço Reservado para Conteúdo 8">
            <a:extLst>
              <a:ext uri="{FF2B5EF4-FFF2-40B4-BE49-F238E27FC236}">
                <a16:creationId xmlns:a16="http://schemas.microsoft.com/office/drawing/2014/main" id="{0D0C5215-53E2-AC5B-E84C-104ADB61A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768556" cy="3512789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Na aplicação dessa ferramenta além do tutor; é importante ter a participação das equipes multiprofissionais e coordenador/gerente do serviço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Definir horário protegido para que os responsáveis da equipe do serviço possam participar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O instrumento deve ser utilizado, continuamente, nas várias fases de organização dos macroprocessos ou ciclos de melhoria contínua, assim como ser instrumento de planejamento, monitoramento e avaliação</a:t>
            </a:r>
          </a:p>
        </p:txBody>
      </p:sp>
    </p:spTree>
    <p:extLst>
      <p:ext uri="{BB962C8B-B14F-4D97-AF65-F5344CB8AC3E}">
        <p14:creationId xmlns:p14="http://schemas.microsoft.com/office/powerpoint/2010/main" val="3705483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8">
            <a:extLst>
              <a:ext uri="{FF2B5EF4-FFF2-40B4-BE49-F238E27FC236}">
                <a16:creationId xmlns:a16="http://schemas.microsoft.com/office/drawing/2014/main" id="{0D0C5215-53E2-AC5B-E84C-104ADB61A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31" y="2229905"/>
            <a:ext cx="6117043" cy="27140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/>
              <a:t>Todas as discussões geradas na aplicação da ferramenta, oportunizam desenvolvimento de competências e responsabilidades, reflexões, esclarecimentos de dúvidas, a busca de mais informações (documentos orientadores disponibilizados e outros), além de alinhamento geral entre os participantes, em um processo dinâmico de educação permanente</a:t>
            </a:r>
          </a:p>
        </p:txBody>
      </p:sp>
      <p:pic>
        <p:nvPicPr>
          <p:cNvPr id="9" name="Imagem 8" descr="Homem com roupa azul&#10;&#10;Descrição gerada automaticamente com confiança baixa">
            <a:extLst>
              <a:ext uri="{FF2B5EF4-FFF2-40B4-BE49-F238E27FC236}">
                <a16:creationId xmlns:a16="http://schemas.microsoft.com/office/drawing/2014/main" id="{FE0287E4-7144-E59B-A442-98995572D4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71" y="728869"/>
            <a:ext cx="8144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90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dos Instrumentos de Autoavaliação dos Macroprocessos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EB4BE8E-E0B5-4E78-8D24-469330DAA6BB}"/>
              </a:ext>
            </a:extLst>
          </p:cNvPr>
          <p:cNvSpPr txBox="1"/>
          <p:nvPr/>
        </p:nvSpPr>
        <p:spPr>
          <a:xfrm>
            <a:off x="544530" y="2465798"/>
            <a:ext cx="10413853" cy="260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99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lang="pt-BR" sz="2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Consulte o Manual para utilização do instrumento de autoavaliação dos macroprocessos, disponível na biblioteca virtual do e-Planifica.</a:t>
            </a:r>
          </a:p>
          <a:p>
            <a:endParaRPr lang="pt-BR" sz="22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pt-BR" sz="22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pt-BR" sz="22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pt-BR" sz="2200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B0F1375-EA6E-4A7A-8044-25AE1971F009}"/>
              </a:ext>
            </a:extLst>
          </p:cNvPr>
          <p:cNvSpPr/>
          <p:nvPr/>
        </p:nvSpPr>
        <p:spPr>
          <a:xfrm>
            <a:off x="1802342" y="3760312"/>
            <a:ext cx="7890297" cy="1406769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519238"/>
            <a:r>
              <a:rPr lang="pt-BR" sz="2400" b="1" dirty="0">
                <a:solidFill>
                  <a:schemeClr val="accent1"/>
                </a:solidFill>
              </a:rPr>
              <a:t>REALIZAR APRESENTAÇÃO DOS INSTRUMENTOS</a:t>
            </a:r>
          </a:p>
          <a:p>
            <a:pPr marL="1519238" defTabSz="692150">
              <a:tabLst>
                <a:tab pos="6640513" algn="l"/>
                <a:tab pos="6907213" algn="l"/>
                <a:tab pos="8975725" algn="l"/>
              </a:tabLst>
            </a:pPr>
            <a:r>
              <a:rPr lang="pt-BR" sz="1600" b="1" dirty="0">
                <a:solidFill>
                  <a:schemeClr val="accent1"/>
                </a:solidFill>
              </a:rPr>
              <a:t>e-Planifica (</a:t>
            </a:r>
            <a:r>
              <a:rPr lang="pt-BR" sz="1600" b="1" dirty="0" err="1">
                <a:solidFill>
                  <a:schemeClr val="accent1"/>
                </a:solidFill>
              </a:rPr>
              <a:t>www</a:t>
            </a:r>
            <a:r>
              <a:rPr lang="pt-BR" sz="1600" b="1" dirty="0">
                <a:solidFill>
                  <a:schemeClr val="accent1"/>
                </a:solidFill>
              </a:rPr>
              <a:t>. planificasus.com.br) &gt; Etapas Tutoria PAS</a:t>
            </a:r>
          </a:p>
        </p:txBody>
      </p:sp>
      <p:pic>
        <p:nvPicPr>
          <p:cNvPr id="5" name="Gráfico 4" descr="Professor estrutura de tópicos">
            <a:extLst>
              <a:ext uri="{FF2B5EF4-FFF2-40B4-BE49-F238E27FC236}">
                <a16:creationId xmlns:a16="http://schemas.microsoft.com/office/drawing/2014/main" id="{DCF89C8B-5F00-4E81-B8FC-A2D177D3F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4145" y="3816584"/>
            <a:ext cx="1406769" cy="14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44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Monitoramento da autoavaliação do macroprocessos na APS e AAE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8CCACF5D-4728-40D9-B0AF-00434DA6E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515600" cy="3512789"/>
          </a:xfrm>
        </p:spPr>
        <p:txBody>
          <a:bodyPr/>
          <a:lstStyle/>
          <a:p>
            <a:r>
              <a:rPr lang="pt-BR" dirty="0"/>
              <a:t>Definição da equipe de referência  no contexto da SES para monitorar a autoavaliação dos macroprocessos: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Responsável X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Responsável X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Responsável X</a:t>
            </a:r>
          </a:p>
          <a:p>
            <a:pPr lvl="1"/>
            <a:endParaRPr lang="pt-BR" dirty="0"/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6464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9" y="763479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específicos 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dirty="0"/>
              <a:t>Compreender conceitos relacionados à sustentabilidade de processos trabalhados anteriormente</a:t>
            </a:r>
          </a:p>
          <a:p>
            <a:pPr>
              <a:lnSpc>
                <a:spcPct val="100000"/>
              </a:lnSpc>
            </a:pPr>
            <a:r>
              <a:rPr lang="pt-BR" dirty="0"/>
              <a:t>Realizar diagnóstico da Planificação por meio de indicadores do Previne Brasil</a:t>
            </a:r>
          </a:p>
          <a:p>
            <a:pPr>
              <a:lnSpc>
                <a:spcPct val="100000"/>
              </a:lnSpc>
            </a:pPr>
            <a:r>
              <a:rPr lang="pt-BR" dirty="0"/>
              <a:t>Realizar o processo de autoavaliação dos macroprocessos na APS e na AAE</a:t>
            </a:r>
          </a:p>
          <a:p>
            <a:pPr>
              <a:lnSpc>
                <a:spcPct val="100000"/>
              </a:lnSpc>
            </a:pPr>
            <a:r>
              <a:rPr lang="pt-BR" dirty="0"/>
              <a:t>Analisar os resultados obtidos a partir dos diagnósticos realizados</a:t>
            </a:r>
          </a:p>
          <a:p>
            <a:pPr>
              <a:lnSpc>
                <a:spcPct val="100000"/>
              </a:lnSpc>
            </a:pPr>
            <a:r>
              <a:rPr lang="pt-BR" dirty="0"/>
              <a:t>Estabelecer os processos prioritários para a região e o estado bem como suas respectivas estratégias de sustentabilidade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792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Justificativa para realização da Etapa Controle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É uma etapa de diagnóstico e análise situacional do desempenho das ações disparadas no decorrer dos projetos.</a:t>
            </a:r>
          </a:p>
          <a:p>
            <a:r>
              <a:rPr lang="pt-BR" dirty="0"/>
              <a:t>Na etapa controle, serão analisados os resultados esperados para cada uma das ações, e a partir daí, serão estabelecidos critérios para o monitoramento e sustentabilidade dos processos já implantados.</a:t>
            </a:r>
          </a:p>
          <a:p>
            <a:pPr marL="0" indent="0">
              <a:lnSpc>
                <a:spcPct val="100000"/>
              </a:lnSpc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338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25297" y="884273"/>
            <a:ext cx="10515600" cy="1197088"/>
          </a:xfrm>
        </p:spPr>
        <p:txBody>
          <a:bodyPr/>
          <a:lstStyle/>
          <a:p>
            <a:r>
              <a:rPr lang="pt-BR" dirty="0"/>
              <a:t>Vídeo Apresentação Etapa Controle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BB2D505-E8B2-40D3-A675-01E3B2B497C4}"/>
              </a:ext>
            </a:extLst>
          </p:cNvPr>
          <p:cNvGrpSpPr/>
          <p:nvPr/>
        </p:nvGrpSpPr>
        <p:grpSpPr>
          <a:xfrm>
            <a:off x="1778419" y="1952090"/>
            <a:ext cx="4190866" cy="3796922"/>
            <a:chOff x="2281853" y="2469312"/>
            <a:chExt cx="3010328" cy="2737162"/>
          </a:xfrm>
        </p:grpSpPr>
        <p:sp>
          <p:nvSpPr>
            <p:cNvPr id="3" name="Pentágono 2">
              <a:extLst>
                <a:ext uri="{FF2B5EF4-FFF2-40B4-BE49-F238E27FC236}">
                  <a16:creationId xmlns:a16="http://schemas.microsoft.com/office/drawing/2014/main" id="{9D0DB792-F757-413C-BE22-9ACC870D0899}"/>
                </a:ext>
              </a:extLst>
            </p:cNvPr>
            <p:cNvSpPr/>
            <p:nvPr/>
          </p:nvSpPr>
          <p:spPr>
            <a:xfrm>
              <a:off x="2281853" y="2469312"/>
              <a:ext cx="3010328" cy="2737162"/>
            </a:xfrm>
            <a:prstGeom prst="pentagon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41ECFDF5-271A-4E7C-B228-6AAB7F4A3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96" r="29427" b="49943"/>
            <a:stretch/>
          </p:blipFill>
          <p:spPr>
            <a:xfrm>
              <a:off x="2748582" y="2505271"/>
              <a:ext cx="2266197" cy="2665243"/>
            </a:xfrm>
            <a:prstGeom prst="rect">
              <a:avLst/>
            </a:prstGeom>
          </p:spPr>
        </p:pic>
      </p:grpSp>
      <p:pic>
        <p:nvPicPr>
          <p:cNvPr id="12" name="Imagem 11" descr="Código QR&#10;&#10;Descrição gerada automaticamente">
            <a:extLst>
              <a:ext uri="{FF2B5EF4-FFF2-40B4-BE49-F238E27FC236}">
                <a16:creationId xmlns:a16="http://schemas.microsoft.com/office/drawing/2014/main" id="{8A4BFF40-0E50-4B49-B7CA-89852384D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5" y="2061434"/>
            <a:ext cx="3932220" cy="39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49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Matriz FOFA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A003F03D-C494-44AD-98BE-F8186BA273C9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007" y="1972639"/>
            <a:ext cx="6339155" cy="423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3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7F4A9-ECA6-4666-BE3D-CB406ED0E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Material de apoio – PARTE II</a:t>
            </a:r>
          </a:p>
        </p:txBody>
      </p:sp>
    </p:spTree>
    <p:extLst>
      <p:ext uri="{BB962C8B-B14F-4D97-AF65-F5344CB8AC3E}">
        <p14:creationId xmlns:p14="http://schemas.microsoft.com/office/powerpoint/2010/main" val="699300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091234" y="2412539"/>
            <a:ext cx="4455414" cy="866559"/>
          </a:xfrm>
        </p:spPr>
        <p:txBody>
          <a:bodyPr>
            <a:normAutofit fontScale="90000"/>
          </a:bodyPr>
          <a:lstStyle/>
          <a:p>
            <a:br>
              <a:rPr lang="pt-BR" dirty="0">
                <a:effectLst/>
              </a:rPr>
            </a:br>
            <a:r>
              <a:rPr lang="pt-BR" dirty="0">
                <a:effectLst/>
              </a:rPr>
              <a:t>Análise do desempenho da Região no </a:t>
            </a:r>
            <a:r>
              <a:rPr lang="pt-BR" dirty="0" err="1">
                <a:effectLst/>
              </a:rPr>
              <a:t>PrevineBR</a:t>
            </a:r>
            <a:r>
              <a:rPr lang="pt-BR" dirty="0">
                <a:effectLst/>
              </a:rPr>
              <a:t> e Gestão por Resultados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553472258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1359</Words>
  <Application>Microsoft Office PowerPoint</Application>
  <PresentationFormat>Widescreen</PresentationFormat>
  <Paragraphs>165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34</vt:i4>
      </vt:variant>
    </vt:vector>
  </HeadingPairs>
  <TitlesOfParts>
    <vt:vector size="47" baseType="lpstr">
      <vt:lpstr>Arial</vt:lpstr>
      <vt:lpstr>Calibri</vt:lpstr>
      <vt:lpstr>Calibri Light</vt:lpstr>
      <vt:lpstr>Lato Light</vt:lpstr>
      <vt:lpstr>Poppins</vt:lpstr>
      <vt:lpstr>Capa Início</vt:lpstr>
      <vt:lpstr>Capa Zezé</vt:lpstr>
      <vt:lpstr>Capa EaD</vt:lpstr>
      <vt:lpstr>Capa Seção</vt:lpstr>
      <vt:lpstr>Conteúdo 1</vt:lpstr>
      <vt:lpstr>Conteúdo 2</vt:lpstr>
      <vt:lpstr>Conteúdo 3</vt:lpstr>
      <vt:lpstr>Capa Final</vt:lpstr>
      <vt:lpstr>Material de apoio – PARTE I</vt:lpstr>
      <vt:lpstr>  Apresentação da Etapa</vt:lpstr>
      <vt:lpstr>Objetivo Geral</vt:lpstr>
      <vt:lpstr>Objetivos específicos </vt:lpstr>
      <vt:lpstr>Justificativa para realização da Etapa Controle</vt:lpstr>
      <vt:lpstr>Vídeo Apresentação Etapa Controle</vt:lpstr>
      <vt:lpstr>Matriz FOFA</vt:lpstr>
      <vt:lpstr>Material de apoio – PARTE II</vt:lpstr>
      <vt:lpstr> Análise do desempenho da Região no PrevineBR e Gestão por Resultados</vt:lpstr>
      <vt:lpstr>iPAS Desempenho</vt:lpstr>
      <vt:lpstr>iPAS Desempenho – registre aqui a evolução do índice e as análises</vt:lpstr>
      <vt:lpstr>iPAS Resultado</vt:lpstr>
      <vt:lpstr>iPAS Resultado – registre aqui a evolução do índice e as análises</vt:lpstr>
      <vt:lpstr>Indicadores de processos</vt:lpstr>
      <vt:lpstr>Indicadores de processos – registre aqui os indicadores e as análises</vt:lpstr>
      <vt:lpstr>Painel de Monitoramento de Indicadores da Etapa Controle</vt:lpstr>
      <vt:lpstr>Material de apoio – PARTE III</vt:lpstr>
      <vt:lpstr>Os Macroprocessos </vt:lpstr>
      <vt:lpstr>Apresentação do PowerPoint</vt:lpstr>
      <vt:lpstr>Aplicação dos instrumentos </vt:lpstr>
      <vt:lpstr>Objetivos</vt:lpstr>
      <vt:lpstr>Justificativa</vt:lpstr>
      <vt:lpstr>Avaliação e verificação</vt:lpstr>
      <vt:lpstr>Distribuição dos itens de verificação do instrumento da APS</vt:lpstr>
      <vt:lpstr>Distribuição dos itens de verificação do instrumento da AAE</vt:lpstr>
      <vt:lpstr>Escala </vt:lpstr>
      <vt:lpstr>Escala</vt:lpstr>
      <vt:lpstr>Escala</vt:lpstr>
      <vt:lpstr>Apresentação do PowerPoint</vt:lpstr>
      <vt:lpstr>Orientações para aplicação </vt:lpstr>
      <vt:lpstr>Apresentação do PowerPoint</vt:lpstr>
      <vt:lpstr>Apresentação dos Instrumentos de Autoavaliação dos Macroprocessos </vt:lpstr>
      <vt:lpstr>Monitoramento da autoavaliação do macroprocessos na APS e AAE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Adriane Reis Arcos</cp:lastModifiedBy>
  <cp:revision>116</cp:revision>
  <dcterms:created xsi:type="dcterms:W3CDTF">2021-05-10T00:56:02Z</dcterms:created>
  <dcterms:modified xsi:type="dcterms:W3CDTF">2023-09-30T20:34:20Z</dcterms:modified>
</cp:coreProperties>
</file>