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32"/>
  </p:notesMasterIdLst>
  <p:handoutMasterIdLst>
    <p:handoutMasterId r:id="rId33"/>
  </p:handoutMasterIdLst>
  <p:sldIdLst>
    <p:sldId id="263" r:id="rId7"/>
    <p:sldId id="265" r:id="rId8"/>
    <p:sldId id="269" r:id="rId9"/>
    <p:sldId id="301" r:id="rId10"/>
    <p:sldId id="270" r:id="rId11"/>
    <p:sldId id="271" r:id="rId12"/>
    <p:sldId id="278" r:id="rId13"/>
    <p:sldId id="276" r:id="rId14"/>
    <p:sldId id="275" r:id="rId15"/>
    <p:sldId id="280" r:id="rId16"/>
    <p:sldId id="302" r:id="rId17"/>
    <p:sldId id="272" r:id="rId18"/>
    <p:sldId id="282" r:id="rId19"/>
    <p:sldId id="273" r:id="rId20"/>
    <p:sldId id="284" r:id="rId21"/>
    <p:sldId id="285" r:id="rId22"/>
    <p:sldId id="287" r:id="rId23"/>
    <p:sldId id="289" r:id="rId24"/>
    <p:sldId id="308" r:id="rId25"/>
    <p:sldId id="309" r:id="rId26"/>
    <p:sldId id="304" r:id="rId27"/>
    <p:sldId id="305" r:id="rId28"/>
    <p:sldId id="306" r:id="rId29"/>
    <p:sldId id="307" r:id="rId30"/>
    <p:sldId id="268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 Anderson Cardozo Paresque" initials="MACP" lastIdx="1" clrIdx="0">
    <p:extLst>
      <p:ext uri="{19B8F6BF-5375-455C-9EA6-DF929625EA0E}">
        <p15:presenceInfo xmlns:p15="http://schemas.microsoft.com/office/powerpoint/2012/main" userId="S::MARCIO.PARESQUE@EINSTEIN.BR::ad7be79b-6885-4c51-9ea2-ddbfce198e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34"/>
    <a:srgbClr val="1D7D5B"/>
    <a:srgbClr val="004334"/>
    <a:srgbClr val="347A64"/>
    <a:srgbClr val="345292"/>
    <a:srgbClr val="009D82"/>
    <a:srgbClr val="4054B5"/>
    <a:srgbClr val="BE6311"/>
    <a:srgbClr val="F3BF85"/>
    <a:srgbClr val="A75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0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>
            <a:noAutofit/>
          </a:bodyPr>
          <a:lstStyle/>
          <a:p>
            <a:pPr algn="r"/>
            <a:r>
              <a:rPr lang="pt-BR" dirty="0">
                <a:latin typeface="+mj-lt"/>
              </a:rPr>
              <a:t>Roteiro para Diagnóstico Situacional da Unidade APS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758D3-1646-44F5-B26C-8E51DA5C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Perfil da Equipe e da Unidade de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17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da Equipe e da Unidade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Neste espaço, conte uma breve história da unidade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Cite quais projetos são (ou já foram) desenvolvidos a unidade, se aplicável</a:t>
            </a:r>
          </a:p>
        </p:txBody>
      </p:sp>
    </p:spTree>
    <p:extLst>
      <p:ext uri="{BB962C8B-B14F-4D97-AF65-F5344CB8AC3E}">
        <p14:creationId xmlns:p14="http://schemas.microsoft.com/office/powerpoint/2010/main" val="408283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Carteira de Serviços da Unidade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CD152CF-4575-4C90-9D3E-A409BDA2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642559" cy="3644410"/>
          </a:xfrm>
        </p:spPr>
        <p:txBody>
          <a:bodyPr>
            <a:normAutofit/>
          </a:bodyPr>
          <a:lstStyle/>
          <a:p>
            <a:r>
              <a:rPr lang="pt-BR" dirty="0"/>
              <a:t>A equipe de profissionais está completa?</a:t>
            </a:r>
          </a:p>
          <a:p>
            <a:r>
              <a:rPr lang="pt-BR" dirty="0"/>
              <a:t>Quais serviços são oferecidos?</a:t>
            </a:r>
          </a:p>
          <a:p>
            <a:r>
              <a:rPr lang="pt-BR" dirty="0"/>
              <a:t>Quais profissionais ou serviços estão faltando?</a:t>
            </a:r>
          </a:p>
          <a:p>
            <a:r>
              <a:rPr lang="pt-BR" dirty="0"/>
              <a:t>Existem equipamentos da carteira com mal funcionamento na unidade?</a:t>
            </a:r>
          </a:p>
          <a:p>
            <a:r>
              <a:rPr lang="pt-BR" dirty="0"/>
              <a:t>A carteira de serviços de profissionais atende todos os dias de funcionamento da unidade?</a:t>
            </a:r>
          </a:p>
          <a:p>
            <a:r>
              <a:rPr lang="pt-BR" dirty="0"/>
              <a:t>Todos os serviços são oferecidos todos os dias de funcionamento da unidade?</a:t>
            </a:r>
          </a:p>
        </p:txBody>
      </p:sp>
    </p:spTree>
    <p:extLst>
      <p:ext uri="{BB962C8B-B14F-4D97-AF65-F5344CB8AC3E}">
        <p14:creationId xmlns:p14="http://schemas.microsoft.com/office/powerpoint/2010/main" val="326485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980513"/>
            <a:ext cx="11749217" cy="1191187"/>
          </a:xfrm>
        </p:spPr>
        <p:txBody>
          <a:bodyPr/>
          <a:lstStyle/>
          <a:p>
            <a:r>
              <a:rPr lang="pt-BR" dirty="0"/>
              <a:t>Número de profissionais por categoria de profissional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1E852C3-1532-491A-92E8-BB72FCE0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dirty="0"/>
              <a:t>Liste aqui o número de profissionais por categoria profissional da carteira da unidade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F2902D"/>
              </a:buClr>
              <a:buSzPct val="60000"/>
              <a:defRPr/>
            </a:pPr>
            <a:r>
              <a:rPr lang="pt-BR" dirty="0"/>
              <a:t>Funcionamento da unidade de saúde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389340" cy="4072329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80000"/>
              </a:lnSpc>
              <a:spcAft>
                <a:spcPct val="0"/>
              </a:spcAft>
              <a:buSzPct val="60000"/>
              <a:buNone/>
              <a:defRPr/>
            </a:pPr>
            <a:r>
              <a:rPr lang="pt-BR" b="1" dirty="0"/>
              <a:t>Descreva aqui os horários de:</a:t>
            </a:r>
          </a:p>
          <a:p>
            <a:r>
              <a:rPr lang="pt-BR" dirty="0"/>
              <a:t>Início das atividades:</a:t>
            </a:r>
          </a:p>
          <a:p>
            <a:r>
              <a:rPr lang="pt-BR" dirty="0"/>
              <a:t>Intervalo para almoço:</a:t>
            </a:r>
          </a:p>
          <a:p>
            <a:r>
              <a:rPr lang="pt-BR" dirty="0"/>
              <a:t>Término das atividades:</a:t>
            </a:r>
          </a:p>
          <a:p>
            <a:r>
              <a:rPr lang="pt-BR" dirty="0"/>
              <a:t>Há a prática de horário estendido da unidade?</a:t>
            </a:r>
          </a:p>
          <a:p>
            <a:r>
              <a:rPr lang="pt-BR" dirty="0"/>
              <a:t>Tem horário protegido para outras atividades? (educacionais, projetos, reuniões)</a:t>
            </a:r>
          </a:p>
          <a:p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o(s) horário(s) de pico/maior movimentação?</a:t>
            </a:r>
          </a:p>
          <a:p>
            <a:r>
              <a:rPr lang="pt-BR" dirty="0"/>
              <a:t>Qual o tempo médio de espera para atendimento?</a:t>
            </a:r>
          </a:p>
        </p:txBody>
      </p:sp>
    </p:spTree>
    <p:extLst>
      <p:ext uri="{BB962C8B-B14F-4D97-AF65-F5344CB8AC3E}">
        <p14:creationId xmlns:p14="http://schemas.microsoft.com/office/powerpoint/2010/main" val="216344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 de absenteísmo nas consultas programadas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Se houver o registro de absenteísmo das consultas programadas em sua unidade, registre aqui, por categoria profissional da carteira de serviços de profissionais</a:t>
            </a:r>
          </a:p>
        </p:txBody>
      </p:sp>
    </p:spTree>
    <p:extLst>
      <p:ext uri="{BB962C8B-B14F-4D97-AF65-F5344CB8AC3E}">
        <p14:creationId xmlns:p14="http://schemas.microsoft.com/office/powerpoint/2010/main" val="95292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de Apoio da Rede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290866" cy="3644410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Descreva aqui, brevemente, os serviços de apoio de sua unidade.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As equipes apontam problemas na comunicação/processo de trabalho com os serviços de apoio?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Qual o percentual de encaminhamento? Qual o volume de usuários em fila de espera?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Qual o tempo médio da fila de espera?</a:t>
            </a:r>
          </a:p>
        </p:txBody>
      </p:sp>
    </p:spTree>
    <p:extLst>
      <p:ext uri="{BB962C8B-B14F-4D97-AF65-F5344CB8AC3E}">
        <p14:creationId xmlns:p14="http://schemas.microsoft.com/office/powerpoint/2010/main" val="73401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152F8-A5BC-4F31-9212-AE997DAB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Cuidado com as Condições Crônicas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25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Cuidado com as Condições Crônicas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88992"/>
            <a:ext cx="10052222" cy="98798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Realiza estratificação da condição crônica? Se sim, informe qual a ferramenta utilizada e preencha a tabela a seguir: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C340421-84A7-4C11-91CA-E65A80B10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96728"/>
              </p:ext>
            </p:extLst>
          </p:nvPr>
        </p:nvGraphicFramePr>
        <p:xfrm>
          <a:off x="436098" y="3429000"/>
          <a:ext cx="9889588" cy="260892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24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359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População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Crianças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Gestantes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Idosos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Saúde Mental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Hipertensos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Diabéticos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População cadastrada (nº e %)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73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% de estratificação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% estratificado como muito alto risco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% estratificado como alto risco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% estratificado como médio risco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4285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% estratificado como baixo risco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4285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38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 Previne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75093"/>
            <a:ext cx="10052222" cy="987987"/>
          </a:xfrm>
        </p:spPr>
        <p:txBody>
          <a:bodyPr>
            <a:normAutofit/>
          </a:bodyPr>
          <a:lstStyle/>
          <a:p>
            <a:r>
              <a:rPr lang="pt-BR" dirty="0"/>
              <a:t>Quais os resultados da unidade para os indicadores pactuados?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C340421-84A7-4C11-91CA-E65A80B10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88465"/>
              </p:ext>
            </p:extLst>
          </p:nvPr>
        </p:nvGraphicFramePr>
        <p:xfrm>
          <a:off x="618979" y="2469087"/>
          <a:ext cx="10058138" cy="416567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23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59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Indicador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Q1/2021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Q2/2021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Q3/2021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Q1/2022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004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pelo menos 6 consultas de pré-natal realizadas, sendo a 1º até a 12ª semana de gestação</a:t>
                      </a: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realização de exames para Sífilis e HIV</a:t>
                      </a: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257228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atendimento odontológico realizado na APS</a:t>
                      </a: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270736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mulheres com coleta de citopatológico na APS</a:t>
                      </a: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2289952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crianças de 1 (um) ano de idade vacinadas na APS contra Difteria, Tétano, Coqueluche, Hepatite B, infecções causadas por </a:t>
                      </a:r>
                      <a:r>
                        <a:rPr kumimoji="0" lang="pt-B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Haemophilus</a:t>
                      </a: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t-B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influenzae</a:t>
                      </a: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tipo b e Poliomielite inativada</a:t>
                      </a: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pessoas com hipertensão, com consulta e pressão arterial aferida no semestre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2367602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7D5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pessoas com diabetes, com consulta e hemoglobina glicada solicitada no semestre</a:t>
                      </a: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/>
                </a:tc>
                <a:extLst>
                  <a:ext uri="{0D108BD9-81ED-4DB2-BD59-A6C34878D82A}">
                    <a16:rowId xmlns:a16="http://schemas.microsoft.com/office/drawing/2014/main" val="131818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1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Orientações Iniciais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Cuidado com as Condições Crônicas | Indicadores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60" y="3131527"/>
            <a:ext cx="10052222" cy="1173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/>
              <a:t>Que outros indicadores vocês conseguem apresentar?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Como se dá o monitoramento e avaliação dos indicadores na unidade?</a:t>
            </a:r>
          </a:p>
        </p:txBody>
      </p:sp>
    </p:spTree>
    <p:extLst>
      <p:ext uri="{BB962C8B-B14F-4D97-AF65-F5344CB8AC3E}">
        <p14:creationId xmlns:p14="http://schemas.microsoft.com/office/powerpoint/2010/main" val="311157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Panorama sobre os Macroprocessos</a:t>
            </a:r>
          </a:p>
        </p:txBody>
      </p:sp>
    </p:spTree>
    <p:extLst>
      <p:ext uri="{BB962C8B-B14F-4D97-AF65-F5344CB8AC3E}">
        <p14:creationId xmlns:p14="http://schemas.microsoft.com/office/powerpoint/2010/main" val="1077902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1C24A-67B0-466D-9717-E2A811E2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Panorama sobre os Macroprocessos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D18CAA-CE97-4E5D-BA67-424F7EA1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394"/>
            <a:ext cx="10721086" cy="4283344"/>
          </a:xfrm>
        </p:spPr>
        <p:txBody>
          <a:bodyPr/>
          <a:lstStyle/>
          <a:p>
            <a:pPr algn="just"/>
            <a:r>
              <a:rPr lang="pt-BR" dirty="0"/>
              <a:t>Qual o panorama atual da organização dos Macroprocessos da APS na unidade?</a:t>
            </a:r>
          </a:p>
          <a:p>
            <a:pPr algn="just"/>
            <a:r>
              <a:rPr lang="pt-BR" dirty="0"/>
              <a:t>Como é monitorado o avanço de cada Macroprocesso?</a:t>
            </a:r>
          </a:p>
          <a:p>
            <a:pPr algn="just"/>
            <a:r>
              <a:rPr lang="pt-BR" dirty="0"/>
              <a:t>A unidade utiliza plano de ação para o que está incompleto/ausente na unidade?</a:t>
            </a:r>
          </a:p>
          <a:p>
            <a:pPr algn="just"/>
            <a:r>
              <a:rPr lang="pt-BR" dirty="0"/>
              <a:t>Observa-se impacto da organização dos Macroprocessos nos indicadores de desempenho do Previne Brasil? E em outros indicadores?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8BF42BF-2F3F-48F6-A353-8A25FEAEF27E}"/>
              </a:ext>
            </a:extLst>
          </p:cNvPr>
          <p:cNvGrpSpPr/>
          <p:nvPr/>
        </p:nvGrpSpPr>
        <p:grpSpPr>
          <a:xfrm>
            <a:off x="3362176" y="4271749"/>
            <a:ext cx="6464211" cy="2317989"/>
            <a:chOff x="1021920" y="2557060"/>
            <a:chExt cx="8886522" cy="3140355"/>
          </a:xfrm>
        </p:grpSpPr>
        <p:grpSp>
          <p:nvGrpSpPr>
            <p:cNvPr id="5" name="Agrupar 1">
              <a:extLst>
                <a:ext uri="{FF2B5EF4-FFF2-40B4-BE49-F238E27FC236}">
                  <a16:creationId xmlns:a16="http://schemas.microsoft.com/office/drawing/2014/main" id="{B14C528F-3C0C-4CBB-AFB2-C544C44D948D}"/>
                </a:ext>
              </a:extLst>
            </p:cNvPr>
            <p:cNvGrpSpPr/>
            <p:nvPr/>
          </p:nvGrpSpPr>
          <p:grpSpPr>
            <a:xfrm>
              <a:off x="1021920" y="2557060"/>
              <a:ext cx="3353132" cy="3140355"/>
              <a:chOff x="0" y="0"/>
              <a:chExt cx="2959100" cy="2778844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01BE6B15-06A2-4F37-BEFF-7E04C525D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59100" cy="999490"/>
              </a:xfrm>
              <a:prstGeom prst="rect">
                <a:avLst/>
              </a:prstGeom>
            </p:spPr>
          </p:pic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11C7E5FB-1909-4599-96D8-79B5150D2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992038"/>
                <a:ext cx="2943860" cy="225425"/>
              </a:xfrm>
              <a:prstGeom prst="rect">
                <a:avLst/>
              </a:prstGeom>
            </p:spPr>
          </p:pic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4F1F9DDA-5614-4B1B-A786-191F79CA7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07698"/>
                <a:ext cx="225425" cy="1346835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7537CC61-EA29-486C-9235-88A78AF68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8695" y="1207698"/>
                <a:ext cx="225425" cy="1346835"/>
              </a:xfrm>
              <a:prstGeom prst="rect">
                <a:avLst/>
              </a:prstGeom>
            </p:spPr>
          </p:pic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50057FD5-575F-421E-A351-9EC68A4B3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8687" y="1552755"/>
                <a:ext cx="652145" cy="1005840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75D9CB3E-56AB-4EC0-984C-B031A0A0E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83" y="1311215"/>
                <a:ext cx="600075" cy="767715"/>
              </a:xfrm>
              <a:prstGeom prst="rect">
                <a:avLst/>
              </a:prstGeom>
            </p:spPr>
          </p:pic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27672979-6685-4431-8FD7-1A80B0F97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2702" y="1311215"/>
                <a:ext cx="600075" cy="770890"/>
              </a:xfrm>
              <a:prstGeom prst="rect">
                <a:avLst/>
              </a:prstGeom>
            </p:spPr>
          </p:pic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A939A738-84A1-4257-869C-978947950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53419"/>
                <a:ext cx="2943860" cy="225425"/>
              </a:xfrm>
              <a:prstGeom prst="rect">
                <a:avLst/>
              </a:prstGeom>
            </p:spPr>
          </p:pic>
        </p:grp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D4B7F3D-9265-4B4A-A105-0B7675C6A1CE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3122490"/>
              <a:ext cx="5092700" cy="225425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2DCEDB2-2CD3-4116-B3B8-5D73C1084D6A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3432370"/>
              <a:ext cx="5092700" cy="225425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A3601E8-4761-4CDA-AE8B-682DC5E85DE7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3742250"/>
              <a:ext cx="5092700" cy="35052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6A2BCA3-8F0E-47F8-99D0-F9516EC1F4FD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4179765"/>
              <a:ext cx="5092700" cy="22542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629A64E-D9D0-4B37-B866-ECE16DCE7E52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4489645"/>
              <a:ext cx="5092700" cy="22542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39C9AFE-FC8E-4B7E-B5AA-BF5C235080EA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4816035"/>
              <a:ext cx="5092700" cy="22542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6905980-7785-4919-ACF3-402E9520E422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5132265"/>
              <a:ext cx="5092700" cy="22542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E97205B-4C2B-40E7-97A4-9FEB08FA46D2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5471990"/>
              <a:ext cx="5092700" cy="22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200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Segurança do Paciente</a:t>
            </a:r>
          </a:p>
        </p:txBody>
      </p:sp>
    </p:spTree>
    <p:extLst>
      <p:ext uri="{BB962C8B-B14F-4D97-AF65-F5344CB8AC3E}">
        <p14:creationId xmlns:p14="http://schemas.microsoft.com/office/powerpoint/2010/main" val="1248122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1C24A-67B0-466D-9717-E2A811E2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Segurança do Paciente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D18CAA-CE97-4E5D-BA67-424F7EA1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475426" cy="408261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 unidade desempenha ações de promoção para a segurança do paciente?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Cite quais são essas ações e quem participa da elaboração/manutenção delas. Existe um time de segurança?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metas internacionais de segurança do paciente são aplicadas nos processos da unidade?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unidade notifica incidentes que acometeram (ou quase) a pessoa usuária?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São feitas investigações/tratativas desses eventos na unidade?</a:t>
            </a:r>
          </a:p>
        </p:txBody>
      </p:sp>
    </p:spTree>
    <p:extLst>
      <p:ext uri="{BB962C8B-B14F-4D97-AF65-F5344CB8AC3E}">
        <p14:creationId xmlns:p14="http://schemas.microsoft.com/office/powerpoint/2010/main" val="288725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Orientações 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3644410"/>
          </a:xfrm>
        </p:spPr>
        <p:txBody>
          <a:bodyPr>
            <a:normAutofit/>
          </a:bodyPr>
          <a:lstStyle/>
          <a:p>
            <a:r>
              <a:rPr lang="pt-BR" dirty="0"/>
              <a:t>Objetivo: apresentar a unidade APS (estrutura, funcionamento, indicadores, etc.)</a:t>
            </a:r>
          </a:p>
          <a:p>
            <a:r>
              <a:rPr lang="pt-BR" dirty="0"/>
              <a:t>Participantes na construção da apresentação: equipes da unidade</a:t>
            </a:r>
          </a:p>
          <a:p>
            <a:r>
              <a:rPr lang="pt-BR" dirty="0"/>
              <a:t>Tópicos abordados:</a:t>
            </a:r>
          </a:p>
          <a:p>
            <a:pPr lvl="1"/>
            <a:r>
              <a:rPr lang="pt-BR" dirty="0"/>
              <a:t>Perfil do Território e da População</a:t>
            </a:r>
          </a:p>
          <a:p>
            <a:pPr lvl="1"/>
            <a:r>
              <a:rPr lang="pt-BR" dirty="0"/>
              <a:t>Perfil da Equipe e da Unidade de Saúde</a:t>
            </a:r>
          </a:p>
          <a:p>
            <a:pPr lvl="1"/>
            <a:r>
              <a:rPr lang="pt-BR" dirty="0"/>
              <a:t>Cuidado com as Condições Crônicas</a:t>
            </a:r>
          </a:p>
          <a:p>
            <a:pPr lvl="1"/>
            <a:r>
              <a:rPr lang="pt-BR" dirty="0"/>
              <a:t>Panorama sobre os Macroprocessos</a:t>
            </a:r>
          </a:p>
          <a:p>
            <a:pPr lvl="1"/>
            <a:r>
              <a:rPr lang="pt-BR" dirty="0"/>
              <a:t>Ações de Segurança do Paciente</a:t>
            </a:r>
          </a:p>
          <a:p>
            <a:pPr lvl="1"/>
            <a:r>
              <a:rPr lang="pt-BR" dirty="0"/>
              <a:t>Perspectivas (desafios, oportunidades de melhoria, fortalezas)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Perfil do Território e da População</a:t>
            </a:r>
          </a:p>
        </p:txBody>
      </p:sp>
    </p:spTree>
    <p:extLst>
      <p:ext uri="{BB962C8B-B14F-4D97-AF65-F5344CB8AC3E}">
        <p14:creationId xmlns:p14="http://schemas.microsoft.com/office/powerpoint/2010/main" val="328048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F739D-3905-4FE2-8B4F-87D4A6C3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do Território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AD01D-2FB9-4804-802A-6BB989F4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59659"/>
            <a:ext cx="10487815" cy="424114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b="1" dirty="0"/>
              <a:t>Descreva neste espaço:</a:t>
            </a:r>
          </a:p>
          <a:p>
            <a:pPr algn="just"/>
            <a:r>
              <a:rPr lang="pt-BR" dirty="0"/>
              <a:t>Localização geográfica (exemplo: está ao norte ou sul do estado? Divisas municipais, etc.)</a:t>
            </a:r>
          </a:p>
          <a:p>
            <a:pPr algn="just"/>
            <a:r>
              <a:rPr lang="pt-BR" dirty="0"/>
              <a:t>Fatores de risco sanitário (aterros, assentamentos, favelas/cortiços, risco de inundações/deslizamentos, córregos, etc.)</a:t>
            </a:r>
          </a:p>
          <a:p>
            <a:pPr algn="just"/>
            <a:r>
              <a:rPr lang="pt-BR" dirty="0"/>
              <a:t>Disponibilidade de equipamentos/instituições no território (escolas, serviços de saúde, transporte, etc.)</a:t>
            </a:r>
          </a:p>
          <a:p>
            <a:pPr algn="just"/>
            <a:r>
              <a:rPr lang="pt-BR" dirty="0"/>
              <a:t>Barreiras de acesso (geográfico/político)</a:t>
            </a:r>
          </a:p>
          <a:p>
            <a:pPr algn="just"/>
            <a:r>
              <a:rPr lang="pt-BR" dirty="0"/>
              <a:t>Delimitação da população urbana e rural</a:t>
            </a:r>
          </a:p>
          <a:p>
            <a:pPr algn="just"/>
            <a:r>
              <a:rPr lang="pt-BR" dirty="0"/>
              <a:t>Outros elementos que achar pertinente (o território tem alguma peculiaridade?)</a:t>
            </a:r>
          </a:p>
        </p:txBody>
      </p:sp>
    </p:spTree>
    <p:extLst>
      <p:ext uri="{BB962C8B-B14F-4D97-AF65-F5344CB8AC3E}">
        <p14:creationId xmlns:p14="http://schemas.microsoft.com/office/powerpoint/2010/main" val="315072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3010E-C85B-4BC1-A7F1-82D94D33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do Território</a:t>
            </a:r>
          </a:p>
        </p:txBody>
      </p:sp>
      <p:pic>
        <p:nvPicPr>
          <p:cNvPr id="6" name="Gráfico 5" descr="Mapa do tesouro estrutura de tópicos">
            <a:extLst>
              <a:ext uri="{FF2B5EF4-FFF2-40B4-BE49-F238E27FC236}">
                <a16:creationId xmlns:a16="http://schemas.microsoft.com/office/drawing/2014/main" id="{BCC19391-F3F0-497F-8E6B-5F37BC10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4774" y="1172308"/>
            <a:ext cx="4968239" cy="4968239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E7C8168-03AA-42D2-BE59-7EC83814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723" y="5877487"/>
            <a:ext cx="8010553" cy="6820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BR" b="1" dirty="0"/>
              <a:t>Cole neste espaço um mapa/foto/representação do território da unidade e a sinalização da localização da UBS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09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45337"/>
            <a:ext cx="10052222" cy="995915"/>
          </a:xfrm>
        </p:spPr>
        <p:txBody>
          <a:bodyPr/>
          <a:lstStyle/>
          <a:p>
            <a:r>
              <a:rPr lang="pt-BR" dirty="0"/>
              <a:t>Perfil da População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EE50B0B-4200-44DE-946C-7ADE6969B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75903"/>
              </p:ext>
            </p:extLst>
          </p:nvPr>
        </p:nvGraphicFramePr>
        <p:xfrm>
          <a:off x="618978" y="2023046"/>
          <a:ext cx="8623496" cy="255866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241464">
                  <a:extLst>
                    <a:ext uri="{9D8B030D-6E8A-4147-A177-3AD203B41FA5}">
                      <a16:colId xmlns:a16="http://schemas.microsoft.com/office/drawing/2014/main" val="4036551548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734409966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1969886203"/>
                    </a:ext>
                  </a:extLst>
                </a:gridCol>
                <a:gridCol w="992969">
                  <a:extLst>
                    <a:ext uri="{9D8B030D-6E8A-4147-A177-3AD203B41FA5}">
                      <a16:colId xmlns:a16="http://schemas.microsoft.com/office/drawing/2014/main" val="1617003459"/>
                    </a:ext>
                  </a:extLst>
                </a:gridCol>
                <a:gridCol w="1350499">
                  <a:extLst>
                    <a:ext uri="{9D8B030D-6E8A-4147-A177-3AD203B41FA5}">
                      <a16:colId xmlns:a16="http://schemas.microsoft.com/office/drawing/2014/main" val="3316811535"/>
                    </a:ext>
                  </a:extLst>
                </a:gridCol>
              </a:tblGrid>
              <a:tr h="699547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População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anchor="ctr" horzOverflow="overflow">
                    <a:solidFill>
                      <a:srgbClr val="34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equipe 1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anchor="ctr" horzOverflow="overflow">
                    <a:solidFill>
                      <a:srgbClr val="34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equipe 2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anchor="ctr" horzOverflow="overflow">
                    <a:solidFill>
                      <a:srgbClr val="34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...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anchor="ctr" horzOverflow="overflow">
                    <a:solidFill>
                      <a:srgbClr val="34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 das Equipes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anchor="ctr" horzOverflow="overflow">
                    <a:solidFill>
                      <a:srgbClr val="347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058647"/>
                  </a:ext>
                </a:extLst>
              </a:tr>
              <a:tr h="400435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334"/>
                          </a:solidFill>
                          <a:effectLst/>
                        </a:rPr>
                        <a:t>População residente na área de abrangência (nº)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334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extLst>
                  <a:ext uri="{0D108BD9-81ED-4DB2-BD59-A6C34878D82A}">
                    <a16:rowId xmlns:a16="http://schemas.microsoft.com/office/drawing/2014/main" val="385853243"/>
                  </a:ext>
                </a:extLst>
              </a:tr>
              <a:tr h="436311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334"/>
                          </a:solidFill>
                          <a:effectLst/>
                        </a:rPr>
                        <a:t>Percentual da população cadastrada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334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extLst>
                  <a:ext uri="{0D108BD9-81ED-4DB2-BD59-A6C34878D82A}">
                    <a16:rowId xmlns:a16="http://schemas.microsoft.com/office/drawing/2014/main" val="3554906908"/>
                  </a:ext>
                </a:extLst>
              </a:tr>
              <a:tr h="48897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334"/>
                          </a:solidFill>
                          <a:effectLst/>
                        </a:rPr>
                        <a:t>Percentual da população cadastrada no e-SUS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334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extLst>
                  <a:ext uri="{0D108BD9-81ED-4DB2-BD59-A6C34878D82A}">
                    <a16:rowId xmlns:a16="http://schemas.microsoft.com/office/drawing/2014/main" val="387220725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334"/>
                          </a:solidFill>
                          <a:effectLst/>
                        </a:rPr>
                        <a:t>Cobertura da ESF municipal (%)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334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6" marR="68316" marT="45535" marB="45535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/>
                </a:tc>
                <a:extLst>
                  <a:ext uri="{0D108BD9-81ED-4DB2-BD59-A6C34878D82A}">
                    <a16:rowId xmlns:a16="http://schemas.microsoft.com/office/drawing/2014/main" val="2651321477"/>
                  </a:ext>
                </a:extLst>
              </a:tr>
            </a:tbl>
          </a:graphicData>
        </a:graphic>
      </p:graphicFrame>
      <p:sp>
        <p:nvSpPr>
          <p:cNvPr id="6" name="Texto Explicativo: Linha Dobrada 5">
            <a:extLst>
              <a:ext uri="{FF2B5EF4-FFF2-40B4-BE49-F238E27FC236}">
                <a16:creationId xmlns:a16="http://schemas.microsoft.com/office/drawing/2014/main" id="{69FB6B12-9805-414E-A3A7-7FE61DDCCCD6}"/>
              </a:ext>
            </a:extLst>
          </p:cNvPr>
          <p:cNvSpPr/>
          <p:nvPr/>
        </p:nvSpPr>
        <p:spPr>
          <a:xfrm>
            <a:off x="2269940" y="5561131"/>
            <a:ext cx="8702163" cy="1088572"/>
          </a:xfrm>
          <a:prstGeom prst="borderCallout2">
            <a:avLst>
              <a:gd name="adj1" fmla="val 18750"/>
              <a:gd name="adj2" fmla="val -915"/>
              <a:gd name="adj3" fmla="val 18750"/>
              <a:gd name="adj4" fmla="val -3900"/>
              <a:gd name="adj5" fmla="val -95715"/>
              <a:gd name="adj6" fmla="val -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334"/>
                </a:solidFill>
              </a:rPr>
              <a:t>O que esta ação impacta? Não somente para conhecer a população atendida para a gestão populacional, mas também está relacionada com a meta de capitação ponderada do Previne Brasil (cadastro populacional)</a:t>
            </a:r>
          </a:p>
        </p:txBody>
      </p:sp>
    </p:spTree>
    <p:extLst>
      <p:ext uri="{BB962C8B-B14F-4D97-AF65-F5344CB8AC3E}">
        <p14:creationId xmlns:p14="http://schemas.microsoft.com/office/powerpoint/2010/main" val="80602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3336D2D-92F7-46AC-BDDC-674FDB7B6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9533"/>
              </p:ext>
            </p:extLst>
          </p:nvPr>
        </p:nvGraphicFramePr>
        <p:xfrm>
          <a:off x="563547" y="1052892"/>
          <a:ext cx="10296711" cy="562105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30598">
                  <a:extLst>
                    <a:ext uri="{9D8B030D-6E8A-4147-A177-3AD203B41FA5}">
                      <a16:colId xmlns:a16="http://schemas.microsoft.com/office/drawing/2014/main" val="2145099316"/>
                    </a:ext>
                  </a:extLst>
                </a:gridCol>
                <a:gridCol w="623831">
                  <a:extLst>
                    <a:ext uri="{9D8B030D-6E8A-4147-A177-3AD203B41FA5}">
                      <a16:colId xmlns:a16="http://schemas.microsoft.com/office/drawing/2014/main" val="373810634"/>
                    </a:ext>
                  </a:extLst>
                </a:gridCol>
                <a:gridCol w="621644">
                  <a:extLst>
                    <a:ext uri="{9D8B030D-6E8A-4147-A177-3AD203B41FA5}">
                      <a16:colId xmlns:a16="http://schemas.microsoft.com/office/drawing/2014/main" val="120322817"/>
                    </a:ext>
                  </a:extLst>
                </a:gridCol>
                <a:gridCol w="623832">
                  <a:extLst>
                    <a:ext uri="{9D8B030D-6E8A-4147-A177-3AD203B41FA5}">
                      <a16:colId xmlns:a16="http://schemas.microsoft.com/office/drawing/2014/main" val="4202128651"/>
                    </a:ext>
                  </a:extLst>
                </a:gridCol>
                <a:gridCol w="621644">
                  <a:extLst>
                    <a:ext uri="{9D8B030D-6E8A-4147-A177-3AD203B41FA5}">
                      <a16:colId xmlns:a16="http://schemas.microsoft.com/office/drawing/2014/main" val="4117181052"/>
                    </a:ext>
                  </a:extLst>
                </a:gridCol>
                <a:gridCol w="623831">
                  <a:extLst>
                    <a:ext uri="{9D8B030D-6E8A-4147-A177-3AD203B41FA5}">
                      <a16:colId xmlns:a16="http://schemas.microsoft.com/office/drawing/2014/main" val="653961705"/>
                    </a:ext>
                  </a:extLst>
                </a:gridCol>
                <a:gridCol w="621644">
                  <a:extLst>
                    <a:ext uri="{9D8B030D-6E8A-4147-A177-3AD203B41FA5}">
                      <a16:colId xmlns:a16="http://schemas.microsoft.com/office/drawing/2014/main" val="2358957169"/>
                    </a:ext>
                  </a:extLst>
                </a:gridCol>
                <a:gridCol w="623832">
                  <a:extLst>
                    <a:ext uri="{9D8B030D-6E8A-4147-A177-3AD203B41FA5}">
                      <a16:colId xmlns:a16="http://schemas.microsoft.com/office/drawing/2014/main" val="618982952"/>
                    </a:ext>
                  </a:extLst>
                </a:gridCol>
                <a:gridCol w="621644">
                  <a:extLst>
                    <a:ext uri="{9D8B030D-6E8A-4147-A177-3AD203B41FA5}">
                      <a16:colId xmlns:a16="http://schemas.microsoft.com/office/drawing/2014/main" val="247486401"/>
                    </a:ext>
                  </a:extLst>
                </a:gridCol>
                <a:gridCol w="1189652">
                  <a:extLst>
                    <a:ext uri="{9D8B030D-6E8A-4147-A177-3AD203B41FA5}">
                      <a16:colId xmlns:a16="http://schemas.microsoft.com/office/drawing/2014/main" val="1812076127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1163919766"/>
                    </a:ext>
                  </a:extLst>
                </a:gridCol>
              </a:tblGrid>
              <a:tr h="239221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Faixa etária cadastrada</a:t>
                      </a: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(anos)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45541" marB="45541" anchor="ctr" horzOverflow="overflow">
                    <a:solidFill>
                      <a:srgbClr val="00433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equipe 1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45541" marB="45541" anchor="ctr" horzOverflow="overflow">
                    <a:solidFill>
                      <a:srgbClr val="004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equipe 2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45541" marB="45541" anchor="ctr" horzOverflow="overflow">
                    <a:solidFill>
                      <a:srgbClr val="004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...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45541" marB="45541" anchor="ctr" horzOverflow="overflow">
                    <a:solidFill>
                      <a:srgbClr val="004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45541" marB="45541" anchor="ctr" horzOverflow="overflow">
                    <a:solidFill>
                      <a:srgbClr val="004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45541" marB="45541" anchor="ctr" horzOverflow="overflow">
                    <a:solidFill>
                      <a:srgbClr val="0043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anchor="ctr" horzOverflow="overflow">
                    <a:solidFill>
                      <a:srgbClr val="004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23430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</a:t>
                      </a: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</a:t>
                      </a: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</a:t>
                      </a: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F + M</a:t>
                      </a: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(pessoas cadastradas nesta faixa etária/total de pessoas cadastradas) x100</a:t>
                      </a: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91242327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Menores de 1 ano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769268213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1-4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2060934993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5-9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759433700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10-14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1281066600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15-19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993140894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20-29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2573423809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30-39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3745941106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40-49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513169728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50-59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3591106422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60-69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3910703847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70-79 anos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1466980048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80 anos e mais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506145906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Ignorado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2766149702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310" marR="68310" marT="35859" marB="358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100%</a:t>
                      </a:r>
                    </a:p>
                  </a:txBody>
                  <a:tcPr marL="68310" marR="68310" marT="45541" marB="45541" horzOverflow="overflow"/>
                </a:tc>
                <a:extLst>
                  <a:ext uri="{0D108BD9-81ED-4DB2-BD59-A6C34878D82A}">
                    <a16:rowId xmlns:a16="http://schemas.microsoft.com/office/drawing/2014/main" val="418578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1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da População | Estratificação de Risco Familiar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28655"/>
            <a:ext cx="10434483" cy="2893721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Realiza Estratificação de Risco Familiar?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 sim, qual a metodologia/ferramenta utilizada? Onde ficam registradas estas informações? Já identificaram falhas nos registros, como duplicidade, ausência do registro, registro incorreto? Com que frequência atualizam estas informações?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Qual o percentual de famílias estratificadas? (famílias estratificadas/famílias cadastradas) x100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Quantas famílias em alto risco? Em médio risco? Em baixo risco?</a:t>
            </a:r>
          </a:p>
        </p:txBody>
      </p:sp>
    </p:spTree>
    <p:extLst>
      <p:ext uri="{BB962C8B-B14F-4D97-AF65-F5344CB8AC3E}">
        <p14:creationId xmlns:p14="http://schemas.microsoft.com/office/powerpoint/2010/main" val="3114125383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1097</Words>
  <Application>Microsoft Office PowerPoint</Application>
  <PresentationFormat>Widescreen</PresentationFormat>
  <Paragraphs>168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Lucida Grande</vt:lpstr>
      <vt:lpstr>Tisa Sans Pro</vt:lpstr>
      <vt:lpstr>Capa Início</vt:lpstr>
      <vt:lpstr>Capa Seção</vt:lpstr>
      <vt:lpstr>Conteúdo 1</vt:lpstr>
      <vt:lpstr>Conteúdo 2</vt:lpstr>
      <vt:lpstr>Conteúdo 3</vt:lpstr>
      <vt:lpstr>Capa Final e-Planifica</vt:lpstr>
      <vt:lpstr>Roteiro para Diagnóstico Situacional da Unidade APS</vt:lpstr>
      <vt:lpstr>Orientações Iniciais</vt:lpstr>
      <vt:lpstr>Orientações Iniciais</vt:lpstr>
      <vt:lpstr>Perfil do Território e da População</vt:lpstr>
      <vt:lpstr>Perfil do Território</vt:lpstr>
      <vt:lpstr>Perfil do Território</vt:lpstr>
      <vt:lpstr>Perfil da População</vt:lpstr>
      <vt:lpstr>Apresentação do PowerPoint</vt:lpstr>
      <vt:lpstr>Perfil da População | Estratificação de Risco Familiar</vt:lpstr>
      <vt:lpstr>Perfil da Equipe e da Unidade de Saúde</vt:lpstr>
      <vt:lpstr>Perfil da Equipe e da Unidade de Saúde</vt:lpstr>
      <vt:lpstr>Carteira de Serviços da Unidade</vt:lpstr>
      <vt:lpstr>Número de profissionais por categoria de profissional</vt:lpstr>
      <vt:lpstr>Funcionamento da unidade de saúde </vt:lpstr>
      <vt:lpstr>Taxa de absenteísmo nas consultas programadas</vt:lpstr>
      <vt:lpstr>Serviços de Apoio da Rede</vt:lpstr>
      <vt:lpstr>Cuidado com as Condições Crônicas</vt:lpstr>
      <vt:lpstr>Cuidado com as Condições Crônicas </vt:lpstr>
      <vt:lpstr>Indicadores de Desempenho Previne Brasil</vt:lpstr>
      <vt:lpstr>Cuidado com as Condições Crônicas | Indicadores</vt:lpstr>
      <vt:lpstr>Panorama sobre os Macroprocessos</vt:lpstr>
      <vt:lpstr>Panorama sobre os Macroprocessos</vt:lpstr>
      <vt:lpstr>Segurança do Paciente</vt:lpstr>
      <vt:lpstr>Segurança do Paciente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135</cp:revision>
  <dcterms:created xsi:type="dcterms:W3CDTF">2021-05-10T00:56:02Z</dcterms:created>
  <dcterms:modified xsi:type="dcterms:W3CDTF">2022-06-10T20:04:34Z</dcterms:modified>
</cp:coreProperties>
</file>