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6" r:id="rId2"/>
    <p:sldMasterId id="2147483703" r:id="rId3"/>
    <p:sldMasterId id="2147483698" r:id="rId4"/>
    <p:sldMasterId id="2147483648" r:id="rId5"/>
    <p:sldMasterId id="2147483672" r:id="rId6"/>
    <p:sldMasterId id="2147483660" r:id="rId7"/>
    <p:sldMasterId id="2147483701" r:id="rId8"/>
  </p:sldMasterIdLst>
  <p:notesMasterIdLst>
    <p:notesMasterId r:id="rId75"/>
  </p:notesMasterIdLst>
  <p:handoutMasterIdLst>
    <p:handoutMasterId r:id="rId76"/>
  </p:handoutMasterIdLst>
  <p:sldIdLst>
    <p:sldId id="263" r:id="rId9"/>
    <p:sldId id="265" r:id="rId10"/>
    <p:sldId id="271" r:id="rId11"/>
    <p:sldId id="281" r:id="rId12"/>
    <p:sldId id="302" r:id="rId13"/>
    <p:sldId id="303" r:id="rId14"/>
    <p:sldId id="283" r:id="rId15"/>
    <p:sldId id="270" r:id="rId16"/>
    <p:sldId id="304" r:id="rId17"/>
    <p:sldId id="295" r:id="rId18"/>
    <p:sldId id="291" r:id="rId19"/>
    <p:sldId id="296" r:id="rId20"/>
    <p:sldId id="294" r:id="rId21"/>
    <p:sldId id="297" r:id="rId22"/>
    <p:sldId id="298" r:id="rId23"/>
    <p:sldId id="293" r:id="rId24"/>
    <p:sldId id="299" r:id="rId25"/>
    <p:sldId id="306" r:id="rId26"/>
    <p:sldId id="307" r:id="rId27"/>
    <p:sldId id="308" r:id="rId28"/>
    <p:sldId id="309" r:id="rId29"/>
    <p:sldId id="272" r:id="rId30"/>
    <p:sldId id="286" r:id="rId31"/>
    <p:sldId id="278" r:id="rId32"/>
    <p:sldId id="287" r:id="rId33"/>
    <p:sldId id="288" r:id="rId34"/>
    <p:sldId id="289" r:id="rId35"/>
    <p:sldId id="290" r:id="rId36"/>
    <p:sldId id="327" r:id="rId37"/>
    <p:sldId id="328" r:id="rId38"/>
    <p:sldId id="329" r:id="rId39"/>
    <p:sldId id="332" r:id="rId40"/>
    <p:sldId id="344" r:id="rId41"/>
    <p:sldId id="276" r:id="rId42"/>
    <p:sldId id="338" r:id="rId43"/>
    <p:sldId id="339" r:id="rId44"/>
    <p:sldId id="340" r:id="rId45"/>
    <p:sldId id="341" r:id="rId46"/>
    <p:sldId id="342" r:id="rId47"/>
    <p:sldId id="343" r:id="rId48"/>
    <p:sldId id="345" r:id="rId49"/>
    <p:sldId id="346" r:id="rId50"/>
    <p:sldId id="347" r:id="rId51"/>
    <p:sldId id="348" r:id="rId52"/>
    <p:sldId id="349" r:id="rId53"/>
    <p:sldId id="334" r:id="rId54"/>
    <p:sldId id="350" r:id="rId55"/>
    <p:sldId id="353" r:id="rId56"/>
    <p:sldId id="351" r:id="rId57"/>
    <p:sldId id="354" r:id="rId58"/>
    <p:sldId id="330" r:id="rId59"/>
    <p:sldId id="315" r:id="rId60"/>
    <p:sldId id="324" r:id="rId61"/>
    <p:sldId id="322" r:id="rId62"/>
    <p:sldId id="325" r:id="rId63"/>
    <p:sldId id="320" r:id="rId64"/>
    <p:sldId id="321" r:id="rId65"/>
    <p:sldId id="337" r:id="rId66"/>
    <p:sldId id="318" r:id="rId67"/>
    <p:sldId id="326" r:id="rId68"/>
    <p:sldId id="317" r:id="rId69"/>
    <p:sldId id="331" r:id="rId70"/>
    <p:sldId id="335" r:id="rId71"/>
    <p:sldId id="312" r:id="rId72"/>
    <p:sldId id="313" r:id="rId73"/>
    <p:sldId id="268" r:id="rId7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EF2992-3B82-66C6-E814-ECE7C7CD2B54}" name="Ana Claudia Pereira da Paz" initials="ACPdP" userId="S::ana.paz@einstein.br::a66c617d-6374-4df7-9bf1-bb1c655343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5316"/>
    <a:srgbClr val="7E7B00"/>
    <a:srgbClr val="A4A000"/>
    <a:srgbClr val="D5D000"/>
    <a:srgbClr val="DC7F02"/>
    <a:srgbClr val="0E3449"/>
    <a:srgbClr val="6B848C"/>
    <a:srgbClr val="BE6311"/>
    <a:srgbClr val="F3BF85"/>
    <a:srgbClr val="A75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824" autoAdjust="0"/>
  </p:normalViewPr>
  <p:slideViewPr>
    <p:cSldViewPr snapToGrid="0">
      <p:cViewPr varScale="1">
        <p:scale>
          <a:sx n="62" d="100"/>
          <a:sy n="62" d="100"/>
        </p:scale>
        <p:origin x="98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532AC-0914-4A55-AE94-533AC29CD7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60B369AF-4A76-402C-B163-0F267C5EED4C}">
      <dgm:prSet phldrT="[Texto]"/>
      <dgm:spPr>
        <a:solidFill>
          <a:srgbClr val="0E3449"/>
        </a:solidFill>
      </dgm:spPr>
      <dgm:t>
        <a:bodyPr/>
        <a:lstStyle/>
        <a:p>
          <a:r>
            <a:rPr lang="pt-BR" dirty="0"/>
            <a:t>Agendamento</a:t>
          </a:r>
        </a:p>
      </dgm:t>
    </dgm:pt>
    <dgm:pt modelId="{56694340-F218-4D05-9A3F-BB08245247AF}" type="parTrans" cxnId="{225A0376-96CF-45EC-B46A-4CE6CDBD1CA3}">
      <dgm:prSet/>
      <dgm:spPr/>
      <dgm:t>
        <a:bodyPr/>
        <a:lstStyle/>
        <a:p>
          <a:endParaRPr lang="pt-BR"/>
        </a:p>
      </dgm:t>
    </dgm:pt>
    <dgm:pt modelId="{8E5C3F9F-D250-485F-B495-C5226B559B58}" type="sibTrans" cxnId="{225A0376-96CF-45EC-B46A-4CE6CDBD1CA3}">
      <dgm:prSet/>
      <dgm:spPr/>
      <dgm:t>
        <a:bodyPr/>
        <a:lstStyle/>
        <a:p>
          <a:endParaRPr lang="pt-BR"/>
        </a:p>
      </dgm:t>
    </dgm:pt>
    <dgm:pt modelId="{0238AE84-2F1B-420A-9E02-3A28685CC626}">
      <dgm:prSet/>
      <dgm:spPr>
        <a:solidFill>
          <a:srgbClr val="0E3449"/>
        </a:solidFill>
      </dgm:spPr>
      <dgm:t>
        <a:bodyPr/>
        <a:lstStyle/>
        <a:p>
          <a:r>
            <a:rPr lang="pt-BR" dirty="0"/>
            <a:t>Prontuários</a:t>
          </a:r>
        </a:p>
      </dgm:t>
    </dgm:pt>
    <dgm:pt modelId="{018B3E9A-A845-4A9D-84EE-5FC7FAFBB22F}" type="parTrans" cxnId="{AEA1C2E0-4375-440B-8D49-724FC496F7CD}">
      <dgm:prSet/>
      <dgm:spPr/>
      <dgm:t>
        <a:bodyPr/>
        <a:lstStyle/>
        <a:p>
          <a:endParaRPr lang="pt-BR"/>
        </a:p>
      </dgm:t>
    </dgm:pt>
    <dgm:pt modelId="{E247C448-75E0-45DC-901B-9180CC8C849A}" type="sibTrans" cxnId="{AEA1C2E0-4375-440B-8D49-724FC496F7CD}">
      <dgm:prSet/>
      <dgm:spPr/>
      <dgm:t>
        <a:bodyPr/>
        <a:lstStyle/>
        <a:p>
          <a:endParaRPr lang="pt-BR"/>
        </a:p>
      </dgm:t>
    </dgm:pt>
    <dgm:pt modelId="{C3C263AA-3086-457A-BB92-C0ED3B44ED50}">
      <dgm:prSet/>
      <dgm:spPr>
        <a:solidFill>
          <a:srgbClr val="0E3449"/>
        </a:solidFill>
      </dgm:spPr>
      <dgm:t>
        <a:bodyPr/>
        <a:lstStyle/>
        <a:p>
          <a:r>
            <a:rPr lang="pt-BR" dirty="0"/>
            <a:t>Comunicação e Integração com APS</a:t>
          </a:r>
        </a:p>
      </dgm:t>
    </dgm:pt>
    <dgm:pt modelId="{99BE9B09-6BE5-4542-9BB1-8C6981569E76}" type="parTrans" cxnId="{768A6507-1D06-4DE1-BC92-F0B70BA45317}">
      <dgm:prSet/>
      <dgm:spPr/>
      <dgm:t>
        <a:bodyPr/>
        <a:lstStyle/>
        <a:p>
          <a:endParaRPr lang="pt-BR"/>
        </a:p>
      </dgm:t>
    </dgm:pt>
    <dgm:pt modelId="{9BC8F95B-645D-4BB1-8035-4BFD44C0E395}" type="sibTrans" cxnId="{768A6507-1D06-4DE1-BC92-F0B70BA45317}">
      <dgm:prSet/>
      <dgm:spPr/>
      <dgm:t>
        <a:bodyPr/>
        <a:lstStyle/>
        <a:p>
          <a:endParaRPr lang="pt-BR"/>
        </a:p>
      </dgm:t>
    </dgm:pt>
    <dgm:pt modelId="{373DEC2B-CCBB-4521-9E92-2EB2C9D2D1CC}">
      <dgm:prSet/>
      <dgm:spPr>
        <a:solidFill>
          <a:srgbClr val="0E3449"/>
        </a:solidFill>
      </dgm:spPr>
      <dgm:t>
        <a:bodyPr/>
        <a:lstStyle/>
        <a:p>
          <a:r>
            <a:rPr lang="pt-BR" dirty="0"/>
            <a:t>Processos preliminares ao ciclo de atenção contínua</a:t>
          </a:r>
        </a:p>
      </dgm:t>
    </dgm:pt>
    <dgm:pt modelId="{B57A979A-0295-4CBC-BBB2-8E863F05A61F}" type="parTrans" cxnId="{F1003D77-8413-466D-84AB-0741B665211F}">
      <dgm:prSet/>
      <dgm:spPr/>
      <dgm:t>
        <a:bodyPr/>
        <a:lstStyle/>
        <a:p>
          <a:endParaRPr lang="pt-BR"/>
        </a:p>
      </dgm:t>
    </dgm:pt>
    <dgm:pt modelId="{467BCBDE-3E03-43A4-8B06-742B4A1F5E06}" type="sibTrans" cxnId="{F1003D77-8413-466D-84AB-0741B665211F}">
      <dgm:prSet/>
      <dgm:spPr/>
      <dgm:t>
        <a:bodyPr/>
        <a:lstStyle/>
        <a:p>
          <a:endParaRPr lang="pt-BR"/>
        </a:p>
      </dgm:t>
    </dgm:pt>
    <dgm:pt modelId="{4146F67C-194F-49D2-B572-505716886FC7}">
      <dgm:prSet/>
      <dgm:spPr>
        <a:solidFill>
          <a:srgbClr val="0E3449"/>
        </a:solidFill>
      </dgm:spPr>
      <dgm:t>
        <a:bodyPr/>
        <a:lstStyle/>
        <a:p>
          <a:r>
            <a:rPr lang="pt-BR" dirty="0"/>
            <a:t>Ponto de Apoio</a:t>
          </a:r>
        </a:p>
      </dgm:t>
    </dgm:pt>
    <dgm:pt modelId="{E404AA5E-3F47-4B5F-A413-6549BE58F877}" type="parTrans" cxnId="{115F6B21-15AF-4675-9D4B-BD0A0182BAA1}">
      <dgm:prSet/>
      <dgm:spPr/>
      <dgm:t>
        <a:bodyPr/>
        <a:lstStyle/>
        <a:p>
          <a:endParaRPr lang="pt-BR"/>
        </a:p>
      </dgm:t>
    </dgm:pt>
    <dgm:pt modelId="{18C20F0A-8BD0-4CD0-A9CD-4BD4DA98D563}" type="sibTrans" cxnId="{115F6B21-15AF-4675-9D4B-BD0A0182BAA1}">
      <dgm:prSet/>
      <dgm:spPr/>
      <dgm:t>
        <a:bodyPr/>
        <a:lstStyle/>
        <a:p>
          <a:endParaRPr lang="pt-BR"/>
        </a:p>
      </dgm:t>
    </dgm:pt>
    <dgm:pt modelId="{A3651859-A79E-445F-A151-3ECC3D64E6D1}">
      <dgm:prSet/>
      <dgm:spPr>
        <a:solidFill>
          <a:srgbClr val="0E3449"/>
        </a:solidFill>
      </dgm:spPr>
      <dgm:t>
        <a:bodyPr/>
        <a:lstStyle/>
        <a:p>
          <a:r>
            <a:rPr lang="pt-BR" dirty="0"/>
            <a:t>Plano de cuidados</a:t>
          </a:r>
        </a:p>
      </dgm:t>
    </dgm:pt>
    <dgm:pt modelId="{A6B8D229-0BB9-477E-A186-9B3252400207}" type="parTrans" cxnId="{544B2E65-4DF7-4492-8216-5B7A4E2AAE9F}">
      <dgm:prSet/>
      <dgm:spPr/>
      <dgm:t>
        <a:bodyPr/>
        <a:lstStyle/>
        <a:p>
          <a:endParaRPr lang="pt-BR"/>
        </a:p>
      </dgm:t>
    </dgm:pt>
    <dgm:pt modelId="{F8F5A01B-221F-4B80-A014-E7A1B7033551}" type="sibTrans" cxnId="{544B2E65-4DF7-4492-8216-5B7A4E2AAE9F}">
      <dgm:prSet/>
      <dgm:spPr/>
      <dgm:t>
        <a:bodyPr/>
        <a:lstStyle/>
        <a:p>
          <a:endParaRPr lang="pt-BR"/>
        </a:p>
      </dgm:t>
    </dgm:pt>
    <dgm:pt modelId="{3E58CD05-DA89-48BC-BEE0-00F37CA68726}">
      <dgm:prSet phldrT="[Texto]"/>
      <dgm:spPr/>
      <dgm:t>
        <a:bodyPr/>
        <a:lstStyle/>
        <a:p>
          <a:r>
            <a:rPr lang="pt-BR" dirty="0"/>
            <a:t>Trazer aqui riscos mapeados</a:t>
          </a:r>
        </a:p>
      </dgm:t>
    </dgm:pt>
    <dgm:pt modelId="{BB1FB920-FBD3-4C00-B0E3-4E50CD839011}" type="parTrans" cxnId="{EE08183F-E9B0-4E8E-8319-696C5266C0C4}">
      <dgm:prSet/>
      <dgm:spPr/>
      <dgm:t>
        <a:bodyPr/>
        <a:lstStyle/>
        <a:p>
          <a:endParaRPr lang="pt-BR"/>
        </a:p>
      </dgm:t>
    </dgm:pt>
    <dgm:pt modelId="{7FA713C6-BF14-4357-A0E4-59D035A0DB13}" type="sibTrans" cxnId="{EE08183F-E9B0-4E8E-8319-696C5266C0C4}">
      <dgm:prSet/>
      <dgm:spPr/>
      <dgm:t>
        <a:bodyPr/>
        <a:lstStyle/>
        <a:p>
          <a:endParaRPr lang="pt-BR"/>
        </a:p>
      </dgm:t>
    </dgm:pt>
    <dgm:pt modelId="{925BAC40-33B0-4AA1-83AA-F87942D5AE8E}">
      <dgm:prSet phldrT="[Texto]"/>
      <dgm:spPr/>
      <dgm:t>
        <a:bodyPr/>
        <a:lstStyle/>
        <a:p>
          <a:r>
            <a:rPr lang="pt-BR" dirty="0"/>
            <a:t>Trazer aqui riscos mapeados</a:t>
          </a:r>
        </a:p>
      </dgm:t>
    </dgm:pt>
    <dgm:pt modelId="{EC5D80D8-6A68-4562-BC50-D681E050546E}" type="parTrans" cxnId="{EC24EC81-BA4F-4C50-A5D0-BD0CE8C678C3}">
      <dgm:prSet/>
      <dgm:spPr/>
      <dgm:t>
        <a:bodyPr/>
        <a:lstStyle/>
        <a:p>
          <a:endParaRPr lang="pt-BR"/>
        </a:p>
      </dgm:t>
    </dgm:pt>
    <dgm:pt modelId="{8D49AB28-F8DE-44F0-A5EC-32817E1F5F61}" type="sibTrans" cxnId="{EC24EC81-BA4F-4C50-A5D0-BD0CE8C678C3}">
      <dgm:prSet/>
      <dgm:spPr/>
      <dgm:t>
        <a:bodyPr/>
        <a:lstStyle/>
        <a:p>
          <a:endParaRPr lang="pt-BR"/>
        </a:p>
      </dgm:t>
    </dgm:pt>
    <dgm:pt modelId="{4CB21896-7E6C-40B8-A155-64CA7916EC05}">
      <dgm:prSet phldrT="[Texto]"/>
      <dgm:spPr/>
      <dgm:t>
        <a:bodyPr/>
        <a:lstStyle/>
        <a:p>
          <a:r>
            <a:rPr lang="pt-BR" dirty="0"/>
            <a:t>Trazer aqui riscos mapeados</a:t>
          </a:r>
        </a:p>
      </dgm:t>
    </dgm:pt>
    <dgm:pt modelId="{7F85B6D9-C730-4BB2-9ABD-E783756B6496}" type="parTrans" cxnId="{4538C154-57AE-4EE9-8CF2-CC7676E3513E}">
      <dgm:prSet/>
      <dgm:spPr/>
      <dgm:t>
        <a:bodyPr/>
        <a:lstStyle/>
        <a:p>
          <a:endParaRPr lang="pt-BR"/>
        </a:p>
      </dgm:t>
    </dgm:pt>
    <dgm:pt modelId="{EBCCEDF8-523B-488E-9CB1-034F4D476B35}" type="sibTrans" cxnId="{4538C154-57AE-4EE9-8CF2-CC7676E3513E}">
      <dgm:prSet/>
      <dgm:spPr/>
      <dgm:t>
        <a:bodyPr/>
        <a:lstStyle/>
        <a:p>
          <a:endParaRPr lang="pt-BR"/>
        </a:p>
      </dgm:t>
    </dgm:pt>
    <dgm:pt modelId="{154BAD17-106C-41E1-89FF-3BB0AAA878A8}">
      <dgm:prSet phldrT="[Texto]"/>
      <dgm:spPr/>
      <dgm:t>
        <a:bodyPr/>
        <a:lstStyle/>
        <a:p>
          <a:r>
            <a:rPr lang="pt-BR" dirty="0"/>
            <a:t>Trazer aqui riscos mapeados</a:t>
          </a:r>
        </a:p>
      </dgm:t>
    </dgm:pt>
    <dgm:pt modelId="{219FBB03-23CD-4AE0-8382-BDF1D25B94A5}" type="parTrans" cxnId="{6E2776AB-D922-4B79-A4DA-90D295E62072}">
      <dgm:prSet/>
      <dgm:spPr/>
      <dgm:t>
        <a:bodyPr/>
        <a:lstStyle/>
        <a:p>
          <a:endParaRPr lang="pt-BR"/>
        </a:p>
      </dgm:t>
    </dgm:pt>
    <dgm:pt modelId="{39EAFDFC-782D-4154-A7A1-87A78C97C3DC}" type="sibTrans" cxnId="{6E2776AB-D922-4B79-A4DA-90D295E62072}">
      <dgm:prSet/>
      <dgm:spPr/>
      <dgm:t>
        <a:bodyPr/>
        <a:lstStyle/>
        <a:p>
          <a:endParaRPr lang="pt-BR"/>
        </a:p>
      </dgm:t>
    </dgm:pt>
    <dgm:pt modelId="{4BC39330-D9B6-4D56-A8F6-6D1141E02C0A}">
      <dgm:prSet phldrT="[Texto]"/>
      <dgm:spPr/>
      <dgm:t>
        <a:bodyPr/>
        <a:lstStyle/>
        <a:p>
          <a:r>
            <a:rPr lang="pt-BR" dirty="0"/>
            <a:t>Trazer aqui riscos mapeados</a:t>
          </a:r>
        </a:p>
      </dgm:t>
    </dgm:pt>
    <dgm:pt modelId="{AE99BB74-14BD-47FE-B5AC-C172A6BABAE6}" type="parTrans" cxnId="{3E026BBC-054A-4AB1-8D28-A9CF35168836}">
      <dgm:prSet/>
      <dgm:spPr/>
      <dgm:t>
        <a:bodyPr/>
        <a:lstStyle/>
        <a:p>
          <a:endParaRPr lang="pt-BR"/>
        </a:p>
      </dgm:t>
    </dgm:pt>
    <dgm:pt modelId="{6D6FE4BF-5640-4879-95AD-CFDD3F6E315E}" type="sibTrans" cxnId="{3E026BBC-054A-4AB1-8D28-A9CF35168836}">
      <dgm:prSet/>
      <dgm:spPr/>
      <dgm:t>
        <a:bodyPr/>
        <a:lstStyle/>
        <a:p>
          <a:endParaRPr lang="pt-BR"/>
        </a:p>
      </dgm:t>
    </dgm:pt>
    <dgm:pt modelId="{D6549445-7575-4877-A313-CEB185BDACFC}">
      <dgm:prSet phldrT="[Texto]"/>
      <dgm:spPr/>
      <dgm:t>
        <a:bodyPr/>
        <a:lstStyle/>
        <a:p>
          <a:r>
            <a:rPr lang="pt-BR" dirty="0"/>
            <a:t>Trazer aqui riscos mapeados</a:t>
          </a:r>
        </a:p>
      </dgm:t>
    </dgm:pt>
    <dgm:pt modelId="{E3FC8A3B-6E12-4EF3-9BA3-8A3681FA42F7}" type="parTrans" cxnId="{4DF75F23-3732-4F63-867D-812E46C418D8}">
      <dgm:prSet/>
      <dgm:spPr/>
      <dgm:t>
        <a:bodyPr/>
        <a:lstStyle/>
        <a:p>
          <a:endParaRPr lang="pt-BR"/>
        </a:p>
      </dgm:t>
    </dgm:pt>
    <dgm:pt modelId="{EF1947A0-B25C-46F7-ADBB-36A97E776984}" type="sibTrans" cxnId="{4DF75F23-3732-4F63-867D-812E46C418D8}">
      <dgm:prSet/>
      <dgm:spPr/>
      <dgm:t>
        <a:bodyPr/>
        <a:lstStyle/>
        <a:p>
          <a:endParaRPr lang="pt-BR"/>
        </a:p>
      </dgm:t>
    </dgm:pt>
    <dgm:pt modelId="{21969337-38FA-4C44-A91D-8222740D6201}">
      <dgm:prSet phldrT="[Texto]"/>
      <dgm:spPr/>
      <dgm:t>
        <a:bodyPr/>
        <a:lstStyle/>
        <a:p>
          <a:endParaRPr lang="pt-BR" dirty="0"/>
        </a:p>
      </dgm:t>
    </dgm:pt>
    <dgm:pt modelId="{73089A16-A7D2-495C-8476-1016285661C0}" type="parTrans" cxnId="{0A8C0733-FBC6-4AFC-AEDA-942497157F44}">
      <dgm:prSet/>
      <dgm:spPr/>
      <dgm:t>
        <a:bodyPr/>
        <a:lstStyle/>
        <a:p>
          <a:endParaRPr lang="pt-BR"/>
        </a:p>
      </dgm:t>
    </dgm:pt>
    <dgm:pt modelId="{CBF505CD-5D2B-44CA-A420-6DA8880A0CA3}" type="sibTrans" cxnId="{0A8C0733-FBC6-4AFC-AEDA-942497157F44}">
      <dgm:prSet/>
      <dgm:spPr/>
      <dgm:t>
        <a:bodyPr/>
        <a:lstStyle/>
        <a:p>
          <a:endParaRPr lang="pt-BR"/>
        </a:p>
      </dgm:t>
    </dgm:pt>
    <dgm:pt modelId="{AB5BA17C-2CFB-48F2-938E-5C38D3FD31EC}">
      <dgm:prSet phldrT="[Texto]"/>
      <dgm:spPr/>
      <dgm:t>
        <a:bodyPr/>
        <a:lstStyle/>
        <a:p>
          <a:endParaRPr lang="pt-BR" dirty="0"/>
        </a:p>
      </dgm:t>
    </dgm:pt>
    <dgm:pt modelId="{C6C981E1-E0E4-4451-B596-6EEF9FED6962}" type="parTrans" cxnId="{2381E675-4CCC-48B4-8D51-259DCB042F7F}">
      <dgm:prSet/>
      <dgm:spPr/>
      <dgm:t>
        <a:bodyPr/>
        <a:lstStyle/>
        <a:p>
          <a:endParaRPr lang="pt-BR"/>
        </a:p>
      </dgm:t>
    </dgm:pt>
    <dgm:pt modelId="{487A1AA4-7E6E-4EAB-841E-38683D02DEE2}" type="sibTrans" cxnId="{2381E675-4CCC-48B4-8D51-259DCB042F7F}">
      <dgm:prSet/>
      <dgm:spPr/>
      <dgm:t>
        <a:bodyPr/>
        <a:lstStyle/>
        <a:p>
          <a:endParaRPr lang="pt-BR"/>
        </a:p>
      </dgm:t>
    </dgm:pt>
    <dgm:pt modelId="{2EE11837-4C7B-4B43-96F4-05B48EE0D3D9}">
      <dgm:prSet phldrT="[Texto]"/>
      <dgm:spPr/>
      <dgm:t>
        <a:bodyPr/>
        <a:lstStyle/>
        <a:p>
          <a:endParaRPr lang="pt-BR" dirty="0"/>
        </a:p>
      </dgm:t>
    </dgm:pt>
    <dgm:pt modelId="{4D652259-EFD2-4438-85CF-FDA81DE64AFA}" type="parTrans" cxnId="{9B04FA1A-9B21-4D89-968F-99E0A9D828A3}">
      <dgm:prSet/>
      <dgm:spPr/>
      <dgm:t>
        <a:bodyPr/>
        <a:lstStyle/>
        <a:p>
          <a:endParaRPr lang="pt-BR"/>
        </a:p>
      </dgm:t>
    </dgm:pt>
    <dgm:pt modelId="{955678C3-B013-4AF0-81FB-DE59A624D2A6}" type="sibTrans" cxnId="{9B04FA1A-9B21-4D89-968F-99E0A9D828A3}">
      <dgm:prSet/>
      <dgm:spPr/>
      <dgm:t>
        <a:bodyPr/>
        <a:lstStyle/>
        <a:p>
          <a:endParaRPr lang="pt-BR"/>
        </a:p>
      </dgm:t>
    </dgm:pt>
    <dgm:pt modelId="{D230F9B7-CCBA-4C98-995F-BEBB402A8A6F}">
      <dgm:prSet phldrT="[Texto]"/>
      <dgm:spPr/>
      <dgm:t>
        <a:bodyPr/>
        <a:lstStyle/>
        <a:p>
          <a:endParaRPr lang="pt-BR" dirty="0"/>
        </a:p>
      </dgm:t>
    </dgm:pt>
    <dgm:pt modelId="{7AC7F7B8-F777-4172-8436-BEDD51C67411}" type="parTrans" cxnId="{C074747D-B299-4F72-BDCB-A76810ED07C2}">
      <dgm:prSet/>
      <dgm:spPr/>
      <dgm:t>
        <a:bodyPr/>
        <a:lstStyle/>
        <a:p>
          <a:endParaRPr lang="pt-BR"/>
        </a:p>
      </dgm:t>
    </dgm:pt>
    <dgm:pt modelId="{90EC9F8E-B905-44B0-87DA-A3E22395FB21}" type="sibTrans" cxnId="{C074747D-B299-4F72-BDCB-A76810ED07C2}">
      <dgm:prSet/>
      <dgm:spPr/>
      <dgm:t>
        <a:bodyPr/>
        <a:lstStyle/>
        <a:p>
          <a:endParaRPr lang="pt-BR"/>
        </a:p>
      </dgm:t>
    </dgm:pt>
    <dgm:pt modelId="{B035EDE8-5D90-4DC3-8353-D5D8187331CD}">
      <dgm:prSet phldrT="[Texto]"/>
      <dgm:spPr/>
      <dgm:t>
        <a:bodyPr/>
        <a:lstStyle/>
        <a:p>
          <a:endParaRPr lang="pt-BR" dirty="0"/>
        </a:p>
      </dgm:t>
    </dgm:pt>
    <dgm:pt modelId="{74438522-86FD-49EB-8930-FF82B9997D2D}" type="parTrans" cxnId="{079BB754-F8EE-40DF-98D0-CEFCCD732C00}">
      <dgm:prSet/>
      <dgm:spPr/>
      <dgm:t>
        <a:bodyPr/>
        <a:lstStyle/>
        <a:p>
          <a:endParaRPr lang="pt-BR"/>
        </a:p>
      </dgm:t>
    </dgm:pt>
    <dgm:pt modelId="{4C975424-EE2A-4E7D-ABE4-425A2134DC7F}" type="sibTrans" cxnId="{079BB754-F8EE-40DF-98D0-CEFCCD732C00}">
      <dgm:prSet/>
      <dgm:spPr/>
      <dgm:t>
        <a:bodyPr/>
        <a:lstStyle/>
        <a:p>
          <a:endParaRPr lang="pt-BR"/>
        </a:p>
      </dgm:t>
    </dgm:pt>
    <dgm:pt modelId="{84D48B5F-0846-439D-8DF4-4627B0B24BEA}">
      <dgm:prSet phldrT="[Texto]"/>
      <dgm:spPr/>
      <dgm:t>
        <a:bodyPr/>
        <a:lstStyle/>
        <a:p>
          <a:endParaRPr lang="pt-BR" dirty="0"/>
        </a:p>
      </dgm:t>
    </dgm:pt>
    <dgm:pt modelId="{C482EE9A-674A-47AA-8FF5-46A7603B3D8C}" type="parTrans" cxnId="{665601B2-7739-4E6C-AECE-A92D79CAB8A3}">
      <dgm:prSet/>
      <dgm:spPr/>
      <dgm:t>
        <a:bodyPr/>
        <a:lstStyle/>
        <a:p>
          <a:endParaRPr lang="pt-BR"/>
        </a:p>
      </dgm:t>
    </dgm:pt>
    <dgm:pt modelId="{1C3B2A30-7134-4693-B6DB-D7106ACACFD6}" type="sibTrans" cxnId="{665601B2-7739-4E6C-AECE-A92D79CAB8A3}">
      <dgm:prSet/>
      <dgm:spPr/>
      <dgm:t>
        <a:bodyPr/>
        <a:lstStyle/>
        <a:p>
          <a:endParaRPr lang="pt-BR"/>
        </a:p>
      </dgm:t>
    </dgm:pt>
    <dgm:pt modelId="{B85084EC-B234-4129-BF99-A1EDFA274AEC}" type="pres">
      <dgm:prSet presAssocID="{954532AC-0914-4A55-AE94-533AC29CD7F3}" presName="Name0" presStyleCnt="0">
        <dgm:presLayoutVars>
          <dgm:dir/>
          <dgm:animLvl val="lvl"/>
          <dgm:resizeHandles val="exact"/>
        </dgm:presLayoutVars>
      </dgm:prSet>
      <dgm:spPr/>
    </dgm:pt>
    <dgm:pt modelId="{DBB8AB82-E637-4DF9-8409-90F5D690EE3C}" type="pres">
      <dgm:prSet presAssocID="{60B369AF-4A76-402C-B163-0F267C5EED4C}" presName="linNode" presStyleCnt="0"/>
      <dgm:spPr/>
    </dgm:pt>
    <dgm:pt modelId="{76E38DF0-1B6A-4B87-9C25-CAC3B37022E6}" type="pres">
      <dgm:prSet presAssocID="{60B369AF-4A76-402C-B163-0F267C5EED4C}" presName="parentText" presStyleLbl="node1" presStyleIdx="0" presStyleCnt="6">
        <dgm:presLayoutVars>
          <dgm:chMax val="1"/>
          <dgm:bulletEnabled val="1"/>
        </dgm:presLayoutVars>
      </dgm:prSet>
      <dgm:spPr/>
    </dgm:pt>
    <dgm:pt modelId="{6C78E3E6-AC2B-4181-A252-59A74D1E6C6C}" type="pres">
      <dgm:prSet presAssocID="{60B369AF-4A76-402C-B163-0F267C5EED4C}" presName="descendantText" presStyleLbl="alignAccFollowNode1" presStyleIdx="0" presStyleCnt="6">
        <dgm:presLayoutVars>
          <dgm:bulletEnabled val="1"/>
        </dgm:presLayoutVars>
      </dgm:prSet>
      <dgm:spPr/>
    </dgm:pt>
    <dgm:pt modelId="{68C795F7-A202-4F46-9A30-72F38389932A}" type="pres">
      <dgm:prSet presAssocID="{8E5C3F9F-D250-485F-B495-C5226B559B58}" presName="sp" presStyleCnt="0"/>
      <dgm:spPr/>
    </dgm:pt>
    <dgm:pt modelId="{F5F80EA9-C994-4C78-8878-40C4B3472941}" type="pres">
      <dgm:prSet presAssocID="{0238AE84-2F1B-420A-9E02-3A28685CC626}" presName="linNode" presStyleCnt="0"/>
      <dgm:spPr/>
    </dgm:pt>
    <dgm:pt modelId="{F69BC4BC-4E64-418F-BD04-C141BD79F866}" type="pres">
      <dgm:prSet presAssocID="{0238AE84-2F1B-420A-9E02-3A28685CC626}" presName="parentText" presStyleLbl="node1" presStyleIdx="1" presStyleCnt="6">
        <dgm:presLayoutVars>
          <dgm:chMax val="1"/>
          <dgm:bulletEnabled val="1"/>
        </dgm:presLayoutVars>
      </dgm:prSet>
      <dgm:spPr/>
    </dgm:pt>
    <dgm:pt modelId="{BC3EC546-6BCA-4AD8-B554-973E706BD346}" type="pres">
      <dgm:prSet presAssocID="{0238AE84-2F1B-420A-9E02-3A28685CC626}" presName="descendantText" presStyleLbl="alignAccFollowNode1" presStyleIdx="1" presStyleCnt="6">
        <dgm:presLayoutVars>
          <dgm:bulletEnabled val="1"/>
        </dgm:presLayoutVars>
      </dgm:prSet>
      <dgm:spPr/>
    </dgm:pt>
    <dgm:pt modelId="{6B43C3CE-E87A-4C71-9CAE-4591600DC556}" type="pres">
      <dgm:prSet presAssocID="{E247C448-75E0-45DC-901B-9180CC8C849A}" presName="sp" presStyleCnt="0"/>
      <dgm:spPr/>
    </dgm:pt>
    <dgm:pt modelId="{4E8E418D-96A8-4147-BE93-0317B3BA5BDC}" type="pres">
      <dgm:prSet presAssocID="{C3C263AA-3086-457A-BB92-C0ED3B44ED50}" presName="linNode" presStyleCnt="0"/>
      <dgm:spPr/>
    </dgm:pt>
    <dgm:pt modelId="{13650FCD-0CBD-4090-B3CE-2A6EA4C502B0}" type="pres">
      <dgm:prSet presAssocID="{C3C263AA-3086-457A-BB92-C0ED3B44ED50}" presName="parentText" presStyleLbl="node1" presStyleIdx="2" presStyleCnt="6">
        <dgm:presLayoutVars>
          <dgm:chMax val="1"/>
          <dgm:bulletEnabled val="1"/>
        </dgm:presLayoutVars>
      </dgm:prSet>
      <dgm:spPr/>
    </dgm:pt>
    <dgm:pt modelId="{96194BAB-2E01-4F59-86B4-EE4C0A5E8CF1}" type="pres">
      <dgm:prSet presAssocID="{C3C263AA-3086-457A-BB92-C0ED3B44ED50}" presName="descendantText" presStyleLbl="alignAccFollowNode1" presStyleIdx="2" presStyleCnt="6">
        <dgm:presLayoutVars>
          <dgm:bulletEnabled val="1"/>
        </dgm:presLayoutVars>
      </dgm:prSet>
      <dgm:spPr/>
    </dgm:pt>
    <dgm:pt modelId="{527BE6AD-F82D-4427-9AEF-D5087F76B9AD}" type="pres">
      <dgm:prSet presAssocID="{9BC8F95B-645D-4BB1-8035-4BFD44C0E395}" presName="sp" presStyleCnt="0"/>
      <dgm:spPr/>
    </dgm:pt>
    <dgm:pt modelId="{C94BC589-B9D1-4F12-943C-47D92F0C68FD}" type="pres">
      <dgm:prSet presAssocID="{373DEC2B-CCBB-4521-9E92-2EB2C9D2D1CC}" presName="linNode" presStyleCnt="0"/>
      <dgm:spPr/>
    </dgm:pt>
    <dgm:pt modelId="{A39848AA-1D2D-49B5-8AE2-4EFF7C764A37}" type="pres">
      <dgm:prSet presAssocID="{373DEC2B-CCBB-4521-9E92-2EB2C9D2D1CC}" presName="parentText" presStyleLbl="node1" presStyleIdx="3" presStyleCnt="6">
        <dgm:presLayoutVars>
          <dgm:chMax val="1"/>
          <dgm:bulletEnabled val="1"/>
        </dgm:presLayoutVars>
      </dgm:prSet>
      <dgm:spPr/>
    </dgm:pt>
    <dgm:pt modelId="{ADD3D18E-AE8E-4370-B0F9-FE4B91361A87}" type="pres">
      <dgm:prSet presAssocID="{373DEC2B-CCBB-4521-9E92-2EB2C9D2D1CC}" presName="descendantText" presStyleLbl="alignAccFollowNode1" presStyleIdx="3" presStyleCnt="6">
        <dgm:presLayoutVars>
          <dgm:bulletEnabled val="1"/>
        </dgm:presLayoutVars>
      </dgm:prSet>
      <dgm:spPr/>
    </dgm:pt>
    <dgm:pt modelId="{AB22875B-9663-4F52-830D-1A6E451E2C2A}" type="pres">
      <dgm:prSet presAssocID="{467BCBDE-3E03-43A4-8B06-742B4A1F5E06}" presName="sp" presStyleCnt="0"/>
      <dgm:spPr/>
    </dgm:pt>
    <dgm:pt modelId="{4549F327-9181-4525-828F-DC597D095275}" type="pres">
      <dgm:prSet presAssocID="{4146F67C-194F-49D2-B572-505716886FC7}" presName="linNode" presStyleCnt="0"/>
      <dgm:spPr/>
    </dgm:pt>
    <dgm:pt modelId="{1E5073BE-6B86-4F62-ACCB-BB087E92088A}" type="pres">
      <dgm:prSet presAssocID="{4146F67C-194F-49D2-B572-505716886FC7}" presName="parentText" presStyleLbl="node1" presStyleIdx="4" presStyleCnt="6">
        <dgm:presLayoutVars>
          <dgm:chMax val="1"/>
          <dgm:bulletEnabled val="1"/>
        </dgm:presLayoutVars>
      </dgm:prSet>
      <dgm:spPr/>
    </dgm:pt>
    <dgm:pt modelId="{18063AC6-69C3-446B-AAD6-17C7C2A200C6}" type="pres">
      <dgm:prSet presAssocID="{4146F67C-194F-49D2-B572-505716886FC7}" presName="descendantText" presStyleLbl="alignAccFollowNode1" presStyleIdx="4" presStyleCnt="6">
        <dgm:presLayoutVars>
          <dgm:bulletEnabled val="1"/>
        </dgm:presLayoutVars>
      </dgm:prSet>
      <dgm:spPr/>
    </dgm:pt>
    <dgm:pt modelId="{B4761D01-7E1E-4CA5-B0D3-CE5AEDCCFAC7}" type="pres">
      <dgm:prSet presAssocID="{18C20F0A-8BD0-4CD0-A9CD-4BD4DA98D563}" presName="sp" presStyleCnt="0"/>
      <dgm:spPr/>
    </dgm:pt>
    <dgm:pt modelId="{C1D013BD-F0D2-4FA0-9D8F-10555821FD77}" type="pres">
      <dgm:prSet presAssocID="{A3651859-A79E-445F-A151-3ECC3D64E6D1}" presName="linNode" presStyleCnt="0"/>
      <dgm:spPr/>
    </dgm:pt>
    <dgm:pt modelId="{A93B148E-69B9-41A8-A3B5-7052FF05BF78}" type="pres">
      <dgm:prSet presAssocID="{A3651859-A79E-445F-A151-3ECC3D64E6D1}" presName="parentText" presStyleLbl="node1" presStyleIdx="5" presStyleCnt="6">
        <dgm:presLayoutVars>
          <dgm:chMax val="1"/>
          <dgm:bulletEnabled val="1"/>
        </dgm:presLayoutVars>
      </dgm:prSet>
      <dgm:spPr/>
    </dgm:pt>
    <dgm:pt modelId="{6C6F7E0C-960D-44AE-A9DA-D73132E04981}" type="pres">
      <dgm:prSet presAssocID="{A3651859-A79E-445F-A151-3ECC3D64E6D1}" presName="descendantText" presStyleLbl="alignAccFollowNode1" presStyleIdx="5" presStyleCnt="6">
        <dgm:presLayoutVars>
          <dgm:bulletEnabled val="1"/>
        </dgm:presLayoutVars>
      </dgm:prSet>
      <dgm:spPr/>
    </dgm:pt>
  </dgm:ptLst>
  <dgm:cxnLst>
    <dgm:cxn modelId="{3DC50E04-3D98-4A58-9690-0F7FDC12FB28}" type="presOf" srcId="{4146F67C-194F-49D2-B572-505716886FC7}" destId="{1E5073BE-6B86-4F62-ACCB-BB087E92088A}" srcOrd="0" destOrd="0" presId="urn:microsoft.com/office/officeart/2005/8/layout/vList5"/>
    <dgm:cxn modelId="{1BF78F05-BDAD-4F03-97A6-892E210CBBC5}" type="presOf" srcId="{154BAD17-106C-41E1-89FF-3BB0AAA878A8}" destId="{ADD3D18E-AE8E-4370-B0F9-FE4B91361A87}" srcOrd="0" destOrd="0" presId="urn:microsoft.com/office/officeart/2005/8/layout/vList5"/>
    <dgm:cxn modelId="{768A6507-1D06-4DE1-BC92-F0B70BA45317}" srcId="{954532AC-0914-4A55-AE94-533AC29CD7F3}" destId="{C3C263AA-3086-457A-BB92-C0ED3B44ED50}" srcOrd="2" destOrd="0" parTransId="{99BE9B09-6BE5-4542-9BB1-8C6981569E76}" sibTransId="{9BC8F95B-645D-4BB1-8035-4BFD44C0E395}"/>
    <dgm:cxn modelId="{9B04FA1A-9B21-4D89-968F-99E0A9D828A3}" srcId="{373DEC2B-CCBB-4521-9E92-2EB2C9D2D1CC}" destId="{2EE11837-4C7B-4B43-96F4-05B48EE0D3D9}" srcOrd="1" destOrd="0" parTransId="{4D652259-EFD2-4438-85CF-FDA81DE64AFA}" sibTransId="{955678C3-B013-4AF0-81FB-DE59A624D2A6}"/>
    <dgm:cxn modelId="{3787621D-C65A-4875-958D-3F1627403C68}" type="presOf" srcId="{D6549445-7575-4877-A313-CEB185BDACFC}" destId="{6C6F7E0C-960D-44AE-A9DA-D73132E04981}" srcOrd="0" destOrd="0" presId="urn:microsoft.com/office/officeart/2005/8/layout/vList5"/>
    <dgm:cxn modelId="{115F6B21-15AF-4675-9D4B-BD0A0182BAA1}" srcId="{954532AC-0914-4A55-AE94-533AC29CD7F3}" destId="{4146F67C-194F-49D2-B572-505716886FC7}" srcOrd="4" destOrd="0" parTransId="{E404AA5E-3F47-4B5F-A413-6549BE58F877}" sibTransId="{18C20F0A-8BD0-4CD0-A9CD-4BD4DA98D563}"/>
    <dgm:cxn modelId="{4DF75F23-3732-4F63-867D-812E46C418D8}" srcId="{A3651859-A79E-445F-A151-3ECC3D64E6D1}" destId="{D6549445-7575-4877-A313-CEB185BDACFC}" srcOrd="0" destOrd="0" parTransId="{E3FC8A3B-6E12-4EF3-9BA3-8A3681FA42F7}" sibTransId="{EF1947A0-B25C-46F7-ADBB-36A97E776984}"/>
    <dgm:cxn modelId="{0A8C0733-FBC6-4AFC-AEDA-942497157F44}" srcId="{0238AE84-2F1B-420A-9E02-3A28685CC626}" destId="{21969337-38FA-4C44-A91D-8222740D6201}" srcOrd="1" destOrd="0" parTransId="{73089A16-A7D2-495C-8476-1016285661C0}" sibTransId="{CBF505CD-5D2B-44CA-A420-6DA8880A0CA3}"/>
    <dgm:cxn modelId="{EE08183F-E9B0-4E8E-8319-696C5266C0C4}" srcId="{60B369AF-4A76-402C-B163-0F267C5EED4C}" destId="{3E58CD05-DA89-48BC-BEE0-00F37CA68726}" srcOrd="0" destOrd="0" parTransId="{BB1FB920-FBD3-4C00-B0E3-4E50CD839011}" sibTransId="{7FA713C6-BF14-4357-A0E4-59D035A0DB13}"/>
    <dgm:cxn modelId="{018AA863-86B2-481C-A651-959EA2DD4026}" type="presOf" srcId="{21969337-38FA-4C44-A91D-8222740D6201}" destId="{BC3EC546-6BCA-4AD8-B554-973E706BD346}" srcOrd="0" destOrd="1" presId="urn:microsoft.com/office/officeart/2005/8/layout/vList5"/>
    <dgm:cxn modelId="{544B2E65-4DF7-4492-8216-5B7A4E2AAE9F}" srcId="{954532AC-0914-4A55-AE94-533AC29CD7F3}" destId="{A3651859-A79E-445F-A151-3ECC3D64E6D1}" srcOrd="5" destOrd="0" parTransId="{A6B8D229-0BB9-477E-A186-9B3252400207}" sibTransId="{F8F5A01B-221F-4B80-A014-E7A1B7033551}"/>
    <dgm:cxn modelId="{B5594F66-1D62-4199-B287-6F16B93994F5}" type="presOf" srcId="{0238AE84-2F1B-420A-9E02-3A28685CC626}" destId="{F69BC4BC-4E64-418F-BD04-C141BD79F866}" srcOrd="0" destOrd="0" presId="urn:microsoft.com/office/officeart/2005/8/layout/vList5"/>
    <dgm:cxn modelId="{AFBFA369-91A7-44AA-A1C9-F44AEF9D8937}" type="presOf" srcId="{84D48B5F-0846-439D-8DF4-4627B0B24BEA}" destId="{6C78E3E6-AC2B-4181-A252-59A74D1E6C6C}" srcOrd="0" destOrd="1" presId="urn:microsoft.com/office/officeart/2005/8/layout/vList5"/>
    <dgm:cxn modelId="{F867F052-BC6B-4DFE-A1F4-63C1B2653A74}" type="presOf" srcId="{373DEC2B-CCBB-4521-9E92-2EB2C9D2D1CC}" destId="{A39848AA-1D2D-49B5-8AE2-4EFF7C764A37}" srcOrd="0" destOrd="0" presId="urn:microsoft.com/office/officeart/2005/8/layout/vList5"/>
    <dgm:cxn modelId="{079BB754-F8EE-40DF-98D0-CEFCCD732C00}" srcId="{A3651859-A79E-445F-A151-3ECC3D64E6D1}" destId="{B035EDE8-5D90-4DC3-8353-D5D8187331CD}" srcOrd="1" destOrd="0" parTransId="{74438522-86FD-49EB-8930-FF82B9997D2D}" sibTransId="{4C975424-EE2A-4E7D-ABE4-425A2134DC7F}"/>
    <dgm:cxn modelId="{4538C154-57AE-4EE9-8CF2-CC7676E3513E}" srcId="{C3C263AA-3086-457A-BB92-C0ED3B44ED50}" destId="{4CB21896-7E6C-40B8-A155-64CA7916EC05}" srcOrd="0" destOrd="0" parTransId="{7F85B6D9-C730-4BB2-9ABD-E783756B6496}" sibTransId="{EBCCEDF8-523B-488E-9CB1-034F4D476B35}"/>
    <dgm:cxn modelId="{2381E675-4CCC-48B4-8D51-259DCB042F7F}" srcId="{C3C263AA-3086-457A-BB92-C0ED3B44ED50}" destId="{AB5BA17C-2CFB-48F2-938E-5C38D3FD31EC}" srcOrd="1" destOrd="0" parTransId="{C6C981E1-E0E4-4451-B596-6EEF9FED6962}" sibTransId="{487A1AA4-7E6E-4EAB-841E-38683D02DEE2}"/>
    <dgm:cxn modelId="{225A0376-96CF-45EC-B46A-4CE6CDBD1CA3}" srcId="{954532AC-0914-4A55-AE94-533AC29CD7F3}" destId="{60B369AF-4A76-402C-B163-0F267C5EED4C}" srcOrd="0" destOrd="0" parTransId="{56694340-F218-4D05-9A3F-BB08245247AF}" sibTransId="{8E5C3F9F-D250-485F-B495-C5226B559B58}"/>
    <dgm:cxn modelId="{F1003D77-8413-466D-84AB-0741B665211F}" srcId="{954532AC-0914-4A55-AE94-533AC29CD7F3}" destId="{373DEC2B-CCBB-4521-9E92-2EB2C9D2D1CC}" srcOrd="3" destOrd="0" parTransId="{B57A979A-0295-4CBC-BBB2-8E863F05A61F}" sibTransId="{467BCBDE-3E03-43A4-8B06-742B4A1F5E06}"/>
    <dgm:cxn modelId="{DF93EE77-7E9D-41EC-8A5D-6077A6070F4B}" type="presOf" srcId="{4BC39330-D9B6-4D56-A8F6-6D1141E02C0A}" destId="{18063AC6-69C3-446B-AAD6-17C7C2A200C6}" srcOrd="0" destOrd="0" presId="urn:microsoft.com/office/officeart/2005/8/layout/vList5"/>
    <dgm:cxn modelId="{C074747D-B299-4F72-BDCB-A76810ED07C2}" srcId="{4146F67C-194F-49D2-B572-505716886FC7}" destId="{D230F9B7-CCBA-4C98-995F-BEBB402A8A6F}" srcOrd="1" destOrd="0" parTransId="{7AC7F7B8-F777-4172-8436-BEDD51C67411}" sibTransId="{90EC9F8E-B905-44B0-87DA-A3E22395FB21}"/>
    <dgm:cxn modelId="{EC24EC81-BA4F-4C50-A5D0-BD0CE8C678C3}" srcId="{0238AE84-2F1B-420A-9E02-3A28685CC626}" destId="{925BAC40-33B0-4AA1-83AA-F87942D5AE8E}" srcOrd="0" destOrd="0" parTransId="{EC5D80D8-6A68-4562-BC50-D681E050546E}" sibTransId="{8D49AB28-F8DE-44F0-A5EC-32817E1F5F61}"/>
    <dgm:cxn modelId="{10A6E69E-C653-4F85-920C-12E3A3B5216C}" type="presOf" srcId="{954532AC-0914-4A55-AE94-533AC29CD7F3}" destId="{B85084EC-B234-4129-BF99-A1EDFA274AEC}" srcOrd="0" destOrd="0" presId="urn:microsoft.com/office/officeart/2005/8/layout/vList5"/>
    <dgm:cxn modelId="{37D4BFA6-6EA4-46F2-A1EA-6298920071FB}" type="presOf" srcId="{AB5BA17C-2CFB-48F2-938E-5C38D3FD31EC}" destId="{96194BAB-2E01-4F59-86B4-EE4C0A5E8CF1}" srcOrd="0" destOrd="1" presId="urn:microsoft.com/office/officeart/2005/8/layout/vList5"/>
    <dgm:cxn modelId="{6E2776AB-D922-4B79-A4DA-90D295E62072}" srcId="{373DEC2B-CCBB-4521-9E92-2EB2C9D2D1CC}" destId="{154BAD17-106C-41E1-89FF-3BB0AAA878A8}" srcOrd="0" destOrd="0" parTransId="{219FBB03-23CD-4AE0-8382-BDF1D25B94A5}" sibTransId="{39EAFDFC-782D-4154-A7A1-87A78C97C3DC}"/>
    <dgm:cxn modelId="{665601B2-7739-4E6C-AECE-A92D79CAB8A3}" srcId="{60B369AF-4A76-402C-B163-0F267C5EED4C}" destId="{84D48B5F-0846-439D-8DF4-4627B0B24BEA}" srcOrd="1" destOrd="0" parTransId="{C482EE9A-674A-47AA-8FF5-46A7603B3D8C}" sibTransId="{1C3B2A30-7134-4693-B6DB-D7106ACACFD6}"/>
    <dgm:cxn modelId="{C1870EB6-EC7F-45CF-A26B-78B5B6267AAA}" type="presOf" srcId="{A3651859-A79E-445F-A151-3ECC3D64E6D1}" destId="{A93B148E-69B9-41A8-A3B5-7052FF05BF78}" srcOrd="0" destOrd="0" presId="urn:microsoft.com/office/officeart/2005/8/layout/vList5"/>
    <dgm:cxn modelId="{E2B23FB7-6D0D-4E30-9D12-839236BA75A0}" type="presOf" srcId="{D230F9B7-CCBA-4C98-995F-BEBB402A8A6F}" destId="{18063AC6-69C3-446B-AAD6-17C7C2A200C6}" srcOrd="0" destOrd="1" presId="urn:microsoft.com/office/officeart/2005/8/layout/vList5"/>
    <dgm:cxn modelId="{3E026BBC-054A-4AB1-8D28-A9CF35168836}" srcId="{4146F67C-194F-49D2-B572-505716886FC7}" destId="{4BC39330-D9B6-4D56-A8F6-6D1141E02C0A}" srcOrd="0" destOrd="0" parTransId="{AE99BB74-14BD-47FE-B5AC-C172A6BABAE6}" sibTransId="{6D6FE4BF-5640-4879-95AD-CFDD3F6E315E}"/>
    <dgm:cxn modelId="{50EEF7CA-F261-4D3C-88A9-FB784E7321D4}" type="presOf" srcId="{C3C263AA-3086-457A-BB92-C0ED3B44ED50}" destId="{13650FCD-0CBD-4090-B3CE-2A6EA4C502B0}" srcOrd="0" destOrd="0" presId="urn:microsoft.com/office/officeart/2005/8/layout/vList5"/>
    <dgm:cxn modelId="{ED8FC3CC-8B85-4B3F-A1BB-3D0C1810B493}" type="presOf" srcId="{60B369AF-4A76-402C-B163-0F267C5EED4C}" destId="{76E38DF0-1B6A-4B87-9C25-CAC3B37022E6}" srcOrd="0" destOrd="0" presId="urn:microsoft.com/office/officeart/2005/8/layout/vList5"/>
    <dgm:cxn modelId="{660DDBCD-489A-4B13-97EC-5F19618D102D}" type="presOf" srcId="{B035EDE8-5D90-4DC3-8353-D5D8187331CD}" destId="{6C6F7E0C-960D-44AE-A9DA-D73132E04981}" srcOrd="0" destOrd="1" presId="urn:microsoft.com/office/officeart/2005/8/layout/vList5"/>
    <dgm:cxn modelId="{C3663ED9-008D-49FC-85B6-CF5A219B725D}" type="presOf" srcId="{2EE11837-4C7B-4B43-96F4-05B48EE0D3D9}" destId="{ADD3D18E-AE8E-4370-B0F9-FE4B91361A87}" srcOrd="0" destOrd="1" presId="urn:microsoft.com/office/officeart/2005/8/layout/vList5"/>
    <dgm:cxn modelId="{33EEA3DE-130C-4353-996A-AD64532589A0}" type="presOf" srcId="{925BAC40-33B0-4AA1-83AA-F87942D5AE8E}" destId="{BC3EC546-6BCA-4AD8-B554-973E706BD346}" srcOrd="0" destOrd="0" presId="urn:microsoft.com/office/officeart/2005/8/layout/vList5"/>
    <dgm:cxn modelId="{AEA1C2E0-4375-440B-8D49-724FC496F7CD}" srcId="{954532AC-0914-4A55-AE94-533AC29CD7F3}" destId="{0238AE84-2F1B-420A-9E02-3A28685CC626}" srcOrd="1" destOrd="0" parTransId="{018B3E9A-A845-4A9D-84EE-5FC7FAFBB22F}" sibTransId="{E247C448-75E0-45DC-901B-9180CC8C849A}"/>
    <dgm:cxn modelId="{559BB6F6-EFFC-4786-A16F-8FEC2BB1AF3C}" type="presOf" srcId="{3E58CD05-DA89-48BC-BEE0-00F37CA68726}" destId="{6C78E3E6-AC2B-4181-A252-59A74D1E6C6C}" srcOrd="0" destOrd="0" presId="urn:microsoft.com/office/officeart/2005/8/layout/vList5"/>
    <dgm:cxn modelId="{919882FF-8387-4F15-87C3-F4B020B7203F}" type="presOf" srcId="{4CB21896-7E6C-40B8-A155-64CA7916EC05}" destId="{96194BAB-2E01-4F59-86B4-EE4C0A5E8CF1}" srcOrd="0" destOrd="0" presId="urn:microsoft.com/office/officeart/2005/8/layout/vList5"/>
    <dgm:cxn modelId="{C27AB3E7-F34E-4433-AC12-794824340A3C}" type="presParOf" srcId="{B85084EC-B234-4129-BF99-A1EDFA274AEC}" destId="{DBB8AB82-E637-4DF9-8409-90F5D690EE3C}" srcOrd="0" destOrd="0" presId="urn:microsoft.com/office/officeart/2005/8/layout/vList5"/>
    <dgm:cxn modelId="{A903F727-3542-4C4B-A27D-0663E8BCF28F}" type="presParOf" srcId="{DBB8AB82-E637-4DF9-8409-90F5D690EE3C}" destId="{76E38DF0-1B6A-4B87-9C25-CAC3B37022E6}" srcOrd="0" destOrd="0" presId="urn:microsoft.com/office/officeart/2005/8/layout/vList5"/>
    <dgm:cxn modelId="{7775F220-ACA1-4C86-A74C-28D5D1F60EBC}" type="presParOf" srcId="{DBB8AB82-E637-4DF9-8409-90F5D690EE3C}" destId="{6C78E3E6-AC2B-4181-A252-59A74D1E6C6C}" srcOrd="1" destOrd="0" presId="urn:microsoft.com/office/officeart/2005/8/layout/vList5"/>
    <dgm:cxn modelId="{074187D1-3048-4379-8BFD-EDEE049CAC74}" type="presParOf" srcId="{B85084EC-B234-4129-BF99-A1EDFA274AEC}" destId="{68C795F7-A202-4F46-9A30-72F38389932A}" srcOrd="1" destOrd="0" presId="urn:microsoft.com/office/officeart/2005/8/layout/vList5"/>
    <dgm:cxn modelId="{068C2496-22E4-416F-9CD5-E6E3E7B6096B}" type="presParOf" srcId="{B85084EC-B234-4129-BF99-A1EDFA274AEC}" destId="{F5F80EA9-C994-4C78-8878-40C4B3472941}" srcOrd="2" destOrd="0" presId="urn:microsoft.com/office/officeart/2005/8/layout/vList5"/>
    <dgm:cxn modelId="{4FCEF76F-1FC2-4611-A285-BF38D041CB81}" type="presParOf" srcId="{F5F80EA9-C994-4C78-8878-40C4B3472941}" destId="{F69BC4BC-4E64-418F-BD04-C141BD79F866}" srcOrd="0" destOrd="0" presId="urn:microsoft.com/office/officeart/2005/8/layout/vList5"/>
    <dgm:cxn modelId="{BBC5CFA7-97AD-4695-B85B-179A8BB2C62C}" type="presParOf" srcId="{F5F80EA9-C994-4C78-8878-40C4B3472941}" destId="{BC3EC546-6BCA-4AD8-B554-973E706BD346}" srcOrd="1" destOrd="0" presId="urn:microsoft.com/office/officeart/2005/8/layout/vList5"/>
    <dgm:cxn modelId="{452AAFEE-AA05-411A-AE4B-4598C2FF80EA}" type="presParOf" srcId="{B85084EC-B234-4129-BF99-A1EDFA274AEC}" destId="{6B43C3CE-E87A-4C71-9CAE-4591600DC556}" srcOrd="3" destOrd="0" presId="urn:microsoft.com/office/officeart/2005/8/layout/vList5"/>
    <dgm:cxn modelId="{FA06B235-F3B7-4238-8522-31D86F84A707}" type="presParOf" srcId="{B85084EC-B234-4129-BF99-A1EDFA274AEC}" destId="{4E8E418D-96A8-4147-BE93-0317B3BA5BDC}" srcOrd="4" destOrd="0" presId="urn:microsoft.com/office/officeart/2005/8/layout/vList5"/>
    <dgm:cxn modelId="{EA0B0A66-2625-4B00-A774-55DEF0F3E035}" type="presParOf" srcId="{4E8E418D-96A8-4147-BE93-0317B3BA5BDC}" destId="{13650FCD-0CBD-4090-B3CE-2A6EA4C502B0}" srcOrd="0" destOrd="0" presId="urn:microsoft.com/office/officeart/2005/8/layout/vList5"/>
    <dgm:cxn modelId="{F5C1CBA8-FEDA-4CC9-B58A-F9E6DBF8BB77}" type="presParOf" srcId="{4E8E418D-96A8-4147-BE93-0317B3BA5BDC}" destId="{96194BAB-2E01-4F59-86B4-EE4C0A5E8CF1}" srcOrd="1" destOrd="0" presId="urn:microsoft.com/office/officeart/2005/8/layout/vList5"/>
    <dgm:cxn modelId="{E7CD4B22-3F10-42C7-BDA3-1C5CBFEA6EB4}" type="presParOf" srcId="{B85084EC-B234-4129-BF99-A1EDFA274AEC}" destId="{527BE6AD-F82D-4427-9AEF-D5087F76B9AD}" srcOrd="5" destOrd="0" presId="urn:microsoft.com/office/officeart/2005/8/layout/vList5"/>
    <dgm:cxn modelId="{5D089D37-3CE3-40BD-91F4-1849B9EB6951}" type="presParOf" srcId="{B85084EC-B234-4129-BF99-A1EDFA274AEC}" destId="{C94BC589-B9D1-4F12-943C-47D92F0C68FD}" srcOrd="6" destOrd="0" presId="urn:microsoft.com/office/officeart/2005/8/layout/vList5"/>
    <dgm:cxn modelId="{1E38361D-D2AD-4F79-BB87-43EBE2FCFD0A}" type="presParOf" srcId="{C94BC589-B9D1-4F12-943C-47D92F0C68FD}" destId="{A39848AA-1D2D-49B5-8AE2-4EFF7C764A37}" srcOrd="0" destOrd="0" presId="urn:microsoft.com/office/officeart/2005/8/layout/vList5"/>
    <dgm:cxn modelId="{2CBF143D-0CD4-48CF-9C2E-56579E390102}" type="presParOf" srcId="{C94BC589-B9D1-4F12-943C-47D92F0C68FD}" destId="{ADD3D18E-AE8E-4370-B0F9-FE4B91361A87}" srcOrd="1" destOrd="0" presId="urn:microsoft.com/office/officeart/2005/8/layout/vList5"/>
    <dgm:cxn modelId="{7E560958-2293-45A8-960F-F47592514016}" type="presParOf" srcId="{B85084EC-B234-4129-BF99-A1EDFA274AEC}" destId="{AB22875B-9663-4F52-830D-1A6E451E2C2A}" srcOrd="7" destOrd="0" presId="urn:microsoft.com/office/officeart/2005/8/layout/vList5"/>
    <dgm:cxn modelId="{54E4C79C-2B4D-4778-87FA-828EA6219B9E}" type="presParOf" srcId="{B85084EC-B234-4129-BF99-A1EDFA274AEC}" destId="{4549F327-9181-4525-828F-DC597D095275}" srcOrd="8" destOrd="0" presId="urn:microsoft.com/office/officeart/2005/8/layout/vList5"/>
    <dgm:cxn modelId="{EAD14C7C-F0BC-4353-A651-F2B28A8462D0}" type="presParOf" srcId="{4549F327-9181-4525-828F-DC597D095275}" destId="{1E5073BE-6B86-4F62-ACCB-BB087E92088A}" srcOrd="0" destOrd="0" presId="urn:microsoft.com/office/officeart/2005/8/layout/vList5"/>
    <dgm:cxn modelId="{3BEEEFDF-BE0B-4DF6-A284-5C52D59EC749}" type="presParOf" srcId="{4549F327-9181-4525-828F-DC597D095275}" destId="{18063AC6-69C3-446B-AAD6-17C7C2A200C6}" srcOrd="1" destOrd="0" presId="urn:microsoft.com/office/officeart/2005/8/layout/vList5"/>
    <dgm:cxn modelId="{DB9ABFB2-38B2-4383-8C11-BE68F8958999}" type="presParOf" srcId="{B85084EC-B234-4129-BF99-A1EDFA274AEC}" destId="{B4761D01-7E1E-4CA5-B0D3-CE5AEDCCFAC7}" srcOrd="9" destOrd="0" presId="urn:microsoft.com/office/officeart/2005/8/layout/vList5"/>
    <dgm:cxn modelId="{077EF8DF-A7CF-4233-8381-D09B280297BC}" type="presParOf" srcId="{B85084EC-B234-4129-BF99-A1EDFA274AEC}" destId="{C1D013BD-F0D2-4FA0-9D8F-10555821FD77}" srcOrd="10" destOrd="0" presId="urn:microsoft.com/office/officeart/2005/8/layout/vList5"/>
    <dgm:cxn modelId="{5665AEB0-2620-45A8-82D6-FE644056326D}" type="presParOf" srcId="{C1D013BD-F0D2-4FA0-9D8F-10555821FD77}" destId="{A93B148E-69B9-41A8-A3B5-7052FF05BF78}" srcOrd="0" destOrd="0" presId="urn:microsoft.com/office/officeart/2005/8/layout/vList5"/>
    <dgm:cxn modelId="{E8A83B1F-C4E4-4A2D-A128-6C456F7C459A}" type="presParOf" srcId="{C1D013BD-F0D2-4FA0-9D8F-10555821FD77}" destId="{6C6F7E0C-960D-44AE-A9DA-D73132E049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8E3E6-AC2B-4181-A252-59A74D1E6C6C}">
      <dsp:nvSpPr>
        <dsp:cNvPr id="0" name=""/>
        <dsp:cNvSpPr/>
      </dsp:nvSpPr>
      <dsp:spPr>
        <a:xfrm rot="5400000">
          <a:off x="5180435" y="-2166216"/>
          <a:ext cx="6932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Trazer aqui riscos mapeados</a:t>
          </a:r>
        </a:p>
        <a:p>
          <a:pPr marL="171450" lvl="1" indent="-171450" algn="l" defTabSz="800100">
            <a:lnSpc>
              <a:spcPct val="90000"/>
            </a:lnSpc>
            <a:spcBef>
              <a:spcPct val="0"/>
            </a:spcBef>
            <a:spcAft>
              <a:spcPct val="15000"/>
            </a:spcAft>
            <a:buChar char="•"/>
          </a:pPr>
          <a:endParaRPr lang="pt-BR" sz="1800" kern="1200" dirty="0"/>
        </a:p>
      </dsp:txBody>
      <dsp:txXfrm rot="-5400000">
        <a:off x="2926079" y="121980"/>
        <a:ext cx="5168080" cy="625528"/>
      </dsp:txXfrm>
    </dsp:sp>
    <dsp:sp modelId="{76E38DF0-1B6A-4B87-9C25-CAC3B37022E6}">
      <dsp:nvSpPr>
        <dsp:cNvPr id="0" name=""/>
        <dsp:cNvSpPr/>
      </dsp:nvSpPr>
      <dsp:spPr>
        <a:xfrm>
          <a:off x="0" y="1488"/>
          <a:ext cx="2926080" cy="866510"/>
        </a:xfrm>
        <a:prstGeom prst="roundRect">
          <a:avLst/>
        </a:prstGeom>
        <a:solidFill>
          <a:srgbClr val="0E3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t-BR" sz="2000" kern="1200" dirty="0"/>
            <a:t>Agendamento</a:t>
          </a:r>
        </a:p>
      </dsp:txBody>
      <dsp:txXfrm>
        <a:off x="42300" y="43788"/>
        <a:ext cx="2841480" cy="781910"/>
      </dsp:txXfrm>
    </dsp:sp>
    <dsp:sp modelId="{BC3EC546-6BCA-4AD8-B554-973E706BD346}">
      <dsp:nvSpPr>
        <dsp:cNvPr id="0" name=""/>
        <dsp:cNvSpPr/>
      </dsp:nvSpPr>
      <dsp:spPr>
        <a:xfrm rot="5400000">
          <a:off x="5180435" y="-1256380"/>
          <a:ext cx="6932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Trazer aqui riscos mapeados</a:t>
          </a:r>
        </a:p>
        <a:p>
          <a:pPr marL="171450" lvl="1" indent="-171450" algn="l" defTabSz="800100">
            <a:lnSpc>
              <a:spcPct val="90000"/>
            </a:lnSpc>
            <a:spcBef>
              <a:spcPct val="0"/>
            </a:spcBef>
            <a:spcAft>
              <a:spcPct val="15000"/>
            </a:spcAft>
            <a:buChar char="•"/>
          </a:pPr>
          <a:endParaRPr lang="pt-BR" sz="1800" kern="1200" dirty="0"/>
        </a:p>
      </dsp:txBody>
      <dsp:txXfrm rot="-5400000">
        <a:off x="2926079" y="1031816"/>
        <a:ext cx="5168080" cy="625528"/>
      </dsp:txXfrm>
    </dsp:sp>
    <dsp:sp modelId="{F69BC4BC-4E64-418F-BD04-C141BD79F866}">
      <dsp:nvSpPr>
        <dsp:cNvPr id="0" name=""/>
        <dsp:cNvSpPr/>
      </dsp:nvSpPr>
      <dsp:spPr>
        <a:xfrm>
          <a:off x="0" y="911324"/>
          <a:ext cx="2926080" cy="866510"/>
        </a:xfrm>
        <a:prstGeom prst="roundRect">
          <a:avLst/>
        </a:prstGeom>
        <a:solidFill>
          <a:srgbClr val="0E3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t-BR" sz="2000" kern="1200" dirty="0"/>
            <a:t>Prontuários</a:t>
          </a:r>
        </a:p>
      </dsp:txBody>
      <dsp:txXfrm>
        <a:off x="42300" y="953624"/>
        <a:ext cx="2841480" cy="781910"/>
      </dsp:txXfrm>
    </dsp:sp>
    <dsp:sp modelId="{96194BAB-2E01-4F59-86B4-EE4C0A5E8CF1}">
      <dsp:nvSpPr>
        <dsp:cNvPr id="0" name=""/>
        <dsp:cNvSpPr/>
      </dsp:nvSpPr>
      <dsp:spPr>
        <a:xfrm rot="5400000">
          <a:off x="5180435" y="-346544"/>
          <a:ext cx="6932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Trazer aqui riscos mapeados</a:t>
          </a:r>
        </a:p>
        <a:p>
          <a:pPr marL="171450" lvl="1" indent="-171450" algn="l" defTabSz="800100">
            <a:lnSpc>
              <a:spcPct val="90000"/>
            </a:lnSpc>
            <a:spcBef>
              <a:spcPct val="0"/>
            </a:spcBef>
            <a:spcAft>
              <a:spcPct val="15000"/>
            </a:spcAft>
            <a:buChar char="•"/>
          </a:pPr>
          <a:endParaRPr lang="pt-BR" sz="1800" kern="1200" dirty="0"/>
        </a:p>
      </dsp:txBody>
      <dsp:txXfrm rot="-5400000">
        <a:off x="2926079" y="1941652"/>
        <a:ext cx="5168080" cy="625528"/>
      </dsp:txXfrm>
    </dsp:sp>
    <dsp:sp modelId="{13650FCD-0CBD-4090-B3CE-2A6EA4C502B0}">
      <dsp:nvSpPr>
        <dsp:cNvPr id="0" name=""/>
        <dsp:cNvSpPr/>
      </dsp:nvSpPr>
      <dsp:spPr>
        <a:xfrm>
          <a:off x="0" y="1821160"/>
          <a:ext cx="2926080" cy="866510"/>
        </a:xfrm>
        <a:prstGeom prst="roundRect">
          <a:avLst/>
        </a:prstGeom>
        <a:solidFill>
          <a:srgbClr val="0E3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t-BR" sz="2000" kern="1200" dirty="0"/>
            <a:t>Comunicação e Integração com APS</a:t>
          </a:r>
        </a:p>
      </dsp:txBody>
      <dsp:txXfrm>
        <a:off x="42300" y="1863460"/>
        <a:ext cx="2841480" cy="781910"/>
      </dsp:txXfrm>
    </dsp:sp>
    <dsp:sp modelId="{ADD3D18E-AE8E-4370-B0F9-FE4B91361A87}">
      <dsp:nvSpPr>
        <dsp:cNvPr id="0" name=""/>
        <dsp:cNvSpPr/>
      </dsp:nvSpPr>
      <dsp:spPr>
        <a:xfrm rot="5400000">
          <a:off x="5180435" y="563291"/>
          <a:ext cx="6932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Trazer aqui riscos mapeados</a:t>
          </a:r>
        </a:p>
        <a:p>
          <a:pPr marL="171450" lvl="1" indent="-171450" algn="l" defTabSz="800100">
            <a:lnSpc>
              <a:spcPct val="90000"/>
            </a:lnSpc>
            <a:spcBef>
              <a:spcPct val="0"/>
            </a:spcBef>
            <a:spcAft>
              <a:spcPct val="15000"/>
            </a:spcAft>
            <a:buChar char="•"/>
          </a:pPr>
          <a:endParaRPr lang="pt-BR" sz="1800" kern="1200" dirty="0"/>
        </a:p>
      </dsp:txBody>
      <dsp:txXfrm rot="-5400000">
        <a:off x="2926079" y="2851487"/>
        <a:ext cx="5168080" cy="625528"/>
      </dsp:txXfrm>
    </dsp:sp>
    <dsp:sp modelId="{A39848AA-1D2D-49B5-8AE2-4EFF7C764A37}">
      <dsp:nvSpPr>
        <dsp:cNvPr id="0" name=""/>
        <dsp:cNvSpPr/>
      </dsp:nvSpPr>
      <dsp:spPr>
        <a:xfrm>
          <a:off x="0" y="2730996"/>
          <a:ext cx="2926080" cy="866510"/>
        </a:xfrm>
        <a:prstGeom prst="roundRect">
          <a:avLst/>
        </a:prstGeom>
        <a:solidFill>
          <a:srgbClr val="0E3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t-BR" sz="2000" kern="1200" dirty="0"/>
            <a:t>Processos preliminares ao ciclo de atenção contínua</a:t>
          </a:r>
        </a:p>
      </dsp:txBody>
      <dsp:txXfrm>
        <a:off x="42300" y="2773296"/>
        <a:ext cx="2841480" cy="781910"/>
      </dsp:txXfrm>
    </dsp:sp>
    <dsp:sp modelId="{18063AC6-69C3-446B-AAD6-17C7C2A200C6}">
      <dsp:nvSpPr>
        <dsp:cNvPr id="0" name=""/>
        <dsp:cNvSpPr/>
      </dsp:nvSpPr>
      <dsp:spPr>
        <a:xfrm rot="5400000">
          <a:off x="5180435" y="1473127"/>
          <a:ext cx="6932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Trazer aqui riscos mapeados</a:t>
          </a:r>
        </a:p>
        <a:p>
          <a:pPr marL="171450" lvl="1" indent="-171450" algn="l" defTabSz="800100">
            <a:lnSpc>
              <a:spcPct val="90000"/>
            </a:lnSpc>
            <a:spcBef>
              <a:spcPct val="0"/>
            </a:spcBef>
            <a:spcAft>
              <a:spcPct val="15000"/>
            </a:spcAft>
            <a:buChar char="•"/>
          </a:pPr>
          <a:endParaRPr lang="pt-BR" sz="1800" kern="1200" dirty="0"/>
        </a:p>
      </dsp:txBody>
      <dsp:txXfrm rot="-5400000">
        <a:off x="2926079" y="3761323"/>
        <a:ext cx="5168080" cy="625528"/>
      </dsp:txXfrm>
    </dsp:sp>
    <dsp:sp modelId="{1E5073BE-6B86-4F62-ACCB-BB087E92088A}">
      <dsp:nvSpPr>
        <dsp:cNvPr id="0" name=""/>
        <dsp:cNvSpPr/>
      </dsp:nvSpPr>
      <dsp:spPr>
        <a:xfrm>
          <a:off x="0" y="3640832"/>
          <a:ext cx="2926080" cy="866510"/>
        </a:xfrm>
        <a:prstGeom prst="roundRect">
          <a:avLst/>
        </a:prstGeom>
        <a:solidFill>
          <a:srgbClr val="0E3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t-BR" sz="2000" kern="1200" dirty="0"/>
            <a:t>Ponto de Apoio</a:t>
          </a:r>
        </a:p>
      </dsp:txBody>
      <dsp:txXfrm>
        <a:off x="42300" y="3683132"/>
        <a:ext cx="2841480" cy="781910"/>
      </dsp:txXfrm>
    </dsp:sp>
    <dsp:sp modelId="{6C6F7E0C-960D-44AE-A9DA-D73132E04981}">
      <dsp:nvSpPr>
        <dsp:cNvPr id="0" name=""/>
        <dsp:cNvSpPr/>
      </dsp:nvSpPr>
      <dsp:spPr>
        <a:xfrm rot="5400000">
          <a:off x="5180435" y="2382963"/>
          <a:ext cx="693208"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Trazer aqui riscos mapeados</a:t>
          </a:r>
        </a:p>
        <a:p>
          <a:pPr marL="171450" lvl="1" indent="-171450" algn="l" defTabSz="800100">
            <a:lnSpc>
              <a:spcPct val="90000"/>
            </a:lnSpc>
            <a:spcBef>
              <a:spcPct val="0"/>
            </a:spcBef>
            <a:spcAft>
              <a:spcPct val="15000"/>
            </a:spcAft>
            <a:buChar char="•"/>
          </a:pPr>
          <a:endParaRPr lang="pt-BR" sz="1800" kern="1200" dirty="0"/>
        </a:p>
      </dsp:txBody>
      <dsp:txXfrm rot="-5400000">
        <a:off x="2926079" y="4671159"/>
        <a:ext cx="5168080" cy="625528"/>
      </dsp:txXfrm>
    </dsp:sp>
    <dsp:sp modelId="{A93B148E-69B9-41A8-A3B5-7052FF05BF78}">
      <dsp:nvSpPr>
        <dsp:cNvPr id="0" name=""/>
        <dsp:cNvSpPr/>
      </dsp:nvSpPr>
      <dsp:spPr>
        <a:xfrm>
          <a:off x="0" y="4550668"/>
          <a:ext cx="2926080" cy="866510"/>
        </a:xfrm>
        <a:prstGeom prst="roundRect">
          <a:avLst/>
        </a:prstGeom>
        <a:solidFill>
          <a:srgbClr val="0E34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t-BR" sz="2000" kern="1200" dirty="0"/>
            <a:t>Plano de cuidados</a:t>
          </a:r>
        </a:p>
      </dsp:txBody>
      <dsp:txXfrm>
        <a:off x="42300" y="4592968"/>
        <a:ext cx="2841480" cy="7819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C24839-7C19-45C1-9C4A-821238DD8A81}" type="datetimeFigureOut">
              <a:rPr lang="pt-BR" smtClean="0"/>
              <a:t>02/03/2023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DA19F5-598E-46EC-B008-6B9FDEF94FE6}" type="slidenum">
              <a:rPr lang="pt-BR" smtClean="0"/>
              <a:t>‹nº›</a:t>
            </a:fld>
            <a:endParaRPr lang="pt-BR"/>
          </a:p>
        </p:txBody>
      </p:sp>
    </p:spTree>
    <p:extLst>
      <p:ext uri="{BB962C8B-B14F-4D97-AF65-F5344CB8AC3E}">
        <p14:creationId xmlns:p14="http://schemas.microsoft.com/office/powerpoint/2010/main" val="22614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22B06-FE82-4328-8488-C3EC27F1050C}" type="datetimeFigureOut">
              <a:rPr lang="pt-BR" smtClean="0"/>
              <a:t>02/03/2023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CC49-8AAC-42AA-B613-EF323627394B}" type="slidenum">
              <a:rPr lang="pt-BR" smtClean="0"/>
              <a:t>‹nº›</a:t>
            </a:fld>
            <a:endParaRPr lang="pt-BR"/>
          </a:p>
        </p:txBody>
      </p:sp>
    </p:spTree>
    <p:extLst>
      <p:ext uri="{BB962C8B-B14F-4D97-AF65-F5344CB8AC3E}">
        <p14:creationId xmlns:p14="http://schemas.microsoft.com/office/powerpoint/2010/main" val="148628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609323" y="2640562"/>
            <a:ext cx="7374294" cy="776094"/>
          </a:xfrm>
        </p:spPr>
        <p:txBody>
          <a:bodyPr anchor="b">
            <a:normAutofit/>
          </a:bodyPr>
          <a:lstStyle>
            <a:lvl1pPr algn="r">
              <a:defRPr sz="4000"/>
            </a:lvl1pPr>
          </a:lstStyle>
          <a:p>
            <a:r>
              <a:rPr lang="pt-BR" dirty="0"/>
              <a:t>Clique para editar o título mestre</a:t>
            </a:r>
          </a:p>
        </p:txBody>
      </p:sp>
    </p:spTree>
    <p:extLst>
      <p:ext uri="{BB962C8B-B14F-4D97-AF65-F5344CB8AC3E}">
        <p14:creationId xmlns:p14="http://schemas.microsoft.com/office/powerpoint/2010/main" val="27280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A75E19"/>
                </a:solidFill>
              </a:defRPr>
            </a:lvl1pPr>
            <a:lvl2pPr>
              <a:defRPr>
                <a:solidFill>
                  <a:srgbClr val="A75E19"/>
                </a:solidFill>
              </a:defRPr>
            </a:lvl2pPr>
            <a:lvl3pPr>
              <a:defRPr>
                <a:solidFill>
                  <a:srgbClr val="A75E19"/>
                </a:solidFill>
              </a:defRPr>
            </a:lvl3pPr>
            <a:lvl4pPr>
              <a:defRPr>
                <a:solidFill>
                  <a:srgbClr val="A75E19"/>
                </a:solidFill>
              </a:defRPr>
            </a:lvl4pPr>
            <a:lvl5pPr>
              <a:defRPr>
                <a:solidFill>
                  <a:srgbClr val="A75E19"/>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6167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8342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3215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111442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
        <p:nvSpPr>
          <p:cNvPr id="5" name="Espaço Reservado para Número de Slide 4"/>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926100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83074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93688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741712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31047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66597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02/03/2023</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226573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838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02/03/2023</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830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l">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45346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76753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230961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565485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755156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2035011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8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4584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376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05029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4013494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63370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07519" y="1122363"/>
            <a:ext cx="10639925" cy="2387600"/>
          </a:xfrm>
        </p:spPr>
        <p:txBody>
          <a:bodyPr anchor="b"/>
          <a:lstStyle>
            <a:lvl1pPr algn="l">
              <a:defRPr sz="6000"/>
            </a:lvl1pPr>
          </a:lstStyle>
          <a:p>
            <a:r>
              <a:rPr lang="pt-BR" dirty="0"/>
              <a:t>Clique para editar o </a:t>
            </a:r>
            <a:br>
              <a:rPr lang="pt-BR" dirty="0"/>
            </a:br>
            <a:r>
              <a:rPr lang="pt-BR" dirty="0"/>
              <a:t>título mestre</a:t>
            </a:r>
          </a:p>
        </p:txBody>
      </p:sp>
      <p:sp>
        <p:nvSpPr>
          <p:cNvPr id="3" name="Subtítulo 2"/>
          <p:cNvSpPr>
            <a:spLocks noGrp="1"/>
          </p:cNvSpPr>
          <p:nvPr>
            <p:ph type="subTitle" idx="1"/>
          </p:nvPr>
        </p:nvSpPr>
        <p:spPr>
          <a:xfrm>
            <a:off x="407519" y="3602038"/>
            <a:ext cx="106399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1674946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BE6311"/>
                </a:solidFill>
              </a:defRPr>
            </a:lvl1pPr>
            <a:lvl2pPr>
              <a:defRPr>
                <a:solidFill>
                  <a:srgbClr val="BE6311"/>
                </a:solidFill>
              </a:defRPr>
            </a:lvl2pPr>
            <a:lvl3pPr>
              <a:defRPr>
                <a:solidFill>
                  <a:srgbClr val="BE6311"/>
                </a:solidFill>
              </a:defRPr>
            </a:lvl3pPr>
            <a:lvl4pPr>
              <a:defRPr>
                <a:solidFill>
                  <a:srgbClr val="BE6311"/>
                </a:solidFill>
              </a:defRPr>
            </a:lvl4pPr>
            <a:lvl5pPr>
              <a:defRPr>
                <a:solidFill>
                  <a:srgbClr val="BE631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428197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289861"/>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1695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75616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967"/>
            <a:ext cx="5181600" cy="358295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967"/>
            <a:ext cx="5181600" cy="358295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48642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989045"/>
            <a:ext cx="10515600" cy="1177504"/>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267338"/>
            <a:ext cx="5157787"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403182" y="2980936"/>
            <a:ext cx="5157787" cy="298132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267338"/>
            <a:ext cx="5183188"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5735594" y="2980936"/>
            <a:ext cx="5183188" cy="29813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27993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1824257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49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1835204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dirty="0"/>
              <a:t>Clique para editar o título mestre</a:t>
            </a:r>
          </a:p>
        </p:txBody>
      </p:sp>
      <p:sp>
        <p:nvSpPr>
          <p:cNvPr id="3" name="Espaço Reservado para Imagem 2"/>
          <p:cNvSpPr>
            <a:spLocks noGrp="1"/>
          </p:cNvSpPr>
          <p:nvPr>
            <p:ph type="pic" idx="1"/>
          </p:nvPr>
        </p:nvSpPr>
        <p:spPr>
          <a:xfrm>
            <a:off x="4743305" y="1247291"/>
            <a:ext cx="6172200" cy="46592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431763" y="2309327"/>
            <a:ext cx="3932237" cy="35972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3136212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1045029"/>
            <a:ext cx="10520686" cy="1138592"/>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520686" cy="3596210"/>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838435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250594" y="1082351"/>
            <a:ext cx="2628900" cy="4814596"/>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587828" y="1082351"/>
            <a:ext cx="7510366" cy="4814596"/>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38996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1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81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6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353221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02/03/2023</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994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019712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8.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8.xml"/><Relationship Id="rId1" Type="http://schemas.openxmlformats.org/officeDocument/2006/relationships/slideLayout" Target="../slideLayouts/slideLayout44.xml"/><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Retângulo 7"/>
          <p:cNvSpPr/>
          <p:nvPr userDrawn="1"/>
        </p:nvSpPr>
        <p:spPr>
          <a:xfrm>
            <a:off x="4599214" y="2352502"/>
            <a:ext cx="7592785" cy="1438102"/>
          </a:xfrm>
          <a:prstGeom prst="rect">
            <a:avLst/>
          </a:prstGeom>
          <a:solidFill>
            <a:srgbClr val="0E344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4599214" y="2638273"/>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140145146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780316"/>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891724038"/>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5219"/>
          </a:xfrm>
          <a:prstGeom prst="rect">
            <a:avLst/>
          </a:prstGeom>
          <a:solidFill>
            <a:srgbClr val="006F7B"/>
          </a:solidFill>
        </p:spPr>
      </p:pic>
      <p:pic>
        <p:nvPicPr>
          <p:cNvPr id="8" name="Imagem 7"/>
          <p:cNvPicPr>
            <a:picLocks noChangeAspect="1"/>
          </p:cNvPicPr>
          <p:nvPr userDrawn="1"/>
        </p:nvPicPr>
        <p:blipFill rotWithShape="1">
          <a:blip r:embed="rId5" cstate="print">
            <a:extLst>
              <a:ext uri="{28A0092B-C50C-407E-A947-70E740481C1C}">
                <a14:useLocalDpi xmlns:a14="http://schemas.microsoft.com/office/drawing/2010/main" val="0"/>
              </a:ext>
            </a:extLst>
          </a:blip>
          <a:srcRect l="70270" t="1588"/>
          <a:stretch/>
        </p:blipFill>
        <p:spPr>
          <a:xfrm>
            <a:off x="8567351" y="2463113"/>
            <a:ext cx="3624646" cy="255793"/>
          </a:xfrm>
          <a:prstGeom prst="rect">
            <a:avLst/>
          </a:prstGeom>
        </p:spPr>
      </p:pic>
      <p:sp>
        <p:nvSpPr>
          <p:cNvPr id="6" name="Retângulo 5"/>
          <p:cNvSpPr/>
          <p:nvPr userDrawn="1"/>
        </p:nvSpPr>
        <p:spPr>
          <a:xfrm>
            <a:off x="0" y="1"/>
            <a:ext cx="12192000" cy="222098"/>
          </a:xfrm>
          <a:prstGeom prst="rect">
            <a:avLst/>
          </a:prstGeom>
          <a:solidFill>
            <a:srgbClr val="0E344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1" name="Imagem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600073"/>
            <a:ext cx="12192000" cy="255146"/>
          </a:xfrm>
          <a:prstGeom prst="rect">
            <a:avLst/>
          </a:prstGeom>
        </p:spPr>
      </p:pic>
      <p:sp>
        <p:nvSpPr>
          <p:cNvPr id="2"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pic>
        <p:nvPicPr>
          <p:cNvPr id="3" name="Imagem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595298"/>
            <a:ext cx="12191998" cy="259921"/>
          </a:xfrm>
          <a:prstGeom prst="rect">
            <a:avLst/>
          </a:prstGeom>
        </p:spPr>
      </p:pic>
    </p:spTree>
    <p:extLst>
      <p:ext uri="{BB962C8B-B14F-4D97-AF65-F5344CB8AC3E}">
        <p14:creationId xmlns:p14="http://schemas.microsoft.com/office/powerpoint/2010/main" val="2567163464"/>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r" defTabSz="914400" rtl="0" eaLnBrk="1" latinLnBrk="0" hangingPunct="1">
        <a:lnSpc>
          <a:spcPct val="90000"/>
        </a:lnSpc>
        <a:spcBef>
          <a:spcPct val="0"/>
        </a:spcBef>
        <a:buNone/>
        <a:defRPr sz="3600" kern="1200">
          <a:solidFill>
            <a:srgbClr val="0E3449"/>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Imagem 4"/>
          <p:cNvPicPr>
            <a:picLocks noChangeAspect="1"/>
          </p:cNvPicPr>
          <p:nvPr userDrawn="1"/>
        </p:nvPicPr>
        <p:blipFill rotWithShape="1">
          <a:blip r:embed="rId15" cstate="print">
            <a:extLst>
              <a:ext uri="{28A0092B-C50C-407E-A947-70E740481C1C}">
                <a14:useLocalDpi xmlns:a14="http://schemas.microsoft.com/office/drawing/2010/main" val="0"/>
              </a:ext>
            </a:extLst>
          </a:blip>
          <a:srcRect r="10025"/>
          <a:stretch/>
        </p:blipFill>
        <p:spPr>
          <a:xfrm>
            <a:off x="10926997" y="3956181"/>
            <a:ext cx="1256766" cy="2911936"/>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BDAA-36E9-4AC9-8C53-4A47F672A043}" type="slidenum">
              <a:rPr lang="pt-BR" smtClean="0"/>
              <a:t>‹nº›</a:t>
            </a:fld>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0E3449"/>
                </a:solidFill>
                <a:effectLst/>
                <a:latin typeface="+mn-lt"/>
              </a:rPr>
              <a:t>PlanificaSUS</a:t>
            </a:r>
            <a:endParaRPr lang="pt-BR" sz="2800" b="0" cap="none" spc="0" dirty="0">
              <a:ln w="0"/>
              <a:solidFill>
                <a:srgbClr val="0E3449"/>
              </a:solidFill>
              <a:effectLst/>
              <a:latin typeface="+mn-lt"/>
            </a:endParaRPr>
          </a:p>
        </p:txBody>
      </p:sp>
      <p:sp>
        <p:nvSpPr>
          <p:cNvPr id="11" name="Retângulo 10"/>
          <p:cNvSpPr/>
          <p:nvPr userDrawn="1"/>
        </p:nvSpPr>
        <p:spPr>
          <a:xfrm>
            <a:off x="0" y="1"/>
            <a:ext cx="12192000" cy="222098"/>
          </a:xfrm>
          <a:prstGeom prst="rect">
            <a:avLst/>
          </a:prstGeom>
          <a:solidFill>
            <a:srgbClr val="0E344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6074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 id="2147483694" r:id="rId13"/>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09999"/>
        </a:buClr>
        <a:buFontTx/>
        <a:buBlip>
          <a:blip r:embed="rId16"/>
        </a:buBlip>
        <a:defRPr sz="2200" kern="1200" baseline="0">
          <a:solidFill>
            <a:srgbClr val="0E3449"/>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6"/>
        </a:buBlip>
        <a:defRPr sz="2000" kern="1200" baseline="0">
          <a:solidFill>
            <a:srgbClr val="0E3449"/>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6"/>
        </a:buBlip>
        <a:defRPr sz="1800" kern="1200" baseline="0">
          <a:solidFill>
            <a:srgbClr val="0E3449"/>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6"/>
        </a:buBlip>
        <a:defRPr sz="1600" kern="1200" baseline="0">
          <a:solidFill>
            <a:srgbClr val="0E3449"/>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6"/>
        </a:buBlip>
        <a:defRPr sz="1400" kern="1200" baseline="0">
          <a:solidFill>
            <a:srgbClr val="0E344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tângulo 3"/>
          <p:cNvSpPr/>
          <p:nvPr userDrawn="1"/>
        </p:nvSpPr>
        <p:spPr>
          <a:xfrm>
            <a:off x="0" y="0"/>
            <a:ext cx="12192000" cy="6858000"/>
          </a:xfrm>
          <a:prstGeom prst="rect">
            <a:avLst/>
          </a:prstGeom>
          <a:solidFill>
            <a:srgbClr val="0E344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6" name="Imagem 5"/>
          <p:cNvPicPr>
            <a:picLocks noChangeAspect="1"/>
          </p:cNvPicPr>
          <p:nvPr userDrawn="1"/>
        </p:nvPicPr>
        <p:blipFill rotWithShape="1">
          <a:blip r:embed="rId13" cstate="print">
            <a:extLst>
              <a:ext uri="{28A0092B-C50C-407E-A947-70E740481C1C}">
                <a14:useLocalDpi xmlns:a14="http://schemas.microsoft.com/office/drawing/2010/main" val="0"/>
              </a:ext>
            </a:extLst>
          </a:blip>
          <a:srcRect r="10464"/>
          <a:stretch/>
        </p:blipFill>
        <p:spPr>
          <a:xfrm>
            <a:off x="10948085" y="3956180"/>
            <a:ext cx="1252153" cy="2915445"/>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3" name="Retângulo 12"/>
          <p:cNvSpPr/>
          <p:nvPr userDrawn="1"/>
        </p:nvSpPr>
        <p:spPr>
          <a:xfrm>
            <a:off x="0" y="1"/>
            <a:ext cx="12192000" cy="222098"/>
          </a:xfrm>
          <a:prstGeom prst="rect">
            <a:avLst/>
          </a:prstGeom>
          <a:solidFill>
            <a:srgbClr val="6B84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chemeClr val="bg1"/>
                </a:solidFill>
                <a:effectLst/>
                <a:latin typeface="+mn-lt"/>
              </a:rPr>
              <a:t>PlanificaSUS</a:t>
            </a:r>
            <a:endParaRPr lang="pt-BR" sz="2800" b="0" cap="none" spc="0" dirty="0">
              <a:ln w="0"/>
              <a:solidFill>
                <a:schemeClr val="bg1"/>
              </a:solidFill>
              <a:effectLst/>
              <a:latin typeface="+mn-lt"/>
            </a:endParaRPr>
          </a:p>
        </p:txBody>
      </p:sp>
    </p:spTree>
    <p:extLst>
      <p:ext uri="{BB962C8B-B14F-4D97-AF65-F5344CB8AC3E}">
        <p14:creationId xmlns:p14="http://schemas.microsoft.com/office/powerpoint/2010/main" val="2829222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b="1" kern="1200" baseline="0">
          <a:solidFill>
            <a:schemeClr val="bg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4"/>
        </a:buBlip>
        <a:defRPr sz="2200" kern="1200"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4"/>
        </a:buBlip>
        <a:defRPr sz="200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4"/>
        </a:buBlip>
        <a:defRPr sz="180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4"/>
        </a:buBlip>
        <a:defRPr sz="160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4"/>
        </a:buBlip>
        <a:defRPr sz="14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42783" y="1108988"/>
            <a:ext cx="10515600" cy="1197088"/>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515600" cy="3512789"/>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Retângulo 5"/>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0E3449"/>
                </a:solidFill>
                <a:effectLst/>
                <a:latin typeface="+mn-lt"/>
              </a:rPr>
              <a:t>PlanificaSUS</a:t>
            </a:r>
            <a:endParaRPr lang="pt-BR" sz="2800" b="0" cap="none" spc="0" dirty="0">
              <a:ln w="0"/>
              <a:solidFill>
                <a:srgbClr val="0E3449"/>
              </a:solidFill>
              <a:effectLst/>
              <a:latin typeface="+mn-lt"/>
            </a:endParaRPr>
          </a:p>
        </p:txBody>
      </p:sp>
      <p:pic>
        <p:nvPicPr>
          <p:cNvPr id="8" name="Imagem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595298"/>
            <a:ext cx="12191998" cy="259921"/>
          </a:xfrm>
          <a:prstGeom prst="rect">
            <a:avLst/>
          </a:prstGeom>
        </p:spPr>
      </p:pic>
      <p:pic>
        <p:nvPicPr>
          <p:cNvPr id="9" name="Imagem 8"/>
          <p:cNvPicPr>
            <a:picLocks noChangeAspect="1"/>
          </p:cNvPicPr>
          <p:nvPr userDrawn="1"/>
        </p:nvPicPr>
        <p:blipFill rotWithShape="1">
          <a:blip r:embed="rId14" cstate="print">
            <a:extLst>
              <a:ext uri="{28A0092B-C50C-407E-A947-70E740481C1C}">
                <a14:useLocalDpi xmlns:a14="http://schemas.microsoft.com/office/drawing/2010/main" val="0"/>
              </a:ext>
            </a:extLst>
          </a:blip>
          <a:srcRect r="10025"/>
          <a:stretch/>
        </p:blipFill>
        <p:spPr>
          <a:xfrm>
            <a:off x="10926997" y="3956181"/>
            <a:ext cx="1256766" cy="2911936"/>
          </a:xfrm>
          <a:prstGeom prst="rect">
            <a:avLst/>
          </a:prstGeom>
        </p:spPr>
      </p:pic>
    </p:spTree>
    <p:extLst>
      <p:ext uri="{BB962C8B-B14F-4D97-AF65-F5344CB8AC3E}">
        <p14:creationId xmlns:p14="http://schemas.microsoft.com/office/powerpoint/2010/main" val="2209282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5"/>
        </a:buBlip>
        <a:defRPr sz="2200" kern="1200" baseline="0">
          <a:solidFill>
            <a:srgbClr val="0E3449"/>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5"/>
        </a:buBlip>
        <a:defRPr sz="2000" kern="1200" baseline="0">
          <a:solidFill>
            <a:srgbClr val="0E3449"/>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5"/>
        </a:buBlip>
        <a:defRPr sz="1800" kern="1200" baseline="0">
          <a:solidFill>
            <a:srgbClr val="0E3449"/>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5"/>
        </a:buBlip>
        <a:defRPr sz="1600" kern="1200" baseline="0">
          <a:solidFill>
            <a:srgbClr val="0E3449"/>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5"/>
        </a:buBlip>
        <a:defRPr sz="1400" kern="1200" baseline="0">
          <a:solidFill>
            <a:srgbClr val="0E344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spaço Reservado para Conteúd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tângulo 4"/>
          <p:cNvSpPr/>
          <p:nvPr userDrawn="1"/>
        </p:nvSpPr>
        <p:spPr>
          <a:xfrm>
            <a:off x="4967416" y="899010"/>
            <a:ext cx="4160108" cy="1569660"/>
          </a:xfrm>
          <a:prstGeom prst="rect">
            <a:avLst/>
          </a:prstGeom>
        </p:spPr>
        <p:txBody>
          <a:bodyPr wrap="square">
            <a:spAutoFit/>
          </a:bodyPr>
          <a:lstStyle/>
          <a:p>
            <a:pPr algn="ctr"/>
            <a:r>
              <a:rPr lang="pt-BR" sz="3200" b="1" dirty="0">
                <a:solidFill>
                  <a:srgbClr val="0E3449"/>
                </a:solidFill>
              </a:rPr>
              <a:t>planificasus.com.br</a:t>
            </a:r>
          </a:p>
          <a:p>
            <a:pPr algn="ctr"/>
            <a:endParaRPr lang="pt-BR" sz="2400" b="1" dirty="0">
              <a:solidFill>
                <a:srgbClr val="0E3449"/>
              </a:solidFill>
            </a:endParaRPr>
          </a:p>
          <a:p>
            <a:pPr algn="ctr"/>
            <a:r>
              <a:rPr lang="pt-BR" sz="2000" dirty="0">
                <a:solidFill>
                  <a:srgbClr val="0E3449"/>
                </a:solidFill>
              </a:rPr>
              <a:t>Visite o </a:t>
            </a:r>
            <a:r>
              <a:rPr lang="pt-BR" sz="2000" b="1" dirty="0">
                <a:solidFill>
                  <a:srgbClr val="0E3449"/>
                </a:solidFill>
              </a:rPr>
              <a:t>e-Planifica </a:t>
            </a:r>
            <a:r>
              <a:rPr lang="pt-BR" sz="2000" dirty="0">
                <a:solidFill>
                  <a:srgbClr val="0E3449"/>
                </a:solidFill>
              </a:rPr>
              <a:t>e acesse os materiais do </a:t>
            </a:r>
            <a:r>
              <a:rPr lang="pt-BR" sz="2000" dirty="0" err="1">
                <a:solidFill>
                  <a:srgbClr val="0E3449"/>
                </a:solidFill>
              </a:rPr>
              <a:t>PlanificaSUS</a:t>
            </a:r>
            <a:r>
              <a:rPr lang="pt-BR" sz="2000" dirty="0">
                <a:solidFill>
                  <a:srgbClr val="0E3449"/>
                </a:solidFill>
              </a:rPr>
              <a:t>:</a:t>
            </a:r>
          </a:p>
        </p:txBody>
      </p:sp>
      <p:pic>
        <p:nvPicPr>
          <p:cNvPr id="6" name="Image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1042" y="2578442"/>
            <a:ext cx="1802937" cy="1802937"/>
          </a:xfrm>
          <a:prstGeom prst="rect">
            <a:avLst/>
          </a:prstGeom>
        </p:spPr>
      </p:pic>
    </p:spTree>
    <p:extLst>
      <p:ext uri="{BB962C8B-B14F-4D97-AF65-F5344CB8AC3E}">
        <p14:creationId xmlns:p14="http://schemas.microsoft.com/office/powerpoint/2010/main" val="205842245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783756238/7b59dec7af" TargetMode="External"/><Relationship Id="rId2" Type="http://schemas.openxmlformats.org/officeDocument/2006/relationships/hyperlink" Target="https://vimeo.com/783755845/dd5b28dd8a" TargetMode="Externa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vimeo.com/797457838/4bed693f03"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a:t>Material de Apoio – Parte I</a:t>
            </a:r>
          </a:p>
        </p:txBody>
      </p:sp>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0E3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(Light Títulos) 40 - branco</a:t>
            </a:r>
          </a:p>
          <a:p>
            <a:pPr marL="285750" indent="-285750">
              <a:buFont typeface="Arial" panose="020B0604020202020204" pitchFamily="34" charset="0"/>
              <a:buChar char="•"/>
              <a:defRPr/>
            </a:pPr>
            <a:r>
              <a:rPr lang="pt-BR" dirty="0"/>
              <a:t>Alinhada à direita</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406021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B07B8-8149-4BEE-AF3F-AA88D9300B7F}"/>
              </a:ext>
            </a:extLst>
          </p:cNvPr>
          <p:cNvSpPr>
            <a:spLocks noGrp="1"/>
          </p:cNvSpPr>
          <p:nvPr>
            <p:ph type="title"/>
          </p:nvPr>
        </p:nvSpPr>
        <p:spPr/>
        <p:txBody>
          <a:bodyPr/>
          <a:lstStyle/>
          <a:p>
            <a:r>
              <a:rPr lang="pt-BR" dirty="0"/>
              <a:t>Metas Internacionais de Segurança do Paciente na assistência </a:t>
            </a:r>
          </a:p>
        </p:txBody>
      </p:sp>
      <p:sp>
        <p:nvSpPr>
          <p:cNvPr id="3" name="Espaço Reservado para Conteúdo 2">
            <a:extLst>
              <a:ext uri="{FF2B5EF4-FFF2-40B4-BE49-F238E27FC236}">
                <a16:creationId xmlns:a16="http://schemas.microsoft.com/office/drawing/2014/main" id="{8EDA3056-D5D4-464D-9CF0-29EB16B83CAE}"/>
              </a:ext>
            </a:extLst>
          </p:cNvPr>
          <p:cNvSpPr>
            <a:spLocks noGrp="1"/>
          </p:cNvSpPr>
          <p:nvPr>
            <p:ph idx="1"/>
          </p:nvPr>
        </p:nvSpPr>
        <p:spPr/>
        <p:txBody>
          <a:bodyPr>
            <a:normAutofit lnSpcReduction="10000"/>
          </a:bodyPr>
          <a:lstStyle/>
          <a:p>
            <a:pPr marL="1258888" indent="0">
              <a:buNone/>
            </a:pPr>
            <a:r>
              <a:rPr lang="pt-BR" sz="2400" b="1" dirty="0">
                <a:solidFill>
                  <a:srgbClr val="0E3449"/>
                </a:solidFill>
              </a:rPr>
              <a:t>Meta 1 – Identificação correta do paciente </a:t>
            </a:r>
          </a:p>
          <a:p>
            <a:pPr marL="1258888" indent="0">
              <a:buNone/>
            </a:pPr>
            <a:endParaRPr lang="pt-BR" sz="2400" b="1" dirty="0">
              <a:solidFill>
                <a:srgbClr val="0E3449"/>
              </a:solidFill>
            </a:endParaRPr>
          </a:p>
          <a:p>
            <a:pPr marL="1258888" indent="0">
              <a:buNone/>
              <a:tabLst>
                <a:tab pos="630238" algn="l"/>
                <a:tab pos="1258888" algn="l"/>
              </a:tabLst>
            </a:pPr>
            <a:endParaRPr lang="pt-BR" sz="2400" dirty="0">
              <a:solidFill>
                <a:srgbClr val="0E3449"/>
              </a:solidFill>
            </a:endParaRPr>
          </a:p>
          <a:p>
            <a:pPr marL="1258888" indent="0">
              <a:buNone/>
              <a:tabLst>
                <a:tab pos="630238" algn="l"/>
                <a:tab pos="1258888" algn="l"/>
              </a:tabLst>
            </a:pPr>
            <a:r>
              <a:rPr lang="pt-BR" sz="2400" b="1" dirty="0">
                <a:solidFill>
                  <a:srgbClr val="0E3449"/>
                </a:solidFill>
              </a:rPr>
              <a:t>Meta 2 - Melhorar a eficácia da comunicação </a:t>
            </a:r>
          </a:p>
          <a:p>
            <a:endParaRPr lang="pt-BR" dirty="0">
              <a:solidFill>
                <a:srgbClr val="0E3449"/>
              </a:solidFill>
            </a:endParaRPr>
          </a:p>
          <a:p>
            <a:endParaRPr lang="pt-BR" dirty="0">
              <a:solidFill>
                <a:srgbClr val="0E3449"/>
              </a:solidFill>
            </a:endParaRPr>
          </a:p>
          <a:p>
            <a:pPr algn="just"/>
            <a:r>
              <a:rPr lang="pt-BR" dirty="0">
                <a:solidFill>
                  <a:srgbClr val="0E3449"/>
                </a:solidFill>
              </a:rPr>
              <a:t>Entende-se que o uso de uma mesma diretriz clínica, a regulação direta pela APS e o fluxo eficaz de informações entre especialistas e generalistas e entre profissionais e a pessoa usuária tende, por exemplo, a mitigar o risco de compartilhamentos para profissionais inadequados e a unidades de saúde erradas.</a:t>
            </a:r>
          </a:p>
        </p:txBody>
      </p:sp>
      <p:pic>
        <p:nvPicPr>
          <p:cNvPr id="5" name="Imagem 4">
            <a:extLst>
              <a:ext uri="{FF2B5EF4-FFF2-40B4-BE49-F238E27FC236}">
                <a16:creationId xmlns:a16="http://schemas.microsoft.com/office/drawing/2014/main" id="{95296AAF-F425-49BB-A701-7A19138FD689}"/>
              </a:ext>
            </a:extLst>
          </p:cNvPr>
          <p:cNvPicPr>
            <a:picLocks noChangeAspect="1"/>
          </p:cNvPicPr>
          <p:nvPr/>
        </p:nvPicPr>
        <p:blipFill>
          <a:blip r:embed="rId2"/>
          <a:stretch>
            <a:fillRect/>
          </a:stretch>
        </p:blipFill>
        <p:spPr>
          <a:xfrm>
            <a:off x="573045" y="3267325"/>
            <a:ext cx="1123950" cy="1200150"/>
          </a:xfrm>
          <a:prstGeom prst="rect">
            <a:avLst/>
          </a:prstGeom>
        </p:spPr>
      </p:pic>
      <p:pic>
        <p:nvPicPr>
          <p:cNvPr id="7" name="Imagem 6">
            <a:extLst>
              <a:ext uri="{FF2B5EF4-FFF2-40B4-BE49-F238E27FC236}">
                <a16:creationId xmlns:a16="http://schemas.microsoft.com/office/drawing/2014/main" id="{7BB9B718-0DB6-48CE-BD89-CC17CB2181E5}"/>
              </a:ext>
            </a:extLst>
          </p:cNvPr>
          <p:cNvPicPr>
            <a:picLocks noChangeAspect="1"/>
          </p:cNvPicPr>
          <p:nvPr/>
        </p:nvPicPr>
        <p:blipFill>
          <a:blip r:embed="rId3"/>
          <a:stretch>
            <a:fillRect/>
          </a:stretch>
        </p:blipFill>
        <p:spPr>
          <a:xfrm>
            <a:off x="608907" y="2171544"/>
            <a:ext cx="1104900" cy="1104900"/>
          </a:xfrm>
          <a:prstGeom prst="rect">
            <a:avLst/>
          </a:prstGeom>
        </p:spPr>
      </p:pic>
    </p:spTree>
    <p:extLst>
      <p:ext uri="{BB962C8B-B14F-4D97-AF65-F5344CB8AC3E}">
        <p14:creationId xmlns:p14="http://schemas.microsoft.com/office/powerpoint/2010/main" val="243958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6DE54-6051-422E-A3CF-166E89760C7B}"/>
              </a:ext>
            </a:extLst>
          </p:cNvPr>
          <p:cNvSpPr>
            <a:spLocks noGrp="1"/>
          </p:cNvSpPr>
          <p:nvPr>
            <p:ph type="title"/>
          </p:nvPr>
        </p:nvSpPr>
        <p:spPr/>
        <p:txBody>
          <a:bodyPr/>
          <a:lstStyle/>
          <a:p>
            <a:r>
              <a:rPr lang="pt-BR" dirty="0"/>
              <a:t>Elementos do Macroprocesso Assistência</a:t>
            </a:r>
          </a:p>
        </p:txBody>
      </p:sp>
      <p:sp>
        <p:nvSpPr>
          <p:cNvPr id="3" name="Espaço Reservado para Conteúdo 2">
            <a:extLst>
              <a:ext uri="{FF2B5EF4-FFF2-40B4-BE49-F238E27FC236}">
                <a16:creationId xmlns:a16="http://schemas.microsoft.com/office/drawing/2014/main" id="{DEB7E7A5-FDF4-4789-BB68-EED8DC08F8B3}"/>
              </a:ext>
            </a:extLst>
          </p:cNvPr>
          <p:cNvSpPr>
            <a:spLocks noGrp="1"/>
          </p:cNvSpPr>
          <p:nvPr>
            <p:ph idx="1"/>
          </p:nvPr>
        </p:nvSpPr>
        <p:spPr/>
        <p:txBody>
          <a:bodyPr>
            <a:normAutofit fontScale="92500" lnSpcReduction="20000"/>
          </a:bodyPr>
          <a:lstStyle/>
          <a:p>
            <a:pPr>
              <a:spcAft>
                <a:spcPts val="600"/>
              </a:spcAft>
            </a:pPr>
            <a:r>
              <a:rPr lang="pt-BR" dirty="0">
                <a:solidFill>
                  <a:srgbClr val="0E3449"/>
                </a:solidFill>
              </a:rPr>
              <a:t>Prontuário informatizado e integrado com a APS;</a:t>
            </a:r>
          </a:p>
          <a:p>
            <a:pPr>
              <a:spcAft>
                <a:spcPts val="600"/>
              </a:spcAft>
            </a:pPr>
            <a:r>
              <a:rPr lang="pt-BR" dirty="0">
                <a:solidFill>
                  <a:srgbClr val="0E3449"/>
                </a:solidFill>
              </a:rPr>
              <a:t>Programação do cuidado feita pela APS com estratificação de risco, realizada a partir de  diretrizes clínicas baseadas em evidências;</a:t>
            </a:r>
          </a:p>
          <a:p>
            <a:pPr>
              <a:spcAft>
                <a:spcPts val="600"/>
              </a:spcAft>
            </a:pPr>
            <a:r>
              <a:rPr lang="pt-BR" dirty="0">
                <a:solidFill>
                  <a:srgbClr val="0E3449"/>
                </a:solidFill>
              </a:rPr>
              <a:t>Pessoas usuárias vinculadas a uma mesma equipe de profissionais na AAE.</a:t>
            </a:r>
          </a:p>
          <a:p>
            <a:pPr>
              <a:spcAft>
                <a:spcPts val="600"/>
              </a:spcAft>
            </a:pPr>
            <a:r>
              <a:rPr lang="pt-BR" dirty="0">
                <a:solidFill>
                  <a:srgbClr val="0E3449"/>
                </a:solidFill>
              </a:rPr>
              <a:t>Equipe multiprofissional. </a:t>
            </a:r>
          </a:p>
          <a:p>
            <a:pPr>
              <a:spcAft>
                <a:spcPts val="600"/>
              </a:spcAft>
            </a:pPr>
            <a:r>
              <a:rPr lang="pt-BR" dirty="0">
                <a:solidFill>
                  <a:srgbClr val="0E3449"/>
                </a:solidFill>
              </a:rPr>
              <a:t>Vinculação entre os profissionais da APS e especialistas.</a:t>
            </a:r>
          </a:p>
          <a:p>
            <a:pPr>
              <a:spcAft>
                <a:spcPts val="600"/>
              </a:spcAft>
            </a:pPr>
            <a:r>
              <a:rPr lang="pt-BR" dirty="0">
                <a:solidFill>
                  <a:srgbClr val="0E3449"/>
                </a:solidFill>
              </a:rPr>
              <a:t>Intervenções articuladas em diretrizes clínicas baseada em evidências e compartilhadas com APS.</a:t>
            </a:r>
          </a:p>
          <a:p>
            <a:pPr>
              <a:spcAft>
                <a:spcPts val="600"/>
              </a:spcAft>
            </a:pPr>
            <a:r>
              <a:rPr lang="pt-BR" dirty="0">
                <a:solidFill>
                  <a:srgbClr val="0E3449"/>
                </a:solidFill>
              </a:rPr>
              <a:t>Uso de canais e instrumentos de comunicação que garantem a transferência de informações, como o plano de cuidados, que é partilhado com a APS</a:t>
            </a:r>
          </a:p>
          <a:p>
            <a:pPr>
              <a:spcAft>
                <a:spcPts val="600"/>
              </a:spcAft>
            </a:pPr>
            <a:endParaRPr lang="pt-BR" dirty="0">
              <a:solidFill>
                <a:srgbClr val="0E3449"/>
              </a:solidFill>
            </a:endParaRPr>
          </a:p>
        </p:txBody>
      </p:sp>
      <p:pic>
        <p:nvPicPr>
          <p:cNvPr id="6" name="Imagem 5">
            <a:extLst>
              <a:ext uri="{FF2B5EF4-FFF2-40B4-BE49-F238E27FC236}">
                <a16:creationId xmlns:a16="http://schemas.microsoft.com/office/drawing/2014/main" id="{CEF0E69A-968D-465C-8DB0-D2B1CC932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3118" y="1643294"/>
            <a:ext cx="5476683" cy="4633274"/>
          </a:xfrm>
          <a:prstGeom prst="rect">
            <a:avLst/>
          </a:prstGeom>
        </p:spPr>
      </p:pic>
    </p:spTree>
    <p:extLst>
      <p:ext uri="{BB962C8B-B14F-4D97-AF65-F5344CB8AC3E}">
        <p14:creationId xmlns:p14="http://schemas.microsoft.com/office/powerpoint/2010/main" val="169917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459B88-BD09-4538-B089-F81F8B8F9532}"/>
              </a:ext>
            </a:extLst>
          </p:cNvPr>
          <p:cNvSpPr>
            <a:spLocks noGrp="1"/>
          </p:cNvSpPr>
          <p:nvPr>
            <p:ph type="title"/>
          </p:nvPr>
        </p:nvSpPr>
        <p:spPr/>
        <p:txBody>
          <a:bodyPr/>
          <a:lstStyle/>
          <a:p>
            <a:r>
              <a:rPr lang="pt-BR" dirty="0"/>
              <a:t>Metas Internacionais de Segurança do Paciente na assistência </a:t>
            </a:r>
          </a:p>
        </p:txBody>
      </p:sp>
      <p:sp>
        <p:nvSpPr>
          <p:cNvPr id="3" name="Espaço Reservado para Conteúdo 2">
            <a:extLst>
              <a:ext uri="{FF2B5EF4-FFF2-40B4-BE49-F238E27FC236}">
                <a16:creationId xmlns:a16="http://schemas.microsoft.com/office/drawing/2014/main" id="{E14F48D3-CF2F-43A2-B911-E831155AFE61}"/>
              </a:ext>
            </a:extLst>
          </p:cNvPr>
          <p:cNvSpPr>
            <a:spLocks noGrp="1"/>
          </p:cNvSpPr>
          <p:nvPr>
            <p:ph idx="1"/>
          </p:nvPr>
        </p:nvSpPr>
        <p:spPr/>
        <p:txBody>
          <a:bodyPr/>
          <a:lstStyle/>
          <a:p>
            <a:pPr marL="1349375" indent="0">
              <a:buNone/>
            </a:pPr>
            <a:r>
              <a:rPr lang="pt-BR" sz="2400" b="1" dirty="0">
                <a:solidFill>
                  <a:srgbClr val="0E3449"/>
                </a:solidFill>
              </a:rPr>
              <a:t>Meta 3 – Melhorar a segurança dos medicamentos</a:t>
            </a:r>
          </a:p>
          <a:p>
            <a:endParaRPr lang="pt-BR" dirty="0">
              <a:solidFill>
                <a:srgbClr val="0E3449"/>
              </a:solidFill>
            </a:endParaRPr>
          </a:p>
          <a:p>
            <a:endParaRPr lang="pt-BR" dirty="0">
              <a:solidFill>
                <a:srgbClr val="0E3449"/>
              </a:solidFill>
            </a:endParaRPr>
          </a:p>
          <a:p>
            <a:pPr algn="just"/>
            <a:r>
              <a:rPr lang="pt-BR" dirty="0">
                <a:solidFill>
                  <a:srgbClr val="0E3449"/>
                </a:solidFill>
              </a:rPr>
              <a:t>As orientações sobre o uso de medicamentos (prescrições, </a:t>
            </a:r>
            <a:r>
              <a:rPr lang="pt-BR" dirty="0" err="1">
                <a:solidFill>
                  <a:srgbClr val="0E3449"/>
                </a:solidFill>
              </a:rPr>
              <a:t>desprescrições</a:t>
            </a:r>
            <a:r>
              <a:rPr lang="pt-BR" dirty="0">
                <a:solidFill>
                  <a:srgbClr val="0E3449"/>
                </a:solidFill>
              </a:rPr>
              <a:t>, interrupções e formas de acesso) são disponibilizadas para o usuário e para a APS, em relatório sob forma de plano de cuidados facilitando a adesão e a vigilância em relação à duplicação de medicamentos.</a:t>
            </a:r>
          </a:p>
        </p:txBody>
      </p:sp>
      <p:pic>
        <p:nvPicPr>
          <p:cNvPr id="5" name="Imagem 4">
            <a:extLst>
              <a:ext uri="{FF2B5EF4-FFF2-40B4-BE49-F238E27FC236}">
                <a16:creationId xmlns:a16="http://schemas.microsoft.com/office/drawing/2014/main" id="{1753D88A-7CF4-4027-97A4-161CD6BDDD2C}"/>
              </a:ext>
            </a:extLst>
          </p:cNvPr>
          <p:cNvPicPr>
            <a:picLocks noChangeAspect="1"/>
          </p:cNvPicPr>
          <p:nvPr/>
        </p:nvPicPr>
        <p:blipFill>
          <a:blip r:embed="rId2"/>
          <a:stretch>
            <a:fillRect/>
          </a:stretch>
        </p:blipFill>
        <p:spPr>
          <a:xfrm>
            <a:off x="620670" y="2171165"/>
            <a:ext cx="1076325" cy="1057275"/>
          </a:xfrm>
          <a:prstGeom prst="rect">
            <a:avLst/>
          </a:prstGeom>
        </p:spPr>
      </p:pic>
    </p:spTree>
    <p:extLst>
      <p:ext uri="{BB962C8B-B14F-4D97-AF65-F5344CB8AC3E}">
        <p14:creationId xmlns:p14="http://schemas.microsoft.com/office/powerpoint/2010/main" val="356702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B038C-2FFA-4F27-91EA-E5F311623030}"/>
              </a:ext>
            </a:extLst>
          </p:cNvPr>
          <p:cNvSpPr>
            <a:spLocks noGrp="1"/>
          </p:cNvSpPr>
          <p:nvPr>
            <p:ph type="title"/>
          </p:nvPr>
        </p:nvSpPr>
        <p:spPr/>
        <p:txBody>
          <a:bodyPr/>
          <a:lstStyle/>
          <a:p>
            <a:r>
              <a:rPr lang="pt-BR" dirty="0"/>
              <a:t>Elementos do macroprocesso educação</a:t>
            </a:r>
          </a:p>
        </p:txBody>
      </p:sp>
      <p:sp>
        <p:nvSpPr>
          <p:cNvPr id="3" name="Espaço Reservado para Conteúdo 2">
            <a:extLst>
              <a:ext uri="{FF2B5EF4-FFF2-40B4-BE49-F238E27FC236}">
                <a16:creationId xmlns:a16="http://schemas.microsoft.com/office/drawing/2014/main" id="{259EB5F4-0A18-4483-9FD5-663DDD4F0C1D}"/>
              </a:ext>
            </a:extLst>
          </p:cNvPr>
          <p:cNvSpPr>
            <a:spLocks noGrp="1"/>
          </p:cNvSpPr>
          <p:nvPr>
            <p:ph idx="1"/>
          </p:nvPr>
        </p:nvSpPr>
        <p:spPr/>
        <p:txBody>
          <a:bodyPr/>
          <a:lstStyle/>
          <a:p>
            <a:pPr>
              <a:spcAft>
                <a:spcPts val="1200"/>
              </a:spcAft>
            </a:pPr>
            <a:r>
              <a:rPr lang="pt-BR" dirty="0">
                <a:solidFill>
                  <a:srgbClr val="0E3449"/>
                </a:solidFill>
              </a:rPr>
              <a:t>Visitas periódicas de profissionais da APS ao ambulatório especializado.</a:t>
            </a:r>
          </a:p>
          <a:p>
            <a:pPr>
              <a:spcAft>
                <a:spcPts val="1200"/>
              </a:spcAft>
            </a:pPr>
            <a:r>
              <a:rPr lang="pt-BR" dirty="0">
                <a:solidFill>
                  <a:srgbClr val="0E3449"/>
                </a:solidFill>
              </a:rPr>
              <a:t>Visitas periódicas de profissionais do ambulatório especializado à APS.</a:t>
            </a:r>
          </a:p>
          <a:p>
            <a:pPr>
              <a:spcAft>
                <a:spcPts val="1200"/>
              </a:spcAft>
            </a:pPr>
            <a:r>
              <a:rPr lang="pt-BR" dirty="0">
                <a:solidFill>
                  <a:srgbClr val="0E3449"/>
                </a:solidFill>
              </a:rPr>
              <a:t>Trabalho conjunto entre especialistas e generalistas.</a:t>
            </a:r>
          </a:p>
          <a:p>
            <a:pPr>
              <a:spcAft>
                <a:spcPts val="1200"/>
              </a:spcAft>
            </a:pPr>
            <a:r>
              <a:rPr lang="pt-BR" dirty="0">
                <a:solidFill>
                  <a:srgbClr val="0E3449"/>
                </a:solidFill>
              </a:rPr>
              <a:t>Educação permanente.</a:t>
            </a:r>
          </a:p>
          <a:p>
            <a:pPr>
              <a:spcAft>
                <a:spcPts val="1200"/>
              </a:spcAft>
            </a:pPr>
            <a:r>
              <a:rPr lang="pt-BR" dirty="0">
                <a:solidFill>
                  <a:srgbClr val="0E3449"/>
                </a:solidFill>
              </a:rPr>
              <a:t>Contatos para apoio na tomada de decisão e segunda opinião.</a:t>
            </a:r>
          </a:p>
          <a:p>
            <a:pPr>
              <a:spcAft>
                <a:spcPts val="1200"/>
              </a:spcAft>
            </a:pPr>
            <a:r>
              <a:rPr lang="pt-BR" dirty="0">
                <a:solidFill>
                  <a:srgbClr val="0E3449"/>
                </a:solidFill>
              </a:rPr>
              <a:t>Agendas internas destinadas ao estudo de diretrizes clínicas e discussão de casos.</a:t>
            </a:r>
          </a:p>
        </p:txBody>
      </p:sp>
      <p:pic>
        <p:nvPicPr>
          <p:cNvPr id="4" name="Imagem 3">
            <a:extLst>
              <a:ext uri="{FF2B5EF4-FFF2-40B4-BE49-F238E27FC236}">
                <a16:creationId xmlns:a16="http://schemas.microsoft.com/office/drawing/2014/main" id="{A40EA879-29F6-4D13-A33E-4ED1372B4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8281" y="1960316"/>
            <a:ext cx="3763447" cy="3917171"/>
          </a:xfrm>
          <a:prstGeom prst="rect">
            <a:avLst/>
          </a:prstGeom>
        </p:spPr>
      </p:pic>
    </p:spTree>
    <p:extLst>
      <p:ext uri="{BB962C8B-B14F-4D97-AF65-F5344CB8AC3E}">
        <p14:creationId xmlns:p14="http://schemas.microsoft.com/office/powerpoint/2010/main" val="126797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46805-6262-4061-8A35-B71E785EB925}"/>
              </a:ext>
            </a:extLst>
          </p:cNvPr>
          <p:cNvSpPr>
            <a:spLocks noGrp="1"/>
          </p:cNvSpPr>
          <p:nvPr>
            <p:ph type="title"/>
          </p:nvPr>
        </p:nvSpPr>
        <p:spPr/>
        <p:txBody>
          <a:bodyPr/>
          <a:lstStyle/>
          <a:p>
            <a:r>
              <a:rPr lang="pt-BR" dirty="0"/>
              <a:t>Metas Internacionais de Segurança do Paciente na educação</a:t>
            </a:r>
          </a:p>
        </p:txBody>
      </p:sp>
      <p:sp>
        <p:nvSpPr>
          <p:cNvPr id="3" name="Espaço Reservado para Conteúdo 2">
            <a:extLst>
              <a:ext uri="{FF2B5EF4-FFF2-40B4-BE49-F238E27FC236}">
                <a16:creationId xmlns:a16="http://schemas.microsoft.com/office/drawing/2014/main" id="{E9602CB7-AE08-4820-8A75-02113110EA90}"/>
              </a:ext>
            </a:extLst>
          </p:cNvPr>
          <p:cNvSpPr>
            <a:spLocks noGrp="1"/>
          </p:cNvSpPr>
          <p:nvPr>
            <p:ph idx="1"/>
          </p:nvPr>
        </p:nvSpPr>
        <p:spPr/>
        <p:txBody>
          <a:bodyPr/>
          <a:lstStyle/>
          <a:p>
            <a:pPr marL="1258888" marR="0" lvl="0" indent="0" algn="l" defTabSz="914400" rtl="0" eaLnBrk="1" fontAlgn="auto" latinLnBrk="0" hangingPunct="1">
              <a:lnSpc>
                <a:spcPct val="90000"/>
              </a:lnSpc>
              <a:spcBef>
                <a:spcPts val="1000"/>
              </a:spcBef>
              <a:spcAft>
                <a:spcPts val="0"/>
              </a:spcAft>
              <a:buClr>
                <a:srgbClr val="009999"/>
              </a:buClr>
              <a:buSzTx/>
              <a:buFontTx/>
              <a:buNone/>
              <a:tabLst>
                <a:tab pos="630238" algn="l"/>
                <a:tab pos="1258888" algn="l"/>
              </a:tabLst>
              <a:defRPr/>
            </a:pPr>
            <a:endParaRPr kumimoji="0" lang="pt-BR" sz="2400" b="1" i="0" u="none" strike="noStrike" kern="1200" cap="none" spc="0" normalizeH="0" baseline="0" noProof="0" dirty="0">
              <a:ln>
                <a:noFill/>
              </a:ln>
              <a:solidFill>
                <a:srgbClr val="0E3449"/>
              </a:solidFill>
              <a:effectLst/>
              <a:uLnTx/>
              <a:uFillTx/>
              <a:latin typeface="Calibri" panose="020F0502020204030204" pitchFamily="34" charset="0"/>
              <a:ea typeface="+mn-ea"/>
              <a:cs typeface="+mn-cs"/>
            </a:endParaRPr>
          </a:p>
          <a:p>
            <a:pPr marL="1258888" marR="0" lvl="0" indent="0" algn="l" defTabSz="914400" rtl="0" eaLnBrk="1" fontAlgn="auto" latinLnBrk="0" hangingPunct="1">
              <a:lnSpc>
                <a:spcPct val="90000"/>
              </a:lnSpc>
              <a:spcBef>
                <a:spcPts val="1000"/>
              </a:spcBef>
              <a:spcAft>
                <a:spcPts val="0"/>
              </a:spcAft>
              <a:buClr>
                <a:srgbClr val="009999"/>
              </a:buClr>
              <a:buSzTx/>
              <a:buFontTx/>
              <a:buNone/>
              <a:tabLst>
                <a:tab pos="630238" algn="l"/>
                <a:tab pos="1258888" algn="l"/>
              </a:tabLst>
              <a:defRPr/>
            </a:pPr>
            <a:r>
              <a:rPr kumimoji="0" lang="pt-BR" sz="2400" b="1" i="0" u="none" strike="noStrike" kern="1200" cap="none" spc="0" normalizeH="0" baseline="0" noProof="0" dirty="0">
                <a:ln>
                  <a:noFill/>
                </a:ln>
                <a:solidFill>
                  <a:srgbClr val="0E3449"/>
                </a:solidFill>
                <a:effectLst/>
                <a:uLnTx/>
                <a:uFillTx/>
                <a:latin typeface="Calibri" panose="020F0502020204030204" pitchFamily="34" charset="0"/>
                <a:ea typeface="+mn-ea"/>
                <a:cs typeface="+mn-cs"/>
              </a:rPr>
              <a:t>Meta 2 - Melhorar a eficácia da comunicação </a:t>
            </a:r>
          </a:p>
          <a:p>
            <a:endParaRPr lang="pt-BR" dirty="0">
              <a:solidFill>
                <a:srgbClr val="0E3449"/>
              </a:solidFill>
            </a:endParaRPr>
          </a:p>
          <a:p>
            <a:endParaRPr lang="pt-BR" dirty="0">
              <a:solidFill>
                <a:srgbClr val="0E3449"/>
              </a:solidFill>
            </a:endParaRPr>
          </a:p>
          <a:p>
            <a:r>
              <a:rPr lang="pt-BR" dirty="0">
                <a:solidFill>
                  <a:srgbClr val="0E3449"/>
                </a:solidFill>
              </a:rPr>
              <a:t> O apoio matricial para o desenvolvimento de competências de conhecimento específico e   qualificação do manejo clínico da APS sobre a linha de cuidado priorizada, o atendimento conjunto e as agendas internas de estudo, favorecem o estabelecimento de uma “linguagem única” entre APS, AAE e pessoa usuária.</a:t>
            </a:r>
          </a:p>
        </p:txBody>
      </p:sp>
      <p:pic>
        <p:nvPicPr>
          <p:cNvPr id="6" name="Imagem 5">
            <a:extLst>
              <a:ext uri="{FF2B5EF4-FFF2-40B4-BE49-F238E27FC236}">
                <a16:creationId xmlns:a16="http://schemas.microsoft.com/office/drawing/2014/main" id="{C72BD200-D838-4DC8-A66A-B4358753C81B}"/>
              </a:ext>
            </a:extLst>
          </p:cNvPr>
          <p:cNvPicPr>
            <a:picLocks noChangeAspect="1"/>
          </p:cNvPicPr>
          <p:nvPr/>
        </p:nvPicPr>
        <p:blipFill>
          <a:blip r:embed="rId2"/>
          <a:stretch>
            <a:fillRect/>
          </a:stretch>
        </p:blipFill>
        <p:spPr>
          <a:xfrm>
            <a:off x="573045" y="2441013"/>
            <a:ext cx="1123950" cy="1200150"/>
          </a:xfrm>
          <a:prstGeom prst="rect">
            <a:avLst/>
          </a:prstGeom>
          <a:ln>
            <a:noFill/>
          </a:ln>
        </p:spPr>
      </p:pic>
    </p:spTree>
    <p:extLst>
      <p:ext uri="{BB962C8B-B14F-4D97-AF65-F5344CB8AC3E}">
        <p14:creationId xmlns:p14="http://schemas.microsoft.com/office/powerpoint/2010/main" val="252315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0E783-50AE-4AB0-9188-7412148B7C77}"/>
              </a:ext>
            </a:extLst>
          </p:cNvPr>
          <p:cNvSpPr>
            <a:spLocks noGrp="1"/>
          </p:cNvSpPr>
          <p:nvPr>
            <p:ph type="title"/>
          </p:nvPr>
        </p:nvSpPr>
        <p:spPr/>
        <p:txBody>
          <a:bodyPr/>
          <a:lstStyle/>
          <a:p>
            <a:r>
              <a:rPr lang="pt-BR" dirty="0"/>
              <a:t>Metas Internacionais de Segurança do Paciente na educação</a:t>
            </a:r>
          </a:p>
        </p:txBody>
      </p:sp>
      <p:sp>
        <p:nvSpPr>
          <p:cNvPr id="3" name="Espaço Reservado para Conteúdo 2">
            <a:extLst>
              <a:ext uri="{FF2B5EF4-FFF2-40B4-BE49-F238E27FC236}">
                <a16:creationId xmlns:a16="http://schemas.microsoft.com/office/drawing/2014/main" id="{41765925-27C8-424F-BE80-9F95CEFB0D0B}"/>
              </a:ext>
            </a:extLst>
          </p:cNvPr>
          <p:cNvSpPr>
            <a:spLocks noGrp="1"/>
          </p:cNvSpPr>
          <p:nvPr>
            <p:ph idx="1"/>
          </p:nvPr>
        </p:nvSpPr>
        <p:spPr/>
        <p:txBody>
          <a:bodyPr>
            <a:normAutofit/>
          </a:bodyPr>
          <a:lstStyle/>
          <a:p>
            <a:pPr marL="1708150" indent="0">
              <a:buNone/>
            </a:pPr>
            <a:endParaRPr lang="pt-BR" sz="2400" b="1" dirty="0">
              <a:solidFill>
                <a:srgbClr val="0E3449"/>
              </a:solidFill>
            </a:endParaRPr>
          </a:p>
          <a:p>
            <a:pPr marL="1528763" indent="0">
              <a:spcBef>
                <a:spcPts val="0"/>
              </a:spcBef>
              <a:buNone/>
            </a:pPr>
            <a:r>
              <a:rPr lang="pt-BR" sz="2400" b="1" dirty="0">
                <a:solidFill>
                  <a:srgbClr val="0E3449"/>
                </a:solidFill>
              </a:rPr>
              <a:t>Meta 5 – Reduzir o risco de infecção associada ao cuidado</a:t>
            </a:r>
          </a:p>
          <a:p>
            <a:endParaRPr lang="pt-BR" dirty="0">
              <a:solidFill>
                <a:srgbClr val="0E3449"/>
              </a:solidFill>
              <a:latin typeface="Open Sans" panose="020B0606030504020204" pitchFamily="34" charset="0"/>
            </a:endParaRPr>
          </a:p>
          <a:p>
            <a:endParaRPr lang="pt-BR" dirty="0">
              <a:solidFill>
                <a:srgbClr val="0E3449"/>
              </a:solidFill>
              <a:latin typeface="Open Sans" panose="020B0606030504020204" pitchFamily="34" charset="0"/>
            </a:endParaRPr>
          </a:p>
          <a:p>
            <a:pPr algn="just"/>
            <a:r>
              <a:rPr lang="pt-BR" dirty="0">
                <a:solidFill>
                  <a:srgbClr val="0E3449"/>
                </a:solidFill>
              </a:rPr>
              <a:t>O desenvolvimento de ações educativas com as pessoas usuárias durante o ciclo de atendimento e os cursos rápidos realizados pelos profissionais nas agendas internas destinadas ao estudo, oportunizam a democratização de informações relacionadas ao cuidado seguro, como a prevenção de infecções relacionadas à assistência à saúde.</a:t>
            </a:r>
          </a:p>
        </p:txBody>
      </p:sp>
      <p:pic>
        <p:nvPicPr>
          <p:cNvPr id="7" name="Gráfico 6" descr="Lavagem à mão com preenchimento sólido">
            <a:extLst>
              <a:ext uri="{FF2B5EF4-FFF2-40B4-BE49-F238E27FC236}">
                <a16:creationId xmlns:a16="http://schemas.microsoft.com/office/drawing/2014/main" id="{D8826904-018E-4778-B3F2-EBB955EE64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595" y="2514600"/>
            <a:ext cx="914400" cy="914400"/>
          </a:xfrm>
          <a:prstGeom prst="rect">
            <a:avLst/>
          </a:prstGeom>
        </p:spPr>
      </p:pic>
    </p:spTree>
    <p:extLst>
      <p:ext uri="{BB962C8B-B14F-4D97-AF65-F5344CB8AC3E}">
        <p14:creationId xmlns:p14="http://schemas.microsoft.com/office/powerpoint/2010/main" val="164646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43A95-D273-4B9F-BF26-A32E1CD4A107}"/>
              </a:ext>
            </a:extLst>
          </p:cNvPr>
          <p:cNvSpPr>
            <a:spLocks noGrp="1"/>
          </p:cNvSpPr>
          <p:nvPr>
            <p:ph type="title"/>
          </p:nvPr>
        </p:nvSpPr>
        <p:spPr/>
        <p:txBody>
          <a:bodyPr/>
          <a:lstStyle/>
          <a:p>
            <a:r>
              <a:rPr lang="pt-BR" dirty="0"/>
              <a:t>Elementos do macroprocesso supervisão/ apoio institucional</a:t>
            </a:r>
          </a:p>
        </p:txBody>
      </p:sp>
      <p:sp>
        <p:nvSpPr>
          <p:cNvPr id="3" name="Espaço Reservado para Conteúdo 2">
            <a:extLst>
              <a:ext uri="{FF2B5EF4-FFF2-40B4-BE49-F238E27FC236}">
                <a16:creationId xmlns:a16="http://schemas.microsoft.com/office/drawing/2014/main" id="{E29B5085-C24C-4F12-B674-9A481F941E59}"/>
              </a:ext>
            </a:extLst>
          </p:cNvPr>
          <p:cNvSpPr>
            <a:spLocks noGrp="1"/>
          </p:cNvSpPr>
          <p:nvPr>
            <p:ph idx="1"/>
          </p:nvPr>
        </p:nvSpPr>
        <p:spPr>
          <a:xfrm>
            <a:off x="442783" y="2441013"/>
            <a:ext cx="9555656" cy="3644410"/>
          </a:xfrm>
        </p:spPr>
        <p:txBody>
          <a:bodyPr/>
          <a:lstStyle/>
          <a:p>
            <a:pPr>
              <a:spcAft>
                <a:spcPts val="1200"/>
              </a:spcAft>
            </a:pPr>
            <a:r>
              <a:rPr lang="pt-BR" dirty="0">
                <a:solidFill>
                  <a:srgbClr val="0E3449"/>
                </a:solidFill>
              </a:rPr>
              <a:t>Apoio nos momentos de transição.</a:t>
            </a:r>
          </a:p>
          <a:p>
            <a:pPr>
              <a:spcAft>
                <a:spcPts val="1200"/>
              </a:spcAft>
            </a:pPr>
            <a:r>
              <a:rPr lang="pt-BR" dirty="0">
                <a:solidFill>
                  <a:srgbClr val="0E3449"/>
                </a:solidFill>
              </a:rPr>
              <a:t>Supervisão clínica direta, a partir do monitoramento cruzado entre APS-AAE. </a:t>
            </a:r>
          </a:p>
          <a:p>
            <a:pPr>
              <a:spcAft>
                <a:spcPts val="1200"/>
              </a:spcAft>
            </a:pPr>
            <a:r>
              <a:rPr lang="pt-BR" dirty="0">
                <a:solidFill>
                  <a:srgbClr val="0E3449"/>
                </a:solidFill>
              </a:rPr>
              <a:t>Supervisão indireta através da identificação, pela equipe do ambulatório, de oportunidades de melhorias na RAS.</a:t>
            </a:r>
          </a:p>
        </p:txBody>
      </p:sp>
      <p:pic>
        <p:nvPicPr>
          <p:cNvPr id="4" name="Imagem 3">
            <a:extLst>
              <a:ext uri="{FF2B5EF4-FFF2-40B4-BE49-F238E27FC236}">
                <a16:creationId xmlns:a16="http://schemas.microsoft.com/office/drawing/2014/main" id="{50B1BAAF-EFE9-40C5-A359-3F456FFF5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691" y="2166662"/>
            <a:ext cx="5229103" cy="4444738"/>
          </a:xfrm>
          <a:prstGeom prst="rect">
            <a:avLst/>
          </a:prstGeom>
        </p:spPr>
      </p:pic>
    </p:spTree>
    <p:extLst>
      <p:ext uri="{BB962C8B-B14F-4D97-AF65-F5344CB8AC3E}">
        <p14:creationId xmlns:p14="http://schemas.microsoft.com/office/powerpoint/2010/main" val="184703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19CEE-BB62-438D-B2FC-7A8E38F32E4D}"/>
              </a:ext>
            </a:extLst>
          </p:cNvPr>
          <p:cNvSpPr>
            <a:spLocks noGrp="1"/>
          </p:cNvSpPr>
          <p:nvPr>
            <p:ph type="title"/>
          </p:nvPr>
        </p:nvSpPr>
        <p:spPr>
          <a:xfrm>
            <a:off x="442782" y="980513"/>
            <a:ext cx="11579329" cy="1325563"/>
          </a:xfrm>
        </p:spPr>
        <p:txBody>
          <a:bodyPr>
            <a:normAutofit/>
          </a:bodyPr>
          <a:lstStyle/>
          <a:p>
            <a:r>
              <a:rPr lang="pt-BR" sz="2700" dirty="0"/>
              <a:t>Metas Internacionais de Segurança do Paciente na supervisão/ apoio institucional</a:t>
            </a:r>
          </a:p>
        </p:txBody>
      </p:sp>
      <p:sp>
        <p:nvSpPr>
          <p:cNvPr id="3" name="Espaço Reservado para Conteúdo 2">
            <a:extLst>
              <a:ext uri="{FF2B5EF4-FFF2-40B4-BE49-F238E27FC236}">
                <a16:creationId xmlns:a16="http://schemas.microsoft.com/office/drawing/2014/main" id="{18FC440C-B4AD-40A3-93C7-261C5B0FB442}"/>
              </a:ext>
            </a:extLst>
          </p:cNvPr>
          <p:cNvSpPr>
            <a:spLocks noGrp="1"/>
          </p:cNvSpPr>
          <p:nvPr>
            <p:ph idx="1"/>
          </p:nvPr>
        </p:nvSpPr>
        <p:spPr>
          <a:xfrm>
            <a:off x="442783" y="2441012"/>
            <a:ext cx="10052222" cy="4169649"/>
          </a:xfrm>
        </p:spPr>
        <p:txBody>
          <a:bodyPr>
            <a:normAutofit lnSpcReduction="10000"/>
          </a:bodyPr>
          <a:lstStyle/>
          <a:p>
            <a:pPr marL="1258888" indent="0">
              <a:buNone/>
            </a:pPr>
            <a:r>
              <a:rPr lang="pt-BR" dirty="0">
                <a:solidFill>
                  <a:srgbClr val="0E3449"/>
                </a:solidFill>
              </a:rPr>
              <a:t> </a:t>
            </a:r>
            <a:r>
              <a:rPr lang="pt-BR" sz="2400" b="1" dirty="0">
                <a:solidFill>
                  <a:srgbClr val="0E3449"/>
                </a:solidFill>
              </a:rPr>
              <a:t>Meta 1 – Identificação correta do paciente </a:t>
            </a:r>
          </a:p>
          <a:p>
            <a:pPr marL="1258888" indent="0">
              <a:buNone/>
            </a:pPr>
            <a:endParaRPr lang="pt-BR" sz="2400" b="1" dirty="0">
              <a:solidFill>
                <a:srgbClr val="0E3449"/>
              </a:solidFill>
            </a:endParaRPr>
          </a:p>
          <a:p>
            <a:pPr marL="1258888" indent="0">
              <a:buNone/>
              <a:tabLst>
                <a:tab pos="630238" algn="l"/>
                <a:tab pos="1258888" algn="l"/>
              </a:tabLst>
            </a:pPr>
            <a:endParaRPr lang="pt-BR" sz="2400" dirty="0">
              <a:solidFill>
                <a:srgbClr val="0E3449"/>
              </a:solidFill>
            </a:endParaRPr>
          </a:p>
          <a:p>
            <a:pPr marL="1258888" indent="0">
              <a:buNone/>
              <a:tabLst>
                <a:tab pos="630238" algn="l"/>
                <a:tab pos="1258888" algn="l"/>
              </a:tabLst>
            </a:pPr>
            <a:r>
              <a:rPr lang="pt-BR" sz="2400" b="1" dirty="0">
                <a:solidFill>
                  <a:srgbClr val="0E3449"/>
                </a:solidFill>
              </a:rPr>
              <a:t>Meta 2 - Melhorar a eficácia da comunicação </a:t>
            </a:r>
          </a:p>
          <a:p>
            <a:pPr marL="1258888" indent="0">
              <a:buNone/>
              <a:tabLst>
                <a:tab pos="630238" algn="l"/>
                <a:tab pos="1258888" algn="l"/>
              </a:tabLst>
            </a:pPr>
            <a:endParaRPr lang="pt-BR" sz="2000" b="1" dirty="0">
              <a:solidFill>
                <a:srgbClr val="0E3449"/>
              </a:solidFill>
            </a:endParaRPr>
          </a:p>
          <a:p>
            <a:pPr algn="just">
              <a:spcBef>
                <a:spcPts val="1200"/>
              </a:spcBef>
              <a:spcAft>
                <a:spcPts val="1200"/>
              </a:spcAft>
            </a:pPr>
            <a:r>
              <a:rPr lang="pt-BR" dirty="0">
                <a:solidFill>
                  <a:srgbClr val="0E3449"/>
                </a:solidFill>
              </a:rPr>
              <a:t>O monitoramento do desfecho clínico associado ao monitoramento periódico da capacidade de autocuidado, do nível de adesão e da rede de apoio social, possibilita a identificação de falhas e/ou necessidades de ajustes no plano de cuidados.</a:t>
            </a:r>
          </a:p>
          <a:p>
            <a:pPr algn="just">
              <a:spcBef>
                <a:spcPts val="0"/>
              </a:spcBef>
            </a:pPr>
            <a:r>
              <a:rPr lang="pt-BR" dirty="0">
                <a:solidFill>
                  <a:srgbClr val="0E3449"/>
                </a:solidFill>
              </a:rPr>
              <a:t>O monitoramento da vinculação da pessoa usuária na RAS, realizado pela AAE e APS, tende a assegurar o acesso aos serviços em tempo oportuno, o que previne, por conseguinte, danos e erros clínicos resultantes da fragmentação da atenção à saúde.</a:t>
            </a:r>
          </a:p>
        </p:txBody>
      </p:sp>
      <p:pic>
        <p:nvPicPr>
          <p:cNvPr id="4" name="Imagem 3">
            <a:extLst>
              <a:ext uri="{FF2B5EF4-FFF2-40B4-BE49-F238E27FC236}">
                <a16:creationId xmlns:a16="http://schemas.microsoft.com/office/drawing/2014/main" id="{B85CA6A1-1AC3-4231-91BD-6B4943AE911D}"/>
              </a:ext>
            </a:extLst>
          </p:cNvPr>
          <p:cNvPicPr>
            <a:picLocks noChangeAspect="1"/>
          </p:cNvPicPr>
          <p:nvPr/>
        </p:nvPicPr>
        <p:blipFill>
          <a:blip r:embed="rId2"/>
          <a:stretch>
            <a:fillRect/>
          </a:stretch>
        </p:blipFill>
        <p:spPr>
          <a:xfrm>
            <a:off x="573045" y="3267325"/>
            <a:ext cx="1123950" cy="1200150"/>
          </a:xfrm>
          <a:prstGeom prst="rect">
            <a:avLst/>
          </a:prstGeom>
        </p:spPr>
      </p:pic>
      <p:pic>
        <p:nvPicPr>
          <p:cNvPr id="5" name="Imagem 4">
            <a:extLst>
              <a:ext uri="{FF2B5EF4-FFF2-40B4-BE49-F238E27FC236}">
                <a16:creationId xmlns:a16="http://schemas.microsoft.com/office/drawing/2014/main" id="{38EC3D81-A75C-44FA-921B-6A4404EA3EC7}"/>
              </a:ext>
            </a:extLst>
          </p:cNvPr>
          <p:cNvPicPr>
            <a:picLocks noChangeAspect="1"/>
          </p:cNvPicPr>
          <p:nvPr/>
        </p:nvPicPr>
        <p:blipFill>
          <a:blip r:embed="rId3"/>
          <a:stretch>
            <a:fillRect/>
          </a:stretch>
        </p:blipFill>
        <p:spPr>
          <a:xfrm>
            <a:off x="608907" y="2171544"/>
            <a:ext cx="1104900" cy="1104900"/>
          </a:xfrm>
          <a:prstGeom prst="rect">
            <a:avLst/>
          </a:prstGeom>
        </p:spPr>
      </p:pic>
    </p:spTree>
    <p:extLst>
      <p:ext uri="{BB962C8B-B14F-4D97-AF65-F5344CB8AC3E}">
        <p14:creationId xmlns:p14="http://schemas.microsoft.com/office/powerpoint/2010/main" val="267061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4FAAD-8FD5-40F6-9E03-5CDB167C270A}"/>
              </a:ext>
            </a:extLst>
          </p:cNvPr>
          <p:cNvSpPr>
            <a:spLocks noGrp="1"/>
          </p:cNvSpPr>
          <p:nvPr>
            <p:ph type="title"/>
          </p:nvPr>
        </p:nvSpPr>
        <p:spPr>
          <a:xfrm>
            <a:off x="3432748" y="2163905"/>
            <a:ext cx="5132753" cy="866559"/>
          </a:xfrm>
        </p:spPr>
        <p:txBody>
          <a:bodyPr>
            <a:normAutofit fontScale="90000"/>
          </a:bodyPr>
          <a:lstStyle/>
          <a:p>
            <a:r>
              <a:rPr lang="pt-BR" dirty="0"/>
              <a:t>Identificação de riscos no ambulatório</a:t>
            </a:r>
          </a:p>
        </p:txBody>
      </p:sp>
    </p:spTree>
    <p:extLst>
      <p:ext uri="{BB962C8B-B14F-4D97-AF65-F5344CB8AC3E}">
        <p14:creationId xmlns:p14="http://schemas.microsoft.com/office/powerpoint/2010/main" val="297076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3B20DA16-A469-406A-848F-94B174675778}"/>
              </a:ext>
            </a:extLst>
          </p:cNvPr>
          <p:cNvGraphicFramePr/>
          <p:nvPr/>
        </p:nvGraphicFramePr>
        <p:xfrm>
          <a:off x="2032000" y="11993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02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057993" y="2163905"/>
            <a:ext cx="5507508" cy="866559"/>
          </a:xfrm>
        </p:spPr>
        <p:txBody>
          <a:bodyPr>
            <a:normAutofit fontScale="90000"/>
          </a:bodyPr>
          <a:lstStyle/>
          <a:p>
            <a:r>
              <a:rPr lang="pt-BR" dirty="0"/>
              <a:t>A Segurança do Paciente no Ambulatório da AAE</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0E3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 azul</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3605312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8D0D2-B826-4F98-9D5A-2A7DECF2E8F6}"/>
              </a:ext>
            </a:extLst>
          </p:cNvPr>
          <p:cNvSpPr>
            <a:spLocks noGrp="1"/>
          </p:cNvSpPr>
          <p:nvPr>
            <p:ph type="title"/>
          </p:nvPr>
        </p:nvSpPr>
        <p:spPr/>
        <p:txBody>
          <a:bodyPr/>
          <a:lstStyle/>
          <a:p>
            <a:r>
              <a:rPr lang="pt-BR" dirty="0"/>
              <a:t>Material de Apoio – Parte II</a:t>
            </a:r>
          </a:p>
        </p:txBody>
      </p:sp>
    </p:spTree>
    <p:extLst>
      <p:ext uri="{BB962C8B-B14F-4D97-AF65-F5344CB8AC3E}">
        <p14:creationId xmlns:p14="http://schemas.microsoft.com/office/powerpoint/2010/main" val="343003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FDB3FB-5B58-40D6-91F9-A5B4B07248CF}"/>
              </a:ext>
            </a:extLst>
          </p:cNvPr>
          <p:cNvSpPr>
            <a:spLocks noGrp="1"/>
          </p:cNvSpPr>
          <p:nvPr>
            <p:ph type="title"/>
          </p:nvPr>
        </p:nvSpPr>
        <p:spPr>
          <a:xfrm>
            <a:off x="3822492" y="2163905"/>
            <a:ext cx="4743009" cy="866559"/>
          </a:xfrm>
        </p:spPr>
        <p:txBody>
          <a:bodyPr>
            <a:normAutofit fontScale="90000"/>
          </a:bodyPr>
          <a:lstStyle/>
          <a:p>
            <a:r>
              <a:rPr lang="pt-BR" dirty="0"/>
              <a:t>Implantação do Núcleo de Segurança do Paciente no ambulatório de AAE</a:t>
            </a:r>
          </a:p>
        </p:txBody>
      </p:sp>
    </p:spTree>
    <p:extLst>
      <p:ext uri="{BB962C8B-B14F-4D97-AF65-F5344CB8AC3E}">
        <p14:creationId xmlns:p14="http://schemas.microsoft.com/office/powerpoint/2010/main" val="414395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E5D03-B991-4217-9461-56BEA2308F56}"/>
              </a:ext>
            </a:extLst>
          </p:cNvPr>
          <p:cNvSpPr>
            <a:spLocks noGrp="1"/>
          </p:cNvSpPr>
          <p:nvPr>
            <p:ph type="title"/>
          </p:nvPr>
        </p:nvSpPr>
        <p:spPr/>
        <p:txBody>
          <a:bodyPr/>
          <a:lstStyle/>
          <a:p>
            <a:r>
              <a:rPr lang="pt-BR" dirty="0"/>
              <a:t>O que é o  Núcleo de Segurança do Paciente (NSP)?</a:t>
            </a:r>
          </a:p>
        </p:txBody>
      </p:sp>
      <p:sp>
        <p:nvSpPr>
          <p:cNvPr id="3" name="Espaço Reservado para Conteúdo 2">
            <a:extLst>
              <a:ext uri="{FF2B5EF4-FFF2-40B4-BE49-F238E27FC236}">
                <a16:creationId xmlns:a16="http://schemas.microsoft.com/office/drawing/2014/main" id="{EE0CEB75-B7FE-4957-9EBA-E9EB51E2971F}"/>
              </a:ext>
            </a:extLst>
          </p:cNvPr>
          <p:cNvSpPr>
            <a:spLocks noGrp="1"/>
          </p:cNvSpPr>
          <p:nvPr>
            <p:ph idx="1"/>
          </p:nvPr>
        </p:nvSpPr>
        <p:spPr>
          <a:xfrm>
            <a:off x="3477755" y="2824248"/>
            <a:ext cx="7223369" cy="2887004"/>
          </a:xfrm>
          <a:ln w="38100">
            <a:solidFill>
              <a:srgbClr val="0E3449"/>
            </a:solidFill>
            <a:prstDash val="dash"/>
          </a:ln>
        </p:spPr>
        <p:txBody>
          <a:bodyPr lIns="540000" rIns="540000">
            <a:normAutofit/>
          </a:bodyPr>
          <a:lstStyle/>
          <a:p>
            <a:pPr algn="just"/>
            <a:endParaRPr lang="pt-BR" sz="2800" dirty="0">
              <a:solidFill>
                <a:srgbClr val="0E3449"/>
              </a:solidFill>
            </a:endParaRPr>
          </a:p>
          <a:p>
            <a:pPr marL="0" indent="0" algn="just">
              <a:buNone/>
            </a:pPr>
            <a:r>
              <a:rPr lang="pt-BR" sz="2800" dirty="0">
                <a:solidFill>
                  <a:srgbClr val="0E3449"/>
                </a:solidFill>
              </a:rPr>
              <a:t>Instância que deve ser criada para promover e apoiar a implementação de ações voltadas à segurança da pessoa usuária e dos profissionais de saúde.</a:t>
            </a:r>
          </a:p>
          <a:p>
            <a:pPr marL="0" indent="0" algn="r">
              <a:buNone/>
            </a:pPr>
            <a:r>
              <a:rPr lang="pt-BR" sz="2000" dirty="0">
                <a:solidFill>
                  <a:srgbClr val="0E3449"/>
                </a:solidFill>
              </a:rPr>
              <a:t>(RDC nº 36/2013)</a:t>
            </a:r>
          </a:p>
          <a:p>
            <a:endParaRPr lang="pt-BR" sz="2800" dirty="0">
              <a:solidFill>
                <a:srgbClr val="0E3449"/>
              </a:solidFill>
            </a:endParaRPr>
          </a:p>
          <a:p>
            <a:endParaRPr lang="pt-BR" sz="2800" dirty="0">
              <a:solidFill>
                <a:srgbClr val="0E3449"/>
              </a:solidFill>
            </a:endParaRPr>
          </a:p>
        </p:txBody>
      </p:sp>
      <p:pic>
        <p:nvPicPr>
          <p:cNvPr id="4" name="Imagem 3">
            <a:extLst>
              <a:ext uri="{FF2B5EF4-FFF2-40B4-BE49-F238E27FC236}">
                <a16:creationId xmlns:a16="http://schemas.microsoft.com/office/drawing/2014/main" id="{BA93F91C-E756-4C43-A37A-414AB94B06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667" y="2079845"/>
            <a:ext cx="5881236" cy="4944159"/>
          </a:xfrm>
          <a:prstGeom prst="rect">
            <a:avLst/>
          </a:prstGeom>
        </p:spPr>
      </p:pic>
    </p:spTree>
    <p:extLst>
      <p:ext uri="{BB962C8B-B14F-4D97-AF65-F5344CB8AC3E}">
        <p14:creationId xmlns:p14="http://schemas.microsoft.com/office/powerpoint/2010/main" val="4267948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96549-4494-4134-8022-B1E040FEDD83}"/>
              </a:ext>
            </a:extLst>
          </p:cNvPr>
          <p:cNvSpPr>
            <a:spLocks noGrp="1"/>
          </p:cNvSpPr>
          <p:nvPr>
            <p:ph type="title"/>
          </p:nvPr>
        </p:nvSpPr>
        <p:spPr/>
        <p:txBody>
          <a:bodyPr/>
          <a:lstStyle/>
          <a:p>
            <a:r>
              <a:rPr lang="pt-BR" dirty="0"/>
              <a:t>Objetivos do NSP </a:t>
            </a:r>
          </a:p>
        </p:txBody>
      </p:sp>
      <p:sp>
        <p:nvSpPr>
          <p:cNvPr id="3" name="Espaço Reservado para Conteúdo 2">
            <a:extLst>
              <a:ext uri="{FF2B5EF4-FFF2-40B4-BE49-F238E27FC236}">
                <a16:creationId xmlns:a16="http://schemas.microsoft.com/office/drawing/2014/main" id="{96DCE6EA-F339-425A-BBCB-71846EB5D93E}"/>
              </a:ext>
            </a:extLst>
          </p:cNvPr>
          <p:cNvSpPr>
            <a:spLocks noGrp="1"/>
          </p:cNvSpPr>
          <p:nvPr>
            <p:ph idx="1"/>
          </p:nvPr>
        </p:nvSpPr>
        <p:spPr>
          <a:xfrm>
            <a:off x="3867463" y="2441013"/>
            <a:ext cx="6777444" cy="3644410"/>
          </a:xfrm>
        </p:spPr>
        <p:txBody>
          <a:bodyPr/>
          <a:lstStyle/>
          <a:p>
            <a:r>
              <a:rPr lang="pt-BR" dirty="0">
                <a:solidFill>
                  <a:srgbClr val="0E3449"/>
                </a:solidFill>
              </a:rPr>
              <a:t>Implantar ações para a promoção de segurança do paciente e a melhoria da qualidade nos serviços de saúde.</a:t>
            </a:r>
          </a:p>
          <a:p>
            <a:endParaRPr lang="pt-BR" dirty="0">
              <a:solidFill>
                <a:srgbClr val="0E3449"/>
              </a:solidFill>
            </a:endParaRPr>
          </a:p>
          <a:p>
            <a:r>
              <a:rPr lang="pt-BR" dirty="0">
                <a:solidFill>
                  <a:srgbClr val="0E3449"/>
                </a:solidFill>
              </a:rPr>
              <a:t>Desenvolver e apoiar ações positivas, nos diferentes pontos de atenção da rede, que geram valor e trazem melhoria na qualidade de vida do usuário.</a:t>
            </a:r>
          </a:p>
        </p:txBody>
      </p:sp>
      <p:pic>
        <p:nvPicPr>
          <p:cNvPr id="5" name="Gráfico 4" descr="Na mosca com preenchimento sólido">
            <a:extLst>
              <a:ext uri="{FF2B5EF4-FFF2-40B4-BE49-F238E27FC236}">
                <a16:creationId xmlns:a16="http://schemas.microsoft.com/office/drawing/2014/main" id="{B4ACD2C3-E661-4DDC-BC7C-C481530B60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409" y="2306076"/>
            <a:ext cx="2653259" cy="2653259"/>
          </a:xfrm>
          <a:prstGeom prst="rect">
            <a:avLst/>
          </a:prstGeom>
        </p:spPr>
      </p:pic>
    </p:spTree>
    <p:extLst>
      <p:ext uri="{BB962C8B-B14F-4D97-AF65-F5344CB8AC3E}">
        <p14:creationId xmlns:p14="http://schemas.microsoft.com/office/powerpoint/2010/main" val="2137478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7EB86-A847-48EE-9F5C-E3BE710F87A5}"/>
              </a:ext>
            </a:extLst>
          </p:cNvPr>
          <p:cNvSpPr>
            <a:spLocks noGrp="1"/>
          </p:cNvSpPr>
          <p:nvPr>
            <p:ph type="title"/>
          </p:nvPr>
        </p:nvSpPr>
        <p:spPr/>
        <p:txBody>
          <a:bodyPr/>
          <a:lstStyle/>
          <a:p>
            <a:r>
              <a:rPr lang="pt-BR" dirty="0"/>
              <a:t>Princípios e diretrizes do NSP</a:t>
            </a:r>
          </a:p>
        </p:txBody>
      </p:sp>
      <p:sp>
        <p:nvSpPr>
          <p:cNvPr id="3" name="Espaço Reservado para Conteúdo 2">
            <a:extLst>
              <a:ext uri="{FF2B5EF4-FFF2-40B4-BE49-F238E27FC236}">
                <a16:creationId xmlns:a16="http://schemas.microsoft.com/office/drawing/2014/main" id="{C5746097-FABD-47B0-B5BA-13806E3FB2C8}"/>
              </a:ext>
            </a:extLst>
          </p:cNvPr>
          <p:cNvSpPr>
            <a:spLocks noGrp="1"/>
          </p:cNvSpPr>
          <p:nvPr>
            <p:ph idx="1"/>
          </p:nvPr>
        </p:nvSpPr>
        <p:spPr/>
        <p:txBody>
          <a:bodyPr/>
          <a:lstStyle/>
          <a:p>
            <a:r>
              <a:rPr lang="pt-BR" dirty="0">
                <a:solidFill>
                  <a:srgbClr val="0E3449"/>
                </a:solidFill>
              </a:rPr>
              <a:t>Melhoria contínua dos processos de cuidado e do uso de tecnologias da saúde.</a:t>
            </a:r>
          </a:p>
          <a:p>
            <a:endParaRPr lang="pt-BR" dirty="0">
              <a:solidFill>
                <a:srgbClr val="0E3449"/>
              </a:solidFill>
            </a:endParaRPr>
          </a:p>
          <a:p>
            <a:r>
              <a:rPr lang="pt-BR" dirty="0">
                <a:solidFill>
                  <a:srgbClr val="0E3449"/>
                </a:solidFill>
              </a:rPr>
              <a:t>Disseminação sistemática da cultura de segurança.</a:t>
            </a:r>
          </a:p>
          <a:p>
            <a:endParaRPr lang="pt-BR" dirty="0">
              <a:solidFill>
                <a:srgbClr val="0E3449"/>
              </a:solidFill>
            </a:endParaRPr>
          </a:p>
          <a:p>
            <a:r>
              <a:rPr lang="pt-BR" dirty="0">
                <a:solidFill>
                  <a:srgbClr val="0E3449"/>
                </a:solidFill>
              </a:rPr>
              <a:t>Articulação e a integração dos processos de gestão de risco.</a:t>
            </a:r>
          </a:p>
          <a:p>
            <a:endParaRPr lang="pt-BR" dirty="0">
              <a:solidFill>
                <a:srgbClr val="0E3449"/>
              </a:solidFill>
            </a:endParaRPr>
          </a:p>
          <a:p>
            <a:r>
              <a:rPr lang="pt-BR" dirty="0">
                <a:solidFill>
                  <a:srgbClr val="0E3449"/>
                </a:solidFill>
              </a:rPr>
              <a:t>Garantia das boas práticas de funcionamento do serviço de saúde.</a:t>
            </a:r>
          </a:p>
          <a:p>
            <a:endParaRPr lang="pt-BR" dirty="0">
              <a:solidFill>
                <a:srgbClr val="0E3449"/>
              </a:solidFill>
            </a:endParaRPr>
          </a:p>
        </p:txBody>
      </p:sp>
    </p:spTree>
    <p:extLst>
      <p:ext uri="{BB962C8B-B14F-4D97-AF65-F5344CB8AC3E}">
        <p14:creationId xmlns:p14="http://schemas.microsoft.com/office/powerpoint/2010/main" val="3520347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2BC7B6-D8AD-4A63-9F20-863E7B23DC04}"/>
              </a:ext>
            </a:extLst>
          </p:cNvPr>
          <p:cNvSpPr>
            <a:spLocks noGrp="1"/>
          </p:cNvSpPr>
          <p:nvPr>
            <p:ph type="title"/>
          </p:nvPr>
        </p:nvSpPr>
        <p:spPr/>
        <p:txBody>
          <a:bodyPr/>
          <a:lstStyle/>
          <a:p>
            <a:r>
              <a:rPr lang="pt-BR" dirty="0"/>
              <a:t>Passos para a implantação do NSP </a:t>
            </a:r>
          </a:p>
        </p:txBody>
      </p:sp>
      <p:sp>
        <p:nvSpPr>
          <p:cNvPr id="3" name="Espaço Reservado para Conteúdo 2">
            <a:extLst>
              <a:ext uri="{FF2B5EF4-FFF2-40B4-BE49-F238E27FC236}">
                <a16:creationId xmlns:a16="http://schemas.microsoft.com/office/drawing/2014/main" id="{50E8490A-FB9C-49EA-BAC6-D0D021EFCA9B}"/>
              </a:ext>
            </a:extLst>
          </p:cNvPr>
          <p:cNvSpPr>
            <a:spLocks noGrp="1"/>
          </p:cNvSpPr>
          <p:nvPr>
            <p:ph idx="1"/>
          </p:nvPr>
        </p:nvSpPr>
        <p:spPr>
          <a:xfrm>
            <a:off x="442783" y="2441013"/>
            <a:ext cx="7996679" cy="3644410"/>
          </a:xfrm>
        </p:spPr>
        <p:txBody>
          <a:bodyPr>
            <a:normAutofit/>
          </a:bodyPr>
          <a:lstStyle/>
          <a:p>
            <a:r>
              <a:rPr lang="pt-BR" sz="2400" dirty="0">
                <a:solidFill>
                  <a:srgbClr val="0E3449"/>
                </a:solidFill>
              </a:rPr>
              <a:t>Definir os componentes do NSP:</a:t>
            </a:r>
          </a:p>
          <a:p>
            <a:pPr lvl="1"/>
            <a:r>
              <a:rPr lang="pt-BR" sz="2400" dirty="0">
                <a:solidFill>
                  <a:srgbClr val="0E3449"/>
                </a:solidFill>
              </a:rPr>
              <a:t>Identificar profissionais que possuam interesse em atuar nessa área, ou profissionais com alguma formação ou conhecimento prévio.</a:t>
            </a:r>
          </a:p>
          <a:p>
            <a:pPr lvl="1"/>
            <a:r>
              <a:rPr lang="pt-BR" sz="2400" dirty="0">
                <a:solidFill>
                  <a:srgbClr val="0E3449"/>
                </a:solidFill>
              </a:rPr>
              <a:t>Deve ser constituído por equipe multiprofissional que deverá ser formada em: </a:t>
            </a:r>
          </a:p>
          <a:p>
            <a:pPr marL="1371600" lvl="2" indent="-457200">
              <a:buClr>
                <a:srgbClr val="0E3449"/>
              </a:buClr>
              <a:buFont typeface="+mj-lt"/>
              <a:buAutoNum type="arabicPeriod"/>
            </a:pPr>
            <a:r>
              <a:rPr lang="pt-BR" sz="2000" dirty="0">
                <a:solidFill>
                  <a:srgbClr val="0E3449"/>
                </a:solidFill>
              </a:rPr>
              <a:t>Conceitos de melhoria da qualidade. </a:t>
            </a:r>
          </a:p>
          <a:p>
            <a:pPr marL="1371600" lvl="2" indent="-457200">
              <a:buClr>
                <a:srgbClr val="0E3449"/>
              </a:buClr>
              <a:buFont typeface="+mj-lt"/>
              <a:buAutoNum type="arabicPeriod"/>
            </a:pPr>
            <a:r>
              <a:rPr lang="pt-BR" sz="2000" dirty="0">
                <a:solidFill>
                  <a:srgbClr val="0E3449"/>
                </a:solidFill>
              </a:rPr>
              <a:t>Segurança do paciente.</a:t>
            </a:r>
          </a:p>
          <a:p>
            <a:pPr marL="1371600" lvl="2" indent="-457200">
              <a:buClr>
                <a:srgbClr val="0E3449"/>
              </a:buClr>
              <a:buFont typeface="+mj-lt"/>
              <a:buAutoNum type="arabicPeriod"/>
            </a:pPr>
            <a:r>
              <a:rPr lang="pt-BR" sz="2000" dirty="0">
                <a:solidFill>
                  <a:srgbClr val="0E3449"/>
                </a:solidFill>
              </a:rPr>
              <a:t>Ferramentas de gerenciamento de riscos em serviços de saúde.</a:t>
            </a:r>
          </a:p>
        </p:txBody>
      </p:sp>
      <p:pic>
        <p:nvPicPr>
          <p:cNvPr id="5" name="Gráfico 4" descr="Passos de dança com preenchimento sólido">
            <a:extLst>
              <a:ext uri="{FF2B5EF4-FFF2-40B4-BE49-F238E27FC236}">
                <a16:creationId xmlns:a16="http://schemas.microsoft.com/office/drawing/2014/main" id="{D0D18B5D-5274-4449-B678-3CB10F1657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4649" y="2306076"/>
            <a:ext cx="3489637" cy="3489637"/>
          </a:xfrm>
          <a:prstGeom prst="rect">
            <a:avLst/>
          </a:prstGeom>
        </p:spPr>
      </p:pic>
    </p:spTree>
    <p:extLst>
      <p:ext uri="{BB962C8B-B14F-4D97-AF65-F5344CB8AC3E}">
        <p14:creationId xmlns:p14="http://schemas.microsoft.com/office/powerpoint/2010/main" val="355114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96750-7BA2-4EB5-B458-71DA9EFE255B}"/>
              </a:ext>
            </a:extLst>
          </p:cNvPr>
          <p:cNvSpPr>
            <a:spLocks noGrp="1"/>
          </p:cNvSpPr>
          <p:nvPr>
            <p:ph type="title"/>
          </p:nvPr>
        </p:nvSpPr>
        <p:spPr/>
        <p:txBody>
          <a:bodyPr/>
          <a:lstStyle/>
          <a:p>
            <a:r>
              <a:rPr lang="pt-BR" dirty="0"/>
              <a:t>Papel do NSP no ambulatório</a:t>
            </a:r>
          </a:p>
        </p:txBody>
      </p:sp>
      <p:sp>
        <p:nvSpPr>
          <p:cNvPr id="3" name="Espaço Reservado para Conteúdo 2">
            <a:extLst>
              <a:ext uri="{FF2B5EF4-FFF2-40B4-BE49-F238E27FC236}">
                <a16:creationId xmlns:a16="http://schemas.microsoft.com/office/drawing/2014/main" id="{0F857F32-967D-49B7-B8D1-8920B2CA7532}"/>
              </a:ext>
            </a:extLst>
          </p:cNvPr>
          <p:cNvSpPr>
            <a:spLocks noGrp="1"/>
          </p:cNvSpPr>
          <p:nvPr>
            <p:ph idx="1"/>
          </p:nvPr>
        </p:nvSpPr>
        <p:spPr/>
        <p:txBody>
          <a:bodyPr>
            <a:normAutofit lnSpcReduction="10000"/>
          </a:bodyPr>
          <a:lstStyle/>
          <a:p>
            <a:r>
              <a:rPr lang="pt-BR" dirty="0">
                <a:solidFill>
                  <a:srgbClr val="0E3449"/>
                </a:solidFill>
              </a:rPr>
              <a:t>Promover ações para a gestão de risco no ambulatório.</a:t>
            </a:r>
          </a:p>
          <a:p>
            <a:endParaRPr lang="pt-BR" dirty="0">
              <a:solidFill>
                <a:srgbClr val="0E3449"/>
              </a:solidFill>
            </a:endParaRPr>
          </a:p>
          <a:p>
            <a:r>
              <a:rPr lang="pt-BR" dirty="0">
                <a:solidFill>
                  <a:srgbClr val="0E3449"/>
                </a:solidFill>
              </a:rPr>
              <a:t>Desenvolver ações para a integração e a articulação multiprofissional.</a:t>
            </a:r>
          </a:p>
          <a:p>
            <a:endParaRPr lang="pt-BR" dirty="0">
              <a:solidFill>
                <a:srgbClr val="0E3449"/>
              </a:solidFill>
            </a:endParaRPr>
          </a:p>
          <a:p>
            <a:r>
              <a:rPr lang="pt-BR" dirty="0">
                <a:solidFill>
                  <a:srgbClr val="0E3449"/>
                </a:solidFill>
              </a:rPr>
              <a:t>Promover mecanismos para identificar e avaliar a existência de não conformidades nos processos e procedimentos realizados e na utilização de equipamentos, medicamentos e insumos propondo ações preventivas e corretivas.</a:t>
            </a:r>
          </a:p>
          <a:p>
            <a:endParaRPr lang="pt-BR" dirty="0">
              <a:solidFill>
                <a:srgbClr val="0E3449"/>
              </a:solidFill>
            </a:endParaRPr>
          </a:p>
          <a:p>
            <a:r>
              <a:rPr lang="pt-BR" dirty="0">
                <a:solidFill>
                  <a:srgbClr val="0E3449"/>
                </a:solidFill>
              </a:rPr>
              <a:t>Elaborar, implantar, divulgar e manter atualizado o Plano de Segurança do Paciente em Serviços de Saúde.</a:t>
            </a:r>
          </a:p>
        </p:txBody>
      </p:sp>
    </p:spTree>
    <p:extLst>
      <p:ext uri="{BB962C8B-B14F-4D97-AF65-F5344CB8AC3E}">
        <p14:creationId xmlns:p14="http://schemas.microsoft.com/office/powerpoint/2010/main" val="3483487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FCD382-5A88-4182-9E04-72F37751144C}"/>
              </a:ext>
            </a:extLst>
          </p:cNvPr>
          <p:cNvSpPr>
            <a:spLocks noGrp="1"/>
          </p:cNvSpPr>
          <p:nvPr>
            <p:ph type="title"/>
          </p:nvPr>
        </p:nvSpPr>
        <p:spPr/>
        <p:txBody>
          <a:bodyPr/>
          <a:lstStyle/>
          <a:p>
            <a:r>
              <a:rPr lang="pt-BR" dirty="0"/>
              <a:t>Papel do NSP no ambulatório</a:t>
            </a:r>
          </a:p>
        </p:txBody>
      </p:sp>
      <p:sp>
        <p:nvSpPr>
          <p:cNvPr id="3" name="Espaço Reservado para Conteúdo 2">
            <a:extLst>
              <a:ext uri="{FF2B5EF4-FFF2-40B4-BE49-F238E27FC236}">
                <a16:creationId xmlns:a16="http://schemas.microsoft.com/office/drawing/2014/main" id="{0977A581-9177-4F8C-8AF2-0053FF850F83}"/>
              </a:ext>
            </a:extLst>
          </p:cNvPr>
          <p:cNvSpPr>
            <a:spLocks noGrp="1"/>
          </p:cNvSpPr>
          <p:nvPr>
            <p:ph idx="1"/>
          </p:nvPr>
        </p:nvSpPr>
        <p:spPr/>
        <p:txBody>
          <a:bodyPr>
            <a:normAutofit lnSpcReduction="10000"/>
          </a:bodyPr>
          <a:lstStyle/>
          <a:p>
            <a:r>
              <a:rPr lang="pt-BR" dirty="0">
                <a:solidFill>
                  <a:srgbClr val="0E3449"/>
                </a:solidFill>
              </a:rPr>
              <a:t>Implantar os Protocolos de Segurança do Paciente e realizar o monitoramento dos seus indicadores.</a:t>
            </a:r>
          </a:p>
          <a:p>
            <a:endParaRPr lang="pt-BR" dirty="0">
              <a:solidFill>
                <a:srgbClr val="0E3449"/>
              </a:solidFill>
            </a:endParaRPr>
          </a:p>
          <a:p>
            <a:r>
              <a:rPr lang="pt-BR" dirty="0">
                <a:solidFill>
                  <a:srgbClr val="0E3449"/>
                </a:solidFill>
              </a:rPr>
              <a:t>Estabelecer barreiras para a prevenção de incidentes.</a:t>
            </a:r>
          </a:p>
          <a:p>
            <a:endParaRPr lang="pt-BR" dirty="0">
              <a:solidFill>
                <a:srgbClr val="0E3449"/>
              </a:solidFill>
            </a:endParaRPr>
          </a:p>
          <a:p>
            <a:r>
              <a:rPr lang="pt-BR" dirty="0">
                <a:solidFill>
                  <a:srgbClr val="0E3449"/>
                </a:solidFill>
              </a:rPr>
              <a:t>Desenvolver, implantar e acompanhar programas de capacitação em segurança do paciente e qualidade. </a:t>
            </a:r>
          </a:p>
          <a:p>
            <a:endParaRPr lang="pt-BR" dirty="0">
              <a:solidFill>
                <a:srgbClr val="0E3449"/>
              </a:solidFill>
            </a:endParaRPr>
          </a:p>
          <a:p>
            <a:r>
              <a:rPr lang="pt-BR" dirty="0">
                <a:solidFill>
                  <a:srgbClr val="0E3449"/>
                </a:solidFill>
              </a:rPr>
              <a:t>Analisar e avaliar os dados sobre incidentes e eventos adversos decorrentes da prestação do serviço de saúde.</a:t>
            </a:r>
          </a:p>
        </p:txBody>
      </p:sp>
    </p:spTree>
    <p:extLst>
      <p:ext uri="{BB962C8B-B14F-4D97-AF65-F5344CB8AC3E}">
        <p14:creationId xmlns:p14="http://schemas.microsoft.com/office/powerpoint/2010/main" val="56027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7C77D-42FE-4BD4-879D-39BBC205BEC4}"/>
              </a:ext>
            </a:extLst>
          </p:cNvPr>
          <p:cNvSpPr>
            <a:spLocks noGrp="1"/>
          </p:cNvSpPr>
          <p:nvPr>
            <p:ph type="title"/>
          </p:nvPr>
        </p:nvSpPr>
        <p:spPr/>
        <p:txBody>
          <a:bodyPr/>
          <a:lstStyle/>
          <a:p>
            <a:r>
              <a:rPr lang="pt-BR" dirty="0"/>
              <a:t>Papel do NSP no ambulatório</a:t>
            </a:r>
          </a:p>
        </p:txBody>
      </p:sp>
      <p:sp>
        <p:nvSpPr>
          <p:cNvPr id="3" name="Espaço Reservado para Conteúdo 2">
            <a:extLst>
              <a:ext uri="{FF2B5EF4-FFF2-40B4-BE49-F238E27FC236}">
                <a16:creationId xmlns:a16="http://schemas.microsoft.com/office/drawing/2014/main" id="{B36185D6-2F30-4E6C-9663-4CFBFC0AAACB}"/>
              </a:ext>
            </a:extLst>
          </p:cNvPr>
          <p:cNvSpPr>
            <a:spLocks noGrp="1"/>
          </p:cNvSpPr>
          <p:nvPr>
            <p:ph idx="1"/>
          </p:nvPr>
        </p:nvSpPr>
        <p:spPr/>
        <p:txBody>
          <a:bodyPr>
            <a:normAutofit fontScale="92500" lnSpcReduction="20000"/>
          </a:bodyPr>
          <a:lstStyle/>
          <a:p>
            <a:r>
              <a:rPr lang="pt-BR" dirty="0">
                <a:solidFill>
                  <a:srgbClr val="0E3449"/>
                </a:solidFill>
              </a:rPr>
              <a:t>Compartilhar e divulgar à direção e aos profissionais do ambulatório os resultados da análise e avaliação dos dados sobre incidentes e eventos adversos decorrentes da prestação do serviço de saúde.</a:t>
            </a:r>
          </a:p>
          <a:p>
            <a:endParaRPr lang="pt-BR" dirty="0">
              <a:solidFill>
                <a:srgbClr val="0E3449"/>
              </a:solidFill>
            </a:endParaRPr>
          </a:p>
          <a:p>
            <a:r>
              <a:rPr lang="pt-BR" dirty="0">
                <a:solidFill>
                  <a:srgbClr val="0E3449"/>
                </a:solidFill>
              </a:rPr>
              <a:t>Notificar ao Sistema Nacional de Vigilância Sanitária os eventos adversos decorrentes da prestação do serviço de saúde.</a:t>
            </a:r>
          </a:p>
          <a:p>
            <a:endParaRPr lang="pt-BR" dirty="0">
              <a:solidFill>
                <a:srgbClr val="0E3449"/>
              </a:solidFill>
            </a:endParaRPr>
          </a:p>
          <a:p>
            <a:r>
              <a:rPr lang="pt-BR" dirty="0">
                <a:solidFill>
                  <a:srgbClr val="0E3449"/>
                </a:solidFill>
              </a:rPr>
              <a:t>Manter sob sua guarda e disponibilizar à autoridade sanitária, quando requisitado, as notificações de eventos adversos.</a:t>
            </a:r>
          </a:p>
          <a:p>
            <a:endParaRPr lang="pt-BR" dirty="0">
              <a:solidFill>
                <a:srgbClr val="0E3449"/>
              </a:solidFill>
            </a:endParaRPr>
          </a:p>
          <a:p>
            <a:r>
              <a:rPr lang="pt-BR" dirty="0">
                <a:solidFill>
                  <a:srgbClr val="0E3449"/>
                </a:solidFill>
              </a:rPr>
              <a:t>Acompanhar os alertas sanitários e outras comunicações de risco divulgadas pelas autoridades sanitárias.</a:t>
            </a:r>
          </a:p>
          <a:p>
            <a:endParaRPr lang="pt-BR" dirty="0">
              <a:solidFill>
                <a:srgbClr val="0E3449"/>
              </a:solidFill>
            </a:endParaRPr>
          </a:p>
        </p:txBody>
      </p:sp>
    </p:spTree>
    <p:extLst>
      <p:ext uri="{BB962C8B-B14F-4D97-AF65-F5344CB8AC3E}">
        <p14:creationId xmlns:p14="http://schemas.microsoft.com/office/powerpoint/2010/main" val="4058465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CB586979-D02A-4817-83B3-E89458C007FD}"/>
              </a:ext>
            </a:extLst>
          </p:cNvPr>
          <p:cNvSpPr/>
          <p:nvPr/>
        </p:nvSpPr>
        <p:spPr>
          <a:xfrm>
            <a:off x="-2408238" y="0"/>
            <a:ext cx="2378075" cy="6858000"/>
          </a:xfrm>
          <a:prstGeom prst="rect">
            <a:avLst/>
          </a:prstGeom>
          <a:solidFill>
            <a:srgbClr val="0E3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algn="ctr">
              <a:defRPr/>
            </a:pPr>
            <a:endParaRPr lang="pt-BR" dirty="0"/>
          </a:p>
          <a:p>
            <a:pPr marL="285750" indent="-285750">
              <a:buFont typeface="Arial" panose="020B0604020202020204" pitchFamily="34" charset="0"/>
              <a:buChar char="•"/>
              <a:defRPr/>
            </a:pPr>
            <a:r>
              <a:rPr lang="pt-BR" dirty="0"/>
              <a:t>Slide corpo ENSINO</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 azul</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sp>
        <p:nvSpPr>
          <p:cNvPr id="8" name="CaixaDeTexto 7">
            <a:extLst>
              <a:ext uri="{FF2B5EF4-FFF2-40B4-BE49-F238E27FC236}">
                <a16:creationId xmlns:a16="http://schemas.microsoft.com/office/drawing/2014/main" id="{61588F4C-4496-47C6-BDA8-A637F5629D94}"/>
              </a:ext>
            </a:extLst>
          </p:cNvPr>
          <p:cNvSpPr txBox="1"/>
          <p:nvPr/>
        </p:nvSpPr>
        <p:spPr>
          <a:xfrm>
            <a:off x="6684995" y="5906644"/>
            <a:ext cx="4484076" cy="369332"/>
          </a:xfrm>
          <a:prstGeom prst="rect">
            <a:avLst/>
          </a:prstGeom>
          <a:noFill/>
        </p:spPr>
        <p:txBody>
          <a:bodyPr wrap="square">
            <a:spAutoFit/>
          </a:bodyPr>
          <a:lstStyle/>
          <a:p>
            <a:pPr algn="ctr"/>
            <a:r>
              <a:rPr lang="pt-BR" sz="1800" u="sng" dirty="0">
                <a:solidFill>
                  <a:srgbClr val="0000FF"/>
                </a:solidFill>
                <a:effectLst/>
                <a:latin typeface="Calibri" panose="020F0502020204030204" pitchFamily="34" charset="0"/>
                <a:ea typeface="Times New Roman" panose="02020603050405020304" pitchFamily="18" charset="0"/>
                <a:hlinkClick r:id="rId2"/>
              </a:rPr>
              <a:t>https://vimeo.com/783755845/dd5b28dd8a</a:t>
            </a:r>
            <a:endParaRPr lang="pt-BR" dirty="0"/>
          </a:p>
        </p:txBody>
      </p:sp>
      <p:sp>
        <p:nvSpPr>
          <p:cNvPr id="12" name="CaixaDeTexto 11">
            <a:extLst>
              <a:ext uri="{FF2B5EF4-FFF2-40B4-BE49-F238E27FC236}">
                <a16:creationId xmlns:a16="http://schemas.microsoft.com/office/drawing/2014/main" id="{40CA1D08-80D6-4A58-A5E0-166D2ACB3239}"/>
              </a:ext>
            </a:extLst>
          </p:cNvPr>
          <p:cNvSpPr txBox="1"/>
          <p:nvPr/>
        </p:nvSpPr>
        <p:spPr>
          <a:xfrm>
            <a:off x="711095" y="5906644"/>
            <a:ext cx="4427806" cy="369332"/>
          </a:xfrm>
          <a:prstGeom prst="rect">
            <a:avLst/>
          </a:prstGeom>
          <a:noFill/>
        </p:spPr>
        <p:txBody>
          <a:bodyPr wrap="square">
            <a:spAutoFit/>
          </a:bodyPr>
          <a:lstStyle/>
          <a:p>
            <a:pPr algn="ctr"/>
            <a:r>
              <a:rPr lang="pt-BR" sz="1800" u="sng" dirty="0">
                <a:solidFill>
                  <a:srgbClr val="0000FF"/>
                </a:solidFill>
                <a:effectLst/>
                <a:latin typeface="Calibri" panose="020F0502020204030204" pitchFamily="34" charset="0"/>
                <a:ea typeface="Times New Roman" panose="02020603050405020304" pitchFamily="18" charset="0"/>
                <a:hlinkClick r:id="rId3"/>
              </a:rPr>
              <a:t>https://vimeo.com/783756238/7b59dec7af</a:t>
            </a:r>
            <a:endParaRPr lang="pt-BR" dirty="0"/>
          </a:p>
        </p:txBody>
      </p:sp>
      <p:sp>
        <p:nvSpPr>
          <p:cNvPr id="13" name="Espaço Reservado para Conteúdo 2">
            <a:extLst>
              <a:ext uri="{FF2B5EF4-FFF2-40B4-BE49-F238E27FC236}">
                <a16:creationId xmlns:a16="http://schemas.microsoft.com/office/drawing/2014/main" id="{F65A35B2-E0E4-4F55-B212-FA5B80F41CDB}"/>
              </a:ext>
            </a:extLst>
          </p:cNvPr>
          <p:cNvSpPr>
            <a:spLocks noGrp="1"/>
          </p:cNvSpPr>
          <p:nvPr>
            <p:ph idx="1"/>
          </p:nvPr>
        </p:nvSpPr>
        <p:spPr>
          <a:xfrm>
            <a:off x="433934" y="1512411"/>
            <a:ext cx="4982128" cy="552023"/>
          </a:xfrm>
        </p:spPr>
        <p:txBody>
          <a:bodyPr>
            <a:normAutofit fontScale="92500" lnSpcReduction="10000"/>
          </a:bodyPr>
          <a:lstStyle/>
          <a:p>
            <a:pPr marL="0" indent="0" algn="ctr">
              <a:buNone/>
            </a:pPr>
            <a:r>
              <a:rPr lang="pt-BR" sz="1800" dirty="0">
                <a:solidFill>
                  <a:srgbClr val="0E3449"/>
                </a:solidFill>
              </a:rPr>
              <a:t>Vídeo: Implantando o núcleo local de segurança do paciente na unidade de saúde</a:t>
            </a:r>
          </a:p>
        </p:txBody>
      </p:sp>
      <p:sp>
        <p:nvSpPr>
          <p:cNvPr id="14" name="Espaço Reservado para Conteúdo 2">
            <a:extLst>
              <a:ext uri="{FF2B5EF4-FFF2-40B4-BE49-F238E27FC236}">
                <a16:creationId xmlns:a16="http://schemas.microsoft.com/office/drawing/2014/main" id="{46736F12-9664-4C34-B411-87BF2346A10D}"/>
              </a:ext>
            </a:extLst>
          </p:cNvPr>
          <p:cNvSpPr txBox="1">
            <a:spLocks/>
          </p:cNvSpPr>
          <p:nvPr/>
        </p:nvSpPr>
        <p:spPr>
          <a:xfrm>
            <a:off x="6096000" y="1512410"/>
            <a:ext cx="5662066" cy="55202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9999"/>
              </a:buClr>
              <a:buFontTx/>
              <a:buBlip>
                <a:blip r:embed="rId4"/>
              </a:buBlip>
              <a:defRPr sz="2200" kern="1200" baseline="0">
                <a:solidFill>
                  <a:srgbClr val="BE631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4"/>
              </a:buBlip>
              <a:defRPr sz="2000" kern="1200" baseline="0">
                <a:solidFill>
                  <a:srgbClr val="BE631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4"/>
              </a:buBlip>
              <a:defRPr sz="1800" kern="1200" baseline="0">
                <a:solidFill>
                  <a:srgbClr val="BE631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4"/>
              </a:buBlip>
              <a:defRPr sz="1600" kern="1200" baseline="0">
                <a:solidFill>
                  <a:srgbClr val="BE631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4"/>
              </a:buBlip>
              <a:defRPr sz="1400" kern="1200" baseline="0">
                <a:solidFill>
                  <a:srgbClr val="BE631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pt-BR" sz="1800" dirty="0">
                <a:solidFill>
                  <a:srgbClr val="0E3449"/>
                </a:solidFill>
              </a:rPr>
              <a:t>Experiência prática: Implantação e gestão do núcleo de segurança local</a:t>
            </a:r>
          </a:p>
        </p:txBody>
      </p:sp>
      <p:pic>
        <p:nvPicPr>
          <p:cNvPr id="3" name="Imagem 2" descr="Código QR&#10;&#10;Descrição gerada automaticamente">
            <a:extLst>
              <a:ext uri="{FF2B5EF4-FFF2-40B4-BE49-F238E27FC236}">
                <a16:creationId xmlns:a16="http://schemas.microsoft.com/office/drawing/2014/main" id="{039ACBB9-CA3E-426B-BF41-8EB827F258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945" y="2130486"/>
            <a:ext cx="3710106" cy="3710106"/>
          </a:xfrm>
          <a:prstGeom prst="rect">
            <a:avLst/>
          </a:prstGeom>
        </p:spPr>
      </p:pic>
      <p:pic>
        <p:nvPicPr>
          <p:cNvPr id="6" name="Imagem 5" descr="Código QR&#10;&#10;Descrição gerada automaticamente">
            <a:extLst>
              <a:ext uri="{FF2B5EF4-FFF2-40B4-BE49-F238E27FC236}">
                <a16:creationId xmlns:a16="http://schemas.microsoft.com/office/drawing/2014/main" id="{EA8A0D73-1252-4973-ADE5-CD0C4756AE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6109" y="2130486"/>
            <a:ext cx="3710105" cy="3710105"/>
          </a:xfrm>
          <a:prstGeom prst="rect">
            <a:avLst/>
          </a:prstGeom>
        </p:spPr>
      </p:pic>
    </p:spTree>
    <p:extLst>
      <p:ext uri="{BB962C8B-B14F-4D97-AF65-F5344CB8AC3E}">
        <p14:creationId xmlns:p14="http://schemas.microsoft.com/office/powerpoint/2010/main" val="110107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Segurança do Paciente</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a:xfrm>
            <a:off x="4299006" y="3232131"/>
            <a:ext cx="6195999" cy="2639587"/>
          </a:xfrm>
        </p:spPr>
        <p:txBody>
          <a:bodyPr>
            <a:normAutofit/>
          </a:bodyPr>
          <a:lstStyle/>
          <a:p>
            <a:pPr algn="just"/>
            <a:r>
              <a:rPr lang="pt-BR" sz="2800" dirty="0">
                <a:solidFill>
                  <a:srgbClr val="0E3449"/>
                </a:solidFill>
              </a:rPr>
              <a:t>Reduzir a um mínimo aceitável o risco de dano desnecessário associado ao cuidado de saúde.</a:t>
            </a:r>
          </a:p>
          <a:p>
            <a:endParaRPr lang="pt-BR" dirty="0">
              <a:solidFill>
                <a:srgbClr val="0E3449"/>
              </a:solidFill>
            </a:endParaRPr>
          </a:p>
        </p:txBody>
      </p:sp>
      <p:pic>
        <p:nvPicPr>
          <p:cNvPr id="6" name="Gráfico 5" descr="Escudo com marca de verificação com preenchimento sólido">
            <a:extLst>
              <a:ext uri="{FF2B5EF4-FFF2-40B4-BE49-F238E27FC236}">
                <a16:creationId xmlns:a16="http://schemas.microsoft.com/office/drawing/2014/main" id="{F2160EAD-33CD-4B68-9235-17BCE7116F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059" y="2306076"/>
            <a:ext cx="3436474" cy="3436474"/>
          </a:xfrm>
          <a:prstGeom prst="rect">
            <a:avLst/>
          </a:prstGeom>
        </p:spPr>
      </p:pic>
    </p:spTree>
    <p:extLst>
      <p:ext uri="{BB962C8B-B14F-4D97-AF65-F5344CB8AC3E}">
        <p14:creationId xmlns:p14="http://schemas.microsoft.com/office/powerpoint/2010/main" val="48195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CB586979-D02A-4817-83B3-E89458C007FD}"/>
              </a:ext>
            </a:extLst>
          </p:cNvPr>
          <p:cNvSpPr/>
          <p:nvPr/>
        </p:nvSpPr>
        <p:spPr>
          <a:xfrm>
            <a:off x="-2408238" y="0"/>
            <a:ext cx="2378075" cy="6858000"/>
          </a:xfrm>
          <a:prstGeom prst="rect">
            <a:avLst/>
          </a:prstGeom>
          <a:solidFill>
            <a:srgbClr val="0E3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algn="ctr">
              <a:defRPr/>
            </a:pPr>
            <a:endParaRPr lang="pt-BR" dirty="0"/>
          </a:p>
          <a:p>
            <a:pPr marL="285750" indent="-285750">
              <a:buFont typeface="Arial" panose="020B0604020202020204" pitchFamily="34" charset="0"/>
              <a:buChar char="•"/>
              <a:defRPr/>
            </a:pPr>
            <a:r>
              <a:rPr lang="pt-BR" dirty="0"/>
              <a:t>Slide corpo ENSINO</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 azul</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sp>
        <p:nvSpPr>
          <p:cNvPr id="13" name="Espaço Reservado para Conteúdo 2">
            <a:extLst>
              <a:ext uri="{FF2B5EF4-FFF2-40B4-BE49-F238E27FC236}">
                <a16:creationId xmlns:a16="http://schemas.microsoft.com/office/drawing/2014/main" id="{F65A35B2-E0E4-4F55-B212-FA5B80F41CDB}"/>
              </a:ext>
            </a:extLst>
          </p:cNvPr>
          <p:cNvSpPr>
            <a:spLocks noGrp="1"/>
          </p:cNvSpPr>
          <p:nvPr>
            <p:ph idx="1"/>
          </p:nvPr>
        </p:nvSpPr>
        <p:spPr>
          <a:xfrm>
            <a:off x="3021466" y="1448853"/>
            <a:ext cx="6149067" cy="552023"/>
          </a:xfrm>
        </p:spPr>
        <p:txBody>
          <a:bodyPr>
            <a:normAutofit/>
          </a:bodyPr>
          <a:lstStyle/>
          <a:p>
            <a:pPr marL="0" indent="0" algn="ctr">
              <a:buNone/>
            </a:pPr>
            <a:r>
              <a:rPr lang="pt-BR" sz="1800" dirty="0">
                <a:solidFill>
                  <a:srgbClr val="0E3449"/>
                </a:solidFill>
              </a:rPr>
              <a:t>Podcast: Ressignificando a falha</a:t>
            </a:r>
          </a:p>
        </p:txBody>
      </p:sp>
      <p:sp>
        <p:nvSpPr>
          <p:cNvPr id="27" name="CaixaDeTexto 26">
            <a:extLst>
              <a:ext uri="{FF2B5EF4-FFF2-40B4-BE49-F238E27FC236}">
                <a16:creationId xmlns:a16="http://schemas.microsoft.com/office/drawing/2014/main" id="{C380BC45-1A77-49D9-A5E4-1BAB154CC0E9}"/>
              </a:ext>
            </a:extLst>
          </p:cNvPr>
          <p:cNvSpPr txBox="1"/>
          <p:nvPr/>
        </p:nvSpPr>
        <p:spPr>
          <a:xfrm>
            <a:off x="3904121" y="5774755"/>
            <a:ext cx="4666956" cy="369332"/>
          </a:xfrm>
          <a:prstGeom prst="rect">
            <a:avLst/>
          </a:prstGeom>
          <a:noFill/>
        </p:spPr>
        <p:txBody>
          <a:bodyPr wrap="square">
            <a:spAutoFit/>
          </a:bodyPr>
          <a:lstStyle/>
          <a:p>
            <a:pPr algn="ctr"/>
            <a:r>
              <a:rPr lang="pt-BR" sz="1800" u="sng" dirty="0">
                <a:solidFill>
                  <a:srgbClr val="0000FF"/>
                </a:solidFill>
                <a:effectLst/>
                <a:latin typeface="Calibri" panose="020F0502020204030204" pitchFamily="34" charset="0"/>
                <a:ea typeface="Times New Roman" panose="02020603050405020304" pitchFamily="18" charset="0"/>
                <a:hlinkClick r:id="rId2"/>
              </a:rPr>
              <a:t>https://vimeo.com/797457838/4bed693f03</a:t>
            </a:r>
            <a:endParaRPr lang="pt-BR" dirty="0"/>
          </a:p>
        </p:txBody>
      </p:sp>
      <p:pic>
        <p:nvPicPr>
          <p:cNvPr id="3" name="Imagem 2" descr="Código QR&#10;&#10;Descrição gerada automaticamente">
            <a:extLst>
              <a:ext uri="{FF2B5EF4-FFF2-40B4-BE49-F238E27FC236}">
                <a16:creationId xmlns:a16="http://schemas.microsoft.com/office/drawing/2014/main" id="{3CE64C9A-FF91-44A9-AB17-6A8EC88F9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984" y="1776196"/>
            <a:ext cx="3947228" cy="3947228"/>
          </a:xfrm>
          <a:prstGeom prst="rect">
            <a:avLst/>
          </a:prstGeom>
        </p:spPr>
      </p:pic>
    </p:spTree>
    <p:extLst>
      <p:ext uri="{BB962C8B-B14F-4D97-AF65-F5344CB8AC3E}">
        <p14:creationId xmlns:p14="http://schemas.microsoft.com/office/powerpoint/2010/main" val="2763224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938CC-8EBF-4CA6-8168-932977032B40}"/>
              </a:ext>
            </a:extLst>
          </p:cNvPr>
          <p:cNvSpPr>
            <a:spLocks noGrp="1"/>
          </p:cNvSpPr>
          <p:nvPr>
            <p:ph type="title"/>
          </p:nvPr>
        </p:nvSpPr>
        <p:spPr/>
        <p:txBody>
          <a:bodyPr/>
          <a:lstStyle/>
          <a:p>
            <a:r>
              <a:rPr lang="pt-BR" dirty="0"/>
              <a:t>Material de Apoio – Parte III</a:t>
            </a:r>
          </a:p>
        </p:txBody>
      </p:sp>
    </p:spTree>
    <p:extLst>
      <p:ext uri="{BB962C8B-B14F-4D97-AF65-F5344CB8AC3E}">
        <p14:creationId xmlns:p14="http://schemas.microsoft.com/office/powerpoint/2010/main" val="398841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2CE8E-D99E-4D32-AED1-C84BB26EEDF3}"/>
              </a:ext>
            </a:extLst>
          </p:cNvPr>
          <p:cNvSpPr>
            <a:spLocks noGrp="1"/>
          </p:cNvSpPr>
          <p:nvPr>
            <p:ph type="title"/>
          </p:nvPr>
        </p:nvSpPr>
        <p:spPr>
          <a:xfrm>
            <a:off x="3972393" y="2163905"/>
            <a:ext cx="4593108" cy="866559"/>
          </a:xfrm>
        </p:spPr>
        <p:txBody>
          <a:bodyPr>
            <a:normAutofit fontScale="90000"/>
          </a:bodyPr>
          <a:lstStyle/>
          <a:p>
            <a:r>
              <a:rPr lang="pt-BR" dirty="0"/>
              <a:t>Roteiros de Atendimento do Ambulatório</a:t>
            </a:r>
          </a:p>
        </p:txBody>
      </p:sp>
    </p:spTree>
    <p:extLst>
      <p:ext uri="{BB962C8B-B14F-4D97-AF65-F5344CB8AC3E}">
        <p14:creationId xmlns:p14="http://schemas.microsoft.com/office/powerpoint/2010/main" val="970014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1192D-C355-46D5-8184-2AE59DFED21D}"/>
              </a:ext>
            </a:extLst>
          </p:cNvPr>
          <p:cNvSpPr>
            <a:spLocks noGrp="1"/>
          </p:cNvSpPr>
          <p:nvPr>
            <p:ph type="title"/>
          </p:nvPr>
        </p:nvSpPr>
        <p:spPr/>
        <p:txBody>
          <a:bodyPr/>
          <a:lstStyle/>
          <a:p>
            <a:r>
              <a:rPr lang="pt-BR" dirty="0"/>
              <a:t>O que são roteiros de atendimento?</a:t>
            </a:r>
          </a:p>
        </p:txBody>
      </p:sp>
      <p:sp>
        <p:nvSpPr>
          <p:cNvPr id="3" name="Espaço Reservado para Conteúdo 2">
            <a:extLst>
              <a:ext uri="{FF2B5EF4-FFF2-40B4-BE49-F238E27FC236}">
                <a16:creationId xmlns:a16="http://schemas.microsoft.com/office/drawing/2014/main" id="{389B76FB-9475-46F5-89F1-CA449BD0A78B}"/>
              </a:ext>
            </a:extLst>
          </p:cNvPr>
          <p:cNvSpPr>
            <a:spLocks noGrp="1"/>
          </p:cNvSpPr>
          <p:nvPr>
            <p:ph idx="1"/>
          </p:nvPr>
        </p:nvSpPr>
        <p:spPr>
          <a:xfrm>
            <a:off x="442784" y="2441012"/>
            <a:ext cx="7322121" cy="3989767"/>
          </a:xfrm>
        </p:spPr>
        <p:txBody>
          <a:bodyPr>
            <a:normAutofit fontScale="92500" lnSpcReduction="10000"/>
          </a:bodyPr>
          <a:lstStyle/>
          <a:p>
            <a:pPr algn="just"/>
            <a:r>
              <a:rPr lang="pt-BR" dirty="0">
                <a:solidFill>
                  <a:srgbClr val="0E3449"/>
                </a:solidFill>
              </a:rPr>
              <a:t>Descrições simples e didáticas que norteiam o caminho a ser seguido e oferecem subsídios direcionadores, baseados em evidências.</a:t>
            </a:r>
          </a:p>
          <a:p>
            <a:endParaRPr lang="pt-BR" dirty="0">
              <a:solidFill>
                <a:srgbClr val="0E3449"/>
              </a:solidFill>
            </a:endParaRPr>
          </a:p>
          <a:p>
            <a:pPr algn="just"/>
            <a:r>
              <a:rPr lang="pt-BR" dirty="0">
                <a:solidFill>
                  <a:srgbClr val="0E3449"/>
                </a:solidFill>
              </a:rPr>
              <a:t>São instrumentos que fortalecem o estabelecimento de espaços de integração e conexão e oportuniza que toda equipe conheça a estrutura do atendimento, ou seja, as etapas que serão percorridas por cada setor/especialidade/área para o desenvolvimento dos diferentes tipos e modalidades de atendimento.</a:t>
            </a:r>
          </a:p>
          <a:p>
            <a:endParaRPr lang="pt-BR" dirty="0">
              <a:solidFill>
                <a:srgbClr val="0E3449"/>
              </a:solidFill>
            </a:endParaRPr>
          </a:p>
          <a:p>
            <a:pPr algn="just"/>
            <a:r>
              <a:rPr lang="pt-BR" dirty="0">
                <a:solidFill>
                  <a:srgbClr val="0E3449"/>
                </a:solidFill>
              </a:rPr>
              <a:t>Dos roteiros de atendimentos (com direcionamentos mais detalhados), deriva-se a </a:t>
            </a:r>
            <a:r>
              <a:rPr lang="pt-BR" b="1" dirty="0">
                <a:solidFill>
                  <a:srgbClr val="0E3449"/>
                </a:solidFill>
              </a:rPr>
              <a:t>ficha-roteiro</a:t>
            </a:r>
            <a:r>
              <a:rPr lang="pt-BR" dirty="0">
                <a:solidFill>
                  <a:srgbClr val="0E3449"/>
                </a:solidFill>
              </a:rPr>
              <a:t>. </a:t>
            </a:r>
          </a:p>
        </p:txBody>
      </p:sp>
      <p:pic>
        <p:nvPicPr>
          <p:cNvPr id="4" name="Gráfico 3" descr="Área de Transferência Marcada com preenchimento sólido">
            <a:extLst>
              <a:ext uri="{FF2B5EF4-FFF2-40B4-BE49-F238E27FC236}">
                <a16:creationId xmlns:a16="http://schemas.microsoft.com/office/drawing/2014/main" id="{17F116BE-1BD2-4557-A898-4C72122BA6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5101" y="1816881"/>
            <a:ext cx="4493977" cy="4493977"/>
          </a:xfrm>
          <a:prstGeom prst="rect">
            <a:avLst/>
          </a:prstGeom>
        </p:spPr>
      </p:pic>
    </p:spTree>
    <p:extLst>
      <p:ext uri="{BB962C8B-B14F-4D97-AF65-F5344CB8AC3E}">
        <p14:creationId xmlns:p14="http://schemas.microsoft.com/office/powerpoint/2010/main" val="4043220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C7502-F6B5-42B0-A118-725E35CA579E}"/>
              </a:ext>
            </a:extLst>
          </p:cNvPr>
          <p:cNvSpPr>
            <a:spLocks noGrp="1"/>
          </p:cNvSpPr>
          <p:nvPr>
            <p:ph type="title"/>
          </p:nvPr>
        </p:nvSpPr>
        <p:spPr/>
        <p:txBody>
          <a:bodyPr/>
          <a:lstStyle/>
          <a:p>
            <a:r>
              <a:rPr lang="pt-BR" dirty="0"/>
              <a:t>Fichas-roteiro de atendimento no ambulatório</a:t>
            </a:r>
          </a:p>
        </p:txBody>
      </p:sp>
      <p:sp>
        <p:nvSpPr>
          <p:cNvPr id="3" name="Espaço Reservado para Conteúdo 2">
            <a:extLst>
              <a:ext uri="{FF2B5EF4-FFF2-40B4-BE49-F238E27FC236}">
                <a16:creationId xmlns:a16="http://schemas.microsoft.com/office/drawing/2014/main" id="{2045B517-9C6B-4CFA-8BBB-123806A4B317}"/>
              </a:ext>
            </a:extLst>
          </p:cNvPr>
          <p:cNvSpPr>
            <a:spLocks noGrp="1"/>
          </p:cNvSpPr>
          <p:nvPr>
            <p:ph idx="1"/>
          </p:nvPr>
        </p:nvSpPr>
        <p:spPr/>
        <p:txBody>
          <a:bodyPr>
            <a:normAutofit/>
          </a:bodyPr>
          <a:lstStyle/>
          <a:p>
            <a:r>
              <a:rPr lang="pt-BR" dirty="0">
                <a:solidFill>
                  <a:srgbClr val="0E3449"/>
                </a:solidFill>
              </a:rPr>
              <a:t>Instrumentos sintéticos e objetivos.</a:t>
            </a:r>
          </a:p>
          <a:p>
            <a:endParaRPr lang="pt-BR" dirty="0">
              <a:solidFill>
                <a:srgbClr val="0E3449"/>
              </a:solidFill>
            </a:endParaRPr>
          </a:p>
          <a:p>
            <a:r>
              <a:rPr lang="pt-BR" dirty="0">
                <a:solidFill>
                  <a:srgbClr val="0E3449"/>
                </a:solidFill>
              </a:rPr>
              <a:t>Servem de espelho para utilização na rotina diária de atendimentos. </a:t>
            </a:r>
          </a:p>
          <a:p>
            <a:endParaRPr lang="pt-BR" dirty="0">
              <a:solidFill>
                <a:srgbClr val="0E3449"/>
              </a:solidFill>
            </a:endParaRPr>
          </a:p>
          <a:p>
            <a:r>
              <a:rPr lang="pt-BR" dirty="0">
                <a:solidFill>
                  <a:srgbClr val="0E3449"/>
                </a:solidFill>
              </a:rPr>
              <a:t>Asseguram o alcance do resultado esperado com a implantação dos roteiros.</a:t>
            </a:r>
          </a:p>
          <a:p>
            <a:endParaRPr lang="pt-BR" dirty="0">
              <a:solidFill>
                <a:srgbClr val="0E3449"/>
              </a:solidFill>
            </a:endParaRPr>
          </a:p>
          <a:p>
            <a:r>
              <a:rPr lang="pt-BR" dirty="0">
                <a:solidFill>
                  <a:srgbClr val="0E3449"/>
                </a:solidFill>
              </a:rPr>
              <a:t>Balizam a definição e disposição do conteúdo do prontuário (físico e eletrônico) ou são anexadas como parte da organização do prontuário (em casos de prontuários físicos). </a:t>
            </a:r>
          </a:p>
          <a:p>
            <a:endParaRPr lang="pt-BR" dirty="0">
              <a:solidFill>
                <a:srgbClr val="0E3449"/>
              </a:solidFill>
            </a:endParaRPr>
          </a:p>
          <a:p>
            <a:endParaRPr lang="pt-BR" dirty="0">
              <a:solidFill>
                <a:srgbClr val="0E3449"/>
              </a:solidFill>
            </a:endParaRPr>
          </a:p>
        </p:txBody>
      </p:sp>
    </p:spTree>
    <p:extLst>
      <p:ext uri="{BB962C8B-B14F-4D97-AF65-F5344CB8AC3E}">
        <p14:creationId xmlns:p14="http://schemas.microsoft.com/office/powerpoint/2010/main" val="1488367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2B214-2A0F-4B5E-B7EB-8E7E913F1D8D}"/>
              </a:ext>
            </a:extLst>
          </p:cNvPr>
          <p:cNvSpPr>
            <a:spLocks noGrp="1"/>
          </p:cNvSpPr>
          <p:nvPr>
            <p:ph type="title"/>
          </p:nvPr>
        </p:nvSpPr>
        <p:spPr/>
        <p:txBody>
          <a:bodyPr/>
          <a:lstStyle/>
          <a:p>
            <a:r>
              <a:rPr lang="pt-BR" dirty="0"/>
              <a:t>Por que elaborar roteiros de atendimento?</a:t>
            </a:r>
          </a:p>
        </p:txBody>
      </p:sp>
      <p:sp>
        <p:nvSpPr>
          <p:cNvPr id="3" name="Espaço Reservado para Conteúdo 2">
            <a:extLst>
              <a:ext uri="{FF2B5EF4-FFF2-40B4-BE49-F238E27FC236}">
                <a16:creationId xmlns:a16="http://schemas.microsoft.com/office/drawing/2014/main" id="{0E14B800-15E5-445A-AF79-FB39AE268D15}"/>
              </a:ext>
            </a:extLst>
          </p:cNvPr>
          <p:cNvSpPr>
            <a:spLocks noGrp="1"/>
          </p:cNvSpPr>
          <p:nvPr>
            <p:ph idx="1"/>
          </p:nvPr>
        </p:nvSpPr>
        <p:spPr>
          <a:xfrm>
            <a:off x="442783" y="2441013"/>
            <a:ext cx="10619958" cy="4177868"/>
          </a:xfrm>
        </p:spPr>
        <p:txBody>
          <a:bodyPr/>
          <a:lstStyle/>
          <a:p>
            <a:pPr algn="just">
              <a:spcAft>
                <a:spcPts val="1000"/>
              </a:spcAft>
            </a:pPr>
            <a:r>
              <a:rPr lang="pt-BR" sz="2000" dirty="0">
                <a:solidFill>
                  <a:srgbClr val="0E3449"/>
                </a:solidFill>
              </a:rPr>
              <a:t>Possibilita que as avaliações e registros sejam padronizados.</a:t>
            </a:r>
          </a:p>
          <a:p>
            <a:pPr algn="just">
              <a:spcAft>
                <a:spcPts val="1000"/>
              </a:spcAft>
            </a:pPr>
            <a:r>
              <a:rPr lang="pt-BR" sz="2000" dirty="0">
                <a:solidFill>
                  <a:srgbClr val="0E3449"/>
                </a:solidFill>
              </a:rPr>
              <a:t>Direciona para as necessidades das pessoas usuárias de maneira integral, em todas as dimensões do cuidado.</a:t>
            </a:r>
          </a:p>
          <a:p>
            <a:pPr algn="just">
              <a:spcAft>
                <a:spcPts val="1000"/>
              </a:spcAft>
            </a:pPr>
            <a:r>
              <a:rPr lang="pt-BR" sz="2000" dirty="0">
                <a:solidFill>
                  <a:srgbClr val="0E3449"/>
                </a:solidFill>
              </a:rPr>
              <a:t>Possibilita a apropriação do conhecimento e competências de todas áreas e setores envolvidos na linha de cuidado priorizada.</a:t>
            </a:r>
          </a:p>
          <a:p>
            <a:pPr algn="just">
              <a:spcAft>
                <a:spcPts val="1000"/>
              </a:spcAft>
            </a:pPr>
            <a:r>
              <a:rPr lang="pt-BR" sz="2000" dirty="0">
                <a:solidFill>
                  <a:srgbClr val="0E3449"/>
                </a:solidFill>
              </a:rPr>
              <a:t>Fortalece a </a:t>
            </a:r>
            <a:r>
              <a:rPr lang="pt-BR" sz="2000" dirty="0" err="1">
                <a:solidFill>
                  <a:srgbClr val="0E3449"/>
                </a:solidFill>
              </a:rPr>
              <a:t>interprofissionalidade</a:t>
            </a:r>
            <a:r>
              <a:rPr lang="pt-BR" sz="2000" dirty="0">
                <a:solidFill>
                  <a:srgbClr val="0E3449"/>
                </a:solidFill>
              </a:rPr>
              <a:t> e a interdisciplinaridade.</a:t>
            </a:r>
          </a:p>
          <a:p>
            <a:pPr algn="just">
              <a:spcAft>
                <a:spcPts val="1000"/>
              </a:spcAft>
            </a:pPr>
            <a:r>
              <a:rPr lang="pt-BR" sz="2000" dirty="0">
                <a:solidFill>
                  <a:srgbClr val="0E3449"/>
                </a:solidFill>
              </a:rPr>
              <a:t>Promove uma diminuição das falhas de comunicação entre os atores envolvidos no cuidado da pessoa usuária.</a:t>
            </a:r>
          </a:p>
          <a:p>
            <a:pPr algn="just">
              <a:spcAft>
                <a:spcPts val="1000"/>
              </a:spcAft>
            </a:pPr>
            <a:r>
              <a:rPr lang="pt-BR" sz="2000" dirty="0">
                <a:solidFill>
                  <a:srgbClr val="0E3449"/>
                </a:solidFill>
              </a:rPr>
              <a:t>Fortalece o macroprocesso assistencial do ambulatório.</a:t>
            </a:r>
          </a:p>
        </p:txBody>
      </p:sp>
    </p:spTree>
    <p:extLst>
      <p:ext uri="{BB962C8B-B14F-4D97-AF65-F5344CB8AC3E}">
        <p14:creationId xmlns:p14="http://schemas.microsoft.com/office/powerpoint/2010/main" val="6930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85A5B-1A6A-4E45-A229-C96F91E113E9}"/>
              </a:ext>
            </a:extLst>
          </p:cNvPr>
          <p:cNvSpPr>
            <a:spLocks noGrp="1"/>
          </p:cNvSpPr>
          <p:nvPr>
            <p:ph type="title"/>
          </p:nvPr>
        </p:nvSpPr>
        <p:spPr/>
        <p:txBody>
          <a:bodyPr/>
          <a:lstStyle/>
          <a:p>
            <a:r>
              <a:rPr lang="pt-BR" dirty="0"/>
              <a:t>Os roteiros na organização do Ciclo de Atenção Contínua</a:t>
            </a:r>
          </a:p>
        </p:txBody>
      </p:sp>
      <p:sp>
        <p:nvSpPr>
          <p:cNvPr id="3" name="Espaço Reservado para Conteúdo 2">
            <a:extLst>
              <a:ext uri="{FF2B5EF4-FFF2-40B4-BE49-F238E27FC236}">
                <a16:creationId xmlns:a16="http://schemas.microsoft.com/office/drawing/2014/main" id="{2B0C0615-ECF9-4638-9118-27C52DB2E9FA}"/>
              </a:ext>
            </a:extLst>
          </p:cNvPr>
          <p:cNvSpPr>
            <a:spLocks noGrp="1"/>
          </p:cNvSpPr>
          <p:nvPr>
            <p:ph idx="1"/>
          </p:nvPr>
        </p:nvSpPr>
        <p:spPr>
          <a:xfrm>
            <a:off x="442783" y="2441012"/>
            <a:ext cx="10052222" cy="3989767"/>
          </a:xfrm>
        </p:spPr>
        <p:txBody>
          <a:bodyPr>
            <a:normAutofit/>
          </a:bodyPr>
          <a:lstStyle/>
          <a:p>
            <a:pPr algn="just"/>
            <a:r>
              <a:rPr lang="pt-BR" sz="2400" dirty="0">
                <a:solidFill>
                  <a:srgbClr val="0E3449"/>
                </a:solidFill>
              </a:rPr>
              <a:t>Ampliam a segurança das pessoas usuárias e profissionais; </a:t>
            </a:r>
          </a:p>
          <a:p>
            <a:pPr algn="just"/>
            <a:endParaRPr lang="pt-BR" sz="2400" dirty="0">
              <a:solidFill>
                <a:srgbClr val="0E3449"/>
              </a:solidFill>
            </a:endParaRPr>
          </a:p>
          <a:p>
            <a:pPr algn="just"/>
            <a:r>
              <a:rPr lang="pt-BR" sz="2400" dirty="0">
                <a:solidFill>
                  <a:srgbClr val="0E3449"/>
                </a:solidFill>
              </a:rPr>
              <a:t>Padronizam as intervenções a partir do núcleo profissional;</a:t>
            </a:r>
          </a:p>
          <a:p>
            <a:pPr algn="just"/>
            <a:endParaRPr lang="pt-BR" sz="2400" dirty="0">
              <a:solidFill>
                <a:srgbClr val="0E3449"/>
              </a:solidFill>
            </a:endParaRPr>
          </a:p>
          <a:p>
            <a:pPr algn="just"/>
            <a:r>
              <a:rPr lang="pt-BR" sz="2400" dirty="0">
                <a:solidFill>
                  <a:srgbClr val="0E3449"/>
                </a:solidFill>
              </a:rPr>
              <a:t>Organizam e direcionar a avaliação e raciocínio clínico;</a:t>
            </a:r>
          </a:p>
          <a:p>
            <a:pPr algn="just"/>
            <a:endParaRPr lang="pt-BR" sz="2400" dirty="0">
              <a:solidFill>
                <a:srgbClr val="0E3449"/>
              </a:solidFill>
            </a:endParaRPr>
          </a:p>
          <a:p>
            <a:pPr algn="just"/>
            <a:r>
              <a:rPr lang="pt-BR" sz="2400" dirty="0">
                <a:solidFill>
                  <a:srgbClr val="0E3449"/>
                </a:solidFill>
              </a:rPr>
              <a:t>Reúnem os requisitos/itens necessários para um atendimento centrado nas necessidades da pessoa usuária em sua integralidade, observando todas as dimensões do cuidado;</a:t>
            </a:r>
          </a:p>
          <a:p>
            <a:pPr algn="just"/>
            <a:endParaRPr lang="pt-BR" sz="2400" dirty="0">
              <a:solidFill>
                <a:srgbClr val="0E3449"/>
              </a:solidFill>
            </a:endParaRPr>
          </a:p>
        </p:txBody>
      </p:sp>
      <p:pic>
        <p:nvPicPr>
          <p:cNvPr id="6" name="Gráfico 5" descr="Círculos com setas com preenchimento sólido">
            <a:extLst>
              <a:ext uri="{FF2B5EF4-FFF2-40B4-BE49-F238E27FC236}">
                <a16:creationId xmlns:a16="http://schemas.microsoft.com/office/drawing/2014/main" id="{CC3EE650-00C3-4469-AD39-6174D9CD46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1975" y="590977"/>
            <a:ext cx="2104634" cy="2104634"/>
          </a:xfrm>
          <a:prstGeom prst="rect">
            <a:avLst/>
          </a:prstGeom>
        </p:spPr>
      </p:pic>
    </p:spTree>
    <p:extLst>
      <p:ext uri="{BB962C8B-B14F-4D97-AF65-F5344CB8AC3E}">
        <p14:creationId xmlns:p14="http://schemas.microsoft.com/office/powerpoint/2010/main" val="3660064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FA233-AB67-4F10-891C-4648996AC1F8}"/>
              </a:ext>
            </a:extLst>
          </p:cNvPr>
          <p:cNvSpPr>
            <a:spLocks noGrp="1"/>
          </p:cNvSpPr>
          <p:nvPr>
            <p:ph type="title"/>
          </p:nvPr>
        </p:nvSpPr>
        <p:spPr/>
        <p:txBody>
          <a:bodyPr/>
          <a:lstStyle/>
          <a:p>
            <a:r>
              <a:rPr lang="pt-BR" dirty="0"/>
              <a:t>Os roteiros na organização do Ciclo de Atenção Contínua</a:t>
            </a:r>
          </a:p>
        </p:txBody>
      </p:sp>
      <p:sp>
        <p:nvSpPr>
          <p:cNvPr id="3" name="Espaço Reservado para Conteúdo 2">
            <a:extLst>
              <a:ext uri="{FF2B5EF4-FFF2-40B4-BE49-F238E27FC236}">
                <a16:creationId xmlns:a16="http://schemas.microsoft.com/office/drawing/2014/main" id="{402F5F5B-BDC0-4965-B779-985A9113CA2F}"/>
              </a:ext>
            </a:extLst>
          </p:cNvPr>
          <p:cNvSpPr>
            <a:spLocks noGrp="1"/>
          </p:cNvSpPr>
          <p:nvPr>
            <p:ph idx="1"/>
          </p:nvPr>
        </p:nvSpPr>
        <p:spPr>
          <a:xfrm>
            <a:off x="442783" y="2441012"/>
            <a:ext cx="10052222" cy="4109689"/>
          </a:xfrm>
        </p:spPr>
        <p:txBody>
          <a:bodyPr>
            <a:normAutofit fontScale="92500" lnSpcReduction="10000"/>
          </a:bodyPr>
          <a:lstStyle/>
          <a:p>
            <a:pPr algn="just"/>
            <a:r>
              <a:rPr lang="pt-BR" sz="2400" dirty="0">
                <a:solidFill>
                  <a:srgbClr val="0E3449"/>
                </a:solidFill>
              </a:rPr>
              <a:t>Qualificam a assistência às subpopulações de alto e muito alto risco; </a:t>
            </a:r>
          </a:p>
          <a:p>
            <a:pPr algn="just"/>
            <a:endParaRPr lang="pt-BR" sz="2400" dirty="0">
              <a:solidFill>
                <a:srgbClr val="0E3449"/>
              </a:solidFill>
            </a:endParaRPr>
          </a:p>
          <a:p>
            <a:pPr algn="just"/>
            <a:r>
              <a:rPr lang="pt-BR" sz="2400" dirty="0">
                <a:solidFill>
                  <a:srgbClr val="0E3449"/>
                </a:solidFill>
              </a:rPr>
              <a:t>Evitam retrabalho/redundâncias desnecessárias; </a:t>
            </a:r>
          </a:p>
          <a:p>
            <a:pPr algn="just"/>
            <a:endParaRPr lang="pt-BR" sz="2400" dirty="0">
              <a:solidFill>
                <a:srgbClr val="0E3449"/>
              </a:solidFill>
            </a:endParaRPr>
          </a:p>
          <a:p>
            <a:pPr algn="just"/>
            <a:r>
              <a:rPr lang="pt-BR" sz="2400" dirty="0">
                <a:solidFill>
                  <a:srgbClr val="0E3449"/>
                </a:solidFill>
              </a:rPr>
              <a:t>Melhoram a gestão do tempo de atendimento; </a:t>
            </a:r>
          </a:p>
          <a:p>
            <a:pPr algn="just"/>
            <a:endParaRPr lang="pt-BR" sz="2400" dirty="0">
              <a:solidFill>
                <a:srgbClr val="0E3449"/>
              </a:solidFill>
            </a:endParaRPr>
          </a:p>
          <a:p>
            <a:pPr algn="just"/>
            <a:r>
              <a:rPr lang="pt-BR" sz="2400" dirty="0">
                <a:solidFill>
                  <a:srgbClr val="0E3449"/>
                </a:solidFill>
              </a:rPr>
              <a:t>Melhoram a efetividade do atendimento ao reduzir possibilidades de atrasos ou erros na definição do diagnóstico e tomada de decisão;</a:t>
            </a:r>
          </a:p>
          <a:p>
            <a:pPr algn="just"/>
            <a:endParaRPr lang="pt-BR" sz="2400" dirty="0">
              <a:solidFill>
                <a:srgbClr val="0E3449"/>
              </a:solidFill>
            </a:endParaRPr>
          </a:p>
          <a:p>
            <a:pPr algn="just"/>
            <a:r>
              <a:rPr lang="pt-BR" sz="2400" dirty="0">
                <a:solidFill>
                  <a:srgbClr val="0E3449"/>
                </a:solidFill>
              </a:rPr>
              <a:t>Reduzem a complexidade e variabilidade dos processos;</a:t>
            </a:r>
          </a:p>
          <a:p>
            <a:pPr algn="just"/>
            <a:endParaRPr lang="pt-BR" sz="2400" dirty="0">
              <a:solidFill>
                <a:srgbClr val="0E3449"/>
              </a:solidFill>
            </a:endParaRPr>
          </a:p>
          <a:p>
            <a:pPr algn="just"/>
            <a:endParaRPr lang="pt-BR" dirty="0"/>
          </a:p>
        </p:txBody>
      </p:sp>
      <p:pic>
        <p:nvPicPr>
          <p:cNvPr id="6" name="Gráfico 5" descr="Círculos com setas com preenchimento sólido">
            <a:extLst>
              <a:ext uri="{FF2B5EF4-FFF2-40B4-BE49-F238E27FC236}">
                <a16:creationId xmlns:a16="http://schemas.microsoft.com/office/drawing/2014/main" id="{821850E5-63BB-4512-9F51-7D010DCC23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1975" y="590977"/>
            <a:ext cx="2104634" cy="2104634"/>
          </a:xfrm>
          <a:prstGeom prst="rect">
            <a:avLst/>
          </a:prstGeom>
        </p:spPr>
      </p:pic>
    </p:spTree>
    <p:extLst>
      <p:ext uri="{BB962C8B-B14F-4D97-AF65-F5344CB8AC3E}">
        <p14:creationId xmlns:p14="http://schemas.microsoft.com/office/powerpoint/2010/main" val="813643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72A2B-2698-4EBA-955F-374E381A4A5D}"/>
              </a:ext>
            </a:extLst>
          </p:cNvPr>
          <p:cNvSpPr>
            <a:spLocks noGrp="1"/>
          </p:cNvSpPr>
          <p:nvPr>
            <p:ph type="title"/>
          </p:nvPr>
        </p:nvSpPr>
        <p:spPr/>
        <p:txBody>
          <a:bodyPr/>
          <a:lstStyle/>
          <a:p>
            <a:r>
              <a:rPr lang="pt-BR" dirty="0"/>
              <a:t>Os roteiros na organização do Ciclo de Atenção Contínua</a:t>
            </a:r>
          </a:p>
        </p:txBody>
      </p:sp>
      <p:sp>
        <p:nvSpPr>
          <p:cNvPr id="3" name="Espaço Reservado para Conteúdo 2">
            <a:extLst>
              <a:ext uri="{FF2B5EF4-FFF2-40B4-BE49-F238E27FC236}">
                <a16:creationId xmlns:a16="http://schemas.microsoft.com/office/drawing/2014/main" id="{B933DA6F-7D4C-412C-9DE5-663ED49B5CFF}"/>
              </a:ext>
            </a:extLst>
          </p:cNvPr>
          <p:cNvSpPr>
            <a:spLocks noGrp="1"/>
          </p:cNvSpPr>
          <p:nvPr>
            <p:ph idx="1"/>
          </p:nvPr>
        </p:nvSpPr>
        <p:spPr/>
        <p:txBody>
          <a:bodyPr>
            <a:normAutofit/>
          </a:bodyPr>
          <a:lstStyle/>
          <a:p>
            <a:r>
              <a:rPr lang="pt-BR" sz="2400" dirty="0">
                <a:solidFill>
                  <a:srgbClr val="0E3449"/>
                </a:solidFill>
              </a:rPr>
              <a:t>Auxiliam na condução e documentação sistemática do atendimento, norteando a prática clínica; </a:t>
            </a:r>
          </a:p>
          <a:p>
            <a:pPr algn="just"/>
            <a:endParaRPr lang="pt-BR" sz="2400" dirty="0">
              <a:solidFill>
                <a:srgbClr val="0E3449"/>
              </a:solidFill>
            </a:endParaRPr>
          </a:p>
          <a:p>
            <a:pPr algn="just"/>
            <a:r>
              <a:rPr lang="pt-BR" sz="2400" dirty="0">
                <a:solidFill>
                  <a:srgbClr val="0E3449"/>
                </a:solidFill>
              </a:rPr>
              <a:t>Diminuem falhas no processo de comunicação entre os profissionais;</a:t>
            </a:r>
          </a:p>
          <a:p>
            <a:pPr algn="just"/>
            <a:endParaRPr lang="pt-BR" sz="2400" dirty="0">
              <a:solidFill>
                <a:srgbClr val="0E3449"/>
              </a:solidFill>
            </a:endParaRPr>
          </a:p>
          <a:p>
            <a:pPr algn="just"/>
            <a:r>
              <a:rPr lang="pt-BR" sz="2400" dirty="0">
                <a:solidFill>
                  <a:srgbClr val="0E3449"/>
                </a:solidFill>
              </a:rPr>
              <a:t>Facilitam a integração de novos profissionais na equipe multiprofissional da unidade ambulatorial, na medida em que padronizam as competências especificas esperadas para cada profissional/setor e as competências da equipe.</a:t>
            </a:r>
          </a:p>
          <a:p>
            <a:pPr algn="just"/>
            <a:endParaRPr lang="pt-BR" sz="2400" dirty="0">
              <a:solidFill>
                <a:srgbClr val="0E3449"/>
              </a:solidFill>
            </a:endParaRPr>
          </a:p>
          <a:p>
            <a:pPr algn="just"/>
            <a:endParaRPr lang="pt-BR" sz="2400" dirty="0"/>
          </a:p>
        </p:txBody>
      </p:sp>
      <p:pic>
        <p:nvPicPr>
          <p:cNvPr id="5" name="Gráfico 4" descr="Círculos com setas com preenchimento sólido">
            <a:extLst>
              <a:ext uri="{FF2B5EF4-FFF2-40B4-BE49-F238E27FC236}">
                <a16:creationId xmlns:a16="http://schemas.microsoft.com/office/drawing/2014/main" id="{3B5D9AFA-3E2E-45A4-9E5C-03E9A47272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1975" y="590977"/>
            <a:ext cx="2104634" cy="2104634"/>
          </a:xfrm>
          <a:prstGeom prst="rect">
            <a:avLst/>
          </a:prstGeom>
        </p:spPr>
      </p:pic>
    </p:spTree>
    <p:extLst>
      <p:ext uri="{BB962C8B-B14F-4D97-AF65-F5344CB8AC3E}">
        <p14:creationId xmlns:p14="http://schemas.microsoft.com/office/powerpoint/2010/main" val="633669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Uma imagem contendo pessoa, beisebol, em pé, vestindo&#10;&#10;Descrição gerada automaticamente">
            <a:extLst>
              <a:ext uri="{FF2B5EF4-FFF2-40B4-BE49-F238E27FC236}">
                <a16:creationId xmlns:a16="http://schemas.microsoft.com/office/drawing/2014/main" id="{E3A4C98A-D390-40F9-BA55-0AA3EAFD75E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0" y="756644"/>
            <a:ext cx="7779176" cy="6751008"/>
          </a:xfrm>
          <a:prstGeom prst="rect">
            <a:avLst/>
          </a:prstGeom>
        </p:spPr>
      </p:pic>
      <p:sp>
        <p:nvSpPr>
          <p:cNvPr id="5" name="Retângulo: Cantos Arredondados 4">
            <a:extLst>
              <a:ext uri="{FF2B5EF4-FFF2-40B4-BE49-F238E27FC236}">
                <a16:creationId xmlns:a16="http://schemas.microsoft.com/office/drawing/2014/main" id="{2BB29907-FFF6-4625-8C5A-A478C1CB34A9}"/>
              </a:ext>
            </a:extLst>
          </p:cNvPr>
          <p:cNvSpPr/>
          <p:nvPr/>
        </p:nvSpPr>
        <p:spPr>
          <a:xfrm>
            <a:off x="729521" y="1075861"/>
            <a:ext cx="7660819" cy="5504819"/>
          </a:xfrm>
          <a:prstGeom prst="roundRect">
            <a:avLst/>
          </a:prstGeom>
          <a:noFill/>
          <a:ln w="28575">
            <a:solidFill>
              <a:schemeClr val="bg2">
                <a:lumMod val="2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7" name="CaixaDeTexto 6">
            <a:extLst>
              <a:ext uri="{FF2B5EF4-FFF2-40B4-BE49-F238E27FC236}">
                <a16:creationId xmlns:a16="http://schemas.microsoft.com/office/drawing/2014/main" id="{D65B882E-A18A-4EF6-ADD4-37B1F69FC690}"/>
              </a:ext>
            </a:extLst>
          </p:cNvPr>
          <p:cNvSpPr txBox="1"/>
          <p:nvPr/>
        </p:nvSpPr>
        <p:spPr>
          <a:xfrm>
            <a:off x="1005805" y="1103648"/>
            <a:ext cx="7108250" cy="5273110"/>
          </a:xfrm>
          <a:prstGeom prst="rect">
            <a:avLst/>
          </a:prstGeom>
          <a:noFill/>
        </p:spPr>
        <p:txBody>
          <a:bodyPr wrap="square">
            <a:spAutoFit/>
          </a:bodyPr>
          <a:lstStyle/>
          <a:p>
            <a:pPr algn="ctr">
              <a:lnSpc>
                <a:spcPct val="150000"/>
              </a:lnSpc>
              <a:spcAft>
                <a:spcPts val="600"/>
              </a:spcAft>
            </a:pPr>
            <a:r>
              <a:rPr lang="pt-BR" sz="2800" b="1" u="sng" dirty="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Atenção! </a:t>
            </a:r>
          </a:p>
          <a:p>
            <a:pPr algn="just">
              <a:lnSpc>
                <a:spcPct val="150000"/>
              </a:lnSpc>
            </a:pPr>
            <a:r>
              <a:rPr lang="pt-BR" sz="2800" dirty="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O roteiro </a:t>
            </a:r>
            <a:r>
              <a:rPr lang="pt-BR" sz="2800" b="1" dirty="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não deve </a:t>
            </a:r>
            <a:r>
              <a:rPr lang="pt-BR" sz="2800" dirty="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dispor apenas de orientações genéricas. É preciso considerar as especificidades da linha de cuidado priorizada e do perfil da subpopulação  atendida! </a:t>
            </a:r>
          </a:p>
          <a:p>
            <a:pPr algn="just">
              <a:lnSpc>
                <a:spcPct val="150000"/>
              </a:lnSpc>
            </a:pPr>
            <a:r>
              <a:rPr lang="pt-BR" sz="2800" dirty="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Por outro lado, </a:t>
            </a:r>
            <a:r>
              <a:rPr lang="pt-BR" sz="2800" b="1" dirty="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não deve </a:t>
            </a:r>
            <a:r>
              <a:rPr lang="pt-BR" sz="2800" dirty="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dispor apenas de orientações especificas, que desconsiderem a multidimensionalidade dos sujeitos.</a:t>
            </a:r>
            <a:endParaRPr lang="pt-BR" sz="24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19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FE2C0-985A-4389-B012-A757AFEDDB5B}"/>
              </a:ext>
            </a:extLst>
          </p:cNvPr>
          <p:cNvSpPr>
            <a:spLocks noGrp="1"/>
          </p:cNvSpPr>
          <p:nvPr>
            <p:ph type="title"/>
          </p:nvPr>
        </p:nvSpPr>
        <p:spPr/>
        <p:txBody>
          <a:bodyPr/>
          <a:lstStyle/>
          <a:p>
            <a:r>
              <a:rPr lang="pt-BR" dirty="0"/>
              <a:t>A Transversalidade da Segurança do Paciente</a:t>
            </a:r>
          </a:p>
        </p:txBody>
      </p:sp>
      <p:sp>
        <p:nvSpPr>
          <p:cNvPr id="3" name="Espaço Reservado para Conteúdo 2">
            <a:extLst>
              <a:ext uri="{FF2B5EF4-FFF2-40B4-BE49-F238E27FC236}">
                <a16:creationId xmlns:a16="http://schemas.microsoft.com/office/drawing/2014/main" id="{5AF09130-8AF0-4B24-9FA8-41B8334B23BA}"/>
              </a:ext>
            </a:extLst>
          </p:cNvPr>
          <p:cNvSpPr>
            <a:spLocks noGrp="1"/>
          </p:cNvSpPr>
          <p:nvPr>
            <p:ph idx="1"/>
          </p:nvPr>
        </p:nvSpPr>
        <p:spPr/>
        <p:txBody>
          <a:bodyPr>
            <a:normAutofit/>
          </a:bodyPr>
          <a:lstStyle/>
          <a:p>
            <a:pPr algn="just"/>
            <a:r>
              <a:rPr lang="pt-BR" dirty="0">
                <a:solidFill>
                  <a:srgbClr val="0E3449"/>
                </a:solidFill>
              </a:rPr>
              <a:t>A segurança do paciente é considerada transversal, pois perpassa por todos os processos nos serviços de saúde para a assistência a pessoa usuária.  </a:t>
            </a:r>
          </a:p>
          <a:p>
            <a:pPr algn="just"/>
            <a:r>
              <a:rPr lang="pt-BR" dirty="0">
                <a:solidFill>
                  <a:srgbClr val="0E3449"/>
                </a:solidFill>
              </a:rPr>
              <a:t>Exemplos: </a:t>
            </a:r>
          </a:p>
          <a:p>
            <a:pPr lvl="2" algn="just"/>
            <a:r>
              <a:rPr lang="pt-BR" sz="2000" dirty="0">
                <a:solidFill>
                  <a:srgbClr val="0E3449"/>
                </a:solidFill>
              </a:rPr>
              <a:t>Fluxo eficaz de informações entre especialistas e generalistas e entre profissionais e a pessoa usuária </a:t>
            </a:r>
          </a:p>
          <a:p>
            <a:pPr lvl="2" algn="just"/>
            <a:r>
              <a:rPr lang="pt-BR" sz="2000" dirty="0">
                <a:solidFill>
                  <a:srgbClr val="0E3449"/>
                </a:solidFill>
              </a:rPr>
              <a:t>Assistência adequada à pessoas usuárias com condição de saúde  em conformidade com a diretriz clínica, guiada pela estratificação de risco</a:t>
            </a:r>
          </a:p>
          <a:p>
            <a:pPr lvl="2" algn="just"/>
            <a:r>
              <a:rPr lang="pt-BR" sz="2000" dirty="0">
                <a:solidFill>
                  <a:srgbClr val="0E3449"/>
                </a:solidFill>
              </a:rPr>
              <a:t>Proporcionar acesso a população para atendimento de suas necessidades de saúde em tempo oportuno</a:t>
            </a:r>
            <a:endParaRPr lang="pt-BR" sz="2200" dirty="0">
              <a:solidFill>
                <a:srgbClr val="0E3449"/>
              </a:solidFill>
            </a:endParaRPr>
          </a:p>
          <a:p>
            <a:pPr marL="0" indent="0">
              <a:buNone/>
            </a:pPr>
            <a:endParaRPr lang="pt-BR" dirty="0">
              <a:solidFill>
                <a:srgbClr val="0E3449"/>
              </a:solidFill>
            </a:endParaRPr>
          </a:p>
        </p:txBody>
      </p:sp>
    </p:spTree>
    <p:extLst>
      <p:ext uri="{BB962C8B-B14F-4D97-AF65-F5344CB8AC3E}">
        <p14:creationId xmlns:p14="http://schemas.microsoft.com/office/powerpoint/2010/main" val="1746163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9EA63-16CC-4B7C-B32F-2B28BF8E7775}"/>
              </a:ext>
            </a:extLst>
          </p:cNvPr>
          <p:cNvSpPr>
            <a:spLocks noGrp="1"/>
          </p:cNvSpPr>
          <p:nvPr>
            <p:ph type="title"/>
          </p:nvPr>
        </p:nvSpPr>
        <p:spPr/>
        <p:txBody>
          <a:bodyPr/>
          <a:lstStyle/>
          <a:p>
            <a:r>
              <a:rPr lang="pt-BR" dirty="0"/>
              <a:t>Quem elabora os roteiros?</a:t>
            </a:r>
          </a:p>
        </p:txBody>
      </p:sp>
      <p:sp>
        <p:nvSpPr>
          <p:cNvPr id="3" name="Espaço Reservado para Conteúdo 2">
            <a:extLst>
              <a:ext uri="{FF2B5EF4-FFF2-40B4-BE49-F238E27FC236}">
                <a16:creationId xmlns:a16="http://schemas.microsoft.com/office/drawing/2014/main" id="{2B06DACF-7D56-4784-93DD-DB49AB50178D}"/>
              </a:ext>
            </a:extLst>
          </p:cNvPr>
          <p:cNvSpPr>
            <a:spLocks noGrp="1"/>
          </p:cNvSpPr>
          <p:nvPr>
            <p:ph idx="1"/>
          </p:nvPr>
        </p:nvSpPr>
        <p:spPr/>
        <p:txBody>
          <a:bodyPr>
            <a:normAutofit fontScale="92500" lnSpcReduction="20000"/>
          </a:bodyPr>
          <a:lstStyle/>
          <a:p>
            <a:r>
              <a:rPr lang="pt-BR" sz="2400" dirty="0">
                <a:solidFill>
                  <a:srgbClr val="0E3449"/>
                </a:solidFill>
              </a:rPr>
              <a:t>Os profissionais envolvidos no atendimento da pessoa usuária.  </a:t>
            </a:r>
          </a:p>
          <a:p>
            <a:endParaRPr lang="pt-BR" sz="2400" dirty="0">
              <a:solidFill>
                <a:srgbClr val="0E3449"/>
              </a:solidFill>
            </a:endParaRPr>
          </a:p>
          <a:p>
            <a:pPr algn="just"/>
            <a:r>
              <a:rPr lang="pt-BR" sz="2400" dirty="0">
                <a:solidFill>
                  <a:srgbClr val="0E3449"/>
                </a:solidFill>
              </a:rPr>
              <a:t>Toda equipe (administrativa e assistencial) deve estar envolvida no processo de elaboração dos roteiros de atendimentos.</a:t>
            </a:r>
          </a:p>
          <a:p>
            <a:endParaRPr lang="pt-BR" sz="2400" dirty="0">
              <a:solidFill>
                <a:srgbClr val="0E3449"/>
              </a:solidFill>
            </a:endParaRPr>
          </a:p>
          <a:p>
            <a:pPr algn="just">
              <a:lnSpc>
                <a:spcPct val="107000"/>
              </a:lnSpc>
              <a:spcAft>
                <a:spcPts val="800"/>
              </a:spcAft>
            </a:pPr>
            <a:r>
              <a:rPr lang="pt-BR" sz="2400" dirty="0">
                <a:solidFill>
                  <a:srgbClr val="0E3449"/>
                </a:solidFill>
              </a:rPr>
              <a:t>O envolvimento de todos os profissionais na padronização dos processos:</a:t>
            </a:r>
          </a:p>
          <a:p>
            <a:pPr lvl="1" algn="just">
              <a:lnSpc>
                <a:spcPct val="107000"/>
              </a:lnSpc>
              <a:spcAft>
                <a:spcPts val="800"/>
              </a:spcAft>
            </a:pPr>
            <a:r>
              <a:rPr lang="pt-BR" sz="2200" dirty="0">
                <a:solidFill>
                  <a:srgbClr val="0E3449"/>
                </a:solidFill>
              </a:rPr>
              <a:t>Unifica pontos em comum e promove o alinhamento da linguagem adotada, reduzindo erros.</a:t>
            </a:r>
          </a:p>
          <a:p>
            <a:pPr lvl="1" algn="just">
              <a:lnSpc>
                <a:spcPct val="107000"/>
              </a:lnSpc>
              <a:spcAft>
                <a:spcPts val="800"/>
              </a:spcAft>
            </a:pPr>
            <a:r>
              <a:rPr lang="pt-BR" sz="2200" dirty="0">
                <a:solidFill>
                  <a:srgbClr val="0E3449"/>
                </a:solidFill>
              </a:rPr>
              <a:t>Reduz falhas no processo de comunicação entre os profissionais da  equipe e entre os profissionais e a pessoa usuária.</a:t>
            </a:r>
          </a:p>
          <a:p>
            <a:pPr marL="0" indent="0" algn="ctr">
              <a:lnSpc>
                <a:spcPct val="107000"/>
              </a:lnSpc>
              <a:spcAft>
                <a:spcPts val="800"/>
              </a:spcAft>
              <a:buNone/>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101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B92A15-8FF8-464D-B86C-41AD07294CFC}"/>
              </a:ext>
            </a:extLst>
          </p:cNvPr>
          <p:cNvSpPr>
            <a:spLocks noGrp="1"/>
          </p:cNvSpPr>
          <p:nvPr>
            <p:ph type="title"/>
          </p:nvPr>
        </p:nvSpPr>
        <p:spPr/>
        <p:txBody>
          <a:bodyPr/>
          <a:lstStyle/>
          <a:p>
            <a:r>
              <a:rPr lang="pt-BR" dirty="0"/>
              <a:t>Que processos do ambulatório devem ser roteirizados?</a:t>
            </a:r>
          </a:p>
        </p:txBody>
      </p:sp>
      <p:sp>
        <p:nvSpPr>
          <p:cNvPr id="3" name="Espaço Reservado para Conteúdo 2">
            <a:extLst>
              <a:ext uri="{FF2B5EF4-FFF2-40B4-BE49-F238E27FC236}">
                <a16:creationId xmlns:a16="http://schemas.microsoft.com/office/drawing/2014/main" id="{821BE9F2-23E9-4C8F-8FC4-CE7C060B92A7}"/>
              </a:ext>
            </a:extLst>
          </p:cNvPr>
          <p:cNvSpPr>
            <a:spLocks noGrp="1"/>
          </p:cNvSpPr>
          <p:nvPr>
            <p:ph idx="1"/>
          </p:nvPr>
        </p:nvSpPr>
        <p:spPr>
          <a:xfrm>
            <a:off x="442783" y="2306076"/>
            <a:ext cx="4743814" cy="3779347"/>
          </a:xfrm>
        </p:spPr>
        <p:txBody>
          <a:bodyPr>
            <a:normAutofit fontScale="92500"/>
          </a:bodyPr>
          <a:lstStyle/>
          <a:p>
            <a:r>
              <a:rPr lang="pt-BR" dirty="0">
                <a:solidFill>
                  <a:srgbClr val="0E3449"/>
                </a:solidFill>
              </a:rPr>
              <a:t>Recepção</a:t>
            </a:r>
          </a:p>
          <a:p>
            <a:r>
              <a:rPr lang="pt-BR" dirty="0">
                <a:solidFill>
                  <a:srgbClr val="0E3449"/>
                </a:solidFill>
              </a:rPr>
              <a:t>Agendamento</a:t>
            </a:r>
          </a:p>
          <a:p>
            <a:r>
              <a:rPr lang="pt-BR" dirty="0">
                <a:solidFill>
                  <a:srgbClr val="0E3449"/>
                </a:solidFill>
              </a:rPr>
              <a:t>Técnico em Enfermagem</a:t>
            </a:r>
          </a:p>
          <a:p>
            <a:r>
              <a:rPr lang="pt-BR" dirty="0">
                <a:solidFill>
                  <a:srgbClr val="0E3449"/>
                </a:solidFill>
              </a:rPr>
              <a:t>Ponto de Apoio</a:t>
            </a:r>
          </a:p>
          <a:p>
            <a:r>
              <a:rPr lang="pt-BR" dirty="0">
                <a:solidFill>
                  <a:srgbClr val="0E3449"/>
                </a:solidFill>
              </a:rPr>
              <a:t>Avaliação inicial do compartilhamento do cuidado (Enfermeiro(a) e o(a) Assistente Social)</a:t>
            </a:r>
          </a:p>
          <a:p>
            <a:r>
              <a:rPr lang="pt-BR" dirty="0">
                <a:solidFill>
                  <a:srgbClr val="0E3449"/>
                </a:solidFill>
              </a:rPr>
              <a:t>Psicologia</a:t>
            </a:r>
          </a:p>
          <a:p>
            <a:r>
              <a:rPr lang="pt-BR" dirty="0">
                <a:solidFill>
                  <a:srgbClr val="0E3449"/>
                </a:solidFill>
              </a:rPr>
              <a:t>Enfermagem (Consulta do Enfermeiro(a)</a:t>
            </a:r>
          </a:p>
          <a:p>
            <a:r>
              <a:rPr lang="pt-BR" dirty="0">
                <a:solidFill>
                  <a:srgbClr val="0E3449"/>
                </a:solidFill>
              </a:rPr>
              <a:t>Nutrição</a:t>
            </a:r>
          </a:p>
        </p:txBody>
      </p:sp>
      <p:sp>
        <p:nvSpPr>
          <p:cNvPr id="4" name="Espaço Reservado para Conteúdo 2">
            <a:extLst>
              <a:ext uri="{FF2B5EF4-FFF2-40B4-BE49-F238E27FC236}">
                <a16:creationId xmlns:a16="http://schemas.microsoft.com/office/drawing/2014/main" id="{E8A8E9FA-C91F-49F7-B6E5-DE11E663C26E}"/>
              </a:ext>
            </a:extLst>
          </p:cNvPr>
          <p:cNvSpPr txBox="1">
            <a:spLocks/>
          </p:cNvSpPr>
          <p:nvPr/>
        </p:nvSpPr>
        <p:spPr>
          <a:xfrm>
            <a:off x="5468894" y="2303667"/>
            <a:ext cx="5131059" cy="40347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9999"/>
              </a:buClr>
              <a:buFontTx/>
              <a:buBlip>
                <a:blip r:embed="rId2"/>
              </a:buBlip>
              <a:defRPr sz="2200" kern="1200" baseline="0">
                <a:solidFill>
                  <a:srgbClr val="A75E19"/>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2"/>
              </a:buBlip>
              <a:defRPr sz="2000" kern="1200" baseline="0">
                <a:solidFill>
                  <a:srgbClr val="A75E19"/>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2"/>
              </a:buBlip>
              <a:defRPr sz="1800" kern="1200" baseline="0">
                <a:solidFill>
                  <a:srgbClr val="A75E19"/>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2"/>
              </a:buBlip>
              <a:defRPr sz="1600" kern="1200" baseline="0">
                <a:solidFill>
                  <a:srgbClr val="A75E19"/>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2"/>
              </a:buBlip>
              <a:defRPr sz="1400" kern="1200" baseline="0">
                <a:solidFill>
                  <a:srgbClr val="A75E19"/>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solidFill>
                  <a:srgbClr val="0E3449"/>
                </a:solidFill>
              </a:rPr>
              <a:t>Medicina (Ginecologista, Obstetra, Pediatra, </a:t>
            </a:r>
            <a:r>
              <a:rPr lang="pt-BR" dirty="0" err="1">
                <a:solidFill>
                  <a:srgbClr val="0E3449"/>
                </a:solidFill>
              </a:rPr>
              <a:t>Ultrassonografista</a:t>
            </a:r>
            <a:r>
              <a:rPr lang="pt-BR" dirty="0">
                <a:solidFill>
                  <a:srgbClr val="0E3449"/>
                </a:solidFill>
              </a:rPr>
              <a:t>, Cardiologista, Endocrinologista, Angiologista, Nefrologista, Neurologista, Oftalmologista, Mastologista, Psiquiatra, Geriatra, Médico de Família e Comunidade)</a:t>
            </a:r>
          </a:p>
          <a:p>
            <a:r>
              <a:rPr lang="pt-BR" dirty="0">
                <a:solidFill>
                  <a:srgbClr val="0E3449"/>
                </a:solidFill>
              </a:rPr>
              <a:t>Farmácia Clínica</a:t>
            </a:r>
          </a:p>
          <a:p>
            <a:r>
              <a:rPr lang="pt-BR" dirty="0">
                <a:solidFill>
                  <a:srgbClr val="0E3449"/>
                </a:solidFill>
              </a:rPr>
              <a:t>Fisioterapia</a:t>
            </a:r>
          </a:p>
          <a:p>
            <a:r>
              <a:rPr lang="pt-BR" dirty="0">
                <a:solidFill>
                  <a:srgbClr val="0E3449"/>
                </a:solidFill>
              </a:rPr>
              <a:t>Fonoaudiologia</a:t>
            </a:r>
          </a:p>
          <a:p>
            <a:r>
              <a:rPr lang="pt-BR" dirty="0">
                <a:solidFill>
                  <a:srgbClr val="0E3449"/>
                </a:solidFill>
              </a:rPr>
              <a:t>Terapia Ocupacional</a:t>
            </a:r>
          </a:p>
          <a:p>
            <a:r>
              <a:rPr lang="pt-BR" dirty="0">
                <a:solidFill>
                  <a:srgbClr val="0E3449"/>
                </a:solidFill>
              </a:rPr>
              <a:t>Serviço Social</a:t>
            </a:r>
          </a:p>
          <a:p>
            <a:r>
              <a:rPr lang="pt-BR" dirty="0">
                <a:solidFill>
                  <a:srgbClr val="0E3449"/>
                </a:solidFill>
              </a:rPr>
              <a:t>Outros processos conforme carteira de serviços e linha de cuidado priorizada. </a:t>
            </a:r>
          </a:p>
        </p:txBody>
      </p:sp>
    </p:spTree>
    <p:extLst>
      <p:ext uri="{BB962C8B-B14F-4D97-AF65-F5344CB8AC3E}">
        <p14:creationId xmlns:p14="http://schemas.microsoft.com/office/powerpoint/2010/main" val="3794396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4F26D-3819-46B7-A0CF-A9393E8F2E00}"/>
              </a:ext>
            </a:extLst>
          </p:cNvPr>
          <p:cNvSpPr>
            <a:spLocks noGrp="1"/>
          </p:cNvSpPr>
          <p:nvPr>
            <p:ph type="title"/>
          </p:nvPr>
        </p:nvSpPr>
        <p:spPr/>
        <p:txBody>
          <a:bodyPr/>
          <a:lstStyle/>
          <a:p>
            <a:r>
              <a:rPr lang="pt-BR" dirty="0"/>
              <a:t>Passos para elaboração e implantação dos roteiros de atendimento</a:t>
            </a:r>
          </a:p>
        </p:txBody>
      </p:sp>
      <p:sp>
        <p:nvSpPr>
          <p:cNvPr id="3" name="Espaço Reservado para Conteúdo 2">
            <a:extLst>
              <a:ext uri="{FF2B5EF4-FFF2-40B4-BE49-F238E27FC236}">
                <a16:creationId xmlns:a16="http://schemas.microsoft.com/office/drawing/2014/main" id="{79B7C4E2-5C42-4B0F-A44D-AC04862E9D28}"/>
              </a:ext>
            </a:extLst>
          </p:cNvPr>
          <p:cNvSpPr>
            <a:spLocks noGrp="1"/>
          </p:cNvSpPr>
          <p:nvPr>
            <p:ph idx="1"/>
          </p:nvPr>
        </p:nvSpPr>
        <p:spPr>
          <a:xfrm>
            <a:off x="442783" y="2441013"/>
            <a:ext cx="10052222" cy="4079708"/>
          </a:xfrm>
        </p:spPr>
        <p:txBody>
          <a:bodyPr>
            <a:normAutofit fontScale="92500"/>
          </a:bodyPr>
          <a:lstStyle/>
          <a:p>
            <a:pPr algn="just">
              <a:spcBef>
                <a:spcPts val="1200"/>
              </a:spcBef>
              <a:spcAft>
                <a:spcPts val="1200"/>
              </a:spcAft>
            </a:pPr>
            <a:r>
              <a:rPr lang="pt-BR" dirty="0">
                <a:solidFill>
                  <a:srgbClr val="0E3449"/>
                </a:solidFill>
              </a:rPr>
              <a:t>Definir dois profissionais de nível superior (áreas diferentes) para coordenar o processo de elaboração dos roteiros de atendimentos;</a:t>
            </a:r>
          </a:p>
          <a:p>
            <a:pPr algn="just">
              <a:spcBef>
                <a:spcPts val="1200"/>
              </a:spcBef>
              <a:spcAft>
                <a:spcPts val="1200"/>
              </a:spcAft>
            </a:pPr>
            <a:r>
              <a:rPr lang="pt-BR" dirty="0">
                <a:solidFill>
                  <a:srgbClr val="0E3449"/>
                </a:solidFill>
              </a:rPr>
              <a:t>Apresentar e validar com a equipe o script orientador para construção dos roteiros;</a:t>
            </a:r>
          </a:p>
          <a:p>
            <a:pPr algn="just">
              <a:spcBef>
                <a:spcPts val="1200"/>
              </a:spcBef>
              <a:spcAft>
                <a:spcPts val="1200"/>
              </a:spcAft>
            </a:pPr>
            <a:r>
              <a:rPr lang="pt-BR" dirty="0">
                <a:solidFill>
                  <a:srgbClr val="0E3449"/>
                </a:solidFill>
              </a:rPr>
              <a:t>Apresentar texto de apoio (anexo) para seleção de melhores evidências;</a:t>
            </a:r>
          </a:p>
          <a:p>
            <a:pPr algn="just">
              <a:spcBef>
                <a:spcPts val="1200"/>
              </a:spcBef>
              <a:spcAft>
                <a:spcPts val="1200"/>
              </a:spcAft>
            </a:pPr>
            <a:r>
              <a:rPr lang="pt-BR" dirty="0">
                <a:solidFill>
                  <a:srgbClr val="0E3449"/>
                </a:solidFill>
              </a:rPr>
              <a:t>Elaborar cronograma contendo a data de início e término para envio de acordo com as etapas: envio para os coordenadores, análise, devolutiva, apresentação para a equipe, avaliação, validação e consolidação do protocolo clínico;</a:t>
            </a:r>
          </a:p>
          <a:p>
            <a:pPr algn="just">
              <a:spcBef>
                <a:spcPts val="1200"/>
              </a:spcBef>
              <a:spcAft>
                <a:spcPts val="1200"/>
              </a:spcAft>
            </a:pPr>
            <a:r>
              <a:rPr lang="pt-BR" dirty="0">
                <a:solidFill>
                  <a:srgbClr val="0E3449"/>
                </a:solidFill>
              </a:rPr>
              <a:t>Pactuar estratégia de comunicação entre o coordenador e os profissionais (e-mail, grupos em app de mensagens instantâneas, pasta compartilhadas no Google Drive, etc.)</a:t>
            </a:r>
          </a:p>
          <a:p>
            <a:pPr algn="just"/>
            <a:endParaRPr lang="pt-BR" dirty="0"/>
          </a:p>
        </p:txBody>
      </p:sp>
    </p:spTree>
    <p:extLst>
      <p:ext uri="{BB962C8B-B14F-4D97-AF65-F5344CB8AC3E}">
        <p14:creationId xmlns:p14="http://schemas.microsoft.com/office/powerpoint/2010/main" val="2415849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240EB-6F81-4062-8F51-B46CD325B95C}"/>
              </a:ext>
            </a:extLst>
          </p:cNvPr>
          <p:cNvSpPr>
            <a:spLocks noGrp="1"/>
          </p:cNvSpPr>
          <p:nvPr>
            <p:ph type="title"/>
          </p:nvPr>
        </p:nvSpPr>
        <p:spPr/>
        <p:txBody>
          <a:bodyPr/>
          <a:lstStyle/>
          <a:p>
            <a:r>
              <a:rPr lang="pt-BR" dirty="0"/>
              <a:t>Passos para elaboração e implantação dos roteiros de atendimento</a:t>
            </a:r>
          </a:p>
        </p:txBody>
      </p:sp>
      <p:sp>
        <p:nvSpPr>
          <p:cNvPr id="3" name="Espaço Reservado para Conteúdo 2">
            <a:extLst>
              <a:ext uri="{FF2B5EF4-FFF2-40B4-BE49-F238E27FC236}">
                <a16:creationId xmlns:a16="http://schemas.microsoft.com/office/drawing/2014/main" id="{89FB6F7C-0B2F-46E9-BE23-40B9AC0EBA18}"/>
              </a:ext>
            </a:extLst>
          </p:cNvPr>
          <p:cNvSpPr>
            <a:spLocks noGrp="1"/>
          </p:cNvSpPr>
          <p:nvPr>
            <p:ph idx="1"/>
          </p:nvPr>
        </p:nvSpPr>
        <p:spPr>
          <a:xfrm>
            <a:off x="442783" y="2441013"/>
            <a:ext cx="10052222" cy="4049728"/>
          </a:xfrm>
        </p:spPr>
        <p:txBody>
          <a:bodyPr>
            <a:normAutofit/>
          </a:bodyPr>
          <a:lstStyle/>
          <a:p>
            <a:pPr>
              <a:spcBef>
                <a:spcPts val="1200"/>
              </a:spcBef>
              <a:spcAft>
                <a:spcPts val="1200"/>
              </a:spcAft>
            </a:pPr>
            <a:r>
              <a:rPr lang="pt-BR" sz="2400" dirty="0">
                <a:solidFill>
                  <a:srgbClr val="0E3449"/>
                </a:solidFill>
              </a:rPr>
              <a:t>Os profissionais devem elaborar o roteiro, conforme o script e texto de apoio para seleção de melhores de evidências e enviar aos coordenadores no prazo estabelecido no cronograma;</a:t>
            </a:r>
          </a:p>
          <a:p>
            <a:pPr>
              <a:spcBef>
                <a:spcPts val="1200"/>
              </a:spcBef>
              <a:spcAft>
                <a:spcPts val="1200"/>
              </a:spcAft>
            </a:pPr>
            <a:r>
              <a:rPr lang="pt-BR" sz="2400" dirty="0">
                <a:solidFill>
                  <a:srgbClr val="0E3449"/>
                </a:solidFill>
              </a:rPr>
              <a:t>Ao receber os roteiros de cada área os coordenadores identificarão e sinalizarão as redundâncias, considerando que o cuidado especializado é complementar ao cuidado realizado pela Atenção Primária, que deve ser longitudinal;</a:t>
            </a:r>
          </a:p>
          <a:p>
            <a:pPr>
              <a:spcBef>
                <a:spcPts val="1200"/>
              </a:spcBef>
              <a:spcAft>
                <a:spcPts val="1200"/>
              </a:spcAft>
            </a:pPr>
            <a:r>
              <a:rPr lang="pt-BR" sz="2400" dirty="0">
                <a:solidFill>
                  <a:srgbClr val="0E3449"/>
                </a:solidFill>
              </a:rPr>
              <a:t>As avaliações dos coordenadores devem ser encaminhadas para os respectivos profissionais;</a:t>
            </a:r>
          </a:p>
          <a:p>
            <a:endParaRPr lang="pt-BR" dirty="0"/>
          </a:p>
        </p:txBody>
      </p:sp>
    </p:spTree>
    <p:extLst>
      <p:ext uri="{BB962C8B-B14F-4D97-AF65-F5344CB8AC3E}">
        <p14:creationId xmlns:p14="http://schemas.microsoft.com/office/powerpoint/2010/main" val="4287848716"/>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E7170-0FA7-4C39-8D1E-3ED876D044C0}"/>
              </a:ext>
            </a:extLst>
          </p:cNvPr>
          <p:cNvSpPr>
            <a:spLocks noGrp="1"/>
          </p:cNvSpPr>
          <p:nvPr>
            <p:ph type="title"/>
          </p:nvPr>
        </p:nvSpPr>
        <p:spPr/>
        <p:txBody>
          <a:bodyPr/>
          <a:lstStyle/>
          <a:p>
            <a:r>
              <a:rPr lang="pt-BR" dirty="0"/>
              <a:t>Passos para elaboração e implantação dos roteiros de atendimento</a:t>
            </a:r>
          </a:p>
        </p:txBody>
      </p:sp>
      <p:sp>
        <p:nvSpPr>
          <p:cNvPr id="3" name="Espaço Reservado para Conteúdo 2">
            <a:extLst>
              <a:ext uri="{FF2B5EF4-FFF2-40B4-BE49-F238E27FC236}">
                <a16:creationId xmlns:a16="http://schemas.microsoft.com/office/drawing/2014/main" id="{A7615833-52E8-44C5-BA4D-4BF82674A190}"/>
              </a:ext>
            </a:extLst>
          </p:cNvPr>
          <p:cNvSpPr>
            <a:spLocks noGrp="1"/>
          </p:cNvSpPr>
          <p:nvPr>
            <p:ph idx="1"/>
          </p:nvPr>
        </p:nvSpPr>
        <p:spPr/>
        <p:txBody>
          <a:bodyPr/>
          <a:lstStyle/>
          <a:p>
            <a:pPr>
              <a:spcBef>
                <a:spcPts val="1200"/>
              </a:spcBef>
              <a:spcAft>
                <a:spcPts val="1200"/>
              </a:spcAft>
            </a:pPr>
            <a:r>
              <a:rPr lang="pt-BR" sz="2000" dirty="0">
                <a:solidFill>
                  <a:srgbClr val="0E3449"/>
                </a:solidFill>
              </a:rPr>
              <a:t>Após feedback dos coordenadores, cada área realizará as adaptações para apresentação individual; </a:t>
            </a:r>
          </a:p>
          <a:p>
            <a:pPr>
              <a:spcBef>
                <a:spcPts val="1200"/>
              </a:spcBef>
              <a:spcAft>
                <a:spcPts val="1200"/>
              </a:spcAft>
            </a:pPr>
            <a:r>
              <a:rPr lang="pt-BR" sz="2000" dirty="0">
                <a:solidFill>
                  <a:srgbClr val="0E3449"/>
                </a:solidFill>
              </a:rPr>
              <a:t>Os coordenadores devem acompanhar e monitorar o progresso da elaboração e adaptação dos roteiros;</a:t>
            </a:r>
          </a:p>
          <a:p>
            <a:pPr>
              <a:spcBef>
                <a:spcPts val="1200"/>
              </a:spcBef>
              <a:spcAft>
                <a:spcPts val="1200"/>
              </a:spcAft>
            </a:pPr>
            <a:r>
              <a:rPr lang="pt-BR" sz="2000" dirty="0">
                <a:solidFill>
                  <a:srgbClr val="0E3449"/>
                </a:solidFill>
              </a:rPr>
              <a:t>Os coordenadores devem organizar uma oficina para validação dos roteiros.</a:t>
            </a:r>
          </a:p>
          <a:p>
            <a:endParaRPr lang="pt-BR" dirty="0"/>
          </a:p>
        </p:txBody>
      </p:sp>
    </p:spTree>
    <p:extLst>
      <p:ext uri="{BB962C8B-B14F-4D97-AF65-F5344CB8AC3E}">
        <p14:creationId xmlns:p14="http://schemas.microsoft.com/office/powerpoint/2010/main" val="539781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9A155-E27D-4B13-A298-F6001BCF20ED}"/>
              </a:ext>
            </a:extLst>
          </p:cNvPr>
          <p:cNvSpPr>
            <a:spLocks noGrp="1"/>
          </p:cNvSpPr>
          <p:nvPr>
            <p:ph type="title"/>
          </p:nvPr>
        </p:nvSpPr>
        <p:spPr/>
        <p:txBody>
          <a:bodyPr/>
          <a:lstStyle/>
          <a:p>
            <a:r>
              <a:rPr lang="pt-BR" dirty="0"/>
              <a:t>Time de resposta rápida</a:t>
            </a:r>
          </a:p>
        </p:txBody>
      </p:sp>
    </p:spTree>
    <p:extLst>
      <p:ext uri="{BB962C8B-B14F-4D97-AF65-F5344CB8AC3E}">
        <p14:creationId xmlns:p14="http://schemas.microsoft.com/office/powerpoint/2010/main" val="981511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3CA9A-4BBA-4023-8E4B-B53D52D6A16E}"/>
              </a:ext>
            </a:extLst>
          </p:cNvPr>
          <p:cNvSpPr>
            <a:spLocks noGrp="1"/>
          </p:cNvSpPr>
          <p:nvPr>
            <p:ph type="title"/>
          </p:nvPr>
        </p:nvSpPr>
        <p:spPr/>
        <p:txBody>
          <a:bodyPr/>
          <a:lstStyle/>
          <a:p>
            <a:r>
              <a:rPr lang="pt-BR" dirty="0"/>
              <a:t>Atribuições do time de resposta rápida</a:t>
            </a:r>
          </a:p>
        </p:txBody>
      </p:sp>
      <p:sp>
        <p:nvSpPr>
          <p:cNvPr id="3" name="Espaço Reservado para Conteúdo 2">
            <a:extLst>
              <a:ext uri="{FF2B5EF4-FFF2-40B4-BE49-F238E27FC236}">
                <a16:creationId xmlns:a16="http://schemas.microsoft.com/office/drawing/2014/main" id="{81662AE7-2CB3-43C9-89E4-F0FAAF9D0DC5}"/>
              </a:ext>
            </a:extLst>
          </p:cNvPr>
          <p:cNvSpPr>
            <a:spLocks noGrp="1"/>
          </p:cNvSpPr>
          <p:nvPr>
            <p:ph idx="1"/>
          </p:nvPr>
        </p:nvSpPr>
        <p:spPr/>
        <p:txBody>
          <a:bodyPr>
            <a:normAutofit fontScale="92500"/>
          </a:bodyPr>
          <a:lstStyle/>
          <a:p>
            <a:pPr>
              <a:spcBef>
                <a:spcPts val="1200"/>
              </a:spcBef>
              <a:spcAft>
                <a:spcPts val="1200"/>
              </a:spcAft>
            </a:pPr>
            <a:r>
              <a:rPr lang="pt-BR" dirty="0">
                <a:solidFill>
                  <a:srgbClr val="0E3449"/>
                </a:solidFill>
              </a:rPr>
              <a:t>Evitar a deterioração clínica do usuário</a:t>
            </a:r>
          </a:p>
          <a:p>
            <a:pPr>
              <a:spcBef>
                <a:spcPts val="1200"/>
              </a:spcBef>
              <a:spcAft>
                <a:spcPts val="1200"/>
              </a:spcAft>
            </a:pPr>
            <a:r>
              <a:rPr lang="pt-BR" dirty="0">
                <a:solidFill>
                  <a:srgbClr val="0E3449"/>
                </a:solidFill>
              </a:rPr>
              <a:t>Intervir de forma ativa em conjunto com a equipe multiprofissional no atendimento clínico.</a:t>
            </a:r>
          </a:p>
          <a:p>
            <a:pPr>
              <a:spcBef>
                <a:spcPts val="1200"/>
              </a:spcBef>
              <a:spcAft>
                <a:spcPts val="1200"/>
              </a:spcAft>
            </a:pPr>
            <a:r>
              <a:rPr lang="pt-BR" dirty="0">
                <a:solidFill>
                  <a:srgbClr val="0E3449"/>
                </a:solidFill>
              </a:rPr>
              <a:t>Contribuir na implementação e nas melhorias na qualidade e segurança nos serviços de saúde. </a:t>
            </a:r>
          </a:p>
          <a:p>
            <a:pPr>
              <a:spcBef>
                <a:spcPts val="1200"/>
              </a:spcBef>
              <a:spcAft>
                <a:spcPts val="1200"/>
              </a:spcAft>
            </a:pPr>
            <a:r>
              <a:rPr lang="pt-BR" dirty="0">
                <a:solidFill>
                  <a:srgbClr val="0E3449"/>
                </a:solidFill>
              </a:rPr>
              <a:t>Realizar o atendimento a pessoa usuária em menor tempo possível após o acionamento.</a:t>
            </a:r>
          </a:p>
          <a:p>
            <a:pPr>
              <a:spcBef>
                <a:spcPts val="1200"/>
              </a:spcBef>
              <a:spcAft>
                <a:spcPts val="1200"/>
              </a:spcAft>
            </a:pPr>
            <a:r>
              <a:rPr lang="pt-BR" dirty="0">
                <a:solidFill>
                  <a:srgbClr val="0E3449"/>
                </a:solidFill>
              </a:rPr>
              <a:t>Utilizar documentações adequadas para realizar o registro específico do atendimento realizado. </a:t>
            </a:r>
          </a:p>
          <a:p>
            <a:pPr marL="0" indent="0">
              <a:spcBef>
                <a:spcPts val="1200"/>
              </a:spcBef>
              <a:spcAft>
                <a:spcPts val="1200"/>
              </a:spcAft>
              <a:buNone/>
            </a:pPr>
            <a:endParaRPr lang="pt-BR" dirty="0">
              <a:solidFill>
                <a:srgbClr val="0E3449"/>
              </a:solidFill>
            </a:endParaRPr>
          </a:p>
        </p:txBody>
      </p:sp>
    </p:spTree>
    <p:extLst>
      <p:ext uri="{BB962C8B-B14F-4D97-AF65-F5344CB8AC3E}">
        <p14:creationId xmlns:p14="http://schemas.microsoft.com/office/powerpoint/2010/main" val="1624433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C6B595E-6061-4985-8F11-1BF939703868}"/>
              </a:ext>
            </a:extLst>
          </p:cNvPr>
          <p:cNvSpPr>
            <a:spLocks noGrp="1"/>
          </p:cNvSpPr>
          <p:nvPr>
            <p:ph idx="1"/>
          </p:nvPr>
        </p:nvSpPr>
        <p:spPr>
          <a:xfrm>
            <a:off x="974361" y="1804341"/>
            <a:ext cx="5711252" cy="3644410"/>
          </a:xfrm>
        </p:spPr>
        <p:txBody>
          <a:bodyPr>
            <a:normAutofit/>
          </a:bodyPr>
          <a:lstStyle/>
          <a:p>
            <a:pPr marL="0" indent="0" algn="just">
              <a:buNone/>
            </a:pPr>
            <a:r>
              <a:rPr lang="pt-BR" sz="2800" dirty="0">
                <a:solidFill>
                  <a:srgbClr val="0E3449"/>
                </a:solidFill>
              </a:rPr>
              <a:t>É importante que toda a equipe do ambulatório entenda e participe do protocolo de acionamento do Time de Resposta Rápida para evitar conflitos de papéis, demora na realização dos procedimentos, utilização de materiais desnecessários, evitando assim gastos excessivos e atendimentos ineficientes. </a:t>
            </a:r>
          </a:p>
          <a:p>
            <a:endParaRPr lang="pt-BR" sz="2800" dirty="0"/>
          </a:p>
        </p:txBody>
      </p:sp>
      <p:pic>
        <p:nvPicPr>
          <p:cNvPr id="4" name="Imagem 3">
            <a:extLst>
              <a:ext uri="{FF2B5EF4-FFF2-40B4-BE49-F238E27FC236}">
                <a16:creationId xmlns:a16="http://schemas.microsoft.com/office/drawing/2014/main" id="{2583C4DD-BB46-47B9-89ED-91EC89187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996" y="900278"/>
            <a:ext cx="5486400" cy="5957722"/>
          </a:xfrm>
          <a:prstGeom prst="rect">
            <a:avLst/>
          </a:prstGeom>
        </p:spPr>
      </p:pic>
      <p:sp>
        <p:nvSpPr>
          <p:cNvPr id="5" name="Retângulo: Cantos Arredondados 4">
            <a:extLst>
              <a:ext uri="{FF2B5EF4-FFF2-40B4-BE49-F238E27FC236}">
                <a16:creationId xmlns:a16="http://schemas.microsoft.com/office/drawing/2014/main" id="{254C0B74-1C96-42FD-8083-B855AD8471E8}"/>
              </a:ext>
            </a:extLst>
          </p:cNvPr>
          <p:cNvSpPr/>
          <p:nvPr/>
        </p:nvSpPr>
        <p:spPr>
          <a:xfrm>
            <a:off x="644577" y="1409249"/>
            <a:ext cx="6320853" cy="4144606"/>
          </a:xfrm>
          <a:prstGeom prst="roundRect">
            <a:avLst/>
          </a:prstGeom>
          <a:noFill/>
          <a:ln w="28575">
            <a:solidFill>
              <a:schemeClr val="bg2">
                <a:lumMod val="2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119032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6B4AE-6877-4D00-97BC-2EEDFB15C576}"/>
              </a:ext>
            </a:extLst>
          </p:cNvPr>
          <p:cNvSpPr>
            <a:spLocks noGrp="1"/>
          </p:cNvSpPr>
          <p:nvPr>
            <p:ph type="title"/>
          </p:nvPr>
        </p:nvSpPr>
        <p:spPr/>
        <p:txBody>
          <a:bodyPr/>
          <a:lstStyle/>
          <a:p>
            <a:r>
              <a:rPr lang="pt-BR" dirty="0"/>
              <a:t>Equipe mínima e estrutura para o Time de Resposta Rápida</a:t>
            </a:r>
          </a:p>
        </p:txBody>
      </p:sp>
      <p:sp>
        <p:nvSpPr>
          <p:cNvPr id="3" name="Espaço Reservado para Conteúdo 2">
            <a:extLst>
              <a:ext uri="{FF2B5EF4-FFF2-40B4-BE49-F238E27FC236}">
                <a16:creationId xmlns:a16="http://schemas.microsoft.com/office/drawing/2014/main" id="{776E5EED-DA38-42D5-8FAE-96C1E7CA609A}"/>
              </a:ext>
            </a:extLst>
          </p:cNvPr>
          <p:cNvSpPr>
            <a:spLocks noGrp="1"/>
          </p:cNvSpPr>
          <p:nvPr>
            <p:ph idx="1"/>
          </p:nvPr>
        </p:nvSpPr>
        <p:spPr>
          <a:xfrm>
            <a:off x="442783" y="2441013"/>
            <a:ext cx="10052222" cy="4079708"/>
          </a:xfrm>
        </p:spPr>
        <p:txBody>
          <a:bodyPr>
            <a:normAutofit fontScale="92500" lnSpcReduction="10000"/>
          </a:bodyPr>
          <a:lstStyle/>
          <a:p>
            <a:r>
              <a:rPr lang="pt-BR" dirty="0">
                <a:solidFill>
                  <a:srgbClr val="0E3449"/>
                </a:solidFill>
              </a:rPr>
              <a:t>Equipe deve ser formada minimamente por enfermeiro, médico, técnico/ auxiliar de enfermagem e fisioterapeuta, com papéis bem definidos.</a:t>
            </a:r>
          </a:p>
          <a:p>
            <a:endParaRPr lang="pt-BR" dirty="0">
              <a:solidFill>
                <a:srgbClr val="0E3449"/>
              </a:solidFill>
            </a:endParaRPr>
          </a:p>
          <a:p>
            <a:r>
              <a:rPr lang="pt-BR" dirty="0">
                <a:solidFill>
                  <a:srgbClr val="0E3449"/>
                </a:solidFill>
              </a:rPr>
              <a:t>Os profissionais devem ser capacitados para identificar e realizar o primeiro atendimento das pessoas usuárias e/ou acompanhantes que apresentarem algum sinal/sintoma das mudanças agudas no estado geral, respiratório, circulatório e neurológico, conforme critérios estabelecidos.</a:t>
            </a:r>
          </a:p>
          <a:p>
            <a:endParaRPr lang="pt-BR" dirty="0">
              <a:solidFill>
                <a:srgbClr val="0E3449"/>
              </a:solidFill>
            </a:endParaRPr>
          </a:p>
          <a:p>
            <a:r>
              <a:rPr lang="pt-BR" dirty="0">
                <a:solidFill>
                  <a:srgbClr val="0E3449"/>
                </a:solidFill>
              </a:rPr>
              <a:t>A estrutura deve contar com sala de observação, com espaço físico e equipamentos, conforme descritos na carteira de serviços da linha de cuidado prioritária. </a:t>
            </a:r>
          </a:p>
          <a:p>
            <a:endParaRPr lang="pt-BR" dirty="0">
              <a:solidFill>
                <a:srgbClr val="0E3449"/>
              </a:solidFill>
            </a:endParaRPr>
          </a:p>
          <a:p>
            <a:r>
              <a:rPr lang="pt-BR" dirty="0">
                <a:solidFill>
                  <a:srgbClr val="0E3449"/>
                </a:solidFill>
              </a:rPr>
              <a:t>Utilização de procedimentos operacionais padrão (POP) das principais doenças e agravos da linha de cuidado prioritária. </a:t>
            </a:r>
          </a:p>
          <a:p>
            <a:endParaRPr lang="pt-BR" dirty="0"/>
          </a:p>
        </p:txBody>
      </p:sp>
    </p:spTree>
    <p:extLst>
      <p:ext uri="{BB962C8B-B14F-4D97-AF65-F5344CB8AC3E}">
        <p14:creationId xmlns:p14="http://schemas.microsoft.com/office/powerpoint/2010/main" val="103707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2A95F-3DB1-4FAA-B944-59AA8D04952B}"/>
              </a:ext>
            </a:extLst>
          </p:cNvPr>
          <p:cNvSpPr>
            <a:spLocks noGrp="1"/>
          </p:cNvSpPr>
          <p:nvPr>
            <p:ph type="title"/>
          </p:nvPr>
        </p:nvSpPr>
        <p:spPr/>
        <p:txBody>
          <a:bodyPr/>
          <a:lstStyle/>
          <a:p>
            <a:r>
              <a:rPr lang="pt-BR" dirty="0"/>
              <a:t>Tipos de códigos</a:t>
            </a:r>
          </a:p>
        </p:txBody>
      </p:sp>
      <p:sp>
        <p:nvSpPr>
          <p:cNvPr id="3" name="Espaço Reservado para Conteúdo 2">
            <a:extLst>
              <a:ext uri="{FF2B5EF4-FFF2-40B4-BE49-F238E27FC236}">
                <a16:creationId xmlns:a16="http://schemas.microsoft.com/office/drawing/2014/main" id="{4B003392-5A71-40EA-87B7-596587C28EA5}"/>
              </a:ext>
            </a:extLst>
          </p:cNvPr>
          <p:cNvSpPr>
            <a:spLocks noGrp="1"/>
          </p:cNvSpPr>
          <p:nvPr>
            <p:ph idx="1"/>
          </p:nvPr>
        </p:nvSpPr>
        <p:spPr>
          <a:xfrm>
            <a:off x="442783" y="2441012"/>
            <a:ext cx="10052222" cy="3959787"/>
          </a:xfrm>
        </p:spPr>
        <p:txBody>
          <a:bodyPr>
            <a:normAutofit fontScale="92500" lnSpcReduction="10000"/>
          </a:bodyPr>
          <a:lstStyle/>
          <a:p>
            <a:pPr algn="just"/>
            <a:r>
              <a:rPr lang="pt-BR" sz="2400" dirty="0">
                <a:solidFill>
                  <a:srgbClr val="0E3449"/>
                </a:solidFill>
              </a:rPr>
              <a:t>Código azul</a:t>
            </a:r>
          </a:p>
          <a:p>
            <a:pPr lvl="1" algn="just"/>
            <a:r>
              <a:rPr lang="pt-BR" sz="2200" dirty="0">
                <a:solidFill>
                  <a:srgbClr val="0E3449"/>
                </a:solidFill>
              </a:rPr>
              <a:t>Procedimento de urgência crítica. Ocorre quando a pessoa usuária sofre uma parada cardiorrespiratória (PCR) e logo um time de plantão composto de médicos e enfermeiras é acionado imediatamente ao local.</a:t>
            </a:r>
          </a:p>
          <a:p>
            <a:pPr algn="just"/>
            <a:r>
              <a:rPr lang="pt-BR" sz="2400" dirty="0">
                <a:solidFill>
                  <a:srgbClr val="965316"/>
                </a:solidFill>
              </a:rPr>
              <a:t>Código laranja</a:t>
            </a:r>
          </a:p>
          <a:p>
            <a:pPr lvl="1" algn="just"/>
            <a:r>
              <a:rPr lang="pt-BR" sz="2400" dirty="0">
                <a:solidFill>
                  <a:srgbClr val="965316"/>
                </a:solidFill>
              </a:rPr>
              <a:t>Procedimento de urgência semelhante ao Código Azul, porém o foco são os acompanhantes, visitantes ou colaboradores dentro das dependências do serviço de saúde, que estejam passando mal ou sofreram quedas.</a:t>
            </a:r>
          </a:p>
          <a:p>
            <a:pPr algn="just"/>
            <a:r>
              <a:rPr lang="pt-BR" sz="2400" dirty="0">
                <a:solidFill>
                  <a:srgbClr val="7E7B00"/>
                </a:solidFill>
              </a:rPr>
              <a:t>Código amarelo</a:t>
            </a:r>
          </a:p>
          <a:p>
            <a:pPr lvl="1" algn="just"/>
            <a:r>
              <a:rPr lang="pt-BR" sz="2200" dirty="0">
                <a:solidFill>
                  <a:srgbClr val="7E7B00"/>
                </a:solidFill>
              </a:rPr>
              <a:t>Procedimento com menos urgência. Tem caráter preventivo. A equipe deve possuir experiência em perceber alterações em que a saúde da pessoa usuária está se deteriorando (por exemplo, dificuldade de respirar) e com base nessa análise, pode ou não acionar o time de resposta rápida.</a:t>
            </a:r>
          </a:p>
          <a:p>
            <a:pPr algn="just"/>
            <a:endParaRPr lang="pt-BR" dirty="0"/>
          </a:p>
        </p:txBody>
      </p:sp>
    </p:spTree>
    <p:extLst>
      <p:ext uri="{BB962C8B-B14F-4D97-AF65-F5344CB8AC3E}">
        <p14:creationId xmlns:p14="http://schemas.microsoft.com/office/powerpoint/2010/main" val="53724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92007-B5CC-420A-98F1-CCD565068464}"/>
              </a:ext>
            </a:extLst>
          </p:cNvPr>
          <p:cNvSpPr>
            <a:spLocks noGrp="1"/>
          </p:cNvSpPr>
          <p:nvPr>
            <p:ph type="title"/>
          </p:nvPr>
        </p:nvSpPr>
        <p:spPr/>
        <p:txBody>
          <a:bodyPr/>
          <a:lstStyle/>
          <a:p>
            <a:r>
              <a:rPr lang="pt-BR" dirty="0"/>
              <a:t>A Transversalidade da Segurança do Paciente</a:t>
            </a:r>
          </a:p>
        </p:txBody>
      </p:sp>
      <p:sp>
        <p:nvSpPr>
          <p:cNvPr id="3" name="Espaço Reservado para Conteúdo 2">
            <a:extLst>
              <a:ext uri="{FF2B5EF4-FFF2-40B4-BE49-F238E27FC236}">
                <a16:creationId xmlns:a16="http://schemas.microsoft.com/office/drawing/2014/main" id="{BAD9D186-31DD-4017-AA25-BFC09B820EFF}"/>
              </a:ext>
            </a:extLst>
          </p:cNvPr>
          <p:cNvSpPr>
            <a:spLocks noGrp="1"/>
          </p:cNvSpPr>
          <p:nvPr>
            <p:ph idx="1"/>
          </p:nvPr>
        </p:nvSpPr>
        <p:spPr/>
        <p:txBody>
          <a:bodyPr>
            <a:normAutofit lnSpcReduction="10000"/>
          </a:bodyPr>
          <a:lstStyle/>
          <a:p>
            <a:pPr algn="just">
              <a:spcBef>
                <a:spcPts val="0"/>
              </a:spcBef>
            </a:pPr>
            <a:r>
              <a:rPr lang="pt-BR" sz="2100" b="1" i="1" dirty="0">
                <a:solidFill>
                  <a:srgbClr val="0E3449"/>
                </a:solidFill>
              </a:rPr>
              <a:t>Mapeamento de processos </a:t>
            </a:r>
          </a:p>
          <a:p>
            <a:pPr lvl="1" algn="just">
              <a:spcBef>
                <a:spcPts val="0"/>
              </a:spcBef>
            </a:pPr>
            <a:r>
              <a:rPr lang="pt-BR" dirty="0">
                <a:solidFill>
                  <a:srgbClr val="0E3449"/>
                </a:solidFill>
              </a:rPr>
              <a:t>Mapear como o processo ocorre atualmente. Quando revisitamos algum processo, é necessário analisar como está sendo executado, e se faz necessário mudanças  </a:t>
            </a:r>
          </a:p>
          <a:p>
            <a:pPr marL="457200" lvl="1" indent="0" algn="just">
              <a:spcBef>
                <a:spcPts val="0"/>
              </a:spcBef>
              <a:buNone/>
            </a:pPr>
            <a:endParaRPr lang="pt-BR" sz="2100" dirty="0">
              <a:solidFill>
                <a:srgbClr val="0E3449"/>
              </a:solidFill>
            </a:endParaRPr>
          </a:p>
          <a:p>
            <a:pPr algn="just">
              <a:spcBef>
                <a:spcPts val="0"/>
              </a:spcBef>
            </a:pPr>
            <a:r>
              <a:rPr lang="pt-BR" sz="2100" b="1" i="1" dirty="0">
                <a:solidFill>
                  <a:srgbClr val="0E3449"/>
                </a:solidFill>
              </a:rPr>
              <a:t>Padronização dos processos </a:t>
            </a:r>
          </a:p>
          <a:p>
            <a:pPr lvl="1" algn="just">
              <a:spcBef>
                <a:spcPts val="0"/>
              </a:spcBef>
            </a:pPr>
            <a:r>
              <a:rPr lang="pt-BR" dirty="0">
                <a:solidFill>
                  <a:srgbClr val="0E3449"/>
                </a:solidFill>
              </a:rPr>
              <a:t>Uma vez que o processo é revisado, se faz necessário padronizá-lo. A implantação da padronização envolve a participação e treinamento da equipe para realizar suas atividades conforme o padrão e o monitoramento de como o padrão está sendo executado.</a:t>
            </a:r>
          </a:p>
          <a:p>
            <a:pPr marL="457200" lvl="1" indent="0" algn="just">
              <a:spcBef>
                <a:spcPts val="0"/>
              </a:spcBef>
              <a:buNone/>
            </a:pPr>
            <a:endParaRPr lang="pt-BR" sz="2100" dirty="0">
              <a:solidFill>
                <a:srgbClr val="0E3449"/>
              </a:solidFill>
            </a:endParaRPr>
          </a:p>
          <a:p>
            <a:pPr algn="just">
              <a:spcBef>
                <a:spcPts val="0"/>
              </a:spcBef>
            </a:pPr>
            <a:r>
              <a:rPr lang="pt-BR" sz="2100" b="1" i="1" dirty="0">
                <a:solidFill>
                  <a:srgbClr val="0E3449"/>
                </a:solidFill>
              </a:rPr>
              <a:t>Gerenciamento de riscos </a:t>
            </a:r>
          </a:p>
          <a:p>
            <a:pPr lvl="1" algn="just">
              <a:spcBef>
                <a:spcPts val="0"/>
              </a:spcBef>
            </a:pPr>
            <a:r>
              <a:rPr lang="pt-BR" dirty="0">
                <a:solidFill>
                  <a:srgbClr val="0E3449"/>
                </a:solidFill>
              </a:rPr>
              <a:t>Todos os processos existem riscos. Por isso é preciso identificá-los a fim de minimizar os danos potenciais à pessoa usuária. Conhecê-los é primordial para propor ações para minimizar sua ocorrência</a:t>
            </a:r>
          </a:p>
          <a:p>
            <a:endParaRPr lang="pt-BR" dirty="0">
              <a:solidFill>
                <a:srgbClr val="0E3449"/>
              </a:solidFill>
            </a:endParaRPr>
          </a:p>
        </p:txBody>
      </p:sp>
    </p:spTree>
    <p:extLst>
      <p:ext uri="{BB962C8B-B14F-4D97-AF65-F5344CB8AC3E}">
        <p14:creationId xmlns:p14="http://schemas.microsoft.com/office/powerpoint/2010/main" val="594322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E1CEA-F792-4D19-9555-0CB17BCF563E}"/>
              </a:ext>
            </a:extLst>
          </p:cNvPr>
          <p:cNvSpPr>
            <a:spLocks noGrp="1"/>
          </p:cNvSpPr>
          <p:nvPr>
            <p:ph type="title"/>
          </p:nvPr>
        </p:nvSpPr>
        <p:spPr>
          <a:xfrm>
            <a:off x="960100" y="978102"/>
            <a:ext cx="10588434" cy="1062644"/>
          </a:xfrm>
        </p:spPr>
        <p:txBody>
          <a:bodyPr anchor="b">
            <a:normAutofit/>
          </a:bodyPr>
          <a:lstStyle/>
          <a:p>
            <a:r>
              <a:rPr lang="pt-BR" dirty="0"/>
              <a:t>Sinais de alerta</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áfico 3" descr="Sirene com preenchimento sólido">
            <a:extLst>
              <a:ext uri="{FF2B5EF4-FFF2-40B4-BE49-F238E27FC236}">
                <a16:creationId xmlns:a16="http://schemas.microsoft.com/office/drawing/2014/main" id="{82863C8E-C9BF-466F-8701-A06D1ABDF9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624" y="2682433"/>
            <a:ext cx="2928114" cy="2928114"/>
          </a:xfrm>
          <a:prstGeom prst="rect">
            <a:avLst/>
          </a:prstGeom>
        </p:spPr>
      </p:pic>
      <p:sp>
        <p:nvSpPr>
          <p:cNvPr id="3" name="Espaço Reservado para Conteúdo 2">
            <a:extLst>
              <a:ext uri="{FF2B5EF4-FFF2-40B4-BE49-F238E27FC236}">
                <a16:creationId xmlns:a16="http://schemas.microsoft.com/office/drawing/2014/main" id="{A81368EB-3DE2-4860-940B-D2C8D74C2C91}"/>
              </a:ext>
            </a:extLst>
          </p:cNvPr>
          <p:cNvSpPr>
            <a:spLocks noGrp="1"/>
          </p:cNvSpPr>
          <p:nvPr>
            <p:ph idx="1"/>
          </p:nvPr>
        </p:nvSpPr>
        <p:spPr>
          <a:xfrm>
            <a:off x="4261320" y="2682433"/>
            <a:ext cx="6976203" cy="3658404"/>
          </a:xfrm>
        </p:spPr>
        <p:txBody>
          <a:bodyPr>
            <a:normAutofit/>
          </a:bodyPr>
          <a:lstStyle/>
          <a:p>
            <a:r>
              <a:rPr lang="pt-BR" sz="2000" dirty="0">
                <a:solidFill>
                  <a:srgbClr val="0E3449"/>
                </a:solidFill>
              </a:rPr>
              <a:t>A equipe multiprofissional deve estar atenta aos sinais clínicos de alerta apresentados pelas pessoas usuárias. </a:t>
            </a:r>
          </a:p>
          <a:p>
            <a:endParaRPr lang="pt-BR" sz="2000" dirty="0">
              <a:solidFill>
                <a:srgbClr val="0E3449"/>
              </a:solidFill>
            </a:endParaRPr>
          </a:p>
          <a:p>
            <a:pPr>
              <a:spcBef>
                <a:spcPts val="1200"/>
              </a:spcBef>
              <a:spcAft>
                <a:spcPts val="1200"/>
              </a:spcAft>
            </a:pPr>
            <a:r>
              <a:rPr lang="pt-BR" sz="2000" dirty="0">
                <a:solidFill>
                  <a:srgbClr val="0E3449"/>
                </a:solidFill>
              </a:rPr>
              <a:t>Deve realizar atendimento de urgência e atuar de forma ativa na prevenção de intercorrências clínicas graves, inclusive em situações de parada cardiorrespiratória, considerando:</a:t>
            </a:r>
          </a:p>
          <a:p>
            <a:pPr lvl="1">
              <a:spcBef>
                <a:spcPts val="1200"/>
              </a:spcBef>
              <a:spcAft>
                <a:spcPts val="1200"/>
              </a:spcAft>
            </a:pPr>
            <a:r>
              <a:rPr lang="pt-BR" dirty="0">
                <a:solidFill>
                  <a:srgbClr val="0E3449"/>
                </a:solidFill>
              </a:rPr>
              <a:t>Critérios para pessoas usuárias com 18 anos ou mais</a:t>
            </a:r>
          </a:p>
          <a:p>
            <a:pPr lvl="1">
              <a:spcBef>
                <a:spcPts val="1200"/>
              </a:spcBef>
              <a:spcAft>
                <a:spcPts val="1200"/>
              </a:spcAft>
            </a:pPr>
            <a:r>
              <a:rPr lang="pt-BR" dirty="0">
                <a:solidFill>
                  <a:srgbClr val="0E3449"/>
                </a:solidFill>
              </a:rPr>
              <a:t>Critérios pediátricos (de 0 a 18 anos incompletos)</a:t>
            </a:r>
          </a:p>
          <a:p>
            <a:endParaRPr lang="pt-BR" sz="1700" dirty="0"/>
          </a:p>
        </p:txBody>
      </p:sp>
    </p:spTree>
    <p:extLst>
      <p:ext uri="{BB962C8B-B14F-4D97-AF65-F5344CB8AC3E}">
        <p14:creationId xmlns:p14="http://schemas.microsoft.com/office/powerpoint/2010/main" val="4256327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24E26-F6D4-4F73-BE11-7ABBE26D3225}"/>
              </a:ext>
            </a:extLst>
          </p:cNvPr>
          <p:cNvSpPr>
            <a:spLocks noGrp="1"/>
          </p:cNvSpPr>
          <p:nvPr>
            <p:ph type="title"/>
          </p:nvPr>
        </p:nvSpPr>
        <p:spPr>
          <a:xfrm>
            <a:off x="4257207" y="2163905"/>
            <a:ext cx="4308294" cy="866559"/>
          </a:xfrm>
        </p:spPr>
        <p:txBody>
          <a:bodyPr/>
          <a:lstStyle/>
          <a:p>
            <a:r>
              <a:rPr lang="pt-BR" dirty="0"/>
              <a:t>Casos para discussão</a:t>
            </a:r>
          </a:p>
        </p:txBody>
      </p:sp>
    </p:spTree>
    <p:extLst>
      <p:ext uri="{BB962C8B-B14F-4D97-AF65-F5344CB8AC3E}">
        <p14:creationId xmlns:p14="http://schemas.microsoft.com/office/powerpoint/2010/main" val="1246831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E92ABC-5DFC-4565-BA8D-F884D1A1874D}"/>
              </a:ext>
            </a:extLst>
          </p:cNvPr>
          <p:cNvSpPr>
            <a:spLocks noGrp="1"/>
          </p:cNvSpPr>
          <p:nvPr>
            <p:ph type="title"/>
          </p:nvPr>
        </p:nvSpPr>
        <p:spPr>
          <a:xfrm>
            <a:off x="721654" y="1101776"/>
            <a:ext cx="10588434" cy="1062644"/>
          </a:xfrm>
        </p:spPr>
        <p:txBody>
          <a:bodyPr anchor="b">
            <a:normAutofit/>
          </a:bodyPr>
          <a:lstStyle/>
          <a:p>
            <a:r>
              <a:rPr lang="pt-BR" dirty="0"/>
              <a:t>Caso 1: Pessoa usuária hipertensa e diabética de alto risco</a:t>
            </a:r>
          </a:p>
        </p:txBody>
      </p:sp>
      <p:sp>
        <p:nvSpPr>
          <p:cNvPr id="3" name="Espaço Reservado para Conteúdo 2">
            <a:extLst>
              <a:ext uri="{FF2B5EF4-FFF2-40B4-BE49-F238E27FC236}">
                <a16:creationId xmlns:a16="http://schemas.microsoft.com/office/drawing/2014/main" id="{7E090737-C63C-4556-B376-24A2953E17AF}"/>
              </a:ext>
            </a:extLst>
          </p:cNvPr>
          <p:cNvSpPr>
            <a:spLocks noGrp="1"/>
          </p:cNvSpPr>
          <p:nvPr>
            <p:ph idx="1"/>
          </p:nvPr>
        </p:nvSpPr>
        <p:spPr>
          <a:xfrm>
            <a:off x="3657600" y="2489329"/>
            <a:ext cx="7515036" cy="4190714"/>
          </a:xfrm>
        </p:spPr>
        <p:txBody>
          <a:bodyPr>
            <a:noAutofit/>
          </a:bodyPr>
          <a:lstStyle/>
          <a:p>
            <a:pPr algn="just"/>
            <a:r>
              <a:rPr lang="pt-BR" sz="1900" dirty="0">
                <a:solidFill>
                  <a:srgbClr val="0E3449"/>
                </a:solidFill>
              </a:rPr>
              <a:t>Paulo Camargo, 60 anos, ensino médio completo, católico, aposentado, possui condição socioeconômica favorável. É casado, esposa tem 59 anos, residem em casa própria, no bairro, Capão do Seriema, município de Campina Dourada. Os familiares moram na mesma cidade e possuem bom relacionamento. Seus oito irmãos são muito prestativos e estão sempre atentos as necessidades para apoiar no que for preciso.</a:t>
            </a:r>
          </a:p>
          <a:p>
            <a:pPr algn="just"/>
            <a:r>
              <a:rPr lang="pt-BR" sz="1900" dirty="0">
                <a:solidFill>
                  <a:srgbClr val="0E3449"/>
                </a:solidFill>
              </a:rPr>
              <a:t>Histórico pessoal: HAS, há 20 anos, DM, há 17 anos, Infarto Agudo do Miocárdio com Supra do Segmento ST (IAMCSST), 50% de obstrução da artéria descendente anterior (ADA) e 80% de obstrução da artéria circunflexa (</a:t>
            </a:r>
            <a:r>
              <a:rPr lang="pt-BR" sz="1900" dirty="0" err="1">
                <a:solidFill>
                  <a:srgbClr val="0E3449"/>
                </a:solidFill>
              </a:rPr>
              <a:t>ACx</a:t>
            </a:r>
            <a:r>
              <a:rPr lang="pt-BR" sz="1900" dirty="0">
                <a:solidFill>
                  <a:srgbClr val="0E3449"/>
                </a:solidFill>
              </a:rPr>
              <a:t>), há 14 anos.</a:t>
            </a:r>
          </a:p>
          <a:p>
            <a:pPr algn="just"/>
            <a:r>
              <a:rPr lang="pt-BR" sz="1900" dirty="0">
                <a:solidFill>
                  <a:srgbClr val="0E3449"/>
                </a:solidFill>
              </a:rPr>
              <a:t>Por se tratar de uma pessoa com hipertensão e diabetes de alto risco, Paulo teve o cuidado compartilhado com o Centro de Atenção à Pessoa com Hipertensão e Diabetes, ambulatório no modelo PASA, no município de Campina Dourada. </a:t>
            </a:r>
          </a:p>
          <a:p>
            <a:pPr algn="just"/>
            <a:endParaRPr lang="pt-BR" sz="1900" dirty="0">
              <a:solidFill>
                <a:srgbClr val="0E3449"/>
              </a:solidFill>
            </a:endParaRPr>
          </a:p>
        </p:txBody>
      </p:sp>
      <p:pic>
        <p:nvPicPr>
          <p:cNvPr id="10" name="Imagem 9">
            <a:extLst>
              <a:ext uri="{FF2B5EF4-FFF2-40B4-BE49-F238E27FC236}">
                <a16:creationId xmlns:a16="http://schemas.microsoft.com/office/drawing/2014/main" id="{F39EDB97-AFCF-4FC9-B7CC-188C619CEE2D}"/>
              </a:ext>
            </a:extLst>
          </p:cNvPr>
          <p:cNvPicPr>
            <a:picLocks noChangeAspect="1"/>
          </p:cNvPicPr>
          <p:nvPr/>
        </p:nvPicPr>
        <p:blipFill>
          <a:blip r:embed="rId2"/>
          <a:stretch>
            <a:fillRect/>
          </a:stretch>
        </p:blipFill>
        <p:spPr>
          <a:xfrm>
            <a:off x="721654" y="2887966"/>
            <a:ext cx="2711093" cy="2868258"/>
          </a:xfrm>
          <a:prstGeom prst="rect">
            <a:avLst/>
          </a:prstGeom>
        </p:spPr>
      </p:pic>
    </p:spTree>
    <p:extLst>
      <p:ext uri="{BB962C8B-B14F-4D97-AF65-F5344CB8AC3E}">
        <p14:creationId xmlns:p14="http://schemas.microsoft.com/office/powerpoint/2010/main" val="2476988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A4AF0-FC82-4E78-9CED-39128075C892}"/>
              </a:ext>
            </a:extLst>
          </p:cNvPr>
          <p:cNvSpPr>
            <a:spLocks noGrp="1"/>
          </p:cNvSpPr>
          <p:nvPr>
            <p:ph type="title"/>
          </p:nvPr>
        </p:nvSpPr>
        <p:spPr>
          <a:xfrm>
            <a:off x="442783" y="810035"/>
            <a:ext cx="10052222" cy="1325563"/>
          </a:xfrm>
        </p:spPr>
        <p:txBody>
          <a:bodyPr/>
          <a:lstStyle/>
          <a:p>
            <a:r>
              <a:rPr lang="pt-BR" dirty="0"/>
              <a:t>Agora vamos atender o Paulo!</a:t>
            </a:r>
          </a:p>
        </p:txBody>
      </p:sp>
      <p:sp>
        <p:nvSpPr>
          <p:cNvPr id="3" name="Espaço Reservado para Conteúdo 2">
            <a:extLst>
              <a:ext uri="{FF2B5EF4-FFF2-40B4-BE49-F238E27FC236}">
                <a16:creationId xmlns:a16="http://schemas.microsoft.com/office/drawing/2014/main" id="{E044D6B5-5AAB-4DA1-982B-5D5E0592BA25}"/>
              </a:ext>
            </a:extLst>
          </p:cNvPr>
          <p:cNvSpPr>
            <a:spLocks noGrp="1"/>
          </p:cNvSpPr>
          <p:nvPr>
            <p:ph idx="1"/>
          </p:nvPr>
        </p:nvSpPr>
        <p:spPr>
          <a:xfrm>
            <a:off x="3312825" y="1961330"/>
            <a:ext cx="8739267" cy="646959"/>
          </a:xfrm>
        </p:spPr>
        <p:txBody>
          <a:bodyPr>
            <a:normAutofit lnSpcReduction="10000"/>
          </a:bodyPr>
          <a:lstStyle/>
          <a:p>
            <a:r>
              <a:rPr lang="pt-BR" dirty="0">
                <a:solidFill>
                  <a:srgbClr val="0E3449"/>
                </a:solidFill>
              </a:rPr>
              <a:t>Como deve ser o roteiro de atendimento de cada um dos pontos do ciclo de atenção contínua? </a:t>
            </a:r>
          </a:p>
          <a:p>
            <a:pPr marL="0" indent="0">
              <a:buNone/>
            </a:pPr>
            <a:endParaRPr lang="pt-BR" dirty="0">
              <a:solidFill>
                <a:srgbClr val="0E3449"/>
              </a:solidFill>
            </a:endParaRPr>
          </a:p>
        </p:txBody>
      </p:sp>
      <p:pic>
        <p:nvPicPr>
          <p:cNvPr id="4" name="Imagem 3">
            <a:extLst>
              <a:ext uri="{FF2B5EF4-FFF2-40B4-BE49-F238E27FC236}">
                <a16:creationId xmlns:a16="http://schemas.microsoft.com/office/drawing/2014/main" id="{C43EE66B-9B55-44EC-9832-DF367B65C740}"/>
              </a:ext>
            </a:extLst>
          </p:cNvPr>
          <p:cNvPicPr>
            <a:picLocks noChangeAspect="1"/>
          </p:cNvPicPr>
          <p:nvPr/>
        </p:nvPicPr>
        <p:blipFill>
          <a:blip r:embed="rId2"/>
          <a:stretch>
            <a:fillRect/>
          </a:stretch>
        </p:blipFill>
        <p:spPr>
          <a:xfrm>
            <a:off x="442781" y="2096884"/>
            <a:ext cx="2660181" cy="3898541"/>
          </a:xfrm>
          <a:prstGeom prst="rect">
            <a:avLst/>
          </a:prstGeom>
        </p:spPr>
      </p:pic>
      <p:sp>
        <p:nvSpPr>
          <p:cNvPr id="5" name="Título 1">
            <a:extLst>
              <a:ext uri="{FF2B5EF4-FFF2-40B4-BE49-F238E27FC236}">
                <a16:creationId xmlns:a16="http://schemas.microsoft.com/office/drawing/2014/main" id="{E777DDD5-EA78-4932-9A04-4DF6EDA82639}"/>
              </a:ext>
            </a:extLst>
          </p:cNvPr>
          <p:cNvSpPr txBox="1">
            <a:spLocks/>
          </p:cNvSpPr>
          <p:nvPr/>
        </p:nvSpPr>
        <p:spPr>
          <a:xfrm>
            <a:off x="764492" y="5749883"/>
            <a:ext cx="111382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b="1" dirty="0"/>
              <a:t>Atenção: Roteiro de atendimento não é apenas do profissional de nível superior!!</a:t>
            </a:r>
          </a:p>
        </p:txBody>
      </p:sp>
      <p:sp>
        <p:nvSpPr>
          <p:cNvPr id="7" name="CaixaDeTexto 6">
            <a:extLst>
              <a:ext uri="{FF2B5EF4-FFF2-40B4-BE49-F238E27FC236}">
                <a16:creationId xmlns:a16="http://schemas.microsoft.com/office/drawing/2014/main" id="{BD201671-96BA-4131-8731-7E911B247D09}"/>
              </a:ext>
            </a:extLst>
          </p:cNvPr>
          <p:cNvSpPr txBox="1"/>
          <p:nvPr/>
        </p:nvSpPr>
        <p:spPr>
          <a:xfrm>
            <a:off x="6760564" y="3138209"/>
            <a:ext cx="6093500" cy="1785104"/>
          </a:xfrm>
          <a:prstGeom prst="rect">
            <a:avLst/>
          </a:prstGeom>
          <a:noFill/>
        </p:spPr>
        <p:txBody>
          <a:bodyPr wrap="square">
            <a:spAutoFit/>
          </a:bodyPr>
          <a:lstStyle/>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Psicólogo</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Nutricionista</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Endocrinologista e Cardiologista</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Fisioterapeuta</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Farmacêutico</a:t>
            </a:r>
          </a:p>
        </p:txBody>
      </p:sp>
      <p:sp>
        <p:nvSpPr>
          <p:cNvPr id="9" name="CaixaDeTexto 8">
            <a:extLst>
              <a:ext uri="{FF2B5EF4-FFF2-40B4-BE49-F238E27FC236}">
                <a16:creationId xmlns:a16="http://schemas.microsoft.com/office/drawing/2014/main" id="{C2853688-DB34-4948-8017-B15D02C111BF}"/>
              </a:ext>
            </a:extLst>
          </p:cNvPr>
          <p:cNvSpPr txBox="1"/>
          <p:nvPr/>
        </p:nvSpPr>
        <p:spPr>
          <a:xfrm>
            <a:off x="3312825" y="3025963"/>
            <a:ext cx="3447739" cy="2123658"/>
          </a:xfrm>
          <a:prstGeom prst="rect">
            <a:avLst/>
          </a:prstGeom>
          <a:noFill/>
        </p:spPr>
        <p:txBody>
          <a:bodyPr wrap="square">
            <a:spAutoFit/>
          </a:bodyPr>
          <a:lstStyle/>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Recepção</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Técnico em Enfermagem</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Enfermeiro</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Assistente Social</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Ponto de Apoio</a:t>
            </a:r>
          </a:p>
        </p:txBody>
      </p:sp>
    </p:spTree>
    <p:extLst>
      <p:ext uri="{BB962C8B-B14F-4D97-AF65-F5344CB8AC3E}">
        <p14:creationId xmlns:p14="http://schemas.microsoft.com/office/powerpoint/2010/main" val="2799882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7C3B7-E77B-4A41-A0E4-96A559DDBADE}"/>
              </a:ext>
            </a:extLst>
          </p:cNvPr>
          <p:cNvSpPr>
            <a:spLocks noGrp="1"/>
          </p:cNvSpPr>
          <p:nvPr>
            <p:ph type="title"/>
          </p:nvPr>
        </p:nvSpPr>
        <p:spPr>
          <a:xfrm>
            <a:off x="1047624" y="1053053"/>
            <a:ext cx="10588434" cy="1062644"/>
          </a:xfrm>
        </p:spPr>
        <p:txBody>
          <a:bodyPr anchor="b">
            <a:normAutofit/>
          </a:bodyPr>
          <a:lstStyle/>
          <a:p>
            <a:r>
              <a:rPr lang="pt-BR" dirty="0"/>
              <a:t>Caso 2: Pessoa usuária idosa de alto risco</a:t>
            </a:r>
          </a:p>
        </p:txBody>
      </p:sp>
      <p:pic>
        <p:nvPicPr>
          <p:cNvPr id="5" name="Imagem 4">
            <a:extLst>
              <a:ext uri="{FF2B5EF4-FFF2-40B4-BE49-F238E27FC236}">
                <a16:creationId xmlns:a16="http://schemas.microsoft.com/office/drawing/2014/main" id="{467E0439-6059-494C-8291-C7E5F58B68F8}"/>
              </a:ext>
            </a:extLst>
          </p:cNvPr>
          <p:cNvPicPr>
            <a:picLocks noChangeAspect="1"/>
          </p:cNvPicPr>
          <p:nvPr/>
        </p:nvPicPr>
        <p:blipFill>
          <a:blip r:embed="rId2"/>
          <a:stretch>
            <a:fillRect/>
          </a:stretch>
        </p:blipFill>
        <p:spPr>
          <a:xfrm>
            <a:off x="1047624" y="2489329"/>
            <a:ext cx="1669417" cy="4100717"/>
          </a:xfrm>
          <a:prstGeom prst="rect">
            <a:avLst/>
          </a:prstGeom>
        </p:spPr>
      </p:pic>
      <p:sp>
        <p:nvSpPr>
          <p:cNvPr id="3" name="Espaço Reservado para Conteúdo 2">
            <a:extLst>
              <a:ext uri="{FF2B5EF4-FFF2-40B4-BE49-F238E27FC236}">
                <a16:creationId xmlns:a16="http://schemas.microsoft.com/office/drawing/2014/main" id="{0A9A69C1-4089-4752-8BF4-3CBEA9F7E766}"/>
              </a:ext>
            </a:extLst>
          </p:cNvPr>
          <p:cNvSpPr>
            <a:spLocks noGrp="1"/>
          </p:cNvSpPr>
          <p:nvPr>
            <p:ph idx="1"/>
          </p:nvPr>
        </p:nvSpPr>
        <p:spPr>
          <a:xfrm>
            <a:off x="2983044" y="2682433"/>
            <a:ext cx="8254480" cy="3907610"/>
          </a:xfrm>
        </p:spPr>
        <p:txBody>
          <a:bodyPr>
            <a:normAutofit lnSpcReduction="10000"/>
          </a:bodyPr>
          <a:lstStyle/>
          <a:p>
            <a:r>
              <a:rPr lang="pt-BR" sz="2000" dirty="0">
                <a:solidFill>
                  <a:srgbClr val="0E3449"/>
                </a:solidFill>
              </a:rPr>
              <a:t>Raimunda de Oliveira, 94 anos, aposentada como professora. Viúva, mora com sua filha, genro e dois netos. </a:t>
            </a:r>
          </a:p>
          <a:p>
            <a:r>
              <a:rPr lang="pt-BR" sz="2000" dirty="0">
                <a:solidFill>
                  <a:srgbClr val="0E3449"/>
                </a:solidFill>
              </a:rPr>
              <a:t>Histórico pessoal: HAS estágio 3, ICC, arritmia cardíaca. Nega cirurgias anteriores. G17A0P17, gestações sem intercorrências e partos domiciliares. Nega interações hospitalares e/ou observações em UPA. É edentada, utiliza prótese e a higiene bucal é adequada.</a:t>
            </a:r>
          </a:p>
          <a:p>
            <a:r>
              <a:rPr lang="pt-BR" sz="2000" dirty="0">
                <a:solidFill>
                  <a:srgbClr val="0E3449"/>
                </a:solidFill>
              </a:rPr>
              <a:t>Nos últimos três meses têm apresentado lapsos de memória cada vez mais frequentes, raramente acerta algum nome, repete uma mesma história várias vezes consecutivas. Observa que nos dias em que não quer ler o jornal, fica mais calada e entristecida. Utiliza sete medicamentos por dia. Sobre sua saúde, Dona Raimunda avalia que tem uma excelente saúde. </a:t>
            </a:r>
          </a:p>
          <a:p>
            <a:r>
              <a:rPr lang="pt-BR" sz="2000" dirty="0">
                <a:solidFill>
                  <a:srgbClr val="0E3449"/>
                </a:solidFill>
              </a:rPr>
              <a:t>Por se tratar de uma pessoa idosa de alto risco, Raimunda teve o cuidado compartilhado com o Centro de Atenção à Pessoa Idosa, ambulatório no modelo PASA, no município de Luz Divina. </a:t>
            </a:r>
          </a:p>
        </p:txBody>
      </p:sp>
    </p:spTree>
    <p:extLst>
      <p:ext uri="{BB962C8B-B14F-4D97-AF65-F5344CB8AC3E}">
        <p14:creationId xmlns:p14="http://schemas.microsoft.com/office/powerpoint/2010/main" val="3230700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A4AF0-FC82-4E78-9CED-39128075C892}"/>
              </a:ext>
            </a:extLst>
          </p:cNvPr>
          <p:cNvSpPr>
            <a:spLocks noGrp="1"/>
          </p:cNvSpPr>
          <p:nvPr>
            <p:ph type="title"/>
          </p:nvPr>
        </p:nvSpPr>
        <p:spPr/>
        <p:txBody>
          <a:bodyPr/>
          <a:lstStyle/>
          <a:p>
            <a:r>
              <a:rPr lang="pt-BR" dirty="0"/>
              <a:t>Agora vamos atender a Raimunda!</a:t>
            </a:r>
          </a:p>
        </p:txBody>
      </p:sp>
      <p:sp>
        <p:nvSpPr>
          <p:cNvPr id="3" name="Espaço Reservado para Conteúdo 2">
            <a:extLst>
              <a:ext uri="{FF2B5EF4-FFF2-40B4-BE49-F238E27FC236}">
                <a16:creationId xmlns:a16="http://schemas.microsoft.com/office/drawing/2014/main" id="{E044D6B5-5AAB-4DA1-982B-5D5E0592BA25}"/>
              </a:ext>
            </a:extLst>
          </p:cNvPr>
          <p:cNvSpPr>
            <a:spLocks noGrp="1"/>
          </p:cNvSpPr>
          <p:nvPr>
            <p:ph idx="1"/>
          </p:nvPr>
        </p:nvSpPr>
        <p:spPr>
          <a:xfrm>
            <a:off x="3282844" y="2198044"/>
            <a:ext cx="7839857" cy="4214620"/>
          </a:xfrm>
        </p:spPr>
        <p:txBody>
          <a:bodyPr>
            <a:normAutofit/>
          </a:bodyPr>
          <a:lstStyle/>
          <a:p>
            <a:r>
              <a:rPr lang="pt-BR" dirty="0">
                <a:solidFill>
                  <a:srgbClr val="0E3449"/>
                </a:solidFill>
              </a:rPr>
              <a:t>Como deve ser o roteiro de atendimento de cada um dos pontos do ciclo de atenção contínua? </a:t>
            </a:r>
          </a:p>
          <a:p>
            <a:endParaRPr lang="pt-BR" dirty="0">
              <a:solidFill>
                <a:srgbClr val="0E3449"/>
              </a:solidFill>
            </a:endParaRPr>
          </a:p>
        </p:txBody>
      </p:sp>
      <p:pic>
        <p:nvPicPr>
          <p:cNvPr id="4" name="Imagem 3">
            <a:extLst>
              <a:ext uri="{FF2B5EF4-FFF2-40B4-BE49-F238E27FC236}">
                <a16:creationId xmlns:a16="http://schemas.microsoft.com/office/drawing/2014/main" id="{C43EE66B-9B55-44EC-9832-DF367B65C740}"/>
              </a:ext>
            </a:extLst>
          </p:cNvPr>
          <p:cNvPicPr>
            <a:picLocks noChangeAspect="1"/>
          </p:cNvPicPr>
          <p:nvPr/>
        </p:nvPicPr>
        <p:blipFill>
          <a:blip r:embed="rId2"/>
          <a:stretch>
            <a:fillRect/>
          </a:stretch>
        </p:blipFill>
        <p:spPr>
          <a:xfrm>
            <a:off x="532723" y="2070677"/>
            <a:ext cx="2660181" cy="3898541"/>
          </a:xfrm>
          <a:prstGeom prst="rect">
            <a:avLst/>
          </a:prstGeom>
        </p:spPr>
      </p:pic>
      <p:sp>
        <p:nvSpPr>
          <p:cNvPr id="5" name="Título 1">
            <a:extLst>
              <a:ext uri="{FF2B5EF4-FFF2-40B4-BE49-F238E27FC236}">
                <a16:creationId xmlns:a16="http://schemas.microsoft.com/office/drawing/2014/main" id="{4E34F2C4-5D7C-4A70-8257-1AE87A43C98D}"/>
              </a:ext>
            </a:extLst>
          </p:cNvPr>
          <p:cNvSpPr txBox="1">
            <a:spLocks/>
          </p:cNvSpPr>
          <p:nvPr/>
        </p:nvSpPr>
        <p:spPr>
          <a:xfrm>
            <a:off x="764492" y="5749883"/>
            <a:ext cx="111382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b="1" dirty="0"/>
              <a:t>Atenção: Roteiro de atendimento não é apenas do profissional de nível superior!!</a:t>
            </a:r>
          </a:p>
        </p:txBody>
      </p:sp>
      <p:sp>
        <p:nvSpPr>
          <p:cNvPr id="6" name="CaixaDeTexto 5">
            <a:extLst>
              <a:ext uri="{FF2B5EF4-FFF2-40B4-BE49-F238E27FC236}">
                <a16:creationId xmlns:a16="http://schemas.microsoft.com/office/drawing/2014/main" id="{0FD4AE9C-7EFE-4A05-A011-1F39556B66B5}"/>
              </a:ext>
            </a:extLst>
          </p:cNvPr>
          <p:cNvSpPr txBox="1"/>
          <p:nvPr/>
        </p:nvSpPr>
        <p:spPr>
          <a:xfrm>
            <a:off x="6640643" y="3243525"/>
            <a:ext cx="6093500" cy="2123658"/>
          </a:xfrm>
          <a:prstGeom prst="rect">
            <a:avLst/>
          </a:prstGeom>
          <a:noFill/>
        </p:spPr>
        <p:txBody>
          <a:bodyPr wrap="square">
            <a:spAutoFit/>
          </a:bodyPr>
          <a:lstStyle/>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Psicólogo</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Nutricionista</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Geriatra</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Fisioterapeuta</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Farmacêutico</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Fonoaudiólogo</a:t>
            </a:r>
          </a:p>
        </p:txBody>
      </p:sp>
      <p:sp>
        <p:nvSpPr>
          <p:cNvPr id="7" name="CaixaDeTexto 6">
            <a:extLst>
              <a:ext uri="{FF2B5EF4-FFF2-40B4-BE49-F238E27FC236}">
                <a16:creationId xmlns:a16="http://schemas.microsoft.com/office/drawing/2014/main" id="{A0FD3F43-C5E7-4344-A9F0-0BEDDB6D19FC}"/>
              </a:ext>
            </a:extLst>
          </p:cNvPr>
          <p:cNvSpPr txBox="1"/>
          <p:nvPr/>
        </p:nvSpPr>
        <p:spPr>
          <a:xfrm>
            <a:off x="3312825" y="3243525"/>
            <a:ext cx="3447739" cy="2123658"/>
          </a:xfrm>
          <a:prstGeom prst="rect">
            <a:avLst/>
          </a:prstGeom>
          <a:noFill/>
        </p:spPr>
        <p:txBody>
          <a:bodyPr wrap="square">
            <a:spAutoFit/>
          </a:bodyPr>
          <a:lstStyle/>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Recepção</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Técnico em Enfermagem</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Enfermeiro</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Assistente Social</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Ponto de Apoio</a:t>
            </a:r>
          </a:p>
        </p:txBody>
      </p:sp>
    </p:spTree>
    <p:extLst>
      <p:ext uri="{BB962C8B-B14F-4D97-AF65-F5344CB8AC3E}">
        <p14:creationId xmlns:p14="http://schemas.microsoft.com/office/powerpoint/2010/main" val="3353263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55733-226E-4FFC-9E00-CBCD64AFC17B}"/>
              </a:ext>
            </a:extLst>
          </p:cNvPr>
          <p:cNvSpPr>
            <a:spLocks noGrp="1"/>
          </p:cNvSpPr>
          <p:nvPr>
            <p:ph type="title"/>
          </p:nvPr>
        </p:nvSpPr>
        <p:spPr/>
        <p:txBody>
          <a:bodyPr/>
          <a:lstStyle/>
          <a:p>
            <a:r>
              <a:rPr lang="pt-BR" dirty="0"/>
              <a:t>Caso 3: Gestante de alto risco</a:t>
            </a:r>
          </a:p>
        </p:txBody>
      </p:sp>
      <p:sp>
        <p:nvSpPr>
          <p:cNvPr id="3" name="Espaço Reservado para Conteúdo 2">
            <a:extLst>
              <a:ext uri="{FF2B5EF4-FFF2-40B4-BE49-F238E27FC236}">
                <a16:creationId xmlns:a16="http://schemas.microsoft.com/office/drawing/2014/main" id="{AEB145F7-49AE-49FD-94AB-A5135DC54BC6}"/>
              </a:ext>
            </a:extLst>
          </p:cNvPr>
          <p:cNvSpPr>
            <a:spLocks noGrp="1"/>
          </p:cNvSpPr>
          <p:nvPr>
            <p:ph idx="1"/>
          </p:nvPr>
        </p:nvSpPr>
        <p:spPr>
          <a:xfrm>
            <a:off x="1963710" y="2055800"/>
            <a:ext cx="8679305" cy="4180108"/>
          </a:xfrm>
        </p:spPr>
        <p:txBody>
          <a:bodyPr>
            <a:normAutofit fontScale="92500"/>
          </a:bodyPr>
          <a:lstStyle/>
          <a:p>
            <a:pPr algn="just">
              <a:spcAft>
                <a:spcPts val="600"/>
              </a:spcAft>
            </a:pPr>
            <a:r>
              <a:rPr lang="pt-BR" sz="2000" dirty="0">
                <a:solidFill>
                  <a:srgbClr val="0E3449"/>
                </a:solidFill>
                <a:effectLst/>
                <a:latin typeface="Calibri" panose="020F0502020204030204" pitchFamily="34" charset="0"/>
                <a:ea typeface="Calibri" panose="020F0502020204030204" pitchFamily="34" charset="0"/>
              </a:rPr>
              <a:t>Ana</a:t>
            </a:r>
            <a:r>
              <a:rPr lang="pt-BR" sz="1800" dirty="0">
                <a:solidFill>
                  <a:srgbClr val="0E3449"/>
                </a:solidFill>
                <a:effectLst/>
                <a:latin typeface="Calibri" panose="020F0502020204030204" pitchFamily="34" charset="0"/>
                <a:ea typeface="Calibri" panose="020F0502020204030204" pitchFamily="34" charset="0"/>
              </a:rPr>
              <a:t> </a:t>
            </a:r>
            <a:r>
              <a:rPr lang="pt-BR" sz="2000" dirty="0">
                <a:solidFill>
                  <a:srgbClr val="0E3449"/>
                </a:solidFill>
                <a:effectLst/>
                <a:latin typeface="Calibri" panose="020F0502020204030204" pitchFamily="34" charset="0"/>
                <a:ea typeface="Calibri" panose="020F0502020204030204" pitchFamily="34" charset="0"/>
              </a:rPr>
              <a:t>Maria tem 36 anos e está na sua terceira gestação. É divorciada, mora com dois filhos e é vizinha da sua mãe, Josefa. </a:t>
            </a:r>
          </a:p>
          <a:p>
            <a:pPr algn="just">
              <a:spcAft>
                <a:spcPts val="600"/>
              </a:spcAft>
            </a:pPr>
            <a:r>
              <a:rPr lang="pt-BR" sz="2000" dirty="0">
                <a:solidFill>
                  <a:srgbClr val="0E3449"/>
                </a:solidFill>
                <a:effectLst/>
                <a:latin typeface="Calibri" panose="020F0502020204030204" pitchFamily="34" charset="0"/>
                <a:ea typeface="Calibri" panose="020F0502020204030204" pitchFamily="34" charset="0"/>
              </a:rPr>
              <a:t>Por se tratar de uma gestação de alto risco, Ana Maria </a:t>
            </a:r>
            <a:r>
              <a:rPr lang="pt-BR" sz="2000" dirty="0">
                <a:solidFill>
                  <a:srgbClr val="0E3449"/>
                </a:solidFill>
                <a:ea typeface="Calibri" panose="020F0502020204030204" pitchFamily="34" charset="0"/>
              </a:rPr>
              <a:t>teve o cuidado compartilhado </a:t>
            </a:r>
            <a:r>
              <a:rPr lang="pt-BR" sz="2000" dirty="0">
                <a:solidFill>
                  <a:srgbClr val="0E3449"/>
                </a:solidFill>
                <a:effectLst/>
                <a:latin typeface="Calibri" panose="020F0502020204030204" pitchFamily="34" charset="0"/>
                <a:ea typeface="Calibri" panose="020F0502020204030204" pitchFamily="34" charset="0"/>
              </a:rPr>
              <a:t>com o Centro de Atenção à Gestante de Alto Risco, ambulatório no modelo PASA, no município de Neves Quentes. </a:t>
            </a:r>
          </a:p>
          <a:p>
            <a:pPr algn="just">
              <a:spcAft>
                <a:spcPts val="600"/>
              </a:spcAft>
            </a:pPr>
            <a:r>
              <a:rPr lang="pt-BR" sz="2000" dirty="0">
                <a:solidFill>
                  <a:srgbClr val="0E3449"/>
                </a:solidFill>
                <a:effectLst/>
                <a:latin typeface="Calibri" panose="020F0502020204030204" pitchFamily="34" charset="0"/>
                <a:ea typeface="Calibri" panose="020F0502020204030204" pitchFamily="34" charset="0"/>
              </a:rPr>
              <a:t>O agendamento ficou para a quarta-feira pela manhã da semana seguinte. Ana Maria foi orientada a comparecer no ambulatório às 7h30 com um acompanhante, levando todos os seus exames e reservando todo o turno da manhã para o atendimento.</a:t>
            </a:r>
          </a:p>
          <a:p>
            <a:pPr algn="just">
              <a:spcAft>
                <a:spcPts val="600"/>
              </a:spcAft>
            </a:pPr>
            <a:r>
              <a:rPr lang="pt-BR" sz="2000" dirty="0">
                <a:solidFill>
                  <a:srgbClr val="0E3449"/>
                </a:solidFill>
                <a:effectLst/>
                <a:latin typeface="Calibri" panose="020F0502020204030204" pitchFamily="34" charset="0"/>
                <a:ea typeface="Calibri" panose="020F0502020204030204" pitchFamily="34" charset="0"/>
              </a:rPr>
              <a:t>No dia da consulta, Ana Maria deixou os dois filhos na escola e foi para a consulta acompanhada pela sua mãe. Ao chegar na recepção do ambulatório elas se identificaram e apresentaram todos os documentos que levaram em uma sacola de plástico, incluindo a ficha de compartilhamento do cuidado entregue </a:t>
            </a:r>
            <a:r>
              <a:rPr lang="pt-BR" sz="1800" dirty="0">
                <a:solidFill>
                  <a:srgbClr val="0E3449"/>
                </a:solidFill>
                <a:effectLst/>
                <a:latin typeface="Calibri" panose="020F0502020204030204" pitchFamily="34" charset="0"/>
                <a:ea typeface="Calibri" panose="020F0502020204030204" pitchFamily="34" charset="0"/>
              </a:rPr>
              <a:t>pela UBS.</a:t>
            </a:r>
          </a:p>
          <a:p>
            <a:endParaRPr lang="pt-BR" dirty="0">
              <a:solidFill>
                <a:srgbClr val="0E3449"/>
              </a:solidFill>
            </a:endParaRPr>
          </a:p>
        </p:txBody>
      </p:sp>
      <p:pic>
        <p:nvPicPr>
          <p:cNvPr id="4" name="Imagem 3">
            <a:extLst>
              <a:ext uri="{FF2B5EF4-FFF2-40B4-BE49-F238E27FC236}">
                <a16:creationId xmlns:a16="http://schemas.microsoft.com/office/drawing/2014/main" id="{5A5DDB48-A63C-44B0-B5CE-A95D633284B9}"/>
              </a:ext>
            </a:extLst>
          </p:cNvPr>
          <p:cNvPicPr>
            <a:picLocks noChangeAspect="1"/>
          </p:cNvPicPr>
          <p:nvPr/>
        </p:nvPicPr>
        <p:blipFill>
          <a:blip r:embed="rId2"/>
          <a:stretch>
            <a:fillRect/>
          </a:stretch>
        </p:blipFill>
        <p:spPr>
          <a:xfrm>
            <a:off x="442783" y="2055800"/>
            <a:ext cx="1370121" cy="4414835"/>
          </a:xfrm>
          <a:prstGeom prst="rect">
            <a:avLst/>
          </a:prstGeom>
        </p:spPr>
      </p:pic>
    </p:spTree>
    <p:extLst>
      <p:ext uri="{BB962C8B-B14F-4D97-AF65-F5344CB8AC3E}">
        <p14:creationId xmlns:p14="http://schemas.microsoft.com/office/powerpoint/2010/main" val="1716788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A4AF0-FC82-4E78-9CED-39128075C892}"/>
              </a:ext>
            </a:extLst>
          </p:cNvPr>
          <p:cNvSpPr>
            <a:spLocks noGrp="1"/>
          </p:cNvSpPr>
          <p:nvPr>
            <p:ph type="title"/>
          </p:nvPr>
        </p:nvSpPr>
        <p:spPr/>
        <p:txBody>
          <a:bodyPr/>
          <a:lstStyle/>
          <a:p>
            <a:r>
              <a:rPr lang="pt-BR" dirty="0"/>
              <a:t>Agora vamos atender a Ana Maria!</a:t>
            </a:r>
          </a:p>
        </p:txBody>
      </p:sp>
      <p:sp>
        <p:nvSpPr>
          <p:cNvPr id="3" name="Espaço Reservado para Conteúdo 2">
            <a:extLst>
              <a:ext uri="{FF2B5EF4-FFF2-40B4-BE49-F238E27FC236}">
                <a16:creationId xmlns:a16="http://schemas.microsoft.com/office/drawing/2014/main" id="{E044D6B5-5AAB-4DA1-982B-5D5E0592BA25}"/>
              </a:ext>
            </a:extLst>
          </p:cNvPr>
          <p:cNvSpPr>
            <a:spLocks noGrp="1"/>
          </p:cNvSpPr>
          <p:nvPr>
            <p:ph idx="1"/>
          </p:nvPr>
        </p:nvSpPr>
        <p:spPr>
          <a:xfrm>
            <a:off x="3267854" y="2078709"/>
            <a:ext cx="7839857" cy="4214620"/>
          </a:xfrm>
        </p:spPr>
        <p:txBody>
          <a:bodyPr>
            <a:normAutofit/>
          </a:bodyPr>
          <a:lstStyle/>
          <a:p>
            <a:r>
              <a:rPr lang="pt-BR" dirty="0">
                <a:solidFill>
                  <a:srgbClr val="0E3449"/>
                </a:solidFill>
              </a:rPr>
              <a:t>Como deve ser o roteiro de atendimento de cada um dos pontos do ciclo de atenção contínua? </a:t>
            </a:r>
          </a:p>
          <a:p>
            <a:pPr marL="0" indent="0">
              <a:buNone/>
            </a:pPr>
            <a:endParaRPr lang="pt-BR" dirty="0">
              <a:solidFill>
                <a:srgbClr val="0E3449"/>
              </a:solidFill>
            </a:endParaRPr>
          </a:p>
        </p:txBody>
      </p:sp>
      <p:pic>
        <p:nvPicPr>
          <p:cNvPr id="4" name="Imagem 3">
            <a:extLst>
              <a:ext uri="{FF2B5EF4-FFF2-40B4-BE49-F238E27FC236}">
                <a16:creationId xmlns:a16="http://schemas.microsoft.com/office/drawing/2014/main" id="{C43EE66B-9B55-44EC-9832-DF367B65C740}"/>
              </a:ext>
            </a:extLst>
          </p:cNvPr>
          <p:cNvPicPr>
            <a:picLocks noChangeAspect="1"/>
          </p:cNvPicPr>
          <p:nvPr/>
        </p:nvPicPr>
        <p:blipFill>
          <a:blip r:embed="rId2"/>
          <a:stretch>
            <a:fillRect/>
          </a:stretch>
        </p:blipFill>
        <p:spPr>
          <a:xfrm>
            <a:off x="442783" y="2078709"/>
            <a:ext cx="2660181" cy="3898541"/>
          </a:xfrm>
          <a:prstGeom prst="rect">
            <a:avLst/>
          </a:prstGeom>
        </p:spPr>
      </p:pic>
      <p:sp>
        <p:nvSpPr>
          <p:cNvPr id="5" name="Título 1">
            <a:extLst>
              <a:ext uri="{FF2B5EF4-FFF2-40B4-BE49-F238E27FC236}">
                <a16:creationId xmlns:a16="http://schemas.microsoft.com/office/drawing/2014/main" id="{6B8CD0D1-60DC-4157-8E0A-2D2C5E3DBC71}"/>
              </a:ext>
            </a:extLst>
          </p:cNvPr>
          <p:cNvSpPr txBox="1">
            <a:spLocks/>
          </p:cNvSpPr>
          <p:nvPr/>
        </p:nvSpPr>
        <p:spPr>
          <a:xfrm>
            <a:off x="764492" y="5749883"/>
            <a:ext cx="111382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b="1" dirty="0"/>
              <a:t>Atenção: Roteiro de atendimento não é apenas do profissional de nível superior!!</a:t>
            </a:r>
          </a:p>
        </p:txBody>
      </p:sp>
      <p:sp>
        <p:nvSpPr>
          <p:cNvPr id="6" name="CaixaDeTexto 5">
            <a:extLst>
              <a:ext uri="{FF2B5EF4-FFF2-40B4-BE49-F238E27FC236}">
                <a16:creationId xmlns:a16="http://schemas.microsoft.com/office/drawing/2014/main" id="{45EDE993-DCA5-42F5-9E11-55D2814FF8B8}"/>
              </a:ext>
            </a:extLst>
          </p:cNvPr>
          <p:cNvSpPr txBox="1"/>
          <p:nvPr/>
        </p:nvSpPr>
        <p:spPr>
          <a:xfrm>
            <a:off x="6640643" y="3243525"/>
            <a:ext cx="6093500" cy="1785104"/>
          </a:xfrm>
          <a:prstGeom prst="rect">
            <a:avLst/>
          </a:prstGeom>
          <a:noFill/>
        </p:spPr>
        <p:txBody>
          <a:bodyPr wrap="square">
            <a:spAutoFit/>
          </a:bodyPr>
          <a:lstStyle/>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Psicólogo</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Nutricionista</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Ginecologista e Obstetra</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Fisioterapeuta</a:t>
            </a:r>
          </a:p>
          <a:p>
            <a:pPr marL="800100" lvl="1" indent="-342900">
              <a:buFont typeface="Arial" panose="020B0604020202020204" pitchFamily="34" charset="0"/>
              <a:buChar char="•"/>
            </a:pPr>
            <a:r>
              <a:rPr lang="pt-BR" sz="2200" dirty="0">
                <a:solidFill>
                  <a:srgbClr val="0E3449"/>
                </a:solidFill>
                <a:latin typeface="Calibri" panose="020F0502020204030204" pitchFamily="34" charset="0"/>
              </a:rPr>
              <a:t>Farmacêutico</a:t>
            </a:r>
          </a:p>
        </p:txBody>
      </p:sp>
      <p:sp>
        <p:nvSpPr>
          <p:cNvPr id="7" name="CaixaDeTexto 6">
            <a:extLst>
              <a:ext uri="{FF2B5EF4-FFF2-40B4-BE49-F238E27FC236}">
                <a16:creationId xmlns:a16="http://schemas.microsoft.com/office/drawing/2014/main" id="{637CB8B4-69B9-477B-9A54-67C2C363D5C7}"/>
              </a:ext>
            </a:extLst>
          </p:cNvPr>
          <p:cNvSpPr txBox="1"/>
          <p:nvPr/>
        </p:nvSpPr>
        <p:spPr>
          <a:xfrm>
            <a:off x="3312825" y="3243525"/>
            <a:ext cx="3447739" cy="2123658"/>
          </a:xfrm>
          <a:prstGeom prst="rect">
            <a:avLst/>
          </a:prstGeom>
          <a:noFill/>
        </p:spPr>
        <p:txBody>
          <a:bodyPr wrap="square">
            <a:spAutoFit/>
          </a:bodyPr>
          <a:lstStyle/>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Recepção</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Técnico em Enfermagem</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Enfermeiro</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Assistente Social</a:t>
            </a:r>
          </a:p>
          <a:p>
            <a:pPr marL="742950" lvl="1" indent="-285750">
              <a:buFont typeface="Arial" panose="020B0604020202020204" pitchFamily="34" charset="0"/>
              <a:buChar char="•"/>
            </a:pPr>
            <a:r>
              <a:rPr lang="pt-BR" sz="2200" dirty="0">
                <a:solidFill>
                  <a:srgbClr val="0E3449"/>
                </a:solidFill>
                <a:latin typeface="Calibri" panose="020F0502020204030204" pitchFamily="34" charset="0"/>
              </a:rPr>
              <a:t>Ponto de Apoio</a:t>
            </a:r>
          </a:p>
        </p:txBody>
      </p:sp>
    </p:spTree>
    <p:extLst>
      <p:ext uri="{BB962C8B-B14F-4D97-AF65-F5344CB8AC3E}">
        <p14:creationId xmlns:p14="http://schemas.microsoft.com/office/powerpoint/2010/main" val="1767349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3FCDA63-538C-4FB3-911D-7DF75B599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0F36B17-8009-453B-9C49-36A9D6F9D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5765387 w 12192000"/>
              <a:gd name="connsiteY0" fmla="*/ 552984 h 6858000"/>
              <a:gd name="connsiteX1" fmla="*/ 5743549 w 12192000"/>
              <a:gd name="connsiteY1" fmla="*/ 567982 h 6858000"/>
              <a:gd name="connsiteX2" fmla="*/ 5865186 w 12192000"/>
              <a:gd name="connsiteY2" fmla="*/ 624212 h 6858000"/>
              <a:gd name="connsiteX3" fmla="*/ 5674970 w 12192000"/>
              <a:gd name="connsiteY3" fmla="*/ 594618 h 6858000"/>
              <a:gd name="connsiteX4" fmla="*/ 5671722 w 12192000"/>
              <a:gd name="connsiteY4" fmla="*/ 613739 h 6858000"/>
              <a:gd name="connsiteX5" fmla="*/ 5887746 w 12192000"/>
              <a:gd name="connsiteY5" fmla="*/ 686133 h 6858000"/>
              <a:gd name="connsiteX6" fmla="*/ 5868434 w 12192000"/>
              <a:gd name="connsiteY6" fmla="*/ 697289 h 6858000"/>
              <a:gd name="connsiteX7" fmla="*/ 5753657 w 12192000"/>
              <a:gd name="connsiteY7" fmla="*/ 669287 h 6858000"/>
              <a:gd name="connsiteX8" fmla="*/ 5730555 w 12192000"/>
              <a:gd name="connsiteY8" fmla="*/ 676572 h 6858000"/>
              <a:gd name="connsiteX9" fmla="*/ 5741924 w 12192000"/>
              <a:gd name="connsiteY9" fmla="*/ 710491 h 6858000"/>
              <a:gd name="connsiteX10" fmla="*/ 5791735 w 12192000"/>
              <a:gd name="connsiteY10" fmla="*/ 723695 h 6858000"/>
              <a:gd name="connsiteX11" fmla="*/ 5869339 w 12192000"/>
              <a:gd name="connsiteY11" fmla="*/ 803376 h 6858000"/>
              <a:gd name="connsiteX12" fmla="*/ 5751851 w 12192000"/>
              <a:gd name="connsiteY12" fmla="*/ 793813 h 6858000"/>
              <a:gd name="connsiteX13" fmla="*/ 5731096 w 12192000"/>
              <a:gd name="connsiteY13" fmla="*/ 813164 h 6858000"/>
              <a:gd name="connsiteX14" fmla="*/ 5723155 w 12192000"/>
              <a:gd name="connsiteY14" fmla="*/ 838206 h 6858000"/>
              <a:gd name="connsiteX15" fmla="*/ 5677677 w 12192000"/>
              <a:gd name="connsiteY15" fmla="*/ 858922 h 6858000"/>
              <a:gd name="connsiteX16" fmla="*/ 5749146 w 12192000"/>
              <a:gd name="connsiteY16" fmla="*/ 882143 h 6858000"/>
              <a:gd name="connsiteX17" fmla="*/ 5672804 w 12192000"/>
              <a:gd name="connsiteY17" fmla="*/ 882143 h 6858000"/>
              <a:gd name="connsiteX18" fmla="*/ 5626987 w 12192000"/>
              <a:gd name="connsiteY18" fmla="*/ 862565 h 6858000"/>
              <a:gd name="connsiteX19" fmla="*/ 5611575 w 12192000"/>
              <a:gd name="connsiteY19" fmla="*/ 860624 h 6858000"/>
              <a:gd name="connsiteX20" fmla="*/ 5629275 w 12192000"/>
              <a:gd name="connsiteY20" fmla="*/ 904875 h 6858000"/>
              <a:gd name="connsiteX21" fmla="*/ 5648325 w 12192000"/>
              <a:gd name="connsiteY21" fmla="*/ 981075 h 6858000"/>
              <a:gd name="connsiteX22" fmla="*/ 5646577 w 12192000"/>
              <a:gd name="connsiteY22" fmla="*/ 1001285 h 6858000"/>
              <a:gd name="connsiteX23" fmla="*/ 5653179 w 12192000"/>
              <a:gd name="connsiteY23" fmla="*/ 1004447 h 6858000"/>
              <a:gd name="connsiteX24" fmla="*/ 5710342 w 12192000"/>
              <a:gd name="connsiteY24" fmla="*/ 1041501 h 6858000"/>
              <a:gd name="connsiteX25" fmla="*/ 5685076 w 12192000"/>
              <a:gd name="connsiteY25" fmla="*/ 1084982 h 6858000"/>
              <a:gd name="connsiteX26" fmla="*/ 5788666 w 12192000"/>
              <a:gd name="connsiteY26" fmla="*/ 1132334 h 6858000"/>
              <a:gd name="connsiteX27" fmla="*/ 5814113 w 12192000"/>
              <a:gd name="connsiteY27" fmla="*/ 1179230 h 6858000"/>
              <a:gd name="connsiteX28" fmla="*/ 5782171 w 12192000"/>
              <a:gd name="connsiteY28" fmla="*/ 1175133 h 6858000"/>
              <a:gd name="connsiteX29" fmla="*/ 5754739 w 12192000"/>
              <a:gd name="connsiteY29" fmla="*/ 1184011 h 6858000"/>
              <a:gd name="connsiteX30" fmla="*/ 5766109 w 12192000"/>
              <a:gd name="connsiteY30" fmla="*/ 1243656 h 6858000"/>
              <a:gd name="connsiteX31" fmla="*/ 5912470 w 12192000"/>
              <a:gd name="connsiteY31" fmla="*/ 1320604 h 6858000"/>
              <a:gd name="connsiteX32" fmla="*/ 5925644 w 12192000"/>
              <a:gd name="connsiteY32" fmla="*/ 1345645 h 6858000"/>
              <a:gd name="connsiteX33" fmla="*/ 5908138 w 12192000"/>
              <a:gd name="connsiteY33" fmla="*/ 1363402 h 6858000"/>
              <a:gd name="connsiteX34" fmla="*/ 5860855 w 12192000"/>
              <a:gd name="connsiteY34" fmla="*/ 1372508 h 6858000"/>
              <a:gd name="connsiteX35" fmla="*/ 5927087 w 12192000"/>
              <a:gd name="connsiteY35" fmla="*/ 1457878 h 6858000"/>
              <a:gd name="connsiteX36" fmla="*/ 5951271 w 12192000"/>
              <a:gd name="connsiteY36" fmla="*/ 1481553 h 6858000"/>
              <a:gd name="connsiteX37" fmla="*/ 5992599 w 12192000"/>
              <a:gd name="connsiteY37" fmla="*/ 1518207 h 6858000"/>
              <a:gd name="connsiteX38" fmla="*/ 5993321 w 12192000"/>
              <a:gd name="connsiteY38" fmla="*/ 1529362 h 6858000"/>
              <a:gd name="connsiteX39" fmla="*/ 5937015 w 12192000"/>
              <a:gd name="connsiteY39" fmla="*/ 1568746 h 6858000"/>
              <a:gd name="connsiteX40" fmla="*/ 5835410 w 12192000"/>
              <a:gd name="connsiteY40" fmla="*/ 1558045 h 6858000"/>
              <a:gd name="connsiteX41" fmla="*/ 5985561 w 12192000"/>
              <a:gd name="connsiteY41" fmla="*/ 1616780 h 6858000"/>
              <a:gd name="connsiteX42" fmla="*/ 5499552 w 12192000"/>
              <a:gd name="connsiteY42" fmla="*/ 1476774 h 6858000"/>
              <a:gd name="connsiteX43" fmla="*/ 5530593 w 12192000"/>
              <a:gd name="connsiteY43" fmla="*/ 1513425 h 6858000"/>
              <a:gd name="connsiteX44" fmla="*/ 5700597 w 12192000"/>
              <a:gd name="connsiteY44" fmla="*/ 1609949 h 6858000"/>
              <a:gd name="connsiteX45" fmla="*/ 5748782 w 12192000"/>
              <a:gd name="connsiteY45" fmla="*/ 1670507 h 6858000"/>
              <a:gd name="connsiteX46" fmla="*/ 5799315 w 12192000"/>
              <a:gd name="connsiteY46" fmla="*/ 1703970 h 6858000"/>
              <a:gd name="connsiteX47" fmla="*/ 5870240 w 12192000"/>
              <a:gd name="connsiteY47" fmla="*/ 1703289 h 6858000"/>
              <a:gd name="connsiteX48" fmla="*/ 5920591 w 12192000"/>
              <a:gd name="connsiteY48" fmla="*/ 1754738 h 6858000"/>
              <a:gd name="connsiteX49" fmla="*/ 5868074 w 12192000"/>
              <a:gd name="connsiteY49" fmla="*/ 1765665 h 6858000"/>
              <a:gd name="connsiteX50" fmla="*/ 5806533 w 12192000"/>
              <a:gd name="connsiteY50" fmla="*/ 1757242 h 6858000"/>
              <a:gd name="connsiteX51" fmla="*/ 5673706 w 12192000"/>
              <a:gd name="connsiteY51" fmla="*/ 1759972 h 6858000"/>
              <a:gd name="connsiteX52" fmla="*/ 5597548 w 12192000"/>
              <a:gd name="connsiteY52" fmla="*/ 1769990 h 6858000"/>
              <a:gd name="connsiteX53" fmla="*/ 5422491 w 12192000"/>
              <a:gd name="connsiteY53" fmla="*/ 1752916 h 6858000"/>
              <a:gd name="connsiteX54" fmla="*/ 5432778 w 12192000"/>
              <a:gd name="connsiteY54" fmla="*/ 1796626 h 6858000"/>
              <a:gd name="connsiteX55" fmla="*/ 5426281 w 12192000"/>
              <a:gd name="connsiteY55" fmla="*/ 1834644 h 6858000"/>
              <a:gd name="connsiteX56" fmla="*/ 5423754 w 12192000"/>
              <a:gd name="connsiteY56" fmla="*/ 1917282 h 6858000"/>
              <a:gd name="connsiteX57" fmla="*/ 5425378 w 12192000"/>
              <a:gd name="connsiteY57" fmla="*/ 1930714 h 6858000"/>
              <a:gd name="connsiteX58" fmla="*/ 5386217 w 12192000"/>
              <a:gd name="connsiteY58" fmla="*/ 1939365 h 6858000"/>
              <a:gd name="connsiteX59" fmla="*/ 5619566 w 12192000"/>
              <a:gd name="connsiteY59" fmla="*/ 2111243 h 6858000"/>
              <a:gd name="connsiteX60" fmla="*/ 5463640 w 12192000"/>
              <a:gd name="connsiteY60" fmla="*/ 2067533 h 6858000"/>
              <a:gd name="connsiteX61" fmla="*/ 5442523 w 12192000"/>
              <a:gd name="connsiteY61" fmla="*/ 2139700 h 6858000"/>
              <a:gd name="connsiteX62" fmla="*/ 5515794 w 12192000"/>
              <a:gd name="connsiteY62" fmla="*/ 2203898 h 6858000"/>
              <a:gd name="connsiteX63" fmla="*/ 5542865 w 12192000"/>
              <a:gd name="connsiteY63" fmla="*/ 2330929 h 6858000"/>
              <a:gd name="connsiteX64" fmla="*/ 5529691 w 12192000"/>
              <a:gd name="connsiteY64" fmla="*/ 2447031 h 6858000"/>
              <a:gd name="connsiteX65" fmla="*/ 5498289 w 12192000"/>
              <a:gd name="connsiteY65" fmla="*/ 2483910 h 6858000"/>
              <a:gd name="connsiteX66" fmla="*/ 5452810 w 12192000"/>
              <a:gd name="connsiteY66" fmla="*/ 2550157 h 6858000"/>
              <a:gd name="connsiteX67" fmla="*/ 5424658 w 12192000"/>
              <a:gd name="connsiteY67" fmla="*/ 2591135 h 6858000"/>
              <a:gd name="connsiteX68" fmla="*/ 5326841 w 12192000"/>
              <a:gd name="connsiteY68" fmla="*/ 2575200 h 6858000"/>
              <a:gd name="connsiteX69" fmla="*/ 5457322 w 12192000"/>
              <a:gd name="connsiteY69" fmla="*/ 2679238 h 6858000"/>
              <a:gd name="connsiteX70" fmla="*/ 5351566 w 12192000"/>
              <a:gd name="connsiteY70" fmla="*/ 2666261 h 6858000"/>
              <a:gd name="connsiteX71" fmla="*/ 5317096 w 12192000"/>
              <a:gd name="connsiteY71" fmla="*/ 2673546 h 6858000"/>
              <a:gd name="connsiteX72" fmla="*/ 5336768 w 12192000"/>
              <a:gd name="connsiteY72" fmla="*/ 2707238 h 6858000"/>
              <a:gd name="connsiteX73" fmla="*/ 5414369 w 12192000"/>
              <a:gd name="connsiteY73" fmla="*/ 2764378 h 6858000"/>
              <a:gd name="connsiteX74" fmla="*/ 5574268 w 12192000"/>
              <a:gd name="connsiteY74" fmla="*/ 2919184 h 6858000"/>
              <a:gd name="connsiteX75" fmla="*/ 5419422 w 12192000"/>
              <a:gd name="connsiteY75" fmla="*/ 2848157 h 6858000"/>
              <a:gd name="connsiteX76" fmla="*/ 5582568 w 12192000"/>
              <a:gd name="connsiteY76" fmla="*/ 3007285 h 6858000"/>
              <a:gd name="connsiteX77" fmla="*/ 5618844 w 12192000"/>
              <a:gd name="connsiteY77" fmla="*/ 3060100 h 6858000"/>
              <a:gd name="connsiteX78" fmla="*/ 5692115 w 12192000"/>
              <a:gd name="connsiteY78" fmla="*/ 3191228 h 6858000"/>
              <a:gd name="connsiteX79" fmla="*/ 5688506 w 12192000"/>
              <a:gd name="connsiteY79" fmla="*/ 3206025 h 6858000"/>
              <a:gd name="connsiteX80" fmla="*/ 5603864 w 12192000"/>
              <a:gd name="connsiteY80" fmla="*/ 3184854 h 6858000"/>
              <a:gd name="connsiteX81" fmla="*/ 5713591 w 12192000"/>
              <a:gd name="connsiteY81" fmla="*/ 3295040 h 6858000"/>
              <a:gd name="connsiteX82" fmla="*/ 5826927 w 12192000"/>
              <a:gd name="connsiteY82" fmla="*/ 3379724 h 6858000"/>
              <a:gd name="connsiteX83" fmla="*/ 5746436 w 12192000"/>
              <a:gd name="connsiteY83" fmla="*/ 3366750 h 6858000"/>
              <a:gd name="connsiteX84" fmla="*/ 5635807 w 12192000"/>
              <a:gd name="connsiteY84" fmla="*/ 3318259 h 6858000"/>
              <a:gd name="connsiteX85" fmla="*/ 5597367 w 12192000"/>
              <a:gd name="connsiteY85" fmla="*/ 3336472 h 6858000"/>
              <a:gd name="connsiteX86" fmla="*/ 5702221 w 12192000"/>
              <a:gd name="connsiteY86" fmla="*/ 3416605 h 6858000"/>
              <a:gd name="connsiteX87" fmla="*/ 5762317 w 12192000"/>
              <a:gd name="connsiteY87" fmla="*/ 3453714 h 6858000"/>
              <a:gd name="connsiteX88" fmla="*/ 5786319 w 12192000"/>
              <a:gd name="connsiteY88" fmla="*/ 3482169 h 6858000"/>
              <a:gd name="connsiteX89" fmla="*/ 5854901 w 12192000"/>
              <a:gd name="connsiteY89" fmla="*/ 3583703 h 6858000"/>
              <a:gd name="connsiteX90" fmla="*/ 6056305 w 12192000"/>
              <a:gd name="connsiteY90" fmla="*/ 3694570 h 6858000"/>
              <a:gd name="connsiteX91" fmla="*/ 6244716 w 12192000"/>
              <a:gd name="connsiteY91" fmla="*/ 3832301 h 6858000"/>
              <a:gd name="connsiteX92" fmla="*/ 6391802 w 12192000"/>
              <a:gd name="connsiteY92" fmla="*/ 3918125 h 6858000"/>
              <a:gd name="connsiteX93" fmla="*/ 6763572 w 12192000"/>
              <a:gd name="connsiteY93" fmla="*/ 4028537 h 6858000"/>
              <a:gd name="connsiteX94" fmla="*/ 8173592 w 12192000"/>
              <a:gd name="connsiteY94" fmla="*/ 3279560 h 6858000"/>
              <a:gd name="connsiteX95" fmla="*/ 8191458 w 12192000"/>
              <a:gd name="connsiteY95" fmla="*/ 3257248 h 6858000"/>
              <a:gd name="connsiteX96" fmla="*/ 8259856 w 12192000"/>
              <a:gd name="connsiteY96" fmla="*/ 3173245 h 6858000"/>
              <a:gd name="connsiteX97" fmla="*/ 8317969 w 12192000"/>
              <a:gd name="connsiteY97" fmla="*/ 3097663 h 6858000"/>
              <a:gd name="connsiteX98" fmla="*/ 8287650 w 12192000"/>
              <a:gd name="connsiteY98" fmla="*/ 3072166 h 6858000"/>
              <a:gd name="connsiteX99" fmla="*/ 8328617 w 12192000"/>
              <a:gd name="connsiteY99" fmla="*/ 3000000 h 6858000"/>
              <a:gd name="connsiteX100" fmla="*/ 8458917 w 12192000"/>
              <a:gd name="connsiteY100" fmla="*/ 2777583 h 6858000"/>
              <a:gd name="connsiteX101" fmla="*/ 8516125 w 12192000"/>
              <a:gd name="connsiteY101" fmla="*/ 2728639 h 6858000"/>
              <a:gd name="connsiteX102" fmla="*/ 8585788 w 12192000"/>
              <a:gd name="connsiteY102" fmla="*/ 2605478 h 6858000"/>
              <a:gd name="connsiteX103" fmla="*/ 8595714 w 12192000"/>
              <a:gd name="connsiteY103" fmla="*/ 2577023 h 6858000"/>
              <a:gd name="connsiteX104" fmla="*/ 8581457 w 12192000"/>
              <a:gd name="connsiteY104" fmla="*/ 2540823 h 6858000"/>
              <a:gd name="connsiteX105" fmla="*/ 8570809 w 12192000"/>
              <a:gd name="connsiteY105" fmla="*/ 2504399 h 6858000"/>
              <a:gd name="connsiteX106" fmla="*/ 8584705 w 12192000"/>
              <a:gd name="connsiteY106" fmla="*/ 2493699 h 6858000"/>
              <a:gd name="connsiteX107" fmla="*/ 8674038 w 12192000"/>
              <a:gd name="connsiteY107" fmla="*/ 2475260 h 6858000"/>
              <a:gd name="connsiteX108" fmla="*/ 8622243 w 12192000"/>
              <a:gd name="connsiteY108" fmla="*/ 2406054 h 6858000"/>
              <a:gd name="connsiteX109" fmla="*/ 8530925 w 12192000"/>
              <a:gd name="connsiteY109" fmla="*/ 2302926 h 6858000"/>
              <a:gd name="connsiteX110" fmla="*/ 8489417 w 12192000"/>
              <a:gd name="connsiteY110" fmla="*/ 2229622 h 6858000"/>
              <a:gd name="connsiteX111" fmla="*/ 8484543 w 12192000"/>
              <a:gd name="connsiteY111" fmla="*/ 2164058 h 6858000"/>
              <a:gd name="connsiteX112" fmla="*/ 8402970 w 12192000"/>
              <a:gd name="connsiteY112" fmla="*/ 2125358 h 6858000"/>
              <a:gd name="connsiteX113" fmla="*/ 8479670 w 12192000"/>
              <a:gd name="connsiteY113" fmla="*/ 1986716 h 6858000"/>
              <a:gd name="connsiteX114" fmla="*/ 8487432 w 12192000"/>
              <a:gd name="connsiteY114" fmla="*/ 1958032 h 6858000"/>
              <a:gd name="connsiteX115" fmla="*/ 8441412 w 12192000"/>
              <a:gd name="connsiteY115" fmla="*/ 1855361 h 6858000"/>
              <a:gd name="connsiteX116" fmla="*/ 8433831 w 12192000"/>
              <a:gd name="connsiteY116" fmla="*/ 1838969 h 6858000"/>
              <a:gd name="connsiteX117" fmla="*/ 8416868 w 12192000"/>
              <a:gd name="connsiteY117" fmla="*/ 1806187 h 6858000"/>
              <a:gd name="connsiteX118" fmla="*/ 8368140 w 12192000"/>
              <a:gd name="connsiteY118" fmla="*/ 1798219 h 6858000"/>
              <a:gd name="connsiteX119" fmla="*/ 8393405 w 12192000"/>
              <a:gd name="connsiteY119" fmla="*/ 1774999 h 6858000"/>
              <a:gd name="connsiteX120" fmla="*/ 8442495 w 12192000"/>
              <a:gd name="connsiteY120" fmla="*/ 1696458 h 6858000"/>
              <a:gd name="connsiteX121" fmla="*/ 8409828 w 12192000"/>
              <a:gd name="connsiteY121" fmla="*/ 1621332 h 6858000"/>
              <a:gd name="connsiteX122" fmla="*/ 8407664 w 12192000"/>
              <a:gd name="connsiteY122" fmla="*/ 1579899 h 6858000"/>
              <a:gd name="connsiteX123" fmla="*/ 8462707 w 12192000"/>
              <a:gd name="connsiteY123" fmla="*/ 1526857 h 6858000"/>
              <a:gd name="connsiteX124" fmla="*/ 8504215 w 12192000"/>
              <a:gd name="connsiteY124" fmla="*/ 1505913 h 6858000"/>
              <a:gd name="connsiteX125" fmla="*/ 8523345 w 12192000"/>
              <a:gd name="connsiteY125" fmla="*/ 1475863 h 6858000"/>
              <a:gd name="connsiteX126" fmla="*/ 8500786 w 12192000"/>
              <a:gd name="connsiteY126" fmla="*/ 1450820 h 6858000"/>
              <a:gd name="connsiteX127" fmla="*/ 8400624 w 12192000"/>
              <a:gd name="connsiteY127" fmla="*/ 1391176 h 6858000"/>
              <a:gd name="connsiteX128" fmla="*/ 8454585 w 12192000"/>
              <a:gd name="connsiteY128" fmla="*/ 1341319 h 6858000"/>
              <a:gd name="connsiteX129" fmla="*/ 8172509 w 12192000"/>
              <a:gd name="connsiteY129" fmla="*/ 1106153 h 6858000"/>
              <a:gd name="connsiteX130" fmla="*/ 8138399 w 12192000"/>
              <a:gd name="connsiteY130" fmla="*/ 1070184 h 6858000"/>
              <a:gd name="connsiteX131" fmla="*/ 7957388 w 12192000"/>
              <a:gd name="connsiteY131" fmla="*/ 982992 h 6858000"/>
              <a:gd name="connsiteX132" fmla="*/ 7771142 w 12192000"/>
              <a:gd name="connsiteY132" fmla="*/ 921300 h 6858000"/>
              <a:gd name="connsiteX133" fmla="*/ 7900539 w 12192000"/>
              <a:gd name="connsiteY133" fmla="*/ 791082 h 6858000"/>
              <a:gd name="connsiteX134" fmla="*/ 7702923 w 12192000"/>
              <a:gd name="connsiteY134" fmla="*/ 760803 h 6858000"/>
              <a:gd name="connsiteX135" fmla="*/ 7683614 w 12192000"/>
              <a:gd name="connsiteY135" fmla="*/ 761714 h 6858000"/>
              <a:gd name="connsiteX136" fmla="*/ 7295600 w 12192000"/>
              <a:gd name="connsiteY136" fmla="*/ 741680 h 6858000"/>
              <a:gd name="connsiteX137" fmla="*/ 6739388 w 12192000"/>
              <a:gd name="connsiteY137" fmla="*/ 675206 h 6858000"/>
              <a:gd name="connsiteX138" fmla="*/ 6279006 w 12192000"/>
              <a:gd name="connsiteY138" fmla="*/ 635367 h 6858000"/>
              <a:gd name="connsiteX139" fmla="*/ 5788847 w 12192000"/>
              <a:gd name="connsiteY139" fmla="*/ 557964 h 6858000"/>
              <a:gd name="connsiteX140" fmla="*/ 5765387 w 12192000"/>
              <a:gd name="connsiteY140" fmla="*/ 552984 h 6858000"/>
              <a:gd name="connsiteX141" fmla="*/ 0 w 12192000"/>
              <a:gd name="connsiteY141" fmla="*/ 0 h 6858000"/>
              <a:gd name="connsiteX142" fmla="*/ 768106 w 12192000"/>
              <a:gd name="connsiteY142" fmla="*/ 0 h 6858000"/>
              <a:gd name="connsiteX143" fmla="*/ 767098 w 12192000"/>
              <a:gd name="connsiteY143" fmla="*/ 10118 h 6858000"/>
              <a:gd name="connsiteX144" fmla="*/ 756850 w 12192000"/>
              <a:gd name="connsiteY144" fmla="*/ 43654 h 6858000"/>
              <a:gd name="connsiteX145" fmla="*/ 768357 w 12192000"/>
              <a:gd name="connsiteY145" fmla="*/ 76852 h 6858000"/>
              <a:gd name="connsiteX146" fmla="*/ 882077 w 12192000"/>
              <a:gd name="connsiteY146" fmla="*/ 237315 h 6858000"/>
              <a:gd name="connsiteX147" fmla="*/ 761133 w 12192000"/>
              <a:gd name="connsiteY147" fmla="*/ 282106 h 6858000"/>
              <a:gd name="connsiteX148" fmla="*/ 753907 w 12192000"/>
              <a:gd name="connsiteY148" fmla="*/ 357988 h 6858000"/>
              <a:gd name="connsiteX149" fmla="*/ 692364 w 12192000"/>
              <a:gd name="connsiteY149" fmla="*/ 442830 h 6858000"/>
              <a:gd name="connsiteX150" fmla="*/ 556972 w 12192000"/>
              <a:gd name="connsiteY150" fmla="*/ 562188 h 6858000"/>
              <a:gd name="connsiteX151" fmla="*/ 480177 w 12192000"/>
              <a:gd name="connsiteY151" fmla="*/ 642286 h 6858000"/>
              <a:gd name="connsiteX152" fmla="*/ 612627 w 12192000"/>
              <a:gd name="connsiteY152" fmla="*/ 663627 h 6858000"/>
              <a:gd name="connsiteX153" fmla="*/ 633230 w 12192000"/>
              <a:gd name="connsiteY153" fmla="*/ 676011 h 6858000"/>
              <a:gd name="connsiteX154" fmla="*/ 617443 w 12192000"/>
              <a:gd name="connsiteY154" fmla="*/ 718168 h 6858000"/>
              <a:gd name="connsiteX155" fmla="*/ 596304 w 12192000"/>
              <a:gd name="connsiteY155" fmla="*/ 760064 h 6858000"/>
              <a:gd name="connsiteX156" fmla="*/ 611021 w 12192000"/>
              <a:gd name="connsiteY156" fmla="*/ 792998 h 6858000"/>
              <a:gd name="connsiteX157" fmla="*/ 714308 w 12192000"/>
              <a:gd name="connsiteY157" fmla="*/ 935543 h 6858000"/>
              <a:gd name="connsiteX158" fmla="*/ 799128 w 12192000"/>
              <a:gd name="connsiteY158" fmla="*/ 992190 h 6858000"/>
              <a:gd name="connsiteX159" fmla="*/ 992317 w 12192000"/>
              <a:gd name="connsiteY159" fmla="*/ 1249612 h 6858000"/>
              <a:gd name="connsiteX160" fmla="*/ 1053058 w 12192000"/>
              <a:gd name="connsiteY160" fmla="*/ 1333136 h 6858000"/>
              <a:gd name="connsiteX161" fmla="*/ 1008104 w 12192000"/>
              <a:gd name="connsiteY161" fmla="*/ 1362645 h 6858000"/>
              <a:gd name="connsiteX162" fmla="*/ 1094265 w 12192000"/>
              <a:gd name="connsiteY162" fmla="*/ 1450123 h 6858000"/>
              <a:gd name="connsiteX163" fmla="*/ 1195677 w 12192000"/>
              <a:gd name="connsiteY163" fmla="*/ 1547347 h 6858000"/>
              <a:gd name="connsiteX164" fmla="*/ 1222166 w 12192000"/>
              <a:gd name="connsiteY164" fmla="*/ 1573170 h 6858000"/>
              <a:gd name="connsiteX165" fmla="*/ 3312738 w 12192000"/>
              <a:gd name="connsiteY165" fmla="*/ 2440024 h 6858000"/>
              <a:gd name="connsiteX166" fmla="*/ 3863944 w 12192000"/>
              <a:gd name="connsiteY166" fmla="*/ 2312235 h 6858000"/>
              <a:gd name="connsiteX167" fmla="*/ 4082022 w 12192000"/>
              <a:gd name="connsiteY167" fmla="*/ 2212904 h 6858000"/>
              <a:gd name="connsiteX168" fmla="*/ 4361371 w 12192000"/>
              <a:gd name="connsiteY168" fmla="*/ 2053496 h 6858000"/>
              <a:gd name="connsiteX169" fmla="*/ 4659987 w 12192000"/>
              <a:gd name="connsiteY169" fmla="*/ 1925180 h 6858000"/>
              <a:gd name="connsiteX170" fmla="*/ 4761667 w 12192000"/>
              <a:gd name="connsiteY170" fmla="*/ 1807667 h 6858000"/>
              <a:gd name="connsiteX171" fmla="*/ 4797253 w 12192000"/>
              <a:gd name="connsiteY171" fmla="*/ 1774733 h 6858000"/>
              <a:gd name="connsiteX172" fmla="*/ 4886356 w 12192000"/>
              <a:gd name="connsiteY172" fmla="*/ 1731784 h 6858000"/>
              <a:gd name="connsiteX173" fmla="*/ 5041818 w 12192000"/>
              <a:gd name="connsiteY173" fmla="*/ 1639039 h 6858000"/>
              <a:gd name="connsiteX174" fmla="*/ 4984824 w 12192000"/>
              <a:gd name="connsiteY174" fmla="*/ 1617960 h 6858000"/>
              <a:gd name="connsiteX175" fmla="*/ 4820800 w 12192000"/>
              <a:gd name="connsiteY175" fmla="*/ 1674082 h 6858000"/>
              <a:gd name="connsiteX176" fmla="*/ 4701459 w 12192000"/>
              <a:gd name="connsiteY176" fmla="*/ 1689099 h 6858000"/>
              <a:gd name="connsiteX177" fmla="*/ 4869498 w 12192000"/>
              <a:gd name="connsiteY177" fmla="*/ 1591086 h 6858000"/>
              <a:gd name="connsiteX178" fmla="*/ 5032185 w 12192000"/>
              <a:gd name="connsiteY178" fmla="*/ 1463559 h 6858000"/>
              <a:gd name="connsiteX179" fmla="*/ 4906692 w 12192000"/>
              <a:gd name="connsiteY179" fmla="*/ 1488062 h 6858000"/>
              <a:gd name="connsiteX180" fmla="*/ 4901340 w 12192000"/>
              <a:gd name="connsiteY180" fmla="*/ 1470936 h 6858000"/>
              <a:gd name="connsiteX181" fmla="*/ 5009976 w 12192000"/>
              <a:gd name="connsiteY181" fmla="*/ 1319171 h 6858000"/>
              <a:gd name="connsiteX182" fmla="*/ 5063760 w 12192000"/>
              <a:gd name="connsiteY182" fmla="*/ 1258044 h 6858000"/>
              <a:gd name="connsiteX183" fmla="*/ 5305648 w 12192000"/>
              <a:gd name="connsiteY183" fmla="*/ 1073871 h 6858000"/>
              <a:gd name="connsiteX184" fmla="*/ 5076067 w 12192000"/>
              <a:gd name="connsiteY184" fmla="*/ 1156077 h 6858000"/>
              <a:gd name="connsiteX185" fmla="*/ 5313141 w 12192000"/>
              <a:gd name="connsiteY185" fmla="*/ 976907 h 6858000"/>
              <a:gd name="connsiteX186" fmla="*/ 5428196 w 12192000"/>
              <a:gd name="connsiteY186" fmla="*/ 910774 h 6858000"/>
              <a:gd name="connsiteX187" fmla="*/ 5457363 w 12192000"/>
              <a:gd name="connsiteY187" fmla="*/ 871779 h 6858000"/>
              <a:gd name="connsiteX188" fmla="*/ 5406256 w 12192000"/>
              <a:gd name="connsiteY188" fmla="*/ 863347 h 6858000"/>
              <a:gd name="connsiteX189" fmla="*/ 5249456 w 12192000"/>
              <a:gd name="connsiteY189" fmla="*/ 878367 h 6858000"/>
              <a:gd name="connsiteX190" fmla="*/ 5442914 w 12192000"/>
              <a:gd name="connsiteY190" fmla="*/ 757955 h 6858000"/>
              <a:gd name="connsiteX191" fmla="*/ 5297887 w 12192000"/>
              <a:gd name="connsiteY191" fmla="*/ 776398 h 6858000"/>
              <a:gd name="connsiteX192" fmla="*/ 5256146 w 12192000"/>
              <a:gd name="connsiteY192" fmla="*/ 728971 h 6858000"/>
              <a:gd name="connsiteX193" fmla="*/ 5188716 w 12192000"/>
              <a:gd name="connsiteY193" fmla="*/ 652298 h 6858000"/>
              <a:gd name="connsiteX194" fmla="*/ 5142160 w 12192000"/>
              <a:gd name="connsiteY194" fmla="*/ 609614 h 6858000"/>
              <a:gd name="connsiteX195" fmla="*/ 5122626 w 12192000"/>
              <a:gd name="connsiteY195" fmla="*/ 475239 h 6858000"/>
              <a:gd name="connsiteX196" fmla="*/ 5162763 w 12192000"/>
              <a:gd name="connsiteY196" fmla="*/ 328215 h 6858000"/>
              <a:gd name="connsiteX197" fmla="*/ 5271399 w 12192000"/>
              <a:gd name="connsiteY197" fmla="*/ 253914 h 6858000"/>
              <a:gd name="connsiteX198" fmla="*/ 5240091 w 12192000"/>
              <a:gd name="connsiteY198" fmla="*/ 170389 h 6858000"/>
              <a:gd name="connsiteX199" fmla="*/ 5008904 w 12192000"/>
              <a:gd name="connsiteY199" fmla="*/ 220979 h 6858000"/>
              <a:gd name="connsiteX200" fmla="*/ 5354881 w 12192000"/>
              <a:gd name="connsiteY200" fmla="*/ 22050 h 6858000"/>
              <a:gd name="connsiteX201" fmla="*/ 5296818 w 12192000"/>
              <a:gd name="connsiteY201" fmla="*/ 12038 h 6858000"/>
              <a:gd name="connsiteX202" fmla="*/ 5297018 w 12192000"/>
              <a:gd name="connsiteY202" fmla="*/ 3177 h 6858000"/>
              <a:gd name="connsiteX203" fmla="*/ 5298067 w 12192000"/>
              <a:gd name="connsiteY203" fmla="*/ 0 h 6858000"/>
              <a:gd name="connsiteX204" fmla="*/ 8958468 w 12192000"/>
              <a:gd name="connsiteY204" fmla="*/ 0 h 6858000"/>
              <a:gd name="connsiteX205" fmla="*/ 8936439 w 12192000"/>
              <a:gd name="connsiteY205" fmla="*/ 18562 h 6858000"/>
              <a:gd name="connsiteX206" fmla="*/ 8934304 w 12192000"/>
              <a:gd name="connsiteY206" fmla="*/ 46608 h 6858000"/>
              <a:gd name="connsiteX207" fmla="*/ 9027240 w 12192000"/>
              <a:gd name="connsiteY207" fmla="*/ 113638 h 6858000"/>
              <a:gd name="connsiteX208" fmla="*/ 8854734 w 12192000"/>
              <a:gd name="connsiteY208" fmla="*/ 193826 h 6858000"/>
              <a:gd name="connsiteX209" fmla="*/ 8815880 w 12192000"/>
              <a:gd name="connsiteY209" fmla="*/ 227493 h 6858000"/>
              <a:gd name="connsiteX210" fmla="*/ 8848828 w 12192000"/>
              <a:gd name="connsiteY210" fmla="*/ 267894 h 6858000"/>
              <a:gd name="connsiteX211" fmla="*/ 8920315 w 12192000"/>
              <a:gd name="connsiteY211" fmla="*/ 296052 h 6858000"/>
              <a:gd name="connsiteX212" fmla="*/ 9015115 w 12192000"/>
              <a:gd name="connsiteY212" fmla="*/ 367363 h 6858000"/>
              <a:gd name="connsiteX213" fmla="*/ 9011388 w 12192000"/>
              <a:gd name="connsiteY213" fmla="*/ 423067 h 6858000"/>
              <a:gd name="connsiteX214" fmla="*/ 8955127 w 12192000"/>
              <a:gd name="connsiteY214" fmla="*/ 524068 h 6858000"/>
              <a:gd name="connsiteX215" fmla="*/ 9039672 w 12192000"/>
              <a:gd name="connsiteY215" fmla="*/ 629661 h 6858000"/>
              <a:gd name="connsiteX216" fmla="*/ 9083187 w 12192000"/>
              <a:gd name="connsiteY216" fmla="*/ 660880 h 6858000"/>
              <a:gd name="connsiteX217" fmla="*/ 8999263 w 12192000"/>
              <a:gd name="connsiteY217" fmla="*/ 671592 h 6858000"/>
              <a:gd name="connsiteX218" fmla="*/ 8970048 w 12192000"/>
              <a:gd name="connsiteY218" fmla="*/ 715664 h 6858000"/>
              <a:gd name="connsiteX219" fmla="*/ 8956992 w 12192000"/>
              <a:gd name="connsiteY219" fmla="*/ 737702 h 6858000"/>
              <a:gd name="connsiteX220" fmla="*/ 8877733 w 12192000"/>
              <a:gd name="connsiteY220" fmla="*/ 875737 h 6858000"/>
              <a:gd name="connsiteX221" fmla="*/ 8891100 w 12192000"/>
              <a:gd name="connsiteY221" fmla="*/ 914300 h 6858000"/>
              <a:gd name="connsiteX222" fmla="*/ 9023199 w 12192000"/>
              <a:gd name="connsiteY222" fmla="*/ 1100695 h 6858000"/>
              <a:gd name="connsiteX223" fmla="*/ 8882708 w 12192000"/>
              <a:gd name="connsiteY223" fmla="*/ 1152725 h 6858000"/>
              <a:gd name="connsiteX224" fmla="*/ 8874315 w 12192000"/>
              <a:gd name="connsiteY224" fmla="*/ 1240870 h 6858000"/>
              <a:gd name="connsiteX225" fmla="*/ 8802826 w 12192000"/>
              <a:gd name="connsiteY225" fmla="*/ 1339424 h 6858000"/>
              <a:gd name="connsiteX226" fmla="*/ 8645552 w 12192000"/>
              <a:gd name="connsiteY226" fmla="*/ 1478072 h 6858000"/>
              <a:gd name="connsiteX227" fmla="*/ 8556347 w 12192000"/>
              <a:gd name="connsiteY227" fmla="*/ 1571114 h 6858000"/>
              <a:gd name="connsiteX228" fmla="*/ 8710202 w 12192000"/>
              <a:gd name="connsiteY228" fmla="*/ 1595904 h 6858000"/>
              <a:gd name="connsiteX229" fmla="*/ 8734135 w 12192000"/>
              <a:gd name="connsiteY229" fmla="*/ 1610290 h 6858000"/>
              <a:gd name="connsiteX230" fmla="*/ 8715797 w 12192000"/>
              <a:gd name="connsiteY230" fmla="*/ 1659260 h 6858000"/>
              <a:gd name="connsiteX231" fmla="*/ 8691242 w 12192000"/>
              <a:gd name="connsiteY231" fmla="*/ 1707927 h 6858000"/>
              <a:gd name="connsiteX232" fmla="*/ 8708337 w 12192000"/>
              <a:gd name="connsiteY232" fmla="*/ 1746183 h 6858000"/>
              <a:gd name="connsiteX233" fmla="*/ 8828316 w 12192000"/>
              <a:gd name="connsiteY233" fmla="*/ 1911765 h 6858000"/>
              <a:gd name="connsiteX234" fmla="*/ 8926844 w 12192000"/>
              <a:gd name="connsiteY234" fmla="*/ 1977567 h 6858000"/>
              <a:gd name="connsiteX235" fmla="*/ 9151255 w 12192000"/>
              <a:gd name="connsiteY235" fmla="*/ 2276592 h 6858000"/>
              <a:gd name="connsiteX236" fmla="*/ 9221812 w 12192000"/>
              <a:gd name="connsiteY236" fmla="*/ 2373614 h 6858000"/>
              <a:gd name="connsiteX237" fmla="*/ 9169593 w 12192000"/>
              <a:gd name="connsiteY237" fmla="*/ 2407892 h 6858000"/>
              <a:gd name="connsiteX238" fmla="*/ 9269679 w 12192000"/>
              <a:gd name="connsiteY238" fmla="*/ 2509507 h 6858000"/>
              <a:gd name="connsiteX239" fmla="*/ 9387480 w 12192000"/>
              <a:gd name="connsiteY239" fmla="*/ 2622444 h 6858000"/>
              <a:gd name="connsiteX240" fmla="*/ 9418250 w 12192000"/>
              <a:gd name="connsiteY240" fmla="*/ 2652440 h 6858000"/>
              <a:gd name="connsiteX241" fmla="*/ 11846684 w 12192000"/>
              <a:gd name="connsiteY241" fmla="*/ 3659389 h 6858000"/>
              <a:gd name="connsiteX242" fmla="*/ 12172890 w 12192000"/>
              <a:gd name="connsiteY242" fmla="*/ 3610878 h 6858000"/>
              <a:gd name="connsiteX243" fmla="*/ 12192000 w 12192000"/>
              <a:gd name="connsiteY243" fmla="*/ 3605403 h 6858000"/>
              <a:gd name="connsiteX244" fmla="*/ 12192000 w 12192000"/>
              <a:gd name="connsiteY244" fmla="*/ 6858000 h 6858000"/>
              <a:gd name="connsiteX245" fmla="*/ 2667892 w 12192000"/>
              <a:gd name="connsiteY245" fmla="*/ 6858000 h 6858000"/>
              <a:gd name="connsiteX246" fmla="*/ 2654380 w 12192000"/>
              <a:gd name="connsiteY246" fmla="*/ 6849405 h 6858000"/>
              <a:gd name="connsiteX247" fmla="*/ 2517472 w 12192000"/>
              <a:gd name="connsiteY247" fmla="*/ 6768410 h 6858000"/>
              <a:gd name="connsiteX248" fmla="*/ 2863768 w 12192000"/>
              <a:gd name="connsiteY248" fmla="*/ 6678867 h 6858000"/>
              <a:gd name="connsiteX249" fmla="*/ 3200332 w 12192000"/>
              <a:gd name="connsiteY249" fmla="*/ 6552312 h 6858000"/>
              <a:gd name="connsiteX250" fmla="*/ 3263755 w 12192000"/>
              <a:gd name="connsiteY250" fmla="*/ 6500106 h 6858000"/>
              <a:gd name="connsiteX251" fmla="*/ 3788234 w 12192000"/>
              <a:gd name="connsiteY251" fmla="*/ 6158777 h 6858000"/>
              <a:gd name="connsiteX252" fmla="*/ 3687901 w 12192000"/>
              <a:gd name="connsiteY252" fmla="*/ 6086412 h 6858000"/>
              <a:gd name="connsiteX253" fmla="*/ 3874137 w 12192000"/>
              <a:gd name="connsiteY253" fmla="*/ 5999841 h 6858000"/>
              <a:gd name="connsiteX254" fmla="*/ 3916083 w 12192000"/>
              <a:gd name="connsiteY254" fmla="*/ 5963494 h 6858000"/>
              <a:gd name="connsiteX255" fmla="*/ 3880513 w 12192000"/>
              <a:gd name="connsiteY255" fmla="*/ 5919878 h 6858000"/>
              <a:gd name="connsiteX256" fmla="*/ 3803335 w 12192000"/>
              <a:gd name="connsiteY256" fmla="*/ 5889479 h 6858000"/>
              <a:gd name="connsiteX257" fmla="*/ 3700990 w 12192000"/>
              <a:gd name="connsiteY257" fmla="*/ 5812491 h 6858000"/>
              <a:gd name="connsiteX258" fmla="*/ 3705014 w 12192000"/>
              <a:gd name="connsiteY258" fmla="*/ 5752353 h 6858000"/>
              <a:gd name="connsiteX259" fmla="*/ 3765753 w 12192000"/>
              <a:gd name="connsiteY259" fmla="*/ 5643313 h 6858000"/>
              <a:gd name="connsiteX260" fmla="*/ 3674479 w 12192000"/>
              <a:gd name="connsiteY260" fmla="*/ 5529315 h 6858000"/>
              <a:gd name="connsiteX261" fmla="*/ 3627501 w 12192000"/>
              <a:gd name="connsiteY261" fmla="*/ 5495612 h 6858000"/>
              <a:gd name="connsiteX262" fmla="*/ 3718104 w 12192000"/>
              <a:gd name="connsiteY262" fmla="*/ 5484048 h 6858000"/>
              <a:gd name="connsiteX263" fmla="*/ 3749644 w 12192000"/>
              <a:gd name="connsiteY263" fmla="*/ 5436467 h 6858000"/>
              <a:gd name="connsiteX264" fmla="*/ 3763740 w 12192000"/>
              <a:gd name="connsiteY264" fmla="*/ 5412675 h 6858000"/>
              <a:gd name="connsiteX265" fmla="*/ 3849307 w 12192000"/>
              <a:gd name="connsiteY265" fmla="*/ 5263654 h 6858000"/>
              <a:gd name="connsiteX266" fmla="*/ 3834876 w 12192000"/>
              <a:gd name="connsiteY266" fmla="*/ 5222021 h 6858000"/>
              <a:gd name="connsiteX267" fmla="*/ 3692263 w 12192000"/>
              <a:gd name="connsiteY267" fmla="*/ 5020790 h 6858000"/>
              <a:gd name="connsiteX268" fmla="*/ 3843936 w 12192000"/>
              <a:gd name="connsiteY268" fmla="*/ 4964619 h 6858000"/>
              <a:gd name="connsiteX269" fmla="*/ 3852997 w 12192000"/>
              <a:gd name="connsiteY269" fmla="*/ 4869458 h 6858000"/>
              <a:gd name="connsiteX270" fmla="*/ 3930177 w 12192000"/>
              <a:gd name="connsiteY270" fmla="*/ 4763060 h 6858000"/>
              <a:gd name="connsiteX271" fmla="*/ 4099968 w 12192000"/>
              <a:gd name="connsiteY271" fmla="*/ 4613376 h 6858000"/>
              <a:gd name="connsiteX272" fmla="*/ 4196274 w 12192000"/>
              <a:gd name="connsiteY272" fmla="*/ 4512928 h 6858000"/>
              <a:gd name="connsiteX273" fmla="*/ 4030173 w 12192000"/>
              <a:gd name="connsiteY273" fmla="*/ 4486165 h 6858000"/>
              <a:gd name="connsiteX274" fmla="*/ 4004335 w 12192000"/>
              <a:gd name="connsiteY274" fmla="*/ 4470634 h 6858000"/>
              <a:gd name="connsiteX275" fmla="*/ 4024133 w 12192000"/>
              <a:gd name="connsiteY275" fmla="*/ 4417767 h 6858000"/>
              <a:gd name="connsiteX276" fmla="*/ 4050642 w 12192000"/>
              <a:gd name="connsiteY276" fmla="*/ 4365226 h 6858000"/>
              <a:gd name="connsiteX277" fmla="*/ 4032186 w 12192000"/>
              <a:gd name="connsiteY277" fmla="*/ 4323924 h 6858000"/>
              <a:gd name="connsiteX278" fmla="*/ 3902658 w 12192000"/>
              <a:gd name="connsiteY278" fmla="*/ 4145163 h 6858000"/>
              <a:gd name="connsiteX279" fmla="*/ 3796288 w 12192000"/>
              <a:gd name="connsiteY279" fmla="*/ 4074123 h 6858000"/>
              <a:gd name="connsiteX280" fmla="*/ 3554015 w 12192000"/>
              <a:gd name="connsiteY280" fmla="*/ 3751298 h 6858000"/>
              <a:gd name="connsiteX281" fmla="*/ 3477841 w 12192000"/>
              <a:gd name="connsiteY281" fmla="*/ 3646554 h 6858000"/>
              <a:gd name="connsiteX282" fmla="*/ 3534217 w 12192000"/>
              <a:gd name="connsiteY282" fmla="*/ 3609547 h 6858000"/>
              <a:gd name="connsiteX283" fmla="*/ 3426164 w 12192000"/>
              <a:gd name="connsiteY283" fmla="*/ 3499844 h 6858000"/>
              <a:gd name="connsiteX284" fmla="*/ 3298987 w 12192000"/>
              <a:gd name="connsiteY284" fmla="*/ 3377918 h 6858000"/>
              <a:gd name="connsiteX285" fmla="*/ 3265768 w 12192000"/>
              <a:gd name="connsiteY285" fmla="*/ 3345534 h 6858000"/>
              <a:gd name="connsiteX286" fmla="*/ 698533 w 12192000"/>
              <a:gd name="connsiteY286" fmla="*/ 2257448 h 6858000"/>
              <a:gd name="connsiteX287" fmla="*/ 644044 w 12192000"/>
              <a:gd name="connsiteY287" fmla="*/ 2258439 h 6858000"/>
              <a:gd name="connsiteX288" fmla="*/ 121106 w 12192000"/>
              <a:gd name="connsiteY288" fmla="*/ 2359734 h 6858000"/>
              <a:gd name="connsiteX289" fmla="*/ 0 w 12192000"/>
              <a:gd name="connsiteY289" fmla="*/ 24021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192000" h="6858000">
                <a:moveTo>
                  <a:pt x="5765387" y="552984"/>
                </a:moveTo>
                <a:cubicBezTo>
                  <a:pt x="5757491" y="552728"/>
                  <a:pt x="5749866" y="555802"/>
                  <a:pt x="5743549" y="567982"/>
                </a:cubicBezTo>
                <a:cubicBezTo>
                  <a:pt x="5777117" y="600080"/>
                  <a:pt x="5819889" y="588014"/>
                  <a:pt x="5865186" y="624212"/>
                </a:cubicBezTo>
                <a:cubicBezTo>
                  <a:pt x="5791555" y="612828"/>
                  <a:pt x="5733261" y="603722"/>
                  <a:pt x="5674970" y="594618"/>
                </a:cubicBezTo>
                <a:cubicBezTo>
                  <a:pt x="5673886" y="600991"/>
                  <a:pt x="5672804" y="607366"/>
                  <a:pt x="5671722" y="613739"/>
                </a:cubicBezTo>
                <a:cubicBezTo>
                  <a:pt x="5746257" y="627171"/>
                  <a:pt x="5815197" y="661774"/>
                  <a:pt x="5887746" y="686133"/>
                </a:cubicBezTo>
                <a:cubicBezTo>
                  <a:pt x="5881068" y="701160"/>
                  <a:pt x="5874392" y="698199"/>
                  <a:pt x="5868434" y="697289"/>
                </a:cubicBezTo>
                <a:cubicBezTo>
                  <a:pt x="5829634" y="691369"/>
                  <a:pt x="5790832" y="685452"/>
                  <a:pt x="5753657" y="669287"/>
                </a:cubicBezTo>
                <a:cubicBezTo>
                  <a:pt x="5745355" y="665643"/>
                  <a:pt x="5735248" y="665643"/>
                  <a:pt x="5730555" y="676572"/>
                </a:cubicBezTo>
                <a:cubicBezTo>
                  <a:pt x="5723878" y="692053"/>
                  <a:pt x="5733442" y="702070"/>
                  <a:pt x="5741924" y="710491"/>
                </a:cubicBezTo>
                <a:cubicBezTo>
                  <a:pt x="5756724" y="725062"/>
                  <a:pt x="5774589" y="720965"/>
                  <a:pt x="5791735" y="723695"/>
                </a:cubicBezTo>
                <a:cubicBezTo>
                  <a:pt x="5837394" y="730753"/>
                  <a:pt x="5859232" y="752836"/>
                  <a:pt x="5869339" y="803376"/>
                </a:cubicBezTo>
                <a:cubicBezTo>
                  <a:pt x="5829273" y="782886"/>
                  <a:pt x="5790652" y="808156"/>
                  <a:pt x="5751851" y="793813"/>
                </a:cubicBezTo>
                <a:cubicBezTo>
                  <a:pt x="5741745" y="790172"/>
                  <a:pt x="5725683" y="795634"/>
                  <a:pt x="5731096" y="813164"/>
                </a:cubicBezTo>
                <a:cubicBezTo>
                  <a:pt x="5736150" y="829555"/>
                  <a:pt x="5752933" y="841392"/>
                  <a:pt x="5723155" y="838206"/>
                </a:cubicBezTo>
                <a:cubicBezTo>
                  <a:pt x="5701860" y="835929"/>
                  <a:pt x="5660171" y="854369"/>
                  <a:pt x="5677677" y="858922"/>
                </a:cubicBezTo>
                <a:cubicBezTo>
                  <a:pt x="5699694" y="864614"/>
                  <a:pt x="5721172" y="872810"/>
                  <a:pt x="5749146" y="882143"/>
                </a:cubicBezTo>
                <a:cubicBezTo>
                  <a:pt x="5718283" y="897394"/>
                  <a:pt x="5696085" y="894207"/>
                  <a:pt x="5672804" y="882143"/>
                </a:cubicBezTo>
                <a:cubicBezTo>
                  <a:pt x="5658728" y="874858"/>
                  <a:pt x="5642530" y="866776"/>
                  <a:pt x="5626987" y="862565"/>
                </a:cubicBezTo>
                <a:lnTo>
                  <a:pt x="5611575" y="860624"/>
                </a:lnTo>
                <a:lnTo>
                  <a:pt x="5629275" y="904875"/>
                </a:lnTo>
                <a:cubicBezTo>
                  <a:pt x="5636975" y="929899"/>
                  <a:pt x="5648325" y="981075"/>
                  <a:pt x="5648325" y="981075"/>
                </a:cubicBezTo>
                <a:lnTo>
                  <a:pt x="5646577" y="1001285"/>
                </a:lnTo>
                <a:lnTo>
                  <a:pt x="5653179" y="1004447"/>
                </a:lnTo>
                <a:cubicBezTo>
                  <a:pt x="5672649" y="1015232"/>
                  <a:pt x="5691732" y="1027443"/>
                  <a:pt x="5710342" y="1041501"/>
                </a:cubicBezTo>
                <a:cubicBezTo>
                  <a:pt x="5704025" y="1052200"/>
                  <a:pt x="5671903" y="1082706"/>
                  <a:pt x="5685076" y="1084982"/>
                </a:cubicBezTo>
                <a:cubicBezTo>
                  <a:pt x="5722072" y="1091584"/>
                  <a:pt x="5754918" y="1113894"/>
                  <a:pt x="5788666" y="1132334"/>
                </a:cubicBezTo>
                <a:cubicBezTo>
                  <a:pt x="5803286" y="1140301"/>
                  <a:pt x="5820971" y="1150775"/>
                  <a:pt x="5814113" y="1179230"/>
                </a:cubicBezTo>
                <a:cubicBezTo>
                  <a:pt x="5801661" y="1187198"/>
                  <a:pt x="5792457" y="1176043"/>
                  <a:pt x="5782171" y="1175133"/>
                </a:cubicBezTo>
                <a:cubicBezTo>
                  <a:pt x="5771703" y="1174223"/>
                  <a:pt x="5748241" y="1180140"/>
                  <a:pt x="5754739" y="1184011"/>
                </a:cubicBezTo>
                <a:cubicBezTo>
                  <a:pt x="5784336" y="1201540"/>
                  <a:pt x="5731096" y="1243656"/>
                  <a:pt x="5766109" y="1243656"/>
                </a:cubicBezTo>
                <a:cubicBezTo>
                  <a:pt x="5824761" y="1243883"/>
                  <a:pt x="5855983" y="1318554"/>
                  <a:pt x="5912470" y="1320604"/>
                </a:cubicBezTo>
                <a:cubicBezTo>
                  <a:pt x="5921493" y="1320830"/>
                  <a:pt x="5925825" y="1334034"/>
                  <a:pt x="5925644" y="1345645"/>
                </a:cubicBezTo>
                <a:cubicBezTo>
                  <a:pt x="5925644" y="1359532"/>
                  <a:pt x="5917343" y="1362036"/>
                  <a:pt x="5908138" y="1363402"/>
                </a:cubicBezTo>
                <a:cubicBezTo>
                  <a:pt x="5894061" y="1365450"/>
                  <a:pt x="5879444" y="1345645"/>
                  <a:pt x="5860855" y="1372508"/>
                </a:cubicBezTo>
                <a:cubicBezTo>
                  <a:pt x="5894242" y="1388215"/>
                  <a:pt x="5927629" y="1403924"/>
                  <a:pt x="5927087" y="1457878"/>
                </a:cubicBezTo>
                <a:cubicBezTo>
                  <a:pt x="5926908" y="1472447"/>
                  <a:pt x="5940804" y="1477911"/>
                  <a:pt x="5951271" y="1481553"/>
                </a:cubicBezTo>
                <a:cubicBezTo>
                  <a:pt x="5968597" y="1487473"/>
                  <a:pt x="5983213" y="1497945"/>
                  <a:pt x="5992599" y="1518207"/>
                </a:cubicBezTo>
                <a:cubicBezTo>
                  <a:pt x="5992418" y="1522076"/>
                  <a:pt x="5992238" y="1526174"/>
                  <a:pt x="5993321" y="1529362"/>
                </a:cubicBezTo>
                <a:cubicBezTo>
                  <a:pt x="5990253" y="1578306"/>
                  <a:pt x="5964988" y="1576939"/>
                  <a:pt x="5937015" y="1568746"/>
                </a:cubicBezTo>
                <a:cubicBezTo>
                  <a:pt x="5903627" y="1558728"/>
                  <a:pt x="5870601" y="1540515"/>
                  <a:pt x="5835410" y="1558045"/>
                </a:cubicBezTo>
                <a:cubicBezTo>
                  <a:pt x="5885040" y="1581493"/>
                  <a:pt x="5938999" y="1583315"/>
                  <a:pt x="5985561" y="1616780"/>
                </a:cubicBezTo>
                <a:cubicBezTo>
                  <a:pt x="5815197" y="1622927"/>
                  <a:pt x="5664684" y="1517295"/>
                  <a:pt x="5499552" y="1476774"/>
                </a:cubicBezTo>
                <a:cubicBezTo>
                  <a:pt x="5505146" y="1503863"/>
                  <a:pt x="5518501" y="1509327"/>
                  <a:pt x="5530593" y="1513425"/>
                </a:cubicBezTo>
                <a:cubicBezTo>
                  <a:pt x="5591592" y="1533915"/>
                  <a:pt x="5645011" y="1574665"/>
                  <a:pt x="5700597" y="1609949"/>
                </a:cubicBezTo>
                <a:cubicBezTo>
                  <a:pt x="5723516" y="1624519"/>
                  <a:pt x="5740121" y="1639091"/>
                  <a:pt x="5748782" y="1670507"/>
                </a:cubicBezTo>
                <a:cubicBezTo>
                  <a:pt x="5756544" y="1698963"/>
                  <a:pt x="5771522" y="1712167"/>
                  <a:pt x="5799315" y="1703970"/>
                </a:cubicBezTo>
                <a:cubicBezTo>
                  <a:pt x="5821873" y="1697141"/>
                  <a:pt x="5846597" y="1700783"/>
                  <a:pt x="5870240" y="1703289"/>
                </a:cubicBezTo>
                <a:cubicBezTo>
                  <a:pt x="5897491" y="1706020"/>
                  <a:pt x="5927991" y="1738119"/>
                  <a:pt x="5920591" y="1754738"/>
                </a:cubicBezTo>
                <a:cubicBezTo>
                  <a:pt x="5907958" y="1782967"/>
                  <a:pt x="5886844" y="1768852"/>
                  <a:pt x="5868074" y="1765665"/>
                </a:cubicBezTo>
                <a:cubicBezTo>
                  <a:pt x="5846778" y="1761795"/>
                  <a:pt x="5807256" y="1753826"/>
                  <a:pt x="5806533" y="1757242"/>
                </a:cubicBezTo>
                <a:cubicBezTo>
                  <a:pt x="5792636" y="1828042"/>
                  <a:pt x="5694821" y="1766350"/>
                  <a:pt x="5673706" y="1759972"/>
                </a:cubicBezTo>
                <a:cubicBezTo>
                  <a:pt x="5647358" y="1752006"/>
                  <a:pt x="5622635" y="1766576"/>
                  <a:pt x="5597548" y="1769990"/>
                </a:cubicBezTo>
                <a:cubicBezTo>
                  <a:pt x="5575169" y="1773177"/>
                  <a:pt x="5448658" y="1782967"/>
                  <a:pt x="5422491" y="1752916"/>
                </a:cubicBezTo>
                <a:cubicBezTo>
                  <a:pt x="5418882" y="1776364"/>
                  <a:pt x="5426460" y="1785926"/>
                  <a:pt x="5432778" y="1796626"/>
                </a:cubicBezTo>
                <a:cubicBezTo>
                  <a:pt x="5441620" y="1811878"/>
                  <a:pt x="5443065" y="1822578"/>
                  <a:pt x="5426281" y="1834644"/>
                </a:cubicBezTo>
                <a:cubicBezTo>
                  <a:pt x="5378455" y="1869248"/>
                  <a:pt x="5379178" y="1870385"/>
                  <a:pt x="5423754" y="1917282"/>
                </a:cubicBezTo>
                <a:cubicBezTo>
                  <a:pt x="5425921" y="1919330"/>
                  <a:pt x="5425017" y="1926161"/>
                  <a:pt x="5425378" y="1930714"/>
                </a:cubicBezTo>
                <a:cubicBezTo>
                  <a:pt x="5413647" y="1937998"/>
                  <a:pt x="5399932" y="1919786"/>
                  <a:pt x="5386217" y="1939365"/>
                </a:cubicBezTo>
                <a:cubicBezTo>
                  <a:pt x="5445952" y="2025417"/>
                  <a:pt x="5537091" y="2046587"/>
                  <a:pt x="5619566" y="2111243"/>
                </a:cubicBezTo>
                <a:cubicBezTo>
                  <a:pt x="5552792" y="2132642"/>
                  <a:pt x="5512726" y="2057972"/>
                  <a:pt x="5463640" y="2067533"/>
                </a:cubicBezTo>
                <a:cubicBezTo>
                  <a:pt x="5439094" y="2090982"/>
                  <a:pt x="5512005" y="2128545"/>
                  <a:pt x="5442523" y="2139700"/>
                </a:cubicBezTo>
                <a:cubicBezTo>
                  <a:pt x="5472663" y="2160188"/>
                  <a:pt x="5495041" y="2180220"/>
                  <a:pt x="5515794" y="2203898"/>
                </a:cubicBezTo>
                <a:cubicBezTo>
                  <a:pt x="5552792" y="2246241"/>
                  <a:pt x="5560010" y="2274014"/>
                  <a:pt x="5542865" y="2330929"/>
                </a:cubicBezTo>
                <a:cubicBezTo>
                  <a:pt x="5531676" y="2368264"/>
                  <a:pt x="5515253" y="2402640"/>
                  <a:pt x="5529691" y="2447031"/>
                </a:cubicBezTo>
                <a:cubicBezTo>
                  <a:pt x="5539796" y="2477537"/>
                  <a:pt x="5535826" y="2497570"/>
                  <a:pt x="5498289" y="2483910"/>
                </a:cubicBezTo>
                <a:cubicBezTo>
                  <a:pt x="5457864" y="2469340"/>
                  <a:pt x="5442704" y="2496659"/>
                  <a:pt x="5452810" y="2550157"/>
                </a:cubicBezTo>
                <a:cubicBezTo>
                  <a:pt x="5459307" y="2584534"/>
                  <a:pt x="5452449" y="2595005"/>
                  <a:pt x="5424658" y="2591135"/>
                </a:cubicBezTo>
                <a:cubicBezTo>
                  <a:pt x="5393976" y="2586810"/>
                  <a:pt x="5364740" y="2564271"/>
                  <a:pt x="5326841" y="2575200"/>
                </a:cubicBezTo>
                <a:cubicBezTo>
                  <a:pt x="5357159" y="2637577"/>
                  <a:pt x="5421950" y="2619820"/>
                  <a:pt x="5457322" y="2679238"/>
                </a:cubicBezTo>
                <a:cubicBezTo>
                  <a:pt x="5415093" y="2679464"/>
                  <a:pt x="5382787" y="2679238"/>
                  <a:pt x="5351566" y="2666261"/>
                </a:cubicBezTo>
                <a:cubicBezTo>
                  <a:pt x="5338571" y="2661024"/>
                  <a:pt x="5324314" y="2655562"/>
                  <a:pt x="5317096" y="2673546"/>
                </a:cubicBezTo>
                <a:cubicBezTo>
                  <a:pt x="5308613" y="2695173"/>
                  <a:pt x="5326119" y="2703369"/>
                  <a:pt x="5336768" y="2707238"/>
                </a:cubicBezTo>
                <a:cubicBezTo>
                  <a:pt x="5366726" y="2718166"/>
                  <a:pt x="5389645" y="2744118"/>
                  <a:pt x="5414369" y="2764378"/>
                </a:cubicBezTo>
                <a:cubicBezTo>
                  <a:pt x="5468692" y="2808772"/>
                  <a:pt x="5528248" y="2845879"/>
                  <a:pt x="5574268" y="2919184"/>
                </a:cubicBezTo>
                <a:cubicBezTo>
                  <a:pt x="5516335" y="2900516"/>
                  <a:pt x="5473203" y="2857035"/>
                  <a:pt x="5419422" y="2848157"/>
                </a:cubicBezTo>
                <a:cubicBezTo>
                  <a:pt x="5465985" y="2914859"/>
                  <a:pt x="5525902" y="2958795"/>
                  <a:pt x="5582568" y="3007285"/>
                </a:cubicBezTo>
                <a:cubicBezTo>
                  <a:pt x="5598811" y="3020945"/>
                  <a:pt x="5615234" y="3030279"/>
                  <a:pt x="5618844" y="3060100"/>
                </a:cubicBezTo>
                <a:cubicBezTo>
                  <a:pt x="5625883" y="3117925"/>
                  <a:pt x="5646997" y="3165732"/>
                  <a:pt x="5692115" y="3191228"/>
                </a:cubicBezTo>
                <a:cubicBezTo>
                  <a:pt x="5692475" y="3191457"/>
                  <a:pt x="5689949" y="3200109"/>
                  <a:pt x="5688506" y="3206025"/>
                </a:cubicBezTo>
                <a:cubicBezTo>
                  <a:pt x="5660893" y="3207848"/>
                  <a:pt x="5639057" y="3173699"/>
                  <a:pt x="5603864" y="3184854"/>
                </a:cubicBezTo>
                <a:cubicBezTo>
                  <a:pt x="5637613" y="3231295"/>
                  <a:pt x="5665767" y="3272957"/>
                  <a:pt x="5713591" y="3295040"/>
                </a:cubicBezTo>
                <a:cubicBezTo>
                  <a:pt x="5751851" y="3312567"/>
                  <a:pt x="5799134" y="3322812"/>
                  <a:pt x="5826927" y="3379724"/>
                </a:cubicBezTo>
                <a:cubicBezTo>
                  <a:pt x="5794623" y="3390881"/>
                  <a:pt x="5770619" y="3376768"/>
                  <a:pt x="5746436" y="3366750"/>
                </a:cubicBezTo>
                <a:cubicBezTo>
                  <a:pt x="5709440" y="3351269"/>
                  <a:pt x="5672804" y="3333741"/>
                  <a:pt x="5635807" y="3318259"/>
                </a:cubicBezTo>
                <a:cubicBezTo>
                  <a:pt x="5621731" y="3312340"/>
                  <a:pt x="5606392" y="3308241"/>
                  <a:pt x="5597367" y="3336472"/>
                </a:cubicBezTo>
                <a:cubicBezTo>
                  <a:pt x="5644471" y="3342391"/>
                  <a:pt x="5672624" y="3380636"/>
                  <a:pt x="5702221" y="3416605"/>
                </a:cubicBezTo>
                <a:cubicBezTo>
                  <a:pt x="5718825" y="3436867"/>
                  <a:pt x="5732361" y="3463958"/>
                  <a:pt x="5762317" y="3453714"/>
                </a:cubicBezTo>
                <a:cubicBezTo>
                  <a:pt x="5778019" y="3448251"/>
                  <a:pt x="5787944" y="3463501"/>
                  <a:pt x="5786319" y="3482169"/>
                </a:cubicBezTo>
                <a:cubicBezTo>
                  <a:pt x="5780365" y="3547962"/>
                  <a:pt x="5817001" y="3570954"/>
                  <a:pt x="5854901" y="3583703"/>
                </a:cubicBezTo>
                <a:cubicBezTo>
                  <a:pt x="5926728" y="3607607"/>
                  <a:pt x="5986464" y="3663836"/>
                  <a:pt x="6056305" y="3694570"/>
                </a:cubicBezTo>
                <a:cubicBezTo>
                  <a:pt x="6124163" y="3724393"/>
                  <a:pt x="6176680" y="3795192"/>
                  <a:pt x="6244716" y="3832301"/>
                </a:cubicBezTo>
                <a:cubicBezTo>
                  <a:pt x="6293986" y="3859164"/>
                  <a:pt x="6341089" y="3893766"/>
                  <a:pt x="6391802" y="3918125"/>
                </a:cubicBezTo>
                <a:cubicBezTo>
                  <a:pt x="6511814" y="3975722"/>
                  <a:pt x="6634174" y="4021935"/>
                  <a:pt x="6763572" y="4028537"/>
                </a:cubicBezTo>
                <a:cubicBezTo>
                  <a:pt x="6870411" y="4033774"/>
                  <a:pt x="7797129" y="4028766"/>
                  <a:pt x="8173592" y="3279560"/>
                </a:cubicBezTo>
                <a:cubicBezTo>
                  <a:pt x="8180811" y="3275916"/>
                  <a:pt x="8188931" y="3266355"/>
                  <a:pt x="8191458" y="3257248"/>
                </a:cubicBezTo>
                <a:cubicBezTo>
                  <a:pt x="8203550" y="3214677"/>
                  <a:pt x="8233147" y="3196237"/>
                  <a:pt x="8259856" y="3173245"/>
                </a:cubicBezTo>
                <a:cubicBezTo>
                  <a:pt x="8283318" y="3152983"/>
                  <a:pt x="8308224" y="3131812"/>
                  <a:pt x="8317969" y="3097663"/>
                </a:cubicBezTo>
                <a:cubicBezTo>
                  <a:pt x="8330783" y="3052133"/>
                  <a:pt x="8294328" y="3089468"/>
                  <a:pt x="8287650" y="3072166"/>
                </a:cubicBezTo>
                <a:cubicBezTo>
                  <a:pt x="8301546" y="3048491"/>
                  <a:pt x="8323023" y="3026863"/>
                  <a:pt x="8328617" y="3000000"/>
                </a:cubicBezTo>
                <a:cubicBezTo>
                  <a:pt x="8349009" y="2903020"/>
                  <a:pt x="8393045" y="2832447"/>
                  <a:pt x="8458917" y="2777583"/>
                </a:cubicBezTo>
                <a:cubicBezTo>
                  <a:pt x="8477866" y="2761875"/>
                  <a:pt x="8490318" y="2733190"/>
                  <a:pt x="8516125" y="2728639"/>
                </a:cubicBezTo>
                <a:cubicBezTo>
                  <a:pt x="8573515" y="2718621"/>
                  <a:pt x="8555468" y="2640309"/>
                  <a:pt x="8585788" y="2605478"/>
                </a:cubicBezTo>
                <a:cubicBezTo>
                  <a:pt x="8591563" y="2598874"/>
                  <a:pt x="8596796" y="2585900"/>
                  <a:pt x="8595714" y="2577023"/>
                </a:cubicBezTo>
                <a:cubicBezTo>
                  <a:pt x="8594091" y="2564271"/>
                  <a:pt x="8587232" y="2552206"/>
                  <a:pt x="8581457" y="2540823"/>
                </a:cubicBezTo>
                <a:cubicBezTo>
                  <a:pt x="8575501" y="2529441"/>
                  <a:pt x="8566478" y="2519424"/>
                  <a:pt x="8570809" y="2504399"/>
                </a:cubicBezTo>
                <a:cubicBezTo>
                  <a:pt x="8572612" y="2498253"/>
                  <a:pt x="8571351" y="2476854"/>
                  <a:pt x="8584705" y="2493699"/>
                </a:cubicBezTo>
                <a:cubicBezTo>
                  <a:pt x="8621340" y="2539914"/>
                  <a:pt x="8642637" y="2496205"/>
                  <a:pt x="8674038" y="2475260"/>
                </a:cubicBezTo>
                <a:cubicBezTo>
                  <a:pt x="8648772" y="2453632"/>
                  <a:pt x="8626033" y="2438380"/>
                  <a:pt x="8622243" y="2406054"/>
                </a:cubicBezTo>
                <a:cubicBezTo>
                  <a:pt x="8614483" y="2339351"/>
                  <a:pt x="8581278" y="2308846"/>
                  <a:pt x="8530925" y="2302926"/>
                </a:cubicBezTo>
                <a:cubicBezTo>
                  <a:pt x="8549513" y="2238501"/>
                  <a:pt x="8549513" y="2238501"/>
                  <a:pt x="8489417" y="2229622"/>
                </a:cubicBezTo>
                <a:cubicBezTo>
                  <a:pt x="8512517" y="2188645"/>
                  <a:pt x="8512517" y="2178173"/>
                  <a:pt x="8484543" y="2164058"/>
                </a:cubicBezTo>
                <a:cubicBezTo>
                  <a:pt x="8457653" y="2150626"/>
                  <a:pt x="8427876" y="2146073"/>
                  <a:pt x="8402970" y="2125358"/>
                </a:cubicBezTo>
                <a:cubicBezTo>
                  <a:pt x="8425891" y="2072997"/>
                  <a:pt x="8432387" y="2012214"/>
                  <a:pt x="8479670" y="1986716"/>
                </a:cubicBezTo>
                <a:cubicBezTo>
                  <a:pt x="8487070" y="1982846"/>
                  <a:pt x="8492123" y="1967138"/>
                  <a:pt x="8487432" y="1958032"/>
                </a:cubicBezTo>
                <a:cubicBezTo>
                  <a:pt x="8470286" y="1925023"/>
                  <a:pt x="8494830" y="1862417"/>
                  <a:pt x="8441412" y="1855361"/>
                </a:cubicBezTo>
                <a:cubicBezTo>
                  <a:pt x="8434733" y="1854678"/>
                  <a:pt x="8428597" y="1847847"/>
                  <a:pt x="8433831" y="1838969"/>
                </a:cubicBezTo>
                <a:cubicBezTo>
                  <a:pt x="8451879" y="1808009"/>
                  <a:pt x="8430041" y="1810057"/>
                  <a:pt x="8416868" y="1806187"/>
                </a:cubicBezTo>
                <a:cubicBezTo>
                  <a:pt x="8400985" y="1801408"/>
                  <a:pt x="8382938" y="1815066"/>
                  <a:pt x="8368140" y="1798219"/>
                </a:cubicBezTo>
                <a:cubicBezTo>
                  <a:pt x="8371569" y="1780462"/>
                  <a:pt x="8384382" y="1780689"/>
                  <a:pt x="8393405" y="1774999"/>
                </a:cubicBezTo>
                <a:cubicBezTo>
                  <a:pt x="8419754" y="1758607"/>
                  <a:pt x="8441231" y="1739030"/>
                  <a:pt x="8442495" y="1696458"/>
                </a:cubicBezTo>
                <a:cubicBezTo>
                  <a:pt x="8443396" y="1662083"/>
                  <a:pt x="8446284" y="1631805"/>
                  <a:pt x="8409828" y="1621332"/>
                </a:cubicBezTo>
                <a:cubicBezTo>
                  <a:pt x="8394669" y="1617006"/>
                  <a:pt x="8399001" y="1592193"/>
                  <a:pt x="8407664" y="1579899"/>
                </a:cubicBezTo>
                <a:cubicBezTo>
                  <a:pt x="8423184" y="1558045"/>
                  <a:pt x="8435996" y="1528906"/>
                  <a:pt x="8462707" y="1526857"/>
                </a:cubicBezTo>
                <a:cubicBezTo>
                  <a:pt x="8478949" y="1525492"/>
                  <a:pt x="8491402" y="1516384"/>
                  <a:pt x="8504215" y="1505913"/>
                </a:cubicBezTo>
                <a:cubicBezTo>
                  <a:pt x="8513419" y="1498398"/>
                  <a:pt x="8524428" y="1492025"/>
                  <a:pt x="8523345" y="1475863"/>
                </a:cubicBezTo>
                <a:cubicBezTo>
                  <a:pt x="8522262" y="1460382"/>
                  <a:pt x="8511615" y="1454008"/>
                  <a:pt x="8500786" y="1450820"/>
                </a:cubicBezTo>
                <a:cubicBezTo>
                  <a:pt x="8464691" y="1440577"/>
                  <a:pt x="8430764" y="1425551"/>
                  <a:pt x="8400624" y="1391176"/>
                </a:cubicBezTo>
                <a:cubicBezTo>
                  <a:pt x="8420657" y="1372963"/>
                  <a:pt x="8439787" y="1359759"/>
                  <a:pt x="8454585" y="1341319"/>
                </a:cubicBezTo>
                <a:cubicBezTo>
                  <a:pt x="8490318" y="1296701"/>
                  <a:pt x="8187668" y="1156238"/>
                  <a:pt x="8172509" y="1106153"/>
                </a:cubicBezTo>
                <a:cubicBezTo>
                  <a:pt x="8167817" y="1090673"/>
                  <a:pt x="8151755" y="1074738"/>
                  <a:pt x="8138399" y="1070184"/>
                </a:cubicBezTo>
                <a:cubicBezTo>
                  <a:pt x="8075777" y="1048785"/>
                  <a:pt x="8021456" y="1000749"/>
                  <a:pt x="7957388" y="982992"/>
                </a:cubicBezTo>
                <a:cubicBezTo>
                  <a:pt x="7896929" y="966147"/>
                  <a:pt x="7837375" y="943608"/>
                  <a:pt x="7771142" y="921300"/>
                </a:cubicBezTo>
                <a:cubicBezTo>
                  <a:pt x="7811747" y="865296"/>
                  <a:pt x="7883756" y="871899"/>
                  <a:pt x="7900539" y="791082"/>
                </a:cubicBezTo>
                <a:cubicBezTo>
                  <a:pt x="7835028" y="770137"/>
                  <a:pt x="7766090" y="794042"/>
                  <a:pt x="7702923" y="760803"/>
                </a:cubicBezTo>
                <a:cubicBezTo>
                  <a:pt x="7697509" y="757845"/>
                  <a:pt x="7690109" y="760803"/>
                  <a:pt x="7683614" y="761714"/>
                </a:cubicBezTo>
                <a:cubicBezTo>
                  <a:pt x="7553493" y="779471"/>
                  <a:pt x="7423915" y="763991"/>
                  <a:pt x="7295600" y="741680"/>
                </a:cubicBezTo>
                <a:cubicBezTo>
                  <a:pt x="7110798" y="709810"/>
                  <a:pt x="6925273" y="689548"/>
                  <a:pt x="6739388" y="675206"/>
                </a:cubicBezTo>
                <a:cubicBezTo>
                  <a:pt x="6585807" y="663367"/>
                  <a:pt x="6431866" y="658132"/>
                  <a:pt x="6279006" y="635367"/>
                </a:cubicBezTo>
                <a:cubicBezTo>
                  <a:pt x="6115501" y="611009"/>
                  <a:pt x="5952175" y="583462"/>
                  <a:pt x="5788847" y="557964"/>
                </a:cubicBezTo>
                <a:cubicBezTo>
                  <a:pt x="5781448" y="556825"/>
                  <a:pt x="5773282" y="553240"/>
                  <a:pt x="5765387" y="552984"/>
                </a:cubicBezTo>
                <a:close/>
                <a:moveTo>
                  <a:pt x="0" y="0"/>
                </a:moveTo>
                <a:lnTo>
                  <a:pt x="768106" y="0"/>
                </a:lnTo>
                <a:lnTo>
                  <a:pt x="767098" y="10118"/>
                </a:lnTo>
                <a:cubicBezTo>
                  <a:pt x="765697" y="22412"/>
                  <a:pt x="763205" y="34103"/>
                  <a:pt x="756850" y="43654"/>
                </a:cubicBezTo>
                <a:cubicBezTo>
                  <a:pt x="749894" y="54193"/>
                  <a:pt x="757386" y="72374"/>
                  <a:pt x="768357" y="76852"/>
                </a:cubicBezTo>
                <a:cubicBezTo>
                  <a:pt x="838462" y="106364"/>
                  <a:pt x="848094" y="176713"/>
                  <a:pt x="882077" y="237315"/>
                </a:cubicBezTo>
                <a:cubicBezTo>
                  <a:pt x="845150" y="261290"/>
                  <a:pt x="801001" y="266560"/>
                  <a:pt x="761133" y="282106"/>
                </a:cubicBezTo>
                <a:cubicBezTo>
                  <a:pt x="719657" y="298442"/>
                  <a:pt x="719657" y="310562"/>
                  <a:pt x="753907" y="357988"/>
                </a:cubicBezTo>
                <a:cubicBezTo>
                  <a:pt x="664804" y="368265"/>
                  <a:pt x="664804" y="368265"/>
                  <a:pt x="692364" y="442830"/>
                </a:cubicBezTo>
                <a:cubicBezTo>
                  <a:pt x="617709" y="449681"/>
                  <a:pt x="568477" y="484987"/>
                  <a:pt x="556972" y="562188"/>
                </a:cubicBezTo>
                <a:cubicBezTo>
                  <a:pt x="551352" y="599602"/>
                  <a:pt x="517637" y="617254"/>
                  <a:pt x="480177" y="642286"/>
                </a:cubicBezTo>
                <a:cubicBezTo>
                  <a:pt x="526734" y="666528"/>
                  <a:pt x="558310" y="717115"/>
                  <a:pt x="612627" y="663627"/>
                </a:cubicBezTo>
                <a:cubicBezTo>
                  <a:pt x="632427" y="644130"/>
                  <a:pt x="630557" y="668898"/>
                  <a:pt x="633230" y="676011"/>
                </a:cubicBezTo>
                <a:cubicBezTo>
                  <a:pt x="639651" y="693400"/>
                  <a:pt x="626274" y="704995"/>
                  <a:pt x="617443" y="718168"/>
                </a:cubicBezTo>
                <a:cubicBezTo>
                  <a:pt x="608881" y="731343"/>
                  <a:pt x="598711" y="745306"/>
                  <a:pt x="596304" y="760064"/>
                </a:cubicBezTo>
                <a:cubicBezTo>
                  <a:pt x="594700" y="770339"/>
                  <a:pt x="602459" y="785355"/>
                  <a:pt x="611021" y="792998"/>
                </a:cubicBezTo>
                <a:cubicBezTo>
                  <a:pt x="655975" y="833311"/>
                  <a:pt x="629217" y="923949"/>
                  <a:pt x="714308" y="935543"/>
                </a:cubicBezTo>
                <a:cubicBezTo>
                  <a:pt x="752570" y="940811"/>
                  <a:pt x="771032" y="974010"/>
                  <a:pt x="799128" y="992190"/>
                </a:cubicBezTo>
                <a:cubicBezTo>
                  <a:pt x="896793" y="1055689"/>
                  <a:pt x="962082" y="1137368"/>
                  <a:pt x="992317" y="1249612"/>
                </a:cubicBezTo>
                <a:cubicBezTo>
                  <a:pt x="1000611" y="1280703"/>
                  <a:pt x="1032454" y="1305735"/>
                  <a:pt x="1053058" y="1333136"/>
                </a:cubicBezTo>
                <a:cubicBezTo>
                  <a:pt x="1043156" y="1353160"/>
                  <a:pt x="989106" y="1309949"/>
                  <a:pt x="1008104" y="1362645"/>
                </a:cubicBezTo>
                <a:cubicBezTo>
                  <a:pt x="1022553" y="1402169"/>
                  <a:pt x="1059480" y="1426672"/>
                  <a:pt x="1094265" y="1450123"/>
                </a:cubicBezTo>
                <a:cubicBezTo>
                  <a:pt x="1133866" y="1476733"/>
                  <a:pt x="1177749" y="1498075"/>
                  <a:pt x="1195677" y="1547347"/>
                </a:cubicBezTo>
                <a:cubicBezTo>
                  <a:pt x="1199423" y="1557887"/>
                  <a:pt x="1211463" y="1568953"/>
                  <a:pt x="1222166" y="1573170"/>
                </a:cubicBezTo>
                <a:cubicBezTo>
                  <a:pt x="1780331" y="2440289"/>
                  <a:pt x="3154333" y="2446085"/>
                  <a:pt x="3312738" y="2440024"/>
                </a:cubicBezTo>
                <a:cubicBezTo>
                  <a:pt x="3504591" y="2432384"/>
                  <a:pt x="3686008" y="2378897"/>
                  <a:pt x="3863944" y="2312235"/>
                </a:cubicBezTo>
                <a:cubicBezTo>
                  <a:pt x="3939135" y="2284043"/>
                  <a:pt x="4008972" y="2243995"/>
                  <a:pt x="4082022" y="2212904"/>
                </a:cubicBezTo>
                <a:cubicBezTo>
                  <a:pt x="4182897" y="2169955"/>
                  <a:pt x="4260761" y="2088012"/>
                  <a:pt x="4361371" y="2053496"/>
                </a:cubicBezTo>
                <a:cubicBezTo>
                  <a:pt x="4464921" y="2017925"/>
                  <a:pt x="4553490" y="1952846"/>
                  <a:pt x="4659987" y="1925180"/>
                </a:cubicBezTo>
                <a:cubicBezTo>
                  <a:pt x="4716177" y="1910425"/>
                  <a:pt x="4770494" y="1883815"/>
                  <a:pt x="4761667" y="1807667"/>
                </a:cubicBezTo>
                <a:cubicBezTo>
                  <a:pt x="4759257" y="1786061"/>
                  <a:pt x="4773973" y="1768410"/>
                  <a:pt x="4797253" y="1774733"/>
                </a:cubicBezTo>
                <a:cubicBezTo>
                  <a:pt x="4841669" y="1786589"/>
                  <a:pt x="4861738" y="1755234"/>
                  <a:pt x="4886356" y="1731784"/>
                </a:cubicBezTo>
                <a:cubicBezTo>
                  <a:pt x="4930237" y="1690154"/>
                  <a:pt x="4971978" y="1645890"/>
                  <a:pt x="5041818" y="1639039"/>
                </a:cubicBezTo>
                <a:cubicBezTo>
                  <a:pt x="5028440" y="1606365"/>
                  <a:pt x="5005695" y="1611110"/>
                  <a:pt x="4984824" y="1617960"/>
                </a:cubicBezTo>
                <a:cubicBezTo>
                  <a:pt x="4929971" y="1635878"/>
                  <a:pt x="4875653" y="1656165"/>
                  <a:pt x="4820800" y="1674082"/>
                </a:cubicBezTo>
                <a:cubicBezTo>
                  <a:pt x="4784945" y="1685677"/>
                  <a:pt x="4749356" y="1702012"/>
                  <a:pt x="4701459" y="1689099"/>
                </a:cubicBezTo>
                <a:cubicBezTo>
                  <a:pt x="4742668" y="1623230"/>
                  <a:pt x="4812771" y="1611373"/>
                  <a:pt x="4869498" y="1591086"/>
                </a:cubicBezTo>
                <a:cubicBezTo>
                  <a:pt x="4940404" y="1565528"/>
                  <a:pt x="4982147" y="1517309"/>
                  <a:pt x="5032185" y="1463559"/>
                </a:cubicBezTo>
                <a:cubicBezTo>
                  <a:pt x="4980006" y="1450649"/>
                  <a:pt x="4947630" y="1490172"/>
                  <a:pt x="4906692" y="1488062"/>
                </a:cubicBezTo>
                <a:cubicBezTo>
                  <a:pt x="4904550" y="1481215"/>
                  <a:pt x="4900805" y="1471202"/>
                  <a:pt x="4901340" y="1470936"/>
                </a:cubicBezTo>
                <a:cubicBezTo>
                  <a:pt x="4968234" y="1441427"/>
                  <a:pt x="4999539" y="1386097"/>
                  <a:pt x="5009976" y="1319171"/>
                </a:cubicBezTo>
                <a:cubicBezTo>
                  <a:pt x="5015328" y="1284656"/>
                  <a:pt x="5039677" y="1273853"/>
                  <a:pt x="5063760" y="1258044"/>
                </a:cubicBezTo>
                <a:cubicBezTo>
                  <a:pt x="5147777" y="1201922"/>
                  <a:pt x="5236613" y="1151071"/>
                  <a:pt x="5305648" y="1073871"/>
                </a:cubicBezTo>
                <a:cubicBezTo>
                  <a:pt x="5225910" y="1084147"/>
                  <a:pt x="5161960" y="1134471"/>
                  <a:pt x="5076067" y="1156077"/>
                </a:cubicBezTo>
                <a:cubicBezTo>
                  <a:pt x="5144298" y="1071235"/>
                  <a:pt x="5232600" y="1028288"/>
                  <a:pt x="5313141" y="976907"/>
                </a:cubicBezTo>
                <a:cubicBezTo>
                  <a:pt x="5349798" y="953458"/>
                  <a:pt x="5383779" y="923421"/>
                  <a:pt x="5428196" y="910774"/>
                </a:cubicBezTo>
                <a:cubicBezTo>
                  <a:pt x="5443985" y="906295"/>
                  <a:pt x="5469939" y="896809"/>
                  <a:pt x="5457363" y="871779"/>
                </a:cubicBezTo>
                <a:cubicBezTo>
                  <a:pt x="5446661" y="850965"/>
                  <a:pt x="5425523" y="857286"/>
                  <a:pt x="5406256" y="863347"/>
                </a:cubicBezTo>
                <a:cubicBezTo>
                  <a:pt x="5359965" y="878367"/>
                  <a:pt x="5312069" y="878629"/>
                  <a:pt x="5249456" y="878367"/>
                </a:cubicBezTo>
                <a:cubicBezTo>
                  <a:pt x="5301901" y="809597"/>
                  <a:pt x="5397963" y="830149"/>
                  <a:pt x="5442914" y="757955"/>
                </a:cubicBezTo>
                <a:cubicBezTo>
                  <a:pt x="5386723" y="745306"/>
                  <a:pt x="5343376" y="771392"/>
                  <a:pt x="5297887" y="776398"/>
                </a:cubicBezTo>
                <a:cubicBezTo>
                  <a:pt x="5256683" y="780877"/>
                  <a:pt x="5246513" y="768758"/>
                  <a:pt x="5256146" y="728971"/>
                </a:cubicBezTo>
                <a:cubicBezTo>
                  <a:pt x="5271129" y="667053"/>
                  <a:pt x="5248653" y="635435"/>
                  <a:pt x="5188716" y="652298"/>
                </a:cubicBezTo>
                <a:cubicBezTo>
                  <a:pt x="5133062" y="668107"/>
                  <a:pt x="5127175" y="644922"/>
                  <a:pt x="5142160" y="609614"/>
                </a:cubicBezTo>
                <a:cubicBezTo>
                  <a:pt x="5163564" y="558237"/>
                  <a:pt x="5139216" y="518450"/>
                  <a:pt x="5122626" y="475239"/>
                </a:cubicBezTo>
                <a:cubicBezTo>
                  <a:pt x="5097205" y="409367"/>
                  <a:pt x="5107908" y="377223"/>
                  <a:pt x="5162763" y="328215"/>
                </a:cubicBezTo>
                <a:cubicBezTo>
                  <a:pt x="5193532" y="300811"/>
                  <a:pt x="5226711" y="277627"/>
                  <a:pt x="5271399" y="253914"/>
                </a:cubicBezTo>
                <a:cubicBezTo>
                  <a:pt x="5168381" y="241003"/>
                  <a:pt x="5276483" y="197528"/>
                  <a:pt x="5240091" y="170389"/>
                </a:cubicBezTo>
                <a:cubicBezTo>
                  <a:pt x="5167310" y="159323"/>
                  <a:pt x="5107908" y="245745"/>
                  <a:pt x="5008904" y="220979"/>
                </a:cubicBezTo>
                <a:cubicBezTo>
                  <a:pt x="5131187" y="146147"/>
                  <a:pt x="5266315" y="121645"/>
                  <a:pt x="5354881" y="22050"/>
                </a:cubicBezTo>
                <a:cubicBezTo>
                  <a:pt x="5334546" y="-611"/>
                  <a:pt x="5314210" y="20468"/>
                  <a:pt x="5296818" y="12038"/>
                </a:cubicBezTo>
                <a:cubicBezTo>
                  <a:pt x="5297085" y="9403"/>
                  <a:pt x="5296884" y="6109"/>
                  <a:pt x="5297018" y="3177"/>
                </a:cubicBezTo>
                <a:lnTo>
                  <a:pt x="5298067" y="0"/>
                </a:lnTo>
                <a:lnTo>
                  <a:pt x="8958468" y="0"/>
                </a:lnTo>
                <a:lnTo>
                  <a:pt x="8936439" y="18562"/>
                </a:lnTo>
                <a:cubicBezTo>
                  <a:pt x="8928025" y="29598"/>
                  <a:pt x="8926611" y="39110"/>
                  <a:pt x="8934304" y="46608"/>
                </a:cubicBezTo>
                <a:cubicBezTo>
                  <a:pt x="8959791" y="71400"/>
                  <a:pt x="8992737" y="89152"/>
                  <a:pt x="9027240" y="113638"/>
                </a:cubicBezTo>
                <a:cubicBezTo>
                  <a:pt x="8975330" y="159853"/>
                  <a:pt x="8916899" y="180054"/>
                  <a:pt x="8854734" y="193826"/>
                </a:cubicBezTo>
                <a:cubicBezTo>
                  <a:pt x="8836083" y="198111"/>
                  <a:pt x="8817746" y="206680"/>
                  <a:pt x="8815880" y="227493"/>
                </a:cubicBezTo>
                <a:cubicBezTo>
                  <a:pt x="8814017" y="249223"/>
                  <a:pt x="8832977" y="257791"/>
                  <a:pt x="8848828" y="267894"/>
                </a:cubicBezTo>
                <a:cubicBezTo>
                  <a:pt x="8870895" y="281971"/>
                  <a:pt x="8892342" y="294216"/>
                  <a:pt x="8920315" y="296052"/>
                </a:cubicBezTo>
                <a:cubicBezTo>
                  <a:pt x="8966319" y="298806"/>
                  <a:pt x="8988385" y="337982"/>
                  <a:pt x="9015115" y="367363"/>
                </a:cubicBezTo>
                <a:cubicBezTo>
                  <a:pt x="9030034" y="383892"/>
                  <a:pt x="9037496" y="417251"/>
                  <a:pt x="9011388" y="423067"/>
                </a:cubicBezTo>
                <a:cubicBezTo>
                  <a:pt x="8948601" y="437148"/>
                  <a:pt x="8953575" y="477853"/>
                  <a:pt x="8955127" y="524068"/>
                </a:cubicBezTo>
                <a:cubicBezTo>
                  <a:pt x="8957303" y="581304"/>
                  <a:pt x="8994292" y="607624"/>
                  <a:pt x="9039672" y="629661"/>
                </a:cubicBezTo>
                <a:cubicBezTo>
                  <a:pt x="9055213" y="637312"/>
                  <a:pt x="9077279" y="637006"/>
                  <a:pt x="9083187" y="660880"/>
                </a:cubicBezTo>
                <a:cubicBezTo>
                  <a:pt x="9057699" y="683528"/>
                  <a:pt x="9026617" y="665166"/>
                  <a:pt x="8999263" y="671592"/>
                </a:cubicBezTo>
                <a:cubicBezTo>
                  <a:pt x="8976575" y="676794"/>
                  <a:pt x="8938965" y="674041"/>
                  <a:pt x="8970048" y="715664"/>
                </a:cubicBezTo>
                <a:cubicBezTo>
                  <a:pt x="8979063" y="727601"/>
                  <a:pt x="8968494" y="736784"/>
                  <a:pt x="8956992" y="737702"/>
                </a:cubicBezTo>
                <a:cubicBezTo>
                  <a:pt x="8864991" y="747189"/>
                  <a:pt x="8907262" y="831359"/>
                  <a:pt x="8877733" y="875737"/>
                </a:cubicBezTo>
                <a:cubicBezTo>
                  <a:pt x="8869654" y="887979"/>
                  <a:pt x="8878357" y="909097"/>
                  <a:pt x="8891100" y="914300"/>
                </a:cubicBezTo>
                <a:cubicBezTo>
                  <a:pt x="8972534" y="948581"/>
                  <a:pt x="8983724" y="1030299"/>
                  <a:pt x="9023199" y="1100695"/>
                </a:cubicBezTo>
                <a:cubicBezTo>
                  <a:pt x="8980304" y="1128545"/>
                  <a:pt x="8929020" y="1134666"/>
                  <a:pt x="8882708" y="1152725"/>
                </a:cubicBezTo>
                <a:cubicBezTo>
                  <a:pt x="8834530" y="1171701"/>
                  <a:pt x="8834530" y="1185780"/>
                  <a:pt x="8874315" y="1240870"/>
                </a:cubicBezTo>
                <a:cubicBezTo>
                  <a:pt x="8770812" y="1252808"/>
                  <a:pt x="8770812" y="1252808"/>
                  <a:pt x="8802826" y="1339424"/>
                </a:cubicBezTo>
                <a:cubicBezTo>
                  <a:pt x="8716105" y="1347382"/>
                  <a:pt x="8658917" y="1388394"/>
                  <a:pt x="8645552" y="1478072"/>
                </a:cubicBezTo>
                <a:cubicBezTo>
                  <a:pt x="8639024" y="1521532"/>
                  <a:pt x="8599861" y="1542037"/>
                  <a:pt x="8556347" y="1571114"/>
                </a:cubicBezTo>
                <a:cubicBezTo>
                  <a:pt x="8610428" y="1599274"/>
                  <a:pt x="8647106" y="1658037"/>
                  <a:pt x="8710202" y="1595904"/>
                </a:cubicBezTo>
                <a:cubicBezTo>
                  <a:pt x="8733202" y="1573257"/>
                  <a:pt x="8731030" y="1602027"/>
                  <a:pt x="8734135" y="1610290"/>
                </a:cubicBezTo>
                <a:cubicBezTo>
                  <a:pt x="8741594" y="1630489"/>
                  <a:pt x="8726054" y="1643958"/>
                  <a:pt x="8715797" y="1659260"/>
                </a:cubicBezTo>
                <a:cubicBezTo>
                  <a:pt x="8705851" y="1674564"/>
                  <a:pt x="8694038" y="1690784"/>
                  <a:pt x="8691242" y="1707927"/>
                </a:cubicBezTo>
                <a:cubicBezTo>
                  <a:pt x="8689378" y="1719862"/>
                  <a:pt x="8698391" y="1737306"/>
                  <a:pt x="8708337" y="1746183"/>
                </a:cubicBezTo>
                <a:cubicBezTo>
                  <a:pt x="8760556" y="1793011"/>
                  <a:pt x="8729474" y="1898297"/>
                  <a:pt x="8828316" y="1911765"/>
                </a:cubicBezTo>
                <a:cubicBezTo>
                  <a:pt x="8872762" y="1917884"/>
                  <a:pt x="8894207" y="1956449"/>
                  <a:pt x="8926844" y="1977567"/>
                </a:cubicBezTo>
                <a:cubicBezTo>
                  <a:pt x="9040293" y="2051328"/>
                  <a:pt x="9116134" y="2146208"/>
                  <a:pt x="9151255" y="2276592"/>
                </a:cubicBezTo>
                <a:cubicBezTo>
                  <a:pt x="9160890" y="2312707"/>
                  <a:pt x="9197879" y="2341785"/>
                  <a:pt x="9221812" y="2373614"/>
                </a:cubicBezTo>
                <a:cubicBezTo>
                  <a:pt x="9210310" y="2396875"/>
                  <a:pt x="9147525" y="2346680"/>
                  <a:pt x="9169593" y="2407892"/>
                </a:cubicBezTo>
                <a:cubicBezTo>
                  <a:pt x="9186377" y="2453803"/>
                  <a:pt x="9229272" y="2482267"/>
                  <a:pt x="9269679" y="2509507"/>
                </a:cubicBezTo>
                <a:cubicBezTo>
                  <a:pt x="9315680" y="2540419"/>
                  <a:pt x="9366654" y="2565210"/>
                  <a:pt x="9387480" y="2622444"/>
                </a:cubicBezTo>
                <a:cubicBezTo>
                  <a:pt x="9391832" y="2634687"/>
                  <a:pt x="9405817" y="2647542"/>
                  <a:pt x="9418250" y="2652440"/>
                </a:cubicBezTo>
                <a:cubicBezTo>
                  <a:pt x="10066621" y="3659697"/>
                  <a:pt x="11662679" y="3666430"/>
                  <a:pt x="11846684" y="3659389"/>
                </a:cubicBezTo>
                <a:cubicBezTo>
                  <a:pt x="11958113" y="3654952"/>
                  <a:pt x="12066512" y="3637200"/>
                  <a:pt x="12172890" y="3610878"/>
                </a:cubicBezTo>
                <a:lnTo>
                  <a:pt x="12192000" y="3605403"/>
                </a:lnTo>
                <a:lnTo>
                  <a:pt x="12192000" y="6858000"/>
                </a:lnTo>
                <a:lnTo>
                  <a:pt x="2667892" y="6858000"/>
                </a:lnTo>
                <a:lnTo>
                  <a:pt x="2654380" y="6849405"/>
                </a:lnTo>
                <a:cubicBezTo>
                  <a:pt x="2607569" y="6826978"/>
                  <a:pt x="2555222" y="6809052"/>
                  <a:pt x="2517472" y="6768410"/>
                </a:cubicBezTo>
                <a:cubicBezTo>
                  <a:pt x="2640621" y="6736030"/>
                  <a:pt x="2751355" y="6703317"/>
                  <a:pt x="2863768" y="6678867"/>
                </a:cubicBezTo>
                <a:cubicBezTo>
                  <a:pt x="2982893" y="6653093"/>
                  <a:pt x="3083895" y="6583373"/>
                  <a:pt x="3200332" y="6552312"/>
                </a:cubicBezTo>
                <a:cubicBezTo>
                  <a:pt x="3225166" y="6545703"/>
                  <a:pt x="3255030" y="6522574"/>
                  <a:pt x="3263755" y="6500106"/>
                </a:cubicBezTo>
                <a:cubicBezTo>
                  <a:pt x="3291941" y="6427411"/>
                  <a:pt x="3854674" y="6223537"/>
                  <a:pt x="3788234" y="6158777"/>
                </a:cubicBezTo>
                <a:cubicBezTo>
                  <a:pt x="3760718" y="6132011"/>
                  <a:pt x="3725150" y="6112847"/>
                  <a:pt x="3687901" y="6086412"/>
                </a:cubicBezTo>
                <a:cubicBezTo>
                  <a:pt x="3743942" y="6036518"/>
                  <a:pt x="3807024" y="6014710"/>
                  <a:pt x="3874137" y="5999841"/>
                </a:cubicBezTo>
                <a:cubicBezTo>
                  <a:pt x="3894273" y="5995216"/>
                  <a:pt x="3914069" y="5985964"/>
                  <a:pt x="3916083" y="5963494"/>
                </a:cubicBezTo>
                <a:cubicBezTo>
                  <a:pt x="3918095" y="5940035"/>
                  <a:pt x="3897626" y="5930785"/>
                  <a:pt x="3880513" y="5919878"/>
                </a:cubicBezTo>
                <a:cubicBezTo>
                  <a:pt x="3856689" y="5904680"/>
                  <a:pt x="3833535" y="5891460"/>
                  <a:pt x="3803335" y="5889479"/>
                </a:cubicBezTo>
                <a:cubicBezTo>
                  <a:pt x="3753670" y="5886505"/>
                  <a:pt x="3729848" y="5844211"/>
                  <a:pt x="3700990" y="5812491"/>
                </a:cubicBezTo>
                <a:cubicBezTo>
                  <a:pt x="3684884" y="5794647"/>
                  <a:pt x="3676828" y="5758633"/>
                  <a:pt x="3705014" y="5752353"/>
                </a:cubicBezTo>
                <a:cubicBezTo>
                  <a:pt x="3772798" y="5737152"/>
                  <a:pt x="3767428" y="5693207"/>
                  <a:pt x="3765753" y="5643313"/>
                </a:cubicBezTo>
                <a:cubicBezTo>
                  <a:pt x="3763404" y="5581522"/>
                  <a:pt x="3723470" y="5553107"/>
                  <a:pt x="3674479" y="5529315"/>
                </a:cubicBezTo>
                <a:cubicBezTo>
                  <a:pt x="3657701" y="5521056"/>
                  <a:pt x="3633878" y="5521386"/>
                  <a:pt x="3627501" y="5495612"/>
                </a:cubicBezTo>
                <a:cubicBezTo>
                  <a:pt x="3655017" y="5471161"/>
                  <a:pt x="3688572" y="5490985"/>
                  <a:pt x="3718104" y="5484048"/>
                </a:cubicBezTo>
                <a:cubicBezTo>
                  <a:pt x="3742598" y="5478431"/>
                  <a:pt x="3783202" y="5481403"/>
                  <a:pt x="3749644" y="5436467"/>
                </a:cubicBezTo>
                <a:cubicBezTo>
                  <a:pt x="3739912" y="5423580"/>
                  <a:pt x="3751322" y="5413666"/>
                  <a:pt x="3763740" y="5412675"/>
                </a:cubicBezTo>
                <a:cubicBezTo>
                  <a:pt x="3863064" y="5402433"/>
                  <a:pt x="3817428" y="5311564"/>
                  <a:pt x="3849307" y="5263654"/>
                </a:cubicBezTo>
                <a:cubicBezTo>
                  <a:pt x="3858030" y="5250437"/>
                  <a:pt x="3848634" y="5227638"/>
                  <a:pt x="3834876" y="5222021"/>
                </a:cubicBezTo>
                <a:cubicBezTo>
                  <a:pt x="3746960" y="5185011"/>
                  <a:pt x="3734880" y="5096789"/>
                  <a:pt x="3692263" y="5020790"/>
                </a:cubicBezTo>
                <a:cubicBezTo>
                  <a:pt x="3738572" y="4990724"/>
                  <a:pt x="3793938" y="4984115"/>
                  <a:pt x="3843936" y="4964619"/>
                </a:cubicBezTo>
                <a:cubicBezTo>
                  <a:pt x="3895949" y="4944132"/>
                  <a:pt x="3895949" y="4928933"/>
                  <a:pt x="3852997" y="4869458"/>
                </a:cubicBezTo>
                <a:cubicBezTo>
                  <a:pt x="3964739" y="4856569"/>
                  <a:pt x="3964739" y="4856569"/>
                  <a:pt x="3930177" y="4763060"/>
                </a:cubicBezTo>
                <a:cubicBezTo>
                  <a:pt x="4023800" y="4754468"/>
                  <a:pt x="4085540" y="4710192"/>
                  <a:pt x="4099968" y="4613376"/>
                </a:cubicBezTo>
                <a:cubicBezTo>
                  <a:pt x="4107016" y="4566456"/>
                  <a:pt x="4149296" y="4544320"/>
                  <a:pt x="4196274" y="4512928"/>
                </a:cubicBezTo>
                <a:cubicBezTo>
                  <a:pt x="4137888" y="4482527"/>
                  <a:pt x="4098290" y="4419087"/>
                  <a:pt x="4030173" y="4486165"/>
                </a:cubicBezTo>
                <a:cubicBezTo>
                  <a:pt x="4005342" y="4510615"/>
                  <a:pt x="4007687" y="4479555"/>
                  <a:pt x="4004335" y="4470634"/>
                </a:cubicBezTo>
                <a:cubicBezTo>
                  <a:pt x="3996282" y="4448827"/>
                  <a:pt x="4013059" y="4434287"/>
                  <a:pt x="4024133" y="4417767"/>
                </a:cubicBezTo>
                <a:cubicBezTo>
                  <a:pt x="4034870" y="4401245"/>
                  <a:pt x="4047624" y="4383734"/>
                  <a:pt x="4050642" y="4365226"/>
                </a:cubicBezTo>
                <a:cubicBezTo>
                  <a:pt x="4052655" y="4352340"/>
                  <a:pt x="4042924" y="4333509"/>
                  <a:pt x="4032186" y="4323924"/>
                </a:cubicBezTo>
                <a:cubicBezTo>
                  <a:pt x="3975811" y="4273370"/>
                  <a:pt x="4009367" y="4159704"/>
                  <a:pt x="3902658" y="4145163"/>
                </a:cubicBezTo>
                <a:cubicBezTo>
                  <a:pt x="3854674" y="4138557"/>
                  <a:pt x="3831522" y="4096923"/>
                  <a:pt x="3796288" y="4074123"/>
                </a:cubicBezTo>
                <a:cubicBezTo>
                  <a:pt x="3673808" y="3994492"/>
                  <a:pt x="3591931" y="3892060"/>
                  <a:pt x="3554015" y="3751298"/>
                </a:cubicBezTo>
                <a:cubicBezTo>
                  <a:pt x="3543613" y="3712308"/>
                  <a:pt x="3503679" y="3680917"/>
                  <a:pt x="3477841" y="3646554"/>
                </a:cubicBezTo>
                <a:cubicBezTo>
                  <a:pt x="3490259" y="3621441"/>
                  <a:pt x="3558041" y="3675631"/>
                  <a:pt x="3534217" y="3609547"/>
                </a:cubicBezTo>
                <a:cubicBezTo>
                  <a:pt x="3516097" y="3559982"/>
                  <a:pt x="3469788" y="3529253"/>
                  <a:pt x="3426164" y="3499844"/>
                </a:cubicBezTo>
                <a:cubicBezTo>
                  <a:pt x="3376502" y="3466472"/>
                  <a:pt x="3321470" y="3439708"/>
                  <a:pt x="3298987" y="3377918"/>
                </a:cubicBezTo>
                <a:cubicBezTo>
                  <a:pt x="3294289" y="3364700"/>
                  <a:pt x="3279190" y="3350823"/>
                  <a:pt x="3265768" y="3345534"/>
                </a:cubicBezTo>
                <a:cubicBezTo>
                  <a:pt x="2609539" y="2326070"/>
                  <a:pt x="1054085" y="2255965"/>
                  <a:pt x="698533" y="2257448"/>
                </a:cubicBezTo>
                <a:cubicBezTo>
                  <a:pt x="674830" y="2257546"/>
                  <a:pt x="656459" y="2257963"/>
                  <a:pt x="644044" y="2258439"/>
                </a:cubicBezTo>
                <a:cubicBezTo>
                  <a:pt x="463596" y="2265625"/>
                  <a:pt x="290510" y="2305151"/>
                  <a:pt x="121106" y="2359734"/>
                </a:cubicBezTo>
                <a:lnTo>
                  <a:pt x="0" y="2402158"/>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2" name="Título 1">
            <a:extLst>
              <a:ext uri="{FF2B5EF4-FFF2-40B4-BE49-F238E27FC236}">
                <a16:creationId xmlns:a16="http://schemas.microsoft.com/office/drawing/2014/main" id="{50F6A769-1D59-41A3-9716-E0912AFF6A76}"/>
              </a:ext>
            </a:extLst>
          </p:cNvPr>
          <p:cNvSpPr>
            <a:spLocks noGrp="1"/>
          </p:cNvSpPr>
          <p:nvPr>
            <p:ph type="title"/>
          </p:nvPr>
        </p:nvSpPr>
        <p:spPr>
          <a:xfrm>
            <a:off x="4155405" y="4802111"/>
            <a:ext cx="7909770" cy="810832"/>
          </a:xfrm>
        </p:spPr>
        <p:txBody>
          <a:bodyPr anchor="b">
            <a:normAutofit fontScale="90000"/>
          </a:bodyPr>
          <a:lstStyle/>
          <a:p>
            <a:r>
              <a:rPr lang="en-US" sz="4000" b="1" dirty="0">
                <a:solidFill>
                  <a:schemeClr val="tx2">
                    <a:lumMod val="75000"/>
                  </a:schemeClr>
                </a:solidFill>
                <a:latin typeface="+mj-lt"/>
                <a:cs typeface="+mj-cs"/>
              </a:rPr>
              <a:t>Caso 4: </a:t>
            </a:r>
            <a:r>
              <a:rPr lang="en-US" sz="4000" b="1" dirty="0" err="1">
                <a:solidFill>
                  <a:schemeClr val="tx2">
                    <a:lumMod val="75000"/>
                  </a:schemeClr>
                </a:solidFill>
                <a:latin typeface="+mj-lt"/>
                <a:cs typeface="+mj-cs"/>
              </a:rPr>
              <a:t>Agudização</a:t>
            </a:r>
            <a:r>
              <a:rPr lang="en-US" sz="4000" b="1" dirty="0">
                <a:solidFill>
                  <a:schemeClr val="tx2">
                    <a:lumMod val="75000"/>
                  </a:schemeClr>
                </a:solidFill>
                <a:latin typeface="+mj-lt"/>
                <a:cs typeface="+mj-cs"/>
              </a:rPr>
              <a:t> </a:t>
            </a:r>
            <a:r>
              <a:rPr lang="en-US" sz="4000" b="1" dirty="0" err="1">
                <a:solidFill>
                  <a:schemeClr val="tx2">
                    <a:lumMod val="75000"/>
                  </a:schemeClr>
                </a:solidFill>
                <a:latin typeface="+mj-lt"/>
                <a:cs typeface="+mj-cs"/>
              </a:rPr>
              <a:t>durante</a:t>
            </a:r>
            <a:r>
              <a:rPr lang="en-US" sz="4000" b="1" dirty="0">
                <a:solidFill>
                  <a:schemeClr val="tx2">
                    <a:lumMod val="75000"/>
                  </a:schemeClr>
                </a:solidFill>
                <a:latin typeface="+mj-lt"/>
                <a:cs typeface="+mj-cs"/>
              </a:rPr>
              <a:t> </a:t>
            </a:r>
            <a:r>
              <a:rPr lang="en-US" sz="4000" b="1" dirty="0" err="1">
                <a:solidFill>
                  <a:schemeClr val="tx2">
                    <a:lumMod val="75000"/>
                  </a:schemeClr>
                </a:solidFill>
                <a:latin typeface="+mj-lt"/>
                <a:cs typeface="+mj-cs"/>
              </a:rPr>
              <a:t>atendimento</a:t>
            </a:r>
            <a:endParaRPr lang="pt-BR" sz="4000" b="1" dirty="0">
              <a:solidFill>
                <a:schemeClr val="tx2">
                  <a:lumMod val="75000"/>
                </a:schemeClr>
              </a:solidFill>
            </a:endParaRPr>
          </a:p>
        </p:txBody>
      </p:sp>
      <p:pic>
        <p:nvPicPr>
          <p:cNvPr id="4" name="Imagem 3">
            <a:extLst>
              <a:ext uri="{FF2B5EF4-FFF2-40B4-BE49-F238E27FC236}">
                <a16:creationId xmlns:a16="http://schemas.microsoft.com/office/drawing/2014/main" id="{A3A759F1-D077-4A1D-B4AF-9D961A9E9A90}"/>
              </a:ext>
            </a:extLst>
          </p:cNvPr>
          <p:cNvPicPr>
            <a:picLocks noChangeAspect="1"/>
          </p:cNvPicPr>
          <p:nvPr/>
        </p:nvPicPr>
        <p:blipFill>
          <a:blip r:embed="rId2"/>
          <a:stretch>
            <a:fillRect/>
          </a:stretch>
        </p:blipFill>
        <p:spPr>
          <a:xfrm>
            <a:off x="5881338" y="1418315"/>
            <a:ext cx="2153389" cy="2138740"/>
          </a:xfrm>
          <a:prstGeom prst="rect">
            <a:avLst/>
          </a:prstGeom>
        </p:spPr>
      </p:pic>
      <p:pic>
        <p:nvPicPr>
          <p:cNvPr id="7" name="Imagem 6">
            <a:extLst>
              <a:ext uri="{FF2B5EF4-FFF2-40B4-BE49-F238E27FC236}">
                <a16:creationId xmlns:a16="http://schemas.microsoft.com/office/drawing/2014/main" id="{92207278-AC55-4C8A-AEA1-0BB8EC7C1549}"/>
              </a:ext>
            </a:extLst>
          </p:cNvPr>
          <p:cNvPicPr>
            <a:picLocks noChangeAspect="1"/>
          </p:cNvPicPr>
          <p:nvPr/>
        </p:nvPicPr>
        <p:blipFill>
          <a:blip r:embed="rId3"/>
          <a:stretch>
            <a:fillRect/>
          </a:stretch>
        </p:blipFill>
        <p:spPr>
          <a:xfrm>
            <a:off x="2162239" y="216828"/>
            <a:ext cx="1556861" cy="1834872"/>
          </a:xfrm>
          <a:prstGeom prst="rect">
            <a:avLst/>
          </a:prstGeom>
        </p:spPr>
      </p:pic>
      <p:pic>
        <p:nvPicPr>
          <p:cNvPr id="6" name="Imagem 5">
            <a:extLst>
              <a:ext uri="{FF2B5EF4-FFF2-40B4-BE49-F238E27FC236}">
                <a16:creationId xmlns:a16="http://schemas.microsoft.com/office/drawing/2014/main" id="{342109C3-C118-42A3-BA63-782E1C3F58F3}"/>
              </a:ext>
            </a:extLst>
          </p:cNvPr>
          <p:cNvPicPr>
            <a:picLocks noChangeAspect="1"/>
          </p:cNvPicPr>
          <p:nvPr/>
        </p:nvPicPr>
        <p:blipFill>
          <a:blip r:embed="rId4"/>
          <a:stretch>
            <a:fillRect/>
          </a:stretch>
        </p:blipFill>
        <p:spPr>
          <a:xfrm>
            <a:off x="126825" y="3238760"/>
            <a:ext cx="2829595" cy="3354848"/>
          </a:xfrm>
          <a:prstGeom prst="rect">
            <a:avLst/>
          </a:prstGeom>
        </p:spPr>
      </p:pic>
      <p:pic>
        <p:nvPicPr>
          <p:cNvPr id="5" name="Imagem 4">
            <a:extLst>
              <a:ext uri="{FF2B5EF4-FFF2-40B4-BE49-F238E27FC236}">
                <a16:creationId xmlns:a16="http://schemas.microsoft.com/office/drawing/2014/main" id="{6ADC5F96-EE46-4FCA-8669-A4AD03010F73}"/>
              </a:ext>
            </a:extLst>
          </p:cNvPr>
          <p:cNvPicPr>
            <a:picLocks noChangeAspect="1"/>
          </p:cNvPicPr>
          <p:nvPr/>
        </p:nvPicPr>
        <p:blipFill>
          <a:blip r:embed="rId5"/>
          <a:stretch>
            <a:fillRect/>
          </a:stretch>
        </p:blipFill>
        <p:spPr>
          <a:xfrm>
            <a:off x="9833434" y="409631"/>
            <a:ext cx="2183642" cy="2323023"/>
          </a:xfrm>
          <a:prstGeom prst="rect">
            <a:avLst/>
          </a:prstGeom>
        </p:spPr>
      </p:pic>
    </p:spTree>
    <p:extLst>
      <p:ext uri="{BB962C8B-B14F-4D97-AF65-F5344CB8AC3E}">
        <p14:creationId xmlns:p14="http://schemas.microsoft.com/office/powerpoint/2010/main" val="3072367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673D0-2418-44A2-8BEE-494395AAE623}"/>
              </a:ext>
            </a:extLst>
          </p:cNvPr>
          <p:cNvSpPr>
            <a:spLocks noGrp="1"/>
          </p:cNvSpPr>
          <p:nvPr>
            <p:ph type="title"/>
          </p:nvPr>
        </p:nvSpPr>
        <p:spPr/>
        <p:txBody>
          <a:bodyPr/>
          <a:lstStyle/>
          <a:p>
            <a:r>
              <a:rPr lang="pt-BR" dirty="0"/>
              <a:t>Caso de agudização durante atendimento</a:t>
            </a:r>
          </a:p>
        </p:txBody>
      </p:sp>
      <p:sp>
        <p:nvSpPr>
          <p:cNvPr id="3" name="Espaço Reservado para Conteúdo 2">
            <a:extLst>
              <a:ext uri="{FF2B5EF4-FFF2-40B4-BE49-F238E27FC236}">
                <a16:creationId xmlns:a16="http://schemas.microsoft.com/office/drawing/2014/main" id="{F9BF5AA0-0845-4158-A0A2-55023C15BAB6}"/>
              </a:ext>
            </a:extLst>
          </p:cNvPr>
          <p:cNvSpPr>
            <a:spLocks noGrp="1"/>
          </p:cNvSpPr>
          <p:nvPr>
            <p:ph idx="1"/>
          </p:nvPr>
        </p:nvSpPr>
        <p:spPr>
          <a:xfrm>
            <a:off x="442783" y="2441013"/>
            <a:ext cx="5640936" cy="3644410"/>
          </a:xfrm>
        </p:spPr>
        <p:txBody>
          <a:bodyPr>
            <a:normAutofit fontScale="92500" lnSpcReduction="10000"/>
          </a:bodyPr>
          <a:lstStyle/>
          <a:p>
            <a:pPr algn="just"/>
            <a:r>
              <a:rPr lang="pt-BR" sz="2400" dirty="0">
                <a:solidFill>
                  <a:srgbClr val="0E3449"/>
                </a:solidFill>
                <a:effectLst/>
                <a:latin typeface="Calibri" panose="020F0502020204030204" pitchFamily="34" charset="0"/>
                <a:ea typeface="Calibri" panose="020F0502020204030204" pitchFamily="34" charset="0"/>
              </a:rPr>
              <a:t>Durante o ciclo de atendimentos Ana Maria, gestante de alto risco, iniciou pela Psicóloga. Seguiu </a:t>
            </a:r>
            <a:r>
              <a:rPr lang="pt-BR" sz="2400" dirty="0">
                <a:solidFill>
                  <a:srgbClr val="0E3449"/>
                </a:solidFill>
                <a:ea typeface="Calibri" panose="020F0502020204030204" pitchFamily="34" charset="0"/>
              </a:rPr>
              <a:t>os atendimentos sequenciais acompanhada da mãe, </a:t>
            </a:r>
            <a:r>
              <a:rPr lang="pt-BR" sz="2400" dirty="0">
                <a:solidFill>
                  <a:srgbClr val="0E3449"/>
                </a:solidFill>
                <a:effectLst/>
                <a:latin typeface="Calibri" panose="020F0502020204030204" pitchFamily="34" charset="0"/>
                <a:ea typeface="Calibri" panose="020F0502020204030204" pitchFamily="34" charset="0"/>
              </a:rPr>
              <a:t>dona Josefa,</a:t>
            </a:r>
            <a:r>
              <a:rPr lang="pt-BR" sz="2400" dirty="0">
                <a:solidFill>
                  <a:srgbClr val="0E3449"/>
                </a:solidFill>
                <a:ea typeface="Calibri" panose="020F0502020204030204" pitchFamily="34" charset="0"/>
              </a:rPr>
              <a:t> até chegar ao consultório em que estava o fisioterapeuta Júlio. </a:t>
            </a:r>
            <a:r>
              <a:rPr lang="pt-BR" sz="2400" dirty="0">
                <a:solidFill>
                  <a:srgbClr val="0E3449"/>
                </a:solidFill>
                <a:effectLst/>
                <a:latin typeface="Calibri" panose="020F0502020204030204" pitchFamily="34" charset="0"/>
                <a:ea typeface="Calibri" panose="020F0502020204030204" pitchFamily="34" charset="0"/>
              </a:rPr>
              <a:t>Durante esse atendimento ocorreu um fato inusitado: Josefa começou a passar mal, relatando falta de ar, tontura e dor no peito. Imediatamente Marcos acionou a profissional técnica em enfermagem Joana que estava passando no corredor, para ajudar a conduzir a situação.</a:t>
            </a:r>
          </a:p>
          <a:p>
            <a:pPr algn="just"/>
            <a:endParaRPr lang="pt-BR" sz="2800" dirty="0">
              <a:solidFill>
                <a:srgbClr val="0E3449"/>
              </a:solidFill>
            </a:endParaRPr>
          </a:p>
        </p:txBody>
      </p:sp>
      <p:pic>
        <p:nvPicPr>
          <p:cNvPr id="5" name="Imagem 4">
            <a:extLst>
              <a:ext uri="{FF2B5EF4-FFF2-40B4-BE49-F238E27FC236}">
                <a16:creationId xmlns:a16="http://schemas.microsoft.com/office/drawing/2014/main" id="{52D7BB4D-B7DE-49E4-9BA6-62C0CA178420}"/>
              </a:ext>
            </a:extLst>
          </p:cNvPr>
          <p:cNvPicPr>
            <a:picLocks noChangeAspect="1"/>
          </p:cNvPicPr>
          <p:nvPr/>
        </p:nvPicPr>
        <p:blipFill>
          <a:blip r:embed="rId2"/>
          <a:stretch>
            <a:fillRect/>
          </a:stretch>
        </p:blipFill>
        <p:spPr>
          <a:xfrm>
            <a:off x="6316670" y="2441012"/>
            <a:ext cx="4681068" cy="3210279"/>
          </a:xfrm>
          <a:prstGeom prst="rect">
            <a:avLst/>
          </a:prstGeom>
        </p:spPr>
      </p:pic>
    </p:spTree>
    <p:extLst>
      <p:ext uri="{BB962C8B-B14F-4D97-AF65-F5344CB8AC3E}">
        <p14:creationId xmlns:p14="http://schemas.microsoft.com/office/powerpoint/2010/main" val="329476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58C7E-8CFC-45CF-8D34-AA7B90405476}"/>
              </a:ext>
            </a:extLst>
          </p:cNvPr>
          <p:cNvSpPr>
            <a:spLocks noGrp="1"/>
          </p:cNvSpPr>
          <p:nvPr>
            <p:ph type="title"/>
          </p:nvPr>
        </p:nvSpPr>
        <p:spPr/>
        <p:txBody>
          <a:bodyPr/>
          <a:lstStyle/>
          <a:p>
            <a:r>
              <a:rPr lang="pt-BR" dirty="0"/>
              <a:t>A Transversalidade da Segurança do Paciente</a:t>
            </a:r>
          </a:p>
        </p:txBody>
      </p:sp>
      <p:sp>
        <p:nvSpPr>
          <p:cNvPr id="3" name="Espaço Reservado para Conteúdo 2">
            <a:extLst>
              <a:ext uri="{FF2B5EF4-FFF2-40B4-BE49-F238E27FC236}">
                <a16:creationId xmlns:a16="http://schemas.microsoft.com/office/drawing/2014/main" id="{7F4D02A4-2A3F-4FDD-AF1E-D5C67A1263E1}"/>
              </a:ext>
            </a:extLst>
          </p:cNvPr>
          <p:cNvSpPr>
            <a:spLocks noGrp="1"/>
          </p:cNvSpPr>
          <p:nvPr>
            <p:ph idx="1"/>
          </p:nvPr>
        </p:nvSpPr>
        <p:spPr/>
        <p:txBody>
          <a:bodyPr>
            <a:normAutofit lnSpcReduction="10000"/>
          </a:bodyPr>
          <a:lstStyle/>
          <a:p>
            <a:pPr algn="just">
              <a:lnSpc>
                <a:spcPct val="100000"/>
              </a:lnSpc>
              <a:spcBef>
                <a:spcPts val="0"/>
              </a:spcBef>
            </a:pPr>
            <a:r>
              <a:rPr lang="pt-BR" sz="2100" b="1" i="1" dirty="0">
                <a:solidFill>
                  <a:srgbClr val="0E3449"/>
                </a:solidFill>
              </a:rPr>
              <a:t>Notificação de Incidentes </a:t>
            </a:r>
          </a:p>
          <a:p>
            <a:pPr lvl="1" algn="just">
              <a:lnSpc>
                <a:spcPct val="100000"/>
              </a:lnSpc>
              <a:spcBef>
                <a:spcPts val="0"/>
              </a:spcBef>
            </a:pPr>
            <a:r>
              <a:rPr lang="pt-BR" dirty="0">
                <a:solidFill>
                  <a:srgbClr val="0E3449"/>
                </a:solidFill>
              </a:rPr>
              <a:t>Os riscos identificados devem ser monitorados. Uma vez que algum risco aconteça é necessário notificá-lo para que seja realizada uma análise para propor melhorias no processo.</a:t>
            </a:r>
          </a:p>
          <a:p>
            <a:pPr marL="457200" lvl="1" indent="0" algn="just">
              <a:lnSpc>
                <a:spcPct val="100000"/>
              </a:lnSpc>
              <a:spcBef>
                <a:spcPts val="0"/>
              </a:spcBef>
              <a:buNone/>
            </a:pPr>
            <a:endParaRPr lang="pt-BR" dirty="0">
              <a:solidFill>
                <a:srgbClr val="0E3449"/>
              </a:solidFill>
            </a:endParaRPr>
          </a:p>
          <a:p>
            <a:pPr algn="just">
              <a:lnSpc>
                <a:spcPct val="100000"/>
              </a:lnSpc>
              <a:spcBef>
                <a:spcPts val="0"/>
              </a:spcBef>
            </a:pPr>
            <a:r>
              <a:rPr lang="pt-BR" sz="2100" b="1" i="1" dirty="0">
                <a:solidFill>
                  <a:srgbClr val="0E3449"/>
                </a:solidFill>
              </a:rPr>
              <a:t>Visão Sistêmica</a:t>
            </a:r>
          </a:p>
          <a:p>
            <a:pPr lvl="1" algn="just">
              <a:lnSpc>
                <a:spcPct val="100000"/>
              </a:lnSpc>
              <a:spcBef>
                <a:spcPts val="0"/>
              </a:spcBef>
            </a:pPr>
            <a:r>
              <a:rPr lang="pt-BR" dirty="0">
                <a:solidFill>
                  <a:srgbClr val="0E3449"/>
                </a:solidFill>
              </a:rPr>
              <a:t>Todos os processos são interligados e conectados. Uma falha que ocorre em uma etapa do processo pode interferir em outras etapas do processo ou em seu resultado final.</a:t>
            </a:r>
          </a:p>
          <a:p>
            <a:pPr lvl="1" algn="just">
              <a:lnSpc>
                <a:spcPct val="100000"/>
              </a:lnSpc>
              <a:spcBef>
                <a:spcPts val="0"/>
              </a:spcBef>
            </a:pPr>
            <a:endParaRPr lang="pt-BR" dirty="0">
              <a:solidFill>
                <a:srgbClr val="0E3449"/>
              </a:solidFill>
            </a:endParaRPr>
          </a:p>
          <a:p>
            <a:pPr algn="just">
              <a:lnSpc>
                <a:spcPct val="100000"/>
              </a:lnSpc>
              <a:spcBef>
                <a:spcPts val="0"/>
              </a:spcBef>
            </a:pPr>
            <a:r>
              <a:rPr lang="pt-BR" sz="2100" b="1" i="1" dirty="0">
                <a:solidFill>
                  <a:srgbClr val="0E3449"/>
                </a:solidFill>
              </a:rPr>
              <a:t>Fator Humano </a:t>
            </a:r>
          </a:p>
          <a:p>
            <a:pPr lvl="1" algn="just">
              <a:lnSpc>
                <a:spcPct val="100000"/>
              </a:lnSpc>
              <a:spcBef>
                <a:spcPts val="0"/>
              </a:spcBef>
            </a:pPr>
            <a:r>
              <a:rPr lang="pt-BR" dirty="0">
                <a:solidFill>
                  <a:srgbClr val="0E3449"/>
                </a:solidFill>
              </a:rPr>
              <a:t>O fator humano está presente nas causas de ocorrência de falhas durante a assistência a pessoa usuária. </a:t>
            </a:r>
            <a:r>
              <a:rPr lang="pt-BR" dirty="0" err="1">
                <a:solidFill>
                  <a:srgbClr val="0E3449"/>
                </a:solidFill>
              </a:rPr>
              <a:t>Ex</a:t>
            </a:r>
            <a:r>
              <a:rPr lang="pt-BR" dirty="0">
                <a:solidFill>
                  <a:srgbClr val="0E3449"/>
                </a:solidFill>
              </a:rPr>
              <a:t>: falta de atenção do profissional, registro inadequado, etc.</a:t>
            </a:r>
          </a:p>
          <a:p>
            <a:endParaRPr lang="pt-BR" dirty="0">
              <a:solidFill>
                <a:srgbClr val="0E3449"/>
              </a:solidFill>
            </a:endParaRPr>
          </a:p>
        </p:txBody>
      </p:sp>
    </p:spTree>
    <p:extLst>
      <p:ext uri="{BB962C8B-B14F-4D97-AF65-F5344CB8AC3E}">
        <p14:creationId xmlns:p14="http://schemas.microsoft.com/office/powerpoint/2010/main" val="750868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D760E6-789D-40B7-B5D9-FFD5C14EAA49}"/>
              </a:ext>
            </a:extLst>
          </p:cNvPr>
          <p:cNvSpPr>
            <a:spLocks noGrp="1"/>
          </p:cNvSpPr>
          <p:nvPr>
            <p:ph type="title"/>
          </p:nvPr>
        </p:nvSpPr>
        <p:spPr>
          <a:xfrm>
            <a:off x="2030784" y="2478863"/>
            <a:ext cx="10052222" cy="1325563"/>
          </a:xfrm>
        </p:spPr>
        <p:txBody>
          <a:bodyPr>
            <a:normAutofit/>
          </a:bodyPr>
          <a:lstStyle/>
          <a:p>
            <a:pPr algn="ctr"/>
            <a:r>
              <a:rPr lang="pt-BR" sz="4000" dirty="0"/>
              <a:t>Como vocês conduziriam a situação?</a:t>
            </a:r>
          </a:p>
        </p:txBody>
      </p:sp>
      <p:pic>
        <p:nvPicPr>
          <p:cNvPr id="3" name="Imagem 2">
            <a:extLst>
              <a:ext uri="{FF2B5EF4-FFF2-40B4-BE49-F238E27FC236}">
                <a16:creationId xmlns:a16="http://schemas.microsoft.com/office/drawing/2014/main" id="{1C1A18BA-26AC-42B8-BB85-AC029E049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626" y="867904"/>
            <a:ext cx="12420381" cy="10441398"/>
          </a:xfrm>
          <a:prstGeom prst="rect">
            <a:avLst/>
          </a:prstGeom>
        </p:spPr>
      </p:pic>
    </p:spTree>
    <p:extLst>
      <p:ext uri="{BB962C8B-B14F-4D97-AF65-F5344CB8AC3E}">
        <p14:creationId xmlns:p14="http://schemas.microsoft.com/office/powerpoint/2010/main" val="3095845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9D18D-6342-49FF-B2F4-26CC6D7909FC}"/>
              </a:ext>
            </a:extLst>
          </p:cNvPr>
          <p:cNvSpPr>
            <a:spLocks noGrp="1"/>
          </p:cNvSpPr>
          <p:nvPr>
            <p:ph type="title"/>
          </p:nvPr>
        </p:nvSpPr>
        <p:spPr/>
        <p:txBody>
          <a:bodyPr/>
          <a:lstStyle/>
          <a:p>
            <a:r>
              <a:rPr lang="pt-BR" dirty="0"/>
              <a:t>Agora vamos refletir sobre a situação que ocorreu com a Josefa!</a:t>
            </a:r>
          </a:p>
        </p:txBody>
      </p:sp>
      <p:sp>
        <p:nvSpPr>
          <p:cNvPr id="3" name="Espaço Reservado para Conteúdo 2">
            <a:extLst>
              <a:ext uri="{FF2B5EF4-FFF2-40B4-BE49-F238E27FC236}">
                <a16:creationId xmlns:a16="http://schemas.microsoft.com/office/drawing/2014/main" id="{ABC01D3F-4BAC-4CE1-AB37-404DB0174842}"/>
              </a:ext>
            </a:extLst>
          </p:cNvPr>
          <p:cNvSpPr>
            <a:spLocks noGrp="1"/>
          </p:cNvSpPr>
          <p:nvPr>
            <p:ph idx="1"/>
          </p:nvPr>
        </p:nvSpPr>
        <p:spPr>
          <a:xfrm>
            <a:off x="3102962" y="2186180"/>
            <a:ext cx="8229601" cy="4439472"/>
          </a:xfrm>
        </p:spPr>
        <p:txBody>
          <a:bodyPr>
            <a:normAutofit/>
          </a:bodyPr>
          <a:lstStyle/>
          <a:p>
            <a:r>
              <a:rPr lang="pt-BR" dirty="0">
                <a:solidFill>
                  <a:srgbClr val="0E3449"/>
                </a:solidFill>
              </a:rPr>
              <a:t>Existe time de resposta rápida no ambulatório? </a:t>
            </a:r>
          </a:p>
          <a:p>
            <a:r>
              <a:rPr lang="pt-BR" dirty="0">
                <a:solidFill>
                  <a:srgbClr val="0E3449"/>
                </a:solidFill>
              </a:rPr>
              <a:t>Quais os profissionais compõem/ devem compor o time de resposta rápida? </a:t>
            </a:r>
          </a:p>
          <a:p>
            <a:r>
              <a:rPr lang="pt-BR" dirty="0">
                <a:solidFill>
                  <a:srgbClr val="0E3449"/>
                </a:solidFill>
              </a:rPr>
              <a:t>Existem diretrizes orientadoras para a atuação do time de resposta rápida? </a:t>
            </a:r>
          </a:p>
          <a:p>
            <a:r>
              <a:rPr lang="pt-BR" dirty="0">
                <a:solidFill>
                  <a:srgbClr val="0E3449"/>
                </a:solidFill>
              </a:rPr>
              <a:t>Quais os equipamentos, medicamento e insumos necessários para a atuação do time de resposta rápida?</a:t>
            </a:r>
          </a:p>
          <a:p>
            <a:r>
              <a:rPr lang="pt-BR" dirty="0">
                <a:solidFill>
                  <a:srgbClr val="0E3449"/>
                </a:solidFill>
              </a:rPr>
              <a:t>Qual o fluxo para acionamento do serviço móvel de urgência (SAMU) ou outro correspondente?</a:t>
            </a:r>
          </a:p>
          <a:p>
            <a:r>
              <a:rPr lang="pt-BR" dirty="0">
                <a:solidFill>
                  <a:srgbClr val="0E3449"/>
                </a:solidFill>
              </a:rPr>
              <a:t>Como devem estar organizados os fluxos da RAS (UPA, hospital, maternidade) necessários para a retaguarda do time de resposta rápida? </a:t>
            </a:r>
          </a:p>
        </p:txBody>
      </p:sp>
      <p:pic>
        <p:nvPicPr>
          <p:cNvPr id="6" name="Imagem 5">
            <a:extLst>
              <a:ext uri="{FF2B5EF4-FFF2-40B4-BE49-F238E27FC236}">
                <a16:creationId xmlns:a16="http://schemas.microsoft.com/office/drawing/2014/main" id="{8BC7ABB1-9169-427D-B104-C452CAEC2E29}"/>
              </a:ext>
            </a:extLst>
          </p:cNvPr>
          <p:cNvPicPr>
            <a:picLocks noChangeAspect="1"/>
          </p:cNvPicPr>
          <p:nvPr/>
        </p:nvPicPr>
        <p:blipFill>
          <a:blip r:embed="rId2"/>
          <a:stretch>
            <a:fillRect/>
          </a:stretch>
        </p:blipFill>
        <p:spPr>
          <a:xfrm>
            <a:off x="442782" y="2306076"/>
            <a:ext cx="2660181" cy="3898541"/>
          </a:xfrm>
          <a:prstGeom prst="rect">
            <a:avLst/>
          </a:prstGeom>
        </p:spPr>
      </p:pic>
    </p:spTree>
    <p:extLst>
      <p:ext uri="{BB962C8B-B14F-4D97-AF65-F5344CB8AC3E}">
        <p14:creationId xmlns:p14="http://schemas.microsoft.com/office/powerpoint/2010/main" val="4158466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54F51-AE5C-477E-96E7-E3738C2E97E2}"/>
              </a:ext>
            </a:extLst>
          </p:cNvPr>
          <p:cNvSpPr>
            <a:spLocks noGrp="1"/>
          </p:cNvSpPr>
          <p:nvPr>
            <p:ph type="title"/>
          </p:nvPr>
        </p:nvSpPr>
        <p:spPr/>
        <p:txBody>
          <a:bodyPr/>
          <a:lstStyle/>
          <a:p>
            <a:r>
              <a:rPr lang="pt-BR" dirty="0"/>
              <a:t>Material de Apoio – Parte IV</a:t>
            </a:r>
          </a:p>
        </p:txBody>
      </p:sp>
    </p:spTree>
    <p:extLst>
      <p:ext uri="{BB962C8B-B14F-4D97-AF65-F5344CB8AC3E}">
        <p14:creationId xmlns:p14="http://schemas.microsoft.com/office/powerpoint/2010/main" val="3392820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C5C97-05AC-4880-9F19-7CAA6AD3AE68}"/>
              </a:ext>
            </a:extLst>
          </p:cNvPr>
          <p:cNvSpPr>
            <a:spLocks noGrp="1"/>
          </p:cNvSpPr>
          <p:nvPr>
            <p:ph type="title"/>
          </p:nvPr>
        </p:nvSpPr>
        <p:spPr>
          <a:xfrm>
            <a:off x="3882452" y="2163905"/>
            <a:ext cx="4683049" cy="866559"/>
          </a:xfrm>
        </p:spPr>
        <p:txBody>
          <a:bodyPr>
            <a:normAutofit fontScale="90000"/>
          </a:bodyPr>
          <a:lstStyle/>
          <a:p>
            <a:r>
              <a:rPr lang="pt-BR" dirty="0"/>
              <a:t>Monitoramento e Avaliação de Indicadores</a:t>
            </a:r>
          </a:p>
        </p:txBody>
      </p:sp>
    </p:spTree>
    <p:extLst>
      <p:ext uri="{BB962C8B-B14F-4D97-AF65-F5344CB8AC3E}">
        <p14:creationId xmlns:p14="http://schemas.microsoft.com/office/powerpoint/2010/main" val="2139155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a:xfrm>
            <a:off x="213340" y="980513"/>
            <a:ext cx="10052222" cy="1325563"/>
          </a:xfrm>
        </p:spPr>
        <p:txBody>
          <a:bodyPr/>
          <a:lstStyle/>
          <a:p>
            <a:r>
              <a:rPr lang="pt-BR" dirty="0"/>
              <a:t>Guia para Monitoramento de Indicadores</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a:xfrm>
            <a:off x="213340" y="2306076"/>
            <a:ext cx="9023650" cy="4431735"/>
          </a:xfrm>
        </p:spPr>
        <p:txBody>
          <a:bodyPr>
            <a:noAutofit/>
          </a:bodyPr>
          <a:lstStyle/>
          <a:p>
            <a:pPr algn="just"/>
            <a:r>
              <a:rPr lang="pt-BR" sz="2000" dirty="0">
                <a:solidFill>
                  <a:srgbClr val="0E3449"/>
                </a:solidFill>
              </a:rPr>
              <a:t>Profissionais de saúde que desejam fortalecer a discussão e a </a:t>
            </a:r>
            <a:r>
              <a:rPr lang="pt-BR" sz="2000" b="1" dirty="0">
                <a:solidFill>
                  <a:srgbClr val="0E3449"/>
                </a:solidFill>
              </a:rPr>
              <a:t>cultura de monitoramento e avaliação de indicadores </a:t>
            </a:r>
            <a:r>
              <a:rPr lang="pt-BR" sz="2000" dirty="0">
                <a:solidFill>
                  <a:srgbClr val="0E3449"/>
                </a:solidFill>
              </a:rPr>
              <a:t>nos seus processos de trabalho</a:t>
            </a:r>
          </a:p>
          <a:p>
            <a:pPr marL="0" indent="0" algn="just">
              <a:buNone/>
            </a:pPr>
            <a:endParaRPr lang="pt-BR" sz="2000" dirty="0">
              <a:solidFill>
                <a:srgbClr val="0E3449"/>
              </a:solidFill>
            </a:endParaRPr>
          </a:p>
          <a:p>
            <a:pPr algn="just"/>
            <a:r>
              <a:rPr lang="pt-BR" sz="2000" dirty="0">
                <a:solidFill>
                  <a:srgbClr val="0E3449"/>
                </a:solidFill>
              </a:rPr>
              <a:t>Dialoga a relação de indicadores de pactuações </a:t>
            </a:r>
            <a:r>
              <a:rPr lang="pt-BR" sz="2000" dirty="0" err="1">
                <a:solidFill>
                  <a:srgbClr val="0E3449"/>
                </a:solidFill>
              </a:rPr>
              <a:t>interfederativas</a:t>
            </a:r>
            <a:r>
              <a:rPr lang="pt-BR" sz="2000" dirty="0">
                <a:solidFill>
                  <a:srgbClr val="0E3449"/>
                </a:solidFill>
              </a:rPr>
              <a:t> com a organização de macroprocessos da APS e da AAE</a:t>
            </a:r>
          </a:p>
          <a:p>
            <a:pPr algn="just"/>
            <a:endParaRPr lang="pt-BR" sz="2000" dirty="0">
              <a:solidFill>
                <a:srgbClr val="0E3449"/>
              </a:solidFill>
            </a:endParaRPr>
          </a:p>
          <a:p>
            <a:pPr algn="just"/>
            <a:r>
              <a:rPr lang="pt-BR" sz="2000" dirty="0">
                <a:solidFill>
                  <a:srgbClr val="0E3449"/>
                </a:solidFill>
              </a:rPr>
              <a:t>Biblioteca Virtual: </a:t>
            </a:r>
            <a:r>
              <a:rPr lang="pt-BR" sz="2000" b="1" dirty="0">
                <a:solidFill>
                  <a:srgbClr val="0E3449"/>
                </a:solidFill>
              </a:rPr>
              <a:t>Guia para Monitoramento de Indicadores da Etapa 9</a:t>
            </a:r>
            <a:r>
              <a:rPr lang="pt-BR" sz="2000" dirty="0">
                <a:solidFill>
                  <a:srgbClr val="0E3449"/>
                </a:solidFill>
              </a:rPr>
              <a:t>, que dialoga os indicadores com os processos relacionados à Segurança do Paciente</a:t>
            </a:r>
          </a:p>
          <a:p>
            <a:pPr algn="just"/>
            <a:endParaRPr lang="pt-BR" sz="2000" dirty="0">
              <a:solidFill>
                <a:srgbClr val="0E3449"/>
              </a:solidFill>
            </a:endParaRPr>
          </a:p>
          <a:p>
            <a:pPr algn="just"/>
            <a:r>
              <a:rPr lang="pt-BR" sz="2000" dirty="0">
                <a:solidFill>
                  <a:srgbClr val="0E3449"/>
                </a:solidFill>
              </a:rPr>
              <a:t>O Guia </a:t>
            </a:r>
            <a:r>
              <a:rPr lang="pt-BR" sz="2000" b="1" dirty="0">
                <a:solidFill>
                  <a:srgbClr val="0E3449"/>
                </a:solidFill>
              </a:rPr>
              <a:t>sugere indicadores para o monitoramento da unidade </a:t>
            </a:r>
            <a:r>
              <a:rPr lang="pt-BR" sz="2000" dirty="0">
                <a:solidFill>
                  <a:srgbClr val="0E3449"/>
                </a:solidFill>
              </a:rPr>
              <a:t>a serem registrados no </a:t>
            </a:r>
            <a:r>
              <a:rPr lang="pt-BR" sz="2000" dirty="0" err="1">
                <a:solidFill>
                  <a:srgbClr val="0E3449"/>
                </a:solidFill>
              </a:rPr>
              <a:t>e-Planifica</a:t>
            </a:r>
            <a:r>
              <a:rPr lang="pt-BR" sz="2000" dirty="0">
                <a:solidFill>
                  <a:srgbClr val="0E3449"/>
                </a:solidFill>
              </a:rPr>
              <a:t> (Etapas &gt; Tutoria PAS &gt; Indicadores)</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0E3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 azul</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pic>
        <p:nvPicPr>
          <p:cNvPr id="5" name="Imagem 4" descr="Uma imagem contendo pessoa, segurando, em pé, beisebol&#10;&#10;Descrição gerada automaticamente">
            <a:extLst>
              <a:ext uri="{FF2B5EF4-FFF2-40B4-BE49-F238E27FC236}">
                <a16:creationId xmlns:a16="http://schemas.microsoft.com/office/drawing/2014/main" id="{ADCA0994-447A-448E-A6B9-1AEF952937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1601" y="1462139"/>
            <a:ext cx="10052222" cy="8343346"/>
          </a:xfrm>
          <a:prstGeom prst="rect">
            <a:avLst/>
          </a:prstGeom>
        </p:spPr>
      </p:pic>
    </p:spTree>
    <p:extLst>
      <p:ext uri="{BB962C8B-B14F-4D97-AF65-F5344CB8AC3E}">
        <p14:creationId xmlns:p14="http://schemas.microsoft.com/office/powerpoint/2010/main" val="252989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Monitoramento e Avaliação de Indicadores</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a:xfrm>
            <a:off x="330241" y="2103387"/>
            <a:ext cx="10052222" cy="4128599"/>
          </a:xfrm>
        </p:spPr>
        <p:txBody>
          <a:bodyPr>
            <a:noAutofit/>
          </a:bodyPr>
          <a:lstStyle/>
          <a:p>
            <a:pPr algn="just"/>
            <a:r>
              <a:rPr lang="pt-BR" sz="2000" dirty="0">
                <a:solidFill>
                  <a:srgbClr val="0E3449"/>
                </a:solidFill>
              </a:rPr>
              <a:t>Como os indicadores já monitorados no cotidiano do ambulatório se relacionam com a segurança do paciente?</a:t>
            </a:r>
          </a:p>
          <a:p>
            <a:pPr algn="just"/>
            <a:endParaRPr lang="pt-BR" sz="2000" dirty="0">
              <a:solidFill>
                <a:srgbClr val="0E3449"/>
              </a:solidFill>
            </a:endParaRPr>
          </a:p>
          <a:p>
            <a:pPr algn="just"/>
            <a:r>
              <a:rPr lang="pt-BR" sz="2000" dirty="0">
                <a:solidFill>
                  <a:srgbClr val="0E3449"/>
                </a:solidFill>
              </a:rPr>
              <a:t>Existem indicadores de Segurança do Paciente já monitorados pela unidade? </a:t>
            </a:r>
          </a:p>
          <a:p>
            <a:pPr lvl="1" algn="just"/>
            <a:r>
              <a:rPr lang="pt-BR" dirty="0">
                <a:solidFill>
                  <a:srgbClr val="0E3449"/>
                </a:solidFill>
              </a:rPr>
              <a:t>Se sim, quais são os resultados obtidos? </a:t>
            </a:r>
          </a:p>
          <a:p>
            <a:pPr lvl="1" algn="just"/>
            <a:r>
              <a:rPr lang="pt-BR" dirty="0">
                <a:solidFill>
                  <a:srgbClr val="0E3449"/>
                </a:solidFill>
              </a:rPr>
              <a:t>Se não, discuta a proposta de indicadores relacionados à Segurança do Paciente que possam ser monitorados</a:t>
            </a:r>
          </a:p>
          <a:p>
            <a:pPr lvl="1" algn="just"/>
            <a:endParaRPr lang="pt-BR" dirty="0">
              <a:solidFill>
                <a:srgbClr val="0E3449"/>
              </a:solidFill>
            </a:endParaRPr>
          </a:p>
          <a:p>
            <a:pPr algn="just"/>
            <a:r>
              <a:rPr lang="pt-BR" sz="2000" dirty="0">
                <a:solidFill>
                  <a:srgbClr val="0E3449"/>
                </a:solidFill>
              </a:rPr>
              <a:t>Sugestões do Guia para Monitoramento de Indicadores Etapa 9:</a:t>
            </a:r>
          </a:p>
          <a:p>
            <a:pPr lvl="1" algn="just"/>
            <a:r>
              <a:rPr lang="pt-BR" dirty="0">
                <a:solidFill>
                  <a:srgbClr val="0E3449"/>
                </a:solidFill>
              </a:rPr>
              <a:t>Número de notificações de eventos adversos associados a erros de medicação, registro/compartilhamento incorreto de informações e quedas</a:t>
            </a:r>
          </a:p>
          <a:p>
            <a:pPr lvl="1" algn="just"/>
            <a:r>
              <a:rPr lang="pt-BR" dirty="0">
                <a:solidFill>
                  <a:srgbClr val="0E3449"/>
                </a:solidFill>
              </a:rPr>
              <a:t>Número de ações realizadas pelo Núcleo Local de Segurança do Paciente</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0E3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 azul</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spTree>
    <p:extLst>
      <p:ext uri="{BB962C8B-B14F-4D97-AF65-F5344CB8AC3E}">
        <p14:creationId xmlns:p14="http://schemas.microsoft.com/office/powerpoint/2010/main" val="3491386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EC8AFA4-C92E-4675-9886-03CA33B7AE4F}"/>
              </a:ext>
            </a:extLst>
          </p:cNvPr>
          <p:cNvSpPr/>
          <p:nvPr/>
        </p:nvSpPr>
        <p:spPr>
          <a:xfrm>
            <a:off x="-2408238" y="0"/>
            <a:ext cx="2378075" cy="6858000"/>
          </a:xfrm>
          <a:prstGeom prst="rect">
            <a:avLst/>
          </a:prstGeom>
          <a:solidFill>
            <a:srgbClr val="0E3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Não reposicionar o texto do link</a:t>
            </a:r>
          </a:p>
          <a:p>
            <a:pPr marL="285750" indent="-285750">
              <a:buFont typeface="Arial" panose="020B0604020202020204" pitchFamily="34" charset="0"/>
              <a:buChar char="•"/>
              <a:defRPr/>
            </a:pPr>
            <a:r>
              <a:rPr lang="pt-BR" dirty="0"/>
              <a:t>Não inserir imagens</a:t>
            </a:r>
          </a:p>
          <a:p>
            <a:pPr marL="285750" indent="-285750">
              <a:buFont typeface="Arial" panose="020B0604020202020204" pitchFamily="34" charset="0"/>
              <a:buChar char="•"/>
              <a:defRPr/>
            </a:pPr>
            <a:r>
              <a:rPr lang="pt-BR" dirty="0"/>
              <a:t>Não inserir texto</a:t>
            </a:r>
          </a:p>
          <a:p>
            <a:pPr marL="285750" indent="-285750">
              <a:buFont typeface="Arial" panose="020B0604020202020204" pitchFamily="34" charset="0"/>
              <a:buChar char="•"/>
              <a:defRPr/>
            </a:pPr>
            <a:r>
              <a:rPr lang="pt-BR" dirty="0"/>
              <a:t>Não inserir mensagens de agradecimento</a:t>
            </a:r>
          </a:p>
          <a:p>
            <a:pPr marL="285750" indent="-285750">
              <a:buFont typeface="Arial" panose="020B0604020202020204" pitchFamily="34" charset="0"/>
              <a:buChar char="•"/>
              <a:defRPr/>
            </a:pPr>
            <a:r>
              <a:rPr lang="pt-BR" dirty="0"/>
              <a:t>Slide padrão de finalização</a:t>
            </a: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39" y="763479"/>
            <a:ext cx="5245507" cy="5459768"/>
          </a:xfrm>
          <a:prstGeom prst="rect">
            <a:avLst/>
          </a:prstGeom>
        </p:spPr>
      </p:pic>
    </p:spTree>
    <p:extLst>
      <p:ext uri="{BB962C8B-B14F-4D97-AF65-F5344CB8AC3E}">
        <p14:creationId xmlns:p14="http://schemas.microsoft.com/office/powerpoint/2010/main" val="359770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0A5AF-0241-4327-8E3E-BBB8B0F650F4}"/>
              </a:ext>
            </a:extLst>
          </p:cNvPr>
          <p:cNvSpPr>
            <a:spLocks noGrp="1"/>
          </p:cNvSpPr>
          <p:nvPr>
            <p:ph type="title"/>
          </p:nvPr>
        </p:nvSpPr>
        <p:spPr/>
        <p:txBody>
          <a:bodyPr/>
          <a:lstStyle/>
          <a:p>
            <a:r>
              <a:rPr lang="pt-BR" dirty="0"/>
              <a:t>Metas internacionais de segurança do paciente</a:t>
            </a:r>
          </a:p>
        </p:txBody>
      </p:sp>
      <p:pic>
        <p:nvPicPr>
          <p:cNvPr id="5" name="Espaço Reservado para Conteúdo 4">
            <a:extLst>
              <a:ext uri="{FF2B5EF4-FFF2-40B4-BE49-F238E27FC236}">
                <a16:creationId xmlns:a16="http://schemas.microsoft.com/office/drawing/2014/main" id="{5A1F1634-A43B-4880-A58C-F7F1EFAD68C5}"/>
              </a:ext>
            </a:extLst>
          </p:cNvPr>
          <p:cNvPicPr>
            <a:picLocks noGrp="1" noChangeAspect="1"/>
          </p:cNvPicPr>
          <p:nvPr>
            <p:ph idx="1"/>
          </p:nvPr>
        </p:nvPicPr>
        <p:blipFill>
          <a:blip r:embed="rId2"/>
          <a:stretch>
            <a:fillRect/>
          </a:stretch>
        </p:blipFill>
        <p:spPr>
          <a:xfrm>
            <a:off x="2680149" y="2022088"/>
            <a:ext cx="5854843" cy="4318751"/>
          </a:xfrm>
        </p:spPr>
      </p:pic>
      <p:sp>
        <p:nvSpPr>
          <p:cNvPr id="7" name="CaixaDeTexto 6">
            <a:extLst>
              <a:ext uri="{FF2B5EF4-FFF2-40B4-BE49-F238E27FC236}">
                <a16:creationId xmlns:a16="http://schemas.microsoft.com/office/drawing/2014/main" id="{C1FF7EBF-5975-4863-9FD7-C275798BA3BA}"/>
              </a:ext>
            </a:extLst>
          </p:cNvPr>
          <p:cNvSpPr txBox="1"/>
          <p:nvPr/>
        </p:nvSpPr>
        <p:spPr>
          <a:xfrm>
            <a:off x="5744980" y="6340839"/>
            <a:ext cx="6093500" cy="307777"/>
          </a:xfrm>
          <a:prstGeom prst="rect">
            <a:avLst/>
          </a:prstGeom>
          <a:noFill/>
        </p:spPr>
        <p:txBody>
          <a:bodyPr wrap="square">
            <a:spAutoFit/>
          </a:bodyPr>
          <a:lstStyle/>
          <a:p>
            <a:r>
              <a:rPr lang="pt-BR" sz="1400" b="1" i="0" dirty="0">
                <a:solidFill>
                  <a:srgbClr val="313537"/>
                </a:solidFill>
                <a:effectLst/>
                <a:latin typeface="Open Sans" panose="020B0606030504020204" pitchFamily="34" charset="0"/>
              </a:rPr>
              <a:t>Fonte:</a:t>
            </a:r>
            <a:r>
              <a:rPr lang="pt-BR" sz="1400" b="0" i="0" dirty="0">
                <a:solidFill>
                  <a:srgbClr val="313537"/>
                </a:solidFill>
                <a:effectLst/>
                <a:latin typeface="Open Sans" panose="020B0606030504020204" pitchFamily="34" charset="0"/>
              </a:rPr>
              <a:t> Adaptado de OMS, 2009.</a:t>
            </a:r>
            <a:endParaRPr lang="pt-BR" sz="1400" dirty="0"/>
          </a:p>
        </p:txBody>
      </p:sp>
    </p:spTree>
    <p:extLst>
      <p:ext uri="{BB962C8B-B14F-4D97-AF65-F5344CB8AC3E}">
        <p14:creationId xmlns:p14="http://schemas.microsoft.com/office/powerpoint/2010/main" val="219615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0E3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262" y="647685"/>
            <a:ext cx="5486400" cy="5957722"/>
          </a:xfrm>
          <a:prstGeom prst="rect">
            <a:avLst/>
          </a:prstGeom>
        </p:spPr>
      </p:pic>
    </p:spTree>
    <p:extLst>
      <p:ext uri="{BB962C8B-B14F-4D97-AF65-F5344CB8AC3E}">
        <p14:creationId xmlns:p14="http://schemas.microsoft.com/office/powerpoint/2010/main" val="261738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40546-AA4A-4FC9-895B-1C86EA63B421}"/>
              </a:ext>
            </a:extLst>
          </p:cNvPr>
          <p:cNvSpPr>
            <a:spLocks noGrp="1"/>
          </p:cNvSpPr>
          <p:nvPr>
            <p:ph type="title"/>
          </p:nvPr>
        </p:nvSpPr>
        <p:spPr>
          <a:xfrm>
            <a:off x="3777521" y="2163905"/>
            <a:ext cx="4787980" cy="866559"/>
          </a:xfrm>
        </p:spPr>
        <p:txBody>
          <a:bodyPr>
            <a:normAutofit fontScale="90000"/>
          </a:bodyPr>
          <a:lstStyle/>
          <a:p>
            <a:r>
              <a:rPr lang="pt-BR" dirty="0"/>
              <a:t>Macroprocessos da AAE e as Metas Internacionais de Segurança do Paciente</a:t>
            </a:r>
          </a:p>
        </p:txBody>
      </p:sp>
    </p:spTree>
    <p:extLst>
      <p:ext uri="{BB962C8B-B14F-4D97-AF65-F5344CB8AC3E}">
        <p14:creationId xmlns:p14="http://schemas.microsoft.com/office/powerpoint/2010/main" val="2089708478"/>
      </p:ext>
    </p:extLst>
  </p:cSld>
  <p:clrMapOvr>
    <a:masterClrMapping/>
  </p:clrMapOvr>
</p:sld>
</file>

<file path=ppt/theme/theme1.xml><?xml version="1.0" encoding="utf-8"?>
<a:theme xmlns:a="http://schemas.openxmlformats.org/drawingml/2006/main" name="Capa Iníc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Zezé">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a E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pa Seçã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údo 1">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údo 2">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údo 3">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apa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1949</TotalTime>
  <Words>4154</Words>
  <Application>Microsoft Office PowerPoint</Application>
  <PresentationFormat>Widescreen</PresentationFormat>
  <Paragraphs>406</Paragraphs>
  <Slides>66</Slides>
  <Notes>0</Notes>
  <HiddenSlides>0</HiddenSlides>
  <MMClips>0</MMClips>
  <ScaleCrop>false</ScaleCrop>
  <HeadingPairs>
    <vt:vector size="6" baseType="variant">
      <vt:variant>
        <vt:lpstr>Fontes usadas</vt:lpstr>
      </vt:variant>
      <vt:variant>
        <vt:i4>4</vt:i4>
      </vt:variant>
      <vt:variant>
        <vt:lpstr>Tema</vt:lpstr>
      </vt:variant>
      <vt:variant>
        <vt:i4>8</vt:i4>
      </vt:variant>
      <vt:variant>
        <vt:lpstr>Títulos de slides</vt:lpstr>
      </vt:variant>
      <vt:variant>
        <vt:i4>66</vt:i4>
      </vt:variant>
    </vt:vector>
  </HeadingPairs>
  <TitlesOfParts>
    <vt:vector size="78" baseType="lpstr">
      <vt:lpstr>Arial</vt:lpstr>
      <vt:lpstr>Calibri</vt:lpstr>
      <vt:lpstr>Calibri Light</vt:lpstr>
      <vt:lpstr>Open Sans</vt:lpstr>
      <vt:lpstr>Capa Início</vt:lpstr>
      <vt:lpstr>Capa Zezé</vt:lpstr>
      <vt:lpstr>Capa EaD</vt:lpstr>
      <vt:lpstr>Capa Seção</vt:lpstr>
      <vt:lpstr>Conteúdo 1</vt:lpstr>
      <vt:lpstr>Conteúdo 2</vt:lpstr>
      <vt:lpstr>Conteúdo 3</vt:lpstr>
      <vt:lpstr>Capa Final</vt:lpstr>
      <vt:lpstr>Material de Apoio – Parte I</vt:lpstr>
      <vt:lpstr>A Segurança do Paciente no Ambulatório da AAE</vt:lpstr>
      <vt:lpstr>Segurança do Paciente</vt:lpstr>
      <vt:lpstr>A Transversalidade da Segurança do Paciente</vt:lpstr>
      <vt:lpstr>A Transversalidade da Segurança do Paciente</vt:lpstr>
      <vt:lpstr>A Transversalidade da Segurança do Paciente</vt:lpstr>
      <vt:lpstr>Metas internacionais de segurança do paciente</vt:lpstr>
      <vt:lpstr>Apresentação do PowerPoint</vt:lpstr>
      <vt:lpstr>Macroprocessos da AAE e as Metas Internacionais de Segurança do Paciente</vt:lpstr>
      <vt:lpstr>Metas Internacionais de Segurança do Paciente na assistência </vt:lpstr>
      <vt:lpstr>Elementos do Macroprocesso Assistência</vt:lpstr>
      <vt:lpstr>Metas Internacionais de Segurança do Paciente na assistência </vt:lpstr>
      <vt:lpstr>Elementos do macroprocesso educação</vt:lpstr>
      <vt:lpstr>Metas Internacionais de Segurança do Paciente na educação</vt:lpstr>
      <vt:lpstr>Metas Internacionais de Segurança do Paciente na educação</vt:lpstr>
      <vt:lpstr>Elementos do macroprocesso supervisão/ apoio institucional</vt:lpstr>
      <vt:lpstr>Metas Internacionais de Segurança do Paciente na supervisão/ apoio institucional</vt:lpstr>
      <vt:lpstr>Identificação de riscos no ambulatório</vt:lpstr>
      <vt:lpstr>Apresentação do PowerPoint</vt:lpstr>
      <vt:lpstr>Material de Apoio – Parte II</vt:lpstr>
      <vt:lpstr>Implantação do Núcleo de Segurança do Paciente no ambulatório de AAE</vt:lpstr>
      <vt:lpstr>O que é o  Núcleo de Segurança do Paciente (NSP)?</vt:lpstr>
      <vt:lpstr>Objetivos do NSP </vt:lpstr>
      <vt:lpstr>Princípios e diretrizes do NSP</vt:lpstr>
      <vt:lpstr>Passos para a implantação do NSP </vt:lpstr>
      <vt:lpstr>Papel do NSP no ambulatório</vt:lpstr>
      <vt:lpstr>Papel do NSP no ambulatório</vt:lpstr>
      <vt:lpstr>Papel do NSP no ambulatório</vt:lpstr>
      <vt:lpstr>Apresentação do PowerPoint</vt:lpstr>
      <vt:lpstr>Apresentação do PowerPoint</vt:lpstr>
      <vt:lpstr>Material de Apoio – Parte III</vt:lpstr>
      <vt:lpstr>Roteiros de Atendimento do Ambulatório</vt:lpstr>
      <vt:lpstr>O que são roteiros de atendimento?</vt:lpstr>
      <vt:lpstr>Fichas-roteiro de atendimento no ambulatório</vt:lpstr>
      <vt:lpstr>Por que elaborar roteiros de atendimento?</vt:lpstr>
      <vt:lpstr>Os roteiros na organização do Ciclo de Atenção Contínua</vt:lpstr>
      <vt:lpstr>Os roteiros na organização do Ciclo de Atenção Contínua</vt:lpstr>
      <vt:lpstr>Os roteiros na organização do Ciclo de Atenção Contínua</vt:lpstr>
      <vt:lpstr>Apresentação do PowerPoint</vt:lpstr>
      <vt:lpstr>Quem elabora os roteiros?</vt:lpstr>
      <vt:lpstr>Que processos do ambulatório devem ser roteirizados?</vt:lpstr>
      <vt:lpstr>Passos para elaboração e implantação dos roteiros de atendimento</vt:lpstr>
      <vt:lpstr>Passos para elaboração e implantação dos roteiros de atendimento</vt:lpstr>
      <vt:lpstr>Passos para elaboração e implantação dos roteiros de atendimento</vt:lpstr>
      <vt:lpstr>Time de resposta rápida</vt:lpstr>
      <vt:lpstr>Atribuições do time de resposta rápida</vt:lpstr>
      <vt:lpstr>Apresentação do PowerPoint</vt:lpstr>
      <vt:lpstr>Equipe mínima e estrutura para o Time de Resposta Rápida</vt:lpstr>
      <vt:lpstr>Tipos de códigos</vt:lpstr>
      <vt:lpstr>Sinais de alerta</vt:lpstr>
      <vt:lpstr>Casos para discussão</vt:lpstr>
      <vt:lpstr>Caso 1: Pessoa usuária hipertensa e diabética de alto risco</vt:lpstr>
      <vt:lpstr>Agora vamos atender o Paulo!</vt:lpstr>
      <vt:lpstr>Caso 2: Pessoa usuária idosa de alto risco</vt:lpstr>
      <vt:lpstr>Agora vamos atender a Raimunda!</vt:lpstr>
      <vt:lpstr>Caso 3: Gestante de alto risco</vt:lpstr>
      <vt:lpstr>Agora vamos atender a Ana Maria!</vt:lpstr>
      <vt:lpstr>Caso 4: Agudização durante atendimento</vt:lpstr>
      <vt:lpstr>Caso de agudização durante atendimento</vt:lpstr>
      <vt:lpstr>Como vocês conduziriam a situação?</vt:lpstr>
      <vt:lpstr>Agora vamos refletir sobre a situação que ocorreu com a Josefa!</vt:lpstr>
      <vt:lpstr>Material de Apoio – Parte IV</vt:lpstr>
      <vt:lpstr>Monitoramento e Avaliação de Indicadores</vt:lpstr>
      <vt:lpstr>Guia para Monitoramento de Indicadores</vt:lpstr>
      <vt:lpstr>Monitoramento e Avaliação de Indicadores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Adriane Reis Arcos</cp:lastModifiedBy>
  <cp:revision>110</cp:revision>
  <dcterms:created xsi:type="dcterms:W3CDTF">2021-05-10T00:56:02Z</dcterms:created>
  <dcterms:modified xsi:type="dcterms:W3CDTF">2023-03-02T14:42:53Z</dcterms:modified>
</cp:coreProperties>
</file>