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37"/>
  </p:notesMasterIdLst>
  <p:handoutMasterIdLst>
    <p:handoutMasterId r:id="rId38"/>
  </p:handoutMasterIdLst>
  <p:sldIdLst>
    <p:sldId id="263" r:id="rId7"/>
    <p:sldId id="1705" r:id="rId8"/>
    <p:sldId id="265" r:id="rId9"/>
    <p:sldId id="269" r:id="rId10"/>
    <p:sldId id="272" r:id="rId11"/>
    <p:sldId id="270" r:id="rId12"/>
    <p:sldId id="273" r:id="rId13"/>
    <p:sldId id="1712" r:id="rId14"/>
    <p:sldId id="1700" r:id="rId15"/>
    <p:sldId id="1713" r:id="rId16"/>
    <p:sldId id="1679" r:id="rId17"/>
    <p:sldId id="1715" r:id="rId18"/>
    <p:sldId id="1701" r:id="rId19"/>
    <p:sldId id="1684" r:id="rId20"/>
    <p:sldId id="1685" r:id="rId21"/>
    <p:sldId id="1695" r:id="rId22"/>
    <p:sldId id="1709" r:id="rId23"/>
    <p:sldId id="274" r:id="rId24"/>
    <p:sldId id="1678" r:id="rId25"/>
    <p:sldId id="275" r:id="rId26"/>
    <p:sldId id="1699" r:id="rId27"/>
    <p:sldId id="276" r:id="rId28"/>
    <p:sldId id="283" r:id="rId29"/>
    <p:sldId id="1708" r:id="rId30"/>
    <p:sldId id="1704" r:id="rId31"/>
    <p:sldId id="279" r:id="rId32"/>
    <p:sldId id="1698" r:id="rId33"/>
    <p:sldId id="1706" r:id="rId34"/>
    <p:sldId id="1707" r:id="rId35"/>
    <p:sldId id="26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Cristina de Melo Faria" initials="ECdMF" lastIdx="1" clrIdx="0">
    <p:extLst>
      <p:ext uri="{19B8F6BF-5375-455C-9EA6-DF929625EA0E}">
        <p15:presenceInfo xmlns:p15="http://schemas.microsoft.com/office/powerpoint/2012/main" userId="S-1-5-21-177555115-152306477-809591456-2569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41"/>
    <a:srgbClr val="B9D9CA"/>
    <a:srgbClr val="EBE9EC"/>
    <a:srgbClr val="008387"/>
    <a:srgbClr val="004936"/>
    <a:srgbClr val="003F2E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6404" autoAdjust="0"/>
  </p:normalViewPr>
  <p:slideViewPr>
    <p:cSldViewPr snapToGrid="0">
      <p:cViewPr varScale="1">
        <p:scale>
          <a:sx n="62" d="100"/>
          <a:sy n="62" d="100"/>
        </p:scale>
        <p:origin x="96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09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EF4E54-BDC0-4992-B36C-CAB217AFDE3B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ABCCC-0DD3-4179-8564-23AA74F5A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424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5641"/>
                </a:solidFill>
              </a:defRPr>
            </a:lvl1pPr>
            <a:lvl2pPr>
              <a:defRPr>
                <a:solidFill>
                  <a:srgbClr val="015641"/>
                </a:solidFill>
              </a:defRPr>
            </a:lvl2pPr>
            <a:lvl3pPr>
              <a:defRPr>
                <a:solidFill>
                  <a:srgbClr val="015641"/>
                </a:solidFill>
              </a:defRPr>
            </a:lvl3pPr>
            <a:lvl4pPr>
              <a:defRPr>
                <a:solidFill>
                  <a:srgbClr val="015641"/>
                </a:solidFill>
              </a:defRPr>
            </a:lvl4pPr>
            <a:lvl5pPr>
              <a:defRPr>
                <a:solidFill>
                  <a:srgbClr val="01564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3F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3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7" t="-1021" b="-1"/>
          <a:stretch/>
        </p:blipFill>
        <p:spPr>
          <a:xfrm>
            <a:off x="8572500" y="2465896"/>
            <a:ext cx="3619499" cy="2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1564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9D9C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83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>
          <a:xfrm>
            <a:off x="10957399" y="3956179"/>
            <a:ext cx="1237712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1564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15641"/>
              </a:solidFill>
            </a:endParaRPr>
          </a:p>
          <a:p>
            <a:pPr algn="ctr"/>
            <a:r>
              <a:rPr lang="pt-BR" dirty="0">
                <a:solidFill>
                  <a:srgbClr val="015641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15641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15641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_msoanchor_1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04352" y="2648547"/>
            <a:ext cx="7587648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Território e Gestão de Base Populacional</a:t>
            </a:r>
            <a:br>
              <a:rPr lang="pt-BR" dirty="0"/>
            </a:br>
            <a:r>
              <a:rPr lang="pt-BR" dirty="0"/>
              <a:t>Oficina de Planejamento SES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Apresentar os processos que serão trabalhados nesta etapa 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Território e Gestão de Base Populacional </a:t>
            </a: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360590" y="1945344"/>
            <a:ext cx="10552284" cy="400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b="1" dirty="0">
                <a:latin typeface="Calibri"/>
                <a:cs typeface="Calibri"/>
              </a:rPr>
              <a:t>Destaques da APS</a:t>
            </a:r>
            <a:endParaRPr lang="pt-BR" dirty="0"/>
          </a:p>
          <a:p>
            <a:pPr lvl="0" algn="just"/>
            <a:r>
              <a:rPr lang="pt-BR" dirty="0"/>
              <a:t>Revisitar o processo de territorialização nas unidades de saúde conforme recomendação da Política Nacional de Atenção Básica (PNAB);</a:t>
            </a:r>
          </a:p>
          <a:p>
            <a:pPr lvl="0" algn="just"/>
            <a:r>
              <a:rPr lang="pt-BR" dirty="0"/>
              <a:t>Revisitar o processo de cadastro nas unidades de saúde conforme recomendação da PNAB;</a:t>
            </a:r>
          </a:p>
          <a:p>
            <a:pPr lvl="0" algn="just"/>
            <a:r>
              <a:rPr lang="pt-BR" dirty="0"/>
              <a:t>Estimular a utilização da estratificação do risco familiar na APS;</a:t>
            </a:r>
          </a:p>
          <a:p>
            <a:pPr lvl="0" algn="just"/>
            <a:r>
              <a:rPr lang="pt-BR" dirty="0"/>
              <a:t>Organizar os microprocessos relacionados à sala de vacina.</a:t>
            </a:r>
          </a:p>
          <a:p>
            <a:pPr marL="0" indent="0" algn="just">
              <a:buFontTx/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just">
              <a:buFontTx/>
              <a:buNone/>
            </a:pPr>
            <a:r>
              <a:rPr lang="pt-BR" b="1" dirty="0">
                <a:latin typeface="Calibri"/>
                <a:cs typeface="Calibri"/>
              </a:rPr>
              <a:t>Destaques da AAE</a:t>
            </a:r>
            <a:endParaRPr lang="pt-BR" dirty="0"/>
          </a:p>
          <a:p>
            <a:pPr lvl="0" algn="just"/>
            <a:r>
              <a:rPr lang="pt-BR" dirty="0"/>
              <a:t>Discutir e definir o território de abrangência do ambulatório especializado para organização do mesmo.</a:t>
            </a:r>
            <a:r>
              <a:rPr lang="pt-BR" sz="2200" b="1" dirty="0">
                <a:latin typeface="Calibri"/>
                <a:cs typeface="Calibri"/>
              </a:rPr>
              <a:t> </a:t>
            </a:r>
            <a:endParaRPr lang="pt-BR" sz="2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94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0" y="1582742"/>
            <a:ext cx="10652847" cy="4394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Ao realizar a Oficina de Planejamento avalie se é necessário o alinhamento de alguns conceitos junto à gestão. Lembre-se: Você pode e deve adequar a apresentação conforme cenário local. Caso seja necessário alinhar alguns conceitos, realize o curso de Gerenciamento da PAS.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0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ea typeface="+mn-lt"/>
              <a:cs typeface="Calibri" panose="020F0502020204030204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201101" y="3429000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Desenho da Etapa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8796A52-5AF0-4304-BC37-1FA6D2C81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29757"/>
              </p:ext>
            </p:extLst>
          </p:nvPr>
        </p:nvGraphicFramePr>
        <p:xfrm>
          <a:off x="4948887" y="10633"/>
          <a:ext cx="7243113" cy="6889872"/>
        </p:xfrm>
        <a:graphic>
          <a:graphicData uri="http://schemas.openxmlformats.org/drawingml/2006/table">
            <a:tbl>
              <a:tblPr firstRow="1" firstCol="1"/>
              <a:tblGrid>
                <a:gridCol w="268561">
                  <a:extLst>
                    <a:ext uri="{9D8B030D-6E8A-4147-A177-3AD203B41FA5}">
                      <a16:colId xmlns:a16="http://schemas.microsoft.com/office/drawing/2014/main" val="2491623639"/>
                    </a:ext>
                  </a:extLst>
                </a:gridCol>
                <a:gridCol w="3892464">
                  <a:extLst>
                    <a:ext uri="{9D8B030D-6E8A-4147-A177-3AD203B41FA5}">
                      <a16:colId xmlns:a16="http://schemas.microsoft.com/office/drawing/2014/main" val="2716684009"/>
                    </a:ext>
                  </a:extLst>
                </a:gridCol>
                <a:gridCol w="2813527">
                  <a:extLst>
                    <a:ext uri="{9D8B030D-6E8A-4147-A177-3AD203B41FA5}">
                      <a16:colId xmlns:a16="http://schemas.microsoft.com/office/drawing/2014/main" val="947257009"/>
                    </a:ext>
                  </a:extLst>
                </a:gridCol>
                <a:gridCol w="268561">
                  <a:extLst>
                    <a:ext uri="{9D8B030D-6E8A-4147-A177-3AD203B41FA5}">
                      <a16:colId xmlns:a16="http://schemas.microsoft.com/office/drawing/2014/main" val="1221260102"/>
                    </a:ext>
                  </a:extLst>
                </a:gridCol>
              </a:tblGrid>
              <a:tr h="241644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Gerenciamento da PAS – Planejamento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492192"/>
                  </a:ext>
                </a:extLst>
              </a:tr>
              <a:tr h="617364">
                <a:tc gridSpan="4"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Apresentação da Etapa 2 e resgates importantes vinculados à etapa anterior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Mobilização de recursos e atores para Etapa 2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Território e gestão de base populacional na APS e na AAE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Gerenciamento do processo de imunização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280905"/>
                  </a:ext>
                </a:extLst>
              </a:tr>
              <a:tr h="241644">
                <a:tc rowSpan="14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Processo de Tutoria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69970"/>
                  </a:ext>
                </a:extLst>
              </a:tr>
              <a:tr h="2416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571750" algn="ctr"/>
                        </a:tabLs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Alinhamento </a:t>
                      </a:r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-tutoria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146960"/>
                  </a:ext>
                </a:extLst>
              </a:tr>
              <a:tr h="366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914400" algn="l"/>
                          <a:tab pos="2571750" algn="ctr"/>
                        </a:tabLst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Alinhamento 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-Tutoria 1: antecipando o </a:t>
                      </a:r>
                      <a:r>
                        <a:rPr lang="pt-B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Workshop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 e oficinas tutoriais 2.1 APS e 2.1 AAE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14400" algn="l"/>
                          <a:tab pos="2571750" algn="ctr"/>
                        </a:tabLst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Alinhamento 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-Tutoria 2: antecipando as oficinas tutoriais 2.2 APS e 2.2 AAE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72387"/>
                  </a:ext>
                </a:extLst>
              </a:tr>
              <a:tr h="2416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571750" algn="ctr"/>
                        </a:tabLst>
                      </a:pPr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Workshop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212835"/>
                  </a:ext>
                </a:extLst>
              </a:tr>
              <a:tr h="497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Gestão de Base Populacional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Território em Saúde e Atenção Primária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Território Regional de Saúde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09477"/>
                  </a:ext>
                </a:extLst>
              </a:tr>
              <a:tr h="1877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Oficina Tutorial 2.1 APS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Oficina Tutorial 2.1 AAE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18552"/>
                  </a:ext>
                </a:extLst>
              </a:tr>
              <a:tr h="697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Giro na unidade APS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Territorialização como categoria de análise social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Conhecendo a população da área de abrangência da unidade (cadastro)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Estratificação de risco das famílias por vulnerabilidade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Identificação das subpopulações-alvo por fator de risco ou condição de saúde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Giro na unidade AAE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Conhecendo a equipe da unidade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Planificação como metodologia para organização da AAE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Conhecendo o perfil da unidade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Estrutura e ambiente/ambiente seguro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148337"/>
                  </a:ext>
                </a:extLst>
              </a:tr>
              <a:tr h="1877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Oficina Tutorial 2.2 APS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Oficina Tutorial 2.2 AAE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56057"/>
                  </a:ext>
                </a:extLst>
              </a:tr>
              <a:tr h="7595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Giro na sala de vacina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 dos macroprocessos da APS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Organização da sala de vacina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Microprocessos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relacionados à 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seguraça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 paciente 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Organização de processos relacionados à vacinação (atenção preventiva)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Giro na unidade AAE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 dos macroprocessos da AAE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Conhecer o território de abrangência do ambulatório de atenção especializada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32492"/>
                  </a:ext>
                </a:extLst>
              </a:tr>
              <a:tr h="1183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Alinhamento Pós-Tutoria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64338"/>
                  </a:ext>
                </a:extLst>
              </a:tr>
              <a:tr h="757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Principais pontos potentes identificados pelos tutores em suas respectivas unidades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Principais nós críticos identificados pelos tutores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Customizações realizadas no plano de ação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Pontos de intervenção importantes de serem levados à gestão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Exemplo de uma situação que demostre o engajamento da unidade com o PlanificaSUS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889152"/>
                  </a:ext>
                </a:extLst>
              </a:tr>
              <a:tr h="1990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Monitoramento da Tutoria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56812"/>
                  </a:ext>
                </a:extLst>
              </a:tr>
              <a:tr h="497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Acompanhar e verificar a necessidade de auxílio durante as atividades de dispersão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Analisar os indicadores, comparar os resultados obtidos com o objetivo de melhoria definido e realização do “A” do PDSA”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Identificação de pontos importantes para padronização do processo de trabalho local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20645"/>
                  </a:ext>
                </a:extLst>
              </a:tr>
              <a:tr h="2416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Gerenciamento da PAS - Monitoramento</a:t>
                      </a:r>
                      <a:r>
                        <a:rPr lang="pt-B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344721"/>
                  </a:ext>
                </a:extLst>
              </a:tr>
              <a:tr h="586805">
                <a:tc gridSpan="4"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Monitoramento do plano de ação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Padronização de processos vinculados à Etapa 2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Discussão dos resultados da Etapa 2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Conhecendo a proposta da Etapa 3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34769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EBCBD816-1774-49D9-A82B-EBA8FB86E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9" y="-7580523"/>
            <a:ext cx="5249169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009BCE5-7CCA-4623-9800-3BB3703E4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449" y="-7665630"/>
            <a:ext cx="143078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[FTDPN1]</a:t>
            </a: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Diagramação: Esta linha verde mais escura de “Gerenciamento da PAS – Monitoramento” deve tomar de um lado ao outro do quadro, assim como a linha onde há “planejamento” no início do quadro.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3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341658" y="2662202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015641"/>
                </a:solidFill>
                <a:ea typeface="Segoe UI" pitchFamily="34" charset="0"/>
                <a:cs typeface="Segoe UI" pitchFamily="34" charset="0"/>
              </a:rPr>
              <a:t>OS MACROPROCESSOS E MICROPROCESSOS QUE TRABALHAREMOS COM AS EQUIPES NA APS E AAE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20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63" y="2064550"/>
            <a:ext cx="10052222" cy="40728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 territorialização envolve o reconhecimento do ambiente, da população e da dinâmica social existentes às áreas. É preciso:</a:t>
            </a:r>
          </a:p>
          <a:p>
            <a:pPr algn="just"/>
            <a:endParaRPr lang="pt-BR" dirty="0"/>
          </a:p>
          <a:p>
            <a:pPr lvl="1" algn="just"/>
            <a:r>
              <a:rPr lang="pt-BR" sz="2200" dirty="0"/>
              <a:t> Conhecer e dialogar com a população</a:t>
            </a:r>
          </a:p>
          <a:p>
            <a:pPr lvl="1" algn="just"/>
            <a:endParaRPr lang="pt-BR" sz="2200" dirty="0"/>
          </a:p>
          <a:p>
            <a:pPr lvl="1" algn="just"/>
            <a:r>
              <a:rPr lang="pt-BR" sz="2200" dirty="0"/>
              <a:t> Identificar os problemas</a:t>
            </a:r>
          </a:p>
          <a:p>
            <a:pPr lvl="1" algn="just"/>
            <a:endParaRPr lang="pt-BR" sz="2200" dirty="0"/>
          </a:p>
          <a:p>
            <a:pPr lvl="1" algn="just"/>
            <a:r>
              <a:rPr lang="pt-BR" sz="2200" dirty="0"/>
              <a:t> Levantar dados epidemiológicos</a:t>
            </a:r>
          </a:p>
          <a:p>
            <a:pPr lvl="1" algn="just"/>
            <a:endParaRPr lang="pt-BR" sz="2200" dirty="0"/>
          </a:p>
          <a:p>
            <a:pPr lvl="1" algn="just"/>
            <a:r>
              <a:rPr lang="pt-BR" sz="2200" dirty="0"/>
              <a:t> Definir o perfil do território</a:t>
            </a:r>
          </a:p>
          <a:p>
            <a:pPr algn="just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Territorialização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ea typeface="+mn-lt"/>
                <a:cs typeface="+mn-lt"/>
              </a:rPr>
              <a:t>Territorialização é a apropriação/conhecimento do território pelas equipes da atenção primária, onde ocorre o mapeamento do território considerando fatores de aspectos distintos (físico, socioeconômico, sanitário, demográfico, rede social, dentre outros)</a:t>
            </a:r>
          </a:p>
        </p:txBody>
      </p:sp>
    </p:spTree>
    <p:extLst>
      <p:ext uri="{BB962C8B-B14F-4D97-AF65-F5344CB8AC3E}">
        <p14:creationId xmlns:p14="http://schemas.microsoft.com/office/powerpoint/2010/main" val="385547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67" y="2132789"/>
            <a:ext cx="10052222" cy="407280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Cadastrar 100% da população residente no território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Identificar 100% das lideranças comunitárias e entidades associativas e representativas da comunidade residente no território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Construir o mapa inteligente, destacando os aspectos geográficos, ambientais e sociais e marcando os problemas identificados em cada área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Metas da Territorialização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Orientação: </a:t>
            </a:r>
          </a:p>
          <a:p>
            <a:pPr algn="ctr">
              <a:defRPr/>
            </a:pPr>
            <a:endParaRPr lang="pt-BR" sz="1600" dirty="0">
              <a:ea typeface="+mn-lt"/>
              <a:cs typeface="+mn-lt"/>
            </a:endParaRPr>
          </a:p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Se o municipio já realizou a territorialização, verificar se há necessidade de abordar esse tema novamente</a:t>
            </a:r>
          </a:p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Quais os resultados encontrados no diagnóstico situacional? </a:t>
            </a:r>
          </a:p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O que precisa de melhoria? </a:t>
            </a:r>
          </a:p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Trazer esses pontos para a discussão junto a SES  </a:t>
            </a:r>
          </a:p>
        </p:txBody>
      </p:sp>
    </p:spTree>
    <p:extLst>
      <p:ext uri="{BB962C8B-B14F-4D97-AF65-F5344CB8AC3E}">
        <p14:creationId xmlns:p14="http://schemas.microsoft.com/office/powerpoint/2010/main" val="391955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015641"/>
                </a:solidFill>
                <a:ea typeface="Segoe UI" pitchFamily="34" charset="0"/>
                <a:cs typeface="Segoe UI" pitchFamily="34" charset="0"/>
              </a:rPr>
              <a:t>A TERRITORIALIZAÇÃO FAVORECE A GESTÃO DE BASE POPULACIONAL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66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590" y="2012308"/>
            <a:ext cx="9173949" cy="342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Exemplos do conhecimento da população na APS e na AAE: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Território mapeado (unidade/municipal/regional)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endParaRPr lang="pt-BR" sz="22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População cadastrada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endParaRPr lang="pt-BR" sz="22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Estratificação de risco familiar realizada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endParaRPr lang="pt-BR" sz="22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Subpopulações com condição crônica identificadas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Gestão de Base Populacional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378075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Orientação: </a:t>
            </a:r>
          </a:p>
          <a:p>
            <a:pPr algn="ctr">
              <a:defRPr/>
            </a:pPr>
            <a:endParaRPr lang="pt-BR" sz="1600" dirty="0">
              <a:ea typeface="+mn-lt"/>
              <a:cs typeface="+mn-lt"/>
            </a:endParaRPr>
          </a:p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Levantar mais exemplos referente ao tema de gestão de base populacional para discussão . Podemos orientar que a identificação da subpopulação com condição crônica pode ser iniciada pelo linha de cuidado priorizada na região</a:t>
            </a:r>
          </a:p>
        </p:txBody>
      </p:sp>
    </p:spTree>
    <p:extLst>
      <p:ext uri="{BB962C8B-B14F-4D97-AF65-F5344CB8AC3E}">
        <p14:creationId xmlns:p14="http://schemas.microsoft.com/office/powerpoint/2010/main" val="81690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43200" y="2012242"/>
            <a:ext cx="5916919" cy="1565614"/>
          </a:xfrm>
        </p:spPr>
        <p:txBody>
          <a:bodyPr>
            <a:noAutofit/>
          </a:bodyPr>
          <a:lstStyle/>
          <a:p>
            <a:r>
              <a:rPr lang="pt-BR" dirty="0"/>
              <a:t>3. Mobilização de recursos e atores para operacionalização da Etapa 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59467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72C8E-A46B-426A-A42B-B45A0C4E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Mobilização de recursos e atores para operacionalização da Etapa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39D82C-7C8C-4DE7-BC91-3DEF20B9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91869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Recursos e atores necessários para operacionalização da etapa 2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Cronograma com previsão de proteção de agenda das equipes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Itens importantes para viabilização do </a:t>
            </a:r>
            <a:r>
              <a:rPr lang="pt-BR" i="1" dirty="0"/>
              <a:t>Workshop 2</a:t>
            </a:r>
          </a:p>
          <a:p>
            <a:pPr algn="just"/>
            <a:endParaRPr lang="pt-BR" i="1" dirty="0"/>
          </a:p>
          <a:p>
            <a:pPr algn="just"/>
            <a:r>
              <a:rPr lang="pt-BR" dirty="0"/>
              <a:t>Itens importantes para realização das oficinas tutoriais 2.1 e 2.2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Qualificação dos atores necessários para apoiar o processo de tutoria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dirty="0"/>
              <a:t>Trazer para a discussão com relação os cursos do </a:t>
            </a:r>
            <a:r>
              <a:rPr lang="pt-BR" dirty="0" err="1"/>
              <a:t>EaD</a:t>
            </a:r>
            <a:r>
              <a:rPr lang="pt-BR" dirty="0"/>
              <a:t>, os dados de participantes que realizaram os cursos, quem falta realizar. </a:t>
            </a:r>
          </a:p>
          <a:p>
            <a:pPr algn="ctr">
              <a:defRPr/>
            </a:pPr>
            <a:r>
              <a:rPr lang="pt-BR" dirty="0"/>
              <a:t>Trazer demais pontos para discussão e personalizar o slide para apresentação junto a SES.</a:t>
            </a:r>
          </a:p>
        </p:txBody>
      </p:sp>
    </p:spTree>
    <p:extLst>
      <p:ext uri="{BB962C8B-B14F-4D97-AF65-F5344CB8AC3E}">
        <p14:creationId xmlns:p14="http://schemas.microsoft.com/office/powerpoint/2010/main" val="216689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5371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Neste slide temos por objetivo divulgar os cursos de capacitação do PlanificaSUS (estes podem ser utilizadas na discussão de mobilização de recursos para realização da etapa)</a:t>
            </a:r>
          </a:p>
        </p:txBody>
      </p:sp>
    </p:spTree>
    <p:extLst>
      <p:ext uri="{BB962C8B-B14F-4D97-AF65-F5344CB8AC3E}">
        <p14:creationId xmlns:p14="http://schemas.microsoft.com/office/powerpoint/2010/main" val="3971476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22679" y="2038047"/>
            <a:ext cx="4168162" cy="1390953"/>
          </a:xfrm>
        </p:spPr>
        <p:txBody>
          <a:bodyPr>
            <a:normAutofit/>
          </a:bodyPr>
          <a:lstStyle/>
          <a:p>
            <a:r>
              <a:rPr lang="pt-BR" dirty="0"/>
              <a:t>4. Território da Região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203594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830611"/>
            <a:ext cx="10052222" cy="1325563"/>
          </a:xfrm>
        </p:spPr>
        <p:txBody>
          <a:bodyPr/>
          <a:lstStyle/>
          <a:p>
            <a:r>
              <a:rPr lang="pt-BR" dirty="0"/>
              <a:t>Território da Região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01" y="1766456"/>
            <a:ext cx="10604969" cy="467182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Território APS</a:t>
            </a:r>
            <a:endParaRPr lang="pt-BR" dirty="0">
              <a:solidFill>
                <a:srgbClr val="015641"/>
              </a:solidFill>
            </a:endParaRPr>
          </a:p>
          <a:p>
            <a:pPr lvl="1" algn="just"/>
            <a:r>
              <a:rPr lang="pt-BR" dirty="0"/>
              <a:t>Mapeamento das unidades básicas de saúde da região</a:t>
            </a: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Mapeamento do sistema de apoio nos municípios</a:t>
            </a:r>
          </a:p>
          <a:p>
            <a:pPr lvl="1" algn="just"/>
            <a:r>
              <a:rPr lang="pt-BR" dirty="0"/>
              <a:t>Mapeamento do transporte sanitário</a:t>
            </a: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Mapeamento prontuários</a:t>
            </a:r>
          </a:p>
          <a:p>
            <a:pPr algn="just"/>
            <a:r>
              <a:rPr lang="pt-BR" dirty="0"/>
              <a:t>Território AAE</a:t>
            </a:r>
            <a:endParaRPr lang="pt-BR" dirty="0">
              <a:solidFill>
                <a:srgbClr val="015641"/>
              </a:solidFill>
            </a:endParaRPr>
          </a:p>
          <a:p>
            <a:pPr lvl="1" algn="just"/>
            <a:r>
              <a:rPr lang="pt-BR" dirty="0"/>
              <a:t>Unidades básicas de saúde vinculadas ao ambulatório</a:t>
            </a: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Distância dos municípios ao ambulatório</a:t>
            </a:r>
          </a:p>
          <a:p>
            <a:pPr lvl="1" algn="just"/>
            <a:r>
              <a:rPr lang="pt-BR" dirty="0"/>
              <a:t>Território sanitário pactuado para chegada AAE</a:t>
            </a:r>
          </a:p>
          <a:p>
            <a:pPr algn="just"/>
            <a:r>
              <a:rPr lang="pt-BR" dirty="0"/>
              <a:t>Fluxos Macrorregião</a:t>
            </a:r>
          </a:p>
          <a:p>
            <a:pPr lvl="1" algn="just"/>
            <a:r>
              <a:rPr lang="pt-BR" dirty="0"/>
              <a:t>Pactuações de fluxos para macrorregião de saúde</a:t>
            </a:r>
          </a:p>
          <a:p>
            <a:pPr lvl="1" algn="just"/>
            <a:r>
              <a:rPr lang="pt-BR" dirty="0"/>
              <a:t>Pactuações do transporte sanitário</a:t>
            </a:r>
          </a:p>
          <a:p>
            <a:pPr lvl="1" algn="just"/>
            <a:r>
              <a:rPr lang="pt-BR" dirty="0"/>
              <a:t>Sistema de apoio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>
                <a:cs typeface="Calibri"/>
              </a:rPr>
              <a:t>Discutir junto à gestão sobre o conhecimento do território na região. É importante que seja estimulado um olhar ampliado sobre o território e que são importantes para a integração de APS e AAE lá na etapa 5</a:t>
            </a: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56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62400" y="2163905"/>
            <a:ext cx="4603101" cy="1265095"/>
          </a:xfrm>
        </p:spPr>
        <p:txBody>
          <a:bodyPr>
            <a:normAutofit fontScale="90000"/>
          </a:bodyPr>
          <a:lstStyle/>
          <a:p>
            <a:r>
              <a:rPr lang="pt-BR" dirty="0"/>
              <a:t>5. Discutindo Macroprocessos básicos da APS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74346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Macroprocessos Básicos da APS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61778" cy="3644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Realizar discussão sobre os pontos abaixo, de acordo com o contexto estadual, verificando: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  <a:p>
            <a:pPr algn="just"/>
            <a:r>
              <a:rPr lang="pt-BR" dirty="0"/>
              <a:t>Territorialização como categoria de análise social (trazer elementos de olhar da gestão sobre a territorialização)</a:t>
            </a:r>
          </a:p>
          <a:p>
            <a:pPr algn="just"/>
            <a:r>
              <a:rPr lang="pt-BR" dirty="0"/>
              <a:t>Conhecimento da população da área de abrangência da unidade por meio do cadastro</a:t>
            </a:r>
          </a:p>
          <a:p>
            <a:pPr algn="just"/>
            <a:r>
              <a:rPr lang="pt-BR" dirty="0"/>
              <a:t>Estratificação de risco familiar</a:t>
            </a:r>
          </a:p>
          <a:p>
            <a:pPr algn="just"/>
            <a:r>
              <a:rPr lang="pt-BR" dirty="0"/>
              <a:t>Identificação das subpopulações alvo por fator de risco ou condição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>
                <a:cs typeface="Calibri"/>
              </a:rPr>
              <a:t>Discutir junto à gestão a importância do processo e os indicadores que refletem o processo.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6484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Cadastro Familiar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015641"/>
                </a:solidFill>
              </a:rPr>
              <a:t>O Cadastro familiar como processo de conhecimento da população </a:t>
            </a:r>
          </a:p>
          <a:p>
            <a:pPr lvl="1" algn="just"/>
            <a:r>
              <a:rPr lang="pt-BR" sz="2200" dirty="0"/>
              <a:t>O cadastro familiar permite que as unidades de saúde conheçam a população da sua área de abrangência. Essa população cadastrada pela APS é também a população do ambulatório especializado, quando cadastrado?</a:t>
            </a:r>
            <a:endParaRPr lang="pt-BR" sz="2200" dirty="0">
              <a:solidFill>
                <a:srgbClr val="015641"/>
              </a:solidFill>
            </a:endParaRPr>
          </a:p>
          <a:p>
            <a:pPr marL="457200" lvl="1" indent="0" algn="just">
              <a:buNone/>
            </a:pPr>
            <a:endParaRPr lang="pt-BR" sz="2200" dirty="0">
              <a:solidFill>
                <a:srgbClr val="015641"/>
              </a:solidFill>
            </a:endParaRPr>
          </a:p>
          <a:p>
            <a:pPr algn="just"/>
            <a:r>
              <a:rPr lang="pt-BR" dirty="0"/>
              <a:t>É importante discutir:</a:t>
            </a:r>
            <a:endParaRPr lang="pt-BR" dirty="0">
              <a:solidFill>
                <a:srgbClr val="015641"/>
              </a:solidFill>
            </a:endParaRPr>
          </a:p>
          <a:p>
            <a:pPr lvl="1" algn="just"/>
            <a:r>
              <a:rPr lang="pt-BR" sz="2200" dirty="0"/>
              <a:t>Como está o processo de cadastro hoje na região/município?</a:t>
            </a:r>
          </a:p>
          <a:p>
            <a:pPr lvl="1" algn="just"/>
            <a:r>
              <a:rPr lang="pt-BR" sz="2200" dirty="0">
                <a:solidFill>
                  <a:srgbClr val="015641"/>
                </a:solidFill>
              </a:rPr>
              <a:t>Como a SES/SMS vem monitorando o cadastro no Previne Brasil?</a:t>
            </a:r>
          </a:p>
          <a:p>
            <a:pPr lvl="1" algn="just"/>
            <a:r>
              <a:rPr lang="pt-BR" sz="2200" dirty="0"/>
              <a:t>Quais estratégias já são adotadas e quais podem ser adotadas para melhoria do processo?</a:t>
            </a:r>
            <a:endParaRPr lang="pt-BR" sz="2200" dirty="0">
              <a:solidFill>
                <a:srgbClr val="01564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>
                <a:cs typeface="Calibri"/>
              </a:rPr>
              <a:t>Discutir junto à gestão a importância do processo e os indicadores que refletem o processo</a:t>
            </a: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1500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Estratificação de Risco Familiar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É utilizada a estratificação de risco familiar?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>
                <a:solidFill>
                  <a:srgbClr val="015641"/>
                </a:solidFill>
              </a:rPr>
              <a:t>A estratificação de risco familiar é considerada na organização das visitas domiciliares?</a:t>
            </a:r>
          </a:p>
          <a:p>
            <a:pPr marL="0" indent="0" algn="just">
              <a:buNone/>
            </a:pPr>
            <a:endParaRPr lang="pt-BR" dirty="0">
              <a:solidFill>
                <a:srgbClr val="015641"/>
              </a:solidFill>
            </a:endParaRPr>
          </a:p>
          <a:p>
            <a:pPr algn="just"/>
            <a:r>
              <a:rPr lang="pt-BR" dirty="0"/>
              <a:t>A estratificação de risco familiar é utilizada para distribuição das famílias por microárea?</a:t>
            </a:r>
            <a:endParaRPr lang="pt-BR" dirty="0">
              <a:solidFill>
                <a:srgbClr val="01564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b="1" dirty="0"/>
          </a:p>
          <a:p>
            <a:pPr algn="ctr">
              <a:defRPr/>
            </a:pPr>
            <a:r>
              <a:rPr lang="pt-BR" dirty="0">
                <a:cs typeface="Calibri"/>
              </a:rPr>
              <a:t>Discutir junto à gestão a importância do processo e os indicadores que refletem o processo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484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1188" y="2163905"/>
            <a:ext cx="6054313" cy="1154648"/>
          </a:xfrm>
        </p:spPr>
        <p:txBody>
          <a:bodyPr>
            <a:normAutofit fontScale="90000"/>
          </a:bodyPr>
          <a:lstStyle/>
          <a:p>
            <a:r>
              <a:rPr lang="pt-BR" dirty="0"/>
              <a:t>6. Discutindo sobre microprocesso sala de vacina e macroprocesso preventivo vacinação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582231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Microprocesso Sala de Vacina e Macroprocesso Preventivo de Vacinação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052222" cy="4217554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Microprocesso Sala de Vacina </a:t>
            </a:r>
            <a:endParaRPr lang="pt-BR" dirty="0">
              <a:solidFill>
                <a:srgbClr val="015641"/>
              </a:solidFill>
            </a:endParaRPr>
          </a:p>
          <a:p>
            <a:pPr lvl="1" algn="just"/>
            <a:r>
              <a:rPr lang="pt-BR" sz="2200" dirty="0"/>
              <a:t>Como está a organização das salas de vacina na região/município?</a:t>
            </a:r>
          </a:p>
          <a:p>
            <a:pPr lvl="1" algn="just"/>
            <a:r>
              <a:rPr lang="pt-BR" sz="2200" dirty="0"/>
              <a:t>Há pontos relevantes a serem considerados para toda região/município? Quais as estratégias adotadas para melhoria do processo? </a:t>
            </a:r>
            <a:endParaRPr lang="pt-BR" sz="2200" dirty="0">
              <a:solidFill>
                <a:srgbClr val="015641"/>
              </a:solidFill>
            </a:endParaRPr>
          </a:p>
          <a:p>
            <a:pPr algn="just"/>
            <a:r>
              <a:rPr lang="pt-BR" dirty="0"/>
              <a:t>Macroprocesso Preventivo de Vacinação</a:t>
            </a:r>
          </a:p>
          <a:p>
            <a:pPr lvl="1" algn="just"/>
            <a:r>
              <a:rPr lang="pt-BR" sz="2000" dirty="0"/>
              <a:t>Como está a cobertura vacinal na região/município?</a:t>
            </a:r>
          </a:p>
          <a:p>
            <a:pPr lvl="1" algn="just"/>
            <a:r>
              <a:rPr lang="pt-BR" sz="2200" dirty="0"/>
              <a:t>Existem campanhas de vacinação? Quais campanhas são realizadas? Estão de acordo com a população identificada no território? </a:t>
            </a:r>
          </a:p>
          <a:p>
            <a:pPr lvl="1" algn="just"/>
            <a:r>
              <a:rPr lang="pt-BR" sz="2200" dirty="0"/>
              <a:t>É monitorado os resultados das campanhas de vacinação? </a:t>
            </a:r>
          </a:p>
          <a:p>
            <a:pPr lvl="1" algn="just"/>
            <a:r>
              <a:rPr lang="pt-BR" sz="2200" dirty="0">
                <a:solidFill>
                  <a:srgbClr val="015641"/>
                </a:solidFill>
              </a:rPr>
              <a:t>Como a SES/SMS vem monitorando os indicadores de vacinação? </a:t>
            </a:r>
            <a:r>
              <a:rPr lang="pt-BR" sz="2200" dirty="0"/>
              <a:t>Quais estratégias já adotadas para melhoria desse processo?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>
                <a:cs typeface="Calibri"/>
              </a:rPr>
              <a:t>Discutir junto à gestão a importância do processo e os indicadores que refletem o processo</a:t>
            </a: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9324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27600" y="2163905"/>
            <a:ext cx="3637901" cy="1154648"/>
          </a:xfrm>
        </p:spPr>
        <p:txBody>
          <a:bodyPr>
            <a:normAutofit/>
          </a:bodyPr>
          <a:lstStyle/>
          <a:p>
            <a:r>
              <a:rPr lang="pt-BR" dirty="0"/>
              <a:t>7. Análise local e plano de 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760034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local e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/>
              <a:t>Objetivo da atividade</a:t>
            </a:r>
            <a:r>
              <a:rPr lang="pt-BR" dirty="0"/>
              <a:t>:  Realizar a análise local para identificar, investigar e priorizar problemas e oportunidades de melhorias relacionadas a etapa. Construir plano de ação customizado a realidade local, considerando:</a:t>
            </a:r>
          </a:p>
          <a:p>
            <a:pPr marL="457200" lvl="1" indent="0" algn="just">
              <a:buNone/>
            </a:pPr>
            <a:endParaRPr lang="pt-BR" sz="22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1" algn="just"/>
            <a:r>
              <a:rPr lang="pt-BR" sz="2200" dirty="0">
                <a:solidFill>
                  <a:srgbClr val="015641"/>
                </a:solidFill>
              </a:rPr>
              <a:t>Situação atual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15641"/>
              </a:solidFill>
            </a:endParaRPr>
          </a:p>
          <a:p>
            <a:pPr lvl="1" algn="just"/>
            <a:r>
              <a:rPr lang="pt-BR" sz="2200" dirty="0">
                <a:solidFill>
                  <a:srgbClr val="015641"/>
                </a:solidFill>
              </a:rPr>
              <a:t>Análise (causa raiz)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15641"/>
              </a:solidFill>
            </a:endParaRPr>
          </a:p>
          <a:p>
            <a:pPr lvl="1" algn="just"/>
            <a:r>
              <a:rPr lang="pt-BR" sz="2200" dirty="0"/>
              <a:t>Objetivo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15641"/>
              </a:solidFill>
            </a:endParaRPr>
          </a:p>
          <a:p>
            <a:pPr lvl="1" algn="just"/>
            <a:r>
              <a:rPr lang="pt-BR" sz="2200" dirty="0">
                <a:solidFill>
                  <a:srgbClr val="015641"/>
                </a:solidFill>
              </a:rPr>
              <a:t>Metas e Indicadores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3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96620" y="0"/>
            <a:ext cx="2466457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7" name="Espaço Reservado para Conteúdo 8">
            <a:extLst>
              <a:ext uri="{FF2B5EF4-FFF2-40B4-BE49-F238E27FC236}">
                <a16:creationId xmlns:a16="http://schemas.microsoft.com/office/drawing/2014/main" id="{DCA115DE-F02A-429E-94CD-C549000FA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574982"/>
              </p:ext>
            </p:extLst>
          </p:nvPr>
        </p:nvGraphicFramePr>
        <p:xfrm>
          <a:off x="442783" y="2441013"/>
          <a:ext cx="10375905" cy="334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9428">
                  <a:extLst>
                    <a:ext uri="{9D8B030D-6E8A-4147-A177-3AD203B41FA5}">
                      <a16:colId xmlns:a16="http://schemas.microsoft.com/office/drawing/2014/main" val="355230656"/>
                    </a:ext>
                  </a:extLst>
                </a:gridCol>
                <a:gridCol w="2116477">
                  <a:extLst>
                    <a:ext uri="{9D8B030D-6E8A-4147-A177-3AD203B41FA5}">
                      <a16:colId xmlns:a16="http://schemas.microsoft.com/office/drawing/2014/main" val="2330279056"/>
                    </a:ext>
                  </a:extLst>
                </a:gridCol>
              </a:tblGrid>
              <a:tr h="38297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Atividade​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Tempo​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19951"/>
                  </a:ext>
                </a:extLst>
              </a:tr>
              <a:tr h="41076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1: Monitoramento do plano de ação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800" b="0" i="0" u="none" strike="noStrike" noProof="0" dirty="0">
                          <a:effectLst/>
                          <a:latin typeface="+mn-lt"/>
                        </a:rPr>
                        <a:t>1 hora 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2032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2: Apresentação da Etapa 2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dirty="0"/>
                        <a:t>30 minutos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4990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3: </a:t>
                      </a:r>
                      <a:r>
                        <a:rPr lang="pt-BR" sz="1800" b="0" i="0" u="none" strike="noStrike" noProof="0" dirty="0">
                          <a:effectLst/>
                          <a:latin typeface="+mn-lt"/>
                        </a:rPr>
                        <a:t>Mobilização de recursos e atores para operacionalização da Etapa 2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dirty="0"/>
                        <a:t>1 hora e 30 minutos 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64219"/>
                  </a:ext>
                </a:extLst>
              </a:tr>
              <a:tr h="38297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800" b="0" i="0" u="none" strike="noStrike" noProof="0" dirty="0">
                          <a:effectLst/>
                          <a:latin typeface="Calibri"/>
                        </a:rPr>
                        <a:t>Atividade 4: Território da Região de Saúde</a:t>
                      </a:r>
                      <a:endParaRPr lang="pt-BR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800" b="0" i="0" u="none" strike="noStrike" noProof="0" dirty="0">
                          <a:effectLst/>
                          <a:latin typeface="Calibri"/>
                        </a:rPr>
                        <a:t>1 hora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525572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5: Discutindo</a:t>
                      </a:r>
                      <a:r>
                        <a:rPr lang="pt-BR" sz="1800" baseline="0" dirty="0">
                          <a:effectLst/>
                        </a:rPr>
                        <a:t> os macroprocessos básicos da APS 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30 minutos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654093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6: Discutindo sobre microprocesso sala de vacina e macroprocesso preventivo vacinação</a:t>
                      </a:r>
                      <a:endParaRPr lang="pt-BR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9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30 minutos</a:t>
                      </a:r>
                    </a:p>
                  </a:txBody>
                  <a:tcPr>
                    <a:solidFill>
                      <a:srgbClr val="EB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03583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7: Análise local e plano de ação</a:t>
                      </a:r>
                      <a:endParaRPr lang="pt-BR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hora 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61467" y="1791467"/>
            <a:ext cx="3604034" cy="1637533"/>
          </a:xfrm>
        </p:spPr>
        <p:txBody>
          <a:bodyPr>
            <a:normAutofit/>
          </a:bodyPr>
          <a:lstStyle/>
          <a:p>
            <a:r>
              <a:rPr lang="pt-BR" dirty="0"/>
              <a:t>1. Monitoramento do plano de 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76253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do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63611"/>
            <a:ext cx="10052222" cy="412417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Revisar as ações do plano de ação pactuado na etapa anterior;</a:t>
            </a:r>
          </a:p>
          <a:p>
            <a:pPr algn="just"/>
            <a:endParaRPr lang="pt-BR" dirty="0">
              <a:solidFill>
                <a:srgbClr val="015641"/>
              </a:solidFill>
            </a:endParaRPr>
          </a:p>
          <a:p>
            <a:pPr algn="just"/>
            <a:r>
              <a:rPr lang="pt-BR" dirty="0"/>
              <a:t>Atentar-se ao cumprimento do prazo, conformidade com o planejado, avaliação do resultado ou produto elaborado e registro;</a:t>
            </a:r>
          </a:p>
          <a:p>
            <a:pPr algn="just"/>
            <a:endParaRPr lang="pt-BR" dirty="0">
              <a:solidFill>
                <a:srgbClr val="015641"/>
              </a:solidFill>
            </a:endParaRPr>
          </a:p>
          <a:p>
            <a:pPr algn="just"/>
            <a:r>
              <a:rPr lang="pt-BR" dirty="0"/>
              <a:t>Identificar ações não realizadas, parcialmente ou totalmente e discutir a justificativa do não cumprimento;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Repactuar as ações não realização no plano de ação que será acordado no final da oficina vigente.</a:t>
            </a:r>
            <a:endParaRPr lang="pt-BR" dirty="0">
              <a:solidFill>
                <a:srgbClr val="01564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607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Apresentação da Etapa 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9200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dirty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>
                <a:latin typeface="Calibri"/>
                <a:cs typeface="Calibri"/>
              </a:rPr>
              <a:t>Objetivo da atividade:  </a:t>
            </a:r>
            <a:r>
              <a:rPr lang="pt-BR">
                <a:latin typeface="Calibri"/>
                <a:cs typeface="Calibri"/>
              </a:rPr>
              <a:t>Compreender a proposta da etapa de forma global, identificando ações operacionais da gestão e necessidades para o processo de tutoria.</a:t>
            </a:r>
            <a:endParaRPr lang="pt-BR">
              <a:cs typeface="Calibri"/>
            </a:endParaRPr>
          </a:p>
          <a:p>
            <a:pPr marL="0" indent="0" algn="just">
              <a:buFontTx/>
              <a:buNone/>
            </a:pPr>
            <a:endParaRPr lang="pt-BR">
              <a:cs typeface="Calibri"/>
            </a:endParaRPr>
          </a:p>
          <a:p>
            <a:pPr algn="just"/>
            <a:r>
              <a:rPr lang="pt-BR">
                <a:latin typeface="Calibri"/>
                <a:cs typeface="Calibri"/>
              </a:rPr>
              <a:t>É importante que o grupo condutor compreenda a etapa proposta, sinta-se seguro das atividades e tenha clareza dos próximos passos que serão planejados, operacionalizados e monitorados.</a:t>
            </a:r>
            <a:endParaRPr lang="pt-BR">
              <a:cs typeface="Calibri"/>
            </a:endParaRPr>
          </a:p>
          <a:p>
            <a:pPr marL="0" indent="0" algn="just">
              <a:buFontTx/>
              <a:buNone/>
            </a:pPr>
            <a:endParaRPr lang="pt-BR"/>
          </a:p>
          <a:p>
            <a:pPr algn="just"/>
            <a:r>
              <a:rPr lang="pt-BR">
                <a:latin typeface="Calibri"/>
                <a:cs typeface="Calibri"/>
              </a:rPr>
              <a:t>Após conhecer a etapa, revisitar processos importante para execução da etapa vigente.</a:t>
            </a:r>
            <a:endParaRPr lang="pt-BR">
              <a:cs typeface="Calibri"/>
            </a:endParaRPr>
          </a:p>
          <a:p>
            <a:pPr marL="0" indent="0" algn="just">
              <a:buFontTx/>
              <a:buNone/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Apresentação da Etapa 2</a:t>
            </a:r>
          </a:p>
        </p:txBody>
      </p:sp>
    </p:spTree>
    <p:extLst>
      <p:ext uri="{BB962C8B-B14F-4D97-AF65-F5344CB8AC3E}">
        <p14:creationId xmlns:p14="http://schemas.microsoft.com/office/powerpoint/2010/main" val="412838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ea typeface="+mn-lt"/>
              <a:cs typeface="+mn-lt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868902" y="2307828"/>
            <a:ext cx="10266534" cy="2242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rgbClr val="015641"/>
                </a:solidFill>
                <a:latin typeface="Calibri"/>
                <a:cs typeface="Calibri"/>
              </a:rPr>
              <a:t>A temática da Etapa 2 do PlanificaSUS é: </a:t>
            </a:r>
            <a:br>
              <a:rPr lang="pt-BR" sz="3200" dirty="0">
                <a:solidFill>
                  <a:srgbClr val="015641"/>
                </a:solidFill>
                <a:latin typeface="Calibri"/>
                <a:cs typeface="Calibri"/>
              </a:rPr>
            </a:br>
            <a:br>
              <a:rPr lang="pt-BR" sz="3200" dirty="0">
                <a:solidFill>
                  <a:srgbClr val="015641"/>
                </a:solidFill>
                <a:latin typeface="Calibri"/>
                <a:cs typeface="Calibri"/>
              </a:rPr>
            </a:br>
            <a:r>
              <a:rPr lang="pt-BR" sz="3200" dirty="0">
                <a:solidFill>
                  <a:srgbClr val="015641"/>
                </a:solidFill>
                <a:latin typeface="Calibri"/>
                <a:cs typeface="Calibri"/>
              </a:rPr>
              <a:t>“</a:t>
            </a:r>
            <a:r>
              <a:rPr lang="pt-BR" sz="3200" b="1" dirty="0">
                <a:solidFill>
                  <a:srgbClr val="015641"/>
                </a:solidFill>
                <a:latin typeface="Calibri"/>
                <a:cs typeface="Calibri"/>
              </a:rPr>
              <a:t>Território e Gestão de Base Populacional</a:t>
            </a:r>
            <a:r>
              <a:rPr lang="pt-BR" sz="3200" dirty="0">
                <a:solidFill>
                  <a:srgbClr val="015641"/>
                </a:solidFill>
                <a:latin typeface="Calibri"/>
                <a:cs typeface="Calibri"/>
              </a:rPr>
              <a:t>” </a:t>
            </a:r>
          </a:p>
        </p:txBody>
      </p:sp>
    </p:spTree>
    <p:extLst>
      <p:ext uri="{BB962C8B-B14F-4D97-AF65-F5344CB8AC3E}">
        <p14:creationId xmlns:p14="http://schemas.microsoft.com/office/powerpoint/2010/main" val="1214598316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2037</Words>
  <Application>Microsoft Office PowerPoint</Application>
  <PresentationFormat>Widescreen</PresentationFormat>
  <Paragraphs>299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Capa Início</vt:lpstr>
      <vt:lpstr>Capa Seção</vt:lpstr>
      <vt:lpstr>Conteúdo 1</vt:lpstr>
      <vt:lpstr>Conteúdo 2</vt:lpstr>
      <vt:lpstr>Conteúdo 3</vt:lpstr>
      <vt:lpstr>Capa Final</vt:lpstr>
      <vt:lpstr>Território e Gestão de Base Populacional Oficina de Planejamento SES</vt:lpstr>
      <vt:lpstr>Apresentação do PowerPoint</vt:lpstr>
      <vt:lpstr>Atividades</vt:lpstr>
      <vt:lpstr>Painel de Atividades</vt:lpstr>
      <vt:lpstr>1. Monitoramento do plano de ação</vt:lpstr>
      <vt:lpstr>Monitoramento do plano de ação</vt:lpstr>
      <vt:lpstr>2. Apresentação da Etapa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 Mobilização de recursos e atores para operacionalização da Etapa 2</vt:lpstr>
      <vt:lpstr>Mobilização de recursos e atores para operacionalização da Etapa 2</vt:lpstr>
      <vt:lpstr>4. Território da Região de Saúde</vt:lpstr>
      <vt:lpstr>Território da Região de Saúde</vt:lpstr>
      <vt:lpstr>5. Discutindo Macroprocessos básicos da APS</vt:lpstr>
      <vt:lpstr>Macroprocessos Básicos da APS </vt:lpstr>
      <vt:lpstr>Cadastro Familiar</vt:lpstr>
      <vt:lpstr>Estratificação de Risco Familiar</vt:lpstr>
      <vt:lpstr>6. Discutindo sobre microprocesso sala de vacina e macroprocesso preventivo vacinação</vt:lpstr>
      <vt:lpstr>Microprocesso Sala de Vacina e Macroprocesso Preventivo de Vacinação</vt:lpstr>
      <vt:lpstr>7. Análise local e plano de ação</vt:lpstr>
      <vt:lpstr>Análise local e plano de 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Território e Gestão de Base Populacional Oficina de Planejamento SES</dc:title>
  <dc:creator>Francisco Timbó de Paiva Neto</dc:creator>
  <cp:lastModifiedBy>Adriane Reis Arcos</cp:lastModifiedBy>
  <cp:revision>3</cp:revision>
  <dcterms:created xsi:type="dcterms:W3CDTF">2022-01-04T19:39:55Z</dcterms:created>
  <dcterms:modified xsi:type="dcterms:W3CDTF">2022-01-04T21:15:51Z</dcterms:modified>
</cp:coreProperties>
</file>