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25"/>
  </p:notesMasterIdLst>
  <p:handoutMasterIdLst>
    <p:handoutMasterId r:id="rId26"/>
  </p:handoutMasterIdLst>
  <p:sldIdLst>
    <p:sldId id="263" r:id="rId7"/>
    <p:sldId id="265" r:id="rId8"/>
    <p:sldId id="272" r:id="rId9"/>
    <p:sldId id="1663" r:id="rId10"/>
    <p:sldId id="1664" r:id="rId11"/>
    <p:sldId id="1665" r:id="rId12"/>
    <p:sldId id="1666" r:id="rId13"/>
    <p:sldId id="273" r:id="rId14"/>
    <p:sldId id="276" r:id="rId15"/>
    <p:sldId id="1667" r:id="rId16"/>
    <p:sldId id="1668" r:id="rId17"/>
    <p:sldId id="1669" r:id="rId18"/>
    <p:sldId id="277" r:id="rId19"/>
    <p:sldId id="1670" r:id="rId20"/>
    <p:sldId id="1671" r:id="rId21"/>
    <p:sldId id="1672" r:id="rId22"/>
    <p:sldId id="1673" r:id="rId23"/>
    <p:sldId id="26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41"/>
    <a:srgbClr val="008387"/>
    <a:srgbClr val="B9D9CA"/>
    <a:srgbClr val="004936"/>
    <a:srgbClr val="003F2E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5641"/>
                </a:solidFill>
              </a:defRPr>
            </a:lvl1pPr>
            <a:lvl2pPr>
              <a:defRPr>
                <a:solidFill>
                  <a:srgbClr val="015641"/>
                </a:solidFill>
              </a:defRPr>
            </a:lvl2pPr>
            <a:lvl3pPr>
              <a:defRPr>
                <a:solidFill>
                  <a:srgbClr val="015641"/>
                </a:solidFill>
              </a:defRPr>
            </a:lvl3pPr>
            <a:lvl4pPr>
              <a:defRPr>
                <a:solidFill>
                  <a:srgbClr val="015641"/>
                </a:solidFill>
              </a:defRPr>
            </a:lvl4pPr>
            <a:lvl5pPr>
              <a:defRPr>
                <a:solidFill>
                  <a:srgbClr val="01564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3F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7" t="-1021" b="-1"/>
          <a:stretch/>
        </p:blipFill>
        <p:spPr>
          <a:xfrm>
            <a:off x="8572500" y="2465896"/>
            <a:ext cx="3619499" cy="2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1564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9D9C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83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>
          <a:xfrm>
            <a:off x="10957399" y="3956179"/>
            <a:ext cx="1237712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1564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15641"/>
              </a:solidFill>
            </a:endParaRPr>
          </a:p>
          <a:p>
            <a:pPr algn="ctr"/>
            <a:r>
              <a:rPr lang="pt-BR" dirty="0">
                <a:solidFill>
                  <a:srgbClr val="015641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15641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15641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07236" y="2582779"/>
            <a:ext cx="7584764" cy="970179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prstClr val="white"/>
                </a:solidFill>
              </a:rPr>
              <a:t>Roteiro de Apresentação da Unidade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Número de profissional por categoria de profissional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0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Capacidade Operacional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r>
              <a:rPr lang="pt-BR" sz="2000" dirty="0"/>
              <a:t>Capacidade planejada/ capacidade operacional</a:t>
            </a:r>
          </a:p>
          <a:p>
            <a:r>
              <a:rPr lang="pt-BR" sz="2000" dirty="0"/>
              <a:t>Número de consultórios </a:t>
            </a:r>
          </a:p>
          <a:p>
            <a:r>
              <a:rPr lang="pt-BR" sz="2000" dirty="0"/>
              <a:t>Número de consultas/dia</a:t>
            </a:r>
          </a:p>
          <a:p>
            <a:r>
              <a:rPr lang="pt-BR" sz="2000" dirty="0"/>
              <a:t>Coleta exames/dia</a:t>
            </a:r>
          </a:p>
          <a:p>
            <a:r>
              <a:rPr lang="pt-BR" sz="2000" dirty="0"/>
              <a:t>Exames/equipamento/dia </a:t>
            </a:r>
          </a:p>
        </p:txBody>
      </p:sp>
    </p:spTree>
    <p:extLst>
      <p:ext uri="{BB962C8B-B14F-4D97-AF65-F5344CB8AC3E}">
        <p14:creationId xmlns:p14="http://schemas.microsoft.com/office/powerpoint/2010/main" val="320970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Fluxo geral de atendimento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r>
              <a:rPr lang="pt-BR" sz="2000" dirty="0"/>
              <a:t>Horários de pico:</a:t>
            </a:r>
          </a:p>
          <a:p>
            <a:endParaRPr lang="pt-BR" sz="2000" dirty="0"/>
          </a:p>
          <a:p>
            <a:r>
              <a:rPr lang="pt-BR" sz="2000" dirty="0"/>
              <a:t>Horários de acolhimento: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Tempo médio de espera para os atendimentos: </a:t>
            </a:r>
          </a:p>
        </p:txBody>
      </p:sp>
    </p:spTree>
    <p:extLst>
      <p:ext uri="{BB962C8B-B14F-4D97-AF65-F5344CB8AC3E}">
        <p14:creationId xmlns:p14="http://schemas.microsoft.com/office/powerpoint/2010/main" val="49475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2360F-94F6-41C0-8CD0-38391ED8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521" y="2163905"/>
            <a:ext cx="4787980" cy="1265095"/>
          </a:xfrm>
        </p:spPr>
        <p:txBody>
          <a:bodyPr>
            <a:normAutofit/>
          </a:bodyPr>
          <a:lstStyle/>
          <a:p>
            <a:r>
              <a:rPr lang="pt-BR" dirty="0"/>
              <a:t>Cuidado com as Condições Crônicas</a:t>
            </a:r>
          </a:p>
        </p:txBody>
      </p:sp>
    </p:spTree>
    <p:extLst>
      <p:ext uri="{BB962C8B-B14F-4D97-AF65-F5344CB8AC3E}">
        <p14:creationId xmlns:p14="http://schemas.microsoft.com/office/powerpoint/2010/main" val="368734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Perfil assistencial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r>
              <a:rPr lang="pt-BR" sz="2000" dirty="0"/>
              <a:t>Perfil epidemiológico prevalente (IAM, criança pré-termo, etc...)  </a:t>
            </a:r>
          </a:p>
          <a:p>
            <a:r>
              <a:rPr lang="pt-BR" sz="2000" dirty="0"/>
              <a:t>Faixa etária que mais utiliza o serviço</a:t>
            </a:r>
          </a:p>
          <a:p>
            <a:r>
              <a:rPr lang="pt-BR" sz="2000" dirty="0"/>
              <a:t>Principais causas encaminhamentos</a:t>
            </a:r>
          </a:p>
          <a:p>
            <a:r>
              <a:rPr lang="pt-BR" sz="2000" dirty="0"/>
              <a:t>Taxa de absenteísmo em consultas </a:t>
            </a:r>
          </a:p>
        </p:txBody>
      </p:sp>
    </p:spTree>
    <p:extLst>
      <p:ext uri="{BB962C8B-B14F-4D97-AF65-F5344CB8AC3E}">
        <p14:creationId xmlns:p14="http://schemas.microsoft.com/office/powerpoint/2010/main" val="77238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Protocolos implantados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2525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Indicadores monitorados na unidade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1866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Desafios e oportunidades de melhoria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r>
              <a:rPr lang="pt-BR" sz="2000" dirty="0"/>
              <a:t>Citar, aqui, as questões mais relevantes identificadas pela equipe para o planejamento da melhoria.</a:t>
            </a:r>
          </a:p>
          <a:p>
            <a:endParaRPr lang="pt-BR" sz="2000" dirty="0"/>
          </a:p>
          <a:p>
            <a:r>
              <a:rPr lang="pt-BR" sz="2000" dirty="0"/>
              <a:t>Descreva os pontos de melhoria no sistema de registro (prontuário), se houver apontamentos dos trabalhadores.</a:t>
            </a:r>
          </a:p>
          <a:p>
            <a:endParaRPr lang="pt-BR" sz="2000" dirty="0"/>
          </a:p>
          <a:p>
            <a:r>
              <a:rPr lang="pt-BR" sz="2000" dirty="0"/>
              <a:t>Se, a partir da percepção das equipes, forem notados outros problemas ou desfechos em saúde que preocupam a unidade, detalhar aqui.</a:t>
            </a:r>
          </a:p>
        </p:txBody>
      </p:sp>
    </p:spTree>
    <p:extLst>
      <p:ext uri="{BB962C8B-B14F-4D97-AF65-F5344CB8AC3E}">
        <p14:creationId xmlns:p14="http://schemas.microsoft.com/office/powerpoint/2010/main" val="2088480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do </a:t>
            </a:r>
            <a:r>
              <a:rPr lang="pt-BR" sz="4000" dirty="0"/>
              <a:t>Território</a:t>
            </a:r>
            <a:r>
              <a:rPr lang="pt-BR" dirty="0"/>
              <a:t> e da População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Apresentação da unidade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A840B02-8C53-42AB-BD75-FCB2222531EE}"/>
              </a:ext>
            </a:extLst>
          </p:cNvPr>
          <p:cNvSpPr txBox="1">
            <a:spLocks/>
          </p:cNvSpPr>
          <p:nvPr/>
        </p:nvSpPr>
        <p:spPr>
          <a:xfrm>
            <a:off x="595183" y="25934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Neste espaço, conte uma breve história da unidade.</a:t>
            </a:r>
          </a:p>
          <a:p>
            <a:r>
              <a:rPr lang="pt-BR" dirty="0"/>
              <a:t>Citar quais projetos são desenvolvidos na unidade. </a:t>
            </a:r>
          </a:p>
        </p:txBody>
      </p:sp>
    </p:spTree>
    <p:extLst>
      <p:ext uri="{BB962C8B-B14F-4D97-AF65-F5344CB8AC3E}">
        <p14:creationId xmlns:p14="http://schemas.microsoft.com/office/powerpoint/2010/main" val="165290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Procedimentos ofertados (Carteira de Serviços da unidade) 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A840B02-8C53-42AB-BD75-FCB2222531EE}"/>
              </a:ext>
            </a:extLst>
          </p:cNvPr>
          <p:cNvSpPr txBox="1">
            <a:spLocks/>
          </p:cNvSpPr>
          <p:nvPr/>
        </p:nvSpPr>
        <p:spPr>
          <a:xfrm>
            <a:off x="595183" y="25934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415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Território 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A840B02-8C53-42AB-BD75-FCB2222531EE}"/>
              </a:ext>
            </a:extLst>
          </p:cNvPr>
          <p:cNvSpPr txBox="1">
            <a:spLocks/>
          </p:cNvSpPr>
          <p:nvPr/>
        </p:nvSpPr>
        <p:spPr>
          <a:xfrm>
            <a:off x="595183" y="25934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b="1" dirty="0"/>
              <a:t>Descreva:</a:t>
            </a:r>
          </a:p>
          <a:p>
            <a:r>
              <a:rPr lang="pt-BR" dirty="0"/>
              <a:t>Limites geográficos.</a:t>
            </a:r>
          </a:p>
          <a:p>
            <a:r>
              <a:rPr lang="pt-BR" dirty="0"/>
              <a:t>Distância do ambulatório até as UBS vinculadas </a:t>
            </a:r>
          </a:p>
          <a:p>
            <a:r>
              <a:rPr lang="pt-BR" dirty="0"/>
              <a:t>Barreiras de acesso (geográfico/político).</a:t>
            </a:r>
          </a:p>
          <a:p>
            <a:r>
              <a:rPr lang="pt-BR" dirty="0"/>
              <a:t>População urbana e rural </a:t>
            </a:r>
          </a:p>
          <a:p>
            <a:r>
              <a:rPr lang="pt-BR" dirty="0"/>
              <a:t>Outros equipamentos públicos (saúde, educação, segurança etc.).</a:t>
            </a:r>
          </a:p>
          <a:p>
            <a:r>
              <a:rPr lang="pt-BR" dirty="0"/>
              <a:t>Outros.  </a:t>
            </a:r>
          </a:p>
        </p:txBody>
      </p:sp>
    </p:spTree>
    <p:extLst>
      <p:ext uri="{BB962C8B-B14F-4D97-AF65-F5344CB8AC3E}">
        <p14:creationId xmlns:p14="http://schemas.microsoft.com/office/powerpoint/2010/main" val="59878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Mapa do Território da AAE 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A840B02-8C53-42AB-BD75-FCB2222531EE}"/>
              </a:ext>
            </a:extLst>
          </p:cNvPr>
          <p:cNvSpPr txBox="1">
            <a:spLocks/>
          </p:cNvSpPr>
          <p:nvPr/>
        </p:nvSpPr>
        <p:spPr>
          <a:xfrm>
            <a:off x="595183" y="25934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449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População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2DE6E4F-31AB-45CE-8416-5C203CA5C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392211"/>
              </p:ext>
            </p:extLst>
          </p:nvPr>
        </p:nvGraphicFramePr>
        <p:xfrm>
          <a:off x="1187355" y="2306073"/>
          <a:ext cx="8789158" cy="3294499"/>
        </p:xfrm>
        <a:graphic>
          <a:graphicData uri="http://schemas.openxmlformats.org/drawingml/2006/table">
            <a:tbl>
              <a:tblPr/>
              <a:tblGrid>
                <a:gridCol w="3373385">
                  <a:extLst>
                    <a:ext uri="{9D8B030D-6E8A-4147-A177-3AD203B41FA5}">
                      <a16:colId xmlns:a16="http://schemas.microsoft.com/office/drawing/2014/main" val="2145099316"/>
                    </a:ext>
                  </a:extLst>
                </a:gridCol>
                <a:gridCol w="1090042">
                  <a:extLst>
                    <a:ext uri="{9D8B030D-6E8A-4147-A177-3AD203B41FA5}">
                      <a16:colId xmlns:a16="http://schemas.microsoft.com/office/drawing/2014/main" val="373810634"/>
                    </a:ext>
                  </a:extLst>
                </a:gridCol>
                <a:gridCol w="1500645">
                  <a:extLst>
                    <a:ext uri="{9D8B030D-6E8A-4147-A177-3AD203B41FA5}">
                      <a16:colId xmlns:a16="http://schemas.microsoft.com/office/drawing/2014/main" val="120322817"/>
                    </a:ext>
                  </a:extLst>
                </a:gridCol>
                <a:gridCol w="1468404">
                  <a:extLst>
                    <a:ext uri="{9D8B030D-6E8A-4147-A177-3AD203B41FA5}">
                      <a16:colId xmlns:a16="http://schemas.microsoft.com/office/drawing/2014/main" val="1812076127"/>
                    </a:ext>
                  </a:extLst>
                </a:gridCol>
                <a:gridCol w="1356682">
                  <a:extLst>
                    <a:ext uri="{9D8B030D-6E8A-4147-A177-3AD203B41FA5}">
                      <a16:colId xmlns:a16="http://schemas.microsoft.com/office/drawing/2014/main" val="1163919766"/>
                    </a:ext>
                  </a:extLst>
                </a:gridCol>
              </a:tblGrid>
              <a:tr h="478070">
                <a:tc row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FAIXA ETÁRIA* ATENDIDA/ ANO</a:t>
                      </a:r>
                    </a:p>
                  </a:txBody>
                  <a:tcPr marL="68310" marR="68310" marT="45541" marB="455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64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TOTAL </a:t>
                      </a:r>
                    </a:p>
                  </a:txBody>
                  <a:tcPr marL="68310" marR="68310" marT="45541" marB="455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6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TOTAL </a:t>
                      </a:r>
                    </a:p>
                  </a:txBody>
                  <a:tcPr marL="68310" marR="68310" marT="45541" marB="455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64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%</a:t>
                      </a:r>
                    </a:p>
                  </a:txBody>
                  <a:tcPr marL="68310" marR="68310" marT="45541" marB="4554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6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23430"/>
                  </a:ext>
                </a:extLst>
              </a:tr>
              <a:tr h="400712">
                <a:tc vMerge="1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F</a:t>
                      </a: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M</a:t>
                      </a: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64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2327"/>
                  </a:ext>
                </a:extLst>
              </a:tr>
              <a:tr h="400712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268213"/>
                  </a:ext>
                </a:extLst>
              </a:tr>
              <a:tr h="400712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34993"/>
                  </a:ext>
                </a:extLst>
              </a:tr>
              <a:tr h="400712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33700"/>
                  </a:ext>
                </a:extLst>
              </a:tr>
              <a:tr h="400712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066600"/>
                  </a:ext>
                </a:extLst>
              </a:tr>
              <a:tr h="412157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40894"/>
                  </a:ext>
                </a:extLst>
              </a:tr>
              <a:tr h="400712"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Lucida Grande" pitchFamily="124" charset="0"/>
                          <a:ea typeface="MS PGothic" pitchFamily="34" charset="-128"/>
                        </a:rPr>
                        <a:t>TOTAL</a:t>
                      </a:r>
                    </a:p>
                  </a:txBody>
                  <a:tcPr marL="68310" marR="68310" marT="35859" marB="35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Grande" pitchFamily="124" charset="0"/>
                        <a:ea typeface="MS PGothic" pitchFamily="34" charset="-128"/>
                      </a:endParaRPr>
                    </a:p>
                  </a:txBody>
                  <a:tcPr marL="68310" marR="68310" marT="45541" marB="455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85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17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DCA45-1093-4459-9AF2-13634B08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511" y="2163905"/>
            <a:ext cx="4772990" cy="1265095"/>
          </a:xfrm>
        </p:spPr>
        <p:txBody>
          <a:bodyPr/>
          <a:lstStyle/>
          <a:p>
            <a:r>
              <a:rPr lang="pt-BR" dirty="0"/>
              <a:t>Perfil da equipe</a:t>
            </a:r>
          </a:p>
        </p:txBody>
      </p:sp>
    </p:spTree>
    <p:extLst>
      <p:ext uri="{BB962C8B-B14F-4D97-AF65-F5344CB8AC3E}">
        <p14:creationId xmlns:p14="http://schemas.microsoft.com/office/powerpoint/2010/main" val="74961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288F222-D980-4EB9-A1D5-36DB836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Funcionamento da unidade de saúde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1AA7583-8C72-40C8-9C38-2FA4F2C2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SzPct val="60000"/>
              <a:buNone/>
              <a:defRPr/>
            </a:pPr>
            <a:r>
              <a:rPr lang="pt-BR" sz="2000" b="1" dirty="0"/>
              <a:t>Descreva aqui:</a:t>
            </a:r>
          </a:p>
          <a:p>
            <a:r>
              <a:rPr lang="pt-BR" sz="2000" dirty="0"/>
              <a:t>Início das atividades:</a:t>
            </a:r>
          </a:p>
          <a:p>
            <a:endParaRPr lang="pt-BR" sz="2000" dirty="0"/>
          </a:p>
          <a:p>
            <a:r>
              <a:rPr lang="pt-BR" sz="2000" dirty="0"/>
              <a:t>Intervalo para almoço:</a:t>
            </a:r>
          </a:p>
          <a:p>
            <a:endParaRPr lang="pt-BR" sz="2000" dirty="0"/>
          </a:p>
          <a:p>
            <a:r>
              <a:rPr lang="pt-BR" sz="2000" dirty="0"/>
              <a:t>Término das atividades:</a:t>
            </a:r>
          </a:p>
          <a:p>
            <a:endParaRPr lang="pt-BR" sz="2000" dirty="0"/>
          </a:p>
          <a:p>
            <a:r>
              <a:rPr lang="pt-BR" sz="2000" dirty="0"/>
              <a:t>Há a prática de horário estendido da unidade?</a:t>
            </a:r>
          </a:p>
        </p:txBody>
      </p:sp>
    </p:spTree>
    <p:extLst>
      <p:ext uri="{BB962C8B-B14F-4D97-AF65-F5344CB8AC3E}">
        <p14:creationId xmlns:p14="http://schemas.microsoft.com/office/powerpoint/2010/main" val="1842941370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347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Lucida Grande</vt:lpstr>
      <vt:lpstr>Capa Início</vt:lpstr>
      <vt:lpstr>Capa Seção</vt:lpstr>
      <vt:lpstr>Conteúdo 1</vt:lpstr>
      <vt:lpstr>Conteúdo 2</vt:lpstr>
      <vt:lpstr>Conteúdo 3</vt:lpstr>
      <vt:lpstr>Capa Final</vt:lpstr>
      <vt:lpstr>Roteiro de Apresentação da Unidade</vt:lpstr>
      <vt:lpstr>Perfil do Território e da População</vt:lpstr>
      <vt:lpstr>Apresentação da unidade</vt:lpstr>
      <vt:lpstr>Procedimentos ofertados (Carteira de Serviços da unidade) </vt:lpstr>
      <vt:lpstr>Território </vt:lpstr>
      <vt:lpstr>Mapa do Território da AAE </vt:lpstr>
      <vt:lpstr>População</vt:lpstr>
      <vt:lpstr>Perfil da equipe</vt:lpstr>
      <vt:lpstr>Funcionamento da unidade de saúde </vt:lpstr>
      <vt:lpstr>Número de profissional por categoria de profissional</vt:lpstr>
      <vt:lpstr>Capacidade Operacional</vt:lpstr>
      <vt:lpstr>Fluxo geral de atendimento </vt:lpstr>
      <vt:lpstr>Cuidado com as Condições Crônicas</vt:lpstr>
      <vt:lpstr>Perfil assistencial</vt:lpstr>
      <vt:lpstr>Protocolos implantados</vt:lpstr>
      <vt:lpstr>Indicadores monitorados na unidade </vt:lpstr>
      <vt:lpstr>Desafios e oportunidades de melhoria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103</cp:revision>
  <dcterms:created xsi:type="dcterms:W3CDTF">2021-05-10T00:56:02Z</dcterms:created>
  <dcterms:modified xsi:type="dcterms:W3CDTF">2022-01-04T22:41:14Z</dcterms:modified>
</cp:coreProperties>
</file>