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  <p:sldMasterId id="2147483709" r:id="rId9"/>
    <p:sldMasterId id="2147483712" r:id="rId10"/>
    <p:sldMasterId id="2147483715" r:id="rId11"/>
  </p:sldMasterIdLst>
  <p:notesMasterIdLst>
    <p:notesMasterId r:id="rId33"/>
  </p:notesMasterIdLst>
  <p:handoutMasterIdLst>
    <p:handoutMasterId r:id="rId34"/>
  </p:handoutMasterIdLst>
  <p:sldIdLst>
    <p:sldId id="270" r:id="rId12"/>
    <p:sldId id="296" r:id="rId13"/>
    <p:sldId id="297" r:id="rId14"/>
    <p:sldId id="292" r:id="rId15"/>
    <p:sldId id="284" r:id="rId16"/>
    <p:sldId id="293" r:id="rId17"/>
    <p:sldId id="291" r:id="rId18"/>
    <p:sldId id="298" r:id="rId19"/>
    <p:sldId id="299" r:id="rId20"/>
    <p:sldId id="290" r:id="rId21"/>
    <p:sldId id="285" r:id="rId22"/>
    <p:sldId id="282" r:id="rId23"/>
    <p:sldId id="286" r:id="rId24"/>
    <p:sldId id="287" r:id="rId25"/>
    <p:sldId id="295" r:id="rId26"/>
    <p:sldId id="294" r:id="rId27"/>
    <p:sldId id="300" r:id="rId28"/>
    <p:sldId id="301" r:id="rId29"/>
    <p:sldId id="274" r:id="rId30"/>
    <p:sldId id="273" r:id="rId31"/>
    <p:sldId id="30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449"/>
    <a:srgbClr val="6B848C"/>
    <a:srgbClr val="BE6311"/>
    <a:srgbClr val="F3BF85"/>
    <a:srgbClr val="A75E19"/>
    <a:srgbClr val="ED9D41"/>
    <a:srgbClr val="BE6312"/>
    <a:srgbClr val="C76B18"/>
    <a:srgbClr val="006F7B"/>
    <a:srgbClr val="006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81" d="100"/>
          <a:sy n="81" d="100"/>
        </p:scale>
        <p:origin x="12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6477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96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67755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431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38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1588"/>
          <a:stretch/>
        </p:blipFill>
        <p:spPr>
          <a:xfrm>
            <a:off x="8567351" y="2463113"/>
            <a:ext cx="3624646" cy="255793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E344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E3449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E3449"/>
              </a:solidFill>
            </a:endParaRPr>
          </a:p>
          <a:p>
            <a:pPr algn="ctr"/>
            <a:r>
              <a:rPr lang="pt-BR" sz="2000" dirty="0">
                <a:solidFill>
                  <a:srgbClr val="0E3449"/>
                </a:solidFill>
              </a:rPr>
              <a:t>Visite o </a:t>
            </a:r>
            <a:r>
              <a:rPr lang="pt-BR" sz="2000" b="1" dirty="0">
                <a:solidFill>
                  <a:srgbClr val="0E3449"/>
                </a:solidFill>
              </a:rPr>
              <a:t>e-Planifica </a:t>
            </a:r>
            <a:r>
              <a:rPr lang="pt-BR" sz="2000" dirty="0">
                <a:solidFill>
                  <a:srgbClr val="0E3449"/>
                </a:solidFill>
              </a:rPr>
              <a:t>e acesse os materiais do </a:t>
            </a:r>
            <a:r>
              <a:rPr lang="pt-BR" sz="2000" dirty="0" err="1">
                <a:solidFill>
                  <a:srgbClr val="0E3449"/>
                </a:solidFill>
              </a:rPr>
              <a:t>PlanificaSUS</a:t>
            </a:r>
            <a:r>
              <a:rPr lang="pt-BR" sz="2000" dirty="0">
                <a:solidFill>
                  <a:srgbClr val="0E3449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1588"/>
          <a:stretch/>
        </p:blipFill>
        <p:spPr>
          <a:xfrm>
            <a:off x="8567351" y="2463113"/>
            <a:ext cx="3624646" cy="255793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E344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>
          <a:xfrm>
            <a:off x="10926997" y="3956181"/>
            <a:ext cx="1256766" cy="291193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E3449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E3449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4"/>
          <a:stretch/>
        </p:blipFill>
        <p:spPr>
          <a:xfrm>
            <a:off x="10948085" y="3956180"/>
            <a:ext cx="1252153" cy="29154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B848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E3449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E3449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>
          <a:xfrm>
            <a:off x="10926997" y="3956181"/>
            <a:ext cx="1256766" cy="29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0357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E3449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E3449"/>
              </a:solidFill>
            </a:endParaRPr>
          </a:p>
          <a:p>
            <a:pPr algn="ctr"/>
            <a:r>
              <a:rPr lang="pt-BR" sz="2000" dirty="0">
                <a:solidFill>
                  <a:srgbClr val="0E3449"/>
                </a:solidFill>
              </a:rPr>
              <a:t>Visite o </a:t>
            </a:r>
            <a:r>
              <a:rPr lang="pt-BR" sz="2000" b="1" dirty="0">
                <a:solidFill>
                  <a:srgbClr val="0E3449"/>
                </a:solidFill>
              </a:rPr>
              <a:t>e-Planifica </a:t>
            </a:r>
            <a:r>
              <a:rPr lang="pt-BR" sz="2000" dirty="0">
                <a:solidFill>
                  <a:srgbClr val="0E3449"/>
                </a:solidFill>
              </a:rPr>
              <a:t>e acesse os materiais do </a:t>
            </a:r>
            <a:r>
              <a:rPr lang="pt-BR" sz="2000" dirty="0" err="1">
                <a:solidFill>
                  <a:srgbClr val="0E3449"/>
                </a:solidFill>
              </a:rPr>
              <a:t>PlanificaSUS</a:t>
            </a:r>
            <a:r>
              <a:rPr lang="pt-BR" sz="2000" dirty="0">
                <a:solidFill>
                  <a:srgbClr val="0E3449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16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83756238/7b59dec7af" TargetMode="External"/><Relationship Id="rId2" Type="http://schemas.openxmlformats.org/officeDocument/2006/relationships/hyperlink" Target="https://vimeo.com/783755845/dd5b28dd8a" TargetMode="Externa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imeo.com/797457838/4bed693f03" TargetMode="Externa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 O que é o  Núcleo de Segurança do Paciente (NSP)?</a:t>
            </a:r>
          </a:p>
          <a:p>
            <a:pPr lvl="1" algn="just"/>
            <a:r>
              <a:rPr lang="pt-BR" dirty="0">
                <a:solidFill>
                  <a:srgbClr val="0E3449"/>
                </a:solidFill>
              </a:rPr>
              <a:t>Instância que deve ser criada para promover e apoiar a implementação de ações voltadas à segurança do paciente nos serviços de saúde. </a:t>
            </a:r>
          </a:p>
        </p:txBody>
      </p:sp>
      <p:pic>
        <p:nvPicPr>
          <p:cNvPr id="5" name="Gráfico 4" descr="Brinde estrutura de tópicos">
            <a:extLst>
              <a:ext uri="{FF2B5EF4-FFF2-40B4-BE49-F238E27FC236}">
                <a16:creationId xmlns:a16="http://schemas.microsoft.com/office/drawing/2014/main" id="{FE28829D-A7EE-4B8E-B3B6-AB8EF862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729" y="3429000"/>
            <a:ext cx="3854671" cy="317707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08463A-9A2E-41C9-87BD-51E35F70DBD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65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Estruturar o Time de Segurança com objetivo de promover ações para a promoção da segurança do paciente e a melhoria da qualidade no serviço de saúde, adotando os seguintes princípios e diretrizes:</a:t>
            </a:r>
          </a:p>
          <a:p>
            <a:pPr marL="0" indent="0" algn="just">
              <a:buNone/>
            </a:pPr>
            <a:endParaRPr lang="pt-BR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melhoria contínua dos processos de cuidado e do uso de tecnologias da saúde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disseminação sistemática da cultura de segurança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articulação e a integração dos processos de gestão de risco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garantia das boas práticas de funcionamento do serviço de saúde</a:t>
            </a:r>
          </a:p>
          <a:p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7EBA6C6-AEBD-4FF1-80DD-733F579AC2B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55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do Time de Segurança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>
                <a:solidFill>
                  <a:srgbClr val="0E3449"/>
                </a:solidFill>
              </a:rPr>
              <a:t>Elaborar o Plano de Segurança do Paciente local, conforme definição do Núcleo Municipal de Segurança do Paciente, para definição de ações na implantação e sustentação da cultura de segurança, boas práticas de funcionamento e das práticas de segurança do paciente;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Coordenar e monitorar a execução das ações do Plano de Segurança do Paciente local e realizar as revisões e as atualizações periódicas;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Realizar os processos de capacitação e atualização dos profissionais no serviço de saúde em segurança do paciente;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51E065-DCA8-4013-B5BE-BB8E7DC7B602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60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do Time de Segurança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Monitorar os indicadores do Plano de Segurança do Paciente local para identificar riscos e oportunidades de melhoria; 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Elaborar e divulgar relatórios sobre as ações e indicadores; 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Realizar a investigação e análise dos incidentes;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Elaborar plano de ação para a prevenção de novos incidentes.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CFEDA51-5323-459D-8AB1-9337FD364855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00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Brinde estrutura de tópicos">
            <a:extLst>
              <a:ext uri="{FF2B5EF4-FFF2-40B4-BE49-F238E27FC236}">
                <a16:creationId xmlns:a16="http://schemas.microsoft.com/office/drawing/2014/main" id="{DD9D7E6E-7238-4DFE-94D5-3905105D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135" y="1126267"/>
            <a:ext cx="4893581" cy="489358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4" y="2876977"/>
            <a:ext cx="10331985" cy="110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rgbClr val="0E3449"/>
                </a:solidFill>
              </a:rPr>
              <a:t>A estruturação do Time De Segurança no serviço de saúde beneficia a todos os usuários e profissionais dos serviços de saúde, conformando-se como um elemento transversal para Rede de Atenção à Saúde.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586979-D02A-4817-83B3-E89458C007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18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B586979-D02A-4817-83B3-E89458C007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588F4C-4496-47C6-BDA8-A637F5629D94}"/>
              </a:ext>
            </a:extLst>
          </p:cNvPr>
          <p:cNvSpPr txBox="1"/>
          <p:nvPr/>
        </p:nvSpPr>
        <p:spPr>
          <a:xfrm>
            <a:off x="6684995" y="5906644"/>
            <a:ext cx="4484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https://vimeo.com/783755845/dd5b28dd8a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0CA1D08-80D6-4A58-A5E0-166D2ACB3239}"/>
              </a:ext>
            </a:extLst>
          </p:cNvPr>
          <p:cNvSpPr txBox="1"/>
          <p:nvPr/>
        </p:nvSpPr>
        <p:spPr>
          <a:xfrm>
            <a:off x="711095" y="5906644"/>
            <a:ext cx="4427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https://vimeo.com/783756238/7b59dec7af</a:t>
            </a:r>
            <a:endParaRPr lang="pt-BR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F65A35B2-E0E4-4F55-B212-FA5B80F4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4" y="1512411"/>
            <a:ext cx="4982128" cy="5520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1800" dirty="0">
                <a:solidFill>
                  <a:srgbClr val="0E3449"/>
                </a:solidFill>
              </a:rPr>
              <a:t>Vídeo: Implantando o núcleo local de segurança do paciente na unidade de saúde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46736F12-9664-4C34-B411-87BF2346A10D}"/>
              </a:ext>
            </a:extLst>
          </p:cNvPr>
          <p:cNvSpPr txBox="1">
            <a:spLocks/>
          </p:cNvSpPr>
          <p:nvPr/>
        </p:nvSpPr>
        <p:spPr>
          <a:xfrm>
            <a:off x="6096000" y="1512410"/>
            <a:ext cx="5662066" cy="552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4"/>
              </a:buBlip>
              <a:defRPr sz="22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20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8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6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4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t-BR" sz="1800" dirty="0">
                <a:solidFill>
                  <a:srgbClr val="0E3449"/>
                </a:solidFill>
              </a:rPr>
              <a:t>Experiência prática: Implantação e gestão do núcleo de segurança local</a:t>
            </a:r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039ACBB9-CA3E-426B-BF41-8EB827F25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45" y="2130486"/>
            <a:ext cx="3710106" cy="3710106"/>
          </a:xfrm>
          <a:prstGeom prst="rect">
            <a:avLst/>
          </a:prstGeom>
        </p:spPr>
      </p:pic>
      <p:pic>
        <p:nvPicPr>
          <p:cNvPr id="6" name="Imagem 5" descr="Código QR&#10;&#10;Descrição gerada automaticamente">
            <a:extLst>
              <a:ext uri="{FF2B5EF4-FFF2-40B4-BE49-F238E27FC236}">
                <a16:creationId xmlns:a16="http://schemas.microsoft.com/office/drawing/2014/main" id="{EA8A0D73-1252-4973-ADE5-CD0C4756AE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09" y="2130486"/>
            <a:ext cx="3710105" cy="37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B586979-D02A-4817-83B3-E89458C007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F65A35B2-E0E4-4F55-B212-FA5B80F4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065" y="1172843"/>
            <a:ext cx="6149067" cy="552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>
                <a:solidFill>
                  <a:srgbClr val="0E3449"/>
                </a:solidFill>
              </a:rPr>
              <a:t>Podcast: Ressignificando a falha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380BC45-1A77-49D9-A5E4-1BAB154CC0E9}"/>
              </a:ext>
            </a:extLst>
          </p:cNvPr>
          <p:cNvSpPr txBox="1"/>
          <p:nvPr/>
        </p:nvSpPr>
        <p:spPr>
          <a:xfrm>
            <a:off x="3904121" y="5774755"/>
            <a:ext cx="4666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https://vimeo.com/797457838/4bed693f03</a:t>
            </a:r>
            <a:endParaRPr lang="pt-BR" dirty="0"/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3CE64C9A-FF91-44A9-AB17-6A8EC88F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84" y="1776196"/>
            <a:ext cx="3947228" cy="39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25049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Monitoramento e Avaliação de Indicadores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352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Guia para Monitoramento de Indicadores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36057"/>
            <a:ext cx="8819204" cy="4431735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E3449"/>
                </a:solidFill>
              </a:rPr>
              <a:t>Profissionais de saúde que desejam fortalecer a discussão e a </a:t>
            </a:r>
            <a:r>
              <a:rPr lang="pt-BR" sz="2000" b="1" dirty="0">
                <a:solidFill>
                  <a:srgbClr val="0E3449"/>
                </a:solidFill>
              </a:rPr>
              <a:t>cultura de monitoramento e avaliação de indicadores </a:t>
            </a:r>
            <a:r>
              <a:rPr lang="pt-BR" sz="2000" dirty="0">
                <a:solidFill>
                  <a:srgbClr val="0E3449"/>
                </a:solidFill>
              </a:rPr>
              <a:t>nos seus processos de trabalho</a:t>
            </a:r>
          </a:p>
          <a:p>
            <a:endParaRPr lang="pt-BR" sz="2000" dirty="0">
              <a:solidFill>
                <a:srgbClr val="0E3449"/>
              </a:solidFill>
            </a:endParaRPr>
          </a:p>
          <a:p>
            <a:r>
              <a:rPr lang="pt-BR" sz="2000" dirty="0">
                <a:solidFill>
                  <a:srgbClr val="0E3449"/>
                </a:solidFill>
              </a:rPr>
              <a:t>Dialoga a relação dos indicadores de pactuações </a:t>
            </a:r>
            <a:r>
              <a:rPr lang="pt-BR" sz="2000" dirty="0" err="1">
                <a:solidFill>
                  <a:srgbClr val="0E3449"/>
                </a:solidFill>
              </a:rPr>
              <a:t>interfederativas</a:t>
            </a:r>
            <a:r>
              <a:rPr lang="pt-BR" sz="2000" dirty="0">
                <a:solidFill>
                  <a:srgbClr val="0E3449"/>
                </a:solidFill>
              </a:rPr>
              <a:t> com a organização de macroprocessos da APS e da AAE</a:t>
            </a:r>
          </a:p>
          <a:p>
            <a:endParaRPr lang="pt-BR" sz="2000" dirty="0">
              <a:solidFill>
                <a:srgbClr val="0E3449"/>
              </a:solidFill>
            </a:endParaRPr>
          </a:p>
          <a:p>
            <a:r>
              <a:rPr lang="pt-BR" sz="2000" dirty="0">
                <a:solidFill>
                  <a:srgbClr val="0E3449"/>
                </a:solidFill>
              </a:rPr>
              <a:t>Biblioteca Virtual: </a:t>
            </a:r>
            <a:r>
              <a:rPr lang="pt-BR" sz="2000" b="1" dirty="0">
                <a:solidFill>
                  <a:srgbClr val="0E3449"/>
                </a:solidFill>
              </a:rPr>
              <a:t>Guia para Monitoramento de Indicadores da Etapa 9</a:t>
            </a:r>
            <a:r>
              <a:rPr lang="pt-BR" sz="2000" dirty="0">
                <a:solidFill>
                  <a:srgbClr val="0E3449"/>
                </a:solidFill>
              </a:rPr>
              <a:t>, que dialoga os indicadores com os processos relacionados à Segurança do Paciente</a:t>
            </a:r>
          </a:p>
          <a:p>
            <a:endParaRPr lang="pt-BR" sz="2000" dirty="0">
              <a:solidFill>
                <a:srgbClr val="0E3449"/>
              </a:solidFill>
            </a:endParaRPr>
          </a:p>
          <a:p>
            <a:r>
              <a:rPr lang="pt-BR" sz="2000" dirty="0">
                <a:solidFill>
                  <a:srgbClr val="0E3449"/>
                </a:solidFill>
              </a:rPr>
              <a:t>O Guia </a:t>
            </a:r>
            <a:r>
              <a:rPr lang="pt-BR" sz="2000" b="1" dirty="0">
                <a:solidFill>
                  <a:srgbClr val="0E3449"/>
                </a:solidFill>
              </a:rPr>
              <a:t>sugere indicadores para o monitoramento da unidade </a:t>
            </a:r>
            <a:r>
              <a:rPr lang="pt-BR" sz="2000" dirty="0">
                <a:solidFill>
                  <a:srgbClr val="0E3449"/>
                </a:solidFill>
              </a:rPr>
              <a:t>a serem registrados no </a:t>
            </a:r>
            <a:r>
              <a:rPr lang="pt-BR" sz="2000" dirty="0" err="1">
                <a:solidFill>
                  <a:srgbClr val="0E3449"/>
                </a:solidFill>
              </a:rPr>
              <a:t>e-Planifica</a:t>
            </a:r>
            <a:r>
              <a:rPr lang="pt-BR" sz="2000" dirty="0">
                <a:solidFill>
                  <a:srgbClr val="0E3449"/>
                </a:solidFill>
              </a:rPr>
              <a:t> (Etapas &gt; Tutoria PAS &gt; Indicadores)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 descr="Uma imagem contendo pessoa, segurando, em pé, beisebol&#10;&#10;Descrição gerada automaticamente">
            <a:extLst>
              <a:ext uri="{FF2B5EF4-FFF2-40B4-BE49-F238E27FC236}">
                <a16:creationId xmlns:a16="http://schemas.microsoft.com/office/drawing/2014/main" id="{ADCA0994-447A-448E-A6B9-1AEF95293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9" y="1763747"/>
            <a:ext cx="9912625" cy="82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9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3919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e Avaliação de Indicadores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4128599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rgbClr val="0E3449"/>
                </a:solidFill>
              </a:rPr>
              <a:t>Quais são os resultados obtidos pela unidade nos Indicadores de Desempenho do Previne Brasil?</a:t>
            </a:r>
          </a:p>
          <a:p>
            <a:r>
              <a:rPr lang="pt-BR" dirty="0">
                <a:solidFill>
                  <a:srgbClr val="0E3449"/>
                </a:solidFill>
              </a:rPr>
              <a:t>Como os indicadores do Previne Brasil se relacionam com a Segurança do Paciente?</a:t>
            </a:r>
          </a:p>
          <a:p>
            <a:r>
              <a:rPr lang="pt-BR" dirty="0">
                <a:solidFill>
                  <a:srgbClr val="0E3449"/>
                </a:solidFill>
              </a:rPr>
              <a:t>Existem indicadores de Segurança do Paciente já monitorados pela unidade? Se sim, quais são os resultados obtidos? Se não, discuta a proposta de indicadores relacionados à Segurança do Paciente que possam ser monitorados</a:t>
            </a:r>
          </a:p>
          <a:p>
            <a:r>
              <a:rPr lang="pt-BR" dirty="0">
                <a:solidFill>
                  <a:srgbClr val="0E3449"/>
                </a:solidFill>
              </a:rPr>
              <a:t>Sugestões do Guia para Monitoramento de Indicadores Etapa 9:</a:t>
            </a:r>
          </a:p>
          <a:p>
            <a:pPr lvl="1"/>
            <a:r>
              <a:rPr lang="pt-BR" sz="2200" dirty="0">
                <a:solidFill>
                  <a:srgbClr val="0E3449"/>
                </a:solidFill>
              </a:rPr>
              <a:t>Número de notificações de eventos adversos associados a erros de medicação, registro/compartilhamento incorreto de informações e quedas</a:t>
            </a:r>
          </a:p>
          <a:p>
            <a:pPr lvl="1"/>
            <a:r>
              <a:rPr lang="pt-BR" sz="2200" dirty="0">
                <a:solidFill>
                  <a:srgbClr val="0E3449"/>
                </a:solidFill>
              </a:rPr>
              <a:t>Número de ações realizadas pelo Núcleo Local de Segurança do Paciente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1386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 o texto do link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texto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mensagens de agradecimento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de riscos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1403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515600" cy="3644410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Gestão de riscos é um dos princípios e diretrizes que os núcleos de segurança do paciente devem adotar. A compreensão de todos os riscos e seu impacto auxiliam na implementação de práticas de segurança com foco na redução e mitigação destes riscos (BRASIL, 2016). De acordo com a NBR ISO 9000, risco “é um efeito ou desvio da incerteza”, que resulta em ações positivas ou negativas (ABNT, 2015). </a:t>
            </a:r>
          </a:p>
          <a:p>
            <a:pPr marL="0" indent="0" algn="just">
              <a:buNone/>
            </a:pPr>
            <a:endParaRPr lang="pt-BR" dirty="0">
              <a:solidFill>
                <a:srgbClr val="0E3449"/>
              </a:solidFill>
            </a:endParaRPr>
          </a:p>
          <a:p>
            <a:pPr algn="just"/>
            <a:r>
              <a:rPr lang="pt-BR" dirty="0">
                <a:solidFill>
                  <a:srgbClr val="0E3449"/>
                </a:solidFill>
              </a:rPr>
              <a:t>Para realizar a gestão de riscos é preciso estabelecer um processo para identificação, análise, avaliação, tratamento e monitoramento.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08463A-9A2E-41C9-87BD-51E35F70DBD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55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A primeira etapa é a </a:t>
            </a:r>
            <a:r>
              <a:rPr lang="pt-BR" b="1" dirty="0">
                <a:solidFill>
                  <a:srgbClr val="0E3449"/>
                </a:solidFill>
              </a:rPr>
              <a:t>identificação</a:t>
            </a:r>
            <a:r>
              <a:rPr lang="pt-BR" dirty="0">
                <a:solidFill>
                  <a:srgbClr val="0E3449"/>
                </a:solidFill>
              </a:rPr>
              <a:t> dos riscos. A identificação pode ser realizada através do mapeamento do processo. A partir de cada atividade do processo, é identificado os riscos existentes (ABNT, 2018). </a:t>
            </a:r>
          </a:p>
          <a:p>
            <a:pPr algn="just"/>
            <a:r>
              <a:rPr lang="pt-BR" dirty="0">
                <a:solidFill>
                  <a:srgbClr val="0E3449"/>
                </a:solidFill>
              </a:rPr>
              <a:t>Após identificar os riscos, é necessário </a:t>
            </a:r>
            <a:r>
              <a:rPr lang="pt-BR" b="1" dirty="0">
                <a:solidFill>
                  <a:srgbClr val="0E3449"/>
                </a:solidFill>
              </a:rPr>
              <a:t>analisar</a:t>
            </a:r>
            <a:r>
              <a:rPr lang="pt-BR" dirty="0">
                <a:solidFill>
                  <a:srgbClr val="0E3449"/>
                </a:solidFill>
              </a:rPr>
              <a:t> as causas e efeitos/ consequências dos riscos. </a:t>
            </a:r>
          </a:p>
          <a:p>
            <a:pPr algn="just"/>
            <a:r>
              <a:rPr lang="pt-BR" dirty="0">
                <a:solidFill>
                  <a:srgbClr val="0E3449"/>
                </a:solidFill>
              </a:rPr>
              <a:t>O próximo passo é </a:t>
            </a:r>
            <a:r>
              <a:rPr lang="pt-BR" b="1" dirty="0">
                <a:solidFill>
                  <a:srgbClr val="0E3449"/>
                </a:solidFill>
              </a:rPr>
              <a:t>avaliar</a:t>
            </a:r>
            <a:r>
              <a:rPr lang="pt-BR" dirty="0">
                <a:solidFill>
                  <a:srgbClr val="0E3449"/>
                </a:solidFill>
              </a:rPr>
              <a:t> os riscos.  Para realizar a avaliação dos riscos é necessário dar uma nota para a probabilidade de ocorrência e o grau de impacto.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08463A-9A2E-41C9-87BD-51E35F70DBD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65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Em seguida, deve-se definir o </a:t>
            </a:r>
            <a:r>
              <a:rPr lang="pt-BR" b="1" dirty="0">
                <a:solidFill>
                  <a:srgbClr val="0E3449"/>
                </a:solidFill>
              </a:rPr>
              <a:t>tratamento</a:t>
            </a:r>
            <a:r>
              <a:rPr lang="pt-BR" dirty="0">
                <a:solidFill>
                  <a:srgbClr val="0E3449"/>
                </a:solidFill>
              </a:rPr>
              <a:t> dos riscos, realizando procedimentos para correção, ações de mitigação de riscos, como criação de protocolos, POP’s, entre outros (ABNT, 2018). </a:t>
            </a:r>
          </a:p>
          <a:p>
            <a:pPr algn="just"/>
            <a:r>
              <a:rPr lang="pt-BR" dirty="0">
                <a:solidFill>
                  <a:srgbClr val="0E3449"/>
                </a:solidFill>
              </a:rPr>
              <a:t>Por fim, o </a:t>
            </a:r>
            <a:r>
              <a:rPr lang="pt-BR" b="1" dirty="0">
                <a:solidFill>
                  <a:srgbClr val="0E3449"/>
                </a:solidFill>
              </a:rPr>
              <a:t>monitoramento</a:t>
            </a:r>
            <a:r>
              <a:rPr lang="pt-BR" dirty="0">
                <a:solidFill>
                  <a:srgbClr val="0E3449"/>
                </a:solidFill>
              </a:rPr>
              <a:t> dos riscos. Nesta etapa é recomendado utilizar ferramentas como indicadores e relatórios para análise dos resultados obtidos (ABNT, 2018).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08463A-9A2E-41C9-87BD-51E35F70DBD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09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153" y="1728250"/>
            <a:ext cx="6830214" cy="611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0E3449"/>
                </a:solidFill>
              </a:rPr>
              <a:t>Vídeo Tutorial: Instrumento para gerenciamento de riscos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08463A-9A2E-41C9-87BD-51E35F70DBD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5CD38B5-4CA1-405C-92F1-48042230F9DF}"/>
              </a:ext>
            </a:extLst>
          </p:cNvPr>
          <p:cNvSpPr txBox="1">
            <a:spLocks/>
          </p:cNvSpPr>
          <p:nvPr/>
        </p:nvSpPr>
        <p:spPr>
          <a:xfrm>
            <a:off x="2215138" y="5301310"/>
            <a:ext cx="6830214" cy="611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BE631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i="1" dirty="0">
                <a:solidFill>
                  <a:srgbClr val="0E3449"/>
                </a:solidFill>
              </a:rPr>
              <a:t>https://vimeo.com/803134937/f149c97ba9</a:t>
            </a:r>
            <a:endParaRPr lang="pt-BR" i="1" dirty="0">
              <a:solidFill>
                <a:srgbClr val="0E3449"/>
              </a:solidFill>
              <a:highlight>
                <a:srgbClr val="FFFF00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0FF349-A9AB-425A-8A26-73DC16737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19" y="2443908"/>
            <a:ext cx="2759882" cy="27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6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3725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Implantação do Time de </a:t>
            </a:r>
            <a:br>
              <a:rPr lang="pt-BR" dirty="0"/>
            </a:br>
            <a:r>
              <a:rPr lang="pt-BR" dirty="0"/>
              <a:t>Segurança na APS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95512384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1447</Words>
  <Application>Microsoft Office PowerPoint</Application>
  <PresentationFormat>Widescreen</PresentationFormat>
  <Paragraphs>218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1_Capa Início</vt:lpstr>
      <vt:lpstr>1_Capa Seção</vt:lpstr>
      <vt:lpstr>1_Capa Final</vt:lpstr>
      <vt:lpstr>Apresentação do PowerPoint</vt:lpstr>
      <vt:lpstr>Material de Apoio – Parte I</vt:lpstr>
      <vt:lpstr>Mapeamento de riscos </vt:lpstr>
      <vt:lpstr>Conceito</vt:lpstr>
      <vt:lpstr>Conceito</vt:lpstr>
      <vt:lpstr>Conceito</vt:lpstr>
      <vt:lpstr>Apresentação do PowerPoint</vt:lpstr>
      <vt:lpstr>Material de Apoio – Parte II</vt:lpstr>
      <vt:lpstr>Implantação do Time de  Segurança na APS</vt:lpstr>
      <vt:lpstr>Conceito</vt:lpstr>
      <vt:lpstr>Objetivo </vt:lpstr>
      <vt:lpstr>Papel do Time de Segurança </vt:lpstr>
      <vt:lpstr>Papel do Time de Segurança </vt:lpstr>
      <vt:lpstr>Apresentação do PowerPoint</vt:lpstr>
      <vt:lpstr>Apresentação do PowerPoint</vt:lpstr>
      <vt:lpstr>Apresentação do PowerPoint</vt:lpstr>
      <vt:lpstr>Material de Apoio – Parte III</vt:lpstr>
      <vt:lpstr>Monitoramento e Avaliação de Indicadores</vt:lpstr>
      <vt:lpstr>Guia para Monitoramento de Indicadores</vt:lpstr>
      <vt:lpstr>Monitoramento e Avaliação de Indicadores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116</cp:revision>
  <dcterms:created xsi:type="dcterms:W3CDTF">2021-05-10T00:56:02Z</dcterms:created>
  <dcterms:modified xsi:type="dcterms:W3CDTF">2023-03-03T13:59:04Z</dcterms:modified>
</cp:coreProperties>
</file>