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03" r:id="rId2"/>
    <p:sldMasterId id="2147483698" r:id="rId3"/>
    <p:sldMasterId id="2147483648" r:id="rId4"/>
    <p:sldMasterId id="2147483672" r:id="rId5"/>
    <p:sldMasterId id="2147483660" r:id="rId6"/>
    <p:sldMasterId id="2147483701" r:id="rId7"/>
  </p:sldMasterIdLst>
  <p:notesMasterIdLst>
    <p:notesMasterId r:id="rId33"/>
  </p:notesMasterIdLst>
  <p:handoutMasterIdLst>
    <p:handoutMasterId r:id="rId34"/>
  </p:handoutMasterIdLst>
  <p:sldIdLst>
    <p:sldId id="263" r:id="rId8"/>
    <p:sldId id="270" r:id="rId9"/>
    <p:sldId id="265" r:id="rId10"/>
    <p:sldId id="269" r:id="rId11"/>
    <p:sldId id="274" r:id="rId12"/>
    <p:sldId id="275" r:id="rId13"/>
    <p:sldId id="276" r:id="rId14"/>
    <p:sldId id="277" r:id="rId15"/>
    <p:sldId id="278" r:id="rId16"/>
    <p:sldId id="279" r:id="rId17"/>
    <p:sldId id="280" r:id="rId18"/>
    <p:sldId id="281" r:id="rId19"/>
    <p:sldId id="273" r:id="rId20"/>
    <p:sldId id="271" r:id="rId21"/>
    <p:sldId id="272" r:id="rId22"/>
    <p:sldId id="288" r:id="rId23"/>
    <p:sldId id="282" r:id="rId24"/>
    <p:sldId id="287" r:id="rId25"/>
    <p:sldId id="283" r:id="rId26"/>
    <p:sldId id="284" r:id="rId27"/>
    <p:sldId id="290" r:id="rId28"/>
    <p:sldId id="285" r:id="rId29"/>
    <p:sldId id="289" r:id="rId30"/>
    <p:sldId id="286" r:id="rId31"/>
    <p:sldId id="268" r:id="rId3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1945"/>
    <a:srgbClr val="9C4884"/>
    <a:srgbClr val="BE6311"/>
    <a:srgbClr val="F3BF85"/>
    <a:srgbClr val="A75E19"/>
    <a:srgbClr val="ED9D41"/>
    <a:srgbClr val="BE6312"/>
    <a:srgbClr val="C76B18"/>
    <a:srgbClr val="006F7B"/>
    <a:srgbClr val="006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824" autoAdjust="0"/>
  </p:normalViewPr>
  <p:slideViewPr>
    <p:cSldViewPr snapToGrid="0">
      <p:cViewPr varScale="1">
        <p:scale>
          <a:sx n="64" d="100"/>
          <a:sy n="64" d="100"/>
        </p:scale>
        <p:origin x="103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C24839-7C19-45C1-9C4A-821238DD8A81}" type="datetimeFigureOut">
              <a:rPr lang="pt-BR" smtClean="0"/>
              <a:t>16/05/2022</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DA19F5-598E-46EC-B008-6B9FDEF94FE6}" type="slidenum">
              <a:rPr lang="pt-BR" smtClean="0"/>
              <a:t>‹nº›</a:t>
            </a:fld>
            <a:endParaRPr lang="pt-BR"/>
          </a:p>
        </p:txBody>
      </p:sp>
    </p:spTree>
    <p:extLst>
      <p:ext uri="{BB962C8B-B14F-4D97-AF65-F5344CB8AC3E}">
        <p14:creationId xmlns:p14="http://schemas.microsoft.com/office/powerpoint/2010/main" val="22614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22B06-FE82-4328-8488-C3EC27F1050C}" type="datetimeFigureOut">
              <a:rPr lang="pt-BR" smtClean="0"/>
              <a:t>16/05/2022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CC49-8AAC-42AA-B613-EF323627394B}" type="slidenum">
              <a:rPr lang="pt-BR" smtClean="0"/>
              <a:t>‹nº›</a:t>
            </a:fld>
            <a:endParaRPr lang="pt-BR"/>
          </a:p>
        </p:txBody>
      </p:sp>
    </p:spTree>
    <p:extLst>
      <p:ext uri="{BB962C8B-B14F-4D97-AF65-F5344CB8AC3E}">
        <p14:creationId xmlns:p14="http://schemas.microsoft.com/office/powerpoint/2010/main" val="148628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609323" y="2640562"/>
            <a:ext cx="7374294" cy="776094"/>
          </a:xfrm>
        </p:spPr>
        <p:txBody>
          <a:bodyPr anchor="b">
            <a:normAutofit/>
          </a:bodyPr>
          <a:lstStyle>
            <a:lvl1pPr algn="r">
              <a:defRPr sz="4000"/>
            </a:lvl1pPr>
          </a:lstStyle>
          <a:p>
            <a:r>
              <a:rPr lang="pt-BR" dirty="0"/>
              <a:t>Clique para editar o título mestre</a:t>
            </a:r>
          </a:p>
        </p:txBody>
      </p:sp>
    </p:spTree>
    <p:extLst>
      <p:ext uri="{BB962C8B-B14F-4D97-AF65-F5344CB8AC3E}">
        <p14:creationId xmlns:p14="http://schemas.microsoft.com/office/powerpoint/2010/main" val="27280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42783" y="980514"/>
            <a:ext cx="10515600" cy="1325562"/>
          </a:xfrm>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7" name="Espaço Reservado para Número de Slide 6"/>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43215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840986"/>
            <a:ext cx="10515600" cy="1260087"/>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15702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4" name="Espaço Reservado para Conteúdo 3"/>
          <p:cNvSpPr>
            <a:spLocks noGrp="1"/>
          </p:cNvSpPr>
          <p:nvPr>
            <p:ph sz="half" idx="2"/>
          </p:nvPr>
        </p:nvSpPr>
        <p:spPr>
          <a:xfrm>
            <a:off x="403182" y="2980936"/>
            <a:ext cx="5157787"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15702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6" name="Espaço Reservado para Conteúdo 5"/>
          <p:cNvSpPr>
            <a:spLocks noGrp="1"/>
          </p:cNvSpPr>
          <p:nvPr>
            <p:ph sz="quarter" idx="4"/>
          </p:nvPr>
        </p:nvSpPr>
        <p:spPr>
          <a:xfrm>
            <a:off x="5735594" y="2980936"/>
            <a:ext cx="5183188"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111442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
        <p:nvSpPr>
          <p:cNvPr id="5" name="Espaço Reservado para Número de Slide 4"/>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926100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83074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6823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
        <p:nvSpPr>
          <p:cNvPr id="7" name="Espaço Reservado para Número de Slide 6"/>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936880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4619316" y="124729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431763" y="230932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7" name="Espaço Reservado para Número de Slide 6"/>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74171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858058"/>
            <a:ext cx="10093412" cy="1325563"/>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093412" cy="3765001"/>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31047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765402" y="965621"/>
            <a:ext cx="2628900" cy="5173922"/>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0" y="965621"/>
            <a:ext cx="7613002" cy="5173922"/>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665977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838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117DC58E-069D-4F36-BE29-0B66CB30F52D}" type="datetimeFigureOut">
              <a:rPr lang="pt-BR" smtClean="0"/>
              <a:t>16/05/2022</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2863D64-5C49-418F-86B0-72AC76350EC8}" type="slidenum">
              <a:rPr lang="pt-BR" smtClean="0"/>
              <a:t>‹nº›</a:t>
            </a:fld>
            <a:endParaRPr lang="pt-BR"/>
          </a:p>
        </p:txBody>
      </p:sp>
    </p:spTree>
    <p:extLst>
      <p:ext uri="{BB962C8B-B14F-4D97-AF65-F5344CB8AC3E}">
        <p14:creationId xmlns:p14="http://schemas.microsoft.com/office/powerpoint/2010/main" val="13883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117DC58E-069D-4F36-BE29-0B66CB30F52D}" type="datetimeFigureOut">
              <a:rPr lang="pt-BR" smtClean="0"/>
              <a:t>16/05/2022</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2863D64-5C49-418F-86B0-72AC76350EC8}" type="slidenum">
              <a:rPr lang="pt-BR" smtClean="0"/>
              <a:t>‹nº›</a:t>
            </a:fld>
            <a:endParaRPr lang="pt-BR"/>
          </a:p>
        </p:txBody>
      </p:sp>
    </p:spTree>
    <p:extLst>
      <p:ext uri="{BB962C8B-B14F-4D97-AF65-F5344CB8AC3E}">
        <p14:creationId xmlns:p14="http://schemas.microsoft.com/office/powerpoint/2010/main" val="2265735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7520" y="1122363"/>
            <a:ext cx="9144000" cy="2387600"/>
          </a:xfrm>
        </p:spPr>
        <p:txBody>
          <a:bodyPr anchor="b"/>
          <a:lstStyle>
            <a:lvl1pPr algn="l">
              <a:defRPr sz="6000"/>
            </a:lvl1pPr>
          </a:lstStyle>
          <a:p>
            <a:r>
              <a:rPr lang="pt-BR" dirty="0"/>
              <a:t>Clique para editar o título mestre</a:t>
            </a:r>
          </a:p>
        </p:txBody>
      </p:sp>
      <p:sp>
        <p:nvSpPr>
          <p:cNvPr id="3" name="Subtítulo 2"/>
          <p:cNvSpPr>
            <a:spLocks noGrp="1"/>
          </p:cNvSpPr>
          <p:nvPr>
            <p:ph type="subTitle" idx="1"/>
          </p:nvPr>
        </p:nvSpPr>
        <p:spPr>
          <a:xfrm>
            <a:off x="40752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445346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bg1"/>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767535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404938"/>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2846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Tree>
    <p:extLst>
      <p:ext uri="{BB962C8B-B14F-4D97-AF65-F5344CB8AC3E}">
        <p14:creationId xmlns:p14="http://schemas.microsoft.com/office/powerpoint/2010/main" val="3230961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42783" y="980514"/>
            <a:ext cx="10515600" cy="1325562"/>
          </a:xfrm>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565485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840986"/>
            <a:ext cx="10515600" cy="1260087"/>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15702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4" name="Espaço Reservado para Conteúdo 3"/>
          <p:cNvSpPr>
            <a:spLocks noGrp="1"/>
          </p:cNvSpPr>
          <p:nvPr>
            <p:ph sz="half" idx="2"/>
          </p:nvPr>
        </p:nvSpPr>
        <p:spPr>
          <a:xfrm>
            <a:off x="403182" y="2980936"/>
            <a:ext cx="5157787"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15702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6" name="Espaço Reservado para Conteúdo 5"/>
          <p:cNvSpPr>
            <a:spLocks noGrp="1"/>
          </p:cNvSpPr>
          <p:nvPr>
            <p:ph sz="quarter" idx="4"/>
          </p:nvPr>
        </p:nvSpPr>
        <p:spPr>
          <a:xfrm>
            <a:off x="5735594" y="2980936"/>
            <a:ext cx="5183188"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755156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Tree>
    <p:extLst>
      <p:ext uri="{BB962C8B-B14F-4D97-AF65-F5344CB8AC3E}">
        <p14:creationId xmlns:p14="http://schemas.microsoft.com/office/powerpoint/2010/main" val="2035011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80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6823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Tree>
    <p:extLst>
      <p:ext uri="{BB962C8B-B14F-4D97-AF65-F5344CB8AC3E}">
        <p14:creationId xmlns:p14="http://schemas.microsoft.com/office/powerpoint/2010/main" val="45842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4619316" y="124729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431763" y="230932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7" name="Espaço Reservado para Número de Slide 6"/>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405029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858058"/>
            <a:ext cx="10093412" cy="1325563"/>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093412" cy="3765001"/>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401349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814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765402" y="965621"/>
            <a:ext cx="2628900" cy="5173922"/>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0" y="965621"/>
            <a:ext cx="7613002" cy="5173922"/>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633700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07519" y="1122363"/>
            <a:ext cx="10639925" cy="2387600"/>
          </a:xfrm>
        </p:spPr>
        <p:txBody>
          <a:bodyPr anchor="b"/>
          <a:lstStyle>
            <a:lvl1pPr algn="l">
              <a:defRPr sz="6000"/>
            </a:lvl1pPr>
          </a:lstStyle>
          <a:p>
            <a:r>
              <a:rPr lang="pt-BR" dirty="0"/>
              <a:t>Clique para editar o </a:t>
            </a:r>
            <a:br>
              <a:rPr lang="pt-BR" dirty="0"/>
            </a:br>
            <a:r>
              <a:rPr lang="pt-BR" dirty="0"/>
              <a:t>título mestre</a:t>
            </a:r>
          </a:p>
        </p:txBody>
      </p:sp>
      <p:sp>
        <p:nvSpPr>
          <p:cNvPr id="3" name="Subtítulo 2"/>
          <p:cNvSpPr>
            <a:spLocks noGrp="1"/>
          </p:cNvSpPr>
          <p:nvPr>
            <p:ph type="subTitle" idx="1"/>
          </p:nvPr>
        </p:nvSpPr>
        <p:spPr>
          <a:xfrm>
            <a:off x="407519" y="3602038"/>
            <a:ext cx="106399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Tree>
    <p:extLst>
      <p:ext uri="{BB962C8B-B14F-4D97-AF65-F5344CB8AC3E}">
        <p14:creationId xmlns:p14="http://schemas.microsoft.com/office/powerpoint/2010/main" val="1674946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tx1">
                    <a:lumMod val="65000"/>
                    <a:lumOff val="35000"/>
                  </a:schemeClr>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rgbClr val="541945"/>
                </a:solidFill>
              </a:defRPr>
            </a:lvl1pPr>
            <a:lvl2pPr>
              <a:defRPr>
                <a:solidFill>
                  <a:srgbClr val="541945"/>
                </a:solidFill>
              </a:defRPr>
            </a:lvl2pPr>
            <a:lvl3pPr>
              <a:defRPr>
                <a:solidFill>
                  <a:srgbClr val="541945"/>
                </a:solidFill>
              </a:defRPr>
            </a:lvl3pPr>
            <a:lvl4pPr>
              <a:defRPr>
                <a:solidFill>
                  <a:srgbClr val="541945"/>
                </a:solidFill>
              </a:defRPr>
            </a:lvl4pPr>
            <a:lvl5pPr>
              <a:defRPr>
                <a:solidFill>
                  <a:srgbClr val="541945"/>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428197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289861"/>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16958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Tree>
    <p:extLst>
      <p:ext uri="{BB962C8B-B14F-4D97-AF65-F5344CB8AC3E}">
        <p14:creationId xmlns:p14="http://schemas.microsoft.com/office/powerpoint/2010/main" val="375616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967"/>
            <a:ext cx="5181600" cy="3582955"/>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967"/>
            <a:ext cx="5181600" cy="358295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048642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989045"/>
            <a:ext cx="10515600" cy="1177504"/>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267338"/>
            <a:ext cx="5157787" cy="7135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403182" y="2980936"/>
            <a:ext cx="5157787" cy="2981325"/>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267338"/>
            <a:ext cx="5183188" cy="7135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5735594" y="2980936"/>
            <a:ext cx="5183188" cy="29813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7279930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Tree>
    <p:extLst>
      <p:ext uri="{BB962C8B-B14F-4D97-AF65-F5344CB8AC3E}">
        <p14:creationId xmlns:p14="http://schemas.microsoft.com/office/powerpoint/2010/main" val="1824257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513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Tree>
    <p:extLst>
      <p:ext uri="{BB962C8B-B14F-4D97-AF65-F5344CB8AC3E}">
        <p14:creationId xmlns:p14="http://schemas.microsoft.com/office/powerpoint/2010/main" val="1835204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dirty="0"/>
              <a:t>Clique para editar o título mestre</a:t>
            </a:r>
          </a:p>
        </p:txBody>
      </p:sp>
      <p:sp>
        <p:nvSpPr>
          <p:cNvPr id="3" name="Espaço Reservado para Imagem 2"/>
          <p:cNvSpPr>
            <a:spLocks noGrp="1"/>
          </p:cNvSpPr>
          <p:nvPr>
            <p:ph type="pic" idx="1"/>
          </p:nvPr>
        </p:nvSpPr>
        <p:spPr>
          <a:xfrm>
            <a:off x="4743305" y="1247291"/>
            <a:ext cx="6172200" cy="46592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431763" y="2309327"/>
            <a:ext cx="3932237" cy="35972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Tree>
    <p:extLst>
      <p:ext uri="{BB962C8B-B14F-4D97-AF65-F5344CB8AC3E}">
        <p14:creationId xmlns:p14="http://schemas.microsoft.com/office/powerpoint/2010/main" val="313621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61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1045029"/>
            <a:ext cx="10520686" cy="1138592"/>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520686" cy="3596210"/>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1838435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250594" y="1082351"/>
            <a:ext cx="2628900" cy="4814596"/>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587828" y="1082351"/>
            <a:ext cx="7510366" cy="4814596"/>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938996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31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3" name="Espaço Reservado para Título 1"/>
          <p:cNvSpPr>
            <a:spLocks noGrp="1"/>
          </p:cNvSpPr>
          <p:nvPr>
            <p:ph type="title"/>
          </p:nvPr>
        </p:nvSpPr>
        <p:spPr>
          <a:xfrm>
            <a:off x="1457130" y="2163905"/>
            <a:ext cx="7108371" cy="866559"/>
          </a:xfrm>
          <a:prstGeom prst="rect">
            <a:avLst/>
          </a:prstGeom>
        </p:spPr>
        <p:txBody>
          <a:bodyPr vert="horz" lIns="91440" tIns="45720" rIns="91440" bIns="45720" rtlCol="0" anchor="ctr">
            <a:normAutofit/>
          </a:bodyPr>
          <a:lstStyle/>
          <a:p>
            <a:r>
              <a:rPr lang="pt-BR" dirty="0"/>
              <a:t>Clique para editar o título mestre</a:t>
            </a:r>
          </a:p>
        </p:txBody>
      </p:sp>
    </p:spTree>
    <p:extLst>
      <p:ext uri="{BB962C8B-B14F-4D97-AF65-F5344CB8AC3E}">
        <p14:creationId xmlns:p14="http://schemas.microsoft.com/office/powerpoint/2010/main" val="353221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117DC58E-069D-4F36-BE29-0B66CB30F52D}" type="datetimeFigureOut">
              <a:rPr lang="pt-BR" smtClean="0"/>
              <a:t>16/05/2022</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2863D64-5C49-418F-86B0-72AC76350EC8}" type="slidenum">
              <a:rPr lang="pt-BR" smtClean="0"/>
              <a:t>‹nº›</a:t>
            </a:fld>
            <a:endParaRPr lang="pt-BR"/>
          </a:p>
        </p:txBody>
      </p:sp>
    </p:spTree>
    <p:extLst>
      <p:ext uri="{BB962C8B-B14F-4D97-AF65-F5344CB8AC3E}">
        <p14:creationId xmlns:p14="http://schemas.microsoft.com/office/powerpoint/2010/main" val="138994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7520" y="1122363"/>
            <a:ext cx="9144000" cy="2387600"/>
          </a:xfrm>
        </p:spPr>
        <p:txBody>
          <a:bodyPr anchor="b"/>
          <a:lstStyle>
            <a:lvl1pPr algn="ctr">
              <a:defRPr sz="6000"/>
            </a:lvl1pPr>
          </a:lstStyle>
          <a:p>
            <a:r>
              <a:rPr lang="pt-BR" dirty="0"/>
              <a:t>Clique para editar o título mestre</a:t>
            </a:r>
          </a:p>
        </p:txBody>
      </p:sp>
      <p:sp>
        <p:nvSpPr>
          <p:cNvPr id="3" name="Subtítulo 2"/>
          <p:cNvSpPr>
            <a:spLocks noGrp="1"/>
          </p:cNvSpPr>
          <p:nvPr>
            <p:ph type="subTitle" idx="1"/>
          </p:nvPr>
        </p:nvSpPr>
        <p:spPr>
          <a:xfrm>
            <a:off x="40752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01971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tx1">
                    <a:lumMod val="65000"/>
                    <a:lumOff val="35000"/>
                  </a:schemeClr>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rgbClr val="541945"/>
                </a:solidFill>
              </a:defRPr>
            </a:lvl1pPr>
            <a:lvl2pPr>
              <a:defRPr>
                <a:solidFill>
                  <a:srgbClr val="541945"/>
                </a:solidFill>
              </a:defRPr>
            </a:lvl2pPr>
            <a:lvl3pPr>
              <a:defRPr>
                <a:solidFill>
                  <a:srgbClr val="541945"/>
                </a:solidFill>
              </a:defRPr>
            </a:lvl3pPr>
            <a:lvl4pPr>
              <a:defRPr>
                <a:solidFill>
                  <a:srgbClr val="541945"/>
                </a:solidFill>
              </a:defRPr>
            </a:lvl4pPr>
            <a:lvl5pPr>
              <a:defRPr>
                <a:solidFill>
                  <a:srgbClr val="541945"/>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46167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404938"/>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2846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834230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6.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8.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4.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7.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7.xml"/><Relationship Id="rId1" Type="http://schemas.openxmlformats.org/officeDocument/2006/relationships/slideLayout" Target="../slideLayouts/slideLayout42.xml"/><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8" name="Retângulo 7"/>
          <p:cNvSpPr/>
          <p:nvPr userDrawn="1"/>
        </p:nvSpPr>
        <p:spPr>
          <a:xfrm>
            <a:off x="4599214" y="2352502"/>
            <a:ext cx="7592785" cy="1438102"/>
          </a:xfrm>
          <a:prstGeom prst="rect">
            <a:avLst/>
          </a:prstGeom>
          <a:solidFill>
            <a:srgbClr val="54194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 name="Espaço Reservado para Título 1"/>
          <p:cNvSpPr>
            <a:spLocks noGrp="1"/>
          </p:cNvSpPr>
          <p:nvPr>
            <p:ph type="title"/>
          </p:nvPr>
        </p:nvSpPr>
        <p:spPr>
          <a:xfrm>
            <a:off x="4599214" y="2638273"/>
            <a:ext cx="7108371" cy="866559"/>
          </a:xfrm>
          <a:prstGeom prst="rect">
            <a:avLst/>
          </a:prstGeom>
        </p:spPr>
        <p:txBody>
          <a:bodyPr vert="horz" lIns="91440" tIns="45720" rIns="91440" bIns="45720" rtlCol="0" anchor="ctr">
            <a:normAutofit/>
          </a:bodyPr>
          <a:lstStyle/>
          <a:p>
            <a:r>
              <a:rPr lang="pt-BR" dirty="0"/>
              <a:t>Clique para editar o título mestre</a:t>
            </a:r>
          </a:p>
        </p:txBody>
      </p:sp>
    </p:spTree>
    <p:extLst>
      <p:ext uri="{BB962C8B-B14F-4D97-AF65-F5344CB8AC3E}">
        <p14:creationId xmlns:p14="http://schemas.microsoft.com/office/powerpoint/2010/main" val="1401451466"/>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r"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1891724038"/>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r"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1999" cy="6857999"/>
          </a:xfrm>
          <a:prstGeom prst="rect">
            <a:avLst/>
          </a:prstGeom>
          <a:solidFill>
            <a:srgbClr val="006F7B"/>
          </a:solidFill>
        </p:spPr>
      </p:pic>
      <p:pic>
        <p:nvPicPr>
          <p:cNvPr id="8" name="Imagem 7"/>
          <p:cNvPicPr>
            <a:picLocks noChangeAspect="1"/>
          </p:cNvPicPr>
          <p:nvPr userDrawn="1"/>
        </p:nvPicPr>
        <p:blipFill rotWithShape="1">
          <a:blip r:embed="rId5" cstate="print">
            <a:extLst>
              <a:ext uri="{28A0092B-C50C-407E-A947-70E740481C1C}">
                <a14:useLocalDpi xmlns:a14="http://schemas.microsoft.com/office/drawing/2010/main" val="0"/>
              </a:ext>
            </a:extLst>
          </a:blip>
          <a:srcRect l="70270" t="-4750" b="-1"/>
          <a:stretch/>
        </p:blipFill>
        <p:spPr>
          <a:xfrm>
            <a:off x="8567350" y="2454877"/>
            <a:ext cx="3624647" cy="272268"/>
          </a:xfrm>
          <a:prstGeom prst="rect">
            <a:avLst/>
          </a:prstGeom>
        </p:spPr>
      </p:pic>
      <p:sp>
        <p:nvSpPr>
          <p:cNvPr id="6" name="Retângulo 5"/>
          <p:cNvSpPr/>
          <p:nvPr userDrawn="1"/>
        </p:nvSpPr>
        <p:spPr>
          <a:xfrm>
            <a:off x="0" y="1"/>
            <a:ext cx="12192000" cy="222098"/>
          </a:xfrm>
          <a:prstGeom prst="rect">
            <a:avLst/>
          </a:prstGeom>
          <a:solidFill>
            <a:srgbClr val="54194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11" name="Imagem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600073"/>
            <a:ext cx="12192000" cy="255146"/>
          </a:xfrm>
          <a:prstGeom prst="rect">
            <a:avLst/>
          </a:prstGeom>
        </p:spPr>
      </p:pic>
      <p:sp>
        <p:nvSpPr>
          <p:cNvPr id="2" name="Espaço Reservado para Título 1"/>
          <p:cNvSpPr>
            <a:spLocks noGrp="1"/>
          </p:cNvSpPr>
          <p:nvPr>
            <p:ph type="title"/>
          </p:nvPr>
        </p:nvSpPr>
        <p:spPr>
          <a:xfrm>
            <a:off x="1457130" y="2163905"/>
            <a:ext cx="7108371" cy="866559"/>
          </a:xfrm>
          <a:prstGeom prst="rect">
            <a:avLst/>
          </a:prstGeom>
        </p:spPr>
        <p:txBody>
          <a:bodyPr vert="horz" lIns="91440" tIns="45720" rIns="91440" bIns="45720" rtlCol="0" anchor="ctr">
            <a:normAutofit/>
          </a:bodyPr>
          <a:lstStyle/>
          <a:p>
            <a:r>
              <a:rPr lang="pt-BR" dirty="0"/>
              <a:t>Clique para editar o título mestre</a:t>
            </a:r>
          </a:p>
        </p:txBody>
      </p:sp>
      <p:pic>
        <p:nvPicPr>
          <p:cNvPr id="3" name="Imagem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595298"/>
            <a:ext cx="12192000" cy="259921"/>
          </a:xfrm>
          <a:prstGeom prst="rect">
            <a:avLst/>
          </a:prstGeom>
        </p:spPr>
      </p:pic>
    </p:spTree>
    <p:extLst>
      <p:ext uri="{BB962C8B-B14F-4D97-AF65-F5344CB8AC3E}">
        <p14:creationId xmlns:p14="http://schemas.microsoft.com/office/powerpoint/2010/main" val="2567163464"/>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r" defTabSz="914400" rtl="0" eaLnBrk="1" latinLnBrk="0" hangingPunct="1">
        <a:lnSpc>
          <a:spcPct val="90000"/>
        </a:lnSpc>
        <a:spcBef>
          <a:spcPct val="0"/>
        </a:spcBef>
        <a:buNone/>
        <a:defRPr sz="3600" kern="1200">
          <a:solidFill>
            <a:srgbClr val="541945"/>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Imagem 4"/>
          <p:cNvPicPr>
            <a:picLocks noChangeAspect="1"/>
          </p:cNvPicPr>
          <p:nvPr userDrawn="1"/>
        </p:nvPicPr>
        <p:blipFill rotWithShape="1">
          <a:blip r:embed="rId15" cstate="print">
            <a:extLst>
              <a:ext uri="{28A0092B-C50C-407E-A947-70E740481C1C}">
                <a14:useLocalDpi xmlns:a14="http://schemas.microsoft.com/office/drawing/2010/main" val="0"/>
              </a:ext>
            </a:extLst>
          </a:blip>
          <a:srcRect r="9381"/>
          <a:stretch/>
        </p:blipFill>
        <p:spPr>
          <a:xfrm>
            <a:off x="10926997" y="3956181"/>
            <a:ext cx="1273242" cy="2929111"/>
          </a:xfrm>
          <a:prstGeom prst="rect">
            <a:avLst/>
          </a:prstGeom>
        </p:spPr>
      </p:pic>
      <p:sp>
        <p:nvSpPr>
          <p:cNvPr id="2" name="Espaço Reservado para Título 1"/>
          <p:cNvSpPr>
            <a:spLocks noGrp="1"/>
          </p:cNvSpPr>
          <p:nvPr>
            <p:ph type="title"/>
          </p:nvPr>
        </p:nvSpPr>
        <p:spPr>
          <a:xfrm>
            <a:off x="442783" y="980513"/>
            <a:ext cx="10052222"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052222" cy="3644410"/>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1BDAA-36E9-4AC9-8C53-4A47F672A043}" type="slidenum">
              <a:rPr lang="pt-BR" smtClean="0"/>
              <a:t>‹nº›</a:t>
            </a:fld>
            <a:endParaRPr lang="pt-BR"/>
          </a:p>
        </p:txBody>
      </p:sp>
      <p:sp>
        <p:nvSpPr>
          <p:cNvPr id="7" name="Retângulo 6"/>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rgbClr val="541945"/>
                </a:solidFill>
                <a:effectLst/>
                <a:latin typeface="+mn-lt"/>
              </a:rPr>
              <a:t>PlanificaSUS</a:t>
            </a:r>
            <a:endParaRPr lang="pt-BR" sz="2800" b="0" cap="none" spc="0" dirty="0">
              <a:ln w="0"/>
              <a:solidFill>
                <a:srgbClr val="541945"/>
              </a:solidFill>
              <a:effectLst/>
              <a:latin typeface="+mn-lt"/>
            </a:endParaRPr>
          </a:p>
        </p:txBody>
      </p:sp>
      <p:sp>
        <p:nvSpPr>
          <p:cNvPr id="11" name="Retângulo 10"/>
          <p:cNvSpPr/>
          <p:nvPr userDrawn="1"/>
        </p:nvSpPr>
        <p:spPr>
          <a:xfrm>
            <a:off x="0" y="1"/>
            <a:ext cx="12192000" cy="222098"/>
          </a:xfrm>
          <a:prstGeom prst="rect">
            <a:avLst/>
          </a:prstGeom>
          <a:solidFill>
            <a:srgbClr val="54194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60746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 id="2147483694" r:id="rId13"/>
  </p:sldLayoutIdLst>
  <p:txStyles>
    <p:title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009999"/>
        </a:buClr>
        <a:buFontTx/>
        <a:buBlip>
          <a:blip r:embed="rId16"/>
        </a:buBlip>
        <a:defRPr sz="2200" kern="1200" baseline="0">
          <a:solidFill>
            <a:srgbClr val="541945"/>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6"/>
        </a:buBlip>
        <a:defRPr sz="2000" kern="1200" baseline="0">
          <a:solidFill>
            <a:srgbClr val="541945"/>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6"/>
        </a:buBlip>
        <a:defRPr sz="1800" kern="1200" baseline="0">
          <a:solidFill>
            <a:srgbClr val="541945"/>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6"/>
        </a:buBlip>
        <a:defRPr sz="1600" kern="1200" baseline="0">
          <a:solidFill>
            <a:srgbClr val="541945"/>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6"/>
        </a:buBlip>
        <a:defRPr sz="1400" kern="1200" baseline="0">
          <a:solidFill>
            <a:srgbClr val="541945"/>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tângulo 3"/>
          <p:cNvSpPr/>
          <p:nvPr userDrawn="1"/>
        </p:nvSpPr>
        <p:spPr>
          <a:xfrm>
            <a:off x="0" y="0"/>
            <a:ext cx="12192000" cy="6858000"/>
          </a:xfrm>
          <a:prstGeom prst="rect">
            <a:avLst/>
          </a:prstGeom>
          <a:solidFill>
            <a:srgbClr val="54194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 name="Espaço Reservado para Título 1"/>
          <p:cNvSpPr>
            <a:spLocks noGrp="1"/>
          </p:cNvSpPr>
          <p:nvPr>
            <p:ph type="title"/>
          </p:nvPr>
        </p:nvSpPr>
        <p:spPr>
          <a:xfrm>
            <a:off x="442783" y="980513"/>
            <a:ext cx="10052222"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052222" cy="3644410"/>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3" name="Retângulo 12"/>
          <p:cNvSpPr/>
          <p:nvPr userDrawn="1"/>
        </p:nvSpPr>
        <p:spPr>
          <a:xfrm>
            <a:off x="0" y="1"/>
            <a:ext cx="12192000" cy="222098"/>
          </a:xfrm>
          <a:prstGeom prst="rect">
            <a:avLst/>
          </a:prstGeom>
          <a:solidFill>
            <a:srgbClr val="9C488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7" name="Retângulo 6"/>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chemeClr val="bg1"/>
                </a:solidFill>
                <a:effectLst/>
                <a:latin typeface="+mn-lt"/>
              </a:rPr>
              <a:t>PlanificaSUS</a:t>
            </a:r>
            <a:endParaRPr lang="pt-BR" sz="2800" b="0" cap="none" spc="0" dirty="0">
              <a:ln w="0"/>
              <a:solidFill>
                <a:schemeClr val="bg1"/>
              </a:solidFill>
              <a:effectLst/>
              <a:latin typeface="+mn-lt"/>
            </a:endParaRPr>
          </a:p>
        </p:txBody>
      </p:sp>
      <p:pic>
        <p:nvPicPr>
          <p:cNvPr id="9" name="Imagem 8"/>
          <p:cNvPicPr>
            <a:picLocks noChangeAspect="1"/>
          </p:cNvPicPr>
          <p:nvPr userDrawn="1"/>
        </p:nvPicPr>
        <p:blipFill rotWithShape="1">
          <a:blip r:embed="rId13" cstate="print">
            <a:extLst>
              <a:ext uri="{28A0092B-C50C-407E-A947-70E740481C1C}">
                <a14:useLocalDpi xmlns:a14="http://schemas.microsoft.com/office/drawing/2010/main" val="0"/>
              </a:ext>
            </a:extLst>
          </a:blip>
          <a:srcRect r="9920"/>
          <a:stretch/>
        </p:blipFill>
        <p:spPr>
          <a:xfrm>
            <a:off x="10938124" y="3956179"/>
            <a:ext cx="1253876" cy="2901821"/>
          </a:xfrm>
          <a:prstGeom prst="rect">
            <a:avLst/>
          </a:prstGeom>
        </p:spPr>
      </p:pic>
    </p:spTree>
    <p:extLst>
      <p:ext uri="{BB962C8B-B14F-4D97-AF65-F5344CB8AC3E}">
        <p14:creationId xmlns:p14="http://schemas.microsoft.com/office/powerpoint/2010/main" val="2829222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800" b="1" kern="1200" baseline="0">
          <a:solidFill>
            <a:schemeClr val="bg1"/>
          </a:solidFill>
          <a:latin typeface="Calibri Light" panose="020F030202020403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9999"/>
        </a:buClr>
        <a:buFontTx/>
        <a:buBlip>
          <a:blip r:embed="rId14"/>
        </a:buBlip>
        <a:defRPr sz="2200" kern="1200" baseline="0">
          <a:solidFill>
            <a:schemeClr val="bg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4"/>
        </a:buBlip>
        <a:defRPr sz="2000" kern="1200" baseline="0">
          <a:solidFill>
            <a:schemeClr val="bg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4"/>
        </a:buBlip>
        <a:defRPr sz="1800" kern="1200" baseline="0">
          <a:solidFill>
            <a:schemeClr val="bg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4"/>
        </a:buBlip>
        <a:defRPr sz="1600" kern="1200" baseline="0">
          <a:solidFill>
            <a:schemeClr val="bg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4"/>
        </a:buBlip>
        <a:defRPr sz="1400" kern="1200" baseline="0">
          <a:solidFill>
            <a:schemeClr val="bg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m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595298"/>
            <a:ext cx="12192000" cy="259921"/>
          </a:xfrm>
          <a:prstGeom prst="rect">
            <a:avLst/>
          </a:prstGeom>
        </p:spPr>
      </p:pic>
      <p:sp>
        <p:nvSpPr>
          <p:cNvPr id="2" name="Espaço Reservado para Título 1"/>
          <p:cNvSpPr>
            <a:spLocks noGrp="1"/>
          </p:cNvSpPr>
          <p:nvPr>
            <p:ph type="title"/>
          </p:nvPr>
        </p:nvSpPr>
        <p:spPr>
          <a:xfrm>
            <a:off x="442783" y="1108988"/>
            <a:ext cx="10515600" cy="1197088"/>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515600" cy="3512789"/>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Retângulo 5"/>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rgbClr val="541945"/>
                </a:solidFill>
                <a:effectLst/>
                <a:latin typeface="+mn-lt"/>
              </a:rPr>
              <a:t>PlanificaSUS</a:t>
            </a:r>
            <a:endParaRPr lang="pt-BR" sz="2800" b="0" cap="none" spc="0" dirty="0">
              <a:ln w="0"/>
              <a:solidFill>
                <a:srgbClr val="541945"/>
              </a:solidFill>
              <a:effectLst/>
              <a:latin typeface="+mn-lt"/>
            </a:endParaRPr>
          </a:p>
        </p:txBody>
      </p:sp>
      <p:pic>
        <p:nvPicPr>
          <p:cNvPr id="7" name="Imagem 6"/>
          <p:cNvPicPr>
            <a:picLocks noChangeAspect="1"/>
          </p:cNvPicPr>
          <p:nvPr userDrawn="1"/>
        </p:nvPicPr>
        <p:blipFill rotWithShape="1">
          <a:blip r:embed="rId14" cstate="print">
            <a:extLst>
              <a:ext uri="{28A0092B-C50C-407E-A947-70E740481C1C}">
                <a14:useLocalDpi xmlns:a14="http://schemas.microsoft.com/office/drawing/2010/main" val="0"/>
              </a:ext>
            </a:extLst>
          </a:blip>
          <a:srcRect r="9381"/>
          <a:stretch/>
        </p:blipFill>
        <p:spPr>
          <a:xfrm>
            <a:off x="10926997" y="3956181"/>
            <a:ext cx="1273242" cy="2929111"/>
          </a:xfrm>
          <a:prstGeom prst="rect">
            <a:avLst/>
          </a:prstGeom>
        </p:spPr>
      </p:pic>
    </p:spTree>
    <p:extLst>
      <p:ext uri="{BB962C8B-B14F-4D97-AF65-F5344CB8AC3E}">
        <p14:creationId xmlns:p14="http://schemas.microsoft.com/office/powerpoint/2010/main" val="2209282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9999"/>
        </a:buClr>
        <a:buFontTx/>
        <a:buBlip>
          <a:blip r:embed="rId15"/>
        </a:buBlip>
        <a:defRPr sz="2200" kern="1200" baseline="0">
          <a:solidFill>
            <a:srgbClr val="541945"/>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5"/>
        </a:buBlip>
        <a:defRPr sz="2000" kern="1200" baseline="0">
          <a:solidFill>
            <a:srgbClr val="541945"/>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5"/>
        </a:buBlip>
        <a:defRPr sz="1800" kern="1200" baseline="0">
          <a:solidFill>
            <a:srgbClr val="541945"/>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5"/>
        </a:buBlip>
        <a:defRPr sz="1600" kern="1200" baseline="0">
          <a:solidFill>
            <a:srgbClr val="541945"/>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5"/>
        </a:buBlip>
        <a:defRPr sz="1400" kern="1200" baseline="0">
          <a:solidFill>
            <a:srgbClr val="541945"/>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Espaço Reservado para Conteúdo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Retângulo 4"/>
          <p:cNvSpPr/>
          <p:nvPr userDrawn="1"/>
        </p:nvSpPr>
        <p:spPr>
          <a:xfrm>
            <a:off x="4967416" y="899010"/>
            <a:ext cx="4160108" cy="1569660"/>
          </a:xfrm>
          <a:prstGeom prst="rect">
            <a:avLst/>
          </a:prstGeom>
        </p:spPr>
        <p:txBody>
          <a:bodyPr wrap="square">
            <a:spAutoFit/>
          </a:bodyPr>
          <a:lstStyle/>
          <a:p>
            <a:pPr algn="ctr"/>
            <a:r>
              <a:rPr lang="pt-BR" sz="3200" b="1" dirty="0">
                <a:solidFill>
                  <a:srgbClr val="541945"/>
                </a:solidFill>
              </a:rPr>
              <a:t>planificasus.com.br</a:t>
            </a:r>
          </a:p>
          <a:p>
            <a:pPr algn="ctr"/>
            <a:endParaRPr lang="pt-BR" sz="2400" b="1" dirty="0">
              <a:solidFill>
                <a:srgbClr val="541945"/>
              </a:solidFill>
            </a:endParaRPr>
          </a:p>
          <a:p>
            <a:pPr algn="ctr"/>
            <a:r>
              <a:rPr lang="pt-BR" sz="2000" dirty="0">
                <a:solidFill>
                  <a:srgbClr val="541945"/>
                </a:solidFill>
              </a:rPr>
              <a:t>Visite o </a:t>
            </a:r>
            <a:r>
              <a:rPr lang="pt-BR" sz="2000" b="1" dirty="0">
                <a:solidFill>
                  <a:srgbClr val="541945"/>
                </a:solidFill>
              </a:rPr>
              <a:t>e-Planifica </a:t>
            </a:r>
            <a:r>
              <a:rPr lang="pt-BR" sz="2000" dirty="0">
                <a:solidFill>
                  <a:srgbClr val="541945"/>
                </a:solidFill>
              </a:rPr>
              <a:t>e acesse os materiais do </a:t>
            </a:r>
            <a:r>
              <a:rPr lang="pt-BR" sz="2000" dirty="0" err="1">
                <a:solidFill>
                  <a:srgbClr val="541945"/>
                </a:solidFill>
              </a:rPr>
              <a:t>PlanificaSUS</a:t>
            </a:r>
            <a:r>
              <a:rPr lang="pt-BR" sz="2000" dirty="0">
                <a:solidFill>
                  <a:srgbClr val="541945"/>
                </a:solidFill>
              </a:rPr>
              <a:t>:</a:t>
            </a:r>
          </a:p>
        </p:txBody>
      </p:sp>
      <p:pic>
        <p:nvPicPr>
          <p:cNvPr id="6" name="Imagem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71042" y="2578442"/>
            <a:ext cx="1802937" cy="1802937"/>
          </a:xfrm>
          <a:prstGeom prst="rect">
            <a:avLst/>
          </a:prstGeom>
        </p:spPr>
      </p:pic>
    </p:spTree>
    <p:extLst>
      <p:ext uri="{BB962C8B-B14F-4D97-AF65-F5344CB8AC3E}">
        <p14:creationId xmlns:p14="http://schemas.microsoft.com/office/powerpoint/2010/main" val="2058422450"/>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a:t>Material de apoio – Parte I</a:t>
            </a:r>
          </a:p>
        </p:txBody>
      </p:sp>
      <p:sp>
        <p:nvSpPr>
          <p:cNvPr id="3" name="Retângulo 2">
            <a:extLst>
              <a:ext uri="{FF2B5EF4-FFF2-40B4-BE49-F238E27FC236}">
                <a16:creationId xmlns:a16="http://schemas.microsoft.com/office/drawing/2014/main" id="{B7CDF6B1-3256-4E5B-9283-EF17F1FB06E1}"/>
              </a:ext>
            </a:extLst>
          </p:cNvPr>
          <p:cNvSpPr/>
          <p:nvPr/>
        </p:nvSpPr>
        <p:spPr>
          <a:xfrm>
            <a:off x="-2408238" y="0"/>
            <a:ext cx="2378075" cy="6858000"/>
          </a:xfrm>
          <a:prstGeom prst="rect">
            <a:avLst/>
          </a:prstGeom>
          <a:solidFill>
            <a:srgbClr val="541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(Light Títulos) 40 - branco</a:t>
            </a:r>
          </a:p>
          <a:p>
            <a:pPr marL="285750" indent="-285750">
              <a:buFont typeface="Arial" panose="020B0604020202020204" pitchFamily="34" charset="0"/>
              <a:buChar char="•"/>
              <a:defRPr/>
            </a:pPr>
            <a:r>
              <a:rPr lang="pt-BR" dirty="0"/>
              <a:t>Alinhada à direita</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406021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9521F5-CFA3-4EE4-8A50-32E045489DEB}"/>
              </a:ext>
            </a:extLst>
          </p:cNvPr>
          <p:cNvSpPr>
            <a:spLocks noGrp="1"/>
          </p:cNvSpPr>
          <p:nvPr>
            <p:ph type="title"/>
          </p:nvPr>
        </p:nvSpPr>
        <p:spPr/>
        <p:txBody>
          <a:bodyPr/>
          <a:lstStyle/>
          <a:p>
            <a:r>
              <a:rPr lang="pt-BR" dirty="0"/>
              <a:t>Diretrizes para agendamento na AAE</a:t>
            </a:r>
          </a:p>
        </p:txBody>
      </p:sp>
      <p:sp>
        <p:nvSpPr>
          <p:cNvPr id="3" name="Espaço Reservado para Conteúdo 2">
            <a:extLst>
              <a:ext uri="{FF2B5EF4-FFF2-40B4-BE49-F238E27FC236}">
                <a16:creationId xmlns:a16="http://schemas.microsoft.com/office/drawing/2014/main" id="{79A5AD08-216E-4D9D-9FAF-72ABC5655651}"/>
              </a:ext>
            </a:extLst>
          </p:cNvPr>
          <p:cNvSpPr>
            <a:spLocks noGrp="1"/>
          </p:cNvSpPr>
          <p:nvPr>
            <p:ph idx="1"/>
          </p:nvPr>
        </p:nvSpPr>
        <p:spPr/>
        <p:txBody>
          <a:bodyPr>
            <a:normAutofit/>
          </a:bodyPr>
          <a:lstStyle/>
          <a:p>
            <a:r>
              <a:rPr lang="pt-BR" dirty="0"/>
              <a:t>Processo de recondução à APS de usuários que não atendam aos critérios pactuados; processo de suporte e ouvidoria em relação a esse processo para usuários, profissionais e gestores.</a:t>
            </a:r>
          </a:p>
          <a:p>
            <a:r>
              <a:rPr lang="pt-BR" dirty="0"/>
              <a:t>Estratégias para redução do absenteísmo e gestão da fila de espera por Linha de Cuidado e município de origem.</a:t>
            </a:r>
          </a:p>
          <a:p>
            <a:r>
              <a:rPr lang="pt-BR" dirty="0"/>
              <a:t>Mecanismos de monitoramento dos indicadores de captação da APS, compartilhamento do cuidado e utilização dos serviços do ambulatório, além da definição da periodicidade para apresentação em CIR e outros pontos relevantes para a região.</a:t>
            </a:r>
          </a:p>
        </p:txBody>
      </p:sp>
    </p:spTree>
    <p:extLst>
      <p:ext uri="{BB962C8B-B14F-4D97-AF65-F5344CB8AC3E}">
        <p14:creationId xmlns:p14="http://schemas.microsoft.com/office/powerpoint/2010/main" val="2635915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A397DC-4242-44C7-8AC3-5D5BA94AA695}"/>
              </a:ext>
            </a:extLst>
          </p:cNvPr>
          <p:cNvSpPr>
            <a:spLocks noGrp="1"/>
          </p:cNvSpPr>
          <p:nvPr>
            <p:ph type="title"/>
          </p:nvPr>
        </p:nvSpPr>
        <p:spPr/>
        <p:txBody>
          <a:bodyPr/>
          <a:lstStyle/>
          <a:p>
            <a:r>
              <a:rPr lang="pt-BR" dirty="0"/>
              <a:t>Gestão compartilhada da agenda</a:t>
            </a:r>
          </a:p>
        </p:txBody>
      </p:sp>
      <p:sp>
        <p:nvSpPr>
          <p:cNvPr id="3" name="Espaço Reservado para Conteúdo 2">
            <a:extLst>
              <a:ext uri="{FF2B5EF4-FFF2-40B4-BE49-F238E27FC236}">
                <a16:creationId xmlns:a16="http://schemas.microsoft.com/office/drawing/2014/main" id="{1D8702EC-472F-4483-87DC-F82FFF3327CC}"/>
              </a:ext>
            </a:extLst>
          </p:cNvPr>
          <p:cNvSpPr>
            <a:spLocks noGrp="1"/>
          </p:cNvSpPr>
          <p:nvPr>
            <p:ph idx="1"/>
          </p:nvPr>
        </p:nvSpPr>
        <p:spPr/>
        <p:txBody>
          <a:bodyPr>
            <a:normAutofit fontScale="92500"/>
          </a:bodyPr>
          <a:lstStyle/>
          <a:p>
            <a:pPr algn="just"/>
            <a:r>
              <a:rPr lang="pt-BR" dirty="0"/>
              <a:t>Apesar da agenda da AAE ser elaborada pela equipe especializada, ela não deve ser gerenciada de forma autônoma e independente.</a:t>
            </a:r>
          </a:p>
          <a:p>
            <a:pPr algn="just"/>
            <a:r>
              <a:rPr lang="pt-BR" dirty="0"/>
              <a:t>Sua gestão deve ser compartilhada e monitorada entre os gestores do ambulatório e os gestores da região. </a:t>
            </a:r>
          </a:p>
          <a:p>
            <a:pPr algn="just"/>
            <a:r>
              <a:rPr lang="pt-BR" dirty="0"/>
              <a:t>O gerenciamento da rotina de agendamento se dá entre a coordenação assistencial do ambulatório e a coordenação da APS dos municípios da região.</a:t>
            </a:r>
          </a:p>
          <a:p>
            <a:pPr algn="just"/>
            <a:r>
              <a:rPr lang="pt-BR" dirty="0"/>
              <a:t>Recomenda-se a constituição de uma comissão técnica multiprofissional, com representantes dos municípios da região e SES de nível regional, para o acompanhamento periódico da unidade ambulatorial e a verificação do cumprimento das ações pactuadas, subsidiando as discussões e as deliberações dos gestores regionais na CIR. </a:t>
            </a:r>
          </a:p>
          <a:p>
            <a:pPr algn="just"/>
            <a:r>
              <a:rPr lang="pt-BR" dirty="0"/>
              <a:t>Transparência para o processo de agendamento.</a:t>
            </a:r>
          </a:p>
        </p:txBody>
      </p:sp>
      <p:pic>
        <p:nvPicPr>
          <p:cNvPr id="5" name="Gráfico 4" descr="Brinde com preenchimento sólido">
            <a:extLst>
              <a:ext uri="{FF2B5EF4-FFF2-40B4-BE49-F238E27FC236}">
                <a16:creationId xmlns:a16="http://schemas.microsoft.com/office/drawing/2014/main" id="{D73D733B-52F5-42A9-9568-E57CD23520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634" y="449793"/>
            <a:ext cx="1721371" cy="1721371"/>
          </a:xfrm>
          <a:prstGeom prst="rect">
            <a:avLst/>
          </a:prstGeom>
        </p:spPr>
      </p:pic>
    </p:spTree>
    <p:extLst>
      <p:ext uri="{BB962C8B-B14F-4D97-AF65-F5344CB8AC3E}">
        <p14:creationId xmlns:p14="http://schemas.microsoft.com/office/powerpoint/2010/main" val="113098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322B4D-095F-44DF-8B1E-4474CBD56E42}"/>
              </a:ext>
            </a:extLst>
          </p:cNvPr>
          <p:cNvSpPr>
            <a:spLocks noGrp="1"/>
          </p:cNvSpPr>
          <p:nvPr>
            <p:ph type="title"/>
          </p:nvPr>
        </p:nvSpPr>
        <p:spPr/>
        <p:txBody>
          <a:bodyPr/>
          <a:lstStyle/>
          <a:p>
            <a:r>
              <a:rPr lang="pt-BR" dirty="0"/>
              <a:t>Macroprocessos da AAE</a:t>
            </a:r>
          </a:p>
        </p:txBody>
      </p:sp>
      <p:sp>
        <p:nvSpPr>
          <p:cNvPr id="3" name="Espaço Reservado para Conteúdo 2">
            <a:extLst>
              <a:ext uri="{FF2B5EF4-FFF2-40B4-BE49-F238E27FC236}">
                <a16:creationId xmlns:a16="http://schemas.microsoft.com/office/drawing/2014/main" id="{7A48D9D3-9D99-4F79-AE1F-0B617E827608}"/>
              </a:ext>
            </a:extLst>
          </p:cNvPr>
          <p:cNvSpPr>
            <a:spLocks noGrp="1"/>
          </p:cNvSpPr>
          <p:nvPr>
            <p:ph idx="1"/>
          </p:nvPr>
        </p:nvSpPr>
        <p:spPr/>
        <p:txBody>
          <a:bodyPr>
            <a:normAutofit/>
          </a:bodyPr>
          <a:lstStyle/>
          <a:p>
            <a:r>
              <a:rPr lang="pt-BR" dirty="0"/>
              <a:t>O ambulatório deve operar os macroprocessos garantidos pela definição da agenda dos profissionais, com dedicação de carga horária adequada para essa finalidade.</a:t>
            </a:r>
          </a:p>
          <a:p>
            <a:r>
              <a:rPr lang="pt-BR" dirty="0"/>
              <a:t>Deve operá-las de maneira racional, com uma distribuição equilibrada da agenda. </a:t>
            </a:r>
          </a:p>
          <a:p>
            <a:r>
              <a:rPr lang="pt-BR" dirty="0"/>
              <a:t>Um desequilíbrio pode comprometer a capacidade de resposta à população-alvo: </a:t>
            </a:r>
          </a:p>
          <a:p>
            <a:pPr lvl="1"/>
            <a:r>
              <a:rPr lang="pt-BR" dirty="0"/>
              <a:t>Uma função assistencial que não deixe espaço para a educação permanente limitaria a possibilidade de qualificação da APS no manejo e na gestão da saúde da subpopulação com condição crônica e resultaria em uma consequente maior dependência de especialistas focais. </a:t>
            </a:r>
          </a:p>
          <a:p>
            <a:pPr lvl="1"/>
            <a:r>
              <a:rPr lang="pt-BR" dirty="0"/>
              <a:t>Uma maior dedicação à educação permanente poderia restringir o agendamento de primeiros atendimentos e subsequentes, gerando filas de espera e necessidade de aumento da oferta.</a:t>
            </a:r>
          </a:p>
        </p:txBody>
      </p:sp>
    </p:spTree>
    <p:extLst>
      <p:ext uri="{BB962C8B-B14F-4D97-AF65-F5344CB8AC3E}">
        <p14:creationId xmlns:p14="http://schemas.microsoft.com/office/powerpoint/2010/main" val="3207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B01BB4-17CB-4D49-8131-0D8B719F8C14}"/>
              </a:ext>
            </a:extLst>
          </p:cNvPr>
          <p:cNvSpPr>
            <a:spLocks noGrp="1"/>
          </p:cNvSpPr>
          <p:nvPr>
            <p:ph type="title"/>
          </p:nvPr>
        </p:nvSpPr>
        <p:spPr/>
        <p:txBody>
          <a:bodyPr/>
          <a:lstStyle/>
          <a:p>
            <a:r>
              <a:rPr lang="pt-BR" dirty="0"/>
              <a:t>Material de Apoio – Parte II</a:t>
            </a:r>
          </a:p>
        </p:txBody>
      </p:sp>
    </p:spTree>
    <p:extLst>
      <p:ext uri="{BB962C8B-B14F-4D97-AF65-F5344CB8AC3E}">
        <p14:creationId xmlns:p14="http://schemas.microsoft.com/office/powerpoint/2010/main" val="3090274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D75EF8-5235-49C1-9A7B-B6DC3BEBB71C}"/>
              </a:ext>
            </a:extLst>
          </p:cNvPr>
          <p:cNvSpPr>
            <a:spLocks noGrp="1"/>
          </p:cNvSpPr>
          <p:nvPr>
            <p:ph type="title"/>
          </p:nvPr>
        </p:nvSpPr>
        <p:spPr>
          <a:xfrm>
            <a:off x="3102964" y="2163905"/>
            <a:ext cx="5462537" cy="866559"/>
          </a:xfrm>
        </p:spPr>
        <p:txBody>
          <a:bodyPr>
            <a:normAutofit fontScale="90000"/>
          </a:bodyPr>
          <a:lstStyle/>
          <a:p>
            <a:r>
              <a:rPr lang="pt-BR" dirty="0"/>
              <a:t>Fase de operacionalização para o agendamento na AAE </a:t>
            </a:r>
          </a:p>
        </p:txBody>
      </p:sp>
    </p:spTree>
    <p:extLst>
      <p:ext uri="{BB962C8B-B14F-4D97-AF65-F5344CB8AC3E}">
        <p14:creationId xmlns:p14="http://schemas.microsoft.com/office/powerpoint/2010/main" val="1189729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23D639-FBC1-4E20-8653-E041338E9460}"/>
              </a:ext>
            </a:extLst>
          </p:cNvPr>
          <p:cNvSpPr>
            <a:spLocks noGrp="1"/>
          </p:cNvSpPr>
          <p:nvPr>
            <p:ph type="title"/>
          </p:nvPr>
        </p:nvSpPr>
        <p:spPr>
          <a:xfrm>
            <a:off x="960100" y="978102"/>
            <a:ext cx="10588434" cy="1062644"/>
          </a:xfrm>
        </p:spPr>
        <p:txBody>
          <a:bodyPr anchor="b">
            <a:normAutofit/>
          </a:bodyPr>
          <a:lstStyle/>
          <a:p>
            <a:r>
              <a:rPr lang="pt-BR" dirty="0"/>
              <a:t>Desenho da agenda</a:t>
            </a: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Gráfico 3" descr="Narrativa com preenchimento sólido">
            <a:extLst>
              <a:ext uri="{FF2B5EF4-FFF2-40B4-BE49-F238E27FC236}">
                <a16:creationId xmlns:a16="http://schemas.microsoft.com/office/drawing/2014/main" id="{158FA22E-D014-4E91-8FE0-F2FEAFF624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26250"/>
            <a:ext cx="2928114" cy="2928114"/>
          </a:xfrm>
          <a:prstGeom prst="rect">
            <a:avLst/>
          </a:prstGeom>
        </p:spPr>
      </p:pic>
      <p:sp>
        <p:nvSpPr>
          <p:cNvPr id="3" name="Espaço Reservado para Conteúdo 2">
            <a:extLst>
              <a:ext uri="{FF2B5EF4-FFF2-40B4-BE49-F238E27FC236}">
                <a16:creationId xmlns:a16="http://schemas.microsoft.com/office/drawing/2014/main" id="{833F1AFD-C984-4B1D-AB3D-77A2F94C2214}"/>
              </a:ext>
            </a:extLst>
          </p:cNvPr>
          <p:cNvSpPr>
            <a:spLocks noGrp="1"/>
          </p:cNvSpPr>
          <p:nvPr>
            <p:ph idx="1"/>
          </p:nvPr>
        </p:nvSpPr>
        <p:spPr>
          <a:xfrm>
            <a:off x="4955354" y="2682433"/>
            <a:ext cx="6282169" cy="3215749"/>
          </a:xfrm>
        </p:spPr>
        <p:txBody>
          <a:bodyPr>
            <a:normAutofit/>
          </a:bodyPr>
          <a:lstStyle/>
          <a:p>
            <a:pPr algn="just"/>
            <a:r>
              <a:rPr lang="pt-BR" sz="1500" dirty="0"/>
              <a:t>O critério de acesso é definido pelas especialidades médicas, mas implica automaticamente no agendamento da equipe multiprofissional padronizada na carteira de serviços.</a:t>
            </a:r>
          </a:p>
          <a:p>
            <a:pPr algn="just"/>
            <a:r>
              <a:rPr lang="pt-BR" sz="1500" dirty="0"/>
              <a:t>A coordenação do ambulatório deve:</a:t>
            </a:r>
          </a:p>
          <a:p>
            <a:pPr lvl="1" algn="just"/>
            <a:r>
              <a:rPr lang="pt-BR" sz="1500" dirty="0"/>
              <a:t>Viabilizar que a equipe esteja completa para o ciclo de atenção contínua para os primeiros atendimentos.</a:t>
            </a:r>
          </a:p>
          <a:p>
            <a:pPr lvl="1" algn="just"/>
            <a:r>
              <a:rPr lang="pt-BR" sz="1500" dirty="0"/>
              <a:t>Elaborar um mapa de atendimentos. </a:t>
            </a:r>
          </a:p>
          <a:p>
            <a:pPr lvl="1" algn="just"/>
            <a:r>
              <a:rPr lang="pt-BR" sz="1500" dirty="0"/>
              <a:t>Verificar o profissional escalado; o horário, quantidade e tipo (primeiro ou subsequente)</a:t>
            </a:r>
          </a:p>
          <a:p>
            <a:pPr lvl="1" algn="just"/>
            <a:r>
              <a:rPr lang="pt-BR" sz="1500" dirty="0"/>
              <a:t>Organizar escala para atividades educacionais para a APS (presenciais ou a distância) </a:t>
            </a:r>
          </a:p>
          <a:p>
            <a:pPr lvl="1" algn="just"/>
            <a:r>
              <a:rPr lang="pt-BR" sz="1500" dirty="0"/>
              <a:t>Disparar reunião de equipe ou capacitação.</a:t>
            </a:r>
          </a:p>
        </p:txBody>
      </p:sp>
    </p:spTree>
    <p:extLst>
      <p:ext uri="{BB962C8B-B14F-4D97-AF65-F5344CB8AC3E}">
        <p14:creationId xmlns:p14="http://schemas.microsoft.com/office/powerpoint/2010/main" val="3595539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203D72-911E-4AEA-AC7A-5942C9752B9D}"/>
              </a:ext>
            </a:extLst>
          </p:cNvPr>
          <p:cNvSpPr>
            <a:spLocks noGrp="1"/>
          </p:cNvSpPr>
          <p:nvPr>
            <p:ph type="title"/>
          </p:nvPr>
        </p:nvSpPr>
        <p:spPr>
          <a:xfrm>
            <a:off x="960100" y="978102"/>
            <a:ext cx="10588434" cy="1062644"/>
          </a:xfrm>
        </p:spPr>
        <p:txBody>
          <a:bodyPr anchor="b">
            <a:normAutofit/>
          </a:bodyPr>
          <a:lstStyle/>
          <a:p>
            <a:r>
              <a:rPr lang="pt-BR" dirty="0"/>
              <a:t>Desenho da agenda</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Gráfico 5" descr="Narrativa com preenchimento sólido">
            <a:extLst>
              <a:ext uri="{FF2B5EF4-FFF2-40B4-BE49-F238E27FC236}">
                <a16:creationId xmlns:a16="http://schemas.microsoft.com/office/drawing/2014/main" id="{53B352AB-28BD-4AAE-BB9C-4FEA17E9B4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Espaço Reservado para Conteúdo 2">
            <a:extLst>
              <a:ext uri="{FF2B5EF4-FFF2-40B4-BE49-F238E27FC236}">
                <a16:creationId xmlns:a16="http://schemas.microsoft.com/office/drawing/2014/main" id="{3CDBBF72-2FC9-492E-BED2-F69957342672}"/>
              </a:ext>
            </a:extLst>
          </p:cNvPr>
          <p:cNvSpPr>
            <a:spLocks noGrp="1"/>
          </p:cNvSpPr>
          <p:nvPr>
            <p:ph idx="1"/>
          </p:nvPr>
        </p:nvSpPr>
        <p:spPr>
          <a:xfrm>
            <a:off x="4890467" y="2664149"/>
            <a:ext cx="6282169" cy="3215749"/>
          </a:xfrm>
        </p:spPr>
        <p:txBody>
          <a:bodyPr>
            <a:normAutofit/>
          </a:bodyPr>
          <a:lstStyle/>
          <a:p>
            <a:pPr algn="just"/>
            <a:r>
              <a:rPr lang="pt-BR" sz="1900" dirty="0"/>
              <a:t>A agenda será organizada em blocos de horários, como demonstra o anexo “Planilha de Agendamento da Atenção Ambulatorial Especializada”, para facilitar o acesso ao ambulatório.</a:t>
            </a:r>
          </a:p>
          <a:p>
            <a:pPr algn="just"/>
            <a:r>
              <a:rPr lang="pt-BR" sz="1900" dirty="0"/>
              <a:t>A equipe deve discutir e pactuar com cada município o bloco de horário mais adequado, considerando a distância e tempo de deslocamento até o ambulatório, as rotas, a disponibilidade de veículos e a otimização do transporte municipal.</a:t>
            </a:r>
          </a:p>
          <a:p>
            <a:pPr algn="just"/>
            <a:r>
              <a:rPr lang="pt-BR" sz="1900" dirty="0"/>
              <a:t>Preferencialmente, os primeiros atendimentos devem ser agendados para o turno da manhã.</a:t>
            </a:r>
          </a:p>
        </p:txBody>
      </p:sp>
    </p:spTree>
    <p:extLst>
      <p:ext uri="{BB962C8B-B14F-4D97-AF65-F5344CB8AC3E}">
        <p14:creationId xmlns:p14="http://schemas.microsoft.com/office/powerpoint/2010/main" val="1803413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32935-61DC-432C-BCD2-784E0C92E50E}"/>
              </a:ext>
            </a:extLst>
          </p:cNvPr>
          <p:cNvSpPr>
            <a:spLocks noGrp="1"/>
          </p:cNvSpPr>
          <p:nvPr>
            <p:ph type="title"/>
          </p:nvPr>
        </p:nvSpPr>
        <p:spPr/>
        <p:txBody>
          <a:bodyPr/>
          <a:lstStyle/>
          <a:p>
            <a:r>
              <a:rPr lang="pt-BR" dirty="0"/>
              <a:t>Cancelamento de atendimentos</a:t>
            </a:r>
          </a:p>
        </p:txBody>
      </p:sp>
      <p:sp>
        <p:nvSpPr>
          <p:cNvPr id="3" name="Espaço Reservado para Conteúdo 2">
            <a:extLst>
              <a:ext uri="{FF2B5EF4-FFF2-40B4-BE49-F238E27FC236}">
                <a16:creationId xmlns:a16="http://schemas.microsoft.com/office/drawing/2014/main" id="{025B7B7B-8E73-46CE-B48F-3590EE99FD1A}"/>
              </a:ext>
            </a:extLst>
          </p:cNvPr>
          <p:cNvSpPr>
            <a:spLocks noGrp="1"/>
          </p:cNvSpPr>
          <p:nvPr>
            <p:ph idx="1"/>
          </p:nvPr>
        </p:nvSpPr>
        <p:spPr/>
        <p:txBody>
          <a:bodyPr>
            <a:normAutofit/>
          </a:bodyPr>
          <a:lstStyle/>
          <a:p>
            <a:r>
              <a:rPr lang="pt-BR" sz="2000" b="0" i="0" u="none" strike="noStrike" baseline="0" dirty="0">
                <a:latin typeface="+mn-lt"/>
              </a:rPr>
              <a:t>Fluxo de comunicação para cancelamento de atendimentos pela equipe do ambulatório</a:t>
            </a:r>
          </a:p>
          <a:p>
            <a:pPr algn="l"/>
            <a:endParaRPr lang="pt-BR" sz="1800" b="0" i="0" u="none" strike="noStrike" baseline="0" dirty="0">
              <a:latin typeface="Gotham-Light"/>
            </a:endParaRPr>
          </a:p>
        </p:txBody>
      </p:sp>
      <p:pic>
        <p:nvPicPr>
          <p:cNvPr id="9" name="Imagem 8">
            <a:extLst>
              <a:ext uri="{FF2B5EF4-FFF2-40B4-BE49-F238E27FC236}">
                <a16:creationId xmlns:a16="http://schemas.microsoft.com/office/drawing/2014/main" id="{66C4F947-CE22-4BFA-AB6A-61408F6347BE}"/>
              </a:ext>
            </a:extLst>
          </p:cNvPr>
          <p:cNvPicPr>
            <a:picLocks noChangeAspect="1"/>
          </p:cNvPicPr>
          <p:nvPr/>
        </p:nvPicPr>
        <p:blipFill>
          <a:blip r:embed="rId2"/>
          <a:stretch>
            <a:fillRect/>
          </a:stretch>
        </p:blipFill>
        <p:spPr>
          <a:xfrm>
            <a:off x="547714" y="3087661"/>
            <a:ext cx="10680804" cy="2458700"/>
          </a:xfrm>
          <a:prstGeom prst="rect">
            <a:avLst/>
          </a:prstGeom>
        </p:spPr>
      </p:pic>
    </p:spTree>
    <p:extLst>
      <p:ext uri="{BB962C8B-B14F-4D97-AF65-F5344CB8AC3E}">
        <p14:creationId xmlns:p14="http://schemas.microsoft.com/office/powerpoint/2010/main" val="1572772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A26A9-B0B6-4C0F-98BE-494EC1AFA8D3}"/>
              </a:ext>
            </a:extLst>
          </p:cNvPr>
          <p:cNvSpPr>
            <a:spLocks noGrp="1"/>
          </p:cNvSpPr>
          <p:nvPr>
            <p:ph type="title"/>
          </p:nvPr>
        </p:nvSpPr>
        <p:spPr/>
        <p:txBody>
          <a:bodyPr/>
          <a:lstStyle/>
          <a:p>
            <a:r>
              <a:rPr lang="pt-BR" dirty="0"/>
              <a:t>Cancelamento de atendimentos</a:t>
            </a:r>
          </a:p>
        </p:txBody>
      </p:sp>
      <p:sp>
        <p:nvSpPr>
          <p:cNvPr id="3" name="Espaço Reservado para Conteúdo 2">
            <a:extLst>
              <a:ext uri="{FF2B5EF4-FFF2-40B4-BE49-F238E27FC236}">
                <a16:creationId xmlns:a16="http://schemas.microsoft.com/office/drawing/2014/main" id="{A27417FB-5DD5-40F1-B3B8-925DAA105FCF}"/>
              </a:ext>
            </a:extLst>
          </p:cNvPr>
          <p:cNvSpPr>
            <a:spLocks noGrp="1"/>
          </p:cNvSpPr>
          <p:nvPr>
            <p:ph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
                <a:srgbClr val="009999"/>
              </a:buClr>
              <a:buSzTx/>
              <a:buFontTx/>
              <a:buBlip>
                <a:blip r:embed="rId2"/>
              </a:buBlip>
              <a:tabLst/>
              <a:defRPr/>
            </a:pPr>
            <a:r>
              <a:rPr lang="pt-BR" sz="2000" dirty="0"/>
              <a:t>No ato do cancelamento, uma nova data de atendimento deverá ser ofertada, com atenção para não ocorrer novo cancelamento. </a:t>
            </a:r>
          </a:p>
          <a:p>
            <a:pPr marL="228600" marR="0" lvl="0" indent="-228600" algn="l" defTabSz="914400" rtl="0" eaLnBrk="1" fontAlgn="auto" latinLnBrk="0" hangingPunct="1">
              <a:lnSpc>
                <a:spcPct val="90000"/>
              </a:lnSpc>
              <a:spcBef>
                <a:spcPts val="1000"/>
              </a:spcBef>
              <a:spcAft>
                <a:spcPts val="0"/>
              </a:spcAft>
              <a:buClr>
                <a:srgbClr val="009999"/>
              </a:buClr>
              <a:buSzTx/>
              <a:buFontTx/>
              <a:buBlip>
                <a:blip r:embed="rId2"/>
              </a:buBlip>
              <a:tabLst/>
              <a:defRPr/>
            </a:pPr>
            <a:r>
              <a:rPr lang="pt-BR" sz="2000" dirty="0"/>
              <a:t>A equipe da APS deve:</a:t>
            </a:r>
          </a:p>
          <a:p>
            <a:pPr lvl="1">
              <a:spcBef>
                <a:spcPts val="1000"/>
              </a:spcBef>
              <a:defRPr/>
            </a:pPr>
            <a:r>
              <a:rPr lang="pt-BR" dirty="0"/>
              <a:t>V</a:t>
            </a:r>
            <a:r>
              <a:rPr lang="pt-BR" dirty="0" err="1"/>
              <a:t>erificar</a:t>
            </a:r>
            <a:r>
              <a:rPr lang="pt-BR" dirty="0"/>
              <a:t> a necessidade de uma reavaliação do usuário no intervalo até a nova data agendada</a:t>
            </a:r>
          </a:p>
          <a:p>
            <a:pPr lvl="1">
              <a:spcBef>
                <a:spcPts val="1000"/>
              </a:spcBef>
              <a:defRPr/>
            </a:pPr>
            <a:r>
              <a:rPr lang="pt-BR" dirty="0"/>
              <a:t>Solicitar apoio a distância da equipe especializada para a discussão do caso e elaboração do plano de cuidados, se necessário.</a:t>
            </a:r>
          </a:p>
          <a:p>
            <a:pPr marL="228600" marR="0" lvl="0" indent="-228600" algn="l" defTabSz="914400" rtl="0" eaLnBrk="1" fontAlgn="auto" latinLnBrk="0" hangingPunct="1">
              <a:lnSpc>
                <a:spcPct val="90000"/>
              </a:lnSpc>
              <a:spcBef>
                <a:spcPts val="1000"/>
              </a:spcBef>
              <a:spcAft>
                <a:spcPts val="0"/>
              </a:spcAft>
              <a:buClr>
                <a:srgbClr val="009999"/>
              </a:buClr>
              <a:buSzTx/>
              <a:buFontTx/>
              <a:buBlip>
                <a:blip r:embed="rId2"/>
              </a:buBlip>
              <a:tabLst/>
              <a:defRPr/>
            </a:pPr>
            <a:r>
              <a:rPr lang="pt-BR" sz="2000" dirty="0"/>
              <a:t>A equipe gestora do ambulatório monitorar o indicador de cancelamento de atendimentos e apresentar aos municípios.</a:t>
            </a:r>
          </a:p>
          <a:p>
            <a:endParaRPr lang="pt-BR" sz="2800" dirty="0"/>
          </a:p>
        </p:txBody>
      </p:sp>
    </p:spTree>
    <p:extLst>
      <p:ext uri="{BB962C8B-B14F-4D97-AF65-F5344CB8AC3E}">
        <p14:creationId xmlns:p14="http://schemas.microsoft.com/office/powerpoint/2010/main" val="4277325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D657F2-A56C-482D-8F5F-AA14A1EBFE22}"/>
              </a:ext>
            </a:extLst>
          </p:cNvPr>
          <p:cNvSpPr>
            <a:spLocks noGrp="1"/>
          </p:cNvSpPr>
          <p:nvPr>
            <p:ph type="title"/>
          </p:nvPr>
        </p:nvSpPr>
        <p:spPr>
          <a:xfrm>
            <a:off x="960100" y="978102"/>
            <a:ext cx="10588434" cy="1062644"/>
          </a:xfrm>
        </p:spPr>
        <p:txBody>
          <a:bodyPr anchor="b">
            <a:normAutofit/>
          </a:bodyPr>
          <a:lstStyle/>
          <a:p>
            <a:r>
              <a:rPr lang="pt-BR" dirty="0"/>
              <a:t>Atendimentos subsequentes</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Gráfico 4" descr="Seta circular com preenchimento sólido">
            <a:extLst>
              <a:ext uri="{FF2B5EF4-FFF2-40B4-BE49-F238E27FC236}">
                <a16:creationId xmlns:a16="http://schemas.microsoft.com/office/drawing/2014/main" id="{31712701-A0E7-4142-AA07-5596B2E2A2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Espaço Reservado para Conteúdo 2">
            <a:extLst>
              <a:ext uri="{FF2B5EF4-FFF2-40B4-BE49-F238E27FC236}">
                <a16:creationId xmlns:a16="http://schemas.microsoft.com/office/drawing/2014/main" id="{89C2AEDB-3098-41CF-A32B-22403CA70276}"/>
              </a:ext>
            </a:extLst>
          </p:cNvPr>
          <p:cNvSpPr>
            <a:spLocks noGrp="1"/>
          </p:cNvSpPr>
          <p:nvPr>
            <p:ph idx="1"/>
          </p:nvPr>
        </p:nvSpPr>
        <p:spPr>
          <a:xfrm>
            <a:off x="4261320" y="2682433"/>
            <a:ext cx="6976203" cy="3493515"/>
          </a:xfrm>
        </p:spPr>
        <p:txBody>
          <a:bodyPr>
            <a:normAutofit/>
          </a:bodyPr>
          <a:lstStyle/>
          <a:p>
            <a:r>
              <a:rPr lang="pt-BR" sz="1600" dirty="0"/>
              <a:t>Os agendamentos de atendimentos subsequentes e exames devem ser garantidos de acordo com os prazos definidos no plano de cuidados e devidamente comunicados às equipes da APS.</a:t>
            </a:r>
          </a:p>
          <a:p>
            <a:r>
              <a:rPr lang="pt-BR" sz="1600" dirty="0"/>
              <a:t>No momento da solicitação, o profissional deve indicar o período do próximo atendimento, evitando solicitações do tipo “atendimento subsequente, se necessário” ou “próximo atendimento quando os exames estiverem prontos”.</a:t>
            </a:r>
          </a:p>
          <a:p>
            <a:r>
              <a:rPr lang="pt-BR" sz="1600" dirty="0"/>
              <a:t>Caso o período solicitado seja superior a 4 meses (período de abertura da agenda), o usuário será incluído na lista de espera, com aprazamento para a data solicitada, e esta informação será registrada no plano de cuidados. </a:t>
            </a:r>
          </a:p>
          <a:p>
            <a:r>
              <a:rPr lang="pt-BR" sz="1600" dirty="0"/>
              <a:t>A equipe também deve estar atenta para que os usuários se desloquem o menor número de vezes possível até o ambulatório para a realização de consultas, exames e procedimentos. </a:t>
            </a:r>
          </a:p>
        </p:txBody>
      </p:sp>
    </p:spTree>
    <p:extLst>
      <p:ext uri="{BB962C8B-B14F-4D97-AF65-F5344CB8AC3E}">
        <p14:creationId xmlns:p14="http://schemas.microsoft.com/office/powerpoint/2010/main" val="2029236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7CDF6B1-3256-4E5B-9283-EF17F1FB06E1}"/>
              </a:ext>
            </a:extLst>
          </p:cNvPr>
          <p:cNvSpPr/>
          <p:nvPr/>
        </p:nvSpPr>
        <p:spPr>
          <a:xfrm>
            <a:off x="-2408238" y="0"/>
            <a:ext cx="2378075" cy="6858000"/>
          </a:xfrm>
          <a:prstGeom prst="rect">
            <a:avLst/>
          </a:prstGeom>
          <a:solidFill>
            <a:srgbClr val="541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Tree>
    <p:extLst>
      <p:ext uri="{BB962C8B-B14F-4D97-AF65-F5344CB8AC3E}">
        <p14:creationId xmlns:p14="http://schemas.microsoft.com/office/powerpoint/2010/main" val="2617388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BF2C9E-C9FB-4038-AEE8-E79A3242651A}"/>
              </a:ext>
            </a:extLst>
          </p:cNvPr>
          <p:cNvSpPr>
            <a:spLocks noGrp="1"/>
          </p:cNvSpPr>
          <p:nvPr>
            <p:ph type="title"/>
          </p:nvPr>
        </p:nvSpPr>
        <p:spPr>
          <a:xfrm>
            <a:off x="960100" y="978102"/>
            <a:ext cx="10588434" cy="1062644"/>
          </a:xfrm>
        </p:spPr>
        <p:txBody>
          <a:bodyPr anchor="b">
            <a:normAutofit/>
          </a:bodyPr>
          <a:lstStyle/>
          <a:p>
            <a:r>
              <a:rPr lang="pt-BR" dirty="0"/>
              <a:t>Gestão da fila de espera</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Gráfico 4" descr="Pesquisa de Pasta com preenchimento sólido">
            <a:extLst>
              <a:ext uri="{FF2B5EF4-FFF2-40B4-BE49-F238E27FC236}">
                <a16:creationId xmlns:a16="http://schemas.microsoft.com/office/drawing/2014/main" id="{BAE39A01-54D0-4022-9091-3FD55510F5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Espaço Reservado para Conteúdo 2">
            <a:extLst>
              <a:ext uri="{FF2B5EF4-FFF2-40B4-BE49-F238E27FC236}">
                <a16:creationId xmlns:a16="http://schemas.microsoft.com/office/drawing/2014/main" id="{72F2EA37-E77C-4127-8867-7CE350B23A59}"/>
              </a:ext>
            </a:extLst>
          </p:cNvPr>
          <p:cNvSpPr>
            <a:spLocks noGrp="1"/>
          </p:cNvSpPr>
          <p:nvPr>
            <p:ph idx="1"/>
          </p:nvPr>
        </p:nvSpPr>
        <p:spPr>
          <a:xfrm>
            <a:off x="4955354" y="2682433"/>
            <a:ext cx="6282169" cy="3215749"/>
          </a:xfrm>
        </p:spPr>
        <p:txBody>
          <a:bodyPr>
            <a:normAutofit/>
          </a:bodyPr>
          <a:lstStyle/>
          <a:p>
            <a:r>
              <a:rPr lang="pt-BR" sz="1800" dirty="0"/>
              <a:t>As demandas devem ser prontamente respondidas, não ultrapassando 15 dias para as gestantes e 30 dias para os demais usuários para a realização do atendimento.</a:t>
            </a:r>
          </a:p>
          <a:p>
            <a:r>
              <a:rPr lang="pt-BR" sz="1800" dirty="0"/>
              <a:t>Caso esses prazos sejam extrapolados, deve ser feita uma revisão do processo de agendamento, da capacidade operacional e da assertividade dos critérios de compartilhamento do cuidado.</a:t>
            </a:r>
          </a:p>
          <a:p>
            <a:r>
              <a:rPr lang="pt-BR" sz="1800" dirty="0"/>
              <a:t>Para atendimentos subsequentes, caso sejam solicitados no plano de cuidados prazos superiores a 4 meses, os usuários devem ser incluídos na lista de espera.</a:t>
            </a:r>
          </a:p>
        </p:txBody>
      </p:sp>
    </p:spTree>
    <p:extLst>
      <p:ext uri="{BB962C8B-B14F-4D97-AF65-F5344CB8AC3E}">
        <p14:creationId xmlns:p14="http://schemas.microsoft.com/office/powerpoint/2010/main" val="209534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B1EE1-748E-4851-A8EB-ED7D469CDA28}"/>
              </a:ext>
            </a:extLst>
          </p:cNvPr>
          <p:cNvSpPr>
            <a:spLocks noGrp="1"/>
          </p:cNvSpPr>
          <p:nvPr>
            <p:ph type="title"/>
          </p:nvPr>
        </p:nvSpPr>
        <p:spPr>
          <a:xfrm>
            <a:off x="960100" y="978102"/>
            <a:ext cx="10588434" cy="1062644"/>
          </a:xfrm>
        </p:spPr>
        <p:txBody>
          <a:bodyPr anchor="b">
            <a:normAutofit/>
          </a:bodyPr>
          <a:lstStyle/>
          <a:p>
            <a:r>
              <a:rPr lang="pt-BR" dirty="0"/>
              <a:t>Gestão da fila de espera</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Espaço Reservado para Conteúdo 3" descr="Pesquisa de Pasta com preenchimento sólido">
            <a:extLst>
              <a:ext uri="{FF2B5EF4-FFF2-40B4-BE49-F238E27FC236}">
                <a16:creationId xmlns:a16="http://schemas.microsoft.com/office/drawing/2014/main" id="{8A1CD215-247E-45FF-B226-68D89A7224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8" name="Content Placeholder 7">
            <a:extLst>
              <a:ext uri="{FF2B5EF4-FFF2-40B4-BE49-F238E27FC236}">
                <a16:creationId xmlns:a16="http://schemas.microsoft.com/office/drawing/2014/main" id="{CF04F63F-CF10-0183-5145-CDAC7D6EC7A6}"/>
              </a:ext>
            </a:extLst>
          </p:cNvPr>
          <p:cNvSpPr>
            <a:spLocks noGrp="1"/>
          </p:cNvSpPr>
          <p:nvPr>
            <p:ph idx="1"/>
          </p:nvPr>
        </p:nvSpPr>
        <p:spPr>
          <a:xfrm>
            <a:off x="4955354" y="2682433"/>
            <a:ext cx="6282169" cy="3215749"/>
          </a:xfrm>
        </p:spPr>
        <p:txBody>
          <a:bodyPr>
            <a:normAutofit lnSpcReduction="10000"/>
          </a:bodyPr>
          <a:lstStyle/>
          <a:p>
            <a:r>
              <a:rPr lang="pt-BR" sz="1800" dirty="0"/>
              <a:t>A equipe especializada deve fazer a gestão dessa lista de espera e realizar monitoramento para garantir o agendamento no tempo oportuno.</a:t>
            </a:r>
          </a:p>
          <a:p>
            <a:r>
              <a:rPr lang="pt-BR" sz="1800" dirty="0"/>
              <a:t>O monitoramento da lista de espera deve ser feito diariamente por Linhas de Cuidados, tempo de espera em dias de espera contados a partir da solicitação da equipe da APS e número de usuários na lista de espera por atendimento, exame e/ou procedimento.</a:t>
            </a:r>
          </a:p>
          <a:p>
            <a:r>
              <a:rPr lang="pt-BR" sz="1800" dirty="0"/>
              <a:t>A equipe assistencial envolvida diretamente nas ações de apoio matricial deve ser acionada para participar da gestão da lista de espera, identificando as equipes com necessidade de suporte, para ajuste no manejo do clínico dos usuários que aguardam atendimento.</a:t>
            </a:r>
          </a:p>
          <a:p>
            <a:endParaRPr lang="en-US" sz="1800" dirty="0"/>
          </a:p>
        </p:txBody>
      </p:sp>
    </p:spTree>
    <p:extLst>
      <p:ext uri="{BB962C8B-B14F-4D97-AF65-F5344CB8AC3E}">
        <p14:creationId xmlns:p14="http://schemas.microsoft.com/office/powerpoint/2010/main" val="3664764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73F2A3-C377-44A0-961B-BFF3967A85B7}"/>
              </a:ext>
            </a:extLst>
          </p:cNvPr>
          <p:cNvSpPr>
            <a:spLocks noGrp="1"/>
          </p:cNvSpPr>
          <p:nvPr>
            <p:ph type="title"/>
          </p:nvPr>
        </p:nvSpPr>
        <p:spPr>
          <a:xfrm>
            <a:off x="960100" y="978102"/>
            <a:ext cx="10588434" cy="1062644"/>
          </a:xfrm>
        </p:spPr>
        <p:txBody>
          <a:bodyPr anchor="b">
            <a:normAutofit/>
          </a:bodyPr>
          <a:lstStyle/>
          <a:p>
            <a:r>
              <a:rPr lang="pt-BR" dirty="0"/>
              <a:t>Monitoramento da agenda</a:t>
            </a:r>
          </a:p>
        </p:txBody>
      </p:sp>
      <p:cxnSp>
        <p:nvCxnSpPr>
          <p:cNvPr id="12" name="Straight Connector 1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áfico 6" descr="Lupa com preenchimento sólido">
            <a:extLst>
              <a:ext uri="{FF2B5EF4-FFF2-40B4-BE49-F238E27FC236}">
                <a16:creationId xmlns:a16="http://schemas.microsoft.com/office/drawing/2014/main" id="{D78297B2-3C79-4821-9A18-58937B5260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Espaço Reservado para Conteúdo 2">
            <a:extLst>
              <a:ext uri="{FF2B5EF4-FFF2-40B4-BE49-F238E27FC236}">
                <a16:creationId xmlns:a16="http://schemas.microsoft.com/office/drawing/2014/main" id="{9E6B4837-7D97-4B4B-B24C-D723F3BF7F6F}"/>
              </a:ext>
            </a:extLst>
          </p:cNvPr>
          <p:cNvSpPr>
            <a:spLocks noGrp="1"/>
          </p:cNvSpPr>
          <p:nvPr>
            <p:ph idx="1"/>
          </p:nvPr>
        </p:nvSpPr>
        <p:spPr>
          <a:xfrm>
            <a:off x="4955354" y="2682433"/>
            <a:ext cx="6282169" cy="3215749"/>
          </a:xfrm>
        </p:spPr>
        <p:txBody>
          <a:bodyPr>
            <a:normAutofit/>
          </a:bodyPr>
          <a:lstStyle/>
          <a:p>
            <a:pPr marL="228600" lvl="1"/>
            <a:r>
              <a:rPr lang="pt-BR" sz="2400" dirty="0"/>
              <a:t>Utilização dos serviços.</a:t>
            </a:r>
          </a:p>
          <a:p>
            <a:pPr marL="228600" lvl="1"/>
            <a:r>
              <a:rPr lang="pt-BR" sz="2400" dirty="0"/>
              <a:t>Usuários atendidos versus usuários estimados.</a:t>
            </a:r>
          </a:p>
          <a:p>
            <a:pPr marL="228600" lvl="1"/>
            <a:r>
              <a:rPr lang="pt-BR" sz="2400" dirty="0"/>
              <a:t>Tempo para acesso ao serviço.</a:t>
            </a:r>
          </a:p>
          <a:p>
            <a:pPr marL="228600" lvl="1"/>
            <a:r>
              <a:rPr lang="pt-BR" sz="2400" dirty="0"/>
              <a:t>Capacidade operacional dos profissionais e equipe.</a:t>
            </a:r>
          </a:p>
          <a:p>
            <a:pPr marL="228600" lvl="1"/>
            <a:r>
              <a:rPr lang="pt-BR" sz="2400" dirty="0"/>
              <a:t>Carga horária presencial destinada à realização de atividades de apoio às equipes da APS.</a:t>
            </a:r>
          </a:p>
          <a:p>
            <a:pPr marL="228600" lvl="1"/>
            <a:r>
              <a:rPr lang="pt-BR" sz="2400" dirty="0"/>
              <a:t>Taxas de absentismo.</a:t>
            </a:r>
          </a:p>
        </p:txBody>
      </p:sp>
    </p:spTree>
    <p:extLst>
      <p:ext uri="{BB962C8B-B14F-4D97-AF65-F5344CB8AC3E}">
        <p14:creationId xmlns:p14="http://schemas.microsoft.com/office/powerpoint/2010/main" val="87744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8DE311-FBB0-462C-9B42-99E0263BB1E5}"/>
              </a:ext>
            </a:extLst>
          </p:cNvPr>
          <p:cNvSpPr>
            <a:spLocks noGrp="1"/>
          </p:cNvSpPr>
          <p:nvPr>
            <p:ph type="title"/>
          </p:nvPr>
        </p:nvSpPr>
        <p:spPr>
          <a:xfrm>
            <a:off x="960100" y="978102"/>
            <a:ext cx="10588434" cy="1062644"/>
          </a:xfrm>
        </p:spPr>
        <p:txBody>
          <a:bodyPr anchor="b">
            <a:normAutofit/>
          </a:bodyPr>
          <a:lstStyle/>
          <a:p>
            <a:r>
              <a:rPr lang="pt-BR" dirty="0"/>
              <a:t>Monitoramento da agenda</a:t>
            </a:r>
          </a:p>
        </p:txBody>
      </p:sp>
      <p:cxnSp>
        <p:nvCxnSpPr>
          <p:cNvPr id="11" name="Straight Connector 10">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Gráfico 5" descr="Lupa com preenchimento sólido">
            <a:extLst>
              <a:ext uri="{FF2B5EF4-FFF2-40B4-BE49-F238E27FC236}">
                <a16:creationId xmlns:a16="http://schemas.microsoft.com/office/drawing/2014/main" id="{B3D83A79-6B8E-4827-BA45-F0989629F8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Espaço Reservado para Conteúdo 2">
            <a:extLst>
              <a:ext uri="{FF2B5EF4-FFF2-40B4-BE49-F238E27FC236}">
                <a16:creationId xmlns:a16="http://schemas.microsoft.com/office/drawing/2014/main" id="{2871411F-4327-4E65-8DD8-7B3DEE60BEB8}"/>
              </a:ext>
            </a:extLst>
          </p:cNvPr>
          <p:cNvSpPr>
            <a:spLocks noGrp="1"/>
          </p:cNvSpPr>
          <p:nvPr>
            <p:ph idx="1"/>
          </p:nvPr>
        </p:nvSpPr>
        <p:spPr>
          <a:xfrm>
            <a:off x="4955354" y="2682433"/>
            <a:ext cx="6282169" cy="3215749"/>
          </a:xfrm>
        </p:spPr>
        <p:txBody>
          <a:bodyPr>
            <a:normAutofit/>
          </a:bodyPr>
          <a:lstStyle/>
          <a:p>
            <a:pPr marL="228600" lvl="1"/>
            <a:r>
              <a:rPr lang="pt-BR" sz="1900" dirty="0"/>
              <a:t>Oferta insuficiente diante da capacidade operacional da equipe já instalada.</a:t>
            </a:r>
          </a:p>
          <a:p>
            <a:pPr marL="228600" lvl="1"/>
            <a:r>
              <a:rPr lang="pt-BR" sz="1900" dirty="0"/>
              <a:t>Cancelamento de agendas.</a:t>
            </a:r>
          </a:p>
          <a:p>
            <a:pPr marL="228600" lvl="1"/>
            <a:r>
              <a:rPr lang="pt-BR" sz="1900" dirty="0"/>
              <a:t>Assertividade de compartilhamento do cuidado por equipe da APS.</a:t>
            </a:r>
          </a:p>
          <a:p>
            <a:r>
              <a:rPr lang="pt-BR" sz="1900" dirty="0"/>
              <a:t>Atendimentos subsequentes sem a resolutividade do caso.</a:t>
            </a:r>
          </a:p>
          <a:p>
            <a:r>
              <a:rPr lang="pt-BR" sz="1900" dirty="0"/>
              <a:t>Tempo médio para alcance da estabilidade clínica dos usuários.</a:t>
            </a:r>
          </a:p>
          <a:p>
            <a:r>
              <a:rPr lang="pt-BR" sz="1900" dirty="0"/>
              <a:t>Transição do cuidado com a APS dos usuários que alcançaram estabilidade clínica</a:t>
            </a:r>
          </a:p>
        </p:txBody>
      </p:sp>
    </p:spTree>
    <p:extLst>
      <p:ext uri="{BB962C8B-B14F-4D97-AF65-F5344CB8AC3E}">
        <p14:creationId xmlns:p14="http://schemas.microsoft.com/office/powerpoint/2010/main" val="2448670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36290-9B62-4ACA-8687-EDA076C67F08}"/>
              </a:ext>
            </a:extLst>
          </p:cNvPr>
          <p:cNvSpPr>
            <a:spLocks noGrp="1"/>
          </p:cNvSpPr>
          <p:nvPr>
            <p:ph type="title"/>
          </p:nvPr>
        </p:nvSpPr>
        <p:spPr>
          <a:xfrm>
            <a:off x="2791437" y="6065931"/>
            <a:ext cx="6609126" cy="792069"/>
          </a:xfrm>
        </p:spPr>
        <p:txBody>
          <a:bodyPr>
            <a:normAutofit/>
          </a:bodyPr>
          <a:lstStyle/>
          <a:p>
            <a:pPr algn="ctr"/>
            <a:r>
              <a:rPr lang="pt-BR" sz="1600" dirty="0"/>
              <a:t>Clique aqui para assistir: https://vimeo.com/699206328/7e843ac0fb</a:t>
            </a:r>
          </a:p>
        </p:txBody>
      </p:sp>
      <p:pic>
        <p:nvPicPr>
          <p:cNvPr id="5" name="Espaço Reservado para Conteúdo 4">
            <a:extLst>
              <a:ext uri="{FF2B5EF4-FFF2-40B4-BE49-F238E27FC236}">
                <a16:creationId xmlns:a16="http://schemas.microsoft.com/office/drawing/2014/main" id="{12B279F2-79F2-452E-9559-B110F91A7BAA}"/>
              </a:ext>
            </a:extLst>
          </p:cNvPr>
          <p:cNvPicPr>
            <a:picLocks noGrp="1" noChangeAspect="1"/>
          </p:cNvPicPr>
          <p:nvPr>
            <p:ph idx="1"/>
          </p:nvPr>
        </p:nvPicPr>
        <p:blipFill>
          <a:blip r:embed="rId2"/>
          <a:stretch>
            <a:fillRect/>
          </a:stretch>
        </p:blipFill>
        <p:spPr>
          <a:xfrm>
            <a:off x="1237246" y="1214842"/>
            <a:ext cx="9717507" cy="4959828"/>
          </a:xfrm>
        </p:spPr>
      </p:pic>
    </p:spTree>
    <p:extLst>
      <p:ext uri="{BB962C8B-B14F-4D97-AF65-F5344CB8AC3E}">
        <p14:creationId xmlns:p14="http://schemas.microsoft.com/office/powerpoint/2010/main" val="3363757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EC8AFA4-C92E-4675-9886-03CA33B7AE4F}"/>
              </a:ext>
            </a:extLst>
          </p:cNvPr>
          <p:cNvSpPr/>
          <p:nvPr/>
        </p:nvSpPr>
        <p:spPr>
          <a:xfrm>
            <a:off x="-2408238" y="0"/>
            <a:ext cx="2378075" cy="6858000"/>
          </a:xfrm>
          <a:prstGeom prst="rect">
            <a:avLst/>
          </a:prstGeom>
          <a:solidFill>
            <a:srgbClr val="541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Não reposicionar o texto do link</a:t>
            </a:r>
          </a:p>
          <a:p>
            <a:pPr marL="285750" indent="-285750">
              <a:buFont typeface="Arial" panose="020B0604020202020204" pitchFamily="34" charset="0"/>
              <a:buChar char="•"/>
              <a:defRPr/>
            </a:pPr>
            <a:r>
              <a:rPr lang="pt-BR" dirty="0"/>
              <a:t>Não inserir imagens</a:t>
            </a:r>
          </a:p>
          <a:p>
            <a:pPr marL="285750" indent="-285750">
              <a:buFont typeface="Arial" panose="020B0604020202020204" pitchFamily="34" charset="0"/>
              <a:buChar char="•"/>
              <a:defRPr/>
            </a:pPr>
            <a:r>
              <a:rPr lang="pt-BR" dirty="0"/>
              <a:t>Não inserir texto</a:t>
            </a:r>
          </a:p>
          <a:p>
            <a:pPr marL="285750" indent="-285750">
              <a:buFont typeface="Arial" panose="020B0604020202020204" pitchFamily="34" charset="0"/>
              <a:buChar char="•"/>
              <a:defRPr/>
            </a:pPr>
            <a:r>
              <a:rPr lang="pt-BR" dirty="0"/>
              <a:t>Não inserir mensagens de agradecimento</a:t>
            </a:r>
          </a:p>
          <a:p>
            <a:pPr marL="285750" indent="-285750">
              <a:buFont typeface="Arial" panose="020B0604020202020204" pitchFamily="34" charset="0"/>
              <a:buChar char="•"/>
              <a:defRPr/>
            </a:pPr>
            <a:r>
              <a:rPr lang="pt-BR" dirty="0"/>
              <a:t>Slide padrão de finalização</a:t>
            </a:r>
          </a:p>
        </p:txBody>
      </p:sp>
    </p:spTree>
    <p:extLst>
      <p:ext uri="{BB962C8B-B14F-4D97-AF65-F5344CB8AC3E}">
        <p14:creationId xmlns:p14="http://schemas.microsoft.com/office/powerpoint/2010/main" val="359770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848131" y="2163905"/>
            <a:ext cx="5717370" cy="866559"/>
          </a:xfrm>
        </p:spPr>
        <p:txBody>
          <a:bodyPr>
            <a:normAutofit fontScale="90000"/>
          </a:bodyPr>
          <a:lstStyle/>
          <a:p>
            <a:r>
              <a:rPr lang="pt-BR" dirty="0"/>
              <a:t>Fase preparatória para o agendamento na AAE</a:t>
            </a:r>
          </a:p>
        </p:txBody>
      </p:sp>
      <p:sp>
        <p:nvSpPr>
          <p:cNvPr id="4" name="Retângulo 3">
            <a:extLst>
              <a:ext uri="{FF2B5EF4-FFF2-40B4-BE49-F238E27FC236}">
                <a16:creationId xmlns:a16="http://schemas.microsoft.com/office/drawing/2014/main" id="{8A6A3541-DBD1-427C-A910-43D7B8EB53E9}"/>
              </a:ext>
            </a:extLst>
          </p:cNvPr>
          <p:cNvSpPr/>
          <p:nvPr/>
        </p:nvSpPr>
        <p:spPr>
          <a:xfrm>
            <a:off x="-2408238" y="0"/>
            <a:ext cx="2378075" cy="6858000"/>
          </a:xfrm>
          <a:prstGeom prst="rect">
            <a:avLst/>
          </a:prstGeom>
          <a:solidFill>
            <a:srgbClr val="541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(Corpo) 36 - azul</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3605312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E2E2-9E86-48BF-9757-B0A60CDE5BEB}"/>
              </a:ext>
            </a:extLst>
          </p:cNvPr>
          <p:cNvSpPr>
            <a:spLocks noGrp="1"/>
          </p:cNvSpPr>
          <p:nvPr>
            <p:ph type="title"/>
          </p:nvPr>
        </p:nvSpPr>
        <p:spPr/>
        <p:txBody>
          <a:bodyPr/>
          <a:lstStyle/>
          <a:p>
            <a:r>
              <a:rPr lang="pt-BR" dirty="0"/>
              <a:t>Equipe de profissionais da AAE</a:t>
            </a:r>
          </a:p>
        </p:txBody>
      </p:sp>
      <p:sp>
        <p:nvSpPr>
          <p:cNvPr id="3" name="Espaço Reservado para Conteúdo 2">
            <a:extLst>
              <a:ext uri="{FF2B5EF4-FFF2-40B4-BE49-F238E27FC236}">
                <a16:creationId xmlns:a16="http://schemas.microsoft.com/office/drawing/2014/main" id="{5482A34F-DDE9-4AF0-A4B3-46781D951E3F}"/>
              </a:ext>
            </a:extLst>
          </p:cNvPr>
          <p:cNvSpPr>
            <a:spLocks noGrp="1"/>
          </p:cNvSpPr>
          <p:nvPr>
            <p:ph idx="1"/>
          </p:nvPr>
        </p:nvSpPr>
        <p:spPr>
          <a:xfrm>
            <a:off x="442783" y="2441012"/>
            <a:ext cx="7367092" cy="4139670"/>
          </a:xfrm>
        </p:spPr>
        <p:txBody>
          <a:bodyPr>
            <a:normAutofit/>
          </a:bodyPr>
          <a:lstStyle/>
          <a:p>
            <a:r>
              <a:rPr lang="pt-BR" dirty="0"/>
              <a:t>Equipe multiprofissional, que atua de maneira interprofissional e interdisciplinar.</a:t>
            </a:r>
          </a:p>
          <a:p>
            <a:r>
              <a:rPr lang="pt-BR" dirty="0"/>
              <a:t>Disponibilidade de profissionais, exames e procedimentos previstos na carteira de serviços do ambulatório, de acordo com a Linha de Cuidado priorizada.</a:t>
            </a:r>
          </a:p>
          <a:p>
            <a:r>
              <a:rPr lang="pt-BR" dirty="0"/>
              <a:t>Contratação de profissionais por carga horária de trabalho e não por produção.</a:t>
            </a:r>
          </a:p>
          <a:p>
            <a:r>
              <a:rPr lang="pt-BR" dirty="0"/>
              <a:t>Cumprimento da carga horária contratada por todos os profissionais.</a:t>
            </a:r>
          </a:p>
        </p:txBody>
      </p:sp>
      <p:sp>
        <p:nvSpPr>
          <p:cNvPr id="4" name="Retângulo 3">
            <a:extLst>
              <a:ext uri="{FF2B5EF4-FFF2-40B4-BE49-F238E27FC236}">
                <a16:creationId xmlns:a16="http://schemas.microsoft.com/office/drawing/2014/main" id="{36431FC3-E95C-4C1A-B74B-E4FB082998FD}"/>
              </a:ext>
            </a:extLst>
          </p:cNvPr>
          <p:cNvSpPr/>
          <p:nvPr/>
        </p:nvSpPr>
        <p:spPr>
          <a:xfrm>
            <a:off x="-2408238" y="0"/>
            <a:ext cx="2378075" cy="6858000"/>
          </a:xfrm>
          <a:prstGeom prst="rect">
            <a:avLst/>
          </a:prstGeom>
          <a:solidFill>
            <a:srgbClr val="541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Slide corpo TUTORIA</a:t>
            </a:r>
          </a:p>
          <a:p>
            <a:pPr marL="285750" indent="-285750">
              <a:buFont typeface="Arial" panose="020B0604020202020204" pitchFamily="34" charset="0"/>
              <a:buChar char="•"/>
              <a:defRPr/>
            </a:pPr>
            <a:r>
              <a:rPr lang="pt-BR" dirty="0"/>
              <a:t>Fonte de sub-título: calibri 28 - cor do marcador</a:t>
            </a:r>
          </a:p>
          <a:p>
            <a:pPr marL="285750" indent="-285750">
              <a:buFont typeface="Arial" panose="020B0604020202020204" pitchFamily="34" charset="0"/>
              <a:buChar char="•"/>
              <a:defRPr/>
            </a:pPr>
            <a:r>
              <a:rPr lang="pt-BR" dirty="0"/>
              <a:t>Corpo do texto: calibri 22 – azul</a:t>
            </a:r>
          </a:p>
          <a:p>
            <a:pPr marL="285750" indent="-285750">
              <a:buFont typeface="Arial" panose="020B0604020202020204" pitchFamily="34" charset="0"/>
              <a:buChar char="•"/>
              <a:defRPr/>
            </a:pPr>
            <a:r>
              <a:rPr lang="pt-BR" dirty="0"/>
              <a:t>Manter os marcadores</a:t>
            </a:r>
          </a:p>
          <a:p>
            <a:pPr marL="285750" indent="-285750">
              <a:buFont typeface="Arial" panose="020B0604020202020204" pitchFamily="34" charset="0"/>
              <a:buChar char="•"/>
              <a:defRPr/>
            </a:pPr>
            <a:r>
              <a:rPr lang="pt-BR" dirty="0"/>
              <a:t>Máximo cinco tópicos por slide</a:t>
            </a:r>
          </a:p>
          <a:p>
            <a:pPr marL="285750" indent="-285750">
              <a:buFont typeface="Arial" panose="020B0604020202020204" pitchFamily="34" charset="0"/>
              <a:buChar char="•"/>
              <a:defRPr/>
            </a:pPr>
            <a:r>
              <a:rPr lang="pt-BR" dirty="0"/>
              <a:t>Tópicos alinhados à esquerda</a:t>
            </a:r>
          </a:p>
          <a:p>
            <a:pPr marL="285750" indent="-285750">
              <a:buFont typeface="Arial" panose="020B0604020202020204" pitchFamily="34" charset="0"/>
              <a:buChar char="•"/>
              <a:defRPr/>
            </a:pPr>
            <a:endParaRPr lang="pt-BR" dirty="0"/>
          </a:p>
          <a:p>
            <a:pPr algn="ctr">
              <a:defRPr/>
            </a:pPr>
            <a:endParaRPr lang="pt-BR" dirty="0"/>
          </a:p>
        </p:txBody>
      </p:sp>
      <p:pic>
        <p:nvPicPr>
          <p:cNvPr id="6" name="Gráfico 5" descr="Debate de grupo com preenchimento sólido">
            <a:extLst>
              <a:ext uri="{FF2B5EF4-FFF2-40B4-BE49-F238E27FC236}">
                <a16:creationId xmlns:a16="http://schemas.microsoft.com/office/drawing/2014/main" id="{8E90D9E0-8D9A-4334-8424-93E2E87D8F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9402" y="2575317"/>
            <a:ext cx="2704969" cy="2704969"/>
          </a:xfrm>
          <a:prstGeom prst="rect">
            <a:avLst/>
          </a:prstGeom>
        </p:spPr>
      </p:pic>
    </p:spTree>
    <p:extLst>
      <p:ext uri="{BB962C8B-B14F-4D97-AF65-F5344CB8AC3E}">
        <p14:creationId xmlns:p14="http://schemas.microsoft.com/office/powerpoint/2010/main" val="233679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B4832D-EA5D-48D9-8ADD-EE47816338D8}"/>
              </a:ext>
            </a:extLst>
          </p:cNvPr>
          <p:cNvSpPr>
            <a:spLocks noGrp="1"/>
          </p:cNvSpPr>
          <p:nvPr>
            <p:ph type="title"/>
          </p:nvPr>
        </p:nvSpPr>
        <p:spPr/>
        <p:txBody>
          <a:bodyPr/>
          <a:lstStyle/>
          <a:p>
            <a:r>
              <a:rPr lang="pt-BR" dirty="0"/>
              <a:t>Equipe de profissionais da AAE</a:t>
            </a:r>
          </a:p>
        </p:txBody>
      </p:sp>
      <p:sp>
        <p:nvSpPr>
          <p:cNvPr id="3" name="Espaço Reservado para Conteúdo 2">
            <a:extLst>
              <a:ext uri="{FF2B5EF4-FFF2-40B4-BE49-F238E27FC236}">
                <a16:creationId xmlns:a16="http://schemas.microsoft.com/office/drawing/2014/main" id="{07D796C7-51EE-4801-8979-F08BB1988DA7}"/>
              </a:ext>
            </a:extLst>
          </p:cNvPr>
          <p:cNvSpPr>
            <a:spLocks noGrp="1"/>
          </p:cNvSpPr>
          <p:nvPr>
            <p:ph idx="1"/>
          </p:nvPr>
        </p:nvSpPr>
        <p:spPr>
          <a:xfrm>
            <a:off x="442783" y="2441012"/>
            <a:ext cx="8206542" cy="4184639"/>
          </a:xfrm>
        </p:spPr>
        <p:txBody>
          <a:bodyPr>
            <a:normAutofit fontScale="92500" lnSpcReduction="10000"/>
          </a:bodyPr>
          <a:lstStyle/>
          <a:p>
            <a:r>
              <a:rPr lang="pt-BR" dirty="0"/>
              <a:t>Compromisso contratual da equipe, considerando a programação da unidade e as competências de cada profissional, para desenvolvimento de ações assistenciais, educacionais, supervisionais e de pesquisa, como:</a:t>
            </a:r>
          </a:p>
          <a:p>
            <a:pPr lvl="1"/>
            <a:r>
              <a:rPr lang="pt-BR" dirty="0"/>
              <a:t>realização de atendimentos individualizados;</a:t>
            </a:r>
          </a:p>
          <a:p>
            <a:pPr lvl="1"/>
            <a:r>
              <a:rPr lang="pt-BR" dirty="0"/>
              <a:t>ações educativas para usuários; </a:t>
            </a:r>
          </a:p>
          <a:p>
            <a:pPr lvl="1"/>
            <a:r>
              <a:rPr lang="pt-BR" dirty="0"/>
              <a:t>ações de educação permanente para profissionais da própria equipe e da APS; </a:t>
            </a:r>
          </a:p>
          <a:p>
            <a:pPr lvl="1"/>
            <a:r>
              <a:rPr lang="pt-BR" dirty="0"/>
              <a:t>tutoria clínica presencial na AAE ou na APS; </a:t>
            </a:r>
          </a:p>
          <a:p>
            <a:pPr lvl="1"/>
            <a:r>
              <a:rPr lang="pt-BR" dirty="0"/>
              <a:t>apoio a distância para profissionais da APS; </a:t>
            </a:r>
          </a:p>
          <a:p>
            <a:pPr lvl="1"/>
            <a:r>
              <a:rPr lang="pt-BR" dirty="0"/>
              <a:t>visitas técnicas; </a:t>
            </a:r>
          </a:p>
          <a:p>
            <a:pPr lvl="1"/>
            <a:r>
              <a:rPr lang="pt-BR" dirty="0"/>
              <a:t>participação em reuniões de equipe e apoio nas investigações clínicas operacionais; </a:t>
            </a:r>
          </a:p>
          <a:p>
            <a:pPr lvl="1"/>
            <a:r>
              <a:rPr lang="pt-BR" dirty="0"/>
              <a:t>plano de contingência de férias e afastamentos dos profissionais que compõem o ciclo de atendimento.</a:t>
            </a:r>
          </a:p>
          <a:p>
            <a:endParaRPr lang="pt-BR" dirty="0"/>
          </a:p>
        </p:txBody>
      </p:sp>
      <p:pic>
        <p:nvPicPr>
          <p:cNvPr id="4" name="Gráfico 3" descr="Debate de grupo com preenchimento sólido">
            <a:extLst>
              <a:ext uri="{FF2B5EF4-FFF2-40B4-BE49-F238E27FC236}">
                <a16:creationId xmlns:a16="http://schemas.microsoft.com/office/drawing/2014/main" id="{B5364FEF-29A4-48FF-81D2-D8573EA8F3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12798" y="2602238"/>
            <a:ext cx="2704969" cy="2704969"/>
          </a:xfrm>
          <a:prstGeom prst="rect">
            <a:avLst/>
          </a:prstGeom>
        </p:spPr>
      </p:pic>
    </p:spTree>
    <p:extLst>
      <p:ext uri="{BB962C8B-B14F-4D97-AF65-F5344CB8AC3E}">
        <p14:creationId xmlns:p14="http://schemas.microsoft.com/office/powerpoint/2010/main" val="33269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99A14-C79C-4BF2-A0A0-EA1283E992BF}"/>
              </a:ext>
            </a:extLst>
          </p:cNvPr>
          <p:cNvSpPr>
            <a:spLocks noGrp="1"/>
          </p:cNvSpPr>
          <p:nvPr>
            <p:ph type="title"/>
          </p:nvPr>
        </p:nvSpPr>
        <p:spPr/>
        <p:txBody>
          <a:bodyPr/>
          <a:lstStyle/>
          <a:p>
            <a:r>
              <a:rPr lang="pt-BR" dirty="0"/>
              <a:t>Pactuação das regras de agendamento na Comissão </a:t>
            </a:r>
            <a:r>
              <a:rPr lang="pt-BR" dirty="0" err="1"/>
              <a:t>Intergestores</a:t>
            </a:r>
            <a:r>
              <a:rPr lang="pt-BR" dirty="0"/>
              <a:t> Regional (CIR)</a:t>
            </a:r>
          </a:p>
        </p:txBody>
      </p:sp>
      <p:sp>
        <p:nvSpPr>
          <p:cNvPr id="3" name="Espaço Reservado para Conteúdo 2">
            <a:extLst>
              <a:ext uri="{FF2B5EF4-FFF2-40B4-BE49-F238E27FC236}">
                <a16:creationId xmlns:a16="http://schemas.microsoft.com/office/drawing/2014/main" id="{C7B0AAC1-60ED-4705-9C37-4495996961AB}"/>
              </a:ext>
            </a:extLst>
          </p:cNvPr>
          <p:cNvSpPr>
            <a:spLocks noGrp="1"/>
          </p:cNvSpPr>
          <p:nvPr>
            <p:ph idx="1"/>
          </p:nvPr>
        </p:nvSpPr>
        <p:spPr>
          <a:xfrm>
            <a:off x="442782" y="2441013"/>
            <a:ext cx="10052221" cy="3644410"/>
          </a:xfrm>
        </p:spPr>
        <p:txBody>
          <a:bodyPr>
            <a:normAutofit/>
          </a:bodyPr>
          <a:lstStyle/>
          <a:p>
            <a:pPr algn="just"/>
            <a:r>
              <a:rPr lang="pt-BR" sz="2400" b="0" i="0" u="none" strike="noStrike" baseline="0" dirty="0">
                <a:solidFill>
                  <a:srgbClr val="000000"/>
                </a:solidFill>
                <a:latin typeface="Gotham Light"/>
              </a:rPr>
              <a:t>Diretrizes para agendamento elaboradas conjuntamente entre a AAE e as coordenações da APS dos municípios, a partir do modelo proposto adequado ao cenário do território regional.</a:t>
            </a:r>
            <a:endParaRPr lang="pt-BR" dirty="0"/>
          </a:p>
        </p:txBody>
      </p:sp>
      <p:pic>
        <p:nvPicPr>
          <p:cNvPr id="5" name="Gráfico 4" descr="Manual com preenchimento sólido">
            <a:extLst>
              <a:ext uri="{FF2B5EF4-FFF2-40B4-BE49-F238E27FC236}">
                <a16:creationId xmlns:a16="http://schemas.microsoft.com/office/drawing/2014/main" id="{7186E9BD-0B92-4A2E-AD81-C1D8B7F6BF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87384" y="3587646"/>
            <a:ext cx="3385261" cy="3385261"/>
          </a:xfrm>
          <a:prstGeom prst="rect">
            <a:avLst/>
          </a:prstGeom>
        </p:spPr>
      </p:pic>
    </p:spTree>
    <p:extLst>
      <p:ext uri="{BB962C8B-B14F-4D97-AF65-F5344CB8AC3E}">
        <p14:creationId xmlns:p14="http://schemas.microsoft.com/office/powerpoint/2010/main" val="349623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FC97FE-42BF-42D0-88F0-F134D5CFD010}"/>
              </a:ext>
            </a:extLst>
          </p:cNvPr>
          <p:cNvSpPr>
            <a:spLocks noGrp="1"/>
          </p:cNvSpPr>
          <p:nvPr>
            <p:ph type="title"/>
          </p:nvPr>
        </p:nvSpPr>
        <p:spPr/>
        <p:txBody>
          <a:bodyPr/>
          <a:lstStyle/>
          <a:p>
            <a:r>
              <a:rPr lang="pt-BR" dirty="0"/>
              <a:t>Diretrizes para agendamento na AAE</a:t>
            </a:r>
          </a:p>
        </p:txBody>
      </p:sp>
      <p:sp>
        <p:nvSpPr>
          <p:cNvPr id="3" name="Espaço Reservado para Conteúdo 2">
            <a:extLst>
              <a:ext uri="{FF2B5EF4-FFF2-40B4-BE49-F238E27FC236}">
                <a16:creationId xmlns:a16="http://schemas.microsoft.com/office/drawing/2014/main" id="{00451284-3EF4-41F5-81CE-9DEB38947FA7}"/>
              </a:ext>
            </a:extLst>
          </p:cNvPr>
          <p:cNvSpPr>
            <a:spLocks noGrp="1"/>
          </p:cNvSpPr>
          <p:nvPr>
            <p:ph idx="1"/>
          </p:nvPr>
        </p:nvSpPr>
        <p:spPr>
          <a:xfrm>
            <a:off x="442783" y="2441012"/>
            <a:ext cx="10052222" cy="3989767"/>
          </a:xfrm>
        </p:spPr>
        <p:txBody>
          <a:bodyPr>
            <a:normAutofit/>
          </a:bodyPr>
          <a:lstStyle/>
          <a:p>
            <a:r>
              <a:rPr lang="pt-BR" dirty="0"/>
              <a:t>Previsão anual de agenda de atendimentos do ambulatório, com apresentação dos feriados e recessos, dentre outras situações previsíveis que possam gerar interrupção dos atendimentos, como manutenção programada de equipamentos. </a:t>
            </a:r>
          </a:p>
          <a:p>
            <a:r>
              <a:rPr lang="pt-BR" dirty="0"/>
              <a:t>Dias e horários de funcionamento alternativos, para atender às necessidades da população trabalhadora, como finais de semanas, feriados e horários noturnos. </a:t>
            </a:r>
          </a:p>
          <a:p>
            <a:r>
              <a:rPr lang="pt-BR" dirty="0"/>
              <a:t>Formas de comunicação prévia para os cancelamentos inevitáveis de agendas, que gerem o menor impacto para as equipes da APS e os usuários. </a:t>
            </a:r>
          </a:p>
          <a:p>
            <a:r>
              <a:rPr lang="pt-BR" dirty="0"/>
              <a:t>Plano de contingência para reposição de agendas que, por excepcionalidade, possam ser suspensas.</a:t>
            </a:r>
          </a:p>
        </p:txBody>
      </p:sp>
    </p:spTree>
    <p:extLst>
      <p:ext uri="{BB962C8B-B14F-4D97-AF65-F5344CB8AC3E}">
        <p14:creationId xmlns:p14="http://schemas.microsoft.com/office/powerpoint/2010/main" val="2734298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39019B-716B-400D-B699-B020B8E9D0DC}"/>
              </a:ext>
            </a:extLst>
          </p:cNvPr>
          <p:cNvSpPr>
            <a:spLocks noGrp="1"/>
          </p:cNvSpPr>
          <p:nvPr>
            <p:ph type="title"/>
          </p:nvPr>
        </p:nvSpPr>
        <p:spPr/>
        <p:txBody>
          <a:bodyPr/>
          <a:lstStyle/>
          <a:p>
            <a:r>
              <a:rPr lang="pt-BR" dirty="0"/>
              <a:t>Diretrizes para agendamento na AAE</a:t>
            </a:r>
          </a:p>
        </p:txBody>
      </p:sp>
      <p:sp>
        <p:nvSpPr>
          <p:cNvPr id="3" name="Espaço Reservado para Conteúdo 2">
            <a:extLst>
              <a:ext uri="{FF2B5EF4-FFF2-40B4-BE49-F238E27FC236}">
                <a16:creationId xmlns:a16="http://schemas.microsoft.com/office/drawing/2014/main" id="{2BDA31F7-420E-495F-ADCD-963FE73FD8BC}"/>
              </a:ext>
            </a:extLst>
          </p:cNvPr>
          <p:cNvSpPr>
            <a:spLocks noGrp="1"/>
          </p:cNvSpPr>
          <p:nvPr>
            <p:ph idx="1"/>
          </p:nvPr>
        </p:nvSpPr>
        <p:spPr/>
        <p:txBody>
          <a:bodyPr>
            <a:normAutofit/>
          </a:bodyPr>
          <a:lstStyle/>
          <a:p>
            <a:r>
              <a:rPr lang="pt-BR" dirty="0"/>
              <a:t>Critérios para compartilhamento do cuidado, conforme diretriz clínica adotada para as Linhas de Cuidados priorizadas.</a:t>
            </a:r>
          </a:p>
          <a:p>
            <a:r>
              <a:rPr lang="pt-BR" dirty="0"/>
              <a:t>Checklist para a realização do agendamento.</a:t>
            </a:r>
          </a:p>
          <a:p>
            <a:r>
              <a:rPr lang="pt-BR" dirty="0"/>
              <a:t>Proposta de cronograma para capacitação dos profissionais para estratificação de risco e compartilhamento do cuidado pela Secretaria Estadual de Saúde (SES) em um primeiro momento e, posteriormente, pela equipe da AAE, por meio de parceria formalizada.</a:t>
            </a:r>
          </a:p>
          <a:p>
            <a:r>
              <a:rPr lang="pt-BR" dirty="0"/>
              <a:t>Distribuição de atendimentos por município, conforme a planilha de programação assistencial.</a:t>
            </a:r>
          </a:p>
        </p:txBody>
      </p:sp>
    </p:spTree>
    <p:extLst>
      <p:ext uri="{BB962C8B-B14F-4D97-AF65-F5344CB8AC3E}">
        <p14:creationId xmlns:p14="http://schemas.microsoft.com/office/powerpoint/2010/main" val="379033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3FCE28-4F04-4594-9BD9-56233932EDB9}"/>
              </a:ext>
            </a:extLst>
          </p:cNvPr>
          <p:cNvSpPr>
            <a:spLocks noGrp="1"/>
          </p:cNvSpPr>
          <p:nvPr>
            <p:ph type="title"/>
          </p:nvPr>
        </p:nvSpPr>
        <p:spPr/>
        <p:txBody>
          <a:bodyPr/>
          <a:lstStyle/>
          <a:p>
            <a:r>
              <a:rPr lang="pt-BR" dirty="0"/>
              <a:t>Diretrizes para agendamento na AAE</a:t>
            </a:r>
          </a:p>
        </p:txBody>
      </p:sp>
      <p:sp>
        <p:nvSpPr>
          <p:cNvPr id="3" name="Espaço Reservado para Conteúdo 2">
            <a:extLst>
              <a:ext uri="{FF2B5EF4-FFF2-40B4-BE49-F238E27FC236}">
                <a16:creationId xmlns:a16="http://schemas.microsoft.com/office/drawing/2014/main" id="{29A81908-EA7F-464E-9993-5900BCAE713C}"/>
              </a:ext>
            </a:extLst>
          </p:cNvPr>
          <p:cNvSpPr>
            <a:spLocks noGrp="1"/>
          </p:cNvSpPr>
          <p:nvPr>
            <p:ph idx="1"/>
          </p:nvPr>
        </p:nvSpPr>
        <p:spPr/>
        <p:txBody>
          <a:bodyPr>
            <a:normAutofit/>
          </a:bodyPr>
          <a:lstStyle/>
          <a:p>
            <a:pPr algn="just"/>
            <a:r>
              <a:rPr lang="pt-BR" dirty="0"/>
              <a:t>Dias e horários de funcionamento do setor de agendamento, telefone, e-mail, nome dos profissionais responsáveis, critérios, tempo para retorno das solicitações de agendamento, canais de comunicação, dentre outras informações.</a:t>
            </a:r>
          </a:p>
          <a:p>
            <a:pPr algn="just"/>
            <a:r>
              <a:rPr lang="pt-BR" dirty="0"/>
              <a:t>Informações padronizadas para compartilhamento do cuidado, transição do cuidado, plano de cuidados, as quais devem ser inseridas em sistema informatizado, caso seja adotado; na ausência do sistema, os formulários utilizados devem ser elaborados e padronizados pelas equipes da APS e da AAE.</a:t>
            </a:r>
          </a:p>
          <a:p>
            <a:pPr algn="just"/>
            <a:r>
              <a:rPr lang="pt-BR" dirty="0"/>
              <a:t>Apoio diagnóstico preconizado, indispensável para o atendimento na AAE.</a:t>
            </a:r>
          </a:p>
        </p:txBody>
      </p:sp>
    </p:spTree>
    <p:extLst>
      <p:ext uri="{BB962C8B-B14F-4D97-AF65-F5344CB8AC3E}">
        <p14:creationId xmlns:p14="http://schemas.microsoft.com/office/powerpoint/2010/main" val="2324075192"/>
      </p:ext>
    </p:extLst>
  </p:cSld>
  <p:clrMapOvr>
    <a:masterClrMapping/>
  </p:clrMapOvr>
</p:sld>
</file>

<file path=ppt/theme/theme1.xml><?xml version="1.0" encoding="utf-8"?>
<a:theme xmlns:a="http://schemas.openxmlformats.org/drawingml/2006/main" name="Capa Iníci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pa Ea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pa Seçã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údo 1">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údo 2">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údo 3">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apa Fin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1700</Words>
  <Application>Microsoft Office PowerPoint</Application>
  <PresentationFormat>Widescreen</PresentationFormat>
  <Paragraphs>125</Paragraphs>
  <Slides>25</Slides>
  <Notes>0</Notes>
  <HiddenSlides>0</HiddenSlides>
  <MMClips>0</MMClips>
  <ScaleCrop>false</ScaleCrop>
  <HeadingPairs>
    <vt:vector size="6" baseType="variant">
      <vt:variant>
        <vt:lpstr>Fontes usadas</vt:lpstr>
      </vt:variant>
      <vt:variant>
        <vt:i4>5</vt:i4>
      </vt:variant>
      <vt:variant>
        <vt:lpstr>Tema</vt:lpstr>
      </vt:variant>
      <vt:variant>
        <vt:i4>7</vt:i4>
      </vt:variant>
      <vt:variant>
        <vt:lpstr>Títulos de slides</vt:lpstr>
      </vt:variant>
      <vt:variant>
        <vt:i4>25</vt:i4>
      </vt:variant>
    </vt:vector>
  </HeadingPairs>
  <TitlesOfParts>
    <vt:vector size="37" baseType="lpstr">
      <vt:lpstr>Arial</vt:lpstr>
      <vt:lpstr>Calibri</vt:lpstr>
      <vt:lpstr>Calibri Light</vt:lpstr>
      <vt:lpstr>Gotham Light</vt:lpstr>
      <vt:lpstr>Gotham-Light</vt:lpstr>
      <vt:lpstr>Capa Início</vt:lpstr>
      <vt:lpstr>Capa EaD</vt:lpstr>
      <vt:lpstr>Capa Seção</vt:lpstr>
      <vt:lpstr>Conteúdo 1</vt:lpstr>
      <vt:lpstr>Conteúdo 2</vt:lpstr>
      <vt:lpstr>Conteúdo 3</vt:lpstr>
      <vt:lpstr>Capa Final</vt:lpstr>
      <vt:lpstr>Material de apoio – Parte I</vt:lpstr>
      <vt:lpstr>Apresentação do PowerPoint</vt:lpstr>
      <vt:lpstr>Fase preparatória para o agendamento na AAE</vt:lpstr>
      <vt:lpstr>Equipe de profissionais da AAE</vt:lpstr>
      <vt:lpstr>Equipe de profissionais da AAE</vt:lpstr>
      <vt:lpstr>Pactuação das regras de agendamento na Comissão Intergestores Regional (CIR)</vt:lpstr>
      <vt:lpstr>Diretrizes para agendamento na AAE</vt:lpstr>
      <vt:lpstr>Diretrizes para agendamento na AAE</vt:lpstr>
      <vt:lpstr>Diretrizes para agendamento na AAE</vt:lpstr>
      <vt:lpstr>Diretrizes para agendamento na AAE</vt:lpstr>
      <vt:lpstr>Gestão compartilhada da agenda</vt:lpstr>
      <vt:lpstr>Macroprocessos da AAE</vt:lpstr>
      <vt:lpstr>Material de Apoio – Parte II</vt:lpstr>
      <vt:lpstr>Fase de operacionalização para o agendamento na AAE </vt:lpstr>
      <vt:lpstr>Desenho da agenda</vt:lpstr>
      <vt:lpstr>Desenho da agenda</vt:lpstr>
      <vt:lpstr>Cancelamento de atendimentos</vt:lpstr>
      <vt:lpstr>Cancelamento de atendimentos</vt:lpstr>
      <vt:lpstr>Atendimentos subsequentes</vt:lpstr>
      <vt:lpstr>Gestão da fila de espera</vt:lpstr>
      <vt:lpstr>Gestão da fila de espera</vt:lpstr>
      <vt:lpstr>Monitoramento da agenda</vt:lpstr>
      <vt:lpstr>Monitoramento da agenda</vt:lpstr>
      <vt:lpstr>Clique aqui para assistir: https://vimeo.com/699206328/7e843ac0fb</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Ana Karina de Sousa Gadelha</cp:lastModifiedBy>
  <cp:revision>98</cp:revision>
  <dcterms:created xsi:type="dcterms:W3CDTF">2021-05-10T00:56:02Z</dcterms:created>
  <dcterms:modified xsi:type="dcterms:W3CDTF">2022-05-16T18:29:45Z</dcterms:modified>
</cp:coreProperties>
</file>