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44"/>
  </p:notesMasterIdLst>
  <p:handoutMasterIdLst>
    <p:handoutMasterId r:id="rId45"/>
  </p:handoutMasterIdLst>
  <p:sldIdLst>
    <p:sldId id="270" r:id="rId8"/>
    <p:sldId id="263" r:id="rId9"/>
    <p:sldId id="265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358" r:id="rId18"/>
    <p:sldId id="360" r:id="rId19"/>
    <p:sldId id="365" r:id="rId20"/>
    <p:sldId id="366" r:id="rId21"/>
    <p:sldId id="378" r:id="rId22"/>
    <p:sldId id="386" r:id="rId23"/>
    <p:sldId id="374" r:id="rId24"/>
    <p:sldId id="392" r:id="rId25"/>
    <p:sldId id="396" r:id="rId26"/>
    <p:sldId id="400" r:id="rId27"/>
    <p:sldId id="401" r:id="rId28"/>
    <p:sldId id="361" r:id="rId29"/>
    <p:sldId id="375" r:id="rId30"/>
    <p:sldId id="377" r:id="rId31"/>
    <p:sldId id="407" r:id="rId32"/>
    <p:sldId id="408" r:id="rId33"/>
    <p:sldId id="405" r:id="rId34"/>
    <p:sldId id="379" r:id="rId35"/>
    <p:sldId id="381" r:id="rId36"/>
    <p:sldId id="406" r:id="rId37"/>
    <p:sldId id="398" r:id="rId38"/>
    <p:sldId id="380" r:id="rId39"/>
    <p:sldId id="384" r:id="rId40"/>
    <p:sldId id="382" r:id="rId41"/>
    <p:sldId id="383" r:id="rId42"/>
    <p:sldId id="268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945"/>
    <a:srgbClr val="DAAECD"/>
    <a:srgbClr val="9C4884"/>
    <a:srgbClr val="F3BF85"/>
    <a:srgbClr val="BE6311"/>
    <a:srgbClr val="A75E19"/>
    <a:srgbClr val="ED9D41"/>
    <a:srgbClr val="BE6312"/>
    <a:srgbClr val="C76B18"/>
    <a:srgbClr val="00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112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1945"/>
                </a:solidFill>
              </a:defRPr>
            </a:lvl1pPr>
            <a:lvl2pPr>
              <a:defRPr>
                <a:solidFill>
                  <a:srgbClr val="541945"/>
                </a:solidFill>
              </a:defRPr>
            </a:lvl2pPr>
            <a:lvl3pPr>
              <a:defRPr>
                <a:solidFill>
                  <a:srgbClr val="541945"/>
                </a:solidFill>
              </a:defRPr>
            </a:lvl3pPr>
            <a:lvl4pPr>
              <a:defRPr>
                <a:solidFill>
                  <a:srgbClr val="541945"/>
                </a:solidFill>
              </a:defRPr>
            </a:lvl4pPr>
            <a:lvl5pPr>
              <a:defRPr>
                <a:solidFill>
                  <a:srgbClr val="54194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1945"/>
                </a:solidFill>
              </a:defRPr>
            </a:lvl1pPr>
            <a:lvl2pPr>
              <a:defRPr>
                <a:solidFill>
                  <a:srgbClr val="541945"/>
                </a:solidFill>
              </a:defRPr>
            </a:lvl2pPr>
            <a:lvl3pPr>
              <a:defRPr>
                <a:solidFill>
                  <a:srgbClr val="541945"/>
                </a:solidFill>
              </a:defRPr>
            </a:lvl3pPr>
            <a:lvl4pPr>
              <a:defRPr>
                <a:solidFill>
                  <a:srgbClr val="541945"/>
                </a:solidFill>
              </a:defRPr>
            </a:lvl4pPr>
            <a:lvl5pPr>
              <a:defRPr>
                <a:solidFill>
                  <a:srgbClr val="54194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-4750" b="-1"/>
          <a:stretch/>
        </p:blipFill>
        <p:spPr>
          <a:xfrm>
            <a:off x="8567350" y="2454877"/>
            <a:ext cx="3624647" cy="27226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4194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/>
        </p:blipFill>
        <p:spPr>
          <a:xfrm>
            <a:off x="10926997" y="3956181"/>
            <a:ext cx="1273242" cy="292911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54194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541945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9C4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0"/>
          <a:stretch/>
        </p:blipFill>
        <p:spPr>
          <a:xfrm>
            <a:off x="10938124" y="3956179"/>
            <a:ext cx="1253876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54194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541945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/>
        </p:blipFill>
        <p:spPr>
          <a:xfrm>
            <a:off x="10926997" y="3956181"/>
            <a:ext cx="1273242" cy="29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4194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541945"/>
              </a:solidFill>
            </a:endParaRPr>
          </a:p>
          <a:p>
            <a:pPr algn="ctr"/>
            <a:r>
              <a:rPr lang="pt-BR" sz="2000" dirty="0">
                <a:solidFill>
                  <a:srgbClr val="541945"/>
                </a:solidFill>
              </a:rPr>
              <a:t>Visite o </a:t>
            </a:r>
            <a:r>
              <a:rPr lang="pt-BR" sz="2000" b="1" dirty="0">
                <a:solidFill>
                  <a:srgbClr val="541945"/>
                </a:solidFill>
              </a:rPr>
              <a:t>e-Planifica </a:t>
            </a:r>
            <a:r>
              <a:rPr lang="pt-BR" sz="2000" dirty="0">
                <a:solidFill>
                  <a:srgbClr val="541945"/>
                </a:solidFill>
              </a:rPr>
              <a:t>e acesse os materiais do </a:t>
            </a:r>
            <a:r>
              <a:rPr lang="pt-BR" sz="2000" dirty="0" err="1">
                <a:solidFill>
                  <a:srgbClr val="541945"/>
                </a:solidFill>
              </a:rPr>
              <a:t>PlanificaSUS</a:t>
            </a:r>
            <a:r>
              <a:rPr lang="pt-BR" sz="2000" dirty="0">
                <a:solidFill>
                  <a:srgbClr val="541945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elho.saude.gov.br/biblioteca/livros/cartaaosusuarios02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sv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sv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svg"/><Relationship Id="rId7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prontuário é um direito da pessoa usuária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006" y="2421130"/>
            <a:ext cx="7284883" cy="3706662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prontuário é um direito do cidadão expresso dentro outros atos normativos, no 2º Princípio da Carta de Direitos dos Usuários do SUS.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É direito do cidadão, familiares e acompanhantes, ser informado pela equipe,  ser informado sobre o seu estado de saúde, de maneira respeitosa, clara, objetiva, compreensível e adaptada à condição cultural, respeitados os limites éticos por parte da equipe de saúde. Essas informações devem estar registradas em seu prontuário, de modo legível e atualizado.</a:t>
            </a:r>
            <a:endParaRPr lang="pt-BR" baseline="30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20933C6-1C66-496B-A68C-D16E2A05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3" y="2170825"/>
            <a:ext cx="3261085" cy="406322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AF41C23-538C-490F-B94C-2F1E367B80A2}"/>
              </a:ext>
            </a:extLst>
          </p:cNvPr>
          <p:cNvSpPr txBox="1"/>
          <p:nvPr/>
        </p:nvSpPr>
        <p:spPr>
          <a:xfrm>
            <a:off x="514792" y="6349100"/>
            <a:ext cx="11162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541945"/>
                </a:solidFill>
              </a:rPr>
              <a:t>Disponível em: &lt; </a:t>
            </a:r>
            <a:r>
              <a:rPr lang="pt-BR" sz="1400" dirty="0">
                <a:solidFill>
                  <a:srgbClr val="54194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https://conselho.saude.gov.br/biblioteca/livros/cartaaosusuarios02.pdf</a:t>
            </a:r>
            <a:r>
              <a:rPr lang="pt-BR" sz="1400" dirty="0">
                <a:solidFill>
                  <a:srgbClr val="541945"/>
                </a:solidFill>
              </a:rPr>
              <a:t>&gt; Acesso: 15/abril/2022</a:t>
            </a:r>
          </a:p>
        </p:txBody>
      </p:sp>
    </p:spTree>
    <p:extLst>
      <p:ext uri="{BB962C8B-B14F-4D97-AF65-F5344CB8AC3E}">
        <p14:creationId xmlns:p14="http://schemas.microsoft.com/office/powerpoint/2010/main" val="133341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00F476F-6D09-4219-B4B9-D32D1C0B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3" y="4188766"/>
            <a:ext cx="6849207" cy="18763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Calibri"/>
                <a:cs typeface="Calibri"/>
              </a:rPr>
              <a:t>O prontuário possibilita a  comunicação   entre   membros   da   equipe multiprofissional e a continuidade da assistência prestada ao indivíduo.</a:t>
            </a:r>
            <a:r>
              <a:rPr lang="pt-BR" baseline="30000" dirty="0">
                <a:latin typeface="Calibri"/>
                <a:cs typeface="Calibri"/>
              </a:rPr>
              <a:t>1</a:t>
            </a:r>
            <a:endParaRPr lang="pt-BR" dirty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400" baseline="30000" dirty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baseline="30000" dirty="0">
              <a:latin typeface="Calibri"/>
              <a:cs typeface="Calibri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E5E1BE5-B724-4819-A1FA-AB2C013021A5}"/>
              </a:ext>
            </a:extLst>
          </p:cNvPr>
          <p:cNvSpPr txBox="1"/>
          <p:nvPr/>
        </p:nvSpPr>
        <p:spPr>
          <a:xfrm>
            <a:off x="337988" y="6299636"/>
            <a:ext cx="11308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CONSELHO FEDERAL DE MEDICINA. Resolução nº 1.638/2002, 09 de agosto de 2002. Define prontuário médico e torna obrigatória a criação da Comissão de Revisão de Prontuários nas instituições de saúde. </a:t>
            </a:r>
            <a:r>
              <a:rPr lang="pt-BR" sz="1200" b="1" dirty="0">
                <a:solidFill>
                  <a:srgbClr val="541945"/>
                </a:solidFill>
                <a:latin typeface="Calibri"/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, Brasília, DF, 09 de agosto de 2002, Seção I , p. 184-5.</a:t>
            </a:r>
          </a:p>
          <a:p>
            <a:endParaRPr lang="pt-BR" dirty="0">
              <a:solidFill>
                <a:srgbClr val="541945"/>
              </a:solidFill>
            </a:endParaRPr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xmlns="" id="{61C719D7-D6B4-49E9-A687-95C10181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99" y="2110448"/>
            <a:ext cx="4445000" cy="157376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E21740F-D96A-457A-8010-D96FC717B190}"/>
              </a:ext>
            </a:extLst>
          </p:cNvPr>
          <p:cNvSpPr txBox="1"/>
          <p:nvPr/>
        </p:nvSpPr>
        <p:spPr>
          <a:xfrm>
            <a:off x="5236295" y="2124576"/>
            <a:ext cx="6151544" cy="109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200" dirty="0">
                <a:solidFill>
                  <a:srgbClr val="541945"/>
                </a:solidFill>
                <a:latin typeface="Calibri"/>
                <a:cs typeface="Calibri"/>
              </a:rPr>
              <a:t>Registros assertivos no prontuário são essenciais para uma assistência segura</a:t>
            </a:r>
            <a:r>
              <a:rPr lang="pt-BR" sz="2400" dirty="0">
                <a:solidFill>
                  <a:srgbClr val="541945"/>
                </a:solidFill>
                <a:latin typeface="Calibri"/>
                <a:cs typeface="Calibri"/>
              </a:rPr>
              <a:t>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19E8592E-6338-4D56-9A51-28A4E6823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611" y="4018632"/>
            <a:ext cx="2250714" cy="204035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E4E9DC8-A9FE-4FC5-9082-B188C00E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03" y="799013"/>
            <a:ext cx="10052222" cy="1325563"/>
          </a:xfrm>
        </p:spPr>
        <p:txBody>
          <a:bodyPr/>
          <a:lstStyle/>
          <a:p>
            <a:r>
              <a:rPr lang="pt-BR" dirty="0"/>
              <a:t>O prontuário como instrumento de Segurança da Pessoa Usuária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32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E5E1BE5-B724-4819-A1FA-AB2C013021A5}"/>
              </a:ext>
            </a:extLst>
          </p:cNvPr>
          <p:cNvSpPr txBox="1"/>
          <p:nvPr/>
        </p:nvSpPr>
        <p:spPr>
          <a:xfrm>
            <a:off x="297348" y="6215414"/>
            <a:ext cx="11308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CONSELHO FEDERAL DE MEDICINA. Resolução nº 1.638/2002, 09 de agosto de 2002. Define prontuário médico e torna obrigatória a criação da Comissão de Revisão de Prontuários nas instituições de saúde. </a:t>
            </a:r>
            <a:r>
              <a:rPr lang="pt-BR" sz="1200" b="1" dirty="0">
                <a:solidFill>
                  <a:srgbClr val="541945"/>
                </a:solidFill>
                <a:latin typeface="Calibri"/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, Brasília, DF, 09 de agosto de 2002, Seção I , p. 184-5.</a:t>
            </a:r>
          </a:p>
          <a:p>
            <a:endParaRPr lang="pt-BR" dirty="0">
              <a:solidFill>
                <a:srgbClr val="541945"/>
              </a:solidFill>
            </a:endParaRPr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xmlns="" id="{61C719D7-D6B4-49E9-A687-95C10181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586" y="1663825"/>
            <a:ext cx="2598252" cy="98325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9B12DCF-C9DA-4D31-9E0E-071CE84E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62" y="1564846"/>
            <a:ext cx="10560498" cy="44832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dirty="0"/>
              <a:t>Os registros no prontuário devem:</a:t>
            </a:r>
          </a:p>
          <a:p>
            <a:pPr algn="just">
              <a:lnSpc>
                <a:spcPct val="120000"/>
              </a:lnSpc>
            </a:pPr>
            <a:r>
              <a:rPr lang="pt-BR" sz="2400" dirty="0"/>
              <a:t> ser legíveis, completos, fidedignos, precisos, atualizados;</a:t>
            </a:r>
          </a:p>
          <a:p>
            <a:pPr algn="just">
              <a:lnSpc>
                <a:spcPct val="120000"/>
              </a:lnSpc>
            </a:pPr>
            <a:r>
              <a:rPr lang="pt-BR" sz="2400" dirty="0"/>
              <a:t>organizado em ordem cronológica;</a:t>
            </a:r>
          </a:p>
          <a:p>
            <a:pPr algn="just">
              <a:lnSpc>
                <a:spcPct val="120000"/>
              </a:lnSpc>
            </a:pPr>
            <a:r>
              <a:rPr lang="pt-BR" sz="2400" dirty="0"/>
              <a:t>conter os registros de todos os profissionais envolvidos no cuidado, utilizando terminologias das próprias das profissões, sendo que o uso de siglas e abreviaturas devem ser padronizadas na Rede de Atenção à Saúde (RAS); </a:t>
            </a:r>
          </a:p>
          <a:p>
            <a:pPr algn="just">
              <a:lnSpc>
                <a:spcPct val="120000"/>
              </a:lnSpc>
            </a:pPr>
            <a:r>
              <a:rPr lang="pt-BR" sz="2400" dirty="0"/>
              <a:t> acessível para a visualização à toda equipe multiprofissional;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>
                <a:latin typeface="Calibri" panose="020F0502020204030204" pitchFamily="34" charset="0"/>
              </a:rPr>
              <a:t>O ambulatório deve dispor de Procedimento Operacional Padrão (POP) para estabelecer padrões mínimos de registros da equipe multiprofissional no prontuário da pessoa usuária.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/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146EC56-E687-4B6E-8B03-D7FFF8B0F304}"/>
              </a:ext>
            </a:extLst>
          </p:cNvPr>
          <p:cNvSpPr txBox="1">
            <a:spLocks/>
          </p:cNvSpPr>
          <p:nvPr/>
        </p:nvSpPr>
        <p:spPr>
          <a:xfrm>
            <a:off x="380369" y="524604"/>
            <a:ext cx="105604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O prontuário como instrumento de Segurança da Pessoa Usuária</a:t>
            </a:r>
          </a:p>
        </p:txBody>
      </p:sp>
    </p:spTree>
    <p:extLst>
      <p:ext uri="{BB962C8B-B14F-4D97-AF65-F5344CB8AC3E}">
        <p14:creationId xmlns:p14="http://schemas.microsoft.com/office/powerpoint/2010/main" val="26919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A918C4-1390-4D24-BC50-1872794E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764282"/>
            <a:ext cx="10560497" cy="1325563"/>
          </a:xfrm>
        </p:spPr>
        <p:txBody>
          <a:bodyPr/>
          <a:lstStyle/>
          <a:p>
            <a:r>
              <a:rPr lang="pt-BR" dirty="0"/>
              <a:t>Das responsabilidades em relação ao prontuário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00F476F-6D09-4219-B4B9-D32D1C0B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" y="1877418"/>
            <a:ext cx="10695361" cy="42163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dirty="0" smtClean="0">
                <a:latin typeface="Calibri"/>
                <a:cs typeface="Calibri"/>
              </a:rPr>
              <a:t>É competência da </a:t>
            </a:r>
            <a:r>
              <a:rPr lang="pt-BR" dirty="0">
                <a:latin typeface="Calibri"/>
                <a:cs typeface="Calibri"/>
              </a:rPr>
              <a:t>equipe multiprofissional envolvida no atendimento elaborar o </a:t>
            </a:r>
            <a:r>
              <a:rPr lang="pt-BR" dirty="0" smtClean="0">
                <a:latin typeface="Calibri"/>
                <a:cs typeface="Calibri"/>
              </a:rPr>
              <a:t>prontuário </a:t>
            </a:r>
            <a:r>
              <a:rPr lang="pt-BR" dirty="0">
                <a:latin typeface="Calibri"/>
                <a:cs typeface="Calibri"/>
              </a:rPr>
              <a:t>de cada pessoa usuária e registrar todos os atendimentos realizados;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pt-BR" dirty="0">
                <a:latin typeface="Calibri"/>
                <a:cs typeface="Calibri"/>
              </a:rPr>
              <a:t>Compete as instituições hierarquicamente representadas por respectivas áreas técnicas zelar pela qualidade da prática assistencial registradas nos prontuários;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baseline="30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pt-BR" dirty="0">
                <a:latin typeface="Calibri"/>
                <a:cs typeface="Calibri"/>
              </a:rPr>
              <a:t>É responsabilidade da equipe multiprofissional e da instituição de saúde o manuseio e a guarda dos prontuários.</a:t>
            </a:r>
            <a:r>
              <a:rPr lang="pt-BR" baseline="30000" dirty="0">
                <a:latin typeface="Calibri"/>
                <a:cs typeface="Calibri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baseline="30000" dirty="0">
              <a:latin typeface="Calibri"/>
              <a:cs typeface="Calibri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baseline="300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2400" baseline="300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baseline="30000" dirty="0">
              <a:latin typeface="Calibri"/>
              <a:cs typeface="Calibri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pt-BR" sz="2400" dirty="0">
              <a:latin typeface="Calibri"/>
              <a:cs typeface="Calibri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E5E1BE5-B724-4819-A1FA-AB2C013021A5}"/>
              </a:ext>
            </a:extLst>
          </p:cNvPr>
          <p:cNvSpPr txBox="1"/>
          <p:nvPr/>
        </p:nvSpPr>
        <p:spPr>
          <a:xfrm>
            <a:off x="441960" y="6176863"/>
            <a:ext cx="11308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CONSELHO FEDERAL DE MEDICINA. Resolução nº 1.638/2002, 09 de agosto de 2002. Define prontuário médico e torna obrigatória a criação da Comissão de Revisão de Prontuários nas instituições de saúde. </a:t>
            </a:r>
            <a:r>
              <a:rPr lang="pt-BR" sz="1200" b="1" dirty="0">
                <a:solidFill>
                  <a:srgbClr val="541945"/>
                </a:solidFill>
                <a:latin typeface="Calibri"/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, Brasília, DF, 09 de agosto de 2002, Seção I , p. 184-5.</a:t>
            </a:r>
          </a:p>
          <a:p>
            <a:endParaRPr lang="pt-BR" dirty="0">
              <a:solidFill>
                <a:srgbClr val="541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Guarda, proteção, sigilo e confidencialidade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20658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9B12DCF-C9DA-4D31-9E0E-071CE84E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30" y="1967365"/>
            <a:ext cx="10978052" cy="38454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Calibri"/>
                <a:cs typeface="Calibri"/>
              </a:rPr>
              <a:t>O sigilo dos profissionais da saúde diz respeito aos dados e às informações geradas e acessadas no exercício do seu processo de trabalho, que no ambulatório de atenção especializada envolve questões da pratica clínica assistencial, do ensino, supervisão e da pesquisa. </a:t>
            </a:r>
            <a:endParaRPr lang="pt-BR" dirty="0" smtClean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Calibri"/>
                <a:cs typeface="Calibri"/>
              </a:rPr>
              <a:t>Esses processos envolvem a manipulação de dados sensíveis, em que a violação tem grande probabilidade de resultar em lesão a personalidade se referem aos direitos inerentes à </a:t>
            </a:r>
            <a:r>
              <a:rPr lang="pt-BR" dirty="0" smtClean="0">
                <a:latin typeface="Calibri"/>
                <a:cs typeface="Calibri"/>
              </a:rPr>
              <a:t>pessoa.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E268E41-51C2-4444-9E61-774BD2E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0" y="883849"/>
            <a:ext cx="11199028" cy="1325563"/>
          </a:xfrm>
        </p:spPr>
        <p:txBody>
          <a:bodyPr/>
          <a:lstStyle/>
          <a:p>
            <a:r>
              <a:rPr lang="pt-BR" dirty="0"/>
              <a:t>Guarda, proteção, sigilo e confidencialidade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C9B5230-8725-4010-B922-0EDE607DC030}"/>
              </a:ext>
            </a:extLst>
          </p:cNvPr>
          <p:cNvSpPr txBox="1"/>
          <p:nvPr/>
        </p:nvSpPr>
        <p:spPr>
          <a:xfrm>
            <a:off x="548540" y="6000656"/>
            <a:ext cx="11308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CONSELHO FEDERAL DE MEDICINA. Resolução nº 1.638/2002, 09 de agosto de 2002. Define prontuário médico e torna obrigatória a criação da Comissão de Revisão de Prontuários nas instituições de saúde. </a:t>
            </a:r>
            <a:r>
              <a:rPr lang="pt-BR" sz="1200" b="1" dirty="0">
                <a:solidFill>
                  <a:srgbClr val="541945"/>
                </a:solidFill>
                <a:latin typeface="Calibri"/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, Brasília, DF, 09 de agosto de 2002, Seção I , p. 184-5.</a:t>
            </a:r>
          </a:p>
          <a:p>
            <a:endParaRPr lang="pt-BR" dirty="0">
              <a:solidFill>
                <a:srgbClr val="541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6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9B12DCF-C9DA-4D31-9E0E-071CE84E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60" y="1970277"/>
            <a:ext cx="10761365" cy="40669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+mn-lt"/>
              </a:rPr>
              <a:t>É dever da equipe multiprofissional zelar pelo sigilo e proteção dos dados da pessoa usuária.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+mn-lt"/>
              </a:rPr>
              <a:t>Isso implica na observância e no cumprimento dos princípios éticos e legais das diferentes categorias profissionais, das instituições e do sistema de saúde.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+mn-lt"/>
              </a:rPr>
              <a:t>A </a:t>
            </a:r>
            <a:r>
              <a:rPr lang="pt-BR" dirty="0">
                <a:latin typeface="+mn-lt"/>
              </a:rPr>
              <a:t>equipe gestão e assistencial do ambulatório deve conhecer as recomendações da Lei Geral de Proteção de Dados (LGPD), Lei nº </a:t>
            </a:r>
            <a:r>
              <a:rPr lang="pt-BR" dirty="0" smtClean="0">
                <a:latin typeface="+mn-lt"/>
              </a:rPr>
              <a:t>13.853 8 de julho de 2019, </a:t>
            </a:r>
            <a:r>
              <a:rPr lang="pt-BR" dirty="0">
                <a:latin typeface="+mn-lt"/>
              </a:rPr>
              <a:t>que dispõe </a:t>
            </a:r>
            <a:r>
              <a:rPr lang="pt-BR" b="0" i="0" dirty="0">
                <a:effectLst/>
                <a:latin typeface="+mn-lt"/>
              </a:rPr>
              <a:t>sobre o tratamento de dados pessoais, dispostos em meio físico ou digital, feito por pessoa física ou jurídica de direito público ou privado.</a:t>
            </a:r>
            <a:endParaRPr lang="pt-BR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+mn-lt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+mn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45E39C5-E6F4-4BAB-8321-67D070D4EB7F}"/>
              </a:ext>
            </a:extLst>
          </p:cNvPr>
          <p:cNvSpPr txBox="1"/>
          <p:nvPr/>
        </p:nvSpPr>
        <p:spPr>
          <a:xfrm>
            <a:off x="2138188" y="6037263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41945"/>
                </a:solidFill>
              </a:rPr>
              <a:t>Para saber mais: </a:t>
            </a:r>
            <a:r>
              <a:rPr lang="pt-BR" dirty="0">
                <a:solidFill>
                  <a:srgbClr val="541945"/>
                </a:solidFill>
              </a:rPr>
              <a:t>https://www.gov.br/cidadania/pt-br/acesso-a-informacao/lgpd</a:t>
            </a:r>
          </a:p>
        </p:txBody>
      </p:sp>
      <p:pic>
        <p:nvPicPr>
          <p:cNvPr id="10" name="Gráfico 9" descr="Livros">
            <a:extLst>
              <a:ext uri="{FF2B5EF4-FFF2-40B4-BE49-F238E27FC236}">
                <a16:creationId xmlns:a16="http://schemas.microsoft.com/office/drawing/2014/main" xmlns="" id="{4BC69CD9-8DCE-4930-962E-D2DD83DF6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3971" y="5812928"/>
            <a:ext cx="906589" cy="90658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E268E41-51C2-4444-9E61-774BD2E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60" y="845830"/>
            <a:ext cx="11199028" cy="1325563"/>
          </a:xfrm>
        </p:spPr>
        <p:txBody>
          <a:bodyPr/>
          <a:lstStyle/>
          <a:p>
            <a:r>
              <a:rPr lang="pt-BR" dirty="0"/>
              <a:t>Guarda, proteção, sigilo e confidencialidade</a:t>
            </a:r>
          </a:p>
        </p:txBody>
      </p:sp>
    </p:spTree>
    <p:extLst>
      <p:ext uri="{BB962C8B-B14F-4D97-AF65-F5344CB8AC3E}">
        <p14:creationId xmlns:p14="http://schemas.microsoft.com/office/powerpoint/2010/main" val="29159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20C77FA-3FA8-43A6-A38B-9440649BE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91" y="2052763"/>
            <a:ext cx="10143485" cy="29291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O prontuário em suporte de papel deve ser </a:t>
            </a:r>
            <a:r>
              <a:rPr lang="pt-BR" dirty="0" smtClean="0"/>
              <a:t>armazenado </a:t>
            </a:r>
            <a:r>
              <a:rPr lang="pt-BR" dirty="0"/>
              <a:t>e </a:t>
            </a:r>
            <a:r>
              <a:rPr lang="pt-BR" dirty="0" smtClean="0"/>
              <a:t>preservado </a:t>
            </a:r>
            <a:r>
              <a:rPr lang="pt-BR" dirty="0"/>
              <a:t>por um prazo mínimo de 20 anos a partir da data do último registro, se não foram arquivados por meio óptico, microfilmados ou digitalizados. </a:t>
            </a:r>
            <a:endParaRPr lang="pt-BR" baseline="30000" dirty="0"/>
          </a:p>
          <a:p>
            <a:pPr marL="0" indent="0">
              <a:lnSpc>
                <a:spcPct val="150000"/>
              </a:lnSpc>
              <a:buNone/>
            </a:pPr>
            <a:endParaRPr lang="pt-BR" baseline="30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6C171E4-B8DD-4F3D-A058-8CF6218A9E59}"/>
              </a:ext>
            </a:extLst>
          </p:cNvPr>
          <p:cNvSpPr txBox="1"/>
          <p:nvPr/>
        </p:nvSpPr>
        <p:spPr>
          <a:xfrm>
            <a:off x="182880" y="6147274"/>
            <a:ext cx="1119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19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CONSELHO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419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FEDERAL DE MEDICINA. Resolução nº 1.821/2007, 23 de novembro de 2007. Aprova as normas técnicas concernentes à digitalização e  uso dos sistemas informatizados para a guarda e manuseio dos documentos dos prontuários dos pacientes, autorizando a eliminação do papel e a troca de informação identificada em saúde.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5419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Diário Oficial da União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419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Brasília, DF, 23 de novembro de 2007, Seção I , p. 252.</a:t>
            </a:r>
          </a:p>
        </p:txBody>
      </p:sp>
      <p:pic>
        <p:nvPicPr>
          <p:cNvPr id="6" name="Picture 2" descr="ilustrações, clipart, desenhos animados e ícones de prontuário médico - ficha do paciente">
            <a:extLst>
              <a:ext uri="{FF2B5EF4-FFF2-40B4-BE49-F238E27FC236}">
                <a16:creationId xmlns:a16="http://schemas.microsoft.com/office/drawing/2014/main" xmlns="" id="{A4DCFD5F-5E28-491F-8604-07843198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59" y="3517329"/>
            <a:ext cx="2408403" cy="21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1E268E41-51C2-4444-9E61-774BD2E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91" y="887384"/>
            <a:ext cx="11199028" cy="1325563"/>
          </a:xfrm>
        </p:spPr>
        <p:txBody>
          <a:bodyPr/>
          <a:lstStyle/>
          <a:p>
            <a:r>
              <a:rPr lang="pt-BR" dirty="0"/>
              <a:t>Guarda, proteção, sigilo e confidencialidade</a:t>
            </a:r>
          </a:p>
        </p:txBody>
      </p:sp>
    </p:spTree>
    <p:extLst>
      <p:ext uri="{BB962C8B-B14F-4D97-AF65-F5344CB8AC3E}">
        <p14:creationId xmlns:p14="http://schemas.microsoft.com/office/powerpoint/2010/main" val="210421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00F476F-6D09-4219-B4B9-D32D1C0B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2006700"/>
            <a:ext cx="10835640" cy="42497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A Resolução CFM nº 1638/2002, estabelece em seu Artigo 3º, a obrigatoriedade da criação da Comissão de Revisão de Prontuários (CRP) nos estabelecimentos e/ou instituições de saúde onde se presta assistência médica e estabelece as suas competências. </a:t>
            </a:r>
            <a:endParaRPr lang="pt-BR" baseline="30000" dirty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1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No ambulatório organizado segundo o modelo PASA, o enfermeiro do Ponto de Apoio tem um importante papel na implementação e monitoramento das ações deliberadas pela CRP. É recomendado que o profissional do Ponto de apoio integre a CRP. 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dirty="0"/>
          </a:p>
          <a:p>
            <a:pPr marL="0" indent="0" algn="just">
              <a:lnSpc>
                <a:spcPct val="100000"/>
              </a:lnSpc>
              <a:buNone/>
            </a:pPr>
            <a:endParaRPr lang="pt-BR" dirty="0"/>
          </a:p>
          <a:p>
            <a:pPr algn="just">
              <a:lnSpc>
                <a:spcPct val="100000"/>
              </a:lnSpc>
            </a:pPr>
            <a:endParaRPr lang="pt-BR" baseline="300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2400" baseline="300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baseline="30000" dirty="0">
              <a:latin typeface="Calibri"/>
              <a:cs typeface="Calibri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pt-BR" sz="2400" dirty="0">
              <a:latin typeface="Calibri"/>
              <a:cs typeface="Calibri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E5E1BE5-B724-4819-A1FA-AB2C013021A5}"/>
              </a:ext>
            </a:extLst>
          </p:cNvPr>
          <p:cNvSpPr txBox="1"/>
          <p:nvPr/>
        </p:nvSpPr>
        <p:spPr>
          <a:xfrm>
            <a:off x="205740" y="6256437"/>
            <a:ext cx="1130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541945"/>
                </a:solidFill>
                <a:latin typeface="Calibri"/>
                <a:cs typeface="Calibri"/>
              </a:rPr>
              <a:t>CONSELHO 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FEDERAL DE MEDICINA. Resolução nº 1.638/2002, 09 de agosto de 2002. Define prontuário médico e torna obrigatória a criação da Comissão de Revisão de Prontuários nas instituições de saúde. </a:t>
            </a:r>
            <a:r>
              <a:rPr lang="pt-BR" sz="1200" b="1" dirty="0">
                <a:solidFill>
                  <a:srgbClr val="541945"/>
                </a:solidFill>
                <a:latin typeface="Calibri"/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, Brasília, DF, 09 de agosto de 2002, Seção I , p. </a:t>
            </a:r>
            <a:r>
              <a:rPr lang="pt-BR" sz="1200" dirty="0" smtClean="0">
                <a:solidFill>
                  <a:srgbClr val="541945"/>
                </a:solidFill>
                <a:latin typeface="Calibri"/>
                <a:cs typeface="Calibri"/>
              </a:rPr>
              <a:t>184-5.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E268E41-51C2-4444-9E61-774BD2E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882253"/>
            <a:ext cx="11199028" cy="1325563"/>
          </a:xfrm>
        </p:spPr>
        <p:txBody>
          <a:bodyPr/>
          <a:lstStyle/>
          <a:p>
            <a:r>
              <a:rPr lang="pt-BR" dirty="0"/>
              <a:t>Guarda, proteção, sigilo e confidencialidade</a:t>
            </a:r>
          </a:p>
        </p:txBody>
      </p:sp>
    </p:spTree>
    <p:extLst>
      <p:ext uri="{BB962C8B-B14F-4D97-AF65-F5344CB8AC3E}">
        <p14:creationId xmlns:p14="http://schemas.microsoft.com/office/powerpoint/2010/main" val="224265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Tipos de Prontuários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93019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913113" y="2576089"/>
            <a:ext cx="7108371" cy="866559"/>
          </a:xfrm>
        </p:spPr>
        <p:txBody>
          <a:bodyPr/>
          <a:lstStyle/>
          <a:p>
            <a:r>
              <a:rPr lang="pt-BR" dirty="0" smtClean="0"/>
              <a:t>Material de apoio – Parte I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1982BA-319F-4683-90F6-85AD635D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633194"/>
            <a:ext cx="10052222" cy="1325563"/>
          </a:xfrm>
        </p:spPr>
        <p:txBody>
          <a:bodyPr/>
          <a:lstStyle/>
          <a:p>
            <a:r>
              <a:rPr lang="pt-BR" dirty="0"/>
              <a:t>Tipos de Prontuário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20C77FA-3FA8-43A6-A38B-9440649BE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90" y="1725003"/>
            <a:ext cx="10693400" cy="42758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Existem dois tipos de </a:t>
            </a:r>
            <a:r>
              <a:rPr lang="pt-BR" b="1" dirty="0"/>
              <a:t>prontuários</a:t>
            </a:r>
            <a:r>
              <a:rPr lang="pt-BR" dirty="0"/>
              <a:t>, em </a:t>
            </a:r>
            <a:r>
              <a:rPr lang="pt-BR" b="1" dirty="0"/>
              <a:t>suporte de papel </a:t>
            </a:r>
            <a:r>
              <a:rPr lang="pt-BR" dirty="0"/>
              <a:t>e o </a:t>
            </a:r>
            <a:r>
              <a:rPr lang="pt-BR" b="1" dirty="0"/>
              <a:t>eletrônico</a:t>
            </a:r>
            <a:r>
              <a:rPr lang="pt-BR" dirty="0"/>
              <a:t>. </a:t>
            </a:r>
            <a:r>
              <a:rPr lang="pt-BR" baseline="30000" dirty="0"/>
              <a:t>1</a:t>
            </a:r>
            <a:endParaRPr lang="pt-BR" sz="800" dirty="0"/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Vejamos o benefícios e desafios do </a:t>
            </a:r>
            <a:r>
              <a:rPr lang="pt-BR" b="1" dirty="0"/>
              <a:t>prontuário em suporte de papel e prontuário eletrônico.</a:t>
            </a: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6C171E4-B8DD-4F3D-A058-8CF6218A9E59}"/>
              </a:ext>
            </a:extLst>
          </p:cNvPr>
          <p:cNvSpPr txBox="1"/>
          <p:nvPr/>
        </p:nvSpPr>
        <p:spPr>
          <a:xfrm>
            <a:off x="300990" y="6071969"/>
            <a:ext cx="1119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CONSELHO FEDERAL DE MEDICINA. Resolução nº 1.821/2007, 23 de novembro de 2007. Aprova as normas técnicas concernentes à digitalização e  uso dos sistemas informatizados para a guarda e manuseio dos documentos dos prontuários dos pacientes, autorizando a eliminação do papel e a troca de informação identificada em saúde. </a:t>
            </a:r>
            <a:r>
              <a:rPr lang="pt-BR" sz="1200" b="1" dirty="0">
                <a:solidFill>
                  <a:srgbClr val="541945"/>
                </a:solidFill>
                <a:latin typeface="Calibri"/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, Brasília, DF, 23 de novembro de 2007, Seção I , p. 252.</a:t>
            </a:r>
          </a:p>
        </p:txBody>
      </p:sp>
    </p:spTree>
    <p:extLst>
      <p:ext uri="{BB962C8B-B14F-4D97-AF65-F5344CB8AC3E}">
        <p14:creationId xmlns:p14="http://schemas.microsoft.com/office/powerpoint/2010/main" val="132351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xmlns="" id="{C4385D74-A36E-4E57-9999-DFBF19AB5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48683"/>
              </p:ext>
            </p:extLst>
          </p:nvPr>
        </p:nvGraphicFramePr>
        <p:xfrm>
          <a:off x="0" y="213360"/>
          <a:ext cx="12192000" cy="678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987">
                  <a:extLst>
                    <a:ext uri="{9D8B030D-6E8A-4147-A177-3AD203B41FA5}">
                      <a16:colId xmlns:a16="http://schemas.microsoft.com/office/drawing/2014/main" xmlns="" val="2968495370"/>
                    </a:ext>
                  </a:extLst>
                </a:gridCol>
                <a:gridCol w="5132253">
                  <a:extLst>
                    <a:ext uri="{9D8B030D-6E8A-4147-A177-3AD203B41FA5}">
                      <a16:colId xmlns:a16="http://schemas.microsoft.com/office/drawing/2014/main" xmlns="" val="4272555743"/>
                    </a:ext>
                  </a:extLst>
                </a:gridCol>
                <a:gridCol w="5699760">
                  <a:extLst>
                    <a:ext uri="{9D8B030D-6E8A-4147-A177-3AD203B41FA5}">
                      <a16:colId xmlns:a16="http://schemas.microsoft.com/office/drawing/2014/main" xmlns="" val="621384177"/>
                    </a:ext>
                  </a:extLst>
                </a:gridCol>
              </a:tblGrid>
              <a:tr h="880374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PRONTUÁRIO EM SUPORTE DE PAPEL</a:t>
                      </a:r>
                    </a:p>
                  </a:txBody>
                  <a:tcPr anchor="ctr">
                    <a:solidFill>
                      <a:srgbClr val="DAAE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B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PRONTUÁRIO ELETRÔNICO</a:t>
                      </a:r>
                    </a:p>
                    <a:p>
                      <a:pPr algn="ctr"/>
                      <a:endParaRPr lang="pt-BR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AA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1400307"/>
                  </a:ext>
                </a:extLst>
              </a:tr>
              <a:tr h="2272964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pt-BR" sz="17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BR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BENEFÍCIOS </a:t>
                      </a:r>
                    </a:p>
                  </a:txBody>
                  <a:tcPr>
                    <a:solidFill>
                      <a:srgbClr val="DAAE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pt-BR" sz="1700" dirty="0"/>
                        <a:t>- Baixo custo de implantação e operacional se for utilizado formulários gráficos padronizados e escrita manual, se for utilizar o formato impresso o custo será mais alto.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pt-BR" sz="1700" dirty="0"/>
                        <a:t>- Não é necessário o uso de equipamentos, rede, sistemas e internet.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/>
                        <a:t>- Não é necessário a capacitação de profissionais para o manuseio desse modelo de prontuário. </a:t>
                      </a:r>
                    </a:p>
                  </a:txBody>
                  <a:tcPr>
                    <a:solidFill>
                      <a:srgbClr val="DAAE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pt-BR" sz="1700" dirty="0"/>
                        <a:t>- Apresenta segurança no armazenamento de dados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pt-BR" sz="1700" dirty="0"/>
                        <a:t>- Possibilita o compartilhamento momentâneo com os demais profissionais envolvidos no cuidado do usuário, com informações atualizadas.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700" dirty="0"/>
                        <a:t>- Fácil acessibilidade de resultados de exames laboratoriais e de imagens.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700" dirty="0"/>
                        <a:t>-  Os dados secundários coletados podem ser usados em pesquisas clinicas, dados epidemiológicos e estatísticos. </a:t>
                      </a:r>
                    </a:p>
                  </a:txBody>
                  <a:tcPr>
                    <a:solidFill>
                      <a:srgbClr val="DAA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342998"/>
                  </a:ext>
                </a:extLst>
              </a:tr>
              <a:tr h="3633541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BR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DESAFIOS </a:t>
                      </a:r>
                    </a:p>
                  </a:txBody>
                  <a:tcPr>
                    <a:solidFill>
                      <a:srgbClr val="DAAE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-Alto risco de perda dos dados durante e após os registros. </a:t>
                      </a:r>
                    </a:p>
                    <a:p>
                      <a:pPr lvl="0" algn="just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-Dificuldades na elaboração, atualização, no manuseio, arquivamento e guarda. Sendo que, a falta de segurança dos dados impossibilita o cumprimento da Lei Geral de Proteção dos Dados (LGDP).</a:t>
                      </a:r>
                    </a:p>
                    <a:p>
                      <a:pPr lvl="0" algn="just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-Aumento de risco de erros nas práticas assistenciais  devido a ilegibilidade. </a:t>
                      </a:r>
                    </a:p>
                    <a:p>
                      <a:pPr lvl="0" algn="just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-Necessita de ampla estrutura física para o arquivamento de dados. </a:t>
                      </a:r>
                    </a:p>
                    <a:p>
                      <a:pPr lvl="0" algn="just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-Alto custo com a manutenção do processo, impressões na própria instituição e equipe de profissionais dedicada a retirada e o arquivamento.</a:t>
                      </a:r>
                      <a:endParaRPr lang="pt-BR" sz="1700" dirty="0"/>
                    </a:p>
                  </a:txBody>
                  <a:tcPr>
                    <a:solidFill>
                      <a:srgbClr val="DAAEC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Querer alto investimento inicial em infraestrutura de tecnologia da informação (TI), como: </a:t>
                      </a:r>
                    </a:p>
                    <a:p>
                      <a:pPr algn="just"/>
                      <a:r>
                        <a:rPr lang="pt-BR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Hardware: computadores, periféricos, impressoras;</a:t>
                      </a:r>
                    </a:p>
                    <a:p>
                      <a:pPr algn="just"/>
                      <a:r>
                        <a:rPr lang="pt-BR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Rede: permita a conectividade </a:t>
                      </a:r>
                      <a:r>
                        <a:rPr lang="pt-BR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</a:t>
                      </a:r>
                      <a:r>
                        <a:rPr lang="pt-BR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extra unidade ambulatorial via internet; </a:t>
                      </a:r>
                    </a:p>
                    <a:p>
                      <a:pPr algn="just"/>
                      <a:r>
                        <a:rPr lang="pt-BR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Serviços: internet, certificação digital, suporte de assistência técnica especializada em TI;</a:t>
                      </a:r>
                    </a:p>
                    <a:p>
                      <a:pPr algn="just"/>
                      <a:r>
                        <a:rPr lang="pt-BR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Software: aquisição de sistema de prontuário eletrônico;</a:t>
                      </a:r>
                    </a:p>
                    <a:p>
                      <a:pPr algn="just"/>
                      <a:r>
                        <a:rPr lang="pt-BR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Treinamento da equipe </a:t>
                      </a:r>
                      <a:r>
                        <a:rPr lang="pt-B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operar o sistema. </a:t>
                      </a:r>
                    </a:p>
                    <a:p>
                      <a:endParaRPr lang="pt-BR" sz="1700" dirty="0"/>
                    </a:p>
                  </a:txBody>
                  <a:tcPr>
                    <a:solidFill>
                      <a:srgbClr val="DAA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56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58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52FB9D-54F8-4DD7-A544-81DE197C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736673"/>
            <a:ext cx="10052222" cy="1325563"/>
          </a:xfrm>
        </p:spPr>
        <p:txBody>
          <a:bodyPr/>
          <a:lstStyle/>
          <a:p>
            <a:r>
              <a:rPr lang="pt-BR" dirty="0"/>
              <a:t>Tipos de prontuário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506E342B-09A3-4858-B41F-1FEEB385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43" y="1833636"/>
            <a:ext cx="10624272" cy="187630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40000"/>
              </a:lnSpc>
            </a:pPr>
            <a:r>
              <a:rPr lang="pt-BR" sz="8800" dirty="0">
                <a:latin typeface="+mn-lt"/>
              </a:rPr>
              <a:t>Preferencialmente devem ser adotados sistema de prontuário informatizados conforme Resolução do CFM 1.821/2007.1</a:t>
            </a:r>
          </a:p>
          <a:p>
            <a:pPr algn="just">
              <a:lnSpc>
                <a:spcPct val="140000"/>
              </a:lnSpc>
            </a:pPr>
            <a:r>
              <a:rPr lang="pt-BR" sz="8800" dirty="0">
                <a:latin typeface="+mn-lt"/>
              </a:rPr>
              <a:t>A AAE ainda não dispõe de um prontuário como o Sistema e-SUS AB com Prontuário Clínico do Cidadão (PEC), software do Ministério da Saúde fornecido a toda APS do país. </a:t>
            </a:r>
          </a:p>
          <a:p>
            <a:pPr algn="just">
              <a:lnSpc>
                <a:spcPct val="140000"/>
              </a:lnSpc>
            </a:pPr>
            <a:r>
              <a:rPr lang="pt-BR" sz="8800" dirty="0">
                <a:latin typeface="+mn-lt"/>
              </a:rPr>
              <a:t>Ainda que, o ambulatório disponha sistema de prontuário eletrônico, deverá dispor de plano de contingência com adoção de estratégias padronizadas que garantam o registro,  segurança das informações geradas em todas as etapas do processo de cuidado do usuário e incorporação ao prontuário eletrônico.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baseline="30000" dirty="0">
              <a:latin typeface="Calibri"/>
              <a:cs typeface="Calibri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DAF9DB0-DC8B-46E0-A007-1681CA9C3381}"/>
              </a:ext>
            </a:extLst>
          </p:cNvPr>
          <p:cNvSpPr txBox="1"/>
          <p:nvPr/>
        </p:nvSpPr>
        <p:spPr>
          <a:xfrm>
            <a:off x="240495" y="5983117"/>
            <a:ext cx="1119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CONSELHO FEDERAL DE MEDICINA. Resolução nº 1.821/2007, 23 de novembro de 2007. Aprova as normas técnicas concernentes à digitalização e  uso dos sistemas informatizados para a guarda e manuseio dos documentos dos prontuários dos pacientes, autorizando a eliminação do papel e a troca de informação identificada em saúde. </a:t>
            </a:r>
            <a:r>
              <a:rPr lang="pt-BR" sz="1200" b="1" dirty="0">
                <a:solidFill>
                  <a:srgbClr val="541945"/>
                </a:solidFill>
                <a:latin typeface="Calibri"/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, Brasília, DF, 23 de novembro de 2007, Seção I , p. 252.</a:t>
            </a:r>
          </a:p>
        </p:txBody>
      </p:sp>
    </p:spTree>
    <p:extLst>
      <p:ext uri="{BB962C8B-B14F-4D97-AF65-F5344CB8AC3E}">
        <p14:creationId xmlns:p14="http://schemas.microsoft.com/office/powerpoint/2010/main" val="4482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52FB9D-54F8-4DD7-A544-81DE197C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736673"/>
            <a:ext cx="10052222" cy="1325563"/>
          </a:xfrm>
        </p:spPr>
        <p:txBody>
          <a:bodyPr/>
          <a:lstStyle/>
          <a:p>
            <a:r>
              <a:rPr lang="pt-BR" dirty="0"/>
              <a:t>Características desejáveis do prontuário eletrônico para AAE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506E342B-09A3-4858-B41F-1FEEB385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62" y="1889760"/>
            <a:ext cx="10052222" cy="372872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dirty="0">
                <a:latin typeface="+mn-lt"/>
              </a:rPr>
              <a:t> Preferencialmente integrado com o prontuário da APS, um prontuário único, APS e AAE.</a:t>
            </a:r>
          </a:p>
          <a:p>
            <a:pPr algn="just">
              <a:lnSpc>
                <a:spcPct val="120000"/>
              </a:lnSpc>
            </a:pPr>
            <a:r>
              <a:rPr lang="pt-BR" dirty="0">
                <a:latin typeface="+mn-lt"/>
              </a:rPr>
              <a:t> Disponibilidade de prontuário clínico eletrônico que permita o acesso a informação útil, oportuno e individualizado das pessoas usuárias e de populações com condições crônicas;</a:t>
            </a:r>
          </a:p>
          <a:p>
            <a:pPr algn="just">
              <a:lnSpc>
                <a:spcPct val="120000"/>
              </a:lnSpc>
            </a:pPr>
            <a:r>
              <a:rPr lang="pt-BR" dirty="0">
                <a:latin typeface="+mn-lt"/>
              </a:rPr>
              <a:t> Os registros (lista de pessoas usuárias com condições específicas) deve estar estruturado de acordo com diretrizes clínicas, que fornecem alertas acerca dos serviços necessários ou </a:t>
            </a:r>
            <a:r>
              <a:rPr lang="pt-BR" dirty="0" smtClean="0">
                <a:latin typeface="+mn-lt"/>
              </a:rPr>
              <a:t>pendentes. </a:t>
            </a:r>
            <a:endParaRPr lang="pt-BR" baseline="30000" dirty="0">
              <a:latin typeface="+mn-lt"/>
              <a:cs typeface="Calibri"/>
            </a:endParaRPr>
          </a:p>
          <a:p>
            <a:pPr algn="just">
              <a:lnSpc>
                <a:spcPct val="120000"/>
              </a:lnSpc>
            </a:pPr>
            <a:endParaRPr lang="pt-BR" dirty="0">
              <a:latin typeface="+mn-lt"/>
              <a:cs typeface="Calibri"/>
            </a:endParaRPr>
          </a:p>
          <a:p>
            <a:pPr marL="0" indent="0" algn="just">
              <a:buNone/>
            </a:pPr>
            <a:endParaRPr lang="pt-BR" dirty="0">
              <a:latin typeface="+mn-lt"/>
            </a:endParaRPr>
          </a:p>
          <a:p>
            <a:pPr algn="l">
              <a:lnSpc>
                <a:spcPct val="120000"/>
              </a:lnSpc>
            </a:pPr>
            <a:endParaRPr lang="pt-BR" dirty="0">
              <a:latin typeface="+mn-lt"/>
            </a:endParaRPr>
          </a:p>
          <a:p>
            <a:pPr algn="l">
              <a:lnSpc>
                <a:spcPct val="120000"/>
              </a:lnSpc>
            </a:pPr>
            <a:endParaRPr lang="pt-BR" dirty="0">
              <a:latin typeface="+mn-lt"/>
            </a:endParaRPr>
          </a:p>
          <a:p>
            <a:pPr algn="l">
              <a:lnSpc>
                <a:spcPct val="120000"/>
              </a:lnSpc>
            </a:pPr>
            <a:endParaRPr lang="pt-BR" dirty="0">
              <a:latin typeface="+mn-lt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dirty="0">
              <a:latin typeface="+mn-lt"/>
              <a:cs typeface="Calibri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baseline="30000" dirty="0">
              <a:latin typeface="+mn-lt"/>
              <a:cs typeface="Calibri"/>
            </a:endParaRPr>
          </a:p>
          <a:p>
            <a:pPr marL="0" indent="0" algn="r">
              <a:lnSpc>
                <a:spcPct val="120000"/>
              </a:lnSpc>
              <a:buNone/>
            </a:pPr>
            <a:endParaRPr lang="pt-BR" b="0" i="0" dirty="0">
              <a:effectLst/>
              <a:latin typeface="+mn-lt"/>
            </a:endParaRPr>
          </a:p>
          <a:p>
            <a:pPr marL="0" indent="0">
              <a:buNone/>
            </a:pPr>
            <a:endParaRPr lang="pt-BR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DAF9DB0-DC8B-46E0-A007-1681CA9C3381}"/>
              </a:ext>
            </a:extLst>
          </p:cNvPr>
          <p:cNvSpPr txBox="1"/>
          <p:nvPr/>
        </p:nvSpPr>
        <p:spPr>
          <a:xfrm>
            <a:off x="165373" y="5842337"/>
            <a:ext cx="108869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dirty="0" smtClean="0">
                <a:solidFill>
                  <a:srgbClr val="541945"/>
                </a:solidFill>
                <a:effectLst/>
              </a:rPr>
              <a:t>MOYSÉS</a:t>
            </a:r>
            <a:r>
              <a:rPr lang="pt-BR" sz="1200" b="0" i="0" dirty="0">
                <a:solidFill>
                  <a:srgbClr val="541945"/>
                </a:solidFill>
                <a:effectLst/>
              </a:rPr>
              <a:t>, S.T.; SILVEIRA FILHO, AD; MOYSES, S. (Org.). Laboratório de inovação no cuidado das condições</a:t>
            </a:r>
            <a:r>
              <a:rPr lang="pt-BR" sz="1200" dirty="0">
                <a:solidFill>
                  <a:srgbClr val="541945"/>
                </a:solidFill>
              </a:rPr>
              <a:t> </a:t>
            </a:r>
            <a:r>
              <a:rPr lang="pt-BR" sz="1200" b="0" i="0" dirty="0">
                <a:solidFill>
                  <a:srgbClr val="541945"/>
                </a:solidFill>
                <a:effectLst/>
              </a:rPr>
              <a:t>crônicas na APS: a implantação do modelo de atenção</a:t>
            </a:r>
            <a:r>
              <a:rPr lang="pt-BR" sz="1200" dirty="0">
                <a:solidFill>
                  <a:srgbClr val="541945"/>
                </a:solidFill>
              </a:rPr>
              <a:t> </a:t>
            </a:r>
            <a:r>
              <a:rPr lang="pt-BR" sz="1200" b="0" i="0" dirty="0">
                <a:solidFill>
                  <a:srgbClr val="541945"/>
                </a:solidFill>
                <a:effectLst/>
              </a:rPr>
              <a:t>às condições crônicas na UBS Alvorada em Curitiba, Paraná. Brasília, DF: Organização Pan-Americana da Saúde, 2012.</a:t>
            </a:r>
            <a:endParaRPr lang="pt-BR" sz="1200" dirty="0">
              <a:solidFill>
                <a:srgbClr val="541945"/>
              </a:solidFill>
            </a:endParaRPr>
          </a:p>
          <a:p>
            <a:pPr algn="l"/>
            <a:endParaRPr lang="en-US" sz="1200" dirty="0" smtClean="0">
              <a:solidFill>
                <a:srgbClr val="541945"/>
              </a:solidFill>
            </a:endParaRPr>
          </a:p>
          <a:p>
            <a:pPr algn="l"/>
            <a:r>
              <a:rPr lang="en-US" sz="1200" dirty="0" smtClean="0">
                <a:solidFill>
                  <a:srgbClr val="541945"/>
                </a:solidFill>
              </a:rPr>
              <a:t>Translated </a:t>
            </a:r>
            <a:r>
              <a:rPr lang="en-US" sz="1200" dirty="0">
                <a:solidFill>
                  <a:srgbClr val="541945"/>
                </a:solidFill>
              </a:rPr>
              <a:t>from the Assessment of Chronic Illness Care (ACIC), Copyright 2000, The </a:t>
            </a:r>
            <a:r>
              <a:rPr lang="en-US" sz="1200" dirty="0" err="1">
                <a:solidFill>
                  <a:srgbClr val="541945"/>
                </a:solidFill>
              </a:rPr>
              <a:t>MacColl</a:t>
            </a:r>
            <a:r>
              <a:rPr lang="en-US" sz="1200" dirty="0">
                <a:solidFill>
                  <a:srgbClr val="541945"/>
                </a:solidFill>
              </a:rPr>
              <a:t> Center for Health Care Innovation, Group Health Cooperative", by Filipe Leal, </a:t>
            </a:r>
            <a:r>
              <a:rPr lang="en-US" sz="1200" dirty="0" err="1">
                <a:solidFill>
                  <a:srgbClr val="541945"/>
                </a:solidFill>
              </a:rPr>
              <a:t>Carminda</a:t>
            </a:r>
            <a:r>
              <a:rPr lang="en-US" sz="1200" dirty="0">
                <a:solidFill>
                  <a:srgbClr val="541945"/>
                </a:solidFill>
              </a:rPr>
              <a:t> </a:t>
            </a:r>
            <a:r>
              <a:rPr lang="en-US" sz="1200" dirty="0" err="1">
                <a:solidFill>
                  <a:srgbClr val="541945"/>
                </a:solidFill>
              </a:rPr>
              <a:t>Morais</a:t>
            </a:r>
            <a:r>
              <a:rPr lang="en-US" sz="1200" dirty="0">
                <a:solidFill>
                  <a:srgbClr val="541945"/>
                </a:solidFill>
              </a:rPr>
              <a:t> PhD e Rui </a:t>
            </a:r>
            <a:r>
              <a:rPr lang="en-US" sz="1200" dirty="0" err="1">
                <a:solidFill>
                  <a:srgbClr val="541945"/>
                </a:solidFill>
              </a:rPr>
              <a:t>Pimenta</a:t>
            </a:r>
            <a:r>
              <a:rPr lang="en-US" sz="1200" dirty="0">
                <a:solidFill>
                  <a:srgbClr val="541945"/>
                </a:solidFill>
              </a:rPr>
              <a:t> PhD, Portugal, 2013.  </a:t>
            </a:r>
            <a:endParaRPr lang="pt-BR" sz="1200" dirty="0">
              <a:solidFill>
                <a:srgbClr val="54194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636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52FB9D-54F8-4DD7-A544-81DE197C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736673"/>
            <a:ext cx="10052222" cy="1325563"/>
          </a:xfrm>
        </p:spPr>
        <p:txBody>
          <a:bodyPr/>
          <a:lstStyle/>
          <a:p>
            <a:r>
              <a:rPr lang="pt-BR" dirty="0"/>
              <a:t>Características desejáveis do prontuário eletrônico para AAE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506E342B-09A3-4858-B41F-1FEEB385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1" y="1874203"/>
            <a:ext cx="10249722" cy="361219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dirty="0"/>
              <a:t>Disponibilidade de alerta para os profissionais, de forma a permitir um identificação de subpopulações por estratificação de risco;</a:t>
            </a:r>
          </a:p>
          <a:p>
            <a:pPr algn="just">
              <a:lnSpc>
                <a:spcPct val="120000"/>
              </a:lnSpc>
            </a:pPr>
            <a:r>
              <a:rPr lang="pt-BR" dirty="0"/>
              <a:t> Disponibilização de Informação (relatórios) sobre subgrupos relevantes de pessoas usuárias, para ajudar os profissionais no planejamento do cuidado</a:t>
            </a:r>
            <a:r>
              <a:rPr lang="pt-BR" dirty="0" smtClean="0"/>
              <a:t>.</a:t>
            </a:r>
            <a:endParaRPr lang="pt-BR" baseline="30000" dirty="0"/>
          </a:p>
          <a:p>
            <a:pPr algn="just">
              <a:lnSpc>
                <a:spcPct val="120000"/>
              </a:lnSpc>
            </a:pPr>
            <a:r>
              <a:rPr lang="pt-BR" dirty="0"/>
              <a:t>Possibilidade de elaboração integrada do Plano de Cuidados APS-AAE;</a:t>
            </a:r>
          </a:p>
          <a:p>
            <a:pPr algn="just">
              <a:lnSpc>
                <a:spcPct val="120000"/>
              </a:lnSpc>
            </a:pPr>
            <a:r>
              <a:rPr lang="pt-BR" dirty="0"/>
              <a:t>Gerar relatórios de indicadores clínicos individuais e por subpopulação acompanhada para monitoramento e avaliação da estabilidade clínica</a:t>
            </a:r>
            <a:r>
              <a:rPr lang="pt-BR" dirty="0" smtClean="0"/>
              <a:t>.</a:t>
            </a:r>
            <a:r>
              <a:rPr lang="pt-BR" dirty="0"/>
              <a:t> 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baseline="30000" dirty="0">
              <a:latin typeface="Calibri"/>
              <a:cs typeface="Calibri"/>
            </a:endParaRPr>
          </a:p>
          <a:p>
            <a:pPr marL="0" indent="0" algn="r">
              <a:lnSpc>
                <a:spcPct val="120000"/>
              </a:lnSpc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DAF9DB0-DC8B-46E0-A007-1681CA9C3381}"/>
              </a:ext>
            </a:extLst>
          </p:cNvPr>
          <p:cNvSpPr txBox="1"/>
          <p:nvPr/>
        </p:nvSpPr>
        <p:spPr>
          <a:xfrm>
            <a:off x="203321" y="5842337"/>
            <a:ext cx="108754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dirty="0" smtClean="0">
                <a:solidFill>
                  <a:srgbClr val="541945"/>
                </a:solidFill>
                <a:effectLst/>
              </a:rPr>
              <a:t>MOYSÉS</a:t>
            </a:r>
            <a:r>
              <a:rPr lang="pt-BR" sz="1200" b="0" i="0" dirty="0">
                <a:solidFill>
                  <a:srgbClr val="541945"/>
                </a:solidFill>
                <a:effectLst/>
              </a:rPr>
              <a:t>, S.T.; SILVEIRA FILHO, AD; MOYSES, S. (Org.). Laboratório de inovação no cuidado das condições</a:t>
            </a:r>
            <a:r>
              <a:rPr lang="pt-BR" sz="1200" dirty="0">
                <a:solidFill>
                  <a:srgbClr val="541945"/>
                </a:solidFill>
              </a:rPr>
              <a:t> </a:t>
            </a:r>
            <a:r>
              <a:rPr lang="pt-BR" sz="1200" b="0" i="0" dirty="0">
                <a:solidFill>
                  <a:srgbClr val="541945"/>
                </a:solidFill>
                <a:effectLst/>
              </a:rPr>
              <a:t>crônicas na APS: a implantação do modelo de atenção</a:t>
            </a:r>
            <a:r>
              <a:rPr lang="pt-BR" sz="1200" dirty="0">
                <a:solidFill>
                  <a:srgbClr val="541945"/>
                </a:solidFill>
              </a:rPr>
              <a:t> </a:t>
            </a:r>
            <a:r>
              <a:rPr lang="pt-BR" sz="1200" b="0" i="0" dirty="0">
                <a:solidFill>
                  <a:srgbClr val="541945"/>
                </a:solidFill>
                <a:effectLst/>
              </a:rPr>
              <a:t>às condições crônicas na UBS Alvorada em Curitiba, Paraná. Brasília, DF: Organização Pan-Americana da Saúde, 2012.</a:t>
            </a:r>
            <a:endParaRPr lang="pt-BR" sz="1200" dirty="0">
              <a:solidFill>
                <a:srgbClr val="541945"/>
              </a:solidFill>
            </a:endParaRPr>
          </a:p>
          <a:p>
            <a:pPr algn="l"/>
            <a:endParaRPr lang="en-US" sz="1200" dirty="0" smtClean="0">
              <a:solidFill>
                <a:srgbClr val="541945"/>
              </a:solidFill>
            </a:endParaRPr>
          </a:p>
          <a:p>
            <a:pPr algn="l"/>
            <a:r>
              <a:rPr lang="en-US" sz="1200" dirty="0" smtClean="0">
                <a:solidFill>
                  <a:srgbClr val="541945"/>
                </a:solidFill>
              </a:rPr>
              <a:t>Translated </a:t>
            </a:r>
            <a:r>
              <a:rPr lang="en-US" sz="1200" dirty="0">
                <a:solidFill>
                  <a:srgbClr val="541945"/>
                </a:solidFill>
              </a:rPr>
              <a:t>from the Assessment of Chronic Illness Care (ACIC), Copyright 2000, The </a:t>
            </a:r>
            <a:r>
              <a:rPr lang="en-US" sz="1200" dirty="0" err="1">
                <a:solidFill>
                  <a:srgbClr val="541945"/>
                </a:solidFill>
              </a:rPr>
              <a:t>MacColl</a:t>
            </a:r>
            <a:r>
              <a:rPr lang="en-US" sz="1200" dirty="0">
                <a:solidFill>
                  <a:srgbClr val="541945"/>
                </a:solidFill>
              </a:rPr>
              <a:t> Center for Health Care Innovation, Group Health Cooperative", by Filipe Leal, </a:t>
            </a:r>
            <a:r>
              <a:rPr lang="en-US" sz="1200" dirty="0" err="1">
                <a:solidFill>
                  <a:srgbClr val="541945"/>
                </a:solidFill>
              </a:rPr>
              <a:t>Carminda</a:t>
            </a:r>
            <a:r>
              <a:rPr lang="en-US" sz="1200" dirty="0">
                <a:solidFill>
                  <a:srgbClr val="541945"/>
                </a:solidFill>
              </a:rPr>
              <a:t> </a:t>
            </a:r>
            <a:r>
              <a:rPr lang="en-US" sz="1200" dirty="0" err="1">
                <a:solidFill>
                  <a:srgbClr val="541945"/>
                </a:solidFill>
              </a:rPr>
              <a:t>Morais</a:t>
            </a:r>
            <a:r>
              <a:rPr lang="en-US" sz="1200" dirty="0">
                <a:solidFill>
                  <a:srgbClr val="541945"/>
                </a:solidFill>
              </a:rPr>
              <a:t> PhD e Rui </a:t>
            </a:r>
            <a:r>
              <a:rPr lang="en-US" sz="1200" dirty="0" err="1">
                <a:solidFill>
                  <a:srgbClr val="541945"/>
                </a:solidFill>
              </a:rPr>
              <a:t>Pimenta</a:t>
            </a:r>
            <a:r>
              <a:rPr lang="en-US" sz="1200" dirty="0">
                <a:solidFill>
                  <a:srgbClr val="541945"/>
                </a:solidFill>
              </a:rPr>
              <a:t> PhD, Portugal, 2013.  </a:t>
            </a:r>
            <a:endParaRPr lang="pt-BR" sz="1200" dirty="0">
              <a:solidFill>
                <a:srgbClr val="54194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252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Itens que compõem o </a:t>
            </a:r>
            <a:r>
              <a:rPr lang="pt-BR" dirty="0"/>
              <a:t>prontuário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770245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A918C4-1390-4D24-BC50-1872794E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09" y="1060450"/>
            <a:ext cx="10560497" cy="1325563"/>
          </a:xfrm>
        </p:spPr>
        <p:txBody>
          <a:bodyPr/>
          <a:lstStyle/>
          <a:p>
            <a:r>
              <a:rPr lang="pt-BR" dirty="0"/>
              <a:t>Itens que compõem o prontuário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00F476F-6D09-4219-B4B9-D32D1C0B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08" y="2159369"/>
            <a:ext cx="5706621" cy="4226769"/>
          </a:xfrm>
        </p:spPr>
        <p:txBody>
          <a:bodyPr>
            <a:no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pt-BR" dirty="0">
                <a:latin typeface="Calibri"/>
                <a:cs typeface="Calibri"/>
              </a:rPr>
              <a:t>No prontuário do usuário ainda devem ser anexados: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Calibri"/>
                <a:cs typeface="Calibri"/>
              </a:rPr>
              <a:t>P</a:t>
            </a:r>
            <a:r>
              <a:rPr lang="pt-BR" dirty="0" smtClean="0">
                <a:latin typeface="Calibri"/>
                <a:cs typeface="Calibri"/>
              </a:rPr>
              <a:t>lanos </a:t>
            </a:r>
            <a:r>
              <a:rPr lang="pt-BR" dirty="0">
                <a:latin typeface="Calibri"/>
                <a:cs typeface="Calibri"/>
              </a:rPr>
              <a:t>de </a:t>
            </a:r>
            <a:r>
              <a:rPr lang="pt-BR" dirty="0" smtClean="0">
                <a:latin typeface="Calibri"/>
                <a:cs typeface="Calibri"/>
              </a:rPr>
              <a:t>cuidados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Calibri"/>
                <a:cs typeface="Calibri"/>
              </a:rPr>
              <a:t>F</a:t>
            </a:r>
            <a:r>
              <a:rPr lang="pt-BR" dirty="0" smtClean="0">
                <a:latin typeface="Calibri"/>
                <a:cs typeface="Calibri"/>
              </a:rPr>
              <a:t>ormulários </a:t>
            </a:r>
            <a:r>
              <a:rPr lang="pt-BR" dirty="0">
                <a:latin typeface="Calibri"/>
                <a:cs typeface="Calibri"/>
              </a:rPr>
              <a:t>de compartilhamento do cuidado </a:t>
            </a:r>
            <a:r>
              <a:rPr lang="pt-BR" dirty="0" smtClean="0">
                <a:latin typeface="Calibri"/>
                <a:cs typeface="Calibri"/>
              </a:rPr>
              <a:t>APS-AAE e </a:t>
            </a:r>
            <a:r>
              <a:rPr lang="pt-BR" dirty="0">
                <a:latin typeface="Calibri"/>
                <a:cs typeface="Calibri"/>
              </a:rPr>
              <a:t>transição do cuidado </a:t>
            </a:r>
            <a:r>
              <a:rPr lang="pt-BR" dirty="0" smtClean="0">
                <a:latin typeface="Calibri"/>
                <a:cs typeface="Calibri"/>
              </a:rPr>
              <a:t>AAE-APS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Mapa </a:t>
            </a:r>
            <a:r>
              <a:rPr lang="pt-BR" dirty="0">
                <a:latin typeface="Calibri"/>
                <a:cs typeface="Calibri"/>
              </a:rPr>
              <a:t>de </a:t>
            </a:r>
            <a:r>
              <a:rPr lang="pt-BR" dirty="0" smtClean="0">
                <a:latin typeface="Calibri"/>
                <a:cs typeface="Calibri"/>
              </a:rPr>
              <a:t>monitoramento glicêmico e pressórico</a:t>
            </a:r>
            <a:r>
              <a:rPr lang="pt-BR" dirty="0">
                <a:latin typeface="Calibri"/>
                <a:cs typeface="Calibri"/>
              </a:rPr>
              <a:t> </a:t>
            </a:r>
            <a:endParaRPr lang="pt-BR" dirty="0" smtClean="0">
              <a:latin typeface="Calibri"/>
              <a:cs typeface="Calibri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900F476F-6D09-4219-B4B9-D32D1C0B3216}"/>
              </a:ext>
            </a:extLst>
          </p:cNvPr>
          <p:cNvSpPr txBox="1">
            <a:spLocks/>
          </p:cNvSpPr>
          <p:nvPr/>
        </p:nvSpPr>
        <p:spPr>
          <a:xfrm>
            <a:off x="6652216" y="2386013"/>
            <a:ext cx="4585627" cy="433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Laudo de exames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Calibri"/>
                <a:cs typeface="Calibri"/>
              </a:rPr>
              <a:t>D</a:t>
            </a:r>
            <a:r>
              <a:rPr lang="pt-BR" dirty="0" smtClean="0">
                <a:latin typeface="Calibri"/>
                <a:cs typeface="Calibri"/>
              </a:rPr>
              <a:t>eclarações, atestados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Relatórios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Prescrições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Termos de consentimento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Encaminhamentos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Entre outros</a:t>
            </a:r>
            <a:endParaRPr lang="pt-BR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99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28452" y="2163905"/>
            <a:ext cx="5837049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Fluxo do prontuário no ambulatório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252774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53AE7E9-8CE6-4D6E-865C-36FA9BF8C63B}"/>
              </a:ext>
            </a:extLst>
          </p:cNvPr>
          <p:cNvSpPr/>
          <p:nvPr/>
        </p:nvSpPr>
        <p:spPr>
          <a:xfrm>
            <a:off x="0" y="-75982"/>
            <a:ext cx="12192000" cy="6905112"/>
          </a:xfrm>
          <a:prstGeom prst="rect">
            <a:avLst/>
          </a:prstGeom>
          <a:solidFill>
            <a:srgbClr val="F8F8F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32166824-FB5F-49CD-8A4B-37C46B76A77E}"/>
              </a:ext>
            </a:extLst>
          </p:cNvPr>
          <p:cNvSpPr/>
          <p:nvPr/>
        </p:nvSpPr>
        <p:spPr>
          <a:xfrm>
            <a:off x="6919992" y="5663348"/>
            <a:ext cx="2820753" cy="103406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Supervisão Indireta APS e/ou de outros pontos da RAS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ASSISTENTE</a:t>
            </a:r>
            <a:r>
              <a:rPr lang="pt-BR" sz="1600" baseline="0" dirty="0">
                <a:solidFill>
                  <a:schemeClr val="tx1"/>
                </a:solidFill>
              </a:rPr>
              <a:t> SOCIAL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DDE82EA1-C1EE-451F-86A2-102F15BD94FF}"/>
              </a:ext>
            </a:extLst>
          </p:cNvPr>
          <p:cNvSpPr/>
          <p:nvPr/>
        </p:nvSpPr>
        <p:spPr>
          <a:xfrm>
            <a:off x="9985445" y="4112400"/>
            <a:ext cx="2124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tx1"/>
                </a:solidFill>
              </a:rPr>
              <a:t>PONTO DE APOIO</a:t>
            </a: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ENFERMEIRO coordenador do ciclo de atendimento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CF7FDF96-031D-48D0-ACF5-7ED69EB22133}"/>
              </a:ext>
            </a:extLst>
          </p:cNvPr>
          <p:cNvSpPr/>
          <p:nvPr/>
        </p:nvSpPr>
        <p:spPr>
          <a:xfrm>
            <a:off x="1392686" y="1208534"/>
            <a:ext cx="3227817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RECEPÇÃO|SERVIÇO DE ARQUIVO DE PRONTUÁRIO (SAP)</a:t>
            </a:r>
          </a:p>
          <a:p>
            <a:pPr algn="ctr">
              <a:spcBef>
                <a:spcPts val="600"/>
              </a:spcBef>
            </a:pPr>
            <a:r>
              <a:rPr lang="pt-BR" sz="1000" dirty="0">
                <a:solidFill>
                  <a:schemeClr val="tx1"/>
                </a:solidFill>
              </a:rPr>
              <a:t>Confirmação de comparecimento e orientações gerais sobre o atendimento, controle dos prontuários</a:t>
            </a:r>
            <a:endParaRPr lang="pt-BR" sz="1000" baseline="30000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C09FF81D-194C-4D2B-A77D-3DB67BE349B1}"/>
              </a:ext>
            </a:extLst>
          </p:cNvPr>
          <p:cNvSpPr/>
          <p:nvPr/>
        </p:nvSpPr>
        <p:spPr>
          <a:xfrm>
            <a:off x="1321083" y="2582786"/>
            <a:ext cx="3227817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aseline="0" dirty="0">
                <a:solidFill>
                  <a:schemeClr val="tx1"/>
                </a:solidFill>
              </a:rPr>
              <a:t>Atendimento pelo</a:t>
            </a:r>
          </a:p>
          <a:p>
            <a:pPr algn="ctr"/>
            <a:r>
              <a:rPr lang="pt-BR" sz="1600" baseline="0" dirty="0">
                <a:solidFill>
                  <a:schemeClr val="tx1"/>
                </a:solidFill>
              </a:rPr>
              <a:t>TÉCNICO EM ENFERMAGEM</a:t>
            </a: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S</a:t>
            </a:r>
            <a:r>
              <a:rPr lang="pt-BR" sz="1400" baseline="0" dirty="0">
                <a:solidFill>
                  <a:schemeClr val="tx1"/>
                </a:solidFill>
              </a:rPr>
              <a:t>inais vitais, antropometria</a:t>
            </a:r>
          </a:p>
          <a:p>
            <a:pPr algn="ctr"/>
            <a:r>
              <a:rPr lang="pt-BR" sz="1400" baseline="0" dirty="0">
                <a:solidFill>
                  <a:schemeClr val="tx1"/>
                </a:solidFill>
              </a:rPr>
              <a:t>e sinais de alerta</a:t>
            </a:r>
            <a:endParaRPr lang="pt-BR" sz="1400" baseline="30000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DF4E5F32-30EE-4DA5-8BD3-931E5710CD9E}"/>
              </a:ext>
            </a:extLst>
          </p:cNvPr>
          <p:cNvSpPr/>
          <p:nvPr/>
        </p:nvSpPr>
        <p:spPr>
          <a:xfrm>
            <a:off x="1321083" y="4020559"/>
            <a:ext cx="3249079" cy="118159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aseline="0" dirty="0">
                <a:solidFill>
                  <a:schemeClr val="tx1"/>
                </a:solidFill>
              </a:rPr>
              <a:t>Avaliação do Compartilhamento do Cuidado ENFERMEIRO</a:t>
            </a:r>
          </a:p>
          <a:p>
            <a:pPr algn="ctr">
              <a:spcBef>
                <a:spcPts val="600"/>
              </a:spcBef>
            </a:pPr>
            <a:r>
              <a:rPr lang="pt-BR" sz="1200" dirty="0">
                <a:solidFill>
                  <a:schemeClr val="tx1"/>
                </a:solidFill>
              </a:rPr>
              <a:t>V</a:t>
            </a:r>
            <a:r>
              <a:rPr lang="pt-BR" sz="1200" baseline="0" dirty="0">
                <a:solidFill>
                  <a:schemeClr val="tx1"/>
                </a:solidFill>
              </a:rPr>
              <a:t>erificação do formulário e critérios de compartilhamento e documentos necessários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87A0CA3A-39F3-40F9-BF5D-EF5B79795EF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570162" y="4574674"/>
            <a:ext cx="5404403" cy="36682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xmlns="" id="{29E42C76-3D81-4FB6-B7C3-C33D90D171D6}"/>
              </a:ext>
            </a:extLst>
          </p:cNvPr>
          <p:cNvCxnSpPr>
            <a:cxnSpLocks/>
          </p:cNvCxnSpPr>
          <p:nvPr/>
        </p:nvCxnSpPr>
        <p:spPr>
          <a:xfrm>
            <a:off x="2916019" y="2280944"/>
            <a:ext cx="0" cy="301842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xmlns="" id="{F16E8AAB-52AC-4455-9C57-07FFC207AADF}"/>
              </a:ext>
            </a:extLst>
          </p:cNvPr>
          <p:cNvCxnSpPr>
            <a:cxnSpLocks/>
          </p:cNvCxnSpPr>
          <p:nvPr/>
        </p:nvCxnSpPr>
        <p:spPr>
          <a:xfrm>
            <a:off x="2934992" y="3689359"/>
            <a:ext cx="0" cy="321689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Fluxograma: Decisão 17">
            <a:extLst>
              <a:ext uri="{FF2B5EF4-FFF2-40B4-BE49-F238E27FC236}">
                <a16:creationId xmlns:a16="http://schemas.microsoft.com/office/drawing/2014/main" xmlns="" id="{0EDCB9DD-992B-4778-9922-C2CD2D77BB31}"/>
              </a:ext>
            </a:extLst>
          </p:cNvPr>
          <p:cNvSpPr/>
          <p:nvPr/>
        </p:nvSpPr>
        <p:spPr>
          <a:xfrm>
            <a:off x="6427327" y="3841807"/>
            <a:ext cx="2671403" cy="1484413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80" dirty="0">
                <a:solidFill>
                  <a:schemeClr val="tx1"/>
                </a:solidFill>
              </a:rPr>
              <a:t>Atende aos critérios de compartilhamento do cuidado?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6C0F7CFC-8C10-4A44-BBC1-8B38CAADBAC1}"/>
              </a:ext>
            </a:extLst>
          </p:cNvPr>
          <p:cNvCxnSpPr>
            <a:cxnSpLocks/>
          </p:cNvCxnSpPr>
          <p:nvPr/>
        </p:nvCxnSpPr>
        <p:spPr>
          <a:xfrm>
            <a:off x="7778107" y="5355189"/>
            <a:ext cx="0" cy="312267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FB2D513B-CEE6-4A77-887C-C002078CCB2D}"/>
              </a:ext>
            </a:extLst>
          </p:cNvPr>
          <p:cNvSpPr txBox="1"/>
          <p:nvPr/>
        </p:nvSpPr>
        <p:spPr>
          <a:xfrm>
            <a:off x="8893917" y="4203997"/>
            <a:ext cx="45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SIM 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xmlns="" id="{D6A06228-C94A-4C68-9826-C91B98536128}"/>
              </a:ext>
            </a:extLst>
          </p:cNvPr>
          <p:cNvCxnSpPr>
            <a:cxnSpLocks/>
          </p:cNvCxnSpPr>
          <p:nvPr/>
        </p:nvCxnSpPr>
        <p:spPr>
          <a:xfrm flipV="1">
            <a:off x="8444263" y="5074862"/>
            <a:ext cx="0" cy="524680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ED0EE50C-75FA-4854-A6B9-B079AD57F5A8}"/>
              </a:ext>
            </a:extLst>
          </p:cNvPr>
          <p:cNvSpPr txBox="1"/>
          <p:nvPr/>
        </p:nvSpPr>
        <p:spPr>
          <a:xfrm>
            <a:off x="8444263" y="4919649"/>
            <a:ext cx="45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SIM 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xmlns="" id="{82D12D3E-A199-49F5-AE52-6FBAC89D9D72}"/>
              </a:ext>
            </a:extLst>
          </p:cNvPr>
          <p:cNvCxnSpPr>
            <a:cxnSpLocks/>
          </p:cNvCxnSpPr>
          <p:nvPr/>
        </p:nvCxnSpPr>
        <p:spPr>
          <a:xfrm flipH="1">
            <a:off x="832079" y="6069960"/>
            <a:ext cx="6056402" cy="0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xmlns="" id="{90748F2C-9073-404D-A14B-FDE971532B52}"/>
              </a:ext>
            </a:extLst>
          </p:cNvPr>
          <p:cNvSpPr/>
          <p:nvPr/>
        </p:nvSpPr>
        <p:spPr>
          <a:xfrm>
            <a:off x="2934991" y="5719700"/>
            <a:ext cx="1493732" cy="94883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Agendamento de atendimento na APS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0AC60D83-8353-43F1-A124-75F3C7429D7D}"/>
              </a:ext>
            </a:extLst>
          </p:cNvPr>
          <p:cNvSpPr txBox="1"/>
          <p:nvPr/>
        </p:nvSpPr>
        <p:spPr>
          <a:xfrm>
            <a:off x="6200140" y="4642650"/>
            <a:ext cx="56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NÃO </a:t>
            </a: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xmlns="" id="{F542C51A-8AB8-4FED-ABDD-B6C03F0F2B7B}"/>
              </a:ext>
            </a:extLst>
          </p:cNvPr>
          <p:cNvGrpSpPr/>
          <p:nvPr/>
        </p:nvGrpSpPr>
        <p:grpSpPr>
          <a:xfrm>
            <a:off x="4599420" y="824781"/>
            <a:ext cx="955037" cy="979219"/>
            <a:chOff x="4771631" y="1238609"/>
            <a:chExt cx="955037" cy="835799"/>
          </a:xfrm>
        </p:grpSpPr>
        <p:pic>
          <p:nvPicPr>
            <p:cNvPr id="17" name="Gráfico 16" descr="Documento">
              <a:extLst>
                <a:ext uri="{FF2B5EF4-FFF2-40B4-BE49-F238E27FC236}">
                  <a16:creationId xmlns:a16="http://schemas.microsoft.com/office/drawing/2014/main" xmlns="" id="{07320150-63FE-4F43-8872-263006BA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69749" y="1238609"/>
              <a:ext cx="558800" cy="558800"/>
            </a:xfrm>
            <a:prstGeom prst="rect">
              <a:avLst/>
            </a:prstGeom>
          </p:spPr>
        </p:pic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xmlns="" id="{C5A33C2C-D3FE-4587-83B4-0230F9123434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PRONTUÁRIO </a:t>
              </a:r>
              <a:r>
                <a:rPr lang="pt-BR" sz="1200" dirty="0"/>
                <a:t> 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xmlns="" id="{B523F90D-3B67-4153-88B8-F6819A2DB1A2}"/>
              </a:ext>
            </a:extLst>
          </p:cNvPr>
          <p:cNvGrpSpPr/>
          <p:nvPr/>
        </p:nvGrpSpPr>
        <p:grpSpPr>
          <a:xfrm>
            <a:off x="5256582" y="4677834"/>
            <a:ext cx="819417" cy="615301"/>
            <a:chOff x="4830519" y="1238609"/>
            <a:chExt cx="955037" cy="866009"/>
          </a:xfrm>
        </p:grpSpPr>
        <p:pic>
          <p:nvPicPr>
            <p:cNvPr id="72" name="Gráfico 71" descr="Documento">
              <a:extLst>
                <a:ext uri="{FF2B5EF4-FFF2-40B4-BE49-F238E27FC236}">
                  <a16:creationId xmlns:a16="http://schemas.microsoft.com/office/drawing/2014/main" xmlns="" id="{3BC38D21-A57D-4324-9B03-EE05C27C9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xmlns="" id="{41093A8D-2489-469D-9011-57CEE06A5342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dirty="0"/>
                <a:t>PRONTUÁRIO</a:t>
              </a:r>
              <a:r>
                <a:rPr lang="pt-BR" sz="600" dirty="0"/>
                <a:t>  </a:t>
              </a:r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xmlns="" id="{4EF9C574-B838-4F12-85AF-7782410B4994}"/>
              </a:ext>
            </a:extLst>
          </p:cNvPr>
          <p:cNvGrpSpPr/>
          <p:nvPr/>
        </p:nvGrpSpPr>
        <p:grpSpPr>
          <a:xfrm>
            <a:off x="4619273" y="3648732"/>
            <a:ext cx="964008" cy="804499"/>
            <a:chOff x="4771631" y="1238609"/>
            <a:chExt cx="955037" cy="835799"/>
          </a:xfrm>
        </p:grpSpPr>
        <p:pic>
          <p:nvPicPr>
            <p:cNvPr id="75" name="Gráfico 74" descr="Documento">
              <a:extLst>
                <a:ext uri="{FF2B5EF4-FFF2-40B4-BE49-F238E27FC236}">
                  <a16:creationId xmlns:a16="http://schemas.microsoft.com/office/drawing/2014/main" xmlns="" id="{9FCF96D0-2FD7-495A-95C7-4B2B864AE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69749" y="1238609"/>
              <a:ext cx="558800" cy="558800"/>
            </a:xfrm>
            <a:prstGeom prst="rect">
              <a:avLst/>
            </a:prstGeom>
          </p:spPr>
        </p:pic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xmlns="" id="{953B652A-73F8-4EA7-AE42-3C5A50A834CD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PRONTUÁRIO </a:t>
              </a:r>
              <a:r>
                <a:rPr lang="pt-BR" sz="1200" dirty="0"/>
                <a:t> </a:t>
              </a:r>
            </a:p>
          </p:txBody>
        </p: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xmlns="" id="{4862BA6E-7D25-4E50-89A6-E44D3B4BF0C5}"/>
              </a:ext>
            </a:extLst>
          </p:cNvPr>
          <p:cNvGrpSpPr/>
          <p:nvPr/>
        </p:nvGrpSpPr>
        <p:grpSpPr>
          <a:xfrm>
            <a:off x="4618623" y="2400789"/>
            <a:ext cx="964011" cy="680631"/>
            <a:chOff x="4771631" y="1238609"/>
            <a:chExt cx="955037" cy="835799"/>
          </a:xfrm>
        </p:grpSpPr>
        <p:pic>
          <p:nvPicPr>
            <p:cNvPr id="78" name="Gráfico 77" descr="Documento">
              <a:extLst>
                <a:ext uri="{FF2B5EF4-FFF2-40B4-BE49-F238E27FC236}">
                  <a16:creationId xmlns:a16="http://schemas.microsoft.com/office/drawing/2014/main" xmlns="" id="{45339D29-7426-4FA2-866D-7FD0F7DE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69749" y="1238609"/>
              <a:ext cx="558800" cy="558800"/>
            </a:xfrm>
            <a:prstGeom prst="rect">
              <a:avLst/>
            </a:prstGeom>
          </p:spPr>
        </p:pic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xmlns="" id="{6ED032D2-0B66-43C9-8D02-A0AF21E28B96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PRONTUÁRIO </a:t>
              </a:r>
              <a:r>
                <a:rPr lang="pt-BR" sz="1200" dirty="0"/>
                <a:t> </a:t>
              </a:r>
            </a:p>
          </p:txBody>
        </p:sp>
      </p:grpSp>
      <p:grpSp>
        <p:nvGrpSpPr>
          <p:cNvPr id="80" name="Agrupar 79">
            <a:extLst>
              <a:ext uri="{FF2B5EF4-FFF2-40B4-BE49-F238E27FC236}">
                <a16:creationId xmlns:a16="http://schemas.microsoft.com/office/drawing/2014/main" xmlns="" id="{7422B960-016C-493D-A0D0-A1BDDD64EA62}"/>
              </a:ext>
            </a:extLst>
          </p:cNvPr>
          <p:cNvGrpSpPr/>
          <p:nvPr/>
        </p:nvGrpSpPr>
        <p:grpSpPr>
          <a:xfrm>
            <a:off x="10451533" y="3355846"/>
            <a:ext cx="964011" cy="745599"/>
            <a:chOff x="4771631" y="1238609"/>
            <a:chExt cx="955037" cy="835799"/>
          </a:xfrm>
        </p:grpSpPr>
        <p:pic>
          <p:nvPicPr>
            <p:cNvPr id="81" name="Gráfico 80" descr="Documento">
              <a:extLst>
                <a:ext uri="{FF2B5EF4-FFF2-40B4-BE49-F238E27FC236}">
                  <a16:creationId xmlns:a16="http://schemas.microsoft.com/office/drawing/2014/main" xmlns="" id="{BA38D27B-6504-4A30-86D7-67146DC6F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69749" y="1238609"/>
              <a:ext cx="558800" cy="558800"/>
            </a:xfrm>
            <a:prstGeom prst="rect">
              <a:avLst/>
            </a:prstGeom>
          </p:spPr>
        </p:pic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xmlns="" id="{75FACDFA-241A-40FF-8976-AF97A0F945C6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PRONTUÁRIO </a:t>
              </a:r>
              <a:r>
                <a:rPr lang="pt-BR" sz="1200" dirty="0"/>
                <a:t> </a:t>
              </a:r>
            </a:p>
          </p:txBody>
        </p:sp>
      </p:grpSp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xmlns="" id="{7B2310F7-7FBD-4ADF-B402-600D96F94720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5076939" y="1804000"/>
            <a:ext cx="0" cy="476944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5" name="Conector de Seta Reta 94">
            <a:extLst>
              <a:ext uri="{FF2B5EF4-FFF2-40B4-BE49-F238E27FC236}">
                <a16:creationId xmlns:a16="http://schemas.microsoft.com/office/drawing/2014/main" xmlns="" id="{F9C8D064-9152-4EAD-848E-E5152C177DF9}"/>
              </a:ext>
            </a:extLst>
          </p:cNvPr>
          <p:cNvCxnSpPr>
            <a:cxnSpLocks/>
          </p:cNvCxnSpPr>
          <p:nvPr/>
        </p:nvCxnSpPr>
        <p:spPr>
          <a:xfrm>
            <a:off x="5100628" y="3207798"/>
            <a:ext cx="0" cy="397295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Conector de Seta Reta 95">
            <a:extLst>
              <a:ext uri="{FF2B5EF4-FFF2-40B4-BE49-F238E27FC236}">
                <a16:creationId xmlns:a16="http://schemas.microsoft.com/office/drawing/2014/main" xmlns="" id="{485DD84D-7C74-45D9-92D8-D4633A8EE8CD}"/>
              </a:ext>
            </a:extLst>
          </p:cNvPr>
          <p:cNvCxnSpPr>
            <a:cxnSpLocks/>
          </p:cNvCxnSpPr>
          <p:nvPr/>
        </p:nvCxnSpPr>
        <p:spPr>
          <a:xfrm>
            <a:off x="5354967" y="3728646"/>
            <a:ext cx="5191723" cy="0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xmlns="" id="{BA52ADF2-7F78-44D5-B987-F739A0942DB2}"/>
              </a:ext>
            </a:extLst>
          </p:cNvPr>
          <p:cNvCxnSpPr>
            <a:cxnSpLocks/>
          </p:cNvCxnSpPr>
          <p:nvPr/>
        </p:nvCxnSpPr>
        <p:spPr>
          <a:xfrm>
            <a:off x="7272363" y="5123312"/>
            <a:ext cx="0" cy="463754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xmlns="" id="{9568CF89-8CD6-4DC8-ADEA-09E38A6FA5AE}"/>
              </a:ext>
            </a:extLst>
          </p:cNvPr>
          <p:cNvCxnSpPr>
            <a:cxnSpLocks/>
          </p:cNvCxnSpPr>
          <p:nvPr/>
        </p:nvCxnSpPr>
        <p:spPr>
          <a:xfrm flipV="1">
            <a:off x="8901459" y="4740896"/>
            <a:ext cx="0" cy="897403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3" name="Agrupar 102">
            <a:extLst>
              <a:ext uri="{FF2B5EF4-FFF2-40B4-BE49-F238E27FC236}">
                <a16:creationId xmlns:a16="http://schemas.microsoft.com/office/drawing/2014/main" xmlns="" id="{CA150166-F59E-4305-BCB9-3566F56CE191}"/>
              </a:ext>
            </a:extLst>
          </p:cNvPr>
          <p:cNvGrpSpPr/>
          <p:nvPr/>
        </p:nvGrpSpPr>
        <p:grpSpPr>
          <a:xfrm>
            <a:off x="8978525" y="4662797"/>
            <a:ext cx="924366" cy="642772"/>
            <a:chOff x="4771631" y="1238609"/>
            <a:chExt cx="955037" cy="835799"/>
          </a:xfrm>
        </p:grpSpPr>
        <p:pic>
          <p:nvPicPr>
            <p:cNvPr id="104" name="Gráfico 103" descr="Documento">
              <a:extLst>
                <a:ext uri="{FF2B5EF4-FFF2-40B4-BE49-F238E27FC236}">
                  <a16:creationId xmlns:a16="http://schemas.microsoft.com/office/drawing/2014/main" xmlns="" id="{71BF84A9-4488-47C1-BC23-016D7776A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69749" y="1238609"/>
              <a:ext cx="558800" cy="558800"/>
            </a:xfrm>
            <a:prstGeom prst="rect">
              <a:avLst/>
            </a:prstGeom>
          </p:spPr>
        </p:pic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xmlns="" id="{8C0C01F8-9917-405F-A1CE-764F4F34DA57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PRONTUÁRIO </a:t>
              </a:r>
              <a:r>
                <a:rPr lang="pt-BR" sz="1200" dirty="0"/>
                <a:t> </a:t>
              </a:r>
            </a:p>
          </p:txBody>
        </p:sp>
      </p:grpSp>
      <p:pic>
        <p:nvPicPr>
          <p:cNvPr id="107" name="Gráfico 106" descr="Destinatário">
            <a:extLst>
              <a:ext uri="{FF2B5EF4-FFF2-40B4-BE49-F238E27FC236}">
                <a16:creationId xmlns:a16="http://schemas.microsoft.com/office/drawing/2014/main" xmlns="" id="{3E58F930-6B9C-4D48-9B6D-2B01C1FED3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3550255" y="5317613"/>
            <a:ext cx="387420" cy="387420"/>
          </a:xfrm>
          <a:prstGeom prst="rect">
            <a:avLst/>
          </a:prstGeom>
        </p:spPr>
      </p:pic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5AC9C6FE-5E29-460C-BC23-CDDEF1C7757C}"/>
              </a:ext>
            </a:extLst>
          </p:cNvPr>
          <p:cNvSpPr txBox="1"/>
          <p:nvPr/>
        </p:nvSpPr>
        <p:spPr>
          <a:xfrm>
            <a:off x="5372987" y="867429"/>
            <a:ext cx="4083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-Usuário em 1º atendimento no ambulatório: proceder a abertura do prontuário se o usuário ainda não tiver o documento na instituição;</a:t>
            </a:r>
          </a:p>
          <a:p>
            <a:pPr algn="just"/>
            <a:r>
              <a:rPr lang="pt-BR" sz="1200" dirty="0"/>
              <a:t>-Usuário em atendimento subsequente, atualizar dados cadastrais. </a:t>
            </a:r>
          </a:p>
          <a:p>
            <a:pPr algn="just"/>
            <a:r>
              <a:rPr lang="pt-BR" sz="1200" dirty="0"/>
              <a:t>- Se prontuário suporte de papel, retirar os prontuários no dia anterior ao atendimento e inserir os formulários do prontuário padronizados. 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76D0AB7A-4D63-4E9D-98BB-7EE186E47DD8}"/>
              </a:ext>
            </a:extLst>
          </p:cNvPr>
          <p:cNvSpPr txBox="1"/>
          <p:nvPr/>
        </p:nvSpPr>
        <p:spPr>
          <a:xfrm>
            <a:off x="4400901" y="5268631"/>
            <a:ext cx="2596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 </a:t>
            </a:r>
            <a:r>
              <a:rPr lang="pt-BR" sz="1100" dirty="0"/>
              <a:t>Os prontuários dos usuários que não atendam os critérios de compartilhamento deverão ser direcionados para o Assistente Social.</a:t>
            </a:r>
          </a:p>
        </p:txBody>
      </p:sp>
      <p:cxnSp>
        <p:nvCxnSpPr>
          <p:cNvPr id="122" name="Conector de Seta Reta 121">
            <a:extLst>
              <a:ext uri="{FF2B5EF4-FFF2-40B4-BE49-F238E27FC236}">
                <a16:creationId xmlns:a16="http://schemas.microsoft.com/office/drawing/2014/main" xmlns="" id="{B24310BE-F5FB-4744-B0A1-1160C0D223CC}"/>
              </a:ext>
            </a:extLst>
          </p:cNvPr>
          <p:cNvCxnSpPr>
            <a:cxnSpLocks/>
          </p:cNvCxnSpPr>
          <p:nvPr/>
        </p:nvCxnSpPr>
        <p:spPr>
          <a:xfrm flipV="1">
            <a:off x="833066" y="1591474"/>
            <a:ext cx="22539" cy="4356465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29" name="Agrupar 128">
            <a:extLst>
              <a:ext uri="{FF2B5EF4-FFF2-40B4-BE49-F238E27FC236}">
                <a16:creationId xmlns:a16="http://schemas.microsoft.com/office/drawing/2014/main" xmlns="" id="{0ED0772D-F65F-4AD6-AE1D-E3C5CB80F00D}"/>
              </a:ext>
            </a:extLst>
          </p:cNvPr>
          <p:cNvGrpSpPr/>
          <p:nvPr/>
        </p:nvGrpSpPr>
        <p:grpSpPr>
          <a:xfrm>
            <a:off x="93829" y="5419025"/>
            <a:ext cx="819620" cy="793742"/>
            <a:chOff x="4771631" y="1238609"/>
            <a:chExt cx="955037" cy="1011387"/>
          </a:xfrm>
        </p:grpSpPr>
        <p:pic>
          <p:nvPicPr>
            <p:cNvPr id="130" name="Gráfico 129" descr="Documento">
              <a:extLst>
                <a:ext uri="{FF2B5EF4-FFF2-40B4-BE49-F238E27FC236}">
                  <a16:creationId xmlns:a16="http://schemas.microsoft.com/office/drawing/2014/main" xmlns="" id="{40153959-AE02-4F01-BA93-386A600D8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50815" y="1238609"/>
              <a:ext cx="558800" cy="558800"/>
            </a:xfrm>
            <a:prstGeom prst="rect">
              <a:avLst/>
            </a:prstGeom>
          </p:spPr>
        </p:pic>
        <p:sp>
          <p:nvSpPr>
            <p:cNvPr id="131" name="CaixaDeTexto 130">
              <a:extLst>
                <a:ext uri="{FF2B5EF4-FFF2-40B4-BE49-F238E27FC236}">
                  <a16:creationId xmlns:a16="http://schemas.microsoft.com/office/drawing/2014/main" xmlns="" id="{27395E67-8668-4950-9C37-7D0AD0E13B8D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452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/>
                <a:t>PRONTUÁRIO  </a:t>
              </a:r>
            </a:p>
          </p:txBody>
        </p:sp>
      </p:grpSp>
      <p:cxnSp>
        <p:nvCxnSpPr>
          <p:cNvPr id="134" name="Conector de Seta Reta 133">
            <a:extLst>
              <a:ext uri="{FF2B5EF4-FFF2-40B4-BE49-F238E27FC236}">
                <a16:creationId xmlns:a16="http://schemas.microsoft.com/office/drawing/2014/main" xmlns="" id="{8F293C0D-977D-4578-8963-9611AD15CA49}"/>
              </a:ext>
            </a:extLst>
          </p:cNvPr>
          <p:cNvCxnSpPr>
            <a:cxnSpLocks/>
          </p:cNvCxnSpPr>
          <p:nvPr/>
        </p:nvCxnSpPr>
        <p:spPr>
          <a:xfrm>
            <a:off x="854149" y="1586128"/>
            <a:ext cx="517454" cy="0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0" name="Agrupar 139">
            <a:extLst>
              <a:ext uri="{FF2B5EF4-FFF2-40B4-BE49-F238E27FC236}">
                <a16:creationId xmlns:a16="http://schemas.microsoft.com/office/drawing/2014/main" xmlns="" id="{E78CECD0-4F10-4143-925C-75C09708ECFC}"/>
              </a:ext>
            </a:extLst>
          </p:cNvPr>
          <p:cNvGrpSpPr/>
          <p:nvPr/>
        </p:nvGrpSpPr>
        <p:grpSpPr>
          <a:xfrm>
            <a:off x="329542" y="711083"/>
            <a:ext cx="1005075" cy="1031419"/>
            <a:chOff x="4771631" y="1238609"/>
            <a:chExt cx="955037" cy="1011387"/>
          </a:xfrm>
        </p:grpSpPr>
        <p:pic>
          <p:nvPicPr>
            <p:cNvPr id="141" name="Gráfico 140" descr="Documento">
              <a:extLst>
                <a:ext uri="{FF2B5EF4-FFF2-40B4-BE49-F238E27FC236}">
                  <a16:creationId xmlns:a16="http://schemas.microsoft.com/office/drawing/2014/main" xmlns="" id="{3E8BA899-97BE-40E1-9C09-E398F0B00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42" name="CaixaDeTexto 141">
              <a:extLst>
                <a:ext uri="{FF2B5EF4-FFF2-40B4-BE49-F238E27FC236}">
                  <a16:creationId xmlns:a16="http://schemas.microsoft.com/office/drawing/2014/main" xmlns="" id="{FE7C8EA2-0A2D-42F6-AE81-B80FE6282177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452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/>
                <a:t>PRONTUÁRIO  </a:t>
              </a:r>
            </a:p>
          </p:txBody>
        </p:sp>
      </p:grpSp>
      <p:sp>
        <p:nvSpPr>
          <p:cNvPr id="143" name="CaixaDeTexto 142">
            <a:extLst>
              <a:ext uri="{FF2B5EF4-FFF2-40B4-BE49-F238E27FC236}">
                <a16:creationId xmlns:a16="http://schemas.microsoft.com/office/drawing/2014/main" xmlns="" id="{BCC1F77E-B0A1-4543-8711-12817A58F3B9}"/>
              </a:ext>
            </a:extLst>
          </p:cNvPr>
          <p:cNvSpPr txBox="1"/>
          <p:nvPr/>
        </p:nvSpPr>
        <p:spPr>
          <a:xfrm>
            <a:off x="83666" y="6091939"/>
            <a:ext cx="281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Registros da intervenção feita no prontuário do usuário e direcionamento do prontuário para recepção/SAP.</a:t>
            </a: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xmlns="" id="{224B4EA5-5DA4-4D66-84F9-C9C8CBA3E27F}"/>
              </a:ext>
            </a:extLst>
          </p:cNvPr>
          <p:cNvSpPr txBox="1"/>
          <p:nvPr/>
        </p:nvSpPr>
        <p:spPr>
          <a:xfrm>
            <a:off x="1095069" y="740120"/>
            <a:ext cx="378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Conferência do prontuário, checar a entrega no registro de controle  e  arquivamento pela  recepção/SAP.</a:t>
            </a:r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xmlns="" id="{153EB819-1769-42D4-96B3-344DE3786906}"/>
              </a:ext>
            </a:extLst>
          </p:cNvPr>
          <p:cNvSpPr txBox="1"/>
          <p:nvPr/>
        </p:nvSpPr>
        <p:spPr>
          <a:xfrm>
            <a:off x="9613267" y="1123775"/>
            <a:ext cx="24142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 </a:t>
            </a:r>
            <a:r>
              <a:rPr lang="pt-BR" sz="1200" dirty="0"/>
              <a:t>Os prontuários dos usuários que  atendem os critérios de compartilhamento são  direcionados para o Ponto de Apoio. </a:t>
            </a:r>
          </a:p>
          <a:p>
            <a:pPr algn="just"/>
            <a:r>
              <a:rPr lang="pt-BR" sz="1200" dirty="0"/>
              <a:t>O enfermeiro do Ponto de Apoio conduzirá o fluxo de atenção contínua e monitorará os registros de todos os atendimentos realizados e intervirá imediatamente quando identificar ausência dos  registros padronizados.</a:t>
            </a:r>
          </a:p>
        </p:txBody>
      </p:sp>
      <p:sp>
        <p:nvSpPr>
          <p:cNvPr id="167" name="Título 1">
            <a:extLst>
              <a:ext uri="{FF2B5EF4-FFF2-40B4-BE49-F238E27FC236}">
                <a16:creationId xmlns:a16="http://schemas.microsoft.com/office/drawing/2014/main" xmlns="" id="{10E1BA7C-3057-4F4D-AAE3-FB02D959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72" y="26685"/>
            <a:ext cx="9730939" cy="582167"/>
          </a:xfrm>
        </p:spPr>
        <p:txBody>
          <a:bodyPr>
            <a:normAutofit/>
          </a:bodyPr>
          <a:lstStyle/>
          <a:p>
            <a:r>
              <a:rPr lang="pt-BR" sz="2300" dirty="0"/>
              <a:t>Fluxo do prontuário no ambulatório – Compartilhamento do Cuidado </a:t>
            </a:r>
          </a:p>
        </p:txBody>
      </p:sp>
    </p:spTree>
    <p:extLst>
      <p:ext uri="{BB962C8B-B14F-4D97-AF65-F5344CB8AC3E}">
        <p14:creationId xmlns:p14="http://schemas.microsoft.com/office/powerpoint/2010/main" val="668674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677FBF79-9273-48D0-8A33-79413AA00252}"/>
              </a:ext>
            </a:extLst>
          </p:cNvPr>
          <p:cNvSpPr/>
          <p:nvPr/>
        </p:nvSpPr>
        <p:spPr>
          <a:xfrm>
            <a:off x="0" y="-69282"/>
            <a:ext cx="12263120" cy="7053617"/>
          </a:xfrm>
          <a:prstGeom prst="rect">
            <a:avLst/>
          </a:prstGeom>
          <a:solidFill>
            <a:srgbClr val="F8F8F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micírculo 29">
            <a:extLst>
              <a:ext uri="{FF2B5EF4-FFF2-40B4-BE49-F238E27FC236}">
                <a16:creationId xmlns:a16="http://schemas.microsoft.com/office/drawing/2014/main" xmlns="" id="{BDA14305-DA91-40E4-A24F-D512A23FF0AB}"/>
              </a:ext>
            </a:extLst>
          </p:cNvPr>
          <p:cNvSpPr>
            <a:spLocks noChangeAspect="1"/>
          </p:cNvSpPr>
          <p:nvPr/>
        </p:nvSpPr>
        <p:spPr>
          <a:xfrm rot="8199034">
            <a:off x="3306148" y="685861"/>
            <a:ext cx="5609033" cy="5618397"/>
          </a:xfrm>
          <a:prstGeom prst="blockArc">
            <a:avLst>
              <a:gd name="adj1" fmla="val 5208087"/>
              <a:gd name="adj2" fmla="val 1893968"/>
              <a:gd name="adj3" fmla="val 65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xmlns="" id="{AC3C33E3-03C8-4B28-BEB5-97E55A16DE2B}"/>
              </a:ext>
            </a:extLst>
          </p:cNvPr>
          <p:cNvSpPr/>
          <p:nvPr/>
        </p:nvSpPr>
        <p:spPr>
          <a:xfrm>
            <a:off x="4775644" y="6229545"/>
            <a:ext cx="1832380" cy="4004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Enfermeiro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xmlns="" id="{67A77B87-D0D9-4AD3-831D-A152DA1DD7D4}"/>
              </a:ext>
            </a:extLst>
          </p:cNvPr>
          <p:cNvSpPr/>
          <p:nvPr/>
        </p:nvSpPr>
        <p:spPr>
          <a:xfrm>
            <a:off x="2396853" y="5071865"/>
            <a:ext cx="1896736" cy="36610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Psicólogo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xmlns="" id="{A8691AEF-88C9-4EB9-80D3-1E935E08A3AC}"/>
              </a:ext>
            </a:extLst>
          </p:cNvPr>
          <p:cNvSpPr/>
          <p:nvPr/>
        </p:nvSpPr>
        <p:spPr>
          <a:xfrm>
            <a:off x="5582603" y="727684"/>
            <a:ext cx="2143834" cy="41781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Assistente</a:t>
            </a:r>
            <a:r>
              <a:rPr lang="pt-BR" sz="1600" baseline="0" dirty="0">
                <a:solidFill>
                  <a:schemeClr val="tx1"/>
                </a:solidFill>
              </a:rPr>
              <a:t> Social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xmlns="" id="{92F26580-F411-4F55-AF6F-24AD17A40C6F}"/>
              </a:ext>
            </a:extLst>
          </p:cNvPr>
          <p:cNvSpPr/>
          <p:nvPr/>
        </p:nvSpPr>
        <p:spPr>
          <a:xfrm>
            <a:off x="3202654" y="5651175"/>
            <a:ext cx="1832381" cy="4004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Nutricionista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xmlns="" id="{B0C8FDD6-2AAF-415A-A138-2CB072CD2493}"/>
              </a:ext>
            </a:extLst>
          </p:cNvPr>
          <p:cNvSpPr/>
          <p:nvPr/>
        </p:nvSpPr>
        <p:spPr>
          <a:xfrm>
            <a:off x="8034635" y="1972696"/>
            <a:ext cx="2027692" cy="4465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Fonoaudiólogo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xmlns="" id="{0A53825A-292E-4026-A42E-FA2ECD8057C7}"/>
              </a:ext>
            </a:extLst>
          </p:cNvPr>
          <p:cNvSpPr/>
          <p:nvPr/>
        </p:nvSpPr>
        <p:spPr>
          <a:xfrm>
            <a:off x="8057301" y="4725291"/>
            <a:ext cx="2450246" cy="4599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Ginecologista Obstetra 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xmlns="" id="{9FB663E3-343D-4392-98A7-0C4AFDE2D190}"/>
              </a:ext>
            </a:extLst>
          </p:cNvPr>
          <p:cNvSpPr/>
          <p:nvPr/>
        </p:nvSpPr>
        <p:spPr>
          <a:xfrm>
            <a:off x="8188752" y="3660608"/>
            <a:ext cx="1460697" cy="4303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Pediatra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xmlns="" id="{3AFBCB4B-4D93-42F1-9A1E-B5B654A8A766}"/>
              </a:ext>
            </a:extLst>
          </p:cNvPr>
          <p:cNvSpPr/>
          <p:nvPr/>
        </p:nvSpPr>
        <p:spPr>
          <a:xfrm>
            <a:off x="8125831" y="2710037"/>
            <a:ext cx="1900328" cy="4303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Fisioterapeuta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xmlns="" id="{99E7938C-D03B-431C-8D0B-C536D692757D}"/>
              </a:ext>
            </a:extLst>
          </p:cNvPr>
          <p:cNvSpPr/>
          <p:nvPr/>
        </p:nvSpPr>
        <p:spPr>
          <a:xfrm>
            <a:off x="9240758" y="5585816"/>
            <a:ext cx="2571464" cy="12161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tx1"/>
                </a:solidFill>
              </a:rPr>
              <a:t>Exames</a:t>
            </a:r>
          </a:p>
          <a:p>
            <a:r>
              <a:rPr lang="pt-BR" sz="1200" dirty="0">
                <a:solidFill>
                  <a:schemeClr val="tx1"/>
                </a:solidFill>
              </a:rPr>
              <a:t>- Ultrassom obstétrico</a:t>
            </a:r>
          </a:p>
          <a:p>
            <a:r>
              <a:rPr lang="pt-BR" sz="1200" dirty="0">
                <a:solidFill>
                  <a:schemeClr val="tx1"/>
                </a:solidFill>
              </a:rPr>
              <a:t>- Ultrassom obstétrico com doppler</a:t>
            </a:r>
          </a:p>
          <a:p>
            <a:pPr marL="171450" indent="-171450">
              <a:buFontTx/>
              <a:buChar char="-"/>
            </a:pPr>
            <a:r>
              <a:rPr lang="pt-BR" sz="1200" dirty="0">
                <a:solidFill>
                  <a:schemeClr val="tx1"/>
                </a:solidFill>
              </a:rPr>
              <a:t>Ultrassom morfológico </a:t>
            </a:r>
          </a:p>
          <a:p>
            <a:r>
              <a:rPr lang="pt-BR" sz="1200" dirty="0">
                <a:solidFill>
                  <a:schemeClr val="tx1"/>
                </a:solidFill>
              </a:rPr>
              <a:t>-  Eletrocardiograma </a:t>
            </a:r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xmlns="" id="{2F8BD410-F074-43D9-9E46-6372CF55878E}"/>
              </a:ext>
            </a:extLst>
          </p:cNvPr>
          <p:cNvSpPr/>
          <p:nvPr/>
        </p:nvSpPr>
        <p:spPr>
          <a:xfrm>
            <a:off x="409106" y="3160639"/>
            <a:ext cx="3484593" cy="179833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tx1"/>
                </a:solidFill>
              </a:rPr>
              <a:t>PONTO DE APOIO</a:t>
            </a: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O ENFERMEIRO coordenador do ciclo de atenção contínua, r</a:t>
            </a:r>
            <a:r>
              <a:rPr lang="pt-BR" sz="1300" dirty="0">
                <a:solidFill>
                  <a:schemeClr val="tx1"/>
                </a:solidFill>
              </a:rPr>
              <a:t>ealiza o monitoramento dos registros nos prontuários de acordo com os roteiros de atendimento e checklist de revisão do prontuário e intervém em tempo real.  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C855DFBD-14BE-4E8D-BFDE-BA19A6A09983}"/>
              </a:ext>
            </a:extLst>
          </p:cNvPr>
          <p:cNvSpPr>
            <a:spLocks noChangeAspect="1"/>
          </p:cNvSpPr>
          <p:nvPr/>
        </p:nvSpPr>
        <p:spPr>
          <a:xfrm>
            <a:off x="4285572" y="1751778"/>
            <a:ext cx="3541936" cy="3290122"/>
          </a:xfrm>
          <a:prstGeom prst="ellipse">
            <a:avLst/>
          </a:prstGeom>
          <a:solidFill>
            <a:srgbClr val="F8F8FA"/>
          </a:solidFill>
          <a:ln w="349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CICLO DE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ATENÇÃO CONTÍNUA</a:t>
            </a:r>
            <a:endParaRPr lang="pt-BR" sz="14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Registro no prontuário único da pessoa usuária de todos os atendimentos individuais sequenciais, exames e procedimentos especializados.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xmlns="" id="{DBE6310F-33C3-4D6D-A1C8-07AFD407667D}"/>
              </a:ext>
            </a:extLst>
          </p:cNvPr>
          <p:cNvSpPr/>
          <p:nvPr/>
        </p:nvSpPr>
        <p:spPr>
          <a:xfrm>
            <a:off x="2510461" y="1101413"/>
            <a:ext cx="2503549" cy="11834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 EQUIPE discute o caso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para elaboração do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PLANO DE CUIDADOS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INTEGRADO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xmlns="" id="{2148D43B-4ECA-481C-8A7E-B3E3818B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31" y="49947"/>
            <a:ext cx="11719166" cy="582167"/>
          </a:xfrm>
        </p:spPr>
        <p:txBody>
          <a:bodyPr>
            <a:noAutofit/>
          </a:bodyPr>
          <a:lstStyle/>
          <a:p>
            <a:r>
              <a:rPr lang="pt-BR" sz="2200" dirty="0"/>
              <a:t>Fluxo do prontuário no ambulatório – Atenção Contínua da linha de cuidado Materno Infantil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xmlns="" id="{2B41D08A-9203-4E85-A72A-C6647C237B3E}"/>
              </a:ext>
            </a:extLst>
          </p:cNvPr>
          <p:cNvSpPr/>
          <p:nvPr/>
        </p:nvSpPr>
        <p:spPr>
          <a:xfrm>
            <a:off x="6909488" y="5851168"/>
            <a:ext cx="2188323" cy="48337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Cardiotocografia Basal</a:t>
            </a:r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xmlns="" id="{329F6895-CBD7-4082-A781-B1BD69E7674F}"/>
              </a:ext>
            </a:extLst>
          </p:cNvPr>
          <p:cNvCxnSpPr>
            <a:cxnSpLocks/>
          </p:cNvCxnSpPr>
          <p:nvPr/>
        </p:nvCxnSpPr>
        <p:spPr>
          <a:xfrm>
            <a:off x="10033933" y="5182827"/>
            <a:ext cx="0" cy="35961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D10E58D5-67E9-4278-8AA0-BA2E3CD71FB0}"/>
              </a:ext>
            </a:extLst>
          </p:cNvPr>
          <p:cNvGrpSpPr/>
          <p:nvPr/>
        </p:nvGrpSpPr>
        <p:grpSpPr>
          <a:xfrm>
            <a:off x="3952671" y="4740273"/>
            <a:ext cx="706011" cy="615301"/>
            <a:chOff x="4830519" y="1238609"/>
            <a:chExt cx="955037" cy="866009"/>
          </a:xfrm>
        </p:grpSpPr>
        <p:pic>
          <p:nvPicPr>
            <p:cNvPr id="45" name="Gráfico 44" descr="Documento">
              <a:extLst>
                <a:ext uri="{FF2B5EF4-FFF2-40B4-BE49-F238E27FC236}">
                  <a16:creationId xmlns:a16="http://schemas.microsoft.com/office/drawing/2014/main" xmlns="" id="{4DF75AC1-EC8B-4967-8C7E-FCBD64BE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xmlns="" id="{8104C878-A56D-4AFB-8B3D-0DC1EA3B3DE2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xmlns="" id="{05D7FBCE-B2C0-4747-B575-39A0EE0EF1A0}"/>
              </a:ext>
            </a:extLst>
          </p:cNvPr>
          <p:cNvGrpSpPr/>
          <p:nvPr/>
        </p:nvGrpSpPr>
        <p:grpSpPr>
          <a:xfrm>
            <a:off x="4548860" y="5208989"/>
            <a:ext cx="706011" cy="615301"/>
            <a:chOff x="4830519" y="1238609"/>
            <a:chExt cx="955037" cy="866009"/>
          </a:xfrm>
        </p:grpSpPr>
        <p:pic>
          <p:nvPicPr>
            <p:cNvPr id="59" name="Gráfico 58" descr="Documento">
              <a:extLst>
                <a:ext uri="{FF2B5EF4-FFF2-40B4-BE49-F238E27FC236}">
                  <a16:creationId xmlns:a16="http://schemas.microsoft.com/office/drawing/2014/main" xmlns="" id="{910E783E-1B2C-4EF6-83CD-EEE804927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CE7AC1A7-A130-4F02-8C12-558667AE014B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xmlns="" id="{3CDA9628-DC0C-413E-B5FE-A1266AD053E6}"/>
              </a:ext>
            </a:extLst>
          </p:cNvPr>
          <p:cNvGrpSpPr/>
          <p:nvPr/>
        </p:nvGrpSpPr>
        <p:grpSpPr>
          <a:xfrm>
            <a:off x="7052435" y="5410296"/>
            <a:ext cx="706011" cy="615301"/>
            <a:chOff x="4830519" y="1238609"/>
            <a:chExt cx="955037" cy="866009"/>
          </a:xfrm>
        </p:grpSpPr>
        <p:pic>
          <p:nvPicPr>
            <p:cNvPr id="62" name="Gráfico 61" descr="Documento">
              <a:extLst>
                <a:ext uri="{FF2B5EF4-FFF2-40B4-BE49-F238E27FC236}">
                  <a16:creationId xmlns:a16="http://schemas.microsoft.com/office/drawing/2014/main" xmlns="" id="{415B995A-9E82-45EF-A105-3A06E06B3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xmlns="" id="{39C3015B-9C0C-447E-9C49-C27B38313879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xmlns="" id="{7422E459-09F9-4EA2-ABA8-C944A4530748}"/>
              </a:ext>
            </a:extLst>
          </p:cNvPr>
          <p:cNvGrpSpPr/>
          <p:nvPr/>
        </p:nvGrpSpPr>
        <p:grpSpPr>
          <a:xfrm>
            <a:off x="5895526" y="5617292"/>
            <a:ext cx="706011" cy="615301"/>
            <a:chOff x="4830519" y="1238609"/>
            <a:chExt cx="955037" cy="866009"/>
          </a:xfrm>
        </p:grpSpPr>
        <p:pic>
          <p:nvPicPr>
            <p:cNvPr id="65" name="Gráfico 64" descr="Documento">
              <a:extLst>
                <a:ext uri="{FF2B5EF4-FFF2-40B4-BE49-F238E27FC236}">
                  <a16:creationId xmlns:a16="http://schemas.microsoft.com/office/drawing/2014/main" xmlns="" id="{2AE9D97E-66E0-4BE7-9D53-FF2CA3338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xmlns="" id="{F069EE11-F9B5-401F-B075-F8DD34E0E398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xmlns="" id="{F97CC8A2-A1CB-43DD-BC38-ED05F939ED18}"/>
              </a:ext>
            </a:extLst>
          </p:cNvPr>
          <p:cNvGrpSpPr/>
          <p:nvPr/>
        </p:nvGrpSpPr>
        <p:grpSpPr>
          <a:xfrm>
            <a:off x="7777856" y="4896675"/>
            <a:ext cx="706011" cy="615301"/>
            <a:chOff x="4830519" y="1238609"/>
            <a:chExt cx="955037" cy="866009"/>
          </a:xfrm>
        </p:grpSpPr>
        <p:pic>
          <p:nvPicPr>
            <p:cNvPr id="68" name="Gráfico 67" descr="Documento">
              <a:extLst>
                <a:ext uri="{FF2B5EF4-FFF2-40B4-BE49-F238E27FC236}">
                  <a16:creationId xmlns:a16="http://schemas.microsoft.com/office/drawing/2014/main" xmlns="" id="{BAE40A95-BBDA-4012-81DA-AA842A7B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xmlns="" id="{30B4D5E1-09A4-4164-A8A3-A19B6AE533A3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xmlns="" id="{30B3FF3E-9BB7-4E1C-B711-F7104A538A40}"/>
              </a:ext>
            </a:extLst>
          </p:cNvPr>
          <p:cNvGrpSpPr/>
          <p:nvPr/>
        </p:nvGrpSpPr>
        <p:grpSpPr>
          <a:xfrm>
            <a:off x="7988398" y="3936852"/>
            <a:ext cx="706011" cy="615301"/>
            <a:chOff x="4830519" y="1238609"/>
            <a:chExt cx="955037" cy="866009"/>
          </a:xfrm>
        </p:grpSpPr>
        <p:pic>
          <p:nvPicPr>
            <p:cNvPr id="72" name="Gráfico 71" descr="Documento">
              <a:extLst>
                <a:ext uri="{FF2B5EF4-FFF2-40B4-BE49-F238E27FC236}">
                  <a16:creationId xmlns:a16="http://schemas.microsoft.com/office/drawing/2014/main" xmlns="" id="{F27BE8A9-6C78-4331-AF14-1ABC4A35E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xmlns="" id="{A0AC5BD7-2B31-4E5A-A6F6-1B502F5EA5BF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xmlns="" id="{55C65406-8A5B-4C8E-9D63-E7294D434D47}"/>
              </a:ext>
            </a:extLst>
          </p:cNvPr>
          <p:cNvGrpSpPr/>
          <p:nvPr/>
        </p:nvGrpSpPr>
        <p:grpSpPr>
          <a:xfrm>
            <a:off x="7908876" y="2968492"/>
            <a:ext cx="706011" cy="615301"/>
            <a:chOff x="4830519" y="1238609"/>
            <a:chExt cx="955037" cy="866009"/>
          </a:xfrm>
        </p:grpSpPr>
        <p:pic>
          <p:nvPicPr>
            <p:cNvPr id="75" name="Gráfico 74" descr="Documento">
              <a:extLst>
                <a:ext uri="{FF2B5EF4-FFF2-40B4-BE49-F238E27FC236}">
                  <a16:creationId xmlns:a16="http://schemas.microsoft.com/office/drawing/2014/main" xmlns="" id="{94B1CD0E-8098-4BA2-8160-03DE9A56F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xmlns="" id="{80B8886F-2D0C-4E20-93F6-EC3F1398A73E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xmlns="" id="{820D85A7-0361-4CB2-BFD2-5EA126856418}"/>
              </a:ext>
            </a:extLst>
          </p:cNvPr>
          <p:cNvGrpSpPr/>
          <p:nvPr/>
        </p:nvGrpSpPr>
        <p:grpSpPr>
          <a:xfrm>
            <a:off x="7827508" y="2031903"/>
            <a:ext cx="706011" cy="615301"/>
            <a:chOff x="4830519" y="1238609"/>
            <a:chExt cx="955037" cy="866009"/>
          </a:xfrm>
        </p:grpSpPr>
        <p:pic>
          <p:nvPicPr>
            <p:cNvPr id="86" name="Gráfico 85" descr="Documento">
              <a:extLst>
                <a:ext uri="{FF2B5EF4-FFF2-40B4-BE49-F238E27FC236}">
                  <a16:creationId xmlns:a16="http://schemas.microsoft.com/office/drawing/2014/main" xmlns="" id="{A3D74092-12DC-4180-A260-6329F35B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072BA496-85E4-494D-89D6-0F1730F9A556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xmlns="" id="{3AE586A3-2D11-4A47-B71B-EA9C336788EF}"/>
              </a:ext>
            </a:extLst>
          </p:cNvPr>
          <p:cNvGrpSpPr/>
          <p:nvPr/>
        </p:nvGrpSpPr>
        <p:grpSpPr>
          <a:xfrm>
            <a:off x="5426888" y="748449"/>
            <a:ext cx="706011" cy="615301"/>
            <a:chOff x="4830519" y="1238609"/>
            <a:chExt cx="955037" cy="866009"/>
          </a:xfrm>
        </p:grpSpPr>
        <p:pic>
          <p:nvPicPr>
            <p:cNvPr id="89" name="Gráfico 88" descr="Documento">
              <a:extLst>
                <a:ext uri="{FF2B5EF4-FFF2-40B4-BE49-F238E27FC236}">
                  <a16:creationId xmlns:a16="http://schemas.microsoft.com/office/drawing/2014/main" xmlns="" id="{4D71C180-EA55-4F43-92FA-05E04C4BF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xmlns="" id="{F2AA1372-FCB3-4BAA-A765-BE38EA8A0FC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94" name="Agrupar 93">
            <a:extLst>
              <a:ext uri="{FF2B5EF4-FFF2-40B4-BE49-F238E27FC236}">
                <a16:creationId xmlns:a16="http://schemas.microsoft.com/office/drawing/2014/main" xmlns="" id="{B58ADC29-D1A7-4748-B495-903A8B55C133}"/>
              </a:ext>
            </a:extLst>
          </p:cNvPr>
          <p:cNvGrpSpPr/>
          <p:nvPr/>
        </p:nvGrpSpPr>
        <p:grpSpPr>
          <a:xfrm>
            <a:off x="4289384" y="1918796"/>
            <a:ext cx="926316" cy="787282"/>
            <a:chOff x="4771631" y="1238609"/>
            <a:chExt cx="955037" cy="835799"/>
          </a:xfrm>
        </p:grpSpPr>
        <p:pic>
          <p:nvPicPr>
            <p:cNvPr id="95" name="Gráfico 94" descr="Documento">
              <a:extLst>
                <a:ext uri="{FF2B5EF4-FFF2-40B4-BE49-F238E27FC236}">
                  <a16:creationId xmlns:a16="http://schemas.microsoft.com/office/drawing/2014/main" xmlns="" id="{08E080A1-E89C-439D-BC07-FB1EAD1A1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69749" y="1238609"/>
              <a:ext cx="558800" cy="558800"/>
            </a:xfrm>
            <a:prstGeom prst="rect">
              <a:avLst/>
            </a:prstGeom>
          </p:spPr>
        </p:pic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9D15C44-A294-41FD-BC23-33CD490F1A41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PRONTUÁRIO </a:t>
              </a:r>
              <a:r>
                <a:rPr lang="pt-BR" sz="1200" dirty="0"/>
                <a:t> </a:t>
              </a:r>
            </a:p>
          </p:txBody>
        </p:sp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xmlns="" id="{05D8FDF6-9972-4225-B8A1-B3BA02DE5284}"/>
              </a:ext>
            </a:extLst>
          </p:cNvPr>
          <p:cNvGrpSpPr/>
          <p:nvPr/>
        </p:nvGrpSpPr>
        <p:grpSpPr>
          <a:xfrm>
            <a:off x="3356995" y="2993477"/>
            <a:ext cx="671959" cy="483560"/>
            <a:chOff x="4830519" y="1238609"/>
            <a:chExt cx="955037" cy="866009"/>
          </a:xfrm>
        </p:grpSpPr>
        <p:pic>
          <p:nvPicPr>
            <p:cNvPr id="101" name="Gráfico 100" descr="Documento">
              <a:extLst>
                <a:ext uri="{FF2B5EF4-FFF2-40B4-BE49-F238E27FC236}">
                  <a16:creationId xmlns:a16="http://schemas.microsoft.com/office/drawing/2014/main" xmlns="" id="{31DA04BA-402C-4580-A1C4-67EB67BE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xmlns="" id="{7525C03A-2873-412F-8F8C-E3DF9F13DA79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103" name="Agrupar 102">
            <a:extLst>
              <a:ext uri="{FF2B5EF4-FFF2-40B4-BE49-F238E27FC236}">
                <a16:creationId xmlns:a16="http://schemas.microsoft.com/office/drawing/2014/main" xmlns="" id="{AA138FB6-E589-4861-9718-8EB728A0BF5A}"/>
              </a:ext>
            </a:extLst>
          </p:cNvPr>
          <p:cNvGrpSpPr/>
          <p:nvPr/>
        </p:nvGrpSpPr>
        <p:grpSpPr>
          <a:xfrm>
            <a:off x="11515318" y="6013609"/>
            <a:ext cx="706011" cy="691173"/>
            <a:chOff x="4830519" y="1238609"/>
            <a:chExt cx="955037" cy="866009"/>
          </a:xfrm>
        </p:grpSpPr>
        <p:pic>
          <p:nvPicPr>
            <p:cNvPr id="104" name="Gráfico 103" descr="Documento">
              <a:extLst>
                <a:ext uri="{FF2B5EF4-FFF2-40B4-BE49-F238E27FC236}">
                  <a16:creationId xmlns:a16="http://schemas.microsoft.com/office/drawing/2014/main" xmlns="" id="{3D9D9F19-D924-4E17-BCF0-2C8FF8E9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xmlns="" id="{03F84E87-0022-436C-8D01-01AEB9A6C9AB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xmlns="" id="{CC4DD35D-43EA-433E-8826-95FA4B85B939}"/>
              </a:ext>
            </a:extLst>
          </p:cNvPr>
          <p:cNvCxnSpPr>
            <a:cxnSpLocks/>
          </p:cNvCxnSpPr>
          <p:nvPr/>
        </p:nvCxnSpPr>
        <p:spPr>
          <a:xfrm flipV="1">
            <a:off x="929165" y="1617308"/>
            <a:ext cx="4182" cy="1376169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9" name="Agrupar 118">
            <a:extLst>
              <a:ext uri="{FF2B5EF4-FFF2-40B4-BE49-F238E27FC236}">
                <a16:creationId xmlns:a16="http://schemas.microsoft.com/office/drawing/2014/main" xmlns="" id="{C0C31CCA-6F85-48B0-B8A5-5E4DCAF7E216}"/>
              </a:ext>
            </a:extLst>
          </p:cNvPr>
          <p:cNvGrpSpPr/>
          <p:nvPr/>
        </p:nvGrpSpPr>
        <p:grpSpPr>
          <a:xfrm>
            <a:off x="259550" y="2078200"/>
            <a:ext cx="706011" cy="615301"/>
            <a:chOff x="4830519" y="1238609"/>
            <a:chExt cx="955037" cy="866009"/>
          </a:xfrm>
        </p:grpSpPr>
        <p:pic>
          <p:nvPicPr>
            <p:cNvPr id="120" name="Gráfico 119" descr="Documento">
              <a:extLst>
                <a:ext uri="{FF2B5EF4-FFF2-40B4-BE49-F238E27FC236}">
                  <a16:creationId xmlns:a16="http://schemas.microsoft.com/office/drawing/2014/main" xmlns="" id="{08BCCB3E-7B7C-4684-A965-734A430D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xmlns="" id="{2D728751-D808-4528-B30E-E88DA127E3D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sp>
        <p:nvSpPr>
          <p:cNvPr id="122" name="Retângulo: Cantos Arredondados 121">
            <a:extLst>
              <a:ext uri="{FF2B5EF4-FFF2-40B4-BE49-F238E27FC236}">
                <a16:creationId xmlns:a16="http://schemas.microsoft.com/office/drawing/2014/main" xmlns="" id="{16D3FA32-C273-4A2D-A959-F63D1821C099}"/>
              </a:ext>
            </a:extLst>
          </p:cNvPr>
          <p:cNvSpPr/>
          <p:nvPr/>
        </p:nvSpPr>
        <p:spPr>
          <a:xfrm>
            <a:off x="134078" y="764180"/>
            <a:ext cx="2003030" cy="85312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50" dirty="0">
                <a:solidFill>
                  <a:schemeClr val="tx1"/>
                </a:solidFill>
              </a:rPr>
              <a:t>RECEPÇÃO|SERVIÇO DE ARQUIVO DE PRONTUÁRIO (SAP)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9FBD1A8D-E408-464E-8CB0-948E01D2550A}"/>
              </a:ext>
            </a:extLst>
          </p:cNvPr>
          <p:cNvSpPr txBox="1"/>
          <p:nvPr/>
        </p:nvSpPr>
        <p:spPr>
          <a:xfrm>
            <a:off x="1001918" y="1970203"/>
            <a:ext cx="154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Conferência do prontuário, checar a entrega no registro de controle  e  arquivamento pela  recepção/SAP.</a:t>
            </a:r>
          </a:p>
        </p:txBody>
      </p:sp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xmlns="" id="{37BA6E35-BD22-4D3B-B684-E155348F5633}"/>
              </a:ext>
            </a:extLst>
          </p:cNvPr>
          <p:cNvSpPr/>
          <p:nvPr/>
        </p:nvSpPr>
        <p:spPr>
          <a:xfrm>
            <a:off x="10062327" y="3405312"/>
            <a:ext cx="1900328" cy="4303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Neuropediatra</a:t>
            </a:r>
          </a:p>
        </p:txBody>
      </p:sp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xmlns="" id="{DE52B7B1-AA99-4F4A-9268-4B765D12FA89}"/>
              </a:ext>
            </a:extLst>
          </p:cNvPr>
          <p:cNvSpPr/>
          <p:nvPr/>
        </p:nvSpPr>
        <p:spPr>
          <a:xfrm>
            <a:off x="10075073" y="3944576"/>
            <a:ext cx="1900328" cy="5821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Oftalmologista|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Retinologista</a:t>
            </a:r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xmlns="" id="{08028597-0188-4D39-912D-1FE33EED4933}"/>
              </a:ext>
            </a:extLst>
          </p:cNvPr>
          <p:cNvGrpSpPr/>
          <p:nvPr/>
        </p:nvGrpSpPr>
        <p:grpSpPr>
          <a:xfrm>
            <a:off x="11503123" y="3426722"/>
            <a:ext cx="691540" cy="498797"/>
            <a:chOff x="4830519" y="1238609"/>
            <a:chExt cx="955037" cy="866009"/>
          </a:xfrm>
        </p:grpSpPr>
        <p:pic>
          <p:nvPicPr>
            <p:cNvPr id="81" name="Gráfico 80" descr="Documento">
              <a:extLst>
                <a:ext uri="{FF2B5EF4-FFF2-40B4-BE49-F238E27FC236}">
                  <a16:creationId xmlns:a16="http://schemas.microsoft.com/office/drawing/2014/main" xmlns="" id="{E989BED5-E4FB-4CB9-8236-541782B7A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xmlns="" id="{315EE58E-9432-4672-B88C-6F568ADB3F62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xmlns="" id="{A54C767C-A00F-4457-8C8C-9DAD0AF90467}"/>
              </a:ext>
            </a:extLst>
          </p:cNvPr>
          <p:cNvGrpSpPr/>
          <p:nvPr/>
        </p:nvGrpSpPr>
        <p:grpSpPr>
          <a:xfrm>
            <a:off x="11522578" y="3999120"/>
            <a:ext cx="706011" cy="615301"/>
            <a:chOff x="4830519" y="1238609"/>
            <a:chExt cx="955037" cy="866009"/>
          </a:xfrm>
        </p:grpSpPr>
        <p:pic>
          <p:nvPicPr>
            <p:cNvPr id="84" name="Gráfico 83" descr="Documento">
              <a:extLst>
                <a:ext uri="{FF2B5EF4-FFF2-40B4-BE49-F238E27FC236}">
                  <a16:creationId xmlns:a16="http://schemas.microsoft.com/office/drawing/2014/main" xmlns="" id="{BEE00CFF-DC33-465B-9F31-71690D216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xmlns="" id="{8EB79837-CAFF-4D57-A349-D438C4BA4A25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sp>
        <p:nvSpPr>
          <p:cNvPr id="92" name="Chave Esquerda 91">
            <a:extLst>
              <a:ext uri="{FF2B5EF4-FFF2-40B4-BE49-F238E27FC236}">
                <a16:creationId xmlns:a16="http://schemas.microsoft.com/office/drawing/2014/main" xmlns="" id="{436B0B82-0FB7-4E16-8715-C63C4EAC6FCB}"/>
              </a:ext>
            </a:extLst>
          </p:cNvPr>
          <p:cNvSpPr/>
          <p:nvPr/>
        </p:nvSpPr>
        <p:spPr>
          <a:xfrm>
            <a:off x="9666687" y="3356908"/>
            <a:ext cx="517183" cy="123334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Retângulo: Cantos Arredondados 92">
            <a:extLst>
              <a:ext uri="{FF2B5EF4-FFF2-40B4-BE49-F238E27FC236}">
                <a16:creationId xmlns:a16="http://schemas.microsoft.com/office/drawing/2014/main" xmlns="" id="{FE7B4347-1819-46FB-923A-15C34432A5E7}"/>
              </a:ext>
            </a:extLst>
          </p:cNvPr>
          <p:cNvSpPr/>
          <p:nvPr/>
        </p:nvSpPr>
        <p:spPr>
          <a:xfrm>
            <a:off x="7772166" y="1221012"/>
            <a:ext cx="2027692" cy="4465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Terapeuta Ocupacional</a:t>
            </a:r>
          </a:p>
        </p:txBody>
      </p:sp>
      <p:grpSp>
        <p:nvGrpSpPr>
          <p:cNvPr id="97" name="Agrupar 96">
            <a:extLst>
              <a:ext uri="{FF2B5EF4-FFF2-40B4-BE49-F238E27FC236}">
                <a16:creationId xmlns:a16="http://schemas.microsoft.com/office/drawing/2014/main" xmlns="" id="{A1B83256-3120-4364-A407-C5953EDDF839}"/>
              </a:ext>
            </a:extLst>
          </p:cNvPr>
          <p:cNvGrpSpPr/>
          <p:nvPr/>
        </p:nvGrpSpPr>
        <p:grpSpPr>
          <a:xfrm>
            <a:off x="7419160" y="1381903"/>
            <a:ext cx="706011" cy="615301"/>
            <a:chOff x="4830519" y="1238609"/>
            <a:chExt cx="955037" cy="866009"/>
          </a:xfrm>
        </p:grpSpPr>
        <p:pic>
          <p:nvPicPr>
            <p:cNvPr id="98" name="Gráfico 97" descr="Documento">
              <a:extLst>
                <a:ext uri="{FF2B5EF4-FFF2-40B4-BE49-F238E27FC236}">
                  <a16:creationId xmlns:a16="http://schemas.microsoft.com/office/drawing/2014/main" xmlns="" id="{6199E750-4F38-4461-A02E-AD2149198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xmlns="" id="{353C8E44-2CC3-45BB-93E5-5E47E6B45272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93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Da teoria à prática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86749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09119B-6753-42CB-9CB8-BB2CDC05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estão os nossos processos?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8020362-193F-462B-AE07-755BCE6B0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00" y="2090176"/>
            <a:ext cx="7467600" cy="416034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BR" sz="2400" dirty="0"/>
              <a:t>1- Qual o tipo de prontuário utilizado no ambulatório?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2400" dirty="0"/>
              <a:t>2- O prontuário permite que todos os membros da equipe multiprofissional evolua o seu atendimento e tenha acesso para leitura aos registros dos outros profissionais? 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2400" dirty="0"/>
              <a:t>3- Qual o fluxo do prontuário no ambulatório?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647A7FA-9B61-4773-8E77-AED65F074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501"/>
            <a:ext cx="4220664" cy="3587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2259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677FBF79-9273-48D0-8A33-79413AA00252}"/>
              </a:ext>
            </a:extLst>
          </p:cNvPr>
          <p:cNvSpPr/>
          <p:nvPr/>
        </p:nvSpPr>
        <p:spPr>
          <a:xfrm>
            <a:off x="-10061" y="-214432"/>
            <a:ext cx="12263120" cy="7053617"/>
          </a:xfrm>
          <a:prstGeom prst="rect">
            <a:avLst/>
          </a:prstGeom>
          <a:solidFill>
            <a:srgbClr val="F8F8F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micírculo 29">
            <a:extLst>
              <a:ext uri="{FF2B5EF4-FFF2-40B4-BE49-F238E27FC236}">
                <a16:creationId xmlns:a16="http://schemas.microsoft.com/office/drawing/2014/main" xmlns="" id="{BDA14305-DA91-40E4-A24F-D512A23FF0AB}"/>
              </a:ext>
            </a:extLst>
          </p:cNvPr>
          <p:cNvSpPr>
            <a:spLocks noChangeAspect="1"/>
          </p:cNvSpPr>
          <p:nvPr/>
        </p:nvSpPr>
        <p:spPr>
          <a:xfrm rot="8199034">
            <a:off x="2859316" y="685355"/>
            <a:ext cx="5770973" cy="5715700"/>
          </a:xfrm>
          <a:prstGeom prst="blockArc">
            <a:avLst>
              <a:gd name="adj1" fmla="val 5208087"/>
              <a:gd name="adj2" fmla="val 1935860"/>
              <a:gd name="adj3" fmla="val 497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xmlns="" id="{AC3C33E3-03C8-4B28-BEB5-97E55A16DE2B}"/>
              </a:ext>
            </a:extLst>
          </p:cNvPr>
          <p:cNvSpPr/>
          <p:nvPr/>
        </p:nvSpPr>
        <p:spPr>
          <a:xfrm>
            <a:off x="6929380" y="5519671"/>
            <a:ext cx="1832380" cy="4004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Enfermeiro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xmlns="" id="{67A77B87-D0D9-4AD3-831D-A152DA1DD7D4}"/>
              </a:ext>
            </a:extLst>
          </p:cNvPr>
          <p:cNvSpPr/>
          <p:nvPr/>
        </p:nvSpPr>
        <p:spPr>
          <a:xfrm>
            <a:off x="1963522" y="4871504"/>
            <a:ext cx="1896736" cy="36610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Psicólogo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xmlns="" id="{A8691AEF-88C9-4EB9-80D3-1E935E08A3AC}"/>
              </a:ext>
            </a:extLst>
          </p:cNvPr>
          <p:cNvSpPr/>
          <p:nvPr/>
        </p:nvSpPr>
        <p:spPr>
          <a:xfrm>
            <a:off x="4720694" y="634793"/>
            <a:ext cx="1831756" cy="42069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Assistente</a:t>
            </a:r>
            <a:r>
              <a:rPr lang="pt-BR" sz="1600" baseline="0" dirty="0">
                <a:solidFill>
                  <a:schemeClr val="tx1"/>
                </a:solidFill>
              </a:rPr>
              <a:t> Social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xmlns="" id="{92F26580-F411-4F55-AF6F-24AD17A40C6F}"/>
              </a:ext>
            </a:extLst>
          </p:cNvPr>
          <p:cNvSpPr/>
          <p:nvPr/>
        </p:nvSpPr>
        <p:spPr>
          <a:xfrm>
            <a:off x="3398928" y="5939144"/>
            <a:ext cx="1832381" cy="4004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Nutricionista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xmlns="" id="{B0C8FDD6-2AAF-415A-A138-2CB072CD2493}"/>
              </a:ext>
            </a:extLst>
          </p:cNvPr>
          <p:cNvSpPr/>
          <p:nvPr/>
        </p:nvSpPr>
        <p:spPr>
          <a:xfrm>
            <a:off x="7854320" y="2175505"/>
            <a:ext cx="2027692" cy="4465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Educador Físico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xmlns="" id="{0A53825A-292E-4026-A42E-FA2ECD8057C7}"/>
              </a:ext>
            </a:extLst>
          </p:cNvPr>
          <p:cNvSpPr/>
          <p:nvPr/>
        </p:nvSpPr>
        <p:spPr>
          <a:xfrm>
            <a:off x="8001732" y="4783945"/>
            <a:ext cx="1658675" cy="4811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Cardiologista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xmlns="" id="{9FB663E3-343D-4392-98A7-0C4AFDE2D190}"/>
              </a:ext>
            </a:extLst>
          </p:cNvPr>
          <p:cNvSpPr/>
          <p:nvPr/>
        </p:nvSpPr>
        <p:spPr>
          <a:xfrm>
            <a:off x="7999389" y="4081723"/>
            <a:ext cx="1714004" cy="46368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Endocrinologista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xmlns="" id="{3A78E81A-2353-44EC-B525-43BEAF31B341}"/>
              </a:ext>
            </a:extLst>
          </p:cNvPr>
          <p:cNvSpPr/>
          <p:nvPr/>
        </p:nvSpPr>
        <p:spPr>
          <a:xfrm>
            <a:off x="9861215" y="4693452"/>
            <a:ext cx="1544849" cy="3922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Angiologista*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xmlns="" id="{57EB0973-7A69-4CCE-AE1E-557AC49DC5D4}"/>
              </a:ext>
            </a:extLst>
          </p:cNvPr>
          <p:cNvSpPr/>
          <p:nvPr/>
        </p:nvSpPr>
        <p:spPr>
          <a:xfrm>
            <a:off x="10320026" y="1573039"/>
            <a:ext cx="1544849" cy="47273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Oftalmologista*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xmlns="" id="{491FAA6C-9540-4F4D-AE6E-90063915E811}"/>
              </a:ext>
            </a:extLst>
          </p:cNvPr>
          <p:cNvSpPr/>
          <p:nvPr/>
        </p:nvSpPr>
        <p:spPr>
          <a:xfrm>
            <a:off x="9909477" y="4094432"/>
            <a:ext cx="1510275" cy="39223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Nefrologista*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xmlns="" id="{3AFBCB4B-4D93-42F1-9A1E-B5B654A8A766}"/>
              </a:ext>
            </a:extLst>
          </p:cNvPr>
          <p:cNvSpPr/>
          <p:nvPr/>
        </p:nvSpPr>
        <p:spPr>
          <a:xfrm>
            <a:off x="8111369" y="2767908"/>
            <a:ext cx="1900328" cy="4303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Fisioterapeuta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xmlns="" id="{99E7938C-D03B-431C-8D0B-C536D692757D}"/>
              </a:ext>
            </a:extLst>
          </p:cNvPr>
          <p:cNvSpPr/>
          <p:nvPr/>
        </p:nvSpPr>
        <p:spPr>
          <a:xfrm>
            <a:off x="9086439" y="5594808"/>
            <a:ext cx="1756524" cy="9989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dirty="0">
              <a:solidFill>
                <a:schemeClr val="tx1"/>
              </a:solidFill>
            </a:endParaRPr>
          </a:p>
          <a:p>
            <a:endParaRPr lang="pt-BR" sz="1600" dirty="0">
              <a:solidFill>
                <a:schemeClr val="tx1"/>
              </a:solidFill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Exames cardiológicos**</a:t>
            </a:r>
          </a:p>
          <a:p>
            <a:r>
              <a:rPr lang="pt-BR" sz="1200" dirty="0">
                <a:solidFill>
                  <a:schemeClr val="tx1"/>
                </a:solidFill>
              </a:rPr>
              <a:t>-Teste Ergométrico</a:t>
            </a:r>
          </a:p>
          <a:p>
            <a:r>
              <a:rPr lang="pt-BR" sz="1200" dirty="0">
                <a:solidFill>
                  <a:schemeClr val="tx1"/>
                </a:solidFill>
              </a:rPr>
              <a:t>- Ecocardiograma</a:t>
            </a:r>
          </a:p>
          <a:p>
            <a:r>
              <a:rPr lang="pt-BR" sz="1200" dirty="0">
                <a:solidFill>
                  <a:schemeClr val="tx1"/>
                </a:solidFill>
              </a:rPr>
              <a:t>- MAPA</a:t>
            </a:r>
          </a:p>
          <a:p>
            <a:r>
              <a:rPr lang="pt-BR" sz="1200" dirty="0">
                <a:solidFill>
                  <a:schemeClr val="tx1"/>
                </a:solidFill>
              </a:rPr>
              <a:t>- Holter</a:t>
            </a:r>
          </a:p>
          <a:p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xmlns="" id="{2F8BD410-F074-43D9-9E46-6372CF55878E}"/>
              </a:ext>
            </a:extLst>
          </p:cNvPr>
          <p:cNvSpPr/>
          <p:nvPr/>
        </p:nvSpPr>
        <p:spPr>
          <a:xfrm>
            <a:off x="134079" y="2928149"/>
            <a:ext cx="3536534" cy="17432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tx1"/>
                </a:solidFill>
              </a:rPr>
              <a:t>PONTO DE APOIO</a:t>
            </a: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O ENFERMEIRO coordenador do ciclo de atenção contínua, r</a:t>
            </a:r>
            <a:r>
              <a:rPr lang="pt-BR" sz="1300" dirty="0">
                <a:solidFill>
                  <a:schemeClr val="tx1"/>
                </a:solidFill>
              </a:rPr>
              <a:t>ealiza o monitoramento dos registros nos prontuários de acordo com os roteiros de atendimento e checklist de revisão do prontuário e intervém em tempo real.  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C855DFBD-14BE-4E8D-BFDE-BA19A6A09983}"/>
              </a:ext>
            </a:extLst>
          </p:cNvPr>
          <p:cNvSpPr>
            <a:spLocks noChangeAspect="1"/>
          </p:cNvSpPr>
          <p:nvPr/>
        </p:nvSpPr>
        <p:spPr>
          <a:xfrm>
            <a:off x="3783638" y="1630508"/>
            <a:ext cx="3809315" cy="3739182"/>
          </a:xfrm>
          <a:prstGeom prst="ellipse">
            <a:avLst/>
          </a:prstGeom>
          <a:solidFill>
            <a:srgbClr val="F8F8FA"/>
          </a:solidFill>
          <a:ln w="349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CICLO DE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ATENÇÃO CONTÍNUA</a:t>
            </a:r>
            <a:endParaRPr lang="pt-BR" sz="14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Registro no prontuário único da pessoa usuária de todos os atendimentos individuais sequenciais, exames e procedimentos especializados.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xmlns="" id="{DBE6310F-33C3-4D6D-A1C8-07AFD407667D}"/>
              </a:ext>
            </a:extLst>
          </p:cNvPr>
          <p:cNvSpPr/>
          <p:nvPr/>
        </p:nvSpPr>
        <p:spPr>
          <a:xfrm>
            <a:off x="2510461" y="1101413"/>
            <a:ext cx="2503549" cy="11834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 EQUIPE discute o caso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para elaboração do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PLANO DE CUIDADOS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INTEGRADO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xmlns="" id="{DF1BA2DC-DE99-4A4A-ABD2-E961E62F834C}"/>
              </a:ext>
            </a:extLst>
          </p:cNvPr>
          <p:cNvSpPr/>
          <p:nvPr/>
        </p:nvSpPr>
        <p:spPr>
          <a:xfrm>
            <a:off x="6608516" y="836682"/>
            <a:ext cx="2764108" cy="6344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Serviço do Pé diabético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usuário com ulceras ativas 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xmlns="" id="{2148D43B-4ECA-481C-8A7E-B3E3818B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31" y="49947"/>
            <a:ext cx="11719166" cy="582167"/>
          </a:xfrm>
        </p:spPr>
        <p:txBody>
          <a:bodyPr>
            <a:noAutofit/>
          </a:bodyPr>
          <a:lstStyle/>
          <a:p>
            <a:r>
              <a:rPr lang="pt-BR" sz="2200" dirty="0"/>
              <a:t>Fluxo do prontuário no ambulatório – Atenção Contínua da linha de cuidado da pessoa com DM|HAS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xmlns="" id="{528A999F-FCD5-4E01-821C-72668259F4E9}"/>
              </a:ext>
            </a:extLst>
          </p:cNvPr>
          <p:cNvSpPr/>
          <p:nvPr/>
        </p:nvSpPr>
        <p:spPr>
          <a:xfrm>
            <a:off x="2352107" y="5415612"/>
            <a:ext cx="1994781" cy="4303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Eletrocardiograma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xmlns="" id="{2B41D08A-9203-4E85-A72A-C6647C237B3E}"/>
              </a:ext>
            </a:extLst>
          </p:cNvPr>
          <p:cNvSpPr/>
          <p:nvPr/>
        </p:nvSpPr>
        <p:spPr>
          <a:xfrm>
            <a:off x="5270988" y="6110382"/>
            <a:ext cx="2188323" cy="48337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Avaliação do Índice Tornozelo-Braquial (ITB)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xmlns="" id="{2A91C80C-066A-4EE0-9DE8-E4926978EA29}"/>
              </a:ext>
            </a:extLst>
          </p:cNvPr>
          <p:cNvSpPr/>
          <p:nvPr/>
        </p:nvSpPr>
        <p:spPr>
          <a:xfrm>
            <a:off x="7320252" y="1605303"/>
            <a:ext cx="2567458" cy="4465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Retinografia sem contraste</a:t>
            </a:r>
          </a:p>
        </p:txBody>
      </p:sp>
      <p:sp>
        <p:nvSpPr>
          <p:cNvPr id="70" name="Chave Esquerda 69">
            <a:extLst>
              <a:ext uri="{FF2B5EF4-FFF2-40B4-BE49-F238E27FC236}">
                <a16:creationId xmlns:a16="http://schemas.microsoft.com/office/drawing/2014/main" xmlns="" id="{66D8908D-BE61-4260-A4DA-DD6B9722F260}"/>
              </a:ext>
            </a:extLst>
          </p:cNvPr>
          <p:cNvSpPr/>
          <p:nvPr/>
        </p:nvSpPr>
        <p:spPr>
          <a:xfrm>
            <a:off x="9532747" y="4028074"/>
            <a:ext cx="517183" cy="1130599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xmlns="" id="{329F6895-CBD7-4082-A781-B1BD69E7674F}"/>
              </a:ext>
            </a:extLst>
          </p:cNvPr>
          <p:cNvCxnSpPr>
            <a:cxnSpLocks/>
          </p:cNvCxnSpPr>
          <p:nvPr/>
        </p:nvCxnSpPr>
        <p:spPr>
          <a:xfrm>
            <a:off x="9334185" y="5265113"/>
            <a:ext cx="0" cy="32629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xmlns="" id="{37A2B93F-9C81-4D7C-961C-237272FAE080}"/>
              </a:ext>
            </a:extLst>
          </p:cNvPr>
          <p:cNvCxnSpPr>
            <a:cxnSpLocks/>
          </p:cNvCxnSpPr>
          <p:nvPr/>
        </p:nvCxnSpPr>
        <p:spPr>
          <a:xfrm flipV="1">
            <a:off x="9879371" y="1770310"/>
            <a:ext cx="439169" cy="313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D10E58D5-67E9-4278-8AA0-BA2E3CD71FB0}"/>
              </a:ext>
            </a:extLst>
          </p:cNvPr>
          <p:cNvGrpSpPr/>
          <p:nvPr/>
        </p:nvGrpSpPr>
        <p:grpSpPr>
          <a:xfrm>
            <a:off x="3598735" y="4805943"/>
            <a:ext cx="706011" cy="615301"/>
            <a:chOff x="4830519" y="1238609"/>
            <a:chExt cx="955037" cy="866009"/>
          </a:xfrm>
        </p:grpSpPr>
        <p:pic>
          <p:nvPicPr>
            <p:cNvPr id="45" name="Gráfico 44" descr="Documento">
              <a:extLst>
                <a:ext uri="{FF2B5EF4-FFF2-40B4-BE49-F238E27FC236}">
                  <a16:creationId xmlns:a16="http://schemas.microsoft.com/office/drawing/2014/main" xmlns="" id="{4DF75AC1-EC8B-4967-8C7E-FCBD64BE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xmlns="" id="{8104C878-A56D-4AFB-8B3D-0DC1EA3B3DE2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xmlns="" id="{E90BA6CB-074C-4E5D-BE17-078B3CC830D3}"/>
              </a:ext>
            </a:extLst>
          </p:cNvPr>
          <p:cNvGrpSpPr/>
          <p:nvPr/>
        </p:nvGrpSpPr>
        <p:grpSpPr>
          <a:xfrm>
            <a:off x="4049710" y="5231787"/>
            <a:ext cx="706011" cy="615301"/>
            <a:chOff x="4830519" y="1238609"/>
            <a:chExt cx="955037" cy="866009"/>
          </a:xfrm>
        </p:grpSpPr>
        <p:pic>
          <p:nvPicPr>
            <p:cNvPr id="49" name="Gráfico 48" descr="Documento">
              <a:extLst>
                <a:ext uri="{FF2B5EF4-FFF2-40B4-BE49-F238E27FC236}">
                  <a16:creationId xmlns:a16="http://schemas.microsoft.com/office/drawing/2014/main" xmlns="" id="{A1E4BCC6-6B4E-4414-9EF6-DBFD8F520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xmlns="" id="{76101A38-27BA-42A1-AA6F-E5180F0A07C6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xmlns="" id="{05D7FBCE-B2C0-4747-B575-39A0EE0EF1A0}"/>
              </a:ext>
            </a:extLst>
          </p:cNvPr>
          <p:cNvGrpSpPr/>
          <p:nvPr/>
        </p:nvGrpSpPr>
        <p:grpSpPr>
          <a:xfrm>
            <a:off x="4689715" y="5539437"/>
            <a:ext cx="706011" cy="615301"/>
            <a:chOff x="4830519" y="1238609"/>
            <a:chExt cx="955037" cy="866009"/>
          </a:xfrm>
        </p:grpSpPr>
        <p:pic>
          <p:nvPicPr>
            <p:cNvPr id="59" name="Gráfico 58" descr="Documento">
              <a:extLst>
                <a:ext uri="{FF2B5EF4-FFF2-40B4-BE49-F238E27FC236}">
                  <a16:creationId xmlns:a16="http://schemas.microsoft.com/office/drawing/2014/main" xmlns="" id="{910E783E-1B2C-4EF6-83CD-EEE804927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CE7AC1A7-A130-4F02-8C12-558667AE014B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xmlns="" id="{3CDA9628-DC0C-413E-B5FE-A1266AD053E6}"/>
              </a:ext>
            </a:extLst>
          </p:cNvPr>
          <p:cNvGrpSpPr/>
          <p:nvPr/>
        </p:nvGrpSpPr>
        <p:grpSpPr>
          <a:xfrm>
            <a:off x="6705960" y="5113593"/>
            <a:ext cx="706011" cy="615301"/>
            <a:chOff x="4830519" y="1238609"/>
            <a:chExt cx="955037" cy="866009"/>
          </a:xfrm>
        </p:grpSpPr>
        <p:pic>
          <p:nvPicPr>
            <p:cNvPr id="62" name="Gráfico 61" descr="Documento">
              <a:extLst>
                <a:ext uri="{FF2B5EF4-FFF2-40B4-BE49-F238E27FC236}">
                  <a16:creationId xmlns:a16="http://schemas.microsoft.com/office/drawing/2014/main" xmlns="" id="{415B995A-9E82-45EF-A105-3A06E06B3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xmlns="" id="{39C3015B-9C0C-447E-9C49-C27B38313879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xmlns="" id="{7422E459-09F9-4EA2-ABA8-C944A4530748}"/>
              </a:ext>
            </a:extLst>
          </p:cNvPr>
          <p:cNvGrpSpPr/>
          <p:nvPr/>
        </p:nvGrpSpPr>
        <p:grpSpPr>
          <a:xfrm>
            <a:off x="5846439" y="5493946"/>
            <a:ext cx="706011" cy="615301"/>
            <a:chOff x="4830519" y="1238609"/>
            <a:chExt cx="955037" cy="866009"/>
          </a:xfrm>
        </p:grpSpPr>
        <p:pic>
          <p:nvPicPr>
            <p:cNvPr id="65" name="Gráfico 64" descr="Documento">
              <a:extLst>
                <a:ext uri="{FF2B5EF4-FFF2-40B4-BE49-F238E27FC236}">
                  <a16:creationId xmlns:a16="http://schemas.microsoft.com/office/drawing/2014/main" xmlns="" id="{2AE9D97E-66E0-4BE7-9D53-FF2CA3338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xmlns="" id="{F069EE11-F9B5-401F-B075-F8DD34E0E398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xmlns="" id="{F97CC8A2-A1CB-43DD-BC38-ED05F939ED18}"/>
              </a:ext>
            </a:extLst>
          </p:cNvPr>
          <p:cNvGrpSpPr/>
          <p:nvPr/>
        </p:nvGrpSpPr>
        <p:grpSpPr>
          <a:xfrm>
            <a:off x="7712891" y="4801475"/>
            <a:ext cx="706011" cy="615301"/>
            <a:chOff x="4830519" y="1238609"/>
            <a:chExt cx="955037" cy="866009"/>
          </a:xfrm>
        </p:grpSpPr>
        <p:pic>
          <p:nvPicPr>
            <p:cNvPr id="68" name="Gráfico 67" descr="Documento">
              <a:extLst>
                <a:ext uri="{FF2B5EF4-FFF2-40B4-BE49-F238E27FC236}">
                  <a16:creationId xmlns:a16="http://schemas.microsoft.com/office/drawing/2014/main" xmlns="" id="{BAE40A95-BBDA-4012-81DA-AA842A7B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xmlns="" id="{30B4D5E1-09A4-4164-A8A3-A19B6AE533A3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xmlns="" id="{30B3FF3E-9BB7-4E1C-B711-F7104A538A40}"/>
              </a:ext>
            </a:extLst>
          </p:cNvPr>
          <p:cNvGrpSpPr/>
          <p:nvPr/>
        </p:nvGrpSpPr>
        <p:grpSpPr>
          <a:xfrm>
            <a:off x="7583707" y="4088034"/>
            <a:ext cx="706011" cy="615301"/>
            <a:chOff x="4830519" y="1238609"/>
            <a:chExt cx="955037" cy="866009"/>
          </a:xfrm>
        </p:grpSpPr>
        <p:pic>
          <p:nvPicPr>
            <p:cNvPr id="72" name="Gráfico 71" descr="Documento">
              <a:extLst>
                <a:ext uri="{FF2B5EF4-FFF2-40B4-BE49-F238E27FC236}">
                  <a16:creationId xmlns:a16="http://schemas.microsoft.com/office/drawing/2014/main" xmlns="" id="{F27BE8A9-6C78-4331-AF14-1ABC4A35E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xmlns="" id="{A0AC5BD7-2B31-4E5A-A6F6-1B502F5EA5BF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xmlns="" id="{55C65406-8A5B-4C8E-9D63-E7294D434D47}"/>
              </a:ext>
            </a:extLst>
          </p:cNvPr>
          <p:cNvGrpSpPr/>
          <p:nvPr/>
        </p:nvGrpSpPr>
        <p:grpSpPr>
          <a:xfrm>
            <a:off x="7915551" y="2803127"/>
            <a:ext cx="706011" cy="615301"/>
            <a:chOff x="4830519" y="1238609"/>
            <a:chExt cx="955037" cy="866009"/>
          </a:xfrm>
        </p:grpSpPr>
        <p:pic>
          <p:nvPicPr>
            <p:cNvPr id="75" name="Gráfico 74" descr="Documento">
              <a:extLst>
                <a:ext uri="{FF2B5EF4-FFF2-40B4-BE49-F238E27FC236}">
                  <a16:creationId xmlns:a16="http://schemas.microsoft.com/office/drawing/2014/main" xmlns="" id="{94B1CD0E-8098-4BA2-8160-03DE9A56F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xmlns="" id="{80B8886F-2D0C-4E20-93F6-EC3F1398A73E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xmlns="" id="{53613046-9EDA-48F4-A902-E72327891E8F}"/>
              </a:ext>
            </a:extLst>
          </p:cNvPr>
          <p:cNvGrpSpPr/>
          <p:nvPr/>
        </p:nvGrpSpPr>
        <p:grpSpPr>
          <a:xfrm>
            <a:off x="6442762" y="1165612"/>
            <a:ext cx="706011" cy="615301"/>
            <a:chOff x="4830519" y="1238609"/>
            <a:chExt cx="955037" cy="866009"/>
          </a:xfrm>
        </p:grpSpPr>
        <p:pic>
          <p:nvPicPr>
            <p:cNvPr id="80" name="Gráfico 79" descr="Documento">
              <a:extLst>
                <a:ext uri="{FF2B5EF4-FFF2-40B4-BE49-F238E27FC236}">
                  <a16:creationId xmlns:a16="http://schemas.microsoft.com/office/drawing/2014/main" xmlns="" id="{D4FD944F-C926-4D8C-B35D-6C549360D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xmlns="" id="{FCC275B9-CB72-41BD-A5E8-B18A735144C1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xmlns="" id="{D6A40D77-451E-4CDF-8AD5-5737D0A3E11B}"/>
              </a:ext>
            </a:extLst>
          </p:cNvPr>
          <p:cNvGrpSpPr/>
          <p:nvPr/>
        </p:nvGrpSpPr>
        <p:grpSpPr>
          <a:xfrm>
            <a:off x="7090603" y="1823494"/>
            <a:ext cx="706011" cy="615301"/>
            <a:chOff x="4830519" y="1238609"/>
            <a:chExt cx="955037" cy="866009"/>
          </a:xfrm>
        </p:grpSpPr>
        <p:pic>
          <p:nvPicPr>
            <p:cNvPr id="83" name="Gráfico 82" descr="Documento">
              <a:extLst>
                <a:ext uri="{FF2B5EF4-FFF2-40B4-BE49-F238E27FC236}">
                  <a16:creationId xmlns:a16="http://schemas.microsoft.com/office/drawing/2014/main" xmlns="" id="{BE43F6DE-EC2C-499F-ADB7-E4CBA483D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xmlns="" id="{78547049-5152-4231-A7D4-536E0B8CECEF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xmlns="" id="{820D85A7-0361-4CB2-BFD2-5EA126856418}"/>
              </a:ext>
            </a:extLst>
          </p:cNvPr>
          <p:cNvGrpSpPr/>
          <p:nvPr/>
        </p:nvGrpSpPr>
        <p:grpSpPr>
          <a:xfrm>
            <a:off x="7556847" y="2252886"/>
            <a:ext cx="706011" cy="615301"/>
            <a:chOff x="4830519" y="1238609"/>
            <a:chExt cx="955037" cy="866009"/>
          </a:xfrm>
        </p:grpSpPr>
        <p:pic>
          <p:nvPicPr>
            <p:cNvPr id="86" name="Gráfico 85" descr="Documento">
              <a:extLst>
                <a:ext uri="{FF2B5EF4-FFF2-40B4-BE49-F238E27FC236}">
                  <a16:creationId xmlns:a16="http://schemas.microsoft.com/office/drawing/2014/main" xmlns="" id="{A3D74092-12DC-4180-A260-6329F35B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072BA496-85E4-494D-89D6-0F1730F9A556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xmlns="" id="{3AE586A3-2D11-4A47-B71B-EA9C336788EF}"/>
              </a:ext>
            </a:extLst>
          </p:cNvPr>
          <p:cNvGrpSpPr/>
          <p:nvPr/>
        </p:nvGrpSpPr>
        <p:grpSpPr>
          <a:xfrm>
            <a:off x="4909689" y="959862"/>
            <a:ext cx="706011" cy="615301"/>
            <a:chOff x="4830519" y="1238609"/>
            <a:chExt cx="955037" cy="866009"/>
          </a:xfrm>
        </p:grpSpPr>
        <p:pic>
          <p:nvPicPr>
            <p:cNvPr id="89" name="Gráfico 88" descr="Documento">
              <a:extLst>
                <a:ext uri="{FF2B5EF4-FFF2-40B4-BE49-F238E27FC236}">
                  <a16:creationId xmlns:a16="http://schemas.microsoft.com/office/drawing/2014/main" xmlns="" id="{4D71C180-EA55-4F43-92FA-05E04C4BF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xmlns="" id="{F2AA1372-FCB3-4BAA-A765-BE38EA8A0FC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94" name="Agrupar 93">
            <a:extLst>
              <a:ext uri="{FF2B5EF4-FFF2-40B4-BE49-F238E27FC236}">
                <a16:creationId xmlns:a16="http://schemas.microsoft.com/office/drawing/2014/main" xmlns="" id="{B58ADC29-D1A7-4748-B495-903A8B55C133}"/>
              </a:ext>
            </a:extLst>
          </p:cNvPr>
          <p:cNvGrpSpPr/>
          <p:nvPr/>
        </p:nvGrpSpPr>
        <p:grpSpPr>
          <a:xfrm>
            <a:off x="4289384" y="1918796"/>
            <a:ext cx="926316" cy="787282"/>
            <a:chOff x="4771631" y="1238609"/>
            <a:chExt cx="955037" cy="835799"/>
          </a:xfrm>
        </p:grpSpPr>
        <p:pic>
          <p:nvPicPr>
            <p:cNvPr id="95" name="Gráfico 94" descr="Documento">
              <a:extLst>
                <a:ext uri="{FF2B5EF4-FFF2-40B4-BE49-F238E27FC236}">
                  <a16:creationId xmlns:a16="http://schemas.microsoft.com/office/drawing/2014/main" xmlns="" id="{08E080A1-E89C-439D-BC07-FB1EAD1A1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69749" y="1238609"/>
              <a:ext cx="558800" cy="558800"/>
            </a:xfrm>
            <a:prstGeom prst="rect">
              <a:avLst/>
            </a:prstGeom>
          </p:spPr>
        </p:pic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9D15C44-A294-41FD-BC23-33CD490F1A41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PRONTUÁRIO </a:t>
              </a:r>
              <a:r>
                <a:rPr lang="pt-BR" sz="1200" dirty="0"/>
                <a:t> </a:t>
              </a:r>
            </a:p>
          </p:txBody>
        </p:sp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xmlns="" id="{05D8FDF6-9972-4225-B8A1-B3BA02DE5284}"/>
              </a:ext>
            </a:extLst>
          </p:cNvPr>
          <p:cNvGrpSpPr/>
          <p:nvPr/>
        </p:nvGrpSpPr>
        <p:grpSpPr>
          <a:xfrm>
            <a:off x="2844800" y="3027061"/>
            <a:ext cx="671959" cy="483560"/>
            <a:chOff x="4830519" y="1238609"/>
            <a:chExt cx="955037" cy="866009"/>
          </a:xfrm>
        </p:grpSpPr>
        <p:pic>
          <p:nvPicPr>
            <p:cNvPr id="101" name="Gráfico 100" descr="Documento">
              <a:extLst>
                <a:ext uri="{FF2B5EF4-FFF2-40B4-BE49-F238E27FC236}">
                  <a16:creationId xmlns:a16="http://schemas.microsoft.com/office/drawing/2014/main" xmlns="" id="{31DA04BA-402C-4580-A1C4-67EB67BE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xmlns="" id="{7525C03A-2873-412F-8F8C-E3DF9F13DA79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103" name="Agrupar 102">
            <a:extLst>
              <a:ext uri="{FF2B5EF4-FFF2-40B4-BE49-F238E27FC236}">
                <a16:creationId xmlns:a16="http://schemas.microsoft.com/office/drawing/2014/main" xmlns="" id="{AA138FB6-E589-4861-9718-8EB728A0BF5A}"/>
              </a:ext>
            </a:extLst>
          </p:cNvPr>
          <p:cNvGrpSpPr/>
          <p:nvPr/>
        </p:nvGrpSpPr>
        <p:grpSpPr>
          <a:xfrm>
            <a:off x="10280633" y="6111173"/>
            <a:ext cx="706011" cy="756830"/>
            <a:chOff x="4830519" y="1238609"/>
            <a:chExt cx="955037" cy="866009"/>
          </a:xfrm>
        </p:grpSpPr>
        <p:pic>
          <p:nvPicPr>
            <p:cNvPr id="104" name="Gráfico 103" descr="Documento">
              <a:extLst>
                <a:ext uri="{FF2B5EF4-FFF2-40B4-BE49-F238E27FC236}">
                  <a16:creationId xmlns:a16="http://schemas.microsoft.com/office/drawing/2014/main" xmlns="" id="{3D9D9F19-D924-4E17-BCF0-2C8FF8E9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xmlns="" id="{03F84E87-0022-436C-8D01-01AEB9A6C9AB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xmlns="" id="{8517B74B-7370-409C-A897-70F6BBAFF45E}"/>
              </a:ext>
            </a:extLst>
          </p:cNvPr>
          <p:cNvGrpSpPr/>
          <p:nvPr/>
        </p:nvGrpSpPr>
        <p:grpSpPr>
          <a:xfrm>
            <a:off x="11431502" y="1188146"/>
            <a:ext cx="706011" cy="615301"/>
            <a:chOff x="4830519" y="1238609"/>
            <a:chExt cx="955037" cy="866009"/>
          </a:xfrm>
        </p:grpSpPr>
        <p:pic>
          <p:nvPicPr>
            <p:cNvPr id="107" name="Gráfico 106" descr="Documento">
              <a:extLst>
                <a:ext uri="{FF2B5EF4-FFF2-40B4-BE49-F238E27FC236}">
                  <a16:creationId xmlns:a16="http://schemas.microsoft.com/office/drawing/2014/main" xmlns="" id="{FDF32DD0-237D-40F6-B8E8-CAC804E6F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xmlns="" id="{71BE4548-5FFA-48D5-B677-97DCF62DE4E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xmlns="" id="{9F35FDA8-CE3B-48CA-BA3B-E0E9317E1C21}"/>
              </a:ext>
            </a:extLst>
          </p:cNvPr>
          <p:cNvGrpSpPr/>
          <p:nvPr/>
        </p:nvGrpSpPr>
        <p:grpSpPr>
          <a:xfrm>
            <a:off x="11036061" y="4789790"/>
            <a:ext cx="706011" cy="615301"/>
            <a:chOff x="4830519" y="1238609"/>
            <a:chExt cx="955037" cy="866009"/>
          </a:xfrm>
        </p:grpSpPr>
        <p:pic>
          <p:nvPicPr>
            <p:cNvPr id="110" name="Gráfico 109" descr="Documento">
              <a:extLst>
                <a:ext uri="{FF2B5EF4-FFF2-40B4-BE49-F238E27FC236}">
                  <a16:creationId xmlns:a16="http://schemas.microsoft.com/office/drawing/2014/main" xmlns="" id="{CE2497C2-48A1-4FBA-9CAF-16BB77BF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xmlns="" id="{E8278DF3-BB0C-40CC-9EAC-72D8DCCC5CD2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112" name="Agrupar 111">
            <a:extLst>
              <a:ext uri="{FF2B5EF4-FFF2-40B4-BE49-F238E27FC236}">
                <a16:creationId xmlns:a16="http://schemas.microsoft.com/office/drawing/2014/main" xmlns="" id="{24BF207B-FACC-448E-9D75-0BAFCDB6749C}"/>
              </a:ext>
            </a:extLst>
          </p:cNvPr>
          <p:cNvGrpSpPr/>
          <p:nvPr/>
        </p:nvGrpSpPr>
        <p:grpSpPr>
          <a:xfrm>
            <a:off x="11083169" y="4075657"/>
            <a:ext cx="706011" cy="615301"/>
            <a:chOff x="4830519" y="1238609"/>
            <a:chExt cx="955037" cy="866009"/>
          </a:xfrm>
        </p:grpSpPr>
        <p:pic>
          <p:nvPicPr>
            <p:cNvPr id="113" name="Gráfico 112" descr="Documento">
              <a:extLst>
                <a:ext uri="{FF2B5EF4-FFF2-40B4-BE49-F238E27FC236}">
                  <a16:creationId xmlns:a16="http://schemas.microsoft.com/office/drawing/2014/main" xmlns="" id="{B1B883C5-C59D-4595-B46A-167217374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14" name="CaixaDeTexto 113">
              <a:extLst>
                <a:ext uri="{FF2B5EF4-FFF2-40B4-BE49-F238E27FC236}">
                  <a16:creationId xmlns:a16="http://schemas.microsoft.com/office/drawing/2014/main" xmlns="" id="{387F624C-34F5-4F51-86FD-4CE18282F09C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xmlns="" id="{CC4DD35D-43EA-433E-8826-95FA4B85B939}"/>
              </a:ext>
            </a:extLst>
          </p:cNvPr>
          <p:cNvCxnSpPr>
            <a:cxnSpLocks/>
          </p:cNvCxnSpPr>
          <p:nvPr/>
        </p:nvCxnSpPr>
        <p:spPr>
          <a:xfrm flipV="1">
            <a:off x="933347" y="1617308"/>
            <a:ext cx="0" cy="1255460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9" name="Agrupar 118">
            <a:extLst>
              <a:ext uri="{FF2B5EF4-FFF2-40B4-BE49-F238E27FC236}">
                <a16:creationId xmlns:a16="http://schemas.microsoft.com/office/drawing/2014/main" xmlns="" id="{C0C31CCA-6F85-48B0-B8A5-5E4DCAF7E216}"/>
              </a:ext>
            </a:extLst>
          </p:cNvPr>
          <p:cNvGrpSpPr/>
          <p:nvPr/>
        </p:nvGrpSpPr>
        <p:grpSpPr>
          <a:xfrm>
            <a:off x="223154" y="1874326"/>
            <a:ext cx="706011" cy="615301"/>
            <a:chOff x="4830519" y="1238609"/>
            <a:chExt cx="955037" cy="866009"/>
          </a:xfrm>
        </p:grpSpPr>
        <p:pic>
          <p:nvPicPr>
            <p:cNvPr id="120" name="Gráfico 119" descr="Documento">
              <a:extLst>
                <a:ext uri="{FF2B5EF4-FFF2-40B4-BE49-F238E27FC236}">
                  <a16:creationId xmlns:a16="http://schemas.microsoft.com/office/drawing/2014/main" xmlns="" id="{08BCCB3E-7B7C-4684-A965-734A430D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xmlns="" id="{2D728751-D808-4528-B30E-E88DA127E3D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sp>
        <p:nvSpPr>
          <p:cNvPr id="122" name="Retângulo: Cantos Arredondados 121">
            <a:extLst>
              <a:ext uri="{FF2B5EF4-FFF2-40B4-BE49-F238E27FC236}">
                <a16:creationId xmlns:a16="http://schemas.microsoft.com/office/drawing/2014/main" xmlns="" id="{16D3FA32-C273-4A2D-A959-F63D1821C099}"/>
              </a:ext>
            </a:extLst>
          </p:cNvPr>
          <p:cNvSpPr/>
          <p:nvPr/>
        </p:nvSpPr>
        <p:spPr>
          <a:xfrm>
            <a:off x="134078" y="764180"/>
            <a:ext cx="2003030" cy="85312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50" dirty="0">
                <a:solidFill>
                  <a:schemeClr val="tx1"/>
                </a:solidFill>
              </a:rPr>
              <a:t>RECEPÇÃO|SERVIÇO DE ARQUIVO DE PRONTUÁRIO (SAP)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9FBD1A8D-E408-464E-8CB0-948E01D2550A}"/>
              </a:ext>
            </a:extLst>
          </p:cNvPr>
          <p:cNvSpPr txBox="1"/>
          <p:nvPr/>
        </p:nvSpPr>
        <p:spPr>
          <a:xfrm>
            <a:off x="1003049" y="1744321"/>
            <a:ext cx="1416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Conferência do prontuário, checar a entrega no registro de controle  e  arquivamento pela  recepção/SAP.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BCD0DDC6-0F54-4762-AE26-6D28D374E979}"/>
              </a:ext>
            </a:extLst>
          </p:cNvPr>
          <p:cNvSpPr txBox="1"/>
          <p:nvPr/>
        </p:nvSpPr>
        <p:spPr>
          <a:xfrm>
            <a:off x="16103" y="6098562"/>
            <a:ext cx="3411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*Especialidades internas mediante a solicitação de interconsulta de acordo com a necessidade do usuário</a:t>
            </a:r>
          </a:p>
          <a:p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** Realizados a partir da solicitação do cardiologista</a:t>
            </a:r>
          </a:p>
          <a:p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*** Realizados a partir da solicitação do oftalmologista</a:t>
            </a:r>
            <a:endParaRPr lang="pt-BR" sz="1100" dirty="0"/>
          </a:p>
        </p:txBody>
      </p:sp>
      <p:sp>
        <p:nvSpPr>
          <p:cNvPr id="125" name="Retângulo: Cantos Arredondados 124">
            <a:extLst>
              <a:ext uri="{FF2B5EF4-FFF2-40B4-BE49-F238E27FC236}">
                <a16:creationId xmlns:a16="http://schemas.microsoft.com/office/drawing/2014/main" xmlns="" id="{E8AB93F1-A8D8-4F58-8C25-0E97E4DC265B}"/>
              </a:ext>
            </a:extLst>
          </p:cNvPr>
          <p:cNvSpPr/>
          <p:nvPr/>
        </p:nvSpPr>
        <p:spPr>
          <a:xfrm>
            <a:off x="10142286" y="2083676"/>
            <a:ext cx="1900328" cy="123409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tx1"/>
                </a:solidFill>
              </a:rPr>
              <a:t>Exames oftalmológicos***</a:t>
            </a:r>
          </a:p>
          <a:p>
            <a:r>
              <a:rPr lang="pt-BR" sz="1200" dirty="0">
                <a:solidFill>
                  <a:schemeClr val="tx1"/>
                </a:solidFill>
              </a:rPr>
              <a:t>-Angiofluoresceinografia- - Fotocoagulação à laser</a:t>
            </a:r>
          </a:p>
          <a:p>
            <a:r>
              <a:rPr lang="pt-BR" sz="1200" dirty="0">
                <a:solidFill>
                  <a:schemeClr val="tx1"/>
                </a:solidFill>
              </a:rPr>
              <a:t>- OCT</a:t>
            </a:r>
          </a:p>
          <a:p>
            <a:r>
              <a:rPr lang="pt-BR" sz="1200" dirty="0">
                <a:solidFill>
                  <a:schemeClr val="tx1"/>
                </a:solidFill>
              </a:rPr>
              <a:t>- Injeção intra vítreo</a:t>
            </a: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126" name="Agrupar 125">
            <a:extLst>
              <a:ext uri="{FF2B5EF4-FFF2-40B4-BE49-F238E27FC236}">
                <a16:creationId xmlns:a16="http://schemas.microsoft.com/office/drawing/2014/main" xmlns="" id="{F573E4E3-D52C-4C34-B1D7-2ECF29B7232D}"/>
              </a:ext>
            </a:extLst>
          </p:cNvPr>
          <p:cNvGrpSpPr/>
          <p:nvPr/>
        </p:nvGrpSpPr>
        <p:grpSpPr>
          <a:xfrm>
            <a:off x="11564813" y="2933547"/>
            <a:ext cx="706011" cy="615301"/>
            <a:chOff x="4830519" y="1238609"/>
            <a:chExt cx="955037" cy="866009"/>
          </a:xfrm>
        </p:grpSpPr>
        <p:pic>
          <p:nvPicPr>
            <p:cNvPr id="127" name="Gráfico 126" descr="Documento">
              <a:extLst>
                <a:ext uri="{FF2B5EF4-FFF2-40B4-BE49-F238E27FC236}">
                  <a16:creationId xmlns:a16="http://schemas.microsoft.com/office/drawing/2014/main" xmlns="" id="{2EEED2E2-7865-437F-97EA-E9BC4978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28" name="CaixaDeTexto 127">
              <a:extLst>
                <a:ext uri="{FF2B5EF4-FFF2-40B4-BE49-F238E27FC236}">
                  <a16:creationId xmlns:a16="http://schemas.microsoft.com/office/drawing/2014/main" xmlns="" id="{60F9529E-C795-4FD7-86A8-81ED14275847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sp>
        <p:nvSpPr>
          <p:cNvPr id="129" name="Retângulo: Cantos Arredondados 128">
            <a:extLst>
              <a:ext uri="{FF2B5EF4-FFF2-40B4-BE49-F238E27FC236}">
                <a16:creationId xmlns:a16="http://schemas.microsoft.com/office/drawing/2014/main" xmlns="" id="{26C9AF55-57E3-4ED5-A193-9915B145881F}"/>
              </a:ext>
            </a:extLst>
          </p:cNvPr>
          <p:cNvSpPr/>
          <p:nvPr/>
        </p:nvSpPr>
        <p:spPr>
          <a:xfrm>
            <a:off x="8189039" y="3427928"/>
            <a:ext cx="1900328" cy="4303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Farmacêutico Clínico</a:t>
            </a:r>
          </a:p>
        </p:txBody>
      </p:sp>
      <p:grpSp>
        <p:nvGrpSpPr>
          <p:cNvPr id="130" name="Agrupar 129">
            <a:extLst>
              <a:ext uri="{FF2B5EF4-FFF2-40B4-BE49-F238E27FC236}">
                <a16:creationId xmlns:a16="http://schemas.microsoft.com/office/drawing/2014/main" xmlns="" id="{8D99F74F-F213-4121-AE0B-CCB26EFAD9F7}"/>
              </a:ext>
            </a:extLst>
          </p:cNvPr>
          <p:cNvGrpSpPr/>
          <p:nvPr/>
        </p:nvGrpSpPr>
        <p:grpSpPr>
          <a:xfrm>
            <a:off x="7803727" y="3490836"/>
            <a:ext cx="706011" cy="615301"/>
            <a:chOff x="4830519" y="1238609"/>
            <a:chExt cx="955037" cy="866009"/>
          </a:xfrm>
        </p:grpSpPr>
        <p:pic>
          <p:nvPicPr>
            <p:cNvPr id="131" name="Gráfico 130" descr="Documento">
              <a:extLst>
                <a:ext uri="{FF2B5EF4-FFF2-40B4-BE49-F238E27FC236}">
                  <a16:creationId xmlns:a16="http://schemas.microsoft.com/office/drawing/2014/main" xmlns="" id="{186CC524-E714-4195-BAD7-5C12272B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32" name="CaixaDeTexto 131">
              <a:extLst>
                <a:ext uri="{FF2B5EF4-FFF2-40B4-BE49-F238E27FC236}">
                  <a16:creationId xmlns:a16="http://schemas.microsoft.com/office/drawing/2014/main" xmlns="" id="{DBF6222E-B198-45F3-B099-56DE64002357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567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677FBF79-9273-48D0-8A33-79413AA00252}"/>
              </a:ext>
            </a:extLst>
          </p:cNvPr>
          <p:cNvSpPr/>
          <p:nvPr/>
        </p:nvSpPr>
        <p:spPr>
          <a:xfrm>
            <a:off x="0" y="-97809"/>
            <a:ext cx="12299932" cy="7053617"/>
          </a:xfrm>
          <a:prstGeom prst="rect">
            <a:avLst/>
          </a:prstGeom>
          <a:solidFill>
            <a:srgbClr val="F8F8F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micírculo 29">
            <a:extLst>
              <a:ext uri="{FF2B5EF4-FFF2-40B4-BE49-F238E27FC236}">
                <a16:creationId xmlns:a16="http://schemas.microsoft.com/office/drawing/2014/main" xmlns="" id="{BDA14305-DA91-40E4-A24F-D512A23FF0AB}"/>
              </a:ext>
            </a:extLst>
          </p:cNvPr>
          <p:cNvSpPr>
            <a:spLocks noChangeAspect="1"/>
          </p:cNvSpPr>
          <p:nvPr/>
        </p:nvSpPr>
        <p:spPr>
          <a:xfrm rot="8199034">
            <a:off x="2859316" y="685355"/>
            <a:ext cx="5770973" cy="5715700"/>
          </a:xfrm>
          <a:prstGeom prst="blockArc">
            <a:avLst>
              <a:gd name="adj1" fmla="val 5208087"/>
              <a:gd name="adj2" fmla="val 1935860"/>
              <a:gd name="adj3" fmla="val 497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xmlns="" id="{AC3C33E3-03C8-4B28-BEB5-97E55A16DE2B}"/>
              </a:ext>
            </a:extLst>
          </p:cNvPr>
          <p:cNvSpPr/>
          <p:nvPr/>
        </p:nvSpPr>
        <p:spPr>
          <a:xfrm>
            <a:off x="4374511" y="6180421"/>
            <a:ext cx="1832380" cy="4004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Enfermeiro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xmlns="" id="{67A77B87-D0D9-4AD3-831D-A152DA1DD7D4}"/>
              </a:ext>
            </a:extLst>
          </p:cNvPr>
          <p:cNvSpPr/>
          <p:nvPr/>
        </p:nvSpPr>
        <p:spPr>
          <a:xfrm>
            <a:off x="1909446" y="4918958"/>
            <a:ext cx="1896736" cy="36610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Psicólogo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xmlns="" id="{A8691AEF-88C9-4EB9-80D3-1E935E08A3AC}"/>
              </a:ext>
            </a:extLst>
          </p:cNvPr>
          <p:cNvSpPr/>
          <p:nvPr/>
        </p:nvSpPr>
        <p:spPr>
          <a:xfrm>
            <a:off x="5641279" y="712479"/>
            <a:ext cx="2143834" cy="41781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Assistente</a:t>
            </a:r>
            <a:r>
              <a:rPr lang="pt-BR" sz="1600" baseline="0" dirty="0">
                <a:solidFill>
                  <a:schemeClr val="tx1"/>
                </a:solidFill>
              </a:rPr>
              <a:t> Social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xmlns="" id="{92F26580-F411-4F55-AF6F-24AD17A40C6F}"/>
              </a:ext>
            </a:extLst>
          </p:cNvPr>
          <p:cNvSpPr/>
          <p:nvPr/>
        </p:nvSpPr>
        <p:spPr>
          <a:xfrm>
            <a:off x="2695394" y="5674884"/>
            <a:ext cx="1832381" cy="4004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Nutricionista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xmlns="" id="{B0C8FDD6-2AAF-415A-A138-2CB072CD2493}"/>
              </a:ext>
            </a:extLst>
          </p:cNvPr>
          <p:cNvSpPr/>
          <p:nvPr/>
        </p:nvSpPr>
        <p:spPr>
          <a:xfrm>
            <a:off x="8037139" y="2173352"/>
            <a:ext cx="2027692" cy="4465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Educador Físico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xmlns="" id="{0A53825A-292E-4026-A42E-FA2ECD8057C7}"/>
              </a:ext>
            </a:extLst>
          </p:cNvPr>
          <p:cNvSpPr/>
          <p:nvPr/>
        </p:nvSpPr>
        <p:spPr>
          <a:xfrm>
            <a:off x="6875494" y="5462138"/>
            <a:ext cx="1832380" cy="44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Geriatra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xmlns="" id="{9FB663E3-343D-4392-98A7-0C4AFDE2D190}"/>
              </a:ext>
            </a:extLst>
          </p:cNvPr>
          <p:cNvSpPr/>
          <p:nvPr/>
        </p:nvSpPr>
        <p:spPr>
          <a:xfrm>
            <a:off x="7974705" y="4474411"/>
            <a:ext cx="1900328" cy="3995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Farmacêutico Clínico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xmlns="" id="{3AFBCB4B-4D93-42F1-9A1E-B5B654A8A766}"/>
              </a:ext>
            </a:extLst>
          </p:cNvPr>
          <p:cNvSpPr/>
          <p:nvPr/>
        </p:nvSpPr>
        <p:spPr>
          <a:xfrm>
            <a:off x="8044904" y="3300622"/>
            <a:ext cx="1900328" cy="4303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Fisioterapeuta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xmlns="" id="{99E7938C-D03B-431C-8D0B-C536D692757D}"/>
              </a:ext>
            </a:extLst>
          </p:cNvPr>
          <p:cNvSpPr/>
          <p:nvPr/>
        </p:nvSpPr>
        <p:spPr>
          <a:xfrm>
            <a:off x="9328766" y="5175410"/>
            <a:ext cx="2254523" cy="9989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dirty="0">
              <a:solidFill>
                <a:schemeClr val="tx1"/>
              </a:solidFill>
            </a:endParaRPr>
          </a:p>
          <a:p>
            <a:endParaRPr lang="pt-BR" sz="1600" dirty="0">
              <a:solidFill>
                <a:schemeClr val="tx1"/>
              </a:solidFill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Exames complementares: *</a:t>
            </a:r>
          </a:p>
          <a:p>
            <a:pPr marL="171450" indent="-171450">
              <a:buFontTx/>
              <a:buChar char="-"/>
            </a:pPr>
            <a:r>
              <a:rPr lang="pt-BR" sz="1200" dirty="0">
                <a:solidFill>
                  <a:schemeClr val="tx1"/>
                </a:solidFill>
              </a:rPr>
              <a:t>Densitometria óssea</a:t>
            </a:r>
          </a:p>
          <a:p>
            <a:pPr marL="171450" indent="-171450">
              <a:buFontTx/>
              <a:buChar char="-"/>
            </a:pPr>
            <a:r>
              <a:rPr lang="pt-BR" sz="1200" dirty="0">
                <a:solidFill>
                  <a:schemeClr val="tx1"/>
                </a:solidFill>
              </a:rPr>
              <a:t>TC Crânio</a:t>
            </a:r>
          </a:p>
          <a:p>
            <a:pPr marL="171450" indent="-171450">
              <a:buFontTx/>
              <a:buChar char="-"/>
            </a:pPr>
            <a:r>
              <a:rPr lang="pt-BR" sz="1200" dirty="0">
                <a:solidFill>
                  <a:schemeClr val="tx1"/>
                </a:solidFill>
              </a:rPr>
              <a:t>ECG</a:t>
            </a:r>
          </a:p>
          <a:p>
            <a:pPr marL="171450" indent="-171450">
              <a:buFontTx/>
              <a:buChar char="-"/>
            </a:pPr>
            <a:r>
              <a:rPr lang="pt-BR" sz="1200" dirty="0">
                <a:solidFill>
                  <a:schemeClr val="tx1"/>
                </a:solidFill>
              </a:rPr>
              <a:t>- Ultrassom abdominal</a:t>
            </a:r>
          </a:p>
          <a:p>
            <a:r>
              <a:rPr lang="pt-BR" sz="1200" dirty="0">
                <a:solidFill>
                  <a:schemeClr val="tx1"/>
                </a:solidFill>
              </a:rPr>
              <a:t>-</a:t>
            </a:r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xmlns="" id="{2F8BD410-F074-43D9-9E46-6372CF55878E}"/>
              </a:ext>
            </a:extLst>
          </p:cNvPr>
          <p:cNvSpPr/>
          <p:nvPr/>
        </p:nvSpPr>
        <p:spPr>
          <a:xfrm>
            <a:off x="134079" y="2928149"/>
            <a:ext cx="3536534" cy="17432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tx1"/>
                </a:solidFill>
              </a:rPr>
              <a:t>PONTO DE APOIO</a:t>
            </a: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O ENFERMEIRO coordenador do ciclo de atenção contínua, r</a:t>
            </a:r>
            <a:r>
              <a:rPr lang="pt-BR" sz="1300" dirty="0">
                <a:solidFill>
                  <a:schemeClr val="tx1"/>
                </a:solidFill>
              </a:rPr>
              <a:t>ealiza o monitoramento dos registros nos prontuários de acordo com os roteiros de atendimento e checklist de revisão do prontuário e intervém em tempo real.  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C855DFBD-14BE-4E8D-BFDE-BA19A6A09983}"/>
              </a:ext>
            </a:extLst>
          </p:cNvPr>
          <p:cNvSpPr>
            <a:spLocks noChangeAspect="1"/>
          </p:cNvSpPr>
          <p:nvPr/>
        </p:nvSpPr>
        <p:spPr>
          <a:xfrm>
            <a:off x="3783638" y="1630508"/>
            <a:ext cx="3809315" cy="3739182"/>
          </a:xfrm>
          <a:prstGeom prst="ellipse">
            <a:avLst/>
          </a:prstGeom>
          <a:solidFill>
            <a:srgbClr val="F8F8FA"/>
          </a:solidFill>
          <a:ln w="349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CICLO DE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ATENÇÃO CONTÍNUA</a:t>
            </a:r>
            <a:endParaRPr lang="pt-BR" sz="14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Registro no prontuário único da pessoa usuária de todos os atendimentos individuais sequenciais, exames e procedimentos especializados.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xmlns="" id="{DBE6310F-33C3-4D6D-A1C8-07AFD407667D}"/>
              </a:ext>
            </a:extLst>
          </p:cNvPr>
          <p:cNvSpPr/>
          <p:nvPr/>
        </p:nvSpPr>
        <p:spPr>
          <a:xfrm>
            <a:off x="2510461" y="1101413"/>
            <a:ext cx="2503549" cy="11834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 EQUIPE discute o caso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para elaboração do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PLANO DE CUIDADOS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INTEGRADO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xmlns="" id="{2148D43B-4ECA-481C-8A7E-B3E3818B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31" y="49947"/>
            <a:ext cx="11719166" cy="582167"/>
          </a:xfrm>
        </p:spPr>
        <p:txBody>
          <a:bodyPr>
            <a:noAutofit/>
          </a:bodyPr>
          <a:lstStyle/>
          <a:p>
            <a:r>
              <a:rPr lang="pt-BR" sz="2200" dirty="0"/>
              <a:t>Fluxo do prontuário no ambulatório – Atenção Contínua da linha de cuidado da pessoa Idosa</a:t>
            </a:r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xmlns="" id="{329F6895-CBD7-4082-A781-B1BD69E7674F}"/>
              </a:ext>
            </a:extLst>
          </p:cNvPr>
          <p:cNvCxnSpPr>
            <a:cxnSpLocks/>
          </p:cNvCxnSpPr>
          <p:nvPr/>
        </p:nvCxnSpPr>
        <p:spPr>
          <a:xfrm>
            <a:off x="8635964" y="5731556"/>
            <a:ext cx="68250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D10E58D5-67E9-4278-8AA0-BA2E3CD71FB0}"/>
              </a:ext>
            </a:extLst>
          </p:cNvPr>
          <p:cNvGrpSpPr/>
          <p:nvPr/>
        </p:nvGrpSpPr>
        <p:grpSpPr>
          <a:xfrm>
            <a:off x="3398703" y="4664593"/>
            <a:ext cx="706011" cy="615301"/>
            <a:chOff x="4830519" y="1238609"/>
            <a:chExt cx="955037" cy="866009"/>
          </a:xfrm>
        </p:grpSpPr>
        <p:pic>
          <p:nvPicPr>
            <p:cNvPr id="45" name="Gráfico 44" descr="Documento">
              <a:extLst>
                <a:ext uri="{FF2B5EF4-FFF2-40B4-BE49-F238E27FC236}">
                  <a16:creationId xmlns:a16="http://schemas.microsoft.com/office/drawing/2014/main" xmlns="" id="{4DF75AC1-EC8B-4967-8C7E-FCBD64BE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xmlns="" id="{8104C878-A56D-4AFB-8B3D-0DC1EA3B3DE2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xmlns="" id="{05D7FBCE-B2C0-4747-B575-39A0EE0EF1A0}"/>
              </a:ext>
            </a:extLst>
          </p:cNvPr>
          <p:cNvGrpSpPr/>
          <p:nvPr/>
        </p:nvGrpSpPr>
        <p:grpSpPr>
          <a:xfrm>
            <a:off x="4057087" y="5317562"/>
            <a:ext cx="706011" cy="615301"/>
            <a:chOff x="4830519" y="1238609"/>
            <a:chExt cx="955037" cy="866009"/>
          </a:xfrm>
        </p:grpSpPr>
        <p:pic>
          <p:nvPicPr>
            <p:cNvPr id="59" name="Gráfico 58" descr="Documento">
              <a:extLst>
                <a:ext uri="{FF2B5EF4-FFF2-40B4-BE49-F238E27FC236}">
                  <a16:creationId xmlns:a16="http://schemas.microsoft.com/office/drawing/2014/main" xmlns="" id="{910E783E-1B2C-4EF6-83CD-EEE804927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CE7AC1A7-A130-4F02-8C12-558667AE014B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xmlns="" id="{3CDA9628-DC0C-413E-B5FE-A1266AD053E6}"/>
              </a:ext>
            </a:extLst>
          </p:cNvPr>
          <p:cNvGrpSpPr/>
          <p:nvPr/>
        </p:nvGrpSpPr>
        <p:grpSpPr>
          <a:xfrm>
            <a:off x="5679992" y="5805248"/>
            <a:ext cx="706011" cy="615301"/>
            <a:chOff x="4830519" y="1238609"/>
            <a:chExt cx="955037" cy="866009"/>
          </a:xfrm>
        </p:grpSpPr>
        <p:pic>
          <p:nvPicPr>
            <p:cNvPr id="62" name="Gráfico 61" descr="Documento">
              <a:extLst>
                <a:ext uri="{FF2B5EF4-FFF2-40B4-BE49-F238E27FC236}">
                  <a16:creationId xmlns:a16="http://schemas.microsoft.com/office/drawing/2014/main" xmlns="" id="{415B995A-9E82-45EF-A105-3A06E06B3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xmlns="" id="{39C3015B-9C0C-447E-9C49-C27B38313879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xmlns="" id="{F97CC8A2-A1CB-43DD-BC38-ED05F939ED18}"/>
              </a:ext>
            </a:extLst>
          </p:cNvPr>
          <p:cNvGrpSpPr/>
          <p:nvPr/>
        </p:nvGrpSpPr>
        <p:grpSpPr>
          <a:xfrm>
            <a:off x="6693279" y="5132710"/>
            <a:ext cx="706011" cy="615301"/>
            <a:chOff x="4830519" y="1238609"/>
            <a:chExt cx="955037" cy="866009"/>
          </a:xfrm>
        </p:grpSpPr>
        <p:pic>
          <p:nvPicPr>
            <p:cNvPr id="68" name="Gráfico 67" descr="Documento">
              <a:extLst>
                <a:ext uri="{FF2B5EF4-FFF2-40B4-BE49-F238E27FC236}">
                  <a16:creationId xmlns:a16="http://schemas.microsoft.com/office/drawing/2014/main" xmlns="" id="{BAE40A95-BBDA-4012-81DA-AA842A7B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xmlns="" id="{30B4D5E1-09A4-4164-A8A3-A19B6AE533A3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xmlns="" id="{30B3FF3E-9BB7-4E1C-B711-F7104A538A40}"/>
              </a:ext>
            </a:extLst>
          </p:cNvPr>
          <p:cNvGrpSpPr/>
          <p:nvPr/>
        </p:nvGrpSpPr>
        <p:grpSpPr>
          <a:xfrm>
            <a:off x="7605190" y="4173261"/>
            <a:ext cx="706011" cy="615301"/>
            <a:chOff x="4830519" y="1238609"/>
            <a:chExt cx="955037" cy="866009"/>
          </a:xfrm>
        </p:grpSpPr>
        <p:pic>
          <p:nvPicPr>
            <p:cNvPr id="72" name="Gráfico 71" descr="Documento">
              <a:extLst>
                <a:ext uri="{FF2B5EF4-FFF2-40B4-BE49-F238E27FC236}">
                  <a16:creationId xmlns:a16="http://schemas.microsoft.com/office/drawing/2014/main" xmlns="" id="{F27BE8A9-6C78-4331-AF14-1ABC4A35E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xmlns="" id="{A0AC5BD7-2B31-4E5A-A6F6-1B502F5EA5BF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xmlns="" id="{55C65406-8A5B-4C8E-9D63-E7294D434D47}"/>
              </a:ext>
            </a:extLst>
          </p:cNvPr>
          <p:cNvGrpSpPr/>
          <p:nvPr/>
        </p:nvGrpSpPr>
        <p:grpSpPr>
          <a:xfrm>
            <a:off x="7785113" y="2957225"/>
            <a:ext cx="706011" cy="615301"/>
            <a:chOff x="4830519" y="1238609"/>
            <a:chExt cx="955037" cy="866009"/>
          </a:xfrm>
        </p:grpSpPr>
        <p:pic>
          <p:nvPicPr>
            <p:cNvPr id="75" name="Gráfico 74" descr="Documento">
              <a:extLst>
                <a:ext uri="{FF2B5EF4-FFF2-40B4-BE49-F238E27FC236}">
                  <a16:creationId xmlns:a16="http://schemas.microsoft.com/office/drawing/2014/main" xmlns="" id="{94B1CD0E-8098-4BA2-8160-03DE9A56F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xmlns="" id="{80B8886F-2D0C-4E20-93F6-EC3F1398A73E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xmlns="" id="{820D85A7-0361-4CB2-BFD2-5EA126856418}"/>
              </a:ext>
            </a:extLst>
          </p:cNvPr>
          <p:cNvGrpSpPr/>
          <p:nvPr/>
        </p:nvGrpSpPr>
        <p:grpSpPr>
          <a:xfrm>
            <a:off x="7725027" y="2028932"/>
            <a:ext cx="706011" cy="615301"/>
            <a:chOff x="4830519" y="1238609"/>
            <a:chExt cx="955037" cy="866009"/>
          </a:xfrm>
        </p:grpSpPr>
        <p:pic>
          <p:nvPicPr>
            <p:cNvPr id="86" name="Gráfico 85" descr="Documento">
              <a:extLst>
                <a:ext uri="{FF2B5EF4-FFF2-40B4-BE49-F238E27FC236}">
                  <a16:creationId xmlns:a16="http://schemas.microsoft.com/office/drawing/2014/main" xmlns="" id="{A3D74092-12DC-4180-A260-6329F35B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072BA496-85E4-494D-89D6-0F1730F9A556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xmlns="" id="{3AE586A3-2D11-4A47-B71B-EA9C336788EF}"/>
              </a:ext>
            </a:extLst>
          </p:cNvPr>
          <p:cNvGrpSpPr/>
          <p:nvPr/>
        </p:nvGrpSpPr>
        <p:grpSpPr>
          <a:xfrm>
            <a:off x="5500880" y="921384"/>
            <a:ext cx="706011" cy="615301"/>
            <a:chOff x="4830519" y="1238609"/>
            <a:chExt cx="955037" cy="866009"/>
          </a:xfrm>
        </p:grpSpPr>
        <p:pic>
          <p:nvPicPr>
            <p:cNvPr id="89" name="Gráfico 88" descr="Documento">
              <a:extLst>
                <a:ext uri="{FF2B5EF4-FFF2-40B4-BE49-F238E27FC236}">
                  <a16:creationId xmlns:a16="http://schemas.microsoft.com/office/drawing/2014/main" xmlns="" id="{4D71C180-EA55-4F43-92FA-05E04C4BF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xmlns="" id="{F2AA1372-FCB3-4BAA-A765-BE38EA8A0FC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94" name="Agrupar 93">
            <a:extLst>
              <a:ext uri="{FF2B5EF4-FFF2-40B4-BE49-F238E27FC236}">
                <a16:creationId xmlns:a16="http://schemas.microsoft.com/office/drawing/2014/main" xmlns="" id="{B58ADC29-D1A7-4748-B495-903A8B55C133}"/>
              </a:ext>
            </a:extLst>
          </p:cNvPr>
          <p:cNvGrpSpPr/>
          <p:nvPr/>
        </p:nvGrpSpPr>
        <p:grpSpPr>
          <a:xfrm>
            <a:off x="4289384" y="1918796"/>
            <a:ext cx="926316" cy="787282"/>
            <a:chOff x="4771631" y="1238609"/>
            <a:chExt cx="955037" cy="835799"/>
          </a:xfrm>
        </p:grpSpPr>
        <p:pic>
          <p:nvPicPr>
            <p:cNvPr id="95" name="Gráfico 94" descr="Documento">
              <a:extLst>
                <a:ext uri="{FF2B5EF4-FFF2-40B4-BE49-F238E27FC236}">
                  <a16:creationId xmlns:a16="http://schemas.microsoft.com/office/drawing/2014/main" xmlns="" id="{08E080A1-E89C-439D-BC07-FB1EAD1A1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69749" y="1238609"/>
              <a:ext cx="558800" cy="558800"/>
            </a:xfrm>
            <a:prstGeom prst="rect">
              <a:avLst/>
            </a:prstGeom>
          </p:spPr>
        </p:pic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9D15C44-A294-41FD-BC23-33CD490F1A41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PRONTUÁRIO </a:t>
              </a:r>
              <a:r>
                <a:rPr lang="pt-BR" sz="1200" dirty="0"/>
                <a:t> </a:t>
              </a:r>
            </a:p>
          </p:txBody>
        </p:sp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xmlns="" id="{05D8FDF6-9972-4225-B8A1-B3BA02DE5284}"/>
              </a:ext>
            </a:extLst>
          </p:cNvPr>
          <p:cNvGrpSpPr/>
          <p:nvPr/>
        </p:nvGrpSpPr>
        <p:grpSpPr>
          <a:xfrm>
            <a:off x="2844800" y="3027061"/>
            <a:ext cx="671959" cy="483560"/>
            <a:chOff x="4830519" y="1238609"/>
            <a:chExt cx="955037" cy="866009"/>
          </a:xfrm>
        </p:grpSpPr>
        <p:pic>
          <p:nvPicPr>
            <p:cNvPr id="101" name="Gráfico 100" descr="Documento">
              <a:extLst>
                <a:ext uri="{FF2B5EF4-FFF2-40B4-BE49-F238E27FC236}">
                  <a16:creationId xmlns:a16="http://schemas.microsoft.com/office/drawing/2014/main" xmlns="" id="{31DA04BA-402C-4580-A1C4-67EB67BE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xmlns="" id="{7525C03A-2873-412F-8F8C-E3DF9F13DA79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103" name="Agrupar 102">
            <a:extLst>
              <a:ext uri="{FF2B5EF4-FFF2-40B4-BE49-F238E27FC236}">
                <a16:creationId xmlns:a16="http://schemas.microsoft.com/office/drawing/2014/main" xmlns="" id="{AA138FB6-E589-4861-9718-8EB728A0BF5A}"/>
              </a:ext>
            </a:extLst>
          </p:cNvPr>
          <p:cNvGrpSpPr/>
          <p:nvPr/>
        </p:nvGrpSpPr>
        <p:grpSpPr>
          <a:xfrm>
            <a:off x="11063437" y="5886596"/>
            <a:ext cx="706011" cy="756830"/>
            <a:chOff x="4830519" y="1238609"/>
            <a:chExt cx="955037" cy="866009"/>
          </a:xfrm>
        </p:grpSpPr>
        <p:pic>
          <p:nvPicPr>
            <p:cNvPr id="104" name="Gráfico 103" descr="Documento">
              <a:extLst>
                <a:ext uri="{FF2B5EF4-FFF2-40B4-BE49-F238E27FC236}">
                  <a16:creationId xmlns:a16="http://schemas.microsoft.com/office/drawing/2014/main" xmlns="" id="{3D9D9F19-D924-4E17-BCF0-2C8FF8E9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xmlns="" id="{03F84E87-0022-436C-8D01-01AEB9A6C9AB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xmlns="" id="{CC4DD35D-43EA-433E-8826-95FA4B85B939}"/>
              </a:ext>
            </a:extLst>
          </p:cNvPr>
          <p:cNvCxnSpPr>
            <a:cxnSpLocks/>
          </p:cNvCxnSpPr>
          <p:nvPr/>
        </p:nvCxnSpPr>
        <p:spPr>
          <a:xfrm flipV="1">
            <a:off x="933347" y="1617308"/>
            <a:ext cx="0" cy="1255460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9" name="Agrupar 118">
            <a:extLst>
              <a:ext uri="{FF2B5EF4-FFF2-40B4-BE49-F238E27FC236}">
                <a16:creationId xmlns:a16="http://schemas.microsoft.com/office/drawing/2014/main" xmlns="" id="{C0C31CCA-6F85-48B0-B8A5-5E4DCAF7E216}"/>
              </a:ext>
            </a:extLst>
          </p:cNvPr>
          <p:cNvGrpSpPr/>
          <p:nvPr/>
        </p:nvGrpSpPr>
        <p:grpSpPr>
          <a:xfrm>
            <a:off x="223154" y="1874326"/>
            <a:ext cx="706011" cy="615301"/>
            <a:chOff x="4830519" y="1238609"/>
            <a:chExt cx="955037" cy="866009"/>
          </a:xfrm>
        </p:grpSpPr>
        <p:pic>
          <p:nvPicPr>
            <p:cNvPr id="120" name="Gráfico 119" descr="Documento">
              <a:extLst>
                <a:ext uri="{FF2B5EF4-FFF2-40B4-BE49-F238E27FC236}">
                  <a16:creationId xmlns:a16="http://schemas.microsoft.com/office/drawing/2014/main" xmlns="" id="{08BCCB3E-7B7C-4684-A965-734A430D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xmlns="" id="{2D728751-D808-4528-B30E-E88DA127E3D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sp>
        <p:nvSpPr>
          <p:cNvPr id="122" name="Retângulo: Cantos Arredondados 121">
            <a:extLst>
              <a:ext uri="{FF2B5EF4-FFF2-40B4-BE49-F238E27FC236}">
                <a16:creationId xmlns:a16="http://schemas.microsoft.com/office/drawing/2014/main" xmlns="" id="{16D3FA32-C273-4A2D-A959-F63D1821C099}"/>
              </a:ext>
            </a:extLst>
          </p:cNvPr>
          <p:cNvSpPr/>
          <p:nvPr/>
        </p:nvSpPr>
        <p:spPr>
          <a:xfrm>
            <a:off x="134078" y="764180"/>
            <a:ext cx="2003030" cy="85312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50" dirty="0">
                <a:solidFill>
                  <a:schemeClr val="tx1"/>
                </a:solidFill>
              </a:rPr>
              <a:t>RECEPÇÃO|SERVIÇO DE ARQUIVO DE PRONTUÁRIO (SAP)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9FBD1A8D-E408-464E-8CB0-948E01D2550A}"/>
              </a:ext>
            </a:extLst>
          </p:cNvPr>
          <p:cNvSpPr txBox="1"/>
          <p:nvPr/>
        </p:nvSpPr>
        <p:spPr>
          <a:xfrm>
            <a:off x="1003049" y="1744321"/>
            <a:ext cx="1416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Conferência do prontuário, checar a entrega no registro de controle  e  arquivamento pela  recepção/SAP.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BCD0DDC6-0F54-4762-AE26-6D28D374E979}"/>
              </a:ext>
            </a:extLst>
          </p:cNvPr>
          <p:cNvSpPr txBox="1"/>
          <p:nvPr/>
        </p:nvSpPr>
        <p:spPr>
          <a:xfrm>
            <a:off x="105674" y="6464712"/>
            <a:ext cx="3700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* Realizados a partir da solicitação do geriatra </a:t>
            </a:r>
          </a:p>
        </p:txBody>
      </p:sp>
      <p:sp>
        <p:nvSpPr>
          <p:cNvPr id="93" name="Retângulo: Cantos Arredondados 92">
            <a:extLst>
              <a:ext uri="{FF2B5EF4-FFF2-40B4-BE49-F238E27FC236}">
                <a16:creationId xmlns:a16="http://schemas.microsoft.com/office/drawing/2014/main" xmlns="" id="{10647797-2AE9-4F33-8B11-243767828A54}"/>
              </a:ext>
            </a:extLst>
          </p:cNvPr>
          <p:cNvSpPr/>
          <p:nvPr/>
        </p:nvSpPr>
        <p:spPr>
          <a:xfrm>
            <a:off x="7556832" y="1304472"/>
            <a:ext cx="1900328" cy="4303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Fonoaudiólogo </a:t>
            </a:r>
          </a:p>
        </p:txBody>
      </p:sp>
      <p:grpSp>
        <p:nvGrpSpPr>
          <p:cNvPr id="97" name="Agrupar 96">
            <a:extLst>
              <a:ext uri="{FF2B5EF4-FFF2-40B4-BE49-F238E27FC236}">
                <a16:creationId xmlns:a16="http://schemas.microsoft.com/office/drawing/2014/main" xmlns="" id="{1F9F6685-8A6C-44FC-BB07-DA11CFFF30A0}"/>
              </a:ext>
            </a:extLst>
          </p:cNvPr>
          <p:cNvGrpSpPr/>
          <p:nvPr/>
        </p:nvGrpSpPr>
        <p:grpSpPr>
          <a:xfrm>
            <a:off x="7280371" y="1418061"/>
            <a:ext cx="706011" cy="615301"/>
            <a:chOff x="4830519" y="1238609"/>
            <a:chExt cx="955037" cy="866009"/>
          </a:xfrm>
        </p:grpSpPr>
        <p:pic>
          <p:nvPicPr>
            <p:cNvPr id="98" name="Gráfico 97" descr="Documento">
              <a:extLst>
                <a:ext uri="{FF2B5EF4-FFF2-40B4-BE49-F238E27FC236}">
                  <a16:creationId xmlns:a16="http://schemas.microsoft.com/office/drawing/2014/main" xmlns="" id="{FB21FE81-CACF-4BA8-93F7-D49A0DC8D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xmlns="" id="{9D765C6B-7C4D-48E9-97A4-82A4AFF6FBC3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506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677FBF79-9273-48D0-8A33-79413AA00252}"/>
              </a:ext>
            </a:extLst>
          </p:cNvPr>
          <p:cNvSpPr/>
          <p:nvPr/>
        </p:nvSpPr>
        <p:spPr>
          <a:xfrm>
            <a:off x="0" y="0"/>
            <a:ext cx="12263120" cy="7053617"/>
          </a:xfrm>
          <a:prstGeom prst="rect">
            <a:avLst/>
          </a:prstGeom>
          <a:solidFill>
            <a:srgbClr val="F8F8F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micírculo 29">
            <a:extLst>
              <a:ext uri="{FF2B5EF4-FFF2-40B4-BE49-F238E27FC236}">
                <a16:creationId xmlns:a16="http://schemas.microsoft.com/office/drawing/2014/main" xmlns="" id="{BDA14305-DA91-40E4-A24F-D512A23FF0AB}"/>
              </a:ext>
            </a:extLst>
          </p:cNvPr>
          <p:cNvSpPr>
            <a:spLocks noChangeAspect="1"/>
          </p:cNvSpPr>
          <p:nvPr/>
        </p:nvSpPr>
        <p:spPr>
          <a:xfrm rot="8199034">
            <a:off x="3362728" y="622941"/>
            <a:ext cx="5829954" cy="5839687"/>
          </a:xfrm>
          <a:prstGeom prst="blockArc">
            <a:avLst>
              <a:gd name="adj1" fmla="val 5208087"/>
              <a:gd name="adj2" fmla="val 1893968"/>
              <a:gd name="adj3" fmla="val 65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xmlns="" id="{AC3C33E3-03C8-4B28-BEB5-97E55A16DE2B}"/>
              </a:ext>
            </a:extLst>
          </p:cNvPr>
          <p:cNvSpPr/>
          <p:nvPr/>
        </p:nvSpPr>
        <p:spPr>
          <a:xfrm>
            <a:off x="4678576" y="6086234"/>
            <a:ext cx="1832380" cy="4004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Enfermeiro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xmlns="" id="{67A77B87-D0D9-4AD3-831D-A152DA1DD7D4}"/>
              </a:ext>
            </a:extLst>
          </p:cNvPr>
          <p:cNvSpPr/>
          <p:nvPr/>
        </p:nvSpPr>
        <p:spPr>
          <a:xfrm>
            <a:off x="2936404" y="5555134"/>
            <a:ext cx="1896736" cy="36610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Psicólogo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xmlns="" id="{A8691AEF-88C9-4EB9-80D3-1E935E08A3AC}"/>
              </a:ext>
            </a:extLst>
          </p:cNvPr>
          <p:cNvSpPr/>
          <p:nvPr/>
        </p:nvSpPr>
        <p:spPr>
          <a:xfrm>
            <a:off x="5140447" y="627734"/>
            <a:ext cx="2143834" cy="41781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Assistente</a:t>
            </a:r>
            <a:r>
              <a:rPr lang="pt-BR" sz="1600" baseline="0" dirty="0">
                <a:solidFill>
                  <a:schemeClr val="tx1"/>
                </a:solidFill>
              </a:rPr>
              <a:t> Social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xmlns="" id="{0A53825A-292E-4026-A42E-FA2ECD8057C7}"/>
              </a:ext>
            </a:extLst>
          </p:cNvPr>
          <p:cNvSpPr/>
          <p:nvPr/>
        </p:nvSpPr>
        <p:spPr>
          <a:xfrm>
            <a:off x="8063207" y="4388280"/>
            <a:ext cx="2450246" cy="4599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Ginecologista Obstetra 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xmlns="" id="{9FB663E3-343D-4392-98A7-0C4AFDE2D190}"/>
              </a:ext>
            </a:extLst>
          </p:cNvPr>
          <p:cNvSpPr/>
          <p:nvPr/>
        </p:nvSpPr>
        <p:spPr>
          <a:xfrm>
            <a:off x="8019668" y="1797909"/>
            <a:ext cx="2367735" cy="49477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Mastologista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xmlns="" id="{3AFBCB4B-4D93-42F1-9A1E-B5B654A8A766}"/>
              </a:ext>
            </a:extLst>
          </p:cNvPr>
          <p:cNvSpPr/>
          <p:nvPr/>
        </p:nvSpPr>
        <p:spPr>
          <a:xfrm>
            <a:off x="7470887" y="1101413"/>
            <a:ext cx="1997751" cy="46904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Fisioterapeuta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xmlns="" id="{99E7938C-D03B-431C-8D0B-C536D692757D}"/>
              </a:ext>
            </a:extLst>
          </p:cNvPr>
          <p:cNvSpPr/>
          <p:nvPr/>
        </p:nvSpPr>
        <p:spPr>
          <a:xfrm>
            <a:off x="7388220" y="5215352"/>
            <a:ext cx="3081446" cy="16524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Exames e Procedimentos</a:t>
            </a:r>
          </a:p>
          <a:p>
            <a:r>
              <a:rPr lang="pt-BR" sz="1600" dirty="0">
                <a:solidFill>
                  <a:schemeClr val="tx1"/>
                </a:solidFill>
              </a:rPr>
              <a:t>- Ultrassom pélvico e Endovaginal</a:t>
            </a:r>
          </a:p>
          <a:p>
            <a:r>
              <a:rPr lang="pt-BR" sz="1600" dirty="0">
                <a:solidFill>
                  <a:schemeClr val="tx1"/>
                </a:solidFill>
              </a:rPr>
              <a:t>-Colposcopia</a:t>
            </a:r>
          </a:p>
          <a:p>
            <a:r>
              <a:rPr lang="pt-BR" sz="1600" dirty="0">
                <a:solidFill>
                  <a:schemeClr val="tx1"/>
                </a:solidFill>
              </a:rPr>
              <a:t>-Biopsia</a:t>
            </a:r>
          </a:p>
          <a:p>
            <a:r>
              <a:rPr lang="pt-BR" sz="1600" dirty="0">
                <a:solidFill>
                  <a:schemeClr val="tx1"/>
                </a:solidFill>
              </a:rPr>
              <a:t>-Eletrocauterização</a:t>
            </a:r>
          </a:p>
          <a:p>
            <a:r>
              <a:rPr lang="pt-BR" sz="1600" dirty="0">
                <a:solidFill>
                  <a:schemeClr val="tx1"/>
                </a:solidFill>
              </a:rPr>
              <a:t>- CAF/EZT</a:t>
            </a:r>
          </a:p>
          <a:p>
            <a:pPr marL="171450" indent="-171450">
              <a:buFontTx/>
              <a:buChar char="-"/>
            </a:pP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xmlns="" id="{2F8BD410-F074-43D9-9E46-6372CF55878E}"/>
              </a:ext>
            </a:extLst>
          </p:cNvPr>
          <p:cNvSpPr/>
          <p:nvPr/>
        </p:nvSpPr>
        <p:spPr>
          <a:xfrm>
            <a:off x="618732" y="3248675"/>
            <a:ext cx="3451117" cy="20498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tx1"/>
                </a:solidFill>
              </a:rPr>
              <a:t>PONTO DE APOIO</a:t>
            </a: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O ENFERMEIRO coordenador do ciclo de atenção contínua, r</a:t>
            </a:r>
            <a:r>
              <a:rPr lang="pt-BR" sz="1300" dirty="0">
                <a:solidFill>
                  <a:schemeClr val="tx1"/>
                </a:solidFill>
              </a:rPr>
              <a:t>ealiza o monitoramento dos registros nos prontuários de acordo com os roteiros de atendimento e checklist de revisão do prontuário e intervém em tempo real.  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C855DFBD-14BE-4E8D-BFDE-BA19A6A09983}"/>
              </a:ext>
            </a:extLst>
          </p:cNvPr>
          <p:cNvSpPr>
            <a:spLocks noChangeAspect="1"/>
          </p:cNvSpPr>
          <p:nvPr/>
        </p:nvSpPr>
        <p:spPr>
          <a:xfrm>
            <a:off x="4285572" y="1751778"/>
            <a:ext cx="3541936" cy="3290122"/>
          </a:xfrm>
          <a:prstGeom prst="ellipse">
            <a:avLst/>
          </a:prstGeom>
          <a:solidFill>
            <a:srgbClr val="F8F8FA"/>
          </a:solidFill>
          <a:ln w="349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CICLO DE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ATENÇÃO CONTÍNUA</a:t>
            </a:r>
            <a:endParaRPr lang="pt-BR" sz="14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Registro no prontuário único da pessoa usuária de todos os atendimentos individuais sequenciais, exames e procedimentos especializados.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xmlns="" id="{DBE6310F-33C3-4D6D-A1C8-07AFD407667D}"/>
              </a:ext>
            </a:extLst>
          </p:cNvPr>
          <p:cNvSpPr/>
          <p:nvPr/>
        </p:nvSpPr>
        <p:spPr>
          <a:xfrm>
            <a:off x="2510461" y="1101413"/>
            <a:ext cx="2503549" cy="11834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 EQUIPE discute o caso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para elaboração do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PLANO DE CUIDADOS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INTEGRADO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xmlns="" id="{2148D43B-4ECA-481C-8A7E-B3E3818B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77" y="191383"/>
            <a:ext cx="11719166" cy="582167"/>
          </a:xfrm>
        </p:spPr>
        <p:txBody>
          <a:bodyPr>
            <a:noAutofit/>
          </a:bodyPr>
          <a:lstStyle/>
          <a:p>
            <a:r>
              <a:rPr lang="pt-BR" sz="2000" dirty="0"/>
              <a:t>Fluxo do prontuário no ambulatório – Atenção Contínua da linha de cuidado Saúde da Mulher Câncer de colo uterino e mama</a:t>
            </a:r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xmlns="" id="{329F6895-CBD7-4082-A781-B1BD69E7674F}"/>
              </a:ext>
            </a:extLst>
          </p:cNvPr>
          <p:cNvCxnSpPr>
            <a:cxnSpLocks/>
          </p:cNvCxnSpPr>
          <p:nvPr/>
        </p:nvCxnSpPr>
        <p:spPr>
          <a:xfrm>
            <a:off x="9007778" y="4862091"/>
            <a:ext cx="0" cy="35961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D10E58D5-67E9-4278-8AA0-BA2E3CD71FB0}"/>
              </a:ext>
            </a:extLst>
          </p:cNvPr>
          <p:cNvGrpSpPr/>
          <p:nvPr/>
        </p:nvGrpSpPr>
        <p:grpSpPr>
          <a:xfrm>
            <a:off x="4306429" y="5118577"/>
            <a:ext cx="706011" cy="615301"/>
            <a:chOff x="4830519" y="1238609"/>
            <a:chExt cx="955037" cy="866009"/>
          </a:xfrm>
        </p:grpSpPr>
        <p:pic>
          <p:nvPicPr>
            <p:cNvPr id="45" name="Gráfico 44" descr="Documento">
              <a:extLst>
                <a:ext uri="{FF2B5EF4-FFF2-40B4-BE49-F238E27FC236}">
                  <a16:creationId xmlns:a16="http://schemas.microsoft.com/office/drawing/2014/main" xmlns="" id="{4DF75AC1-EC8B-4967-8C7E-FCBD64BE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xmlns="" id="{8104C878-A56D-4AFB-8B3D-0DC1EA3B3DE2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xmlns="" id="{7422E459-09F9-4EA2-ABA8-C944A4530748}"/>
              </a:ext>
            </a:extLst>
          </p:cNvPr>
          <p:cNvGrpSpPr/>
          <p:nvPr/>
        </p:nvGrpSpPr>
        <p:grpSpPr>
          <a:xfrm>
            <a:off x="5877639" y="5476595"/>
            <a:ext cx="706011" cy="615301"/>
            <a:chOff x="4830519" y="1238609"/>
            <a:chExt cx="955037" cy="866009"/>
          </a:xfrm>
        </p:grpSpPr>
        <p:pic>
          <p:nvPicPr>
            <p:cNvPr id="65" name="Gráfico 64" descr="Documento">
              <a:extLst>
                <a:ext uri="{FF2B5EF4-FFF2-40B4-BE49-F238E27FC236}">
                  <a16:creationId xmlns:a16="http://schemas.microsoft.com/office/drawing/2014/main" xmlns="" id="{2AE9D97E-66E0-4BE7-9D53-FF2CA3338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xmlns="" id="{F069EE11-F9B5-401F-B075-F8DD34E0E398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xmlns="" id="{F97CC8A2-A1CB-43DD-BC38-ED05F939ED18}"/>
              </a:ext>
            </a:extLst>
          </p:cNvPr>
          <p:cNvGrpSpPr/>
          <p:nvPr/>
        </p:nvGrpSpPr>
        <p:grpSpPr>
          <a:xfrm>
            <a:off x="7684809" y="4388280"/>
            <a:ext cx="706011" cy="615301"/>
            <a:chOff x="4830519" y="1238609"/>
            <a:chExt cx="955037" cy="866009"/>
          </a:xfrm>
        </p:grpSpPr>
        <p:pic>
          <p:nvPicPr>
            <p:cNvPr id="68" name="Gráfico 67" descr="Documento">
              <a:extLst>
                <a:ext uri="{FF2B5EF4-FFF2-40B4-BE49-F238E27FC236}">
                  <a16:creationId xmlns:a16="http://schemas.microsoft.com/office/drawing/2014/main" xmlns="" id="{BAE40A95-BBDA-4012-81DA-AA842A7B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xmlns="" id="{30B4D5E1-09A4-4164-A8A3-A19B6AE533A3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xmlns="" id="{30B3FF3E-9BB7-4E1C-B711-F7104A538A40}"/>
              </a:ext>
            </a:extLst>
          </p:cNvPr>
          <p:cNvGrpSpPr/>
          <p:nvPr/>
        </p:nvGrpSpPr>
        <p:grpSpPr>
          <a:xfrm>
            <a:off x="7833310" y="1915548"/>
            <a:ext cx="706011" cy="615301"/>
            <a:chOff x="4830519" y="1238609"/>
            <a:chExt cx="955037" cy="866009"/>
          </a:xfrm>
        </p:grpSpPr>
        <p:pic>
          <p:nvPicPr>
            <p:cNvPr id="72" name="Gráfico 71" descr="Documento">
              <a:extLst>
                <a:ext uri="{FF2B5EF4-FFF2-40B4-BE49-F238E27FC236}">
                  <a16:creationId xmlns:a16="http://schemas.microsoft.com/office/drawing/2014/main" xmlns="" id="{F27BE8A9-6C78-4331-AF14-1ABC4A35E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xmlns="" id="{A0AC5BD7-2B31-4E5A-A6F6-1B502F5EA5BF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xmlns="" id="{55C65406-8A5B-4C8E-9D63-E7294D434D47}"/>
              </a:ext>
            </a:extLst>
          </p:cNvPr>
          <p:cNvGrpSpPr/>
          <p:nvPr/>
        </p:nvGrpSpPr>
        <p:grpSpPr>
          <a:xfrm>
            <a:off x="7135751" y="1098138"/>
            <a:ext cx="706011" cy="615301"/>
            <a:chOff x="4830519" y="1238609"/>
            <a:chExt cx="955037" cy="866009"/>
          </a:xfrm>
        </p:grpSpPr>
        <p:pic>
          <p:nvPicPr>
            <p:cNvPr id="75" name="Gráfico 74" descr="Documento">
              <a:extLst>
                <a:ext uri="{FF2B5EF4-FFF2-40B4-BE49-F238E27FC236}">
                  <a16:creationId xmlns:a16="http://schemas.microsoft.com/office/drawing/2014/main" xmlns="" id="{94B1CD0E-8098-4BA2-8160-03DE9A56F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xmlns="" id="{80B8886F-2D0C-4E20-93F6-EC3F1398A73E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xmlns="" id="{3AE586A3-2D11-4A47-B71B-EA9C336788EF}"/>
              </a:ext>
            </a:extLst>
          </p:cNvPr>
          <p:cNvGrpSpPr/>
          <p:nvPr/>
        </p:nvGrpSpPr>
        <p:grpSpPr>
          <a:xfrm>
            <a:off x="4958361" y="789787"/>
            <a:ext cx="706011" cy="615301"/>
            <a:chOff x="4830519" y="1238609"/>
            <a:chExt cx="955037" cy="866009"/>
          </a:xfrm>
        </p:grpSpPr>
        <p:pic>
          <p:nvPicPr>
            <p:cNvPr id="89" name="Gráfico 88" descr="Documento">
              <a:extLst>
                <a:ext uri="{FF2B5EF4-FFF2-40B4-BE49-F238E27FC236}">
                  <a16:creationId xmlns:a16="http://schemas.microsoft.com/office/drawing/2014/main" xmlns="" id="{4D71C180-EA55-4F43-92FA-05E04C4BF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xmlns="" id="{F2AA1372-FCB3-4BAA-A765-BE38EA8A0FC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94" name="Agrupar 93">
            <a:extLst>
              <a:ext uri="{FF2B5EF4-FFF2-40B4-BE49-F238E27FC236}">
                <a16:creationId xmlns:a16="http://schemas.microsoft.com/office/drawing/2014/main" xmlns="" id="{B58ADC29-D1A7-4748-B495-903A8B55C133}"/>
              </a:ext>
            </a:extLst>
          </p:cNvPr>
          <p:cNvGrpSpPr/>
          <p:nvPr/>
        </p:nvGrpSpPr>
        <p:grpSpPr>
          <a:xfrm>
            <a:off x="4289384" y="1918796"/>
            <a:ext cx="926316" cy="787282"/>
            <a:chOff x="4771631" y="1238609"/>
            <a:chExt cx="955037" cy="835799"/>
          </a:xfrm>
        </p:grpSpPr>
        <p:pic>
          <p:nvPicPr>
            <p:cNvPr id="95" name="Gráfico 94" descr="Documento">
              <a:extLst>
                <a:ext uri="{FF2B5EF4-FFF2-40B4-BE49-F238E27FC236}">
                  <a16:creationId xmlns:a16="http://schemas.microsoft.com/office/drawing/2014/main" xmlns="" id="{08E080A1-E89C-439D-BC07-FB1EAD1A1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69749" y="1238609"/>
              <a:ext cx="558800" cy="558800"/>
            </a:xfrm>
            <a:prstGeom prst="rect">
              <a:avLst/>
            </a:prstGeom>
          </p:spPr>
        </p:pic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9D15C44-A294-41FD-BC23-33CD490F1A41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PRONTUÁRIO </a:t>
              </a:r>
              <a:r>
                <a:rPr lang="pt-BR" sz="1200" dirty="0"/>
                <a:t> </a:t>
              </a:r>
            </a:p>
          </p:txBody>
        </p:sp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xmlns="" id="{05D8FDF6-9972-4225-B8A1-B3BA02DE5284}"/>
              </a:ext>
            </a:extLst>
          </p:cNvPr>
          <p:cNvGrpSpPr/>
          <p:nvPr/>
        </p:nvGrpSpPr>
        <p:grpSpPr>
          <a:xfrm>
            <a:off x="3501372" y="3165653"/>
            <a:ext cx="671959" cy="577288"/>
            <a:chOff x="4830519" y="1238609"/>
            <a:chExt cx="955037" cy="866009"/>
          </a:xfrm>
        </p:grpSpPr>
        <p:pic>
          <p:nvPicPr>
            <p:cNvPr id="101" name="Gráfico 100" descr="Documento">
              <a:extLst>
                <a:ext uri="{FF2B5EF4-FFF2-40B4-BE49-F238E27FC236}">
                  <a16:creationId xmlns:a16="http://schemas.microsoft.com/office/drawing/2014/main" xmlns="" id="{31DA04BA-402C-4580-A1C4-67EB67BE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xmlns="" id="{7525C03A-2873-412F-8F8C-E3DF9F13DA79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103" name="Agrupar 102">
            <a:extLst>
              <a:ext uri="{FF2B5EF4-FFF2-40B4-BE49-F238E27FC236}">
                <a16:creationId xmlns:a16="http://schemas.microsoft.com/office/drawing/2014/main" xmlns="" id="{AA138FB6-E589-4861-9718-8EB728A0BF5A}"/>
              </a:ext>
            </a:extLst>
          </p:cNvPr>
          <p:cNvGrpSpPr/>
          <p:nvPr/>
        </p:nvGrpSpPr>
        <p:grpSpPr>
          <a:xfrm>
            <a:off x="9909140" y="6232173"/>
            <a:ext cx="898762" cy="797187"/>
            <a:chOff x="4830519" y="1238609"/>
            <a:chExt cx="955037" cy="866009"/>
          </a:xfrm>
        </p:grpSpPr>
        <p:pic>
          <p:nvPicPr>
            <p:cNvPr id="104" name="Gráfico 103" descr="Documento">
              <a:extLst>
                <a:ext uri="{FF2B5EF4-FFF2-40B4-BE49-F238E27FC236}">
                  <a16:creationId xmlns:a16="http://schemas.microsoft.com/office/drawing/2014/main" xmlns="" id="{3D9D9F19-D924-4E17-BCF0-2C8FF8E9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xmlns="" id="{03F84E87-0022-436C-8D01-01AEB9A6C9AB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xmlns="" id="{CC4DD35D-43EA-433E-8826-95FA4B85B939}"/>
              </a:ext>
            </a:extLst>
          </p:cNvPr>
          <p:cNvCxnSpPr>
            <a:cxnSpLocks/>
          </p:cNvCxnSpPr>
          <p:nvPr/>
        </p:nvCxnSpPr>
        <p:spPr>
          <a:xfrm flipV="1">
            <a:off x="956521" y="1881433"/>
            <a:ext cx="4182" cy="1376169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9" name="Agrupar 118">
            <a:extLst>
              <a:ext uri="{FF2B5EF4-FFF2-40B4-BE49-F238E27FC236}">
                <a16:creationId xmlns:a16="http://schemas.microsoft.com/office/drawing/2014/main" xmlns="" id="{C0C31CCA-6F85-48B0-B8A5-5E4DCAF7E216}"/>
              </a:ext>
            </a:extLst>
          </p:cNvPr>
          <p:cNvGrpSpPr/>
          <p:nvPr/>
        </p:nvGrpSpPr>
        <p:grpSpPr>
          <a:xfrm>
            <a:off x="217600" y="2482550"/>
            <a:ext cx="706011" cy="615301"/>
            <a:chOff x="4830519" y="1238609"/>
            <a:chExt cx="955037" cy="866009"/>
          </a:xfrm>
        </p:grpSpPr>
        <p:pic>
          <p:nvPicPr>
            <p:cNvPr id="120" name="Gráfico 119" descr="Documento">
              <a:extLst>
                <a:ext uri="{FF2B5EF4-FFF2-40B4-BE49-F238E27FC236}">
                  <a16:creationId xmlns:a16="http://schemas.microsoft.com/office/drawing/2014/main" xmlns="" id="{08BCCB3E-7B7C-4684-A965-734A430D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xmlns="" id="{2D728751-D808-4528-B30E-E88DA127E3D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sp>
        <p:nvSpPr>
          <p:cNvPr id="122" name="Retângulo: Cantos Arredondados 121">
            <a:extLst>
              <a:ext uri="{FF2B5EF4-FFF2-40B4-BE49-F238E27FC236}">
                <a16:creationId xmlns:a16="http://schemas.microsoft.com/office/drawing/2014/main" xmlns="" id="{16D3FA32-C273-4A2D-A959-F63D1821C099}"/>
              </a:ext>
            </a:extLst>
          </p:cNvPr>
          <p:cNvSpPr/>
          <p:nvPr/>
        </p:nvSpPr>
        <p:spPr>
          <a:xfrm>
            <a:off x="117783" y="979225"/>
            <a:ext cx="2003030" cy="85312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50" dirty="0">
                <a:solidFill>
                  <a:schemeClr val="tx1"/>
                </a:solidFill>
              </a:rPr>
              <a:t>RECEPÇÃO|SERVIÇO DE ARQUIVO DE PRONTUÁRIO (SAP)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9FBD1A8D-E408-464E-8CB0-948E01D2550A}"/>
              </a:ext>
            </a:extLst>
          </p:cNvPr>
          <p:cNvSpPr txBox="1"/>
          <p:nvPr/>
        </p:nvSpPr>
        <p:spPr>
          <a:xfrm>
            <a:off x="973786" y="2450192"/>
            <a:ext cx="210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Conferência do prontuário, checar a entrega no registro de controle  e  arquivamento pela  recepção/SAP.</a:t>
            </a:r>
          </a:p>
        </p:txBody>
      </p:sp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xmlns="" id="{EF184A65-8D0E-49EC-91C6-320066FBA72F}"/>
              </a:ext>
            </a:extLst>
          </p:cNvPr>
          <p:cNvSpPr/>
          <p:nvPr/>
        </p:nvSpPr>
        <p:spPr>
          <a:xfrm>
            <a:off x="8723949" y="2569518"/>
            <a:ext cx="2849319" cy="16524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/>
                </a:solidFill>
              </a:rPr>
              <a:t>Exames e Procedimentos</a:t>
            </a:r>
          </a:p>
          <a:p>
            <a:r>
              <a:rPr lang="pt-BR" sz="1600" dirty="0">
                <a:solidFill>
                  <a:schemeClr val="tx1"/>
                </a:solidFill>
              </a:rPr>
              <a:t>- Mamografia</a:t>
            </a:r>
          </a:p>
          <a:p>
            <a:r>
              <a:rPr lang="pt-BR" sz="1600" dirty="0">
                <a:solidFill>
                  <a:schemeClr val="tx1"/>
                </a:solidFill>
              </a:rPr>
              <a:t>- Ultrassom de mamas</a:t>
            </a:r>
          </a:p>
          <a:p>
            <a:r>
              <a:rPr lang="pt-BR" sz="1600" dirty="0">
                <a:solidFill>
                  <a:schemeClr val="tx1"/>
                </a:solidFill>
              </a:rPr>
              <a:t>- PAAF</a:t>
            </a:r>
          </a:p>
          <a:p>
            <a:r>
              <a:rPr lang="pt-BR" sz="1600" dirty="0">
                <a:solidFill>
                  <a:schemeClr val="tx1"/>
                </a:solidFill>
              </a:rPr>
              <a:t>--Core-biopsy</a:t>
            </a:r>
          </a:p>
          <a:p>
            <a:r>
              <a:rPr lang="pt-BR" sz="1600" dirty="0">
                <a:solidFill>
                  <a:schemeClr val="tx1"/>
                </a:solidFill>
              </a:rPr>
              <a:t>- Exérese de nódulos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xmlns="" id="{82EC5439-2195-4AF8-82FE-63A96C4C14E9}"/>
              </a:ext>
            </a:extLst>
          </p:cNvPr>
          <p:cNvCxnSpPr>
            <a:cxnSpLocks/>
          </p:cNvCxnSpPr>
          <p:nvPr/>
        </p:nvCxnSpPr>
        <p:spPr>
          <a:xfrm>
            <a:off x="9288330" y="2233230"/>
            <a:ext cx="0" cy="35961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Agrupar 78">
            <a:extLst>
              <a:ext uri="{FF2B5EF4-FFF2-40B4-BE49-F238E27FC236}">
                <a16:creationId xmlns:a16="http://schemas.microsoft.com/office/drawing/2014/main" xmlns="" id="{0AECC00B-0E4B-4F27-B772-8A315E9F0791}"/>
              </a:ext>
            </a:extLst>
          </p:cNvPr>
          <p:cNvGrpSpPr/>
          <p:nvPr/>
        </p:nvGrpSpPr>
        <p:grpSpPr>
          <a:xfrm>
            <a:off x="10881235" y="3789607"/>
            <a:ext cx="898762" cy="797187"/>
            <a:chOff x="4830519" y="1238609"/>
            <a:chExt cx="955037" cy="866009"/>
          </a:xfrm>
        </p:grpSpPr>
        <p:pic>
          <p:nvPicPr>
            <p:cNvPr id="80" name="Gráfico 79" descr="Documento">
              <a:extLst>
                <a:ext uri="{FF2B5EF4-FFF2-40B4-BE49-F238E27FC236}">
                  <a16:creationId xmlns:a16="http://schemas.microsoft.com/office/drawing/2014/main" xmlns="" id="{989C2538-EE35-4DC0-8964-A5703E85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xmlns="" id="{ADDEC7E5-3E17-4846-896D-62C3AA057DA7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233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677FBF79-9273-48D0-8A33-79413AA00252}"/>
              </a:ext>
            </a:extLst>
          </p:cNvPr>
          <p:cNvSpPr/>
          <p:nvPr/>
        </p:nvSpPr>
        <p:spPr>
          <a:xfrm>
            <a:off x="-35560" y="11344"/>
            <a:ext cx="12263120" cy="7053617"/>
          </a:xfrm>
          <a:prstGeom prst="rect">
            <a:avLst/>
          </a:prstGeom>
          <a:solidFill>
            <a:srgbClr val="F8F8F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micírculo 29">
            <a:extLst>
              <a:ext uri="{FF2B5EF4-FFF2-40B4-BE49-F238E27FC236}">
                <a16:creationId xmlns:a16="http://schemas.microsoft.com/office/drawing/2014/main" xmlns="" id="{BDA14305-DA91-40E4-A24F-D512A23FF0AB}"/>
              </a:ext>
            </a:extLst>
          </p:cNvPr>
          <p:cNvSpPr>
            <a:spLocks noChangeAspect="1"/>
          </p:cNvSpPr>
          <p:nvPr/>
        </p:nvSpPr>
        <p:spPr>
          <a:xfrm rot="8199034">
            <a:off x="3556595" y="1093543"/>
            <a:ext cx="5258954" cy="5267734"/>
          </a:xfrm>
          <a:prstGeom prst="blockArc">
            <a:avLst>
              <a:gd name="adj1" fmla="val 5208087"/>
              <a:gd name="adj2" fmla="val 1893968"/>
              <a:gd name="adj3" fmla="val 652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xmlns="" id="{AC3C33E3-03C8-4B28-BEB5-97E55A16DE2B}"/>
              </a:ext>
            </a:extLst>
          </p:cNvPr>
          <p:cNvSpPr/>
          <p:nvPr/>
        </p:nvSpPr>
        <p:spPr>
          <a:xfrm>
            <a:off x="4306429" y="6101275"/>
            <a:ext cx="1832380" cy="4004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Nutricionista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xmlns="" id="{67A77B87-D0D9-4AD3-831D-A152DA1DD7D4}"/>
              </a:ext>
            </a:extLst>
          </p:cNvPr>
          <p:cNvSpPr/>
          <p:nvPr/>
        </p:nvSpPr>
        <p:spPr>
          <a:xfrm>
            <a:off x="2936404" y="5555134"/>
            <a:ext cx="1896736" cy="36610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Psicólogo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xmlns="" id="{A8691AEF-88C9-4EB9-80D3-1E935E08A3AC}"/>
              </a:ext>
            </a:extLst>
          </p:cNvPr>
          <p:cNvSpPr/>
          <p:nvPr/>
        </p:nvSpPr>
        <p:spPr>
          <a:xfrm>
            <a:off x="7465524" y="1398968"/>
            <a:ext cx="2143834" cy="41781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Assistente</a:t>
            </a:r>
            <a:r>
              <a:rPr lang="pt-BR" sz="1600" baseline="0" dirty="0">
                <a:solidFill>
                  <a:schemeClr val="tx1"/>
                </a:solidFill>
              </a:rPr>
              <a:t> Social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xmlns="" id="{0A53825A-292E-4026-A42E-FA2ECD8057C7}"/>
              </a:ext>
            </a:extLst>
          </p:cNvPr>
          <p:cNvSpPr/>
          <p:nvPr/>
        </p:nvSpPr>
        <p:spPr>
          <a:xfrm>
            <a:off x="7902284" y="4855366"/>
            <a:ext cx="2450246" cy="4599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Psiquiatra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xmlns="" id="{3AFBCB4B-4D93-42F1-9A1E-B5B654A8A766}"/>
              </a:ext>
            </a:extLst>
          </p:cNvPr>
          <p:cNvSpPr/>
          <p:nvPr/>
        </p:nvSpPr>
        <p:spPr>
          <a:xfrm>
            <a:off x="8320498" y="2453390"/>
            <a:ext cx="1997751" cy="46904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Terapeuta Ocupacional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xmlns="" id="{2F8BD410-F074-43D9-9E46-6372CF55878E}"/>
              </a:ext>
            </a:extLst>
          </p:cNvPr>
          <p:cNvSpPr/>
          <p:nvPr/>
        </p:nvSpPr>
        <p:spPr>
          <a:xfrm>
            <a:off x="618732" y="3248675"/>
            <a:ext cx="3451117" cy="20498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tx1"/>
                </a:solidFill>
              </a:rPr>
              <a:t>PONTO DE APOIO</a:t>
            </a: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O ENFERMEIRO coordenador do ciclo de atenção contínua, r</a:t>
            </a:r>
            <a:r>
              <a:rPr lang="pt-BR" sz="1300" dirty="0">
                <a:solidFill>
                  <a:schemeClr val="tx1"/>
                </a:solidFill>
              </a:rPr>
              <a:t>ealiza o monitoramento dos registros nos prontuários de acordo com os roteiros de atendimento e checklist de revisão do prontuário e intervém em tempo real.  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C855DFBD-14BE-4E8D-BFDE-BA19A6A09983}"/>
              </a:ext>
            </a:extLst>
          </p:cNvPr>
          <p:cNvSpPr>
            <a:spLocks noChangeAspect="1"/>
          </p:cNvSpPr>
          <p:nvPr/>
        </p:nvSpPr>
        <p:spPr>
          <a:xfrm>
            <a:off x="4299342" y="1878869"/>
            <a:ext cx="3613858" cy="3473670"/>
          </a:xfrm>
          <a:prstGeom prst="ellipse">
            <a:avLst/>
          </a:prstGeom>
          <a:solidFill>
            <a:srgbClr val="F8F8FA"/>
          </a:solidFill>
          <a:ln w="349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CICLO DE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ATENÇÃO CONTÍNUA</a:t>
            </a:r>
            <a:endParaRPr lang="pt-BR" sz="14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t-BR" sz="1400" dirty="0">
                <a:solidFill>
                  <a:schemeClr val="tx1"/>
                </a:solidFill>
              </a:rPr>
              <a:t>Registro no prontuário único da pessoa usuária de todos os atendimentos individuais sequenciais, exames e procedimentos especializados.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xmlns="" id="{DBE6310F-33C3-4D6D-A1C8-07AFD407667D}"/>
              </a:ext>
            </a:extLst>
          </p:cNvPr>
          <p:cNvSpPr/>
          <p:nvPr/>
        </p:nvSpPr>
        <p:spPr>
          <a:xfrm>
            <a:off x="2510461" y="1101413"/>
            <a:ext cx="2503549" cy="11834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A EQUIPE discute o caso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para elaboração do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PLANO DE CUIDADOS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INTEGRADO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xmlns="" id="{2148D43B-4ECA-481C-8A7E-B3E3818B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29" y="203185"/>
            <a:ext cx="11719166" cy="582167"/>
          </a:xfrm>
        </p:spPr>
        <p:txBody>
          <a:bodyPr>
            <a:noAutofit/>
          </a:bodyPr>
          <a:lstStyle/>
          <a:p>
            <a:r>
              <a:rPr lang="pt-BR" sz="2200" dirty="0"/>
              <a:t>Fluxo do prontuário no ambulatório – Atenção Contínua da linha de cuidado Saúde Mental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D10E58D5-67E9-4278-8AA0-BA2E3CD71FB0}"/>
              </a:ext>
            </a:extLst>
          </p:cNvPr>
          <p:cNvGrpSpPr/>
          <p:nvPr/>
        </p:nvGrpSpPr>
        <p:grpSpPr>
          <a:xfrm>
            <a:off x="4306429" y="5118577"/>
            <a:ext cx="706011" cy="615301"/>
            <a:chOff x="4830519" y="1238609"/>
            <a:chExt cx="955037" cy="866009"/>
          </a:xfrm>
        </p:grpSpPr>
        <p:pic>
          <p:nvPicPr>
            <p:cNvPr id="45" name="Gráfico 44" descr="Documento">
              <a:extLst>
                <a:ext uri="{FF2B5EF4-FFF2-40B4-BE49-F238E27FC236}">
                  <a16:creationId xmlns:a16="http://schemas.microsoft.com/office/drawing/2014/main" xmlns="" id="{4DF75AC1-EC8B-4967-8C7E-FCBD64BE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xmlns="" id="{8104C878-A56D-4AFB-8B3D-0DC1EA3B3DE2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xmlns="" id="{7422E459-09F9-4EA2-ABA8-C944A4530748}"/>
              </a:ext>
            </a:extLst>
          </p:cNvPr>
          <p:cNvGrpSpPr/>
          <p:nvPr/>
        </p:nvGrpSpPr>
        <p:grpSpPr>
          <a:xfrm>
            <a:off x="5579683" y="5495571"/>
            <a:ext cx="706011" cy="615301"/>
            <a:chOff x="4830519" y="1238609"/>
            <a:chExt cx="955037" cy="866009"/>
          </a:xfrm>
        </p:grpSpPr>
        <p:pic>
          <p:nvPicPr>
            <p:cNvPr id="65" name="Gráfico 64" descr="Documento">
              <a:extLst>
                <a:ext uri="{FF2B5EF4-FFF2-40B4-BE49-F238E27FC236}">
                  <a16:creationId xmlns:a16="http://schemas.microsoft.com/office/drawing/2014/main" xmlns="" id="{2AE9D97E-66E0-4BE7-9D53-FF2CA3338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xmlns="" id="{F069EE11-F9B5-401F-B075-F8DD34E0E398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xmlns="" id="{F97CC8A2-A1CB-43DD-BC38-ED05F939ED18}"/>
              </a:ext>
            </a:extLst>
          </p:cNvPr>
          <p:cNvGrpSpPr/>
          <p:nvPr/>
        </p:nvGrpSpPr>
        <p:grpSpPr>
          <a:xfrm>
            <a:off x="7555650" y="4800190"/>
            <a:ext cx="706011" cy="615301"/>
            <a:chOff x="4830519" y="1238609"/>
            <a:chExt cx="955037" cy="866009"/>
          </a:xfrm>
        </p:grpSpPr>
        <p:pic>
          <p:nvPicPr>
            <p:cNvPr id="68" name="Gráfico 67" descr="Documento">
              <a:extLst>
                <a:ext uri="{FF2B5EF4-FFF2-40B4-BE49-F238E27FC236}">
                  <a16:creationId xmlns:a16="http://schemas.microsoft.com/office/drawing/2014/main" xmlns="" id="{BAE40A95-BBDA-4012-81DA-AA842A7B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xmlns="" id="{30B4D5E1-09A4-4164-A8A3-A19B6AE533A3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xmlns="" id="{3AE586A3-2D11-4A47-B71B-EA9C336788EF}"/>
              </a:ext>
            </a:extLst>
          </p:cNvPr>
          <p:cNvGrpSpPr/>
          <p:nvPr/>
        </p:nvGrpSpPr>
        <p:grpSpPr>
          <a:xfrm>
            <a:off x="7196273" y="1257937"/>
            <a:ext cx="706011" cy="615301"/>
            <a:chOff x="4830519" y="1238609"/>
            <a:chExt cx="955037" cy="866009"/>
          </a:xfrm>
        </p:grpSpPr>
        <p:pic>
          <p:nvPicPr>
            <p:cNvPr id="89" name="Gráfico 88" descr="Documento">
              <a:extLst>
                <a:ext uri="{FF2B5EF4-FFF2-40B4-BE49-F238E27FC236}">
                  <a16:creationId xmlns:a16="http://schemas.microsoft.com/office/drawing/2014/main" xmlns="" id="{4D71C180-EA55-4F43-92FA-05E04C4BF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xmlns="" id="{F2AA1372-FCB3-4BAA-A765-BE38EA8A0FC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grpSp>
        <p:nvGrpSpPr>
          <p:cNvPr id="94" name="Agrupar 93">
            <a:extLst>
              <a:ext uri="{FF2B5EF4-FFF2-40B4-BE49-F238E27FC236}">
                <a16:creationId xmlns:a16="http://schemas.microsoft.com/office/drawing/2014/main" xmlns="" id="{B58ADC29-D1A7-4748-B495-903A8B55C133}"/>
              </a:ext>
            </a:extLst>
          </p:cNvPr>
          <p:cNvGrpSpPr/>
          <p:nvPr/>
        </p:nvGrpSpPr>
        <p:grpSpPr>
          <a:xfrm>
            <a:off x="4289384" y="1918796"/>
            <a:ext cx="926316" cy="787282"/>
            <a:chOff x="4771631" y="1238609"/>
            <a:chExt cx="955037" cy="835799"/>
          </a:xfrm>
        </p:grpSpPr>
        <p:pic>
          <p:nvPicPr>
            <p:cNvPr id="95" name="Gráfico 94" descr="Documento">
              <a:extLst>
                <a:ext uri="{FF2B5EF4-FFF2-40B4-BE49-F238E27FC236}">
                  <a16:creationId xmlns:a16="http://schemas.microsoft.com/office/drawing/2014/main" xmlns="" id="{08E080A1-E89C-439D-BC07-FB1EAD1A1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69749" y="1238609"/>
              <a:ext cx="558800" cy="558800"/>
            </a:xfrm>
            <a:prstGeom prst="rect">
              <a:avLst/>
            </a:prstGeom>
          </p:spPr>
        </p:pic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xmlns="" id="{D9D15C44-A294-41FD-BC23-33CD490F1A41}"/>
                </a:ext>
              </a:extLst>
            </p:cNvPr>
            <p:cNvSpPr txBox="1"/>
            <p:nvPr/>
          </p:nvSpPr>
          <p:spPr>
            <a:xfrm>
              <a:off x="4771631" y="1797409"/>
              <a:ext cx="955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/>
                <a:t>PRONTUÁRIO </a:t>
              </a:r>
              <a:r>
                <a:rPr lang="pt-BR" sz="1200" dirty="0"/>
                <a:t> </a:t>
              </a:r>
            </a:p>
          </p:txBody>
        </p:sp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xmlns="" id="{05D8FDF6-9972-4225-B8A1-B3BA02DE5284}"/>
              </a:ext>
            </a:extLst>
          </p:cNvPr>
          <p:cNvGrpSpPr/>
          <p:nvPr/>
        </p:nvGrpSpPr>
        <p:grpSpPr>
          <a:xfrm>
            <a:off x="3501372" y="3165653"/>
            <a:ext cx="671959" cy="577288"/>
            <a:chOff x="4830519" y="1238609"/>
            <a:chExt cx="955037" cy="866009"/>
          </a:xfrm>
        </p:grpSpPr>
        <p:pic>
          <p:nvPicPr>
            <p:cNvPr id="101" name="Gráfico 100" descr="Documento">
              <a:extLst>
                <a:ext uri="{FF2B5EF4-FFF2-40B4-BE49-F238E27FC236}">
                  <a16:creationId xmlns:a16="http://schemas.microsoft.com/office/drawing/2014/main" xmlns="" id="{31DA04BA-402C-4580-A1C4-67EB67BE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xmlns="" id="{7525C03A-2873-412F-8F8C-E3DF9F13DA79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xmlns="" id="{CC4DD35D-43EA-433E-8826-95FA4B85B939}"/>
              </a:ext>
            </a:extLst>
          </p:cNvPr>
          <p:cNvCxnSpPr>
            <a:cxnSpLocks/>
          </p:cNvCxnSpPr>
          <p:nvPr/>
        </p:nvCxnSpPr>
        <p:spPr>
          <a:xfrm flipV="1">
            <a:off x="956521" y="1881433"/>
            <a:ext cx="4182" cy="1376169"/>
          </a:xfrm>
          <a:prstGeom prst="straightConnector1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9" name="Agrupar 118">
            <a:extLst>
              <a:ext uri="{FF2B5EF4-FFF2-40B4-BE49-F238E27FC236}">
                <a16:creationId xmlns:a16="http://schemas.microsoft.com/office/drawing/2014/main" xmlns="" id="{C0C31CCA-6F85-48B0-B8A5-5E4DCAF7E216}"/>
              </a:ext>
            </a:extLst>
          </p:cNvPr>
          <p:cNvGrpSpPr/>
          <p:nvPr/>
        </p:nvGrpSpPr>
        <p:grpSpPr>
          <a:xfrm>
            <a:off x="217600" y="2482550"/>
            <a:ext cx="706011" cy="615301"/>
            <a:chOff x="4830519" y="1238609"/>
            <a:chExt cx="955037" cy="866009"/>
          </a:xfrm>
        </p:grpSpPr>
        <p:pic>
          <p:nvPicPr>
            <p:cNvPr id="120" name="Gráfico 119" descr="Documento">
              <a:extLst>
                <a:ext uri="{FF2B5EF4-FFF2-40B4-BE49-F238E27FC236}">
                  <a16:creationId xmlns:a16="http://schemas.microsoft.com/office/drawing/2014/main" xmlns="" id="{08BCCB3E-7B7C-4684-A965-734A430D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xmlns="" id="{2D728751-D808-4528-B30E-E88DA127E3DA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sp>
        <p:nvSpPr>
          <p:cNvPr id="122" name="Retângulo: Cantos Arredondados 121">
            <a:extLst>
              <a:ext uri="{FF2B5EF4-FFF2-40B4-BE49-F238E27FC236}">
                <a16:creationId xmlns:a16="http://schemas.microsoft.com/office/drawing/2014/main" xmlns="" id="{16D3FA32-C273-4A2D-A959-F63D1821C099}"/>
              </a:ext>
            </a:extLst>
          </p:cNvPr>
          <p:cNvSpPr/>
          <p:nvPr/>
        </p:nvSpPr>
        <p:spPr>
          <a:xfrm>
            <a:off x="117783" y="979225"/>
            <a:ext cx="2003030" cy="85312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50" dirty="0">
                <a:solidFill>
                  <a:schemeClr val="tx1"/>
                </a:solidFill>
              </a:rPr>
              <a:t>RECEPÇÃO|SERVIÇO DE ARQUIVO DE PRONTUÁRIO (SAP)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9FBD1A8D-E408-464E-8CB0-948E01D2550A}"/>
              </a:ext>
            </a:extLst>
          </p:cNvPr>
          <p:cNvSpPr txBox="1"/>
          <p:nvPr/>
        </p:nvSpPr>
        <p:spPr>
          <a:xfrm>
            <a:off x="1010625" y="2376167"/>
            <a:ext cx="210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Conferência do prontuário, checar a entrega no registro de controle  e  arquivamento pela  recepção/SAP.</a:t>
            </a:r>
          </a:p>
        </p:txBody>
      </p:sp>
      <p:grpSp>
        <p:nvGrpSpPr>
          <p:cNvPr id="79" name="Agrupar 78">
            <a:extLst>
              <a:ext uri="{FF2B5EF4-FFF2-40B4-BE49-F238E27FC236}">
                <a16:creationId xmlns:a16="http://schemas.microsoft.com/office/drawing/2014/main" xmlns="" id="{0AECC00B-0E4B-4F27-B772-8A315E9F0791}"/>
              </a:ext>
            </a:extLst>
          </p:cNvPr>
          <p:cNvGrpSpPr/>
          <p:nvPr/>
        </p:nvGrpSpPr>
        <p:grpSpPr>
          <a:xfrm>
            <a:off x="7797054" y="2665237"/>
            <a:ext cx="898762" cy="797187"/>
            <a:chOff x="4830519" y="1238609"/>
            <a:chExt cx="955037" cy="866009"/>
          </a:xfrm>
        </p:grpSpPr>
        <p:pic>
          <p:nvPicPr>
            <p:cNvPr id="80" name="Gráfico 79" descr="Documento">
              <a:extLst>
                <a:ext uri="{FF2B5EF4-FFF2-40B4-BE49-F238E27FC236}">
                  <a16:creationId xmlns:a16="http://schemas.microsoft.com/office/drawing/2014/main" xmlns="" id="{989C2538-EE35-4DC0-8964-A5703E85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xmlns="" id="{ADDEC7E5-3E17-4846-896D-62C3AA057DA7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xmlns="" id="{77328CC1-4BF3-449F-8884-ED1CB9148A46}"/>
              </a:ext>
            </a:extLst>
          </p:cNvPr>
          <p:cNvSpPr/>
          <p:nvPr/>
        </p:nvSpPr>
        <p:spPr>
          <a:xfrm>
            <a:off x="8332360" y="3636691"/>
            <a:ext cx="1997751" cy="46904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Farmacêutico Clínico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xmlns="" id="{7DACD910-62CC-4221-B2CE-5DE3C1F0AF53}"/>
              </a:ext>
            </a:extLst>
          </p:cNvPr>
          <p:cNvGrpSpPr/>
          <p:nvPr/>
        </p:nvGrpSpPr>
        <p:grpSpPr>
          <a:xfrm>
            <a:off x="7877470" y="3770440"/>
            <a:ext cx="898762" cy="797187"/>
            <a:chOff x="4830519" y="1238609"/>
            <a:chExt cx="955037" cy="866009"/>
          </a:xfrm>
        </p:grpSpPr>
        <p:pic>
          <p:nvPicPr>
            <p:cNvPr id="57" name="Gráfico 56" descr="Documento">
              <a:extLst>
                <a:ext uri="{FF2B5EF4-FFF2-40B4-BE49-F238E27FC236}">
                  <a16:creationId xmlns:a16="http://schemas.microsoft.com/office/drawing/2014/main" xmlns="" id="{AC4AC3AE-0FB1-4B5D-9636-B5F16F243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xmlns="" id="{BFD9968A-3AD5-4244-B954-2B0E34290A63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xmlns="" id="{0F97FBE3-266F-4AD4-8119-67ACA3969E27}"/>
              </a:ext>
            </a:extLst>
          </p:cNvPr>
          <p:cNvSpPr/>
          <p:nvPr/>
        </p:nvSpPr>
        <p:spPr>
          <a:xfrm>
            <a:off x="6851626" y="5886288"/>
            <a:ext cx="1832380" cy="4004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tx1"/>
                </a:solidFill>
              </a:rPr>
              <a:t>Enfermeiro</a:t>
            </a:r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xmlns="" id="{B125F0D9-C1FD-46AA-9DA0-2260DB6EA753}"/>
              </a:ext>
            </a:extLst>
          </p:cNvPr>
          <p:cNvGrpSpPr/>
          <p:nvPr/>
        </p:nvGrpSpPr>
        <p:grpSpPr>
          <a:xfrm>
            <a:off x="6669171" y="5509399"/>
            <a:ext cx="706011" cy="615301"/>
            <a:chOff x="4830519" y="1238609"/>
            <a:chExt cx="955037" cy="866009"/>
          </a:xfrm>
        </p:grpSpPr>
        <p:pic>
          <p:nvPicPr>
            <p:cNvPr id="61" name="Gráfico 60" descr="Documento">
              <a:extLst>
                <a:ext uri="{FF2B5EF4-FFF2-40B4-BE49-F238E27FC236}">
                  <a16:creationId xmlns:a16="http://schemas.microsoft.com/office/drawing/2014/main" xmlns="" id="{8DDC6840-88E2-4FD9-9628-D393D4D7C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21833" y="1238609"/>
              <a:ext cx="558800" cy="558800"/>
            </a:xfrm>
            <a:prstGeom prst="rect">
              <a:avLst/>
            </a:prstGeom>
          </p:spPr>
        </p:pic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xmlns="" id="{C8DFD9DB-208B-47C7-9A57-E23D5F776888}"/>
                </a:ext>
              </a:extLst>
            </p:cNvPr>
            <p:cNvSpPr txBox="1"/>
            <p:nvPr/>
          </p:nvSpPr>
          <p:spPr>
            <a:xfrm>
              <a:off x="4830519" y="1821287"/>
              <a:ext cx="955037" cy="28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/>
                <a:t>PRONTUÁRIO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657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A palavra </a:t>
            </a:r>
            <a:r>
              <a:rPr lang="pt-BR" b="1" dirty="0"/>
              <a:t>prontuário</a:t>
            </a:r>
            <a:r>
              <a:rPr lang="pt-BR" dirty="0"/>
              <a:t> origina-se do latim </a:t>
            </a:r>
            <a:r>
              <a:rPr lang="pt-BR" b="1" i="1" dirty="0" err="1"/>
              <a:t>promptuarium</a:t>
            </a:r>
            <a:r>
              <a:rPr lang="pt-BR" b="1" i="1" dirty="0"/>
              <a:t>, </a:t>
            </a:r>
            <a:r>
              <a:rPr lang="pt-BR" dirty="0"/>
              <a:t>que quer dizer: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1. armazenar; 2. manual de informações úteis; 3. lugar onde se guardam objetos que podem ser necessários a qualquer momento;  4.  ficha que contém os dados pertinentes de uma pessoa.</a:t>
            </a:r>
            <a:r>
              <a:rPr lang="pt-BR" baseline="30000" dirty="0"/>
              <a:t> 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6FB882C-2DB0-4025-937B-F84136A0E1F5}"/>
              </a:ext>
            </a:extLst>
          </p:cNvPr>
          <p:cNvSpPr txBox="1"/>
          <p:nvPr/>
        </p:nvSpPr>
        <p:spPr>
          <a:xfrm>
            <a:off x="388498" y="6171450"/>
            <a:ext cx="11041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</a:t>
            </a:r>
            <a:r>
              <a:rPr lang="pt-BR" sz="1200" b="0" i="0" dirty="0">
                <a:solidFill>
                  <a:srgbClr val="54194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BR" sz="1200" i="0" dirty="0">
                <a:solidFill>
                  <a:srgbClr val="541945"/>
                </a:solidFill>
                <a:effectLst/>
                <a:latin typeface="arial" panose="020B0604020202020204" pitchFamily="34" charset="0"/>
              </a:rPr>
              <a:t>MICHAELIS moderno dicionário </a:t>
            </a:r>
            <a:r>
              <a:rPr lang="pt-BR" sz="1200" b="0" i="0" dirty="0">
                <a:solidFill>
                  <a:srgbClr val="541945"/>
                </a:solidFill>
                <a:effectLst/>
                <a:latin typeface="arial" panose="020B0604020202020204" pitchFamily="34" charset="0"/>
              </a:rPr>
              <a:t>da língua portuguesa. São Paulo: Melhoramentos. Disponível em: &lt;http://</a:t>
            </a:r>
            <a:r>
              <a:rPr lang="pt-BR" sz="1200" b="1" i="0" dirty="0">
                <a:solidFill>
                  <a:srgbClr val="541945"/>
                </a:solidFill>
                <a:effectLst/>
                <a:latin typeface="arial" panose="020B0604020202020204" pitchFamily="34" charset="0"/>
              </a:rPr>
              <a:t>michaelis</a:t>
            </a:r>
            <a:r>
              <a:rPr lang="pt-BR" sz="1200" b="0" i="0" dirty="0">
                <a:solidFill>
                  <a:srgbClr val="541945"/>
                </a:solidFill>
                <a:effectLst/>
                <a:latin typeface="arial" panose="020B0604020202020204" pitchFamily="34" charset="0"/>
              </a:rPr>
              <a:t>.uol.com.br/moderno/portugues/ index.</a:t>
            </a:r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DD00BD-8FF5-4EAE-9B2F-DFBFCE3F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A975AF1-1A74-4136-B6CC-81E73C939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7899359" cy="364441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2200" dirty="0">
                <a:latin typeface="Calibri" panose="020F0502020204030204" pitchFamily="34" charset="0"/>
              </a:rPr>
              <a:t>O uso do termo “</a:t>
            </a:r>
            <a:r>
              <a:rPr lang="pt-BR" sz="2200" b="1" dirty="0">
                <a:latin typeface="Calibri" panose="020F0502020204030204" pitchFamily="34" charset="0"/>
              </a:rPr>
              <a:t>pessoa</a:t>
            </a:r>
            <a:r>
              <a:rPr lang="pt-BR" sz="2200" dirty="0">
                <a:latin typeface="Calibri" panose="020F0502020204030204" pitchFamily="34" charset="0"/>
              </a:rPr>
              <a:t>” ou “</a:t>
            </a:r>
            <a:r>
              <a:rPr lang="pt-BR" sz="2200" b="1" dirty="0">
                <a:latin typeface="Calibri" panose="020F0502020204030204" pitchFamily="34" charset="0"/>
              </a:rPr>
              <a:t>pessoa usuária</a:t>
            </a:r>
            <a:r>
              <a:rPr lang="pt-BR" sz="2200" dirty="0">
                <a:latin typeface="Calibri" panose="020F0502020204030204" pitchFamily="34" charset="0"/>
              </a:rPr>
              <a:t>” tem substituído o uso do vocábulo “paciente” que remete a ideia de comportamento passivo, sem autonomia e proatividade.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2200" dirty="0">
                <a:latin typeface="Calibri" panose="020F0502020204030204" pitchFamily="34" charset="0"/>
              </a:rPr>
              <a:t>O termo “</a:t>
            </a:r>
            <a:r>
              <a:rPr lang="pt-BR" sz="2200" b="1" dirty="0">
                <a:latin typeface="Calibri" panose="020F0502020204030204" pitchFamily="34" charset="0"/>
              </a:rPr>
              <a:t>pessoa</a:t>
            </a:r>
            <a:r>
              <a:rPr lang="pt-BR" sz="2200" dirty="0">
                <a:latin typeface="Calibri" panose="020F0502020204030204" pitchFamily="34" charset="0"/>
              </a:rPr>
              <a:t>” é segundo componente do método clínico centrado na pessoa e reforça a necessidade de uma participação efetiva da pessoa-que-busca-ajuda no cuidado à sua saúde. </a:t>
            </a:r>
            <a:r>
              <a:rPr lang="pt-BR" sz="2200" baseline="30000" dirty="0">
                <a:latin typeface="Calibri" panose="020F0502020204030204" pitchFamily="34" charset="0"/>
              </a:rPr>
              <a:t>1</a:t>
            </a:r>
          </a:p>
          <a:p>
            <a:pPr>
              <a:lnSpc>
                <a:spcPct val="130000"/>
              </a:lnSpc>
              <a:spcBef>
                <a:spcPts val="1000"/>
              </a:spcBef>
              <a:buClr>
                <a:srgbClr val="009999"/>
              </a:buClr>
            </a:pPr>
            <a:endParaRPr lang="pt-BR" sz="2200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2200" dirty="0">
                <a:latin typeface="Calibri" panose="020F0502020204030204" pitchFamily="34" charset="0"/>
              </a:rPr>
              <a:t>Desta forma, adotamos o termo, </a:t>
            </a:r>
            <a:r>
              <a:rPr lang="pt-BR" sz="2200" b="1" dirty="0">
                <a:latin typeface="Calibri" panose="020F0502020204030204" pitchFamily="34" charset="0"/>
              </a:rPr>
              <a:t>Prontuário da Pessoa Usuária. 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D6BFBF1-D94B-4970-A656-766FB80CDFB9}"/>
              </a:ext>
            </a:extLst>
          </p:cNvPr>
          <p:cNvSpPr txBox="1"/>
          <p:nvPr/>
        </p:nvSpPr>
        <p:spPr>
          <a:xfrm>
            <a:off x="388498" y="6353908"/>
            <a:ext cx="1104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 </a:t>
            </a:r>
            <a:r>
              <a:rPr lang="pt-BR" sz="1200" dirty="0">
                <a:solidFill>
                  <a:srgbClr val="541945"/>
                </a:solidFill>
                <a:latin typeface="Calibri" panose="020F0502020204030204" pitchFamily="34" charset="0"/>
              </a:rPr>
              <a:t>GUSSO, Gustavo; LOPES, José MC, DIAS, </a:t>
            </a:r>
            <a:r>
              <a:rPr lang="pt-BR" sz="1200" dirty="0" err="1">
                <a:solidFill>
                  <a:srgbClr val="541945"/>
                </a:solidFill>
                <a:latin typeface="Calibri" panose="020F0502020204030204" pitchFamily="34" charset="0"/>
              </a:rPr>
              <a:t>Lêda</a:t>
            </a:r>
            <a:r>
              <a:rPr lang="pt-BR" sz="1200" dirty="0">
                <a:solidFill>
                  <a:srgbClr val="541945"/>
                </a:solidFill>
                <a:latin typeface="Calibri" panose="020F0502020204030204" pitchFamily="34" charset="0"/>
              </a:rPr>
              <a:t> C, organizadores. Tratado de Medicina de Família e Comunidade: Princípios, Formação e Prática. 2ª. ed. Porto Alegre: ARTMED, 2019. 1249p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041EF63-3094-49EB-B7CE-65EBA41C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147" y="2488434"/>
            <a:ext cx="3105460" cy="2499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532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04F77A-6D62-4E9F-ADC9-0ED3BD0F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4071D49-EBAC-4689-8FAC-8F210D06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5886580" cy="308222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O prontuário é um o conjunto de documentos padronizados e ordenados, destinados ao registro da história clínica em todo o percurso do cuidado prestado por profissionais, a pessoa usuária, nos Serviços de Saúde Pública ou Privado. 1</a:t>
            </a:r>
          </a:p>
          <a:p>
            <a:pPr algn="just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CC3C21F-FF06-49BA-B8A3-CB9C0AE6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654" y="2441013"/>
            <a:ext cx="2946400" cy="276789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4DEB268-BC7C-4169-8BD1-6FC2D54742A0}"/>
              </a:ext>
            </a:extLst>
          </p:cNvPr>
          <p:cNvSpPr txBox="1"/>
          <p:nvPr/>
        </p:nvSpPr>
        <p:spPr>
          <a:xfrm>
            <a:off x="285300" y="6030204"/>
            <a:ext cx="11308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CONSELHO FEDERAL DE MEDICINA. Resolução nº 1.638/2002, 09 de agosto de 2002. Define prontuário médico e torna obrigatória a criação da Comissão de Revisão de Prontuários nas instituições de saúde. Diário Oficial da União, Brasília, DF, 09 de agosto de 2002, Seção I , p. 184-5.</a:t>
            </a:r>
          </a:p>
          <a:p>
            <a:endParaRPr lang="pt-BR" dirty="0">
              <a:solidFill>
                <a:srgbClr val="541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3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1DBFB0-73B9-44CE-A1E5-0A4BB04D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prontuário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617F2B4-4D1E-4728-8EBD-AB259D0E5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O prontuário é um importante documento para o usuário, para a equipe que o acompanha, para as instituições de saúde e para a defesa judicial.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É uma fonte de informações, que são utilizadas para elaborar estatísticas e indicadores, beneficiando a assistência, a vigilância à saúde, o planejamento,  o ensino e a pesquisa.</a:t>
            </a:r>
            <a:r>
              <a:rPr lang="pt-BR" baseline="30000" dirty="0">
                <a:latin typeface="Calibri"/>
                <a:cs typeface="Calibri"/>
              </a:rPr>
              <a:t> 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E8FB83C-FFDE-42AB-9F0A-EB89A85289E8}"/>
              </a:ext>
            </a:extLst>
          </p:cNvPr>
          <p:cNvSpPr txBox="1"/>
          <p:nvPr/>
        </p:nvSpPr>
        <p:spPr>
          <a:xfrm>
            <a:off x="295460" y="6127356"/>
            <a:ext cx="11308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CONSELHO FEDERAL DE MEDICINA. Resolução nº 1.638/2002, 09 de agosto de 2002. Define prontuário médico e torna obrigatória a criação da Comissão de Revisão de Prontuários nas instituições de saúde. Diário Oficial da União, Brasília, DF, 09 de agosto de 2002, Seção I , p. 184-5.</a:t>
            </a:r>
          </a:p>
          <a:p>
            <a:endParaRPr lang="pt-BR" dirty="0">
              <a:solidFill>
                <a:srgbClr val="541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3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0D52A3-6772-4128-B229-DC6BEC8E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prontuário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C71305E-5524-47E2-BB47-425AFA9A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2200" dirty="0">
                <a:latin typeface="Calibri" panose="020F0502020204030204" pitchFamily="34" charset="0"/>
              </a:rPr>
              <a:t>O prontuário pertence a pessoa usuária, mas compete ao ambulatório a sua proteção e guarda.</a:t>
            </a:r>
          </a:p>
          <a:p>
            <a:pPr marL="0" indent="0" algn="just">
              <a:lnSpc>
                <a:spcPct val="130000"/>
              </a:lnSpc>
              <a:spcBef>
                <a:spcPts val="1000"/>
              </a:spcBef>
              <a:buClr>
                <a:srgbClr val="009999"/>
              </a:buClr>
              <a:buNone/>
            </a:pPr>
            <a:endParaRPr lang="pt-BR" sz="2200" dirty="0">
              <a:latin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2200" dirty="0">
                <a:latin typeface="Calibri" panose="020F0502020204030204" pitchFamily="34" charset="0"/>
              </a:rPr>
              <a:t>Podendo o usuário ter acesso integral a todos os registros e anexos, inclusive, retirar cópias quando solicitado.</a:t>
            </a:r>
            <a:r>
              <a:rPr lang="pt-BR" sz="2200" baseline="30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EB062E2-666B-4C21-8B92-193CAED76DAB}"/>
              </a:ext>
            </a:extLst>
          </p:cNvPr>
          <p:cNvSpPr txBox="1"/>
          <p:nvPr/>
        </p:nvSpPr>
        <p:spPr>
          <a:xfrm>
            <a:off x="441959" y="6110055"/>
            <a:ext cx="11308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>
                <a:solidFill>
                  <a:srgbClr val="541945"/>
                </a:solidFill>
                <a:latin typeface="Calibri"/>
                <a:cs typeface="Calibri"/>
              </a:rPr>
              <a:t>1</a:t>
            </a:r>
            <a:r>
              <a:rPr lang="pt-BR" sz="1200" dirty="0">
                <a:solidFill>
                  <a:srgbClr val="541945"/>
                </a:solidFill>
                <a:latin typeface="Calibri"/>
                <a:cs typeface="Calibri"/>
              </a:rPr>
              <a:t>CONSELHO FEDERAL DE MEDICINA. Resolução nº 1.638/2002, 09 de agosto de 2002. Define prontuário médico e torna obrigatória a criação da Comissão de Revisão de Prontuários nas instituições de saúde. Diário Oficial da União, Brasília, DF, 09 de agosto de 2002, Seção I , p. 184-5.</a:t>
            </a:r>
          </a:p>
          <a:p>
            <a:endParaRPr lang="pt-BR" dirty="0">
              <a:solidFill>
                <a:srgbClr val="541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4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 e responsabilidades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142500560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3901</Words>
  <Application>Microsoft Office PowerPoint</Application>
  <PresentationFormat>Widescreen</PresentationFormat>
  <Paragraphs>505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36</vt:i4>
      </vt:variant>
    </vt:vector>
  </HeadingPairs>
  <TitlesOfParts>
    <vt:vector size="49" baseType="lpstr">
      <vt:lpstr>arial</vt:lpstr>
      <vt:lpstr>arial</vt:lpstr>
      <vt:lpstr>Calibri</vt:lpstr>
      <vt:lpstr>Calibri Light</vt:lpstr>
      <vt:lpstr>Roboto</vt:lpstr>
      <vt:lpstr>verdana</vt:lpstr>
      <vt:lpstr>Capa Início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– Parte I </vt:lpstr>
      <vt:lpstr>Definições</vt:lpstr>
      <vt:lpstr>Definição</vt:lpstr>
      <vt:lpstr>Definição</vt:lpstr>
      <vt:lpstr>Definição</vt:lpstr>
      <vt:lpstr>Objetivos do prontuário</vt:lpstr>
      <vt:lpstr>Objetivos do prontuário</vt:lpstr>
      <vt:lpstr>Direito e responsabilidades</vt:lpstr>
      <vt:lpstr>O prontuário é um direito da pessoa usuária</vt:lpstr>
      <vt:lpstr>O prontuário como instrumento de Segurança da Pessoa Usuária </vt:lpstr>
      <vt:lpstr>Apresentação do PowerPoint</vt:lpstr>
      <vt:lpstr>Das responsabilidades em relação ao prontuário</vt:lpstr>
      <vt:lpstr>Guarda, proteção, sigilo e confidencialidade</vt:lpstr>
      <vt:lpstr>Guarda, proteção, sigilo e confidencialidade</vt:lpstr>
      <vt:lpstr>Guarda, proteção, sigilo e confidencialidade</vt:lpstr>
      <vt:lpstr>Guarda, proteção, sigilo e confidencialidade</vt:lpstr>
      <vt:lpstr>Guarda, proteção, sigilo e confidencialidade</vt:lpstr>
      <vt:lpstr>Tipos de Prontuários </vt:lpstr>
      <vt:lpstr>Tipos de Prontuário</vt:lpstr>
      <vt:lpstr>Apresentação do PowerPoint</vt:lpstr>
      <vt:lpstr>Tipos de prontuário</vt:lpstr>
      <vt:lpstr>Características desejáveis do prontuário eletrônico para AAE </vt:lpstr>
      <vt:lpstr>Características desejáveis do prontuário eletrônico para AAE </vt:lpstr>
      <vt:lpstr>Itens que compõem o prontuário </vt:lpstr>
      <vt:lpstr>Itens que compõem o prontuário </vt:lpstr>
      <vt:lpstr>Fluxo do prontuário no ambulatório</vt:lpstr>
      <vt:lpstr>Fluxo do prontuário no ambulatório – Compartilhamento do Cuidado </vt:lpstr>
      <vt:lpstr>Fluxo do prontuário no ambulatório – Atenção Contínua da linha de cuidado Materno Infantil</vt:lpstr>
      <vt:lpstr>Da teoria à prática</vt:lpstr>
      <vt:lpstr>Como estão os nossos processos? </vt:lpstr>
      <vt:lpstr>Fluxo do prontuário no ambulatório – Atenção Contínua da linha de cuidado da pessoa com DM|HAS</vt:lpstr>
      <vt:lpstr>Fluxo do prontuário no ambulatório – Atenção Contínua da linha de cuidado da pessoa Idosa</vt:lpstr>
      <vt:lpstr>Fluxo do prontuário no ambulatório – Atenção Contínua da linha de cuidado Saúde da Mulher Câncer de colo uterino e mama</vt:lpstr>
      <vt:lpstr>Fluxo do prontuário no ambulatório – Atenção Contínua da linha de cuidado Saúde Mental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109</cp:revision>
  <dcterms:created xsi:type="dcterms:W3CDTF">2021-05-10T00:56:02Z</dcterms:created>
  <dcterms:modified xsi:type="dcterms:W3CDTF">2022-05-16T19:41:02Z</dcterms:modified>
</cp:coreProperties>
</file>