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41"/>
  </p:notesMasterIdLst>
  <p:handoutMasterIdLst>
    <p:handoutMasterId r:id="rId42"/>
  </p:handoutMasterIdLst>
  <p:sldIdLst>
    <p:sldId id="263" r:id="rId7"/>
    <p:sldId id="331" r:id="rId8"/>
    <p:sldId id="342" r:id="rId9"/>
    <p:sldId id="332" r:id="rId10"/>
    <p:sldId id="343" r:id="rId11"/>
    <p:sldId id="333" r:id="rId12"/>
    <p:sldId id="341" r:id="rId13"/>
    <p:sldId id="344" r:id="rId14"/>
    <p:sldId id="334" r:id="rId15"/>
    <p:sldId id="272" r:id="rId16"/>
    <p:sldId id="303" r:id="rId17"/>
    <p:sldId id="322" r:id="rId18"/>
    <p:sldId id="323" r:id="rId19"/>
    <p:sldId id="305" r:id="rId20"/>
    <p:sldId id="307" r:id="rId21"/>
    <p:sldId id="348" r:id="rId22"/>
    <p:sldId id="308" r:id="rId23"/>
    <p:sldId id="309" r:id="rId24"/>
    <p:sldId id="310" r:id="rId25"/>
    <p:sldId id="311" r:id="rId26"/>
    <p:sldId id="312" r:id="rId27"/>
    <p:sldId id="313" r:id="rId28"/>
    <p:sldId id="315" r:id="rId29"/>
    <p:sldId id="328" r:id="rId30"/>
    <p:sldId id="317" r:id="rId31"/>
    <p:sldId id="329" r:id="rId32"/>
    <p:sldId id="330" r:id="rId33"/>
    <p:sldId id="337" r:id="rId34"/>
    <p:sldId id="338" r:id="rId35"/>
    <p:sldId id="345" r:id="rId36"/>
    <p:sldId id="347" r:id="rId37"/>
    <p:sldId id="339" r:id="rId38"/>
    <p:sldId id="346" r:id="rId39"/>
    <p:sldId id="268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7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DFE2A-8DA2-2506-318D-A18719079EB1}" v="611" dt="2021-11-19T20:21:35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70" d="100"/>
          <a:sy n="70" d="100"/>
        </p:scale>
        <p:origin x="11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15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9"/>
          <a:stretch/>
        </p:blipFill>
        <p:spPr>
          <a:xfrm>
            <a:off x="10965855" y="3956180"/>
            <a:ext cx="1219925" cy="290182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dirty="0">
                <a:solidFill>
                  <a:srgbClr val="0D5095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D5095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D5095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4" name="Título 4">
            <a:extLst>
              <a:ext uri="{FF2B5EF4-FFF2-40B4-BE49-F238E27FC236}">
                <a16:creationId xmlns:a16="http://schemas.microsoft.com/office/drawing/2014/main" xmlns="" id="{46EF4D0F-B8B7-4AE2-A44C-A4338FD45955}"/>
              </a:ext>
            </a:extLst>
          </p:cNvPr>
          <p:cNvSpPr txBox="1">
            <a:spLocks/>
          </p:cNvSpPr>
          <p:nvPr/>
        </p:nvSpPr>
        <p:spPr>
          <a:xfrm>
            <a:off x="4479533" y="2576705"/>
            <a:ext cx="7784386" cy="1099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APS e AAE nas Redes de Atenção à Saúde</a:t>
            </a:r>
            <a:br>
              <a:rPr lang="pt-BR" dirty="0"/>
            </a:br>
            <a:r>
              <a:rPr lang="pt-BR" dirty="0"/>
              <a:t>Oficina Tutorial APS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836330"/>
            <a:ext cx="9477366" cy="1172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Organizar os macroprocessos da Atenção Primária à Saúde nas unidades de saúde, com vistas a responder às demandas e expectativas da população.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"/>
          <p:cNvGrpSpPr/>
          <p:nvPr/>
        </p:nvGrpSpPr>
        <p:grpSpPr>
          <a:xfrm>
            <a:off x="4234312" y="3429000"/>
            <a:ext cx="2959100" cy="2778759"/>
            <a:chOff x="0" y="0"/>
            <a:chExt cx="2959100" cy="277884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9100" cy="99949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2038"/>
              <a:ext cx="2943860" cy="225425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7698"/>
              <a:ext cx="225425" cy="134683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95" y="1207698"/>
              <a:ext cx="225425" cy="134683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687" y="1552755"/>
              <a:ext cx="652145" cy="100584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1311215"/>
              <a:ext cx="600075" cy="767715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02" y="1311215"/>
              <a:ext cx="600075" cy="770890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3419"/>
              <a:ext cx="2943860" cy="2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01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0DAAB0AC-2628-4A78-AF28-DB8C47309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462431" y="2918550"/>
            <a:ext cx="5279922" cy="336438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94D2D67-71CE-4DF3-848B-97B4D3F05D05}"/>
              </a:ext>
            </a:extLst>
          </p:cNvPr>
          <p:cNvSpPr/>
          <p:nvPr/>
        </p:nvSpPr>
        <p:spPr>
          <a:xfrm>
            <a:off x="3252954" y="6341752"/>
            <a:ext cx="3698875" cy="2603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Fonte: As Redes de Atenção à Saúde, Mendes, 2010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0C83C42B-4D97-43EA-B150-808078D05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96" y="2540565"/>
            <a:ext cx="3078747" cy="377985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4861E4C4-6718-4E1B-9758-FEB7A4BA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86" y="1557215"/>
            <a:ext cx="9477366" cy="11723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800" dirty="0">
                <a:latin typeface="+mn-lt"/>
              </a:rPr>
              <a:t>O ápice de um sistema de saúde é alcançar resultados clínicos e funcionais para a sua população usuária. Isso implica em transformações na atenção à saúde.</a:t>
            </a:r>
            <a:br>
              <a:rPr lang="pt-BR" sz="8800" dirty="0">
                <a:latin typeface="+mn-lt"/>
              </a:rPr>
            </a:br>
            <a:endParaRPr lang="pt-BR" sz="8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4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688CAC3-1E71-410C-A7B4-CF39A21B41F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69D31A3-757E-422B-A964-C1A7891FC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237" t="56726" r="20932" b="20211"/>
          <a:stretch/>
        </p:blipFill>
        <p:spPr>
          <a:xfrm>
            <a:off x="2731363" y="4026472"/>
            <a:ext cx="5801061" cy="2290427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1114D6AC-6EC7-42E7-BE6A-5C60BC19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46" y="361848"/>
            <a:ext cx="11637799" cy="35550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sz="8800" dirty="0"/>
          </a:p>
          <a:p>
            <a:r>
              <a:rPr lang="pt-BR" sz="2600" dirty="0">
                <a:latin typeface="Calibri"/>
                <a:cs typeface="Calibri"/>
              </a:rPr>
              <a:t> </a:t>
            </a:r>
            <a:r>
              <a:rPr lang="pt-BR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cs typeface="Calibri"/>
              </a:rPr>
              <a:t>A Estratégia Saúde da família foi considerada como “uma estratégia de reorganização do modelo assistencial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"</a:t>
            </a:r>
            <a:endParaRPr lang="pt-BR" sz="2400" b="0" i="0" dirty="0">
              <a:solidFill>
                <a:schemeClr val="accent2">
                  <a:lumMod val="50000"/>
                </a:schemeClr>
              </a:solidFill>
              <a:effectLst/>
              <a:latin typeface="Calibri"/>
              <a:cs typeface="Calibri"/>
            </a:endParaRPr>
          </a:p>
          <a:p>
            <a:r>
              <a:rPr lang="pt-BR" sz="2400" dirty="0">
                <a:latin typeface="Calibri"/>
                <a:cs typeface="Calibri"/>
              </a:rPr>
              <a:t>A qualidade e resultados de uma APS, está totalmente ligada a operacionalização desses atributos em sua totalidade e assim ela cumpre suas três funções </a:t>
            </a:r>
            <a:r>
              <a:rPr lang="pt-BR" sz="2400" dirty="0" smtClean="0">
                <a:latin typeface="Calibri"/>
                <a:cs typeface="Calibri"/>
              </a:rPr>
              <a:t>essenciais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C0986591-37CD-490C-9BDA-FBBE933F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6" y="675744"/>
            <a:ext cx="10052222" cy="1325563"/>
          </a:xfrm>
        </p:spPr>
        <p:txBody>
          <a:bodyPr/>
          <a:lstStyle/>
          <a:p>
            <a:r>
              <a:rPr lang="pt-BR" dirty="0"/>
              <a:t>Atributos da APS</a:t>
            </a:r>
          </a:p>
        </p:txBody>
      </p:sp>
    </p:spTree>
    <p:extLst>
      <p:ext uri="{BB962C8B-B14F-4D97-AF65-F5344CB8AC3E}">
        <p14:creationId xmlns:p14="http://schemas.microsoft.com/office/powerpoint/2010/main" val="1890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688CAC3-1E71-410C-A7B4-CF39A21B41F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548BB39-489E-44A7-B331-6081A2D0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49" y="740828"/>
            <a:ext cx="10052222" cy="1325563"/>
          </a:xfrm>
        </p:spPr>
        <p:txBody>
          <a:bodyPr/>
          <a:lstStyle/>
          <a:p>
            <a:r>
              <a:rPr lang="pt-BR" dirty="0"/>
              <a:t>A Atenção Primária nas Redes de Atenção à Saúde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7A44181-6F56-4D31-AEE4-CC4B3ED5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49" y="1835045"/>
            <a:ext cx="11439546" cy="178825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800" dirty="0"/>
              <a:t>Os objetivos das RAS são melhorar a qualidade da atenção, a qualidade de vida das pessoas usuárias, os resultados sanitários do sistema de atenção à saúde, a eficiência na utilização dos recursos e a equidade em saúde.</a:t>
            </a:r>
          </a:p>
          <a:p>
            <a:r>
              <a:rPr lang="pt-BR" sz="8800" dirty="0">
                <a:latin typeface="+mn-lt"/>
              </a:rPr>
              <a:t>O centro de comunicação de uma rede é a APS ,devendo se constituir como coordenadora do cuidado, pois é o primeiro contato com a clientela do SUS.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6007FD8-CD9C-44E1-BE45-57D0675117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4449" t="37281" r="17551" b="28803"/>
          <a:stretch/>
        </p:blipFill>
        <p:spPr>
          <a:xfrm>
            <a:off x="1905229" y="3623299"/>
            <a:ext cx="7589229" cy="30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Título 7">
            <a:extLst>
              <a:ext uri="{FF2B5EF4-FFF2-40B4-BE49-F238E27FC236}">
                <a16:creationId xmlns:a16="http://schemas.microsoft.com/office/drawing/2014/main" xmlns="" id="{1B723A01-4810-487F-96BC-F93B36CC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99" y="1084170"/>
            <a:ext cx="10515600" cy="1197088"/>
          </a:xfrm>
        </p:spPr>
        <p:txBody>
          <a:bodyPr>
            <a:normAutofit/>
          </a:bodyPr>
          <a:lstStyle/>
          <a:p>
            <a:r>
              <a:rPr lang="pt-BR" dirty="0"/>
              <a:t>A metáfora da Casa</a:t>
            </a:r>
            <a:br>
              <a:rPr lang="pt-BR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E2D9CE8-713E-416F-A724-B21257B92ED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70" name="Agrupar 1"/>
          <p:cNvGrpSpPr/>
          <p:nvPr/>
        </p:nvGrpSpPr>
        <p:grpSpPr>
          <a:xfrm>
            <a:off x="1021920" y="2557060"/>
            <a:ext cx="3353132" cy="3140355"/>
            <a:chOff x="0" y="0"/>
            <a:chExt cx="2959100" cy="2778844"/>
          </a:xfrm>
        </p:grpSpPr>
        <p:pic>
          <p:nvPicPr>
            <p:cNvPr id="71" name="Imagem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9100" cy="999490"/>
            </a:xfrm>
            <a:prstGeom prst="rect">
              <a:avLst/>
            </a:prstGeom>
          </p:spPr>
        </p:pic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2038"/>
              <a:ext cx="2943860" cy="225425"/>
            </a:xfrm>
            <a:prstGeom prst="rect">
              <a:avLst/>
            </a:prstGeom>
          </p:spPr>
        </p:pic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7698"/>
              <a:ext cx="225425" cy="1346835"/>
            </a:xfrm>
            <a:prstGeom prst="rect">
              <a:avLst/>
            </a:prstGeom>
          </p:spPr>
        </p:pic>
        <p:pic>
          <p:nvPicPr>
            <p:cNvPr id="74" name="Imagem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95" y="1207698"/>
              <a:ext cx="225425" cy="1346835"/>
            </a:xfrm>
            <a:prstGeom prst="rect">
              <a:avLst/>
            </a:prstGeom>
          </p:spPr>
        </p:pic>
        <p:pic>
          <p:nvPicPr>
            <p:cNvPr id="75" name="Imagem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687" y="1552755"/>
              <a:ext cx="652145" cy="1005840"/>
            </a:xfrm>
            <a:prstGeom prst="rect">
              <a:avLst/>
            </a:prstGeom>
          </p:spPr>
        </p:pic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83" y="1311215"/>
              <a:ext cx="600075" cy="767715"/>
            </a:xfrm>
            <a:prstGeom prst="rect">
              <a:avLst/>
            </a:prstGeom>
          </p:spPr>
        </p:pic>
        <p:pic>
          <p:nvPicPr>
            <p:cNvPr id="77" name="Imagem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02" y="1311215"/>
              <a:ext cx="600075" cy="770890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53419"/>
              <a:ext cx="2943860" cy="225425"/>
            </a:xfrm>
            <a:prstGeom prst="rect">
              <a:avLst/>
            </a:prstGeom>
          </p:spPr>
        </p:pic>
      </p:grpSp>
      <p:pic>
        <p:nvPicPr>
          <p:cNvPr id="81" name="Imagem 8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3122490"/>
            <a:ext cx="5092700" cy="225425"/>
          </a:xfrm>
          <a:prstGeom prst="rect">
            <a:avLst/>
          </a:prstGeom>
        </p:spPr>
      </p:pic>
      <p:pic>
        <p:nvPicPr>
          <p:cNvPr id="82" name="Imagem 8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3432370"/>
            <a:ext cx="5092700" cy="225425"/>
          </a:xfrm>
          <a:prstGeom prst="rect">
            <a:avLst/>
          </a:prstGeom>
        </p:spPr>
      </p:pic>
      <p:pic>
        <p:nvPicPr>
          <p:cNvPr id="83" name="Imagem 8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3742250"/>
            <a:ext cx="5092700" cy="350520"/>
          </a:xfrm>
          <a:prstGeom prst="rect">
            <a:avLst/>
          </a:prstGeom>
        </p:spPr>
      </p:pic>
      <p:pic>
        <p:nvPicPr>
          <p:cNvPr id="84" name="Imagem 8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4179765"/>
            <a:ext cx="5092700" cy="225425"/>
          </a:xfrm>
          <a:prstGeom prst="rect">
            <a:avLst/>
          </a:prstGeom>
        </p:spPr>
      </p:pic>
      <p:pic>
        <p:nvPicPr>
          <p:cNvPr id="85" name="Imagem 84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4489645"/>
            <a:ext cx="5092700" cy="225425"/>
          </a:xfrm>
          <a:prstGeom prst="rect">
            <a:avLst/>
          </a:prstGeom>
        </p:spPr>
      </p:pic>
      <p:pic>
        <p:nvPicPr>
          <p:cNvPr id="86" name="Imagem 85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4816035"/>
            <a:ext cx="5092700" cy="225425"/>
          </a:xfrm>
          <a:prstGeom prst="rect">
            <a:avLst/>
          </a:prstGeom>
        </p:spPr>
      </p:pic>
      <p:pic>
        <p:nvPicPr>
          <p:cNvPr id="87" name="Imagem 8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5132265"/>
            <a:ext cx="5092700" cy="225425"/>
          </a:xfrm>
          <a:prstGeom prst="rect">
            <a:avLst/>
          </a:prstGeom>
        </p:spPr>
      </p:pic>
      <p:pic>
        <p:nvPicPr>
          <p:cNvPr id="88" name="Imagem 87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42" y="5471990"/>
            <a:ext cx="509270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EB12B5-7675-4BB3-824F-4568958D4E9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xmlns="" id="{4FD9D999-8364-4D2F-B37A-9BB71E1CB03C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4511824" y="528957"/>
            <a:chExt cx="7488832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B8DFDBB5-1542-4E40-8534-E33B0709EFFF}"/>
                </a:ext>
              </a:extLst>
            </p:cNvPr>
            <p:cNvSpPr/>
            <p:nvPr/>
          </p:nvSpPr>
          <p:spPr bwMode="auto">
            <a:xfrm>
              <a:off x="4872280" y="528957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Microprocessos Básicos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21614C75-BA6F-4794-8E5A-F368B4CCEF60}"/>
                </a:ext>
              </a:extLst>
            </p:cNvPr>
            <p:cNvSpPr/>
            <p:nvPr/>
          </p:nvSpPr>
          <p:spPr bwMode="auto">
            <a:xfrm>
              <a:off x="4511824" y="528957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59476CDE-84A4-4D48-9753-52238332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697" y="2174952"/>
            <a:ext cx="6740673" cy="4234043"/>
          </a:xfrm>
        </p:spPr>
        <p:txBody>
          <a:bodyPr>
            <a:noAutofit/>
          </a:bodyPr>
          <a:lstStyle/>
          <a:p>
            <a:pPr marL="0" indent="0" defTabSz="457200">
              <a:lnSpc>
                <a:spcPct val="70000"/>
              </a:lnSpc>
              <a:buClr>
                <a:srgbClr val="B00000"/>
              </a:buClr>
              <a:buSzPct val="90000"/>
              <a:buFontTx/>
              <a:buNone/>
              <a:defRPr/>
            </a:pPr>
            <a:r>
              <a:rPr lang="pt-BR" dirty="0" smtClean="0">
                <a:cs typeface="Calibri" panose="020F0502020204030204" pitchFamily="34" charset="0"/>
              </a:rPr>
              <a:t>Macroprocessos </a:t>
            </a:r>
            <a:r>
              <a:rPr lang="pt-BR" dirty="0">
                <a:cs typeface="Calibri" panose="020F0502020204030204" pitchFamily="34" charset="0"/>
              </a:rPr>
              <a:t>básicos da APS</a:t>
            </a:r>
            <a:r>
              <a:rPr lang="pt-BR" dirty="0" smtClean="0">
                <a:cs typeface="Calibri" panose="020F0502020204030204" pitchFamily="34" charset="0"/>
              </a:rPr>
              <a:t>:</a:t>
            </a:r>
          </a:p>
          <a:p>
            <a:pPr marL="0" indent="0" defTabSz="457200">
              <a:lnSpc>
                <a:spcPct val="70000"/>
              </a:lnSpc>
              <a:buClr>
                <a:srgbClr val="B00000"/>
              </a:buClr>
              <a:buSzPct val="90000"/>
              <a:buFontTx/>
              <a:buNone/>
              <a:defRPr/>
            </a:pP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Territorialização </a:t>
            </a: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Cadastramento </a:t>
            </a:r>
            <a:r>
              <a:rPr lang="pt-BR" dirty="0">
                <a:cs typeface="Calibri" panose="020F0502020204030204" pitchFamily="34" charset="0"/>
              </a:rPr>
              <a:t>das famílias </a:t>
            </a:r>
            <a:r>
              <a:rPr lang="pt-BR" dirty="0">
                <a:cs typeface="Calibri" panose="020F0502020204030204" pitchFamily="34" charset="0"/>
              </a:rPr>
              <a:t>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Classificação </a:t>
            </a:r>
            <a:r>
              <a:rPr lang="pt-BR" dirty="0">
                <a:cs typeface="Calibri" panose="020F0502020204030204" pitchFamily="34" charset="0"/>
              </a:rPr>
              <a:t>de riscos familiares </a:t>
            </a: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Diagnóstico </a:t>
            </a:r>
            <a:r>
              <a:rPr lang="pt-BR" dirty="0">
                <a:cs typeface="Calibri" panose="020F0502020204030204" pitchFamily="34" charset="0"/>
              </a:rPr>
              <a:t>local </a:t>
            </a: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Identificação </a:t>
            </a:r>
            <a:r>
              <a:rPr lang="pt-BR" dirty="0">
                <a:cs typeface="Calibri" panose="020F0502020204030204" pitchFamily="34" charset="0"/>
              </a:rPr>
              <a:t>das subpopulações-alvo por fator de risco ou condições de saúde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Programação </a:t>
            </a:r>
            <a:r>
              <a:rPr lang="pt-BR" dirty="0">
                <a:cs typeface="Calibri" panose="020F0502020204030204" pitchFamily="34" charset="0"/>
              </a:rPr>
              <a:t>e monitoramento por estratos de riscos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Agenda </a:t>
            </a:r>
            <a:r>
              <a:rPr lang="pt-BR" dirty="0">
                <a:cs typeface="Calibri" panose="020F0502020204030204" pitchFamily="34" charset="0"/>
              </a:rPr>
              <a:t>de atendimentos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Organização </a:t>
            </a:r>
            <a:r>
              <a:rPr lang="pt-BR" dirty="0">
                <a:cs typeface="Calibri" panose="020F0502020204030204" pitchFamily="34" charset="0"/>
              </a:rPr>
              <a:t>da carteira de serviço da unidade </a:t>
            </a:r>
            <a:endParaRPr lang="pt-BR" dirty="0">
              <a:cs typeface="Calibri" panose="020F0502020204030204" pitchFamily="34" charset="0"/>
            </a:endParaRP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Contratualização </a:t>
            </a:r>
            <a:r>
              <a:rPr lang="pt-BR" dirty="0">
                <a:cs typeface="Calibri" panose="020F0502020204030204" pitchFamily="34" charset="0"/>
              </a:rPr>
              <a:t>das equipes </a:t>
            </a:r>
          </a:p>
          <a:p>
            <a:pPr marL="100013" defTabSz="457200">
              <a:lnSpc>
                <a:spcPct val="70000"/>
              </a:lnSpc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Educação </a:t>
            </a:r>
            <a:r>
              <a:rPr lang="pt-BR" dirty="0">
                <a:cs typeface="Calibri" panose="020F0502020204030204" pitchFamily="34" charset="0"/>
              </a:rPr>
              <a:t>permanente dos profissionais de </a:t>
            </a:r>
            <a:r>
              <a:rPr lang="pt-BR" dirty="0">
                <a:cs typeface="Calibri" panose="020F0502020204030204" pitchFamily="34" charset="0"/>
              </a:rPr>
              <a:t>saúde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  <a:p>
            <a:pPr marL="100013" indent="0" defTabSz="457200">
              <a:buSzPct val="90000"/>
              <a:buNone/>
              <a:defRPr/>
            </a:pPr>
            <a:endParaRPr lang="pt-BR" dirty="0">
              <a:solidFill>
                <a:srgbClr val="FF0000"/>
              </a:solidFill>
              <a:latin typeface="Lucida Grande"/>
              <a:cs typeface="Arial" panose="020B0604020202020204" pitchFamily="34" charset="0"/>
            </a:endParaRPr>
          </a:p>
        </p:txBody>
      </p:sp>
      <p:grpSp>
        <p:nvGrpSpPr>
          <p:cNvPr id="14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90" y="5511664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1EB12B5-7675-4BB3-824F-4568958D4E9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7">
            <a:extLst>
              <a:ext uri="{FF2B5EF4-FFF2-40B4-BE49-F238E27FC236}">
                <a16:creationId xmlns:a16="http://schemas.microsoft.com/office/drawing/2014/main" xmlns="" id="{4FD9D999-8364-4D2F-B37A-9BB71E1CB03C}"/>
              </a:ext>
            </a:extLst>
          </p:cNvPr>
          <p:cNvGrpSpPr>
            <a:grpSpLocks/>
          </p:cNvGrpSpPr>
          <p:nvPr/>
        </p:nvGrpSpPr>
        <p:grpSpPr bwMode="auto">
          <a:xfrm>
            <a:off x="276076" y="1090811"/>
            <a:ext cx="8245475" cy="898525"/>
            <a:chOff x="4511824" y="528957"/>
            <a:chExt cx="7488832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B8DFDBB5-1542-4E40-8534-E33B0709EFFF}"/>
                </a:ext>
              </a:extLst>
            </p:cNvPr>
            <p:cNvSpPr/>
            <p:nvPr/>
          </p:nvSpPr>
          <p:spPr bwMode="auto">
            <a:xfrm>
              <a:off x="4872280" y="528957"/>
              <a:ext cx="7128376" cy="1260000"/>
            </a:xfrm>
            <a:prstGeom prst="rect">
              <a:avLst/>
            </a:prstGeom>
            <a:solidFill>
              <a:srgbClr val="BACDE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Intervenções na Estrutura  Macroprocessos e </a:t>
              </a:r>
              <a:r>
                <a:rPr kumimoji="0" lang="pt-BR" sz="2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Microprocessos </a:t>
              </a: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Básicos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21614C75-BA6F-4794-8E5A-F368B4CCEF60}"/>
                </a:ext>
              </a:extLst>
            </p:cNvPr>
            <p:cNvSpPr/>
            <p:nvPr/>
          </p:nvSpPr>
          <p:spPr bwMode="auto">
            <a:xfrm>
              <a:off x="4511824" y="528957"/>
              <a:ext cx="360456" cy="1260000"/>
            </a:xfrm>
            <a:prstGeom prst="rect">
              <a:avLst/>
            </a:prstGeom>
            <a:solidFill>
              <a:srgbClr val="005A9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59476CDE-84A4-4D48-9753-52238332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39" y="1989336"/>
            <a:ext cx="6508648" cy="26263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r>
              <a:rPr lang="pt-BR" sz="8800" dirty="0">
                <a:cs typeface="Calibri" panose="020F0502020204030204" pitchFamily="34" charset="0"/>
              </a:rPr>
              <a:t>Microprocessos básicos da APS:</a:t>
            </a: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sz="8800" dirty="0">
              <a:cs typeface="Calibri" panose="020F0502020204030204" pitchFamily="34" charset="0"/>
            </a:endParaRP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Recepção, Acolhimento e preparo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Vacinação, Curativo, Coleta de exames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Farmácia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Procedimentos Terapêuticos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Higienização das mãos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Higienização e esterilização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Gerenciamento de Resíduos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Equipamentos e insumos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Recursos Humanos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r>
              <a:rPr lang="pt-BR" sz="8800" dirty="0">
                <a:cs typeface="Calibri" panose="020F0502020204030204" pitchFamily="34" charset="0"/>
              </a:rPr>
              <a:t>Financiamento e Custeio</a:t>
            </a:r>
          </a:p>
          <a:p>
            <a:pPr marL="100013" defTabSz="457200">
              <a:buClr>
                <a:srgbClr val="B00000"/>
              </a:buClr>
              <a:buSzPct val="90000"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0" indent="0" defTabSz="457200">
              <a:buClr>
                <a:srgbClr val="B00000"/>
              </a:buClr>
              <a:buSzPct val="90000"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  <a:p>
            <a:pPr marL="100013" indent="0" defTabSz="457200">
              <a:buSzPct val="90000"/>
              <a:buNone/>
              <a:defRPr/>
            </a:pPr>
            <a:endParaRPr lang="pt-BR" sz="8800" dirty="0">
              <a:solidFill>
                <a:srgbClr val="595959"/>
              </a:solidFill>
              <a:latin typeface="Lucida Grande"/>
              <a:cs typeface="Arial" panose="020B0604020202020204" pitchFamily="34" charset="0"/>
            </a:endParaRPr>
          </a:p>
        </p:txBody>
      </p:sp>
      <p:grpSp>
        <p:nvGrpSpPr>
          <p:cNvPr id="14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90" y="5511664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12B93BB-9DED-4D8E-A968-25B3B1BAF05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C0212814-6C1E-414D-9414-38FA9A7B7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819" y="2523939"/>
            <a:ext cx="6700117" cy="361042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BR" sz="6800" dirty="0" smtClean="0"/>
              <a:t>Macroprocessos </a:t>
            </a:r>
            <a:r>
              <a:rPr lang="pt-BR" sz="6800" dirty="0"/>
              <a:t>de atenção aos eventos agudos (condições agudas e condições crônicas agudizadas):</a:t>
            </a:r>
          </a:p>
          <a:p>
            <a:pPr marL="0" indent="0">
              <a:buNone/>
            </a:pPr>
            <a:endParaRPr lang="pt-BR" sz="6800" dirty="0"/>
          </a:p>
          <a:p>
            <a:r>
              <a:rPr lang="pt-BR" sz="6800" dirty="0"/>
              <a:t>Acolhimento</a:t>
            </a:r>
          </a:p>
          <a:p>
            <a:r>
              <a:rPr lang="pt-BR" sz="6800" dirty="0"/>
              <a:t>Classificação de risco</a:t>
            </a:r>
          </a:p>
          <a:p>
            <a:r>
              <a:rPr lang="pt-BR" sz="6800" dirty="0"/>
              <a:t>Atendimento aos eventos agudos de menor gravidade (verde e azul)</a:t>
            </a:r>
          </a:p>
          <a:p>
            <a:r>
              <a:rPr lang="pt-BR" sz="6800" dirty="0"/>
              <a:t>Primeiro atendimento das pessoas com eventos agudos de maior gravidade (amarelo, laranja e vermelho) e encaminhamento, se necessário, para pronto atendimento ou pronto socorro.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3" name="Agrupar 1">
            <a:extLst>
              <a:ext uri="{FF2B5EF4-FFF2-40B4-BE49-F238E27FC236}">
                <a16:creationId xmlns:a16="http://schemas.microsoft.com/office/drawing/2014/main" xmlns="" id="{704018EC-35EE-46EA-A350-4A635DD667A2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349187"/>
            <a:ext cx="8932008" cy="900114"/>
            <a:chOff x="6980032" y="489513"/>
            <a:chExt cx="7460169" cy="900001"/>
          </a:xfrm>
        </p:grpSpPr>
        <p:sp>
          <p:nvSpPr>
            <p:cNvPr id="14" name="Retângulo 20">
              <a:extLst>
                <a:ext uri="{FF2B5EF4-FFF2-40B4-BE49-F238E27FC236}">
                  <a16:creationId xmlns:a16="http://schemas.microsoft.com/office/drawing/2014/main" xmlns="" id="{E96993EB-932A-49F2-82E9-CB4282C8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07" y="489514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  <a:p>
              <a:pPr defTabSz="914400"/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5B2BD717-4E30-44C3-A914-57A77F60FBE9}"/>
                </a:ext>
              </a:extLst>
            </p:cNvPr>
            <p:cNvSpPr/>
            <p:nvPr/>
          </p:nvSpPr>
          <p:spPr bwMode="auto">
            <a:xfrm>
              <a:off x="6980032" y="489513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7" y="4032909"/>
            <a:ext cx="241211" cy="1591468"/>
          </a:xfrm>
          <a:prstGeom prst="rect">
            <a:avLst/>
          </a:prstGeom>
        </p:spPr>
      </p:pic>
      <p:grpSp>
        <p:nvGrpSpPr>
          <p:cNvPr id="31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9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583001A6-F2C7-4100-9D61-DE3DAA6A2B7A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9" name="Agrupar 1">
            <a:extLst>
              <a:ext uri="{FF2B5EF4-FFF2-40B4-BE49-F238E27FC236}">
                <a16:creationId xmlns:a16="http://schemas.microsoft.com/office/drawing/2014/main" xmlns="" id="{1842B01D-E163-4E40-AF5D-28E73C433D13}"/>
              </a:ext>
            </a:extLst>
          </p:cNvPr>
          <p:cNvGrpSpPr>
            <a:grpSpLocks/>
          </p:cNvGrpSpPr>
          <p:nvPr/>
        </p:nvGrpSpPr>
        <p:grpSpPr bwMode="auto">
          <a:xfrm>
            <a:off x="328038" y="869949"/>
            <a:ext cx="8685333" cy="900113"/>
            <a:chOff x="6456039" y="529200"/>
            <a:chExt cx="6224821" cy="126000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EBCE2EEC-FCA6-491D-9B4F-8C519FF15D8D}"/>
                </a:ext>
              </a:extLst>
            </p:cNvPr>
            <p:cNvSpPr/>
            <p:nvPr/>
          </p:nvSpPr>
          <p:spPr bwMode="auto">
            <a:xfrm>
              <a:off x="6815762" y="529200"/>
              <a:ext cx="5865098" cy="1260000"/>
            </a:xfrm>
            <a:prstGeom prst="rect">
              <a:avLst/>
            </a:prstGeom>
            <a:solidFill>
              <a:srgbClr val="A3E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MS PGothic" pitchFamily="34" charset="-128"/>
                  <a:cs typeface="Calibri" panose="020F0502020204030204" pitchFamily="34" charset="0"/>
                </a:rPr>
                <a:t>Macroprocessos de atenção às condições crônicas não agudizadas, enfermidades e pessoas hiper utilizadoras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5B25B730-C53E-4772-92FC-24ED8799F068}"/>
                </a:ext>
              </a:extLst>
            </p:cNvPr>
            <p:cNvSpPr/>
            <p:nvPr/>
          </p:nvSpPr>
          <p:spPr bwMode="auto">
            <a:xfrm>
              <a:off x="6456039" y="529200"/>
              <a:ext cx="359723" cy="126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E454C6D1-AE00-46CF-951A-431D4F4BC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583" y="1772038"/>
            <a:ext cx="6496188" cy="43130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relativos aos principais fatores de risco proximais e aos fatores individuais biopsicológicos:</a:t>
            </a:r>
          </a:p>
          <a:p>
            <a:pPr marL="0" indent="0">
              <a:buNone/>
            </a:pPr>
            <a:endParaRPr lang="pt-BR" sz="8800" dirty="0"/>
          </a:p>
          <a:p>
            <a:r>
              <a:rPr lang="pt-BR" sz="8800" dirty="0"/>
              <a:t>Gerenciamento das condições crônicas prioritárias</a:t>
            </a:r>
          </a:p>
          <a:p>
            <a:r>
              <a:rPr lang="pt-BR" sz="8800" dirty="0"/>
              <a:t>Estratificação de riscos</a:t>
            </a:r>
          </a:p>
          <a:p>
            <a:r>
              <a:rPr lang="pt-BR" sz="8800" dirty="0"/>
              <a:t>Elaboração e monitoramento dos planos de cuidado</a:t>
            </a:r>
          </a:p>
          <a:p>
            <a:r>
              <a:rPr lang="pt-BR" sz="8800" dirty="0"/>
              <a:t>Autocuidado apoiado</a:t>
            </a:r>
          </a:p>
          <a:p>
            <a:r>
              <a:rPr lang="pt-BR" sz="8800" dirty="0"/>
              <a:t>Gestão de caso</a:t>
            </a:r>
          </a:p>
          <a:p>
            <a:r>
              <a:rPr lang="pt-BR" sz="8800" dirty="0"/>
              <a:t>Novos formatos da clínica: atenção contínua, atenção compartilhada a grupo</a:t>
            </a:r>
          </a:p>
          <a:p>
            <a:r>
              <a:rPr lang="pt-BR" sz="8800" dirty="0"/>
              <a:t>Matriciamento entre especialistas e generalistas</a:t>
            </a:r>
          </a:p>
          <a:p>
            <a:r>
              <a:rPr lang="pt-BR" sz="8800" dirty="0"/>
              <a:t>Educação permanente dos profissionais de saúde</a:t>
            </a:r>
          </a:p>
          <a:p>
            <a:r>
              <a:rPr lang="pt-BR" sz="8800" dirty="0"/>
              <a:t>Educação em saúde: grupos operativos e educação popular, mapa de recursos comunitários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4" name="Imagem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71" y="3998794"/>
            <a:ext cx="225425" cy="1625583"/>
          </a:xfrm>
          <a:prstGeom prst="rect">
            <a:avLst/>
          </a:prstGeom>
        </p:spPr>
      </p:pic>
      <p:grpSp>
        <p:nvGrpSpPr>
          <p:cNvPr id="15" name="Agrupar 16"/>
          <p:cNvGrpSpPr/>
          <p:nvPr/>
        </p:nvGrpSpPr>
        <p:grpSpPr>
          <a:xfrm>
            <a:off x="1285008" y="2988860"/>
            <a:ext cx="2956560" cy="2635872"/>
            <a:chOff x="0" y="0"/>
            <a:chExt cx="2956560" cy="2591155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39" y="1258214"/>
              <a:ext cx="600075" cy="579120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6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6B73CE9-C257-4062-8CB9-E098843FC2A0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xmlns="" id="{054DFAF5-00B6-4B6D-9A43-8B9294C6C7FC}"/>
              </a:ext>
            </a:extLst>
          </p:cNvPr>
          <p:cNvGrpSpPr>
            <a:grpSpLocks/>
          </p:cNvGrpSpPr>
          <p:nvPr/>
        </p:nvGrpSpPr>
        <p:grpSpPr bwMode="auto">
          <a:xfrm>
            <a:off x="408559" y="1207213"/>
            <a:ext cx="8248650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96A7655B-BCA0-484D-9754-A3610735DAB7}"/>
                </a:ext>
              </a:extLst>
            </p:cNvPr>
            <p:cNvSpPr/>
            <p:nvPr/>
          </p:nvSpPr>
          <p:spPr bwMode="auto">
            <a:xfrm>
              <a:off x="4728087" y="529200"/>
              <a:ext cx="7127761" cy="828000"/>
            </a:xfrm>
            <a:prstGeom prst="rect">
              <a:avLst/>
            </a:prstGeom>
            <a:solidFill>
              <a:srgbClr val="FFFB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Preventiva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7ADDD548-17E1-4E04-890E-5DE2252F827A}"/>
                </a:ext>
              </a:extLst>
            </p:cNvPr>
            <p:cNvSpPr/>
            <p:nvPr/>
          </p:nvSpPr>
          <p:spPr bwMode="auto">
            <a:xfrm>
              <a:off x="4367808" y="529200"/>
              <a:ext cx="360279" cy="82800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85EF0DC9-7893-4E6D-BE61-B21AD77E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290" y="2277157"/>
            <a:ext cx="7238489" cy="40827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relativos aos principais fatores de risco proximais e aos fatores individuais biopsicológicos: </a:t>
            </a:r>
          </a:p>
          <a:p>
            <a:pPr marL="0" indent="0">
              <a:buNone/>
            </a:pPr>
            <a:endParaRPr lang="pt-BR" sz="8800" dirty="0"/>
          </a:p>
          <a:p>
            <a:r>
              <a:rPr lang="pt-BR" sz="8800" dirty="0" smtClean="0"/>
              <a:t>Programas </a:t>
            </a:r>
            <a:r>
              <a:rPr lang="pt-BR" sz="8800" dirty="0"/>
              <a:t>de atividade física</a:t>
            </a:r>
          </a:p>
          <a:p>
            <a:r>
              <a:rPr lang="pt-BR" sz="8800" dirty="0" smtClean="0"/>
              <a:t>Programas </a:t>
            </a:r>
            <a:r>
              <a:rPr lang="pt-BR" sz="8800" dirty="0"/>
              <a:t>de reeducação alimentar</a:t>
            </a:r>
          </a:p>
          <a:p>
            <a:r>
              <a:rPr lang="pt-BR" sz="8800" dirty="0" smtClean="0"/>
              <a:t>Programas </a:t>
            </a:r>
            <a:r>
              <a:rPr lang="pt-BR" sz="8800" dirty="0"/>
              <a:t>de controle do tabagismo</a:t>
            </a:r>
          </a:p>
          <a:p>
            <a:r>
              <a:rPr lang="pt-BR" sz="8800" dirty="0" smtClean="0"/>
              <a:t>Programas </a:t>
            </a:r>
            <a:r>
              <a:rPr lang="pt-BR" sz="8800" dirty="0"/>
              <a:t>de controle do álcool e outras drogas</a:t>
            </a:r>
          </a:p>
          <a:p>
            <a:r>
              <a:rPr lang="pt-BR" sz="8800" dirty="0"/>
              <a:t>Programas de rastreamento</a:t>
            </a:r>
          </a:p>
          <a:p>
            <a:r>
              <a:rPr lang="pt-BR" sz="8800" dirty="0"/>
              <a:t>Vacinação</a:t>
            </a:r>
          </a:p>
          <a:p>
            <a:r>
              <a:rPr lang="pt-BR" sz="8800" dirty="0"/>
              <a:t>Controle das arboviroses</a:t>
            </a:r>
          </a:p>
          <a:p>
            <a:r>
              <a:rPr lang="pt-BR" sz="8800" dirty="0"/>
              <a:t>Prevenção primária, secundária, terciária e quaternária</a:t>
            </a:r>
          </a:p>
          <a:p>
            <a:pPr marL="0" indent="0">
              <a:buNone/>
            </a:pPr>
            <a:endParaRPr lang="pt-BR" sz="8800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4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8" y="3996832"/>
            <a:ext cx="2943860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B02C02-529C-4B15-A5E7-F25C5BA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</p:spTree>
    <p:extLst>
      <p:ext uri="{BB962C8B-B14F-4D97-AF65-F5344CB8AC3E}">
        <p14:creationId xmlns:p14="http://schemas.microsoft.com/office/powerpoint/2010/main" val="356131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D59EEDD-F92C-4F91-A9A5-2C71DBFCE83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ENSINO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xmlns="" id="{BF94DF01-5035-498B-B048-0BF1DE751859}"/>
              </a:ext>
            </a:extLst>
          </p:cNvPr>
          <p:cNvGrpSpPr>
            <a:grpSpLocks/>
          </p:cNvGrpSpPr>
          <p:nvPr/>
        </p:nvGrpSpPr>
        <p:grpSpPr bwMode="auto">
          <a:xfrm>
            <a:off x="398640" y="1223476"/>
            <a:ext cx="8264525" cy="900113"/>
            <a:chOff x="4499999" y="529200"/>
            <a:chExt cx="7488000" cy="1259449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5860AF95-F04D-4DE9-A935-1E9B15FF325F}"/>
                </a:ext>
              </a:extLst>
            </p:cNvPr>
            <p:cNvSpPr/>
            <p:nvPr/>
          </p:nvSpPr>
          <p:spPr bwMode="auto">
            <a:xfrm>
              <a:off x="4859584" y="529200"/>
              <a:ext cx="7128415" cy="125944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Demandas Administrativas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0DFE6081-238E-4A0C-9E02-F2F1F02857F0}"/>
                </a:ext>
              </a:extLst>
            </p:cNvPr>
            <p:cNvSpPr/>
            <p:nvPr/>
          </p:nvSpPr>
          <p:spPr bwMode="auto">
            <a:xfrm>
              <a:off x="4499999" y="529200"/>
              <a:ext cx="359585" cy="1259449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8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837BC8B9-98AD-40D8-B07C-FC05F85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411" y="2374043"/>
            <a:ext cx="5849258" cy="355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Macroprocessos </a:t>
            </a:r>
            <a:r>
              <a:rPr lang="pt-BR" dirty="0"/>
              <a:t>administrativos: 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Assistenciais: atestados médicos, renovação de receitas, análise de resultados de exames, relatórios periciais</a:t>
            </a:r>
          </a:p>
          <a:p>
            <a:r>
              <a:rPr lang="pt-BR" dirty="0"/>
              <a:t>Gestão da unidade: registro sanitário, CNES, segurança do trabalho, sistemas de informação e relatórios de gestão, prontuário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4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9" name="Imagem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8" y="3033577"/>
            <a:ext cx="2959100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09DEA3C-CBA9-4FF0-A3D6-6275050277C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xmlns="" id="{998676E8-8F0E-4F03-ABE0-06457A0B34A7}"/>
              </a:ext>
            </a:extLst>
          </p:cNvPr>
          <p:cNvGrpSpPr>
            <a:grpSpLocks/>
          </p:cNvGrpSpPr>
          <p:nvPr/>
        </p:nvGrpSpPr>
        <p:grpSpPr bwMode="auto">
          <a:xfrm>
            <a:off x="353142" y="1204977"/>
            <a:ext cx="8288338" cy="900113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18A3497D-F996-4D7F-9F54-3046C688DF8A}"/>
                </a:ext>
              </a:extLst>
            </p:cNvPr>
            <p:cNvSpPr/>
            <p:nvPr/>
          </p:nvSpPr>
          <p:spPr bwMode="auto">
            <a:xfrm>
              <a:off x="4727797" y="529200"/>
              <a:ext cx="7128051" cy="828000"/>
            </a:xfrm>
            <a:prstGeom prst="rect">
              <a:avLst/>
            </a:prstGeom>
            <a:solidFill>
              <a:srgbClr val="E0C0A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Atenção Domiciliar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A8C56DA9-2CBA-47EC-BFB8-2E676106BC4B}"/>
                </a:ext>
              </a:extLst>
            </p:cNvPr>
            <p:cNvSpPr/>
            <p:nvPr/>
          </p:nvSpPr>
          <p:spPr bwMode="auto">
            <a:xfrm>
              <a:off x="4367808" y="529200"/>
              <a:ext cx="359989" cy="828000"/>
            </a:xfrm>
            <a:prstGeom prst="rect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EF53D43E-E1B0-4555-A181-73965BE69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096" y="2597572"/>
            <a:ext cx="6270172" cy="323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Macroprocessos </a:t>
            </a:r>
            <a:r>
              <a:rPr lang="pt-BR" dirty="0"/>
              <a:t>de atenção domiciliar: 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Visita domiciliar</a:t>
            </a:r>
          </a:p>
          <a:p>
            <a:r>
              <a:rPr lang="pt-BR" dirty="0"/>
              <a:t>Atendimento domiciliar</a:t>
            </a:r>
          </a:p>
          <a:p>
            <a:r>
              <a:rPr lang="pt-BR" dirty="0"/>
              <a:t>Cuidados paliativos</a:t>
            </a:r>
          </a:p>
          <a:p>
            <a:r>
              <a:rPr lang="pt-BR" dirty="0"/>
              <a:t>Internação domiciliar</a:t>
            </a:r>
          </a:p>
        </p:txBody>
      </p:sp>
      <p:grpSp>
        <p:nvGrpSpPr>
          <p:cNvPr id="10" name="Agrupar 16"/>
          <p:cNvGrpSpPr/>
          <p:nvPr/>
        </p:nvGrpSpPr>
        <p:grpSpPr>
          <a:xfrm>
            <a:off x="1285008" y="3033932"/>
            <a:ext cx="2956560" cy="2590445"/>
            <a:chOff x="0" y="0"/>
            <a:chExt cx="2956560" cy="259080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17" name="Imagem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05" y="4618537"/>
            <a:ext cx="65214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965E8C6-FD89-4DAF-A1A0-315BCD060EA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xmlns="" id="{4BE2035D-C7E3-40FD-8FD8-95800BA7922F}"/>
              </a:ext>
            </a:extLst>
          </p:cNvPr>
          <p:cNvGrpSpPr>
            <a:grpSpLocks/>
          </p:cNvGrpSpPr>
          <p:nvPr/>
        </p:nvGrpSpPr>
        <p:grpSpPr bwMode="auto">
          <a:xfrm>
            <a:off x="384804" y="1390516"/>
            <a:ext cx="8264525" cy="900113"/>
            <a:chOff x="6456039" y="529200"/>
            <a:chExt cx="7488000" cy="12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130B388B-6604-4660-8CA4-47AEFB4FF32A}"/>
                </a:ext>
              </a:extLst>
            </p:cNvPr>
            <p:cNvSpPr/>
            <p:nvPr/>
          </p:nvSpPr>
          <p:spPr bwMode="auto">
            <a:xfrm>
              <a:off x="6815624" y="529200"/>
              <a:ext cx="7128415" cy="1260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pt-BR" sz="2600" kern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Macroprocessos de Autocuidado apoiado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453A5A38-27CA-4014-9961-194C0B8F552F}"/>
                </a:ext>
              </a:extLst>
            </p:cNvPr>
            <p:cNvSpPr/>
            <p:nvPr/>
          </p:nvSpPr>
          <p:spPr bwMode="auto">
            <a:xfrm>
              <a:off x="6456039" y="529200"/>
              <a:ext cx="359585" cy="1260000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pt-BR" sz="2600" b="1" kern="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</p:grp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FA9FF68E-23B9-4C47-A6EB-4173483EA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550" y="2744135"/>
            <a:ext cx="6265513" cy="349794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8800" dirty="0"/>
              <a:t>Macroprocessos de autocuidado apoiado:  </a:t>
            </a:r>
          </a:p>
          <a:p>
            <a:pPr marL="0" indent="0">
              <a:buNone/>
            </a:pPr>
            <a:endParaRPr lang="pt-BR" sz="8800" dirty="0"/>
          </a:p>
          <a:p>
            <a:pPr algn="just"/>
            <a:r>
              <a:rPr lang="pt-BR" sz="8800" dirty="0"/>
              <a:t>Ações educacionais e intervenções de apoio voltadas para o conhecimento, desenvolvimento de habilidades e aumento da confiança do usuário no gerenciamento da própria situação de saúde </a:t>
            </a:r>
            <a:endParaRPr lang="pt-BR" sz="8800" dirty="0">
              <a:cs typeface="Calibri" panose="020F0502020204030204" pitchFamily="34" charset="0"/>
            </a:endParaRPr>
          </a:p>
          <a:p>
            <a:pPr algn="just"/>
            <a:r>
              <a:rPr lang="pt-BR" sz="8800" dirty="0"/>
              <a:t>Plano de autocuidado apoiado</a:t>
            </a:r>
            <a:endParaRPr lang="pt-BR" sz="88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22" y="4291974"/>
            <a:ext cx="600075" cy="767715"/>
          </a:xfrm>
          <a:prstGeom prst="rect">
            <a:avLst/>
          </a:prstGeom>
        </p:spPr>
      </p:pic>
      <p:grpSp>
        <p:nvGrpSpPr>
          <p:cNvPr id="13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C0EA77AE-7AED-4387-A0D1-425F4637227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6" name="Agrupar 1">
            <a:extLst>
              <a:ext uri="{FF2B5EF4-FFF2-40B4-BE49-F238E27FC236}">
                <a16:creationId xmlns:a16="http://schemas.microsoft.com/office/drawing/2014/main" xmlns="" id="{FE3FD355-3829-40AF-BDD4-42CA657382D4}"/>
              </a:ext>
            </a:extLst>
          </p:cNvPr>
          <p:cNvGrpSpPr>
            <a:grpSpLocks/>
          </p:cNvGrpSpPr>
          <p:nvPr/>
        </p:nvGrpSpPr>
        <p:grpSpPr bwMode="auto">
          <a:xfrm>
            <a:off x="415772" y="1130658"/>
            <a:ext cx="8204200" cy="900112"/>
            <a:chOff x="4367808" y="529200"/>
            <a:chExt cx="7488040" cy="82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2A016365-89BE-46F9-818F-87CA505B5F62}"/>
                </a:ext>
              </a:extLst>
            </p:cNvPr>
            <p:cNvSpPr/>
            <p:nvPr/>
          </p:nvSpPr>
          <p:spPr bwMode="auto">
            <a:xfrm>
              <a:off x="4727141" y="529200"/>
              <a:ext cx="7128707" cy="828000"/>
            </a:xfrm>
            <a:prstGeom prst="rect">
              <a:avLst/>
            </a:prstGeom>
            <a:solidFill>
              <a:srgbClr val="FFE59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60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Macroprocessos de Cuidados Paliativos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1E46815A-B824-4982-8A6B-755F645D6634}"/>
                </a:ext>
              </a:extLst>
            </p:cNvPr>
            <p:cNvSpPr/>
            <p:nvPr/>
          </p:nvSpPr>
          <p:spPr bwMode="auto">
            <a:xfrm>
              <a:off x="4367808" y="529200"/>
              <a:ext cx="359333" cy="828000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8E284263-1ACE-4A2B-8BEC-1605F4FF0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847" y="2388386"/>
            <a:ext cx="6473371" cy="3710712"/>
          </a:xfrm>
        </p:spPr>
        <p:txBody>
          <a:bodyPr>
            <a:normAutofit/>
          </a:bodyPr>
          <a:lstStyle/>
          <a:p>
            <a:pPr marL="0" indent="0" algn="just" defTabSz="457200">
              <a:buClr>
                <a:srgbClr val="B00000"/>
              </a:buClr>
              <a:buSzPct val="90000"/>
              <a:buNone/>
              <a:defRPr/>
            </a:pPr>
            <a:r>
              <a:rPr lang="pt-BR" dirty="0" smtClean="0">
                <a:cs typeface="Calibri" panose="020F0502020204030204" pitchFamily="34" charset="0"/>
              </a:rPr>
              <a:t>Macroprocessos </a:t>
            </a:r>
            <a:r>
              <a:rPr lang="pt-BR" dirty="0">
                <a:cs typeface="Calibri" panose="020F0502020204030204" pitchFamily="34" charset="0"/>
              </a:rPr>
              <a:t>de Cuidado Paliativo</a:t>
            </a:r>
          </a:p>
          <a:p>
            <a:pPr marL="0" indent="0" algn="just" defTabSz="457200">
              <a:buClr>
                <a:srgbClr val="B00000"/>
              </a:buClr>
              <a:buSzPct val="90000"/>
              <a:buNone/>
              <a:defRPr/>
            </a:pPr>
            <a:endParaRPr lang="pt-BR" dirty="0">
              <a:cs typeface="Calibri" panose="020F0502020204030204" pitchFamily="34" charset="0"/>
            </a:endParaRP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Abordagens para melhoria da qualidade de vida, visando o conforto do usuário, a prevenção e alívio do sofrimento, prevenção de agravos e incapacidades e promoção da independência e autonomia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Ações de suporte familiar</a:t>
            </a:r>
          </a:p>
          <a:p>
            <a:pPr marL="100013" algn="just" defTabSz="457200">
              <a:buClr>
                <a:srgbClr val="B00000"/>
              </a:buClr>
              <a:buSzPct val="90000"/>
              <a:defRPr/>
            </a:pPr>
            <a:r>
              <a:rPr lang="pt-BR" dirty="0">
                <a:cs typeface="Calibri" panose="020F0502020204030204" pitchFamily="34" charset="0"/>
              </a:rPr>
              <a:t>Mobilização da rede social de suporte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16" name="Agrupar 16"/>
          <p:cNvGrpSpPr/>
          <p:nvPr/>
        </p:nvGrpSpPr>
        <p:grpSpPr>
          <a:xfrm>
            <a:off x="1285008" y="3033932"/>
            <a:ext cx="2956560" cy="2590800"/>
            <a:chOff x="0" y="0"/>
            <a:chExt cx="2956560" cy="2591155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pic>
        <p:nvPicPr>
          <p:cNvPr id="21" name="Imagem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68" y="4291974"/>
            <a:ext cx="600075" cy="7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D7A420-B7F1-4E9F-A267-30BAB5CD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Modelo de Atenção às Condições Crônicas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2132C9-BB14-47F2-A218-18B86BCF0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08" y="2306076"/>
            <a:ext cx="4406619" cy="3644410"/>
          </a:xfrm>
        </p:spPr>
        <p:txBody>
          <a:bodyPr/>
          <a:lstStyle/>
          <a:p>
            <a:pPr algn="just"/>
            <a:r>
              <a:rPr lang="pt-BR" dirty="0"/>
              <a:t>É um sistema lógico, que organiza o funcionamento da RAS, definindo:</a:t>
            </a:r>
          </a:p>
          <a:p>
            <a:pPr algn="just"/>
            <a:r>
              <a:rPr lang="pt-BR" dirty="0"/>
              <a:t>A estratificação da população cadastrada em subpopulações, de acordo com os determinantes sociais da saúde ,estabelecendo as intervenções para cada grupo populacional</a:t>
            </a:r>
          </a:p>
        </p:txBody>
      </p:sp>
      <p:grpSp>
        <p:nvGrpSpPr>
          <p:cNvPr id="13" name="Agrupar 21">
            <a:extLst>
              <a:ext uri="{FF2B5EF4-FFF2-40B4-BE49-F238E27FC236}">
                <a16:creationId xmlns:a16="http://schemas.microsoft.com/office/drawing/2014/main" xmlns="" id="{C2572076-6503-47AF-A82C-195D4D4409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65852" y="1905985"/>
            <a:ext cx="5250094" cy="3757884"/>
            <a:chOff x="2736230" y="2232000"/>
            <a:chExt cx="7747200" cy="4957959"/>
          </a:xfrm>
        </p:grpSpPr>
        <p:pic>
          <p:nvPicPr>
            <p:cNvPr id="14" name="Imagem 25">
              <a:extLst>
                <a:ext uri="{FF2B5EF4-FFF2-40B4-BE49-F238E27FC236}">
                  <a16:creationId xmlns:a16="http://schemas.microsoft.com/office/drawing/2014/main" xmlns="" id="{12CE2435-1B65-4F85-B899-B7E67597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230" y="2708920"/>
              <a:ext cx="7745797" cy="448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tângulo 26">
              <a:extLst>
                <a:ext uri="{FF2B5EF4-FFF2-40B4-BE49-F238E27FC236}">
                  <a16:creationId xmlns:a16="http://schemas.microsoft.com/office/drawing/2014/main" xmlns="" id="{7074FF3B-EF55-47FB-933A-7E86650B1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230" y="2232000"/>
              <a:ext cx="7747200" cy="39457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49201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</a:rPr>
                <a:t>MACC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0669555-6B90-4D02-AF1B-095BDD758586}"/>
              </a:ext>
            </a:extLst>
          </p:cNvPr>
          <p:cNvSpPr/>
          <p:nvPr/>
        </p:nvSpPr>
        <p:spPr>
          <a:xfrm>
            <a:off x="147758" y="6284728"/>
            <a:ext cx="10636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49201"/>
            <a:r>
              <a:rPr lang="pt-BR" altLang="pt-BR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Lucida Grande"/>
              </a:rPr>
              <a:t>Fonte: </a:t>
            </a:r>
            <a:r>
              <a:rPr lang="pt-BR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Lucida Grande"/>
              </a:rPr>
              <a:t>Mendes EV. As redes de assistência à saúde. Brasília, DF: Organização Pan-Americana da Saúde/ Organização Mundial da Saúde/Conselho Nacional de Secretários da Saúde; 2011. </a:t>
            </a:r>
          </a:p>
        </p:txBody>
      </p:sp>
    </p:spTree>
    <p:extLst>
      <p:ext uri="{BB962C8B-B14F-4D97-AF65-F5344CB8AC3E}">
        <p14:creationId xmlns:p14="http://schemas.microsoft.com/office/powerpoint/2010/main" val="21274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1FF2B527-5FDA-44B2-B554-2ACF567B964C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Título 7">
            <a:extLst>
              <a:ext uri="{FF2B5EF4-FFF2-40B4-BE49-F238E27FC236}">
                <a16:creationId xmlns:a16="http://schemas.microsoft.com/office/drawing/2014/main" xmlns="" id="{45744F93-0A01-432A-B8BB-0CA03803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88" y="1203306"/>
            <a:ext cx="10515600" cy="1197088"/>
          </a:xfrm>
        </p:spPr>
        <p:txBody>
          <a:bodyPr>
            <a:normAutofit/>
          </a:bodyPr>
          <a:lstStyle/>
          <a:p>
            <a:pPr marL="0" marR="0" lvl="0" indent="0" defTabSz="1023938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pt-BR" dirty="0"/>
              <a:t>Unidade laboratório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D7EE7CF-198E-48C3-922B-13EB8E198DE7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61FB6B5F-598C-49FC-B6E0-713391E36036}"/>
              </a:ext>
            </a:extLst>
          </p:cNvPr>
          <p:cNvGrpSpPr>
            <a:grpSpLocks/>
          </p:cNvGrpSpPr>
          <p:nvPr/>
        </p:nvGrpSpPr>
        <p:grpSpPr bwMode="auto">
          <a:xfrm>
            <a:off x="5844089" y="2445249"/>
            <a:ext cx="4902699" cy="3810973"/>
            <a:chOff x="1752602" y="8879"/>
            <a:chExt cx="6261667" cy="6123560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xmlns="" id="{88627DE2-091B-4D5C-8E4D-758F3DED0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9" y="731905"/>
              <a:ext cx="2032001" cy="187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79365A1E-B770-4588-A0C0-1B5B7FC58345}"/>
                </a:ext>
              </a:extLst>
            </p:cNvPr>
            <p:cNvSpPr/>
            <p:nvPr/>
          </p:nvSpPr>
          <p:spPr>
            <a:xfrm>
              <a:off x="1997072" y="8879"/>
              <a:ext cx="5713409" cy="650952"/>
            </a:xfrm>
            <a:prstGeom prst="rect">
              <a:avLst/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UNIDADE LABORATÓRIO</a:t>
              </a:r>
            </a:p>
          </p:txBody>
        </p:sp>
        <p:sp>
          <p:nvSpPr>
            <p:cNvPr id="10" name="Left Arrow Callout 8">
              <a:extLst>
                <a:ext uri="{FF2B5EF4-FFF2-40B4-BE49-F238E27FC236}">
                  <a16:creationId xmlns:a16="http://schemas.microsoft.com/office/drawing/2014/main" xmlns="" id="{3649D92F-EB42-4334-ADBA-B38B575E72DA}"/>
                </a:ext>
              </a:extLst>
            </p:cNvPr>
            <p:cNvSpPr/>
            <p:nvPr/>
          </p:nvSpPr>
          <p:spPr>
            <a:xfrm>
              <a:off x="5212785" y="1076054"/>
              <a:ext cx="2801484" cy="1017354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7448"/>
              </a:avLst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Novas tecnologias;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Novas ferramentas;</a:t>
              </a:r>
            </a:p>
            <a:p>
              <a:pPr marL="285750" marR="0" lvl="0" indent="-28575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Novos processos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ucida Grande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xmlns="" id="{18E774D7-D1AF-4CD8-A1D3-3F42C2F56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536" y="3018370"/>
              <a:ext cx="1308101" cy="1511584"/>
            </a:xfrm>
            <a:prstGeom prst="ellipse">
              <a:avLst/>
            </a:prstGeom>
            <a:ln w="63500" cap="rnd">
              <a:solidFill>
                <a:srgbClr val="3366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3F93391-1572-40E1-9865-C1527300B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8E31AD0-CED9-4B8C-BC54-72C28B30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2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8043217-9A28-40C1-B3B7-DC6FDC24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05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84DC1A4-19AB-48BF-935C-1FACB8E69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0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D2FB71F-83B8-42B0-AB0D-96451A3A5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92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46BAAE54-34FE-4260-929C-4CF312F5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75" y="5336777"/>
              <a:ext cx="863603" cy="79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xmlns="" id="{D3FCC264-7CF8-4E0B-B782-0A23193F7C0F}"/>
                </a:ext>
              </a:extLst>
            </p:cNvPr>
            <p:cNvCxnSpPr/>
            <p:nvPr/>
          </p:nvCxnSpPr>
          <p:spPr>
            <a:xfrm>
              <a:off x="2406151" y="4946710"/>
              <a:ext cx="4871097" cy="0"/>
            </a:xfrm>
            <a:prstGeom prst="line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0" name="Straight Arrow Connector 25">
              <a:extLst>
                <a:ext uri="{FF2B5EF4-FFF2-40B4-BE49-F238E27FC236}">
                  <a16:creationId xmlns:a16="http://schemas.microsoft.com/office/drawing/2014/main" xmlns="" id="{F5ADD108-6321-4ABE-9F84-B79DFEEE55BC}"/>
                </a:ext>
              </a:extLst>
            </p:cNvPr>
            <p:cNvCxnSpPr/>
            <p:nvPr/>
          </p:nvCxnSpPr>
          <p:spPr>
            <a:xfrm>
              <a:off x="4514028" y="4530487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" name="Straight Arrow Connector 26">
              <a:extLst>
                <a:ext uri="{FF2B5EF4-FFF2-40B4-BE49-F238E27FC236}">
                  <a16:creationId xmlns:a16="http://schemas.microsoft.com/office/drawing/2014/main" xmlns="" id="{98F58678-24D6-4DD2-92F2-3771187A8FBF}"/>
                </a:ext>
              </a:extLst>
            </p:cNvPr>
            <p:cNvCxnSpPr/>
            <p:nvPr/>
          </p:nvCxnSpPr>
          <p:spPr>
            <a:xfrm>
              <a:off x="2406151" y="4946710"/>
              <a:ext cx="0" cy="418254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Straight Arrow Connector 27">
              <a:extLst>
                <a:ext uri="{FF2B5EF4-FFF2-40B4-BE49-F238E27FC236}">
                  <a16:creationId xmlns:a16="http://schemas.microsoft.com/office/drawing/2014/main" xmlns="" id="{EDFD737B-0488-4E0C-B2EB-68A9DC9AE125}"/>
                </a:ext>
              </a:extLst>
            </p:cNvPr>
            <p:cNvCxnSpPr/>
            <p:nvPr/>
          </p:nvCxnSpPr>
          <p:spPr>
            <a:xfrm>
              <a:off x="3321839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" name="Straight Arrow Connector 28">
              <a:extLst>
                <a:ext uri="{FF2B5EF4-FFF2-40B4-BE49-F238E27FC236}">
                  <a16:creationId xmlns:a16="http://schemas.microsoft.com/office/drawing/2014/main" xmlns="" id="{E7A72058-AB54-4685-A759-934B1E2A30DD}"/>
                </a:ext>
              </a:extLst>
            </p:cNvPr>
            <p:cNvCxnSpPr/>
            <p:nvPr/>
          </p:nvCxnSpPr>
          <p:spPr>
            <a:xfrm>
              <a:off x="4348845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9">
              <a:extLst>
                <a:ext uri="{FF2B5EF4-FFF2-40B4-BE49-F238E27FC236}">
                  <a16:creationId xmlns:a16="http://schemas.microsoft.com/office/drawing/2014/main" xmlns="" id="{A83308C4-7599-4957-B796-E89D8788F2B7}"/>
                </a:ext>
              </a:extLst>
            </p:cNvPr>
            <p:cNvCxnSpPr/>
            <p:nvPr/>
          </p:nvCxnSpPr>
          <p:spPr>
            <a:xfrm>
              <a:off x="5251963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30">
              <a:extLst>
                <a:ext uri="{FF2B5EF4-FFF2-40B4-BE49-F238E27FC236}">
                  <a16:creationId xmlns:a16="http://schemas.microsoft.com/office/drawing/2014/main" xmlns="" id="{12B79392-C6D4-4D8D-A97B-54C39A00331F}"/>
                </a:ext>
              </a:extLst>
            </p:cNvPr>
            <p:cNvCxnSpPr/>
            <p:nvPr/>
          </p:nvCxnSpPr>
          <p:spPr>
            <a:xfrm>
              <a:off x="6331038" y="4964984"/>
              <a:ext cx="0" cy="416223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31">
              <a:extLst>
                <a:ext uri="{FF2B5EF4-FFF2-40B4-BE49-F238E27FC236}">
                  <a16:creationId xmlns:a16="http://schemas.microsoft.com/office/drawing/2014/main" xmlns="" id="{10EBB4B9-3555-409B-97D2-F5DF9FD2390D}"/>
                </a:ext>
              </a:extLst>
            </p:cNvPr>
            <p:cNvCxnSpPr/>
            <p:nvPr/>
          </p:nvCxnSpPr>
          <p:spPr>
            <a:xfrm>
              <a:off x="7270066" y="4946710"/>
              <a:ext cx="0" cy="418254"/>
            </a:xfrm>
            <a:prstGeom prst="straightConnector1">
              <a:avLst/>
            </a:prstGeom>
            <a:noFill/>
            <a:ln w="25400" cap="flat" cmpd="sng" algn="ctr">
              <a:solidFill>
                <a:srgbClr val="005A9C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Up-Down Arrow 33">
              <a:extLst>
                <a:ext uri="{FF2B5EF4-FFF2-40B4-BE49-F238E27FC236}">
                  <a16:creationId xmlns:a16="http://schemas.microsoft.com/office/drawing/2014/main" xmlns="" id="{2D49BFAD-3058-48C6-BC8E-0CEE0328AA0D}"/>
                </a:ext>
              </a:extLst>
            </p:cNvPr>
            <p:cNvSpPr/>
            <p:nvPr/>
          </p:nvSpPr>
          <p:spPr>
            <a:xfrm>
              <a:off x="4368594" y="2532615"/>
              <a:ext cx="197501" cy="399980"/>
            </a:xfrm>
            <a:prstGeom prst="upDownArrow">
              <a:avLst/>
            </a:prstGeom>
            <a:gradFill rotWithShape="1">
              <a:gsLst>
                <a:gs pos="0">
                  <a:srgbClr val="005A9C">
                    <a:shade val="51000"/>
                    <a:satMod val="130000"/>
                  </a:srgbClr>
                </a:gs>
                <a:gs pos="80000">
                  <a:srgbClr val="005A9C">
                    <a:shade val="93000"/>
                    <a:satMod val="130000"/>
                  </a:srgbClr>
                </a:gs>
                <a:gs pos="100000">
                  <a:srgbClr val="005A9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5A9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xmlns="" id="{A82C8DC5-2B28-4024-81B5-C46E8385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78" y="2331631"/>
            <a:ext cx="5193070" cy="39245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Principais Funções:</a:t>
            </a:r>
          </a:p>
          <a:p>
            <a:pPr algn="just"/>
            <a:r>
              <a:rPr lang="pt-BR" dirty="0"/>
              <a:t> Vivenciar a metodologia da Planificação da Atenção à Saúde;</a:t>
            </a:r>
          </a:p>
          <a:p>
            <a:pPr algn="just"/>
            <a:r>
              <a:rPr lang="pt-BR" dirty="0"/>
              <a:t>Gerar um padrão customizado para a realidade do município/região em que se trabalha, com possibilidade de replicação em outras realidades;</a:t>
            </a:r>
          </a:p>
          <a:p>
            <a:pPr algn="just"/>
            <a:r>
              <a:rPr lang="pt-BR" dirty="0"/>
              <a:t>Tornar-se ponto de referência para as demais unidades, acenando que a proposta é viável na realidade específica daquele local.</a:t>
            </a:r>
          </a:p>
        </p:txBody>
      </p:sp>
    </p:spTree>
    <p:extLst>
      <p:ext uri="{BB962C8B-B14F-4D97-AF65-F5344CB8AC3E}">
        <p14:creationId xmlns:p14="http://schemas.microsoft.com/office/powerpoint/2010/main" val="42869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23ABF6-973E-477C-A5BF-C1E49E93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Processo de Tutoria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1DA5DA-4CC0-4960-86B5-EE05162A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49660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objetivo é fortalecer o processo de trabalho, ou seja, trazer uma qualificação acrescida de "saber fazer", integrando conhecimentos e habilidades para agir em uma situação real de modo </a:t>
            </a:r>
            <a:r>
              <a:rPr lang="pt-BR" dirty="0" smtClean="0">
                <a:latin typeface="Calibri"/>
                <a:cs typeface="Calibri"/>
              </a:rPr>
              <a:t>pertinente.</a:t>
            </a:r>
          </a:p>
          <a:p>
            <a:pPr algn="just"/>
            <a:r>
              <a:rPr lang="pt-BR" dirty="0" smtClean="0">
                <a:latin typeface="Calibri"/>
                <a:cs typeface="Calibri"/>
              </a:rPr>
              <a:t>O </a:t>
            </a:r>
            <a:r>
              <a:rPr lang="pt-BR" dirty="0">
                <a:latin typeface="Calibri"/>
                <a:cs typeface="Calibri"/>
              </a:rPr>
              <a:t>tutor é um ator estratégico no processo de tutoria, desenvolvendo um trabalho educacional, inicialmente, nas unidades-laboratório e, posteriormente, nas demais unidades (expansão), utilizando a estratégia de fazer junto das equipes de saúde.</a:t>
            </a:r>
          </a:p>
          <a:p>
            <a:pPr marL="0" indent="0" algn="just">
              <a:buNone/>
            </a:pPr>
            <a:endParaRPr lang="pt-BR" dirty="0">
              <a:solidFill>
                <a:srgbClr val="234F77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pic>
        <p:nvPicPr>
          <p:cNvPr id="4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351FE8C7-4BED-46B5-9178-6C108FC6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80" y="4269721"/>
            <a:ext cx="3236259" cy="25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9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0B8F99-4CE6-49B6-8F6A-177B6064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Tutor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E9DBB4-910D-4D6C-BAB3-E97511DD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98" y="2233077"/>
            <a:ext cx="10052222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É um "fazer junto", em que o tutor não substitui o profissional em suas funções e responsabilidades, mas o apoia na reflexão sobre a própria prática, na identificação de fragilidades e nas ações corretivas necessárias.</a:t>
            </a:r>
            <a:endParaRPr lang="pt-BR" dirty="0"/>
          </a:p>
          <a:p>
            <a:pPr algn="just"/>
            <a:r>
              <a:rPr lang="pt-BR" dirty="0"/>
              <a:t>O papel do tutor não é gerencial e nem fiscalizador, deve prestar apoio técnico operacional e educacional à ESF e ao desenvolvimento dos processos de trabalho na APS e AAE.</a:t>
            </a:r>
          </a:p>
          <a:p>
            <a:pPr algn="just"/>
            <a:endParaRPr lang="pt-BR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2300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058C0B-7BF7-4EDF-981D-59DFD0C0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4. Apresentação do diagnóstico situacional inicial da unidade</a:t>
            </a:r>
          </a:p>
        </p:txBody>
      </p:sp>
    </p:spTree>
    <p:extLst>
      <p:ext uri="{BB962C8B-B14F-4D97-AF65-F5344CB8AC3E}">
        <p14:creationId xmlns:p14="http://schemas.microsoft.com/office/powerpoint/2010/main" val="310470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8C237-CEAD-4E09-AFCB-6998BA4C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780" y="2163905"/>
            <a:ext cx="558599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5. Avaliação de estrutura e ambiência e ambiente seguro</a:t>
            </a:r>
          </a:p>
        </p:txBody>
      </p:sp>
    </p:spTree>
    <p:extLst>
      <p:ext uri="{BB962C8B-B14F-4D97-AF65-F5344CB8AC3E}">
        <p14:creationId xmlns:p14="http://schemas.microsoft.com/office/powerpoint/2010/main" val="241055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Painel de atividades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F19DF6A3-6C40-4CB2-99B0-CBE939FDF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717029"/>
              </p:ext>
            </p:extLst>
          </p:nvPr>
        </p:nvGraphicFramePr>
        <p:xfrm>
          <a:off x="975472" y="2467367"/>
          <a:ext cx="100393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xmlns="" val="3620270313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xmlns="" val="39933196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2631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1: Giro na unidade – Primeira visita técnica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</a:rPr>
                        <a:t>2 horas</a:t>
                      </a:r>
                      <a:endParaRPr lang="pt-BR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8595392"/>
                  </a:ext>
                </a:extLst>
              </a:tr>
              <a:tr h="36195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Com toda a equipe​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091346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2: Apresentação da equipe da unidade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30 minutos </a:t>
                      </a:r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325397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3: Apresentação do PlanificaSUS e pactuações de compromisso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66643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4: Apresentação do diagnóstico situacional inicial da unidade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2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9113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Atividade 5: Avaliação de estrutura e ambiência e ambiente seguro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dirty="0">
                          <a:effectLst/>
                        </a:rPr>
                        <a:t>1 hora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42039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4: Análise local e plano de ação​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 e 30 minutos​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14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822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Avaliação de estrutura e ambiência e ambiente seguro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Apresentar para equipe os resultados da avaliação da estrutura e ambiência realizada na visita técnica da unidade e plano de adequação em curto, médio e longo prazo. </a:t>
            </a:r>
            <a:endParaRPr lang="pt-BR" dirty="0">
              <a:cs typeface="Calibri"/>
            </a:endParaRPr>
          </a:p>
          <a:p>
            <a:pPr algn="just"/>
            <a:endParaRPr lang="pt-BR" dirty="0"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Apresentar o resultado da avaliação das instalações e segurança do ambiente, e diálogo sobre importância de avaliação e monitoramento da unidade para proporcionar um ambiente seguro. </a:t>
            </a:r>
            <a:endParaRPr lang="pt-BR" dirty="0">
              <a:cs typeface="Calibri"/>
            </a:endParaRPr>
          </a:p>
          <a:p>
            <a:pPr marL="0" indent="0">
              <a:buNone/>
            </a:pP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b="1" dirty="0">
                <a:cs typeface="Calibri"/>
              </a:rPr>
              <a:t>Tutor</a:t>
            </a:r>
            <a:r>
              <a:rPr lang="pt-BR" b="1" dirty="0"/>
              <a:t> </a:t>
            </a:r>
            <a:r>
              <a:rPr lang="pt-BR" b="1"/>
              <a:t>da unidade e gerente: </a:t>
            </a:r>
            <a:endParaRPr lang="pt-BR"/>
          </a:p>
          <a:p>
            <a:pPr algn="ctr">
              <a:defRPr/>
            </a:pPr>
            <a:r>
              <a:rPr lang="pt-BR" b="1" dirty="0"/>
              <a:t>Customizar slides </a:t>
            </a:r>
            <a:r>
              <a:rPr lang="pt-BR" b="1"/>
              <a:t>com achados importantes da atividade de estrutura e ambiência</a:t>
            </a:r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194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Ambiente seguro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082425"/>
            <a:ext cx="10511663" cy="41262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Calibri"/>
                <a:cs typeface="Calibri"/>
              </a:rPr>
              <a:t>Discussão do mapeamento de processos, definição do modelo ideal, identificando padronizações que podem ser realizadas pela equipe da unidade e as que deverão ser direcionadas a gestão.</a:t>
            </a:r>
            <a:endParaRPr lang="pt-BR" dirty="0">
              <a:cs typeface="Calibri" panose="020F0502020204030204" pitchFamily="34" charset="0"/>
            </a:endParaRPr>
          </a:p>
          <a:p>
            <a:pPr algn="just"/>
            <a:endParaRPr lang="pt-BR" dirty="0"/>
          </a:p>
          <a:p>
            <a:pPr algn="just"/>
            <a:r>
              <a:rPr lang="pt-BR" dirty="0">
                <a:latin typeface="Calibri"/>
                <a:cs typeface="Calibri"/>
              </a:rPr>
              <a:t>Como é realizado hoje o gerenciamento das instalações e segurança do ambiente? </a:t>
            </a: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É o mesmo padrão para todas as unidades? </a:t>
            </a: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Existe um fluxo/procedimento definido da rotina para verificação das instalações elétrica, hidráulica, infraestrutura da unidade, equipamentos? </a:t>
            </a: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Existe rotina de inspeção ou abertura de chamados/ordem de serviço para correção de problemas identificados? Quem são os responsáveis pela execução dessas inspeções/gestão? </a:t>
            </a: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É realizado o gerenciamento desses fluxos/procedimentos? </a:t>
            </a:r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Existe plano de contingência definido para a falta de água, eletricidade, gases medicinais, queda de sistema, falta de materiais e medicamentos? </a:t>
            </a:r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>
                <a:ea typeface="+mn-lt"/>
                <a:cs typeface="+mn-lt"/>
              </a:rPr>
              <a:t>ORIENTAÇÕES:</a:t>
            </a:r>
            <a:endParaRPr lang="en-US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Slide corpo TUTORIA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Fonte de sub-título: calibri 28 - cor do marcador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Corpo do texto: calibri 22 – azul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Manter os marcadores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Máximo cinco tópicos por slide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Tópicos alinhados à esquerda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90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D69928-BFDC-4A0F-920B-4EBF8462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6. Análise local e plano de ação</a:t>
            </a:r>
          </a:p>
        </p:txBody>
      </p:sp>
    </p:spTree>
    <p:extLst>
      <p:ext uri="{BB962C8B-B14F-4D97-AF65-F5344CB8AC3E}">
        <p14:creationId xmlns:p14="http://schemas.microsoft.com/office/powerpoint/2010/main" val="4027642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Análise local e plano de 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b="1" dirty="0">
                <a:latin typeface="Calibri"/>
                <a:cs typeface="Calibri"/>
              </a:rPr>
              <a:t>Objetivo da atividade:</a:t>
            </a:r>
            <a:r>
              <a:rPr lang="pt-BR" dirty="0">
                <a:latin typeface="Calibri"/>
                <a:cs typeface="Calibri"/>
              </a:rPr>
              <a:t>  Realizar a análise local para identificar, investigar e priorizar problemas e oportunidades de melhorias relacionadas a etapa. Construir plano de ação customizado a realidade local.</a:t>
            </a:r>
          </a:p>
          <a:p>
            <a:pPr algn="just">
              <a:lnSpc>
                <a:spcPct val="80000"/>
              </a:lnSpc>
            </a:pPr>
            <a:endParaRPr lang="pt-BR" dirty="0">
              <a:latin typeface="Calibri"/>
              <a:cs typeface="Calibri"/>
            </a:endParaRPr>
          </a:p>
          <a:p>
            <a:pPr marL="228600" lvl="1" algn="just">
              <a:lnSpc>
                <a:spcPct val="80000"/>
              </a:lnSpc>
              <a:spcBef>
                <a:spcPts val="1000"/>
              </a:spcBef>
            </a:pPr>
            <a:r>
              <a:rPr lang="pt-BR" sz="2200" dirty="0">
                <a:latin typeface="Calibri"/>
                <a:cs typeface="Calibri"/>
              </a:rPr>
              <a:t>Situação atual</a:t>
            </a:r>
            <a:endParaRPr lang="en-US" sz="2200" dirty="0">
              <a:latin typeface="Calibri"/>
              <a:cs typeface="Calibri"/>
            </a:endParaRPr>
          </a:p>
          <a:p>
            <a:pPr marL="228600" lvl="1" algn="just">
              <a:lnSpc>
                <a:spcPct val="80000"/>
              </a:lnSpc>
              <a:spcBef>
                <a:spcPts val="1000"/>
              </a:spcBef>
            </a:pPr>
            <a:r>
              <a:rPr lang="pt-BR" sz="2200" dirty="0">
                <a:latin typeface="Calibri"/>
                <a:cs typeface="Calibri"/>
              </a:rPr>
              <a:t>Análise (causa raiz)</a:t>
            </a:r>
          </a:p>
          <a:p>
            <a:pPr marL="228600" lvl="1" algn="just">
              <a:lnSpc>
                <a:spcPct val="80000"/>
              </a:lnSpc>
              <a:spcBef>
                <a:spcPts val="1000"/>
              </a:spcBef>
            </a:pPr>
            <a:r>
              <a:rPr lang="pt-BR" sz="2200" dirty="0">
                <a:latin typeface="Calibri"/>
                <a:cs typeface="Calibri"/>
              </a:rPr>
              <a:t>Objetivo</a:t>
            </a:r>
            <a:endParaRPr lang="en-US" sz="2200" dirty="0">
              <a:latin typeface="Calibri"/>
              <a:cs typeface="Calibri"/>
            </a:endParaRPr>
          </a:p>
          <a:p>
            <a:pPr marL="228600" lvl="1" algn="just">
              <a:lnSpc>
                <a:spcPct val="80000"/>
              </a:lnSpc>
              <a:spcBef>
                <a:spcPts val="1000"/>
              </a:spcBef>
            </a:pPr>
            <a:r>
              <a:rPr lang="pt-BR" sz="2200" dirty="0">
                <a:latin typeface="Calibri"/>
                <a:cs typeface="Calibri"/>
              </a:rPr>
              <a:t>Metas e indicadores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>
                <a:ea typeface="+mn-lt"/>
                <a:cs typeface="+mn-lt"/>
              </a:rPr>
              <a:t>ORIENTAÇÕES:</a:t>
            </a:r>
            <a:endParaRPr lang="en-US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Slide corpo TUTORIA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Fonte de sub-título: calibri 28 - cor do marcador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Corpo do texto: calibri 22 – azul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Manter os marcadores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Máximo cinco tópicos por slide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pt-BR">
                <a:ea typeface="+mn-lt"/>
                <a:cs typeface="+mn-lt"/>
              </a:rPr>
              <a:t>Tópicos alinhados à esquerda</a:t>
            </a:r>
            <a:endParaRPr lang="pt-BR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893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8FE177-585D-4813-8AFC-A1C93E0A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Giro da unidade</a:t>
            </a:r>
          </a:p>
        </p:txBody>
      </p:sp>
    </p:spTree>
    <p:extLst>
      <p:ext uri="{BB962C8B-B14F-4D97-AF65-F5344CB8AC3E}">
        <p14:creationId xmlns:p14="http://schemas.microsoft.com/office/powerpoint/2010/main" val="22455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Subtítulo da seção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Tópico 1</a:t>
            </a:r>
          </a:p>
          <a:p>
            <a:endParaRPr lang="pt-BR" dirty="0"/>
          </a:p>
          <a:p>
            <a:r>
              <a:rPr lang="pt-BR" dirty="0"/>
              <a:t>Tópico 2</a:t>
            </a:r>
          </a:p>
          <a:p>
            <a:endParaRPr lang="pt-BR" dirty="0"/>
          </a:p>
          <a:p>
            <a:r>
              <a:rPr lang="pt-BR" dirty="0"/>
              <a:t>Tópico 3</a:t>
            </a:r>
          </a:p>
          <a:p>
            <a:endParaRPr lang="pt-BR" dirty="0"/>
          </a:p>
          <a:p>
            <a:r>
              <a:rPr lang="pt-BR" dirty="0"/>
              <a:t>Tópico 4</a:t>
            </a:r>
          </a:p>
          <a:p>
            <a:endParaRPr lang="pt-BR" dirty="0"/>
          </a:p>
          <a:p>
            <a:r>
              <a:rPr lang="pt-BR" dirty="0"/>
              <a:t>Tópico 5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b="1">
                <a:cs typeface="Calibri"/>
              </a:rPr>
              <a:t>Tutor</a:t>
            </a:r>
            <a:r>
              <a:rPr lang="pt-BR" b="1" dirty="0"/>
              <a:t> </a:t>
            </a:r>
            <a:r>
              <a:rPr lang="pt-BR" b="1"/>
              <a:t>da unidade: </a:t>
            </a:r>
            <a:endParaRPr lang="pt-BR"/>
          </a:p>
          <a:p>
            <a:pPr algn="ctr">
              <a:defRPr/>
            </a:pPr>
            <a:r>
              <a:rPr lang="pt-BR" b="1" dirty="0"/>
              <a:t>Customizar slides </a:t>
            </a:r>
            <a:r>
              <a:rPr lang="pt-BR" b="1"/>
              <a:t>com achados importantes da atividades 1 para contextualizar a equipe</a:t>
            </a:r>
            <a:endParaRPr lang="pt-BR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18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FB4E96-D337-4BCB-8B25-1D946D3E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65" y="2153631"/>
            <a:ext cx="4116791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2. Apresentação da equipe da unidade</a:t>
            </a:r>
          </a:p>
        </p:txBody>
      </p:sp>
    </p:spTree>
    <p:extLst>
      <p:ext uri="{BB962C8B-B14F-4D97-AF65-F5344CB8AC3E}">
        <p14:creationId xmlns:p14="http://schemas.microsoft.com/office/powerpoint/2010/main" val="261676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FCAA98-D655-4B35-929B-12A6ACFD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Apresentação da equipe da unidade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7596A9E-4423-443D-ADE8-98057595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Objetivo</a:t>
            </a:r>
            <a:r>
              <a:rPr lang="pt-BR" dirty="0">
                <a:latin typeface="Calibri"/>
                <a:cs typeface="Calibri"/>
              </a:rPr>
              <a:t>: Apresentar de forma descontraída cada integrante da equipe para que entendam a importância de cada um no processo. 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Ampliar o conhecimento sobre cada membro da equipe e da importância de cada um dentro do contexto da unidade de saúde em prol do mesmo objetivo que é identificar as necessidades de saúde da população e agregar valor ao usuário através dos processos da Planificação. Destacar o importante papel do colegiado gestor no apoio à condução desse processo.</a:t>
            </a:r>
          </a:p>
        </p:txBody>
      </p:sp>
    </p:spTree>
    <p:extLst>
      <p:ext uri="{BB962C8B-B14F-4D97-AF65-F5344CB8AC3E}">
        <p14:creationId xmlns:p14="http://schemas.microsoft.com/office/powerpoint/2010/main" val="34331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FCAA98-D655-4B35-929B-12A6ACFD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Apresentação da equipe da unidade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B5ACB32-48D5-4317-BB20-926AE296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Participantes se dividem em trios ou duplas para trocar informações sobre suas vidas durante 5 minutos. 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Assuntos diversos: o que gostam de fazer, hobbies, trabalho, vida pessoal, características, histórias de vida, curiosidades. Esse momento serve para que o colega tenha uma visão centrada na pessoa, e não só no profissional que ali trabalha. </a:t>
            </a:r>
            <a:r>
              <a:rPr lang="pt-BR" b="1" dirty="0">
                <a:latin typeface="Calibri"/>
                <a:cs typeface="Calibri"/>
              </a:rPr>
              <a:t>Orientar que seja perguntado se a pessoa faz parte do colegiado gestor.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Após essa troca de experiência, o tutor orienta que o </a:t>
            </a:r>
            <a:r>
              <a:rPr lang="pt-BR" dirty="0" smtClean="0">
                <a:latin typeface="Calibri"/>
                <a:cs typeface="Calibri"/>
              </a:rPr>
              <a:t>participante</a:t>
            </a:r>
            <a:r>
              <a:rPr lang="pt-BR" dirty="0">
                <a:latin typeface="Calibri"/>
                <a:cs typeface="Calibri"/>
              </a:rPr>
              <a:t> apresente o seu colega de acordo com as informações trocadas no momento inicial.</a:t>
            </a:r>
          </a:p>
          <a:p>
            <a:pPr marL="0" indent="0" algn="just">
              <a:buNone/>
            </a:pPr>
            <a:endParaRPr lang="pt-BR" dirty="0">
              <a:cs typeface="Calibri"/>
            </a:endParaRPr>
          </a:p>
          <a:p>
            <a:pPr>
              <a:buChar char="•"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63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AAD3A1-E3A2-46B1-9261-EF0C7087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445" y="2163905"/>
            <a:ext cx="6675056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3. Apresentação do PlanificaSUS e pactuação do compromisso</a:t>
            </a:r>
          </a:p>
        </p:txBody>
      </p:sp>
    </p:spTree>
    <p:extLst>
      <p:ext uri="{BB962C8B-B14F-4D97-AF65-F5344CB8AC3E}">
        <p14:creationId xmlns:p14="http://schemas.microsoft.com/office/powerpoint/2010/main" val="2381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1351</Words>
  <Application>Microsoft Office PowerPoint</Application>
  <PresentationFormat>Widescreen</PresentationFormat>
  <Paragraphs>248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MS PGothic</vt:lpstr>
      <vt:lpstr>Arial</vt:lpstr>
      <vt:lpstr>Arial,Sans-Serif</vt:lpstr>
      <vt:lpstr>Calibri</vt:lpstr>
      <vt:lpstr>Calibri Light</vt:lpstr>
      <vt:lpstr>Lucida Grande</vt:lpstr>
      <vt:lpstr>Verdana</vt:lpstr>
      <vt:lpstr>Capa Início</vt:lpstr>
      <vt:lpstr>Capa Seção</vt:lpstr>
      <vt:lpstr>Conteúdo 1</vt:lpstr>
      <vt:lpstr>Conteúdo 2</vt:lpstr>
      <vt:lpstr>Conteúdo 3</vt:lpstr>
      <vt:lpstr>Capa Final</vt:lpstr>
      <vt:lpstr>Apresentação do PowerPoint</vt:lpstr>
      <vt:lpstr>Atividades</vt:lpstr>
      <vt:lpstr>Painel de atividades</vt:lpstr>
      <vt:lpstr>1. Giro da unidade</vt:lpstr>
      <vt:lpstr>Subtítulo da seção</vt:lpstr>
      <vt:lpstr>2. Apresentação da equipe da unidade</vt:lpstr>
      <vt:lpstr>Apresentação da equipe da unidade</vt:lpstr>
      <vt:lpstr>Apresentação da equipe da unidade</vt:lpstr>
      <vt:lpstr>3. Apresentação do PlanificaSUS e pactuação do compromisso</vt:lpstr>
      <vt:lpstr>Objetivo Geral</vt:lpstr>
      <vt:lpstr>Apresentação do PowerPoint</vt:lpstr>
      <vt:lpstr>Atributos da APS</vt:lpstr>
      <vt:lpstr>A Atenção Primária nas Redes de Atenção à Saúde</vt:lpstr>
      <vt:lpstr>A metáfora da Casa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Modelo de Atenção às Condições Crônicas </vt:lpstr>
      <vt:lpstr>Unidade laboratório</vt:lpstr>
      <vt:lpstr>Processo de Tutoria</vt:lpstr>
      <vt:lpstr>Tutor</vt:lpstr>
      <vt:lpstr>4. Apresentação do diagnóstico situacional inicial da unidade</vt:lpstr>
      <vt:lpstr>5. Avaliação de estrutura e ambiência e ambiente seguro</vt:lpstr>
      <vt:lpstr>Avaliação de estrutura e ambiência e ambiente seguro</vt:lpstr>
      <vt:lpstr>Ambiente seguro</vt:lpstr>
      <vt:lpstr>6. Análise local e plano de ação</vt:lpstr>
      <vt:lpstr>Análise local e plano de ação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240</cp:revision>
  <dcterms:created xsi:type="dcterms:W3CDTF">2021-05-10T00:56:02Z</dcterms:created>
  <dcterms:modified xsi:type="dcterms:W3CDTF">2022-04-01T19:35:33Z</dcterms:modified>
</cp:coreProperties>
</file>