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comment1.xml" ContentType="application/vnd.openxmlformats-officedocument.presentationml.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1"/>
  </p:notesMasterIdLst>
  <p:handoutMasterIdLst>
    <p:handoutMasterId r:id="rId72"/>
  </p:handoutMasterIdLst>
  <p:sldIdLst>
    <p:sldId id="256" r:id="rId5"/>
    <p:sldId id="398" r:id="rId6"/>
    <p:sldId id="610" r:id="rId7"/>
    <p:sldId id="263" r:id="rId8"/>
    <p:sldId id="376" r:id="rId9"/>
    <p:sldId id="377" r:id="rId10"/>
    <p:sldId id="362" r:id="rId11"/>
    <p:sldId id="268" r:id="rId12"/>
    <p:sldId id="399" r:id="rId13"/>
    <p:sldId id="264" r:id="rId14"/>
    <p:sldId id="379" r:id="rId15"/>
    <p:sldId id="607" r:id="rId16"/>
    <p:sldId id="271" r:id="rId17"/>
    <p:sldId id="358" r:id="rId18"/>
    <p:sldId id="359" r:id="rId19"/>
    <p:sldId id="586" r:id="rId20"/>
    <p:sldId id="587" r:id="rId21"/>
    <p:sldId id="588" r:id="rId22"/>
    <p:sldId id="589" r:id="rId23"/>
    <p:sldId id="590" r:id="rId24"/>
    <p:sldId id="591" r:id="rId25"/>
    <p:sldId id="592" r:id="rId26"/>
    <p:sldId id="609" r:id="rId27"/>
    <p:sldId id="400" r:id="rId28"/>
    <p:sldId id="598" r:id="rId29"/>
    <p:sldId id="600" r:id="rId30"/>
    <p:sldId id="401" r:id="rId31"/>
    <p:sldId id="602" r:id="rId32"/>
    <p:sldId id="604" r:id="rId33"/>
    <p:sldId id="280" r:id="rId34"/>
    <p:sldId id="403" r:id="rId35"/>
    <p:sldId id="288" r:id="rId36"/>
    <p:sldId id="404" r:id="rId37"/>
    <p:sldId id="408" r:id="rId38"/>
    <p:sldId id="409" r:id="rId39"/>
    <p:sldId id="611" r:id="rId40"/>
    <p:sldId id="270" r:id="rId41"/>
    <p:sldId id="612" r:id="rId42"/>
    <p:sldId id="405" r:id="rId43"/>
    <p:sldId id="406" r:id="rId44"/>
    <p:sldId id="407" r:id="rId45"/>
    <p:sldId id="272" r:id="rId46"/>
    <p:sldId id="273" r:id="rId47"/>
    <p:sldId id="274" r:id="rId48"/>
    <p:sldId id="275" r:id="rId49"/>
    <p:sldId id="414" r:id="rId50"/>
    <p:sldId id="411" r:id="rId51"/>
    <p:sldId id="614" r:id="rId52"/>
    <p:sldId id="615" r:id="rId53"/>
    <p:sldId id="416" r:id="rId54"/>
    <p:sldId id="616" r:id="rId55"/>
    <p:sldId id="617" r:id="rId56"/>
    <p:sldId id="618" r:id="rId57"/>
    <p:sldId id="298" r:id="rId58"/>
    <p:sldId id="413" r:id="rId59"/>
    <p:sldId id="606" r:id="rId60"/>
    <p:sldId id="410" r:id="rId61"/>
    <p:sldId id="605" r:id="rId62"/>
    <p:sldId id="412" r:id="rId63"/>
    <p:sldId id="354" r:id="rId64"/>
    <p:sldId id="415" r:id="rId65"/>
    <p:sldId id="303" r:id="rId66"/>
    <p:sldId id="306" r:id="rId67"/>
    <p:sldId id="307" r:id="rId68"/>
    <p:sldId id="389" r:id="rId69"/>
    <p:sldId id="308" r:id="rId70"/>
  </p:sldIdLst>
  <p:sldSz cx="9144000" cy="6858000" type="screen4x3"/>
  <p:notesSz cx="6797675" cy="9926638"/>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rdeiro, Sr. Francisco (BRA)" initials="CSF" lastIdx="4" clrIdx="0"/>
  <p:cmAuthor id="1" name="Renata" initials="R" lastIdx="1" clrIdx="1"/>
  <p:cmAuthor id="2" name="Aoustn Neto" initials="AN" lastIdx="1" clrIdx="2"/>
  <p:cmAuthor id="3" name="Renata Vargens" initials="RV"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A616"/>
    <a:srgbClr val="777777"/>
    <a:srgbClr val="FF99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p:restoredLeft sz="20068" autoAdjust="0"/>
    <p:restoredTop sz="99675" autoAdjust="0"/>
  </p:normalViewPr>
  <p:slideViewPr>
    <p:cSldViewPr snapToGrid="0" snapToObjects="1">
      <p:cViewPr varScale="1">
        <p:scale>
          <a:sx n="72" d="100"/>
          <a:sy n="72" d="100"/>
        </p:scale>
        <p:origin x="1704" y="66"/>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5.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7-01T13:58:28.595" idx="1">
    <p:pos x="10" y="10"/>
    <p:text>Modificado</p:text>
    <p:extLst>
      <p:ext uri="{C676402C-5697-4E1C-873F-D02D1690AC5C}">
        <p15:threadingInfo xmlns:p15="http://schemas.microsoft.com/office/powerpoint/2012/main" timeZoneBias="180"/>
      </p:ext>
    </p:extLst>
  </p:cm>
  <p:cm authorId="3" dt="2021-07-15T14:38:57.710" idx="1">
    <p:pos x="106" y="106"/>
    <p:text>NA apresentação, falar das entrevistas qualitativas da pesquisa.</p:text>
    <p:extLst>
      <p:ext uri="{C676402C-5697-4E1C-873F-D02D1690AC5C}">
        <p15:threadingInfo xmlns:p15="http://schemas.microsoft.com/office/powerpoint/2012/main" timeZoneBias="18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49FEBF-6FCC-43A4-9662-D4CD75F51E75}"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DF9D2CFA-73ED-421B-A28C-9AAC0C2C9188}">
      <dgm:prSet phldrT="[Text]"/>
      <dgm:spPr/>
      <dgm:t>
        <a:bodyPr/>
        <a:lstStyle/>
        <a:p>
          <a:r>
            <a:rPr lang="en-US" dirty="0" err="1"/>
            <a:t>Perguntar</a:t>
          </a:r>
          <a:r>
            <a:rPr lang="en-US" dirty="0"/>
            <a:t> a </a:t>
          </a:r>
          <a:r>
            <a:rPr lang="en-US" dirty="0" err="1"/>
            <a:t>todos</a:t>
          </a:r>
          <a:r>
            <a:rPr lang="en-US" dirty="0"/>
            <a:t> </a:t>
          </a:r>
          <a:r>
            <a:rPr lang="en-US" dirty="0" err="1"/>
            <a:t>os</a:t>
          </a:r>
          <a:r>
            <a:rPr lang="en-US" dirty="0"/>
            <a:t> </a:t>
          </a:r>
          <a:r>
            <a:rPr lang="en-US" dirty="0" err="1"/>
            <a:t>pacientes</a:t>
          </a:r>
          <a:r>
            <a:rPr lang="en-US" dirty="0"/>
            <a:t> </a:t>
          </a:r>
          <a:r>
            <a:rPr lang="en-US" dirty="0" err="1"/>
            <a:t>sobre</a:t>
          </a:r>
          <a:r>
            <a:rPr lang="en-US" dirty="0"/>
            <a:t> o </a:t>
          </a:r>
          <a:r>
            <a:rPr lang="en-US" dirty="0" err="1"/>
            <a:t>uso</a:t>
          </a:r>
          <a:r>
            <a:rPr lang="en-US" dirty="0"/>
            <a:t> de </a:t>
          </a:r>
          <a:r>
            <a:rPr lang="en-US" dirty="0" err="1"/>
            <a:t>álcool</a:t>
          </a:r>
          <a:endParaRPr lang="en-US" dirty="0"/>
        </a:p>
      </dgm:t>
    </dgm:pt>
    <dgm:pt modelId="{0B742758-A0AE-4EB2-BF7B-46383AF65669}" type="parTrans" cxnId="{64ACAA40-BEA6-498A-9D1B-0ACACC56FEBC}">
      <dgm:prSet/>
      <dgm:spPr/>
      <dgm:t>
        <a:bodyPr/>
        <a:lstStyle/>
        <a:p>
          <a:endParaRPr lang="en-US"/>
        </a:p>
      </dgm:t>
    </dgm:pt>
    <dgm:pt modelId="{CF1A9586-567C-4584-8A1E-A5237080C926}" type="sibTrans" cxnId="{64ACAA40-BEA6-498A-9D1B-0ACACC56FEBC}">
      <dgm:prSet/>
      <dgm:spPr/>
      <dgm:t>
        <a:bodyPr/>
        <a:lstStyle/>
        <a:p>
          <a:endParaRPr lang="en-US"/>
        </a:p>
      </dgm:t>
    </dgm:pt>
    <dgm:pt modelId="{D19B77CE-97F0-4970-88BE-01A03DD81EC7}">
      <dgm:prSet phldrT="[Text]"/>
      <dgm:spPr/>
      <dgm:t>
        <a:bodyPr/>
        <a:lstStyle/>
        <a:p>
          <a:r>
            <a:rPr lang="en-US" dirty="0" err="1"/>
            <a:t>Abstinência</a:t>
          </a:r>
          <a:r>
            <a:rPr lang="en-US" dirty="0"/>
            <a:t> </a:t>
          </a:r>
          <a:r>
            <a:rPr lang="en-US" dirty="0" err="1"/>
            <a:t>ou</a:t>
          </a:r>
          <a:r>
            <a:rPr lang="en-US" dirty="0"/>
            <a:t> </a:t>
          </a:r>
          <a:r>
            <a:rPr lang="en-US" dirty="0" err="1"/>
            <a:t>consumo</a:t>
          </a:r>
          <a:r>
            <a:rPr lang="en-US" dirty="0"/>
            <a:t> </a:t>
          </a:r>
          <a:r>
            <a:rPr lang="en-US" dirty="0" err="1"/>
            <a:t>sem</a:t>
          </a:r>
          <a:r>
            <a:rPr lang="en-US" dirty="0"/>
            <a:t> </a:t>
          </a:r>
          <a:r>
            <a:rPr lang="en-US" dirty="0" err="1"/>
            <a:t>risco</a:t>
          </a:r>
          <a:endParaRPr lang="en-US" dirty="0"/>
        </a:p>
      </dgm:t>
    </dgm:pt>
    <dgm:pt modelId="{2D6E2493-4D1B-4895-A04F-D12FE00521B6}" type="parTrans" cxnId="{06C88CE4-9A6C-416B-89B5-7865F9B62CCF}">
      <dgm:prSet/>
      <dgm:spPr/>
      <dgm:t>
        <a:bodyPr/>
        <a:lstStyle/>
        <a:p>
          <a:endParaRPr lang="en-US"/>
        </a:p>
      </dgm:t>
    </dgm:pt>
    <dgm:pt modelId="{C49C1BDB-74B5-423F-B097-E78F88888AB4}" type="sibTrans" cxnId="{06C88CE4-9A6C-416B-89B5-7865F9B62CCF}">
      <dgm:prSet/>
      <dgm:spPr/>
      <dgm:t>
        <a:bodyPr/>
        <a:lstStyle/>
        <a:p>
          <a:endParaRPr lang="en-US"/>
        </a:p>
      </dgm:t>
    </dgm:pt>
    <dgm:pt modelId="{46D95B6E-D57B-4296-AC15-755D0DF80ED0}">
      <dgm:prSet phldrT="[Text]"/>
      <dgm:spPr/>
      <dgm:t>
        <a:bodyPr/>
        <a:lstStyle/>
        <a:p>
          <a:r>
            <a:rPr lang="en-US" dirty="0" err="1"/>
            <a:t>Apoie</a:t>
          </a:r>
          <a:r>
            <a:rPr lang="en-US" dirty="0"/>
            <a:t> e </a:t>
          </a:r>
        </a:p>
        <a:p>
          <a:r>
            <a:rPr lang="en-US" dirty="0" err="1"/>
            <a:t>vá</a:t>
          </a:r>
          <a:r>
            <a:rPr lang="en-US" dirty="0"/>
            <a:t> </a:t>
          </a:r>
          <a:r>
            <a:rPr lang="en-US" dirty="0" err="1"/>
            <a:t>em</a:t>
          </a:r>
          <a:r>
            <a:rPr lang="en-US" dirty="0"/>
            <a:t> </a:t>
          </a:r>
          <a:r>
            <a:rPr lang="en-US" dirty="0" err="1"/>
            <a:t>frente</a:t>
          </a:r>
          <a:endParaRPr lang="en-US" dirty="0"/>
        </a:p>
      </dgm:t>
    </dgm:pt>
    <dgm:pt modelId="{554E47AB-6816-46A9-96E4-53219AFC0317}" type="parTrans" cxnId="{072189DD-9BFD-4350-BDB0-06AF48FEF4C8}">
      <dgm:prSet/>
      <dgm:spPr/>
      <dgm:t>
        <a:bodyPr/>
        <a:lstStyle/>
        <a:p>
          <a:endParaRPr lang="en-US"/>
        </a:p>
      </dgm:t>
    </dgm:pt>
    <dgm:pt modelId="{94A69E97-E91C-4FCD-B99F-17F4B53FD644}" type="sibTrans" cxnId="{072189DD-9BFD-4350-BDB0-06AF48FEF4C8}">
      <dgm:prSet/>
      <dgm:spPr/>
      <dgm:t>
        <a:bodyPr/>
        <a:lstStyle/>
        <a:p>
          <a:endParaRPr lang="en-US"/>
        </a:p>
      </dgm:t>
    </dgm:pt>
    <dgm:pt modelId="{FCDB934E-CC25-463A-B2D0-4565FB0AB13F}">
      <dgm:prSet phldrT="[Text]"/>
      <dgm:spPr/>
      <dgm:t>
        <a:bodyPr/>
        <a:lstStyle/>
        <a:p>
          <a:r>
            <a:rPr lang="en-US"/>
            <a:t>AUDIT</a:t>
          </a:r>
        </a:p>
      </dgm:t>
    </dgm:pt>
    <dgm:pt modelId="{E6DEFB89-AC0F-4442-AD02-BB7FF55EEEBB}" type="parTrans" cxnId="{A5EFE5DB-0315-47B7-B256-3B33D1B06C63}">
      <dgm:prSet/>
      <dgm:spPr/>
      <dgm:t>
        <a:bodyPr/>
        <a:lstStyle/>
        <a:p>
          <a:endParaRPr lang="en-US"/>
        </a:p>
      </dgm:t>
    </dgm:pt>
    <dgm:pt modelId="{484D391E-8F6D-490A-93FF-C0EA3534C00E}" type="sibTrans" cxnId="{A5EFE5DB-0315-47B7-B256-3B33D1B06C63}">
      <dgm:prSet/>
      <dgm:spPr/>
      <dgm:t>
        <a:bodyPr/>
        <a:lstStyle/>
        <a:p>
          <a:endParaRPr lang="en-US"/>
        </a:p>
      </dgm:t>
    </dgm:pt>
    <dgm:pt modelId="{3D8DA221-7A47-480F-9540-146211F3A734}">
      <dgm:prSet phldrT="[Text]"/>
      <dgm:spPr/>
      <dgm:t>
        <a:bodyPr/>
        <a:lstStyle/>
        <a:p>
          <a:r>
            <a:rPr lang="en-US" dirty="0"/>
            <a:t> </a:t>
          </a:r>
          <a:r>
            <a:rPr lang="en-US" dirty="0" err="1"/>
            <a:t>Cosumo</a:t>
          </a:r>
          <a:r>
            <a:rPr lang="en-US" dirty="0"/>
            <a:t> regular de</a:t>
          </a:r>
        </a:p>
        <a:p>
          <a:r>
            <a:rPr lang="en-US" dirty="0" err="1"/>
            <a:t>álcool</a:t>
          </a:r>
          <a:r>
            <a:rPr lang="en-US" dirty="0"/>
            <a:t> com </a:t>
          </a:r>
          <a:r>
            <a:rPr lang="en-US" dirty="0" err="1"/>
            <a:t>risco</a:t>
          </a:r>
          <a:r>
            <a:rPr lang="en-US" dirty="0"/>
            <a:t> </a:t>
          </a:r>
        </a:p>
      </dgm:t>
    </dgm:pt>
    <dgm:pt modelId="{74345383-40F2-4323-80A9-DCC3AB51B9EC}" type="sibTrans" cxnId="{680E2AB1-A718-4B01-A104-C39DA8431951}">
      <dgm:prSet/>
      <dgm:spPr/>
      <dgm:t>
        <a:bodyPr/>
        <a:lstStyle/>
        <a:p>
          <a:endParaRPr lang="en-US"/>
        </a:p>
      </dgm:t>
    </dgm:pt>
    <dgm:pt modelId="{7F133A37-B789-4A4A-B7C6-D201969F40F1}" type="parTrans" cxnId="{680E2AB1-A718-4B01-A104-C39DA8431951}">
      <dgm:prSet/>
      <dgm:spPr/>
      <dgm:t>
        <a:bodyPr/>
        <a:lstStyle/>
        <a:p>
          <a:endParaRPr lang="en-US"/>
        </a:p>
      </dgm:t>
    </dgm:pt>
    <dgm:pt modelId="{B324F7C1-1309-4689-8F6A-C6871B83C72B}">
      <dgm:prSet/>
      <dgm:spPr/>
      <dgm:t>
        <a:bodyPr/>
        <a:lstStyle/>
        <a:p>
          <a:r>
            <a:rPr lang="en-US" dirty="0" err="1"/>
            <a:t>Escore</a:t>
          </a:r>
          <a:r>
            <a:rPr lang="en-US" dirty="0"/>
            <a:t> do AUDIT de 8-15: </a:t>
          </a:r>
          <a:r>
            <a:rPr lang="en-US" dirty="0" err="1"/>
            <a:t>intervenção</a:t>
          </a:r>
          <a:r>
            <a:rPr lang="en-US" dirty="0"/>
            <a:t> breve e </a:t>
          </a:r>
          <a:r>
            <a:rPr lang="en-US" dirty="0" err="1"/>
            <a:t>rastreamento</a:t>
          </a:r>
          <a:r>
            <a:rPr lang="en-US" dirty="0"/>
            <a:t> de </a:t>
          </a:r>
          <a:r>
            <a:rPr lang="en-US" dirty="0" err="1"/>
            <a:t>ansiedade</a:t>
          </a:r>
          <a:r>
            <a:rPr lang="en-US" dirty="0"/>
            <a:t> /</a:t>
          </a:r>
          <a:r>
            <a:rPr lang="en-US" dirty="0" err="1"/>
            <a:t>depressão</a:t>
          </a:r>
          <a:endParaRPr lang="en-US" dirty="0"/>
        </a:p>
        <a:p>
          <a:r>
            <a:rPr lang="en-US" dirty="0" err="1"/>
            <a:t>Consumo</a:t>
          </a:r>
          <a:r>
            <a:rPr lang="en-US" dirty="0"/>
            <a:t> de </a:t>
          </a:r>
          <a:r>
            <a:rPr lang="en-US" dirty="0" err="1"/>
            <a:t>Risco</a:t>
          </a:r>
          <a:r>
            <a:rPr lang="en-US" dirty="0"/>
            <a:t>   </a:t>
          </a:r>
        </a:p>
      </dgm:t>
    </dgm:pt>
    <dgm:pt modelId="{6A1D4E46-15B3-4A75-961C-919035399080}" type="parTrans" cxnId="{A852C10B-54DB-4D05-A655-528682EC3D04}">
      <dgm:prSet/>
      <dgm:spPr/>
      <dgm:t>
        <a:bodyPr/>
        <a:lstStyle/>
        <a:p>
          <a:endParaRPr lang="en-US"/>
        </a:p>
      </dgm:t>
    </dgm:pt>
    <dgm:pt modelId="{3BF02CEF-02A8-4A44-9AE1-BE61530DE95D}" type="sibTrans" cxnId="{A852C10B-54DB-4D05-A655-528682EC3D04}">
      <dgm:prSet/>
      <dgm:spPr/>
      <dgm:t>
        <a:bodyPr/>
        <a:lstStyle/>
        <a:p>
          <a:endParaRPr lang="en-US"/>
        </a:p>
      </dgm:t>
    </dgm:pt>
    <dgm:pt modelId="{B1FA929E-183A-4022-988F-7C49BD589D3C}">
      <dgm:prSet/>
      <dgm:spPr/>
      <dgm:t>
        <a:bodyPr/>
        <a:lstStyle/>
        <a:p>
          <a:r>
            <a:rPr lang="en-US" dirty="0" err="1"/>
            <a:t>Escore</a:t>
          </a:r>
          <a:r>
            <a:rPr lang="en-US" dirty="0"/>
            <a:t> do AUDIT entre 16-19 e </a:t>
          </a:r>
          <a:r>
            <a:rPr lang="en-US" dirty="0" err="1"/>
            <a:t>rastreamento</a:t>
          </a:r>
          <a:r>
            <a:rPr lang="en-US" dirty="0"/>
            <a:t> de </a:t>
          </a:r>
          <a:r>
            <a:rPr lang="en-US" dirty="0" err="1"/>
            <a:t>ansiedade</a:t>
          </a:r>
          <a:r>
            <a:rPr lang="en-US" dirty="0"/>
            <a:t> /</a:t>
          </a:r>
          <a:r>
            <a:rPr lang="en-US" dirty="0" err="1"/>
            <a:t>depressão</a:t>
          </a:r>
          <a:r>
            <a:rPr lang="en-US" dirty="0"/>
            <a:t> </a:t>
          </a:r>
        </a:p>
        <a:p>
          <a:r>
            <a:rPr lang="en-US" dirty="0" err="1"/>
            <a:t>Provavel</a:t>
          </a:r>
          <a:r>
            <a:rPr lang="en-US" dirty="0"/>
            <a:t> </a:t>
          </a:r>
          <a:r>
            <a:rPr lang="en-US" dirty="0" err="1"/>
            <a:t>Uso</a:t>
          </a:r>
          <a:r>
            <a:rPr lang="en-US" dirty="0"/>
            <a:t> </a:t>
          </a:r>
          <a:r>
            <a:rPr lang="en-US" dirty="0" err="1"/>
            <a:t>nocivo</a:t>
          </a:r>
          <a:r>
            <a:rPr lang="en-US" dirty="0"/>
            <a:t> </a:t>
          </a:r>
        </a:p>
      </dgm:t>
    </dgm:pt>
    <dgm:pt modelId="{BD204A2F-1B56-4885-BE5E-7D520C1E40F1}" type="parTrans" cxnId="{01717BB6-0EEA-4F59-853B-111AD69F389A}">
      <dgm:prSet/>
      <dgm:spPr/>
      <dgm:t>
        <a:bodyPr/>
        <a:lstStyle/>
        <a:p>
          <a:endParaRPr lang="en-US"/>
        </a:p>
      </dgm:t>
    </dgm:pt>
    <dgm:pt modelId="{339E765D-0D90-45AA-A50F-E421D7EE20CD}" type="sibTrans" cxnId="{01717BB6-0EEA-4F59-853B-111AD69F389A}">
      <dgm:prSet/>
      <dgm:spPr/>
      <dgm:t>
        <a:bodyPr/>
        <a:lstStyle/>
        <a:p>
          <a:endParaRPr lang="en-US"/>
        </a:p>
      </dgm:t>
    </dgm:pt>
    <dgm:pt modelId="{E93A3E3C-14BB-4DC5-B2CE-478EAFFF39A7}">
      <dgm:prSet/>
      <dgm:spPr/>
      <dgm:t>
        <a:bodyPr/>
        <a:lstStyle/>
        <a:p>
          <a:r>
            <a:rPr lang="en-US" dirty="0" err="1"/>
            <a:t>Escore</a:t>
          </a:r>
          <a:r>
            <a:rPr lang="en-US" dirty="0"/>
            <a:t> do AUDIT  de 20+ e </a:t>
          </a:r>
          <a:r>
            <a:rPr lang="en-US" dirty="0" err="1"/>
            <a:t>rastreamento</a:t>
          </a:r>
          <a:r>
            <a:rPr lang="en-US" dirty="0"/>
            <a:t> de </a:t>
          </a:r>
          <a:r>
            <a:rPr lang="en-US" dirty="0" err="1"/>
            <a:t>ansiedade</a:t>
          </a:r>
          <a:r>
            <a:rPr lang="en-US" dirty="0"/>
            <a:t> /</a:t>
          </a:r>
          <a:r>
            <a:rPr lang="en-US" dirty="0" err="1"/>
            <a:t>depressão</a:t>
          </a:r>
          <a:endParaRPr lang="en-US" dirty="0"/>
        </a:p>
        <a:p>
          <a:r>
            <a:rPr lang="en-US" dirty="0" err="1"/>
            <a:t>Provavel</a:t>
          </a:r>
          <a:r>
            <a:rPr lang="en-US" dirty="0"/>
            <a:t> </a:t>
          </a:r>
          <a:r>
            <a:rPr lang="en-US" dirty="0" err="1"/>
            <a:t>Depressão</a:t>
          </a:r>
          <a:r>
            <a:rPr lang="en-US" dirty="0"/>
            <a:t>  </a:t>
          </a:r>
        </a:p>
      </dgm:t>
    </dgm:pt>
    <dgm:pt modelId="{C8EB5D7D-8987-41AC-A85C-D35F2D0F89CC}" type="parTrans" cxnId="{993E508E-BC5C-4128-8056-4FB2180D0CB2}">
      <dgm:prSet/>
      <dgm:spPr/>
      <dgm:t>
        <a:bodyPr/>
        <a:lstStyle/>
        <a:p>
          <a:endParaRPr lang="en-US"/>
        </a:p>
      </dgm:t>
    </dgm:pt>
    <dgm:pt modelId="{2279FC85-09DE-4029-833C-B5DC7ACF6F74}" type="sibTrans" cxnId="{993E508E-BC5C-4128-8056-4FB2180D0CB2}">
      <dgm:prSet/>
      <dgm:spPr/>
      <dgm:t>
        <a:bodyPr/>
        <a:lstStyle/>
        <a:p>
          <a:endParaRPr lang="en-US"/>
        </a:p>
      </dgm:t>
    </dgm:pt>
    <dgm:pt modelId="{3AE4DE49-4BC0-4CDD-80ED-39C5DD405D74}">
      <dgm:prSet/>
      <dgm:spPr/>
      <dgm:t>
        <a:bodyPr/>
        <a:lstStyle/>
        <a:p>
          <a:r>
            <a:rPr lang="en-US"/>
            <a:t>Complete a avaliação e diagnóstico relacionado ao álcool</a:t>
          </a:r>
        </a:p>
      </dgm:t>
    </dgm:pt>
    <dgm:pt modelId="{E1EF80B8-245E-43EE-A3FC-C3EF11CBDD9E}" type="parTrans" cxnId="{DCAF2F2B-8BE2-4E1F-AC5F-8435E6A4BACC}">
      <dgm:prSet/>
      <dgm:spPr/>
      <dgm:t>
        <a:bodyPr/>
        <a:lstStyle/>
        <a:p>
          <a:endParaRPr lang="en-US"/>
        </a:p>
      </dgm:t>
    </dgm:pt>
    <dgm:pt modelId="{C206361B-CC6D-4302-A23B-05A7687BAFF4}" type="sibTrans" cxnId="{DCAF2F2B-8BE2-4E1F-AC5F-8435E6A4BACC}">
      <dgm:prSet/>
      <dgm:spPr/>
      <dgm:t>
        <a:bodyPr/>
        <a:lstStyle/>
        <a:p>
          <a:endParaRPr lang="en-US"/>
        </a:p>
      </dgm:t>
    </dgm:pt>
    <dgm:pt modelId="{DB638470-A27D-44B3-825A-E30C445EE13C}">
      <dgm:prSet/>
      <dgm:spPr/>
      <dgm:t>
        <a:bodyPr/>
        <a:lstStyle/>
        <a:p>
          <a:r>
            <a:rPr lang="en-US"/>
            <a:t>Complete a avaliação e diagnóstico relacionado ao álcool</a:t>
          </a:r>
        </a:p>
      </dgm:t>
    </dgm:pt>
    <dgm:pt modelId="{CA6B652F-0165-4E0A-A34C-505AED853E24}" type="parTrans" cxnId="{FB14E491-16DC-47E5-83FF-2712B04414CA}">
      <dgm:prSet/>
      <dgm:spPr/>
      <dgm:t>
        <a:bodyPr/>
        <a:lstStyle/>
        <a:p>
          <a:endParaRPr lang="en-US"/>
        </a:p>
      </dgm:t>
    </dgm:pt>
    <dgm:pt modelId="{00E6AE5F-F069-485B-977D-1F902D91EC3A}" type="sibTrans" cxnId="{FB14E491-16DC-47E5-83FF-2712B04414CA}">
      <dgm:prSet/>
      <dgm:spPr/>
      <dgm:t>
        <a:bodyPr/>
        <a:lstStyle/>
        <a:p>
          <a:endParaRPr lang="en-US"/>
        </a:p>
      </dgm:t>
    </dgm:pt>
    <dgm:pt modelId="{D62C131E-9A4A-43FA-9CA8-2C43D1F89335}">
      <dgm:prSet/>
      <dgm:spPr/>
      <dgm:t>
        <a:bodyPr/>
        <a:lstStyle/>
        <a:p>
          <a:r>
            <a:rPr lang="en-US" dirty="0" err="1"/>
            <a:t>Intervenção</a:t>
          </a:r>
          <a:r>
            <a:rPr lang="en-US" dirty="0"/>
            <a:t> com 1 </a:t>
          </a:r>
          <a:r>
            <a:rPr lang="en-US" dirty="0" err="1"/>
            <a:t>tratamento</a:t>
          </a:r>
          <a:r>
            <a:rPr lang="en-US" dirty="0"/>
            <a:t> </a:t>
          </a:r>
          <a:r>
            <a:rPr lang="en-US" dirty="0" err="1"/>
            <a:t>ou</a:t>
          </a:r>
          <a:r>
            <a:rPr lang="en-US" dirty="0"/>
            <a:t> </a:t>
          </a:r>
          <a:r>
            <a:rPr lang="en-US" dirty="0" err="1"/>
            <a:t>mais</a:t>
          </a:r>
          <a:r>
            <a:rPr lang="en-US" dirty="0"/>
            <a:t> (EM, </a:t>
          </a:r>
          <a:r>
            <a:rPr lang="en-US" dirty="0" err="1"/>
            <a:t>medicação</a:t>
          </a:r>
          <a:r>
            <a:rPr lang="en-US" dirty="0"/>
            <a:t>, </a:t>
          </a:r>
          <a:r>
            <a:rPr lang="en-US" dirty="0" err="1"/>
            <a:t>encaminhamento</a:t>
          </a:r>
          <a:endParaRPr lang="en-US" dirty="0"/>
        </a:p>
      </dgm:t>
    </dgm:pt>
    <dgm:pt modelId="{442BB37A-3AF0-4475-ACFC-F237B4CD2D61}" type="parTrans" cxnId="{0F9FB64F-750E-4C7B-A859-B88A6CB44D3C}">
      <dgm:prSet/>
      <dgm:spPr/>
      <dgm:t>
        <a:bodyPr/>
        <a:lstStyle/>
        <a:p>
          <a:endParaRPr lang="en-US"/>
        </a:p>
      </dgm:t>
    </dgm:pt>
    <dgm:pt modelId="{C49D142F-AF13-40A4-A0AC-966EB6D71D6E}" type="sibTrans" cxnId="{0F9FB64F-750E-4C7B-A859-B88A6CB44D3C}">
      <dgm:prSet/>
      <dgm:spPr/>
      <dgm:t>
        <a:bodyPr/>
        <a:lstStyle/>
        <a:p>
          <a:endParaRPr lang="en-US"/>
        </a:p>
      </dgm:t>
    </dgm:pt>
    <dgm:pt modelId="{3D6B3D83-55E0-4409-9352-421B1A337623}">
      <dgm:prSet/>
      <dgm:spPr/>
      <dgm:t>
        <a:bodyPr/>
        <a:lstStyle/>
        <a:p>
          <a:r>
            <a:rPr lang="en-US" dirty="0" err="1"/>
            <a:t>Intervenção</a:t>
          </a:r>
          <a:r>
            <a:rPr lang="en-US" dirty="0"/>
            <a:t> com 1 </a:t>
          </a:r>
          <a:r>
            <a:rPr lang="en-US" dirty="0" err="1"/>
            <a:t>tratamento</a:t>
          </a:r>
          <a:r>
            <a:rPr lang="en-US" dirty="0"/>
            <a:t> </a:t>
          </a:r>
          <a:r>
            <a:rPr lang="en-US" dirty="0" err="1"/>
            <a:t>ou</a:t>
          </a:r>
          <a:r>
            <a:rPr lang="en-US" dirty="0"/>
            <a:t> </a:t>
          </a:r>
          <a:r>
            <a:rPr lang="en-US" dirty="0" err="1"/>
            <a:t>mais</a:t>
          </a:r>
          <a:r>
            <a:rPr lang="en-US" dirty="0"/>
            <a:t> (EM, </a:t>
          </a:r>
          <a:r>
            <a:rPr lang="en-US" dirty="0" err="1"/>
            <a:t>medicação</a:t>
          </a:r>
          <a:r>
            <a:rPr lang="en-US" dirty="0"/>
            <a:t>, </a:t>
          </a:r>
          <a:r>
            <a:rPr lang="en-US" dirty="0" err="1"/>
            <a:t>encaminhamento</a:t>
          </a:r>
          <a:r>
            <a:rPr lang="en-US" dirty="0"/>
            <a:t>)</a:t>
          </a:r>
        </a:p>
      </dgm:t>
    </dgm:pt>
    <dgm:pt modelId="{005D2926-ADA3-41FD-A749-68261E39F269}" type="parTrans" cxnId="{02CACC7F-1579-418A-A38F-74831B9BB80A}">
      <dgm:prSet/>
      <dgm:spPr/>
      <dgm:t>
        <a:bodyPr/>
        <a:lstStyle/>
        <a:p>
          <a:endParaRPr lang="en-US"/>
        </a:p>
      </dgm:t>
    </dgm:pt>
    <dgm:pt modelId="{367EDE1C-B554-440F-A17E-FEAEF95BDF5F}" type="sibTrans" cxnId="{02CACC7F-1579-418A-A38F-74831B9BB80A}">
      <dgm:prSet/>
      <dgm:spPr/>
      <dgm:t>
        <a:bodyPr/>
        <a:lstStyle/>
        <a:p>
          <a:endParaRPr lang="en-US"/>
        </a:p>
      </dgm:t>
    </dgm:pt>
    <dgm:pt modelId="{1D39E425-014F-4484-8E81-A81FE530B92D}" type="pres">
      <dgm:prSet presAssocID="{9949FEBF-6FCC-43A4-9662-D4CD75F51E75}" presName="hierChild1" presStyleCnt="0">
        <dgm:presLayoutVars>
          <dgm:chPref val="1"/>
          <dgm:dir/>
          <dgm:animOne val="branch"/>
          <dgm:animLvl val="lvl"/>
          <dgm:resizeHandles/>
        </dgm:presLayoutVars>
      </dgm:prSet>
      <dgm:spPr/>
    </dgm:pt>
    <dgm:pt modelId="{93764F94-191E-473F-9CA8-467326CFA397}" type="pres">
      <dgm:prSet presAssocID="{DF9D2CFA-73ED-421B-A28C-9AAC0C2C9188}" presName="hierRoot1" presStyleCnt="0"/>
      <dgm:spPr/>
    </dgm:pt>
    <dgm:pt modelId="{6BB7AF93-F0D4-4B3C-96E7-CB423A82C1E7}" type="pres">
      <dgm:prSet presAssocID="{DF9D2CFA-73ED-421B-A28C-9AAC0C2C9188}" presName="composite" presStyleCnt="0"/>
      <dgm:spPr/>
    </dgm:pt>
    <dgm:pt modelId="{A12FC333-95FB-4FCB-9231-FA38D041D7E8}" type="pres">
      <dgm:prSet presAssocID="{DF9D2CFA-73ED-421B-A28C-9AAC0C2C9188}" presName="background" presStyleLbl="node0" presStyleIdx="0" presStyleCnt="1"/>
      <dgm:spPr/>
    </dgm:pt>
    <dgm:pt modelId="{7095AE3C-A3E2-42A8-977A-2B08ACE2B1E1}" type="pres">
      <dgm:prSet presAssocID="{DF9D2CFA-73ED-421B-A28C-9AAC0C2C9188}" presName="text" presStyleLbl="fgAcc0" presStyleIdx="0" presStyleCnt="1">
        <dgm:presLayoutVars>
          <dgm:chPref val="3"/>
        </dgm:presLayoutVars>
      </dgm:prSet>
      <dgm:spPr/>
    </dgm:pt>
    <dgm:pt modelId="{99103B53-CD18-4F83-803D-DF5465CAB2CC}" type="pres">
      <dgm:prSet presAssocID="{DF9D2CFA-73ED-421B-A28C-9AAC0C2C9188}" presName="hierChild2" presStyleCnt="0"/>
      <dgm:spPr/>
    </dgm:pt>
    <dgm:pt modelId="{A7D9867E-4161-463D-B752-D6BD0DBAA42E}" type="pres">
      <dgm:prSet presAssocID="{2D6E2493-4D1B-4895-A04F-D12FE00521B6}" presName="Name10" presStyleLbl="parChTrans1D2" presStyleIdx="0" presStyleCnt="2"/>
      <dgm:spPr/>
    </dgm:pt>
    <dgm:pt modelId="{40275CDA-7E43-4064-884C-58F70C0E5AFD}" type="pres">
      <dgm:prSet presAssocID="{D19B77CE-97F0-4970-88BE-01A03DD81EC7}" presName="hierRoot2" presStyleCnt="0"/>
      <dgm:spPr/>
    </dgm:pt>
    <dgm:pt modelId="{FFBEA923-71B9-4C56-9A3B-06CAC829CFF3}" type="pres">
      <dgm:prSet presAssocID="{D19B77CE-97F0-4970-88BE-01A03DD81EC7}" presName="composite2" presStyleCnt="0"/>
      <dgm:spPr/>
    </dgm:pt>
    <dgm:pt modelId="{3F765EFD-E2FA-4F91-BD9E-3370E5458F49}" type="pres">
      <dgm:prSet presAssocID="{D19B77CE-97F0-4970-88BE-01A03DD81EC7}" presName="background2" presStyleLbl="node2" presStyleIdx="0" presStyleCnt="2"/>
      <dgm:spPr/>
    </dgm:pt>
    <dgm:pt modelId="{F96D0297-EFFA-45A9-A77A-17D46E07DACA}" type="pres">
      <dgm:prSet presAssocID="{D19B77CE-97F0-4970-88BE-01A03DD81EC7}" presName="text2" presStyleLbl="fgAcc2" presStyleIdx="0" presStyleCnt="2">
        <dgm:presLayoutVars>
          <dgm:chPref val="3"/>
        </dgm:presLayoutVars>
      </dgm:prSet>
      <dgm:spPr/>
    </dgm:pt>
    <dgm:pt modelId="{C9A61FB9-73FC-4CFC-9EDB-26278FB62FAE}" type="pres">
      <dgm:prSet presAssocID="{D19B77CE-97F0-4970-88BE-01A03DD81EC7}" presName="hierChild3" presStyleCnt="0"/>
      <dgm:spPr/>
    </dgm:pt>
    <dgm:pt modelId="{9A6C6B4E-013B-440F-BE69-7892EDC6A23B}" type="pres">
      <dgm:prSet presAssocID="{554E47AB-6816-46A9-96E4-53219AFC0317}" presName="Name17" presStyleLbl="parChTrans1D3" presStyleIdx="0" presStyleCnt="2"/>
      <dgm:spPr/>
    </dgm:pt>
    <dgm:pt modelId="{1E456EBA-C777-4972-9130-7D6B4D7B624B}" type="pres">
      <dgm:prSet presAssocID="{46D95B6E-D57B-4296-AC15-755D0DF80ED0}" presName="hierRoot3" presStyleCnt="0"/>
      <dgm:spPr/>
    </dgm:pt>
    <dgm:pt modelId="{113166F7-0367-4250-959E-DF4B9F2979E8}" type="pres">
      <dgm:prSet presAssocID="{46D95B6E-D57B-4296-AC15-755D0DF80ED0}" presName="composite3" presStyleCnt="0"/>
      <dgm:spPr/>
    </dgm:pt>
    <dgm:pt modelId="{AC798599-C02A-4D30-8289-510DAE65E2B9}" type="pres">
      <dgm:prSet presAssocID="{46D95B6E-D57B-4296-AC15-755D0DF80ED0}" presName="background3" presStyleLbl="node3" presStyleIdx="0" presStyleCnt="2"/>
      <dgm:spPr/>
    </dgm:pt>
    <dgm:pt modelId="{5F8D6D09-73D9-4044-B5E0-2FC4184C84EA}" type="pres">
      <dgm:prSet presAssocID="{46D95B6E-D57B-4296-AC15-755D0DF80ED0}" presName="text3" presStyleLbl="fgAcc3" presStyleIdx="0" presStyleCnt="2">
        <dgm:presLayoutVars>
          <dgm:chPref val="3"/>
        </dgm:presLayoutVars>
      </dgm:prSet>
      <dgm:spPr/>
    </dgm:pt>
    <dgm:pt modelId="{66756D08-FD12-46D7-B11C-E279BBF76CB1}" type="pres">
      <dgm:prSet presAssocID="{46D95B6E-D57B-4296-AC15-755D0DF80ED0}" presName="hierChild4" presStyleCnt="0"/>
      <dgm:spPr/>
    </dgm:pt>
    <dgm:pt modelId="{CCEA7E62-F2F7-4949-9373-4154902F42F7}" type="pres">
      <dgm:prSet presAssocID="{7F133A37-B789-4A4A-B7C6-D201969F40F1}" presName="Name10" presStyleLbl="parChTrans1D2" presStyleIdx="1" presStyleCnt="2"/>
      <dgm:spPr/>
    </dgm:pt>
    <dgm:pt modelId="{46FBE79C-4F93-4EB9-B31C-4EFADCFABC8F}" type="pres">
      <dgm:prSet presAssocID="{3D8DA221-7A47-480F-9540-146211F3A734}" presName="hierRoot2" presStyleCnt="0"/>
      <dgm:spPr/>
    </dgm:pt>
    <dgm:pt modelId="{6AEF4778-DC55-45E6-A66E-9C9A9F771C2F}" type="pres">
      <dgm:prSet presAssocID="{3D8DA221-7A47-480F-9540-146211F3A734}" presName="composite2" presStyleCnt="0"/>
      <dgm:spPr/>
    </dgm:pt>
    <dgm:pt modelId="{7EBA39C2-7441-477D-8718-1809916D1B0A}" type="pres">
      <dgm:prSet presAssocID="{3D8DA221-7A47-480F-9540-146211F3A734}" presName="background2" presStyleLbl="node2" presStyleIdx="1" presStyleCnt="2"/>
      <dgm:spPr/>
    </dgm:pt>
    <dgm:pt modelId="{5ABEF07A-316D-464D-8BDF-398FC67C0383}" type="pres">
      <dgm:prSet presAssocID="{3D8DA221-7A47-480F-9540-146211F3A734}" presName="text2" presStyleLbl="fgAcc2" presStyleIdx="1" presStyleCnt="2">
        <dgm:presLayoutVars>
          <dgm:chPref val="3"/>
        </dgm:presLayoutVars>
      </dgm:prSet>
      <dgm:spPr/>
    </dgm:pt>
    <dgm:pt modelId="{DD5BEC9C-2AB2-4CFD-9D6D-22264AB54295}" type="pres">
      <dgm:prSet presAssocID="{3D8DA221-7A47-480F-9540-146211F3A734}" presName="hierChild3" presStyleCnt="0"/>
      <dgm:spPr/>
    </dgm:pt>
    <dgm:pt modelId="{335A7C31-4EDF-4546-A619-60DB388BE8C5}" type="pres">
      <dgm:prSet presAssocID="{E6DEFB89-AC0F-4442-AD02-BB7FF55EEEBB}" presName="Name17" presStyleLbl="parChTrans1D3" presStyleIdx="1" presStyleCnt="2"/>
      <dgm:spPr/>
    </dgm:pt>
    <dgm:pt modelId="{2D58BA42-3C36-4CA8-A475-AEF9539FD8AB}" type="pres">
      <dgm:prSet presAssocID="{FCDB934E-CC25-463A-B2D0-4565FB0AB13F}" presName="hierRoot3" presStyleCnt="0"/>
      <dgm:spPr/>
    </dgm:pt>
    <dgm:pt modelId="{3FC2A95E-5B5F-410A-867A-6403BB07A282}" type="pres">
      <dgm:prSet presAssocID="{FCDB934E-CC25-463A-B2D0-4565FB0AB13F}" presName="composite3" presStyleCnt="0"/>
      <dgm:spPr/>
    </dgm:pt>
    <dgm:pt modelId="{B1ED099B-BCD9-4FC2-9579-FD3E4BA612A1}" type="pres">
      <dgm:prSet presAssocID="{FCDB934E-CC25-463A-B2D0-4565FB0AB13F}" presName="background3" presStyleLbl="node3" presStyleIdx="1" presStyleCnt="2"/>
      <dgm:spPr/>
    </dgm:pt>
    <dgm:pt modelId="{8B64E763-66DD-4704-8BE9-B5F064C06F54}" type="pres">
      <dgm:prSet presAssocID="{FCDB934E-CC25-463A-B2D0-4565FB0AB13F}" presName="text3" presStyleLbl="fgAcc3" presStyleIdx="1" presStyleCnt="2">
        <dgm:presLayoutVars>
          <dgm:chPref val="3"/>
        </dgm:presLayoutVars>
      </dgm:prSet>
      <dgm:spPr/>
    </dgm:pt>
    <dgm:pt modelId="{12BD3A5C-196C-4C8D-A2F0-8D14ADEFCAE4}" type="pres">
      <dgm:prSet presAssocID="{FCDB934E-CC25-463A-B2D0-4565FB0AB13F}" presName="hierChild4" presStyleCnt="0"/>
      <dgm:spPr/>
    </dgm:pt>
    <dgm:pt modelId="{64F31693-325F-4A84-B155-6B777B8BBD86}" type="pres">
      <dgm:prSet presAssocID="{6A1D4E46-15B3-4A75-961C-919035399080}" presName="Name23" presStyleLbl="parChTrans1D4" presStyleIdx="0" presStyleCnt="7"/>
      <dgm:spPr/>
    </dgm:pt>
    <dgm:pt modelId="{CEB7C6E3-71F1-4A8A-959E-E56BDDAB4CE5}" type="pres">
      <dgm:prSet presAssocID="{B324F7C1-1309-4689-8F6A-C6871B83C72B}" presName="hierRoot4" presStyleCnt="0"/>
      <dgm:spPr/>
    </dgm:pt>
    <dgm:pt modelId="{1DEE1D50-8957-4586-852E-E82827170475}" type="pres">
      <dgm:prSet presAssocID="{B324F7C1-1309-4689-8F6A-C6871B83C72B}" presName="composite4" presStyleCnt="0"/>
      <dgm:spPr/>
    </dgm:pt>
    <dgm:pt modelId="{BC9A25EB-EA08-44F3-B5C1-87AD2B0FA4E1}" type="pres">
      <dgm:prSet presAssocID="{B324F7C1-1309-4689-8F6A-C6871B83C72B}" presName="background4" presStyleLbl="node4" presStyleIdx="0" presStyleCnt="7"/>
      <dgm:spPr/>
    </dgm:pt>
    <dgm:pt modelId="{BDF2F480-E4DC-4AE1-89ED-101B5027593B}" type="pres">
      <dgm:prSet presAssocID="{B324F7C1-1309-4689-8F6A-C6871B83C72B}" presName="text4" presStyleLbl="fgAcc4" presStyleIdx="0" presStyleCnt="7" custScaleY="201832">
        <dgm:presLayoutVars>
          <dgm:chPref val="3"/>
        </dgm:presLayoutVars>
      </dgm:prSet>
      <dgm:spPr/>
    </dgm:pt>
    <dgm:pt modelId="{F4A5D48F-3D9E-4E53-8E76-82EDCE1D0027}" type="pres">
      <dgm:prSet presAssocID="{B324F7C1-1309-4689-8F6A-C6871B83C72B}" presName="hierChild5" presStyleCnt="0"/>
      <dgm:spPr/>
    </dgm:pt>
    <dgm:pt modelId="{B872878D-EDAA-4748-8738-07B7EADFA66B}" type="pres">
      <dgm:prSet presAssocID="{BD204A2F-1B56-4885-BE5E-7D520C1E40F1}" presName="Name23" presStyleLbl="parChTrans1D4" presStyleIdx="1" presStyleCnt="7"/>
      <dgm:spPr/>
    </dgm:pt>
    <dgm:pt modelId="{D14BBEE0-AB4A-4668-B3E6-FE20481F66A6}" type="pres">
      <dgm:prSet presAssocID="{B1FA929E-183A-4022-988F-7C49BD589D3C}" presName="hierRoot4" presStyleCnt="0"/>
      <dgm:spPr/>
    </dgm:pt>
    <dgm:pt modelId="{0082D55D-1C84-4B96-A8E3-77FFC39E42D9}" type="pres">
      <dgm:prSet presAssocID="{B1FA929E-183A-4022-988F-7C49BD589D3C}" presName="composite4" presStyleCnt="0"/>
      <dgm:spPr/>
    </dgm:pt>
    <dgm:pt modelId="{76097A6E-E222-43A9-8A52-3E2F9DC8562D}" type="pres">
      <dgm:prSet presAssocID="{B1FA929E-183A-4022-988F-7C49BD589D3C}" presName="background4" presStyleLbl="node4" presStyleIdx="1" presStyleCnt="7"/>
      <dgm:spPr/>
    </dgm:pt>
    <dgm:pt modelId="{F5903974-E067-4ABB-840E-53D407748E23}" type="pres">
      <dgm:prSet presAssocID="{B1FA929E-183A-4022-988F-7C49BD589D3C}" presName="text4" presStyleLbl="fgAcc4" presStyleIdx="1" presStyleCnt="7" custScaleY="272517">
        <dgm:presLayoutVars>
          <dgm:chPref val="3"/>
        </dgm:presLayoutVars>
      </dgm:prSet>
      <dgm:spPr/>
    </dgm:pt>
    <dgm:pt modelId="{C2EC9EAD-92B5-4626-8439-CA9D06164FBD}" type="pres">
      <dgm:prSet presAssocID="{B1FA929E-183A-4022-988F-7C49BD589D3C}" presName="hierChild5" presStyleCnt="0"/>
      <dgm:spPr/>
    </dgm:pt>
    <dgm:pt modelId="{5A24DDCC-4C4B-4ECE-B97C-B59A5987A84A}" type="pres">
      <dgm:prSet presAssocID="{E1EF80B8-245E-43EE-A3FC-C3EF11CBDD9E}" presName="Name23" presStyleLbl="parChTrans1D4" presStyleIdx="2" presStyleCnt="7"/>
      <dgm:spPr/>
    </dgm:pt>
    <dgm:pt modelId="{0D30C54F-670D-4B45-BD42-B44E5ADC23EC}" type="pres">
      <dgm:prSet presAssocID="{3AE4DE49-4BC0-4CDD-80ED-39C5DD405D74}" presName="hierRoot4" presStyleCnt="0"/>
      <dgm:spPr/>
    </dgm:pt>
    <dgm:pt modelId="{64E46FF4-1672-40AD-951B-B6E56C7CD625}" type="pres">
      <dgm:prSet presAssocID="{3AE4DE49-4BC0-4CDD-80ED-39C5DD405D74}" presName="composite4" presStyleCnt="0"/>
      <dgm:spPr/>
    </dgm:pt>
    <dgm:pt modelId="{8FEBFBF3-D303-4368-B9E9-58AA445BE35D}" type="pres">
      <dgm:prSet presAssocID="{3AE4DE49-4BC0-4CDD-80ED-39C5DD405D74}" presName="background4" presStyleLbl="node4" presStyleIdx="2" presStyleCnt="7"/>
      <dgm:spPr/>
    </dgm:pt>
    <dgm:pt modelId="{470F98C1-2ABF-4427-A509-E8FF93530949}" type="pres">
      <dgm:prSet presAssocID="{3AE4DE49-4BC0-4CDD-80ED-39C5DD405D74}" presName="text4" presStyleLbl="fgAcc4" presStyleIdx="2" presStyleCnt="7">
        <dgm:presLayoutVars>
          <dgm:chPref val="3"/>
        </dgm:presLayoutVars>
      </dgm:prSet>
      <dgm:spPr/>
    </dgm:pt>
    <dgm:pt modelId="{ACB37144-C693-4D08-9268-83AFA730EE6E}" type="pres">
      <dgm:prSet presAssocID="{3AE4DE49-4BC0-4CDD-80ED-39C5DD405D74}" presName="hierChild5" presStyleCnt="0"/>
      <dgm:spPr/>
    </dgm:pt>
    <dgm:pt modelId="{AE393B4F-9D4A-4B0E-889F-EA3D1BB442C3}" type="pres">
      <dgm:prSet presAssocID="{442BB37A-3AF0-4475-ACFC-F237B4CD2D61}" presName="Name23" presStyleLbl="parChTrans1D4" presStyleIdx="3" presStyleCnt="7"/>
      <dgm:spPr/>
    </dgm:pt>
    <dgm:pt modelId="{F4FBA104-761D-481E-B7CF-DFD0CAD75C5D}" type="pres">
      <dgm:prSet presAssocID="{D62C131E-9A4A-43FA-9CA8-2C43D1F89335}" presName="hierRoot4" presStyleCnt="0"/>
      <dgm:spPr/>
    </dgm:pt>
    <dgm:pt modelId="{A4097EDD-4C1F-4906-B63C-596D40FF1921}" type="pres">
      <dgm:prSet presAssocID="{D62C131E-9A4A-43FA-9CA8-2C43D1F89335}" presName="composite4" presStyleCnt="0"/>
      <dgm:spPr/>
    </dgm:pt>
    <dgm:pt modelId="{B313AD27-670C-4090-9C43-0432990739BB}" type="pres">
      <dgm:prSet presAssocID="{D62C131E-9A4A-43FA-9CA8-2C43D1F89335}" presName="background4" presStyleLbl="node4" presStyleIdx="3" presStyleCnt="7"/>
      <dgm:spPr/>
    </dgm:pt>
    <dgm:pt modelId="{6EE63B17-9136-41A6-B520-F9316B587EFE}" type="pres">
      <dgm:prSet presAssocID="{D62C131E-9A4A-43FA-9CA8-2C43D1F89335}" presName="text4" presStyleLbl="fgAcc4" presStyleIdx="3" presStyleCnt="7">
        <dgm:presLayoutVars>
          <dgm:chPref val="3"/>
        </dgm:presLayoutVars>
      </dgm:prSet>
      <dgm:spPr/>
    </dgm:pt>
    <dgm:pt modelId="{D4247858-DFAF-484D-940A-873B576C4F73}" type="pres">
      <dgm:prSet presAssocID="{D62C131E-9A4A-43FA-9CA8-2C43D1F89335}" presName="hierChild5" presStyleCnt="0"/>
      <dgm:spPr/>
    </dgm:pt>
    <dgm:pt modelId="{18593757-A62C-4A28-BA60-F4B521C120EB}" type="pres">
      <dgm:prSet presAssocID="{C8EB5D7D-8987-41AC-A85C-D35F2D0F89CC}" presName="Name23" presStyleLbl="parChTrans1D4" presStyleIdx="4" presStyleCnt="7"/>
      <dgm:spPr/>
    </dgm:pt>
    <dgm:pt modelId="{B15B31C0-E987-4D16-9A1D-993FBCFFFEDC}" type="pres">
      <dgm:prSet presAssocID="{E93A3E3C-14BB-4DC5-B2CE-478EAFFF39A7}" presName="hierRoot4" presStyleCnt="0"/>
      <dgm:spPr/>
    </dgm:pt>
    <dgm:pt modelId="{459A073B-77D7-4908-A7B1-0B7D116D4F91}" type="pres">
      <dgm:prSet presAssocID="{E93A3E3C-14BB-4DC5-B2CE-478EAFFF39A7}" presName="composite4" presStyleCnt="0"/>
      <dgm:spPr/>
    </dgm:pt>
    <dgm:pt modelId="{E0B9B5EE-E54D-49E2-A5D0-BF10D9DAF63A}" type="pres">
      <dgm:prSet presAssocID="{E93A3E3C-14BB-4DC5-B2CE-478EAFFF39A7}" presName="background4" presStyleLbl="node4" presStyleIdx="4" presStyleCnt="7"/>
      <dgm:spPr/>
    </dgm:pt>
    <dgm:pt modelId="{93D1ED80-BA88-47F2-A86A-6CF0D091E878}" type="pres">
      <dgm:prSet presAssocID="{E93A3E3C-14BB-4DC5-B2CE-478EAFFF39A7}" presName="text4" presStyleLbl="fgAcc4" presStyleIdx="4" presStyleCnt="7">
        <dgm:presLayoutVars>
          <dgm:chPref val="3"/>
        </dgm:presLayoutVars>
      </dgm:prSet>
      <dgm:spPr/>
    </dgm:pt>
    <dgm:pt modelId="{2A6E3561-5272-4BF2-810C-B8A78DB76611}" type="pres">
      <dgm:prSet presAssocID="{E93A3E3C-14BB-4DC5-B2CE-478EAFFF39A7}" presName="hierChild5" presStyleCnt="0"/>
      <dgm:spPr/>
    </dgm:pt>
    <dgm:pt modelId="{DD6159C3-36ED-43A6-98CB-F67C9663B940}" type="pres">
      <dgm:prSet presAssocID="{CA6B652F-0165-4E0A-A34C-505AED853E24}" presName="Name23" presStyleLbl="parChTrans1D4" presStyleIdx="5" presStyleCnt="7"/>
      <dgm:spPr/>
    </dgm:pt>
    <dgm:pt modelId="{B8800BDF-5828-4DB5-87D4-7DF2D0C8E8E0}" type="pres">
      <dgm:prSet presAssocID="{DB638470-A27D-44B3-825A-E30C445EE13C}" presName="hierRoot4" presStyleCnt="0"/>
      <dgm:spPr/>
    </dgm:pt>
    <dgm:pt modelId="{CB1CFF74-725C-4B40-8513-455C4086CBAD}" type="pres">
      <dgm:prSet presAssocID="{DB638470-A27D-44B3-825A-E30C445EE13C}" presName="composite4" presStyleCnt="0"/>
      <dgm:spPr/>
    </dgm:pt>
    <dgm:pt modelId="{FB658D46-64D8-41CC-AFE1-A39934A32C02}" type="pres">
      <dgm:prSet presAssocID="{DB638470-A27D-44B3-825A-E30C445EE13C}" presName="background4" presStyleLbl="node4" presStyleIdx="5" presStyleCnt="7"/>
      <dgm:spPr/>
    </dgm:pt>
    <dgm:pt modelId="{9B287BCD-FF8D-494F-98B5-74BBE0DD772E}" type="pres">
      <dgm:prSet presAssocID="{DB638470-A27D-44B3-825A-E30C445EE13C}" presName="text4" presStyleLbl="fgAcc4" presStyleIdx="5" presStyleCnt="7">
        <dgm:presLayoutVars>
          <dgm:chPref val="3"/>
        </dgm:presLayoutVars>
      </dgm:prSet>
      <dgm:spPr/>
    </dgm:pt>
    <dgm:pt modelId="{89248AAB-ADC6-456F-96BC-D3004E9BC062}" type="pres">
      <dgm:prSet presAssocID="{DB638470-A27D-44B3-825A-E30C445EE13C}" presName="hierChild5" presStyleCnt="0"/>
      <dgm:spPr/>
    </dgm:pt>
    <dgm:pt modelId="{0EF7E3D4-8B28-46A8-879F-E17FDAAA49FB}" type="pres">
      <dgm:prSet presAssocID="{005D2926-ADA3-41FD-A749-68261E39F269}" presName="Name23" presStyleLbl="parChTrans1D4" presStyleIdx="6" presStyleCnt="7"/>
      <dgm:spPr/>
    </dgm:pt>
    <dgm:pt modelId="{EF4D382B-4C4C-473F-86C5-795213B71EE4}" type="pres">
      <dgm:prSet presAssocID="{3D6B3D83-55E0-4409-9352-421B1A337623}" presName="hierRoot4" presStyleCnt="0"/>
      <dgm:spPr/>
    </dgm:pt>
    <dgm:pt modelId="{8228FDAE-0FE2-4DD9-AFD8-E7B72EB1233D}" type="pres">
      <dgm:prSet presAssocID="{3D6B3D83-55E0-4409-9352-421B1A337623}" presName="composite4" presStyleCnt="0"/>
      <dgm:spPr/>
    </dgm:pt>
    <dgm:pt modelId="{9AD47F08-E943-4774-A104-1A8D3CE11150}" type="pres">
      <dgm:prSet presAssocID="{3D6B3D83-55E0-4409-9352-421B1A337623}" presName="background4" presStyleLbl="node4" presStyleIdx="6" presStyleCnt="7"/>
      <dgm:spPr/>
    </dgm:pt>
    <dgm:pt modelId="{3090AF0A-FA90-4769-B3F5-E548D6D3C7AB}" type="pres">
      <dgm:prSet presAssocID="{3D6B3D83-55E0-4409-9352-421B1A337623}" presName="text4" presStyleLbl="fgAcc4" presStyleIdx="6" presStyleCnt="7">
        <dgm:presLayoutVars>
          <dgm:chPref val="3"/>
        </dgm:presLayoutVars>
      </dgm:prSet>
      <dgm:spPr/>
    </dgm:pt>
    <dgm:pt modelId="{EECA3672-EBDF-48E5-A475-C625113DDE34}" type="pres">
      <dgm:prSet presAssocID="{3D6B3D83-55E0-4409-9352-421B1A337623}" presName="hierChild5" presStyleCnt="0"/>
      <dgm:spPr/>
    </dgm:pt>
  </dgm:ptLst>
  <dgm:cxnLst>
    <dgm:cxn modelId="{90343C00-3C04-470B-A939-26B4F82EEC71}" type="presOf" srcId="{C8EB5D7D-8987-41AC-A85C-D35F2D0F89CC}" destId="{18593757-A62C-4A28-BA60-F4B521C120EB}" srcOrd="0" destOrd="0" presId="urn:microsoft.com/office/officeart/2005/8/layout/hierarchy1"/>
    <dgm:cxn modelId="{7D7AE905-C46E-413C-BF24-CE6DBE8793D9}" type="presOf" srcId="{D62C131E-9A4A-43FA-9CA8-2C43D1F89335}" destId="{6EE63B17-9136-41A6-B520-F9316B587EFE}" srcOrd="0" destOrd="0" presId="urn:microsoft.com/office/officeart/2005/8/layout/hierarchy1"/>
    <dgm:cxn modelId="{A852C10B-54DB-4D05-A655-528682EC3D04}" srcId="{FCDB934E-CC25-463A-B2D0-4565FB0AB13F}" destId="{B324F7C1-1309-4689-8F6A-C6871B83C72B}" srcOrd="0" destOrd="0" parTransId="{6A1D4E46-15B3-4A75-961C-919035399080}" sibTransId="{3BF02CEF-02A8-4A44-9AE1-BE61530DE95D}"/>
    <dgm:cxn modelId="{022CC50C-6079-47FA-A839-685C481016C0}" type="presOf" srcId="{E6DEFB89-AC0F-4442-AD02-BB7FF55EEEBB}" destId="{335A7C31-4EDF-4546-A619-60DB388BE8C5}" srcOrd="0" destOrd="0" presId="urn:microsoft.com/office/officeart/2005/8/layout/hierarchy1"/>
    <dgm:cxn modelId="{C9985010-08C9-4A49-9107-903D0A4E0857}" type="presOf" srcId="{3D6B3D83-55E0-4409-9352-421B1A337623}" destId="{3090AF0A-FA90-4769-B3F5-E548D6D3C7AB}" srcOrd="0" destOrd="0" presId="urn:microsoft.com/office/officeart/2005/8/layout/hierarchy1"/>
    <dgm:cxn modelId="{9CC85410-46A9-48FE-9D6A-6D83B8F4EF01}" type="presOf" srcId="{B324F7C1-1309-4689-8F6A-C6871B83C72B}" destId="{BDF2F480-E4DC-4AE1-89ED-101B5027593B}" srcOrd="0" destOrd="0" presId="urn:microsoft.com/office/officeart/2005/8/layout/hierarchy1"/>
    <dgm:cxn modelId="{20E8A014-AA31-441A-B433-2363A962DFB0}" type="presOf" srcId="{DB638470-A27D-44B3-825A-E30C445EE13C}" destId="{9B287BCD-FF8D-494F-98B5-74BBE0DD772E}" srcOrd="0" destOrd="0" presId="urn:microsoft.com/office/officeart/2005/8/layout/hierarchy1"/>
    <dgm:cxn modelId="{217D891C-81EA-4F29-A405-C70D983FC128}" type="presOf" srcId="{442BB37A-3AF0-4475-ACFC-F237B4CD2D61}" destId="{AE393B4F-9D4A-4B0E-889F-EA3D1BB442C3}" srcOrd="0" destOrd="0" presId="urn:microsoft.com/office/officeart/2005/8/layout/hierarchy1"/>
    <dgm:cxn modelId="{369AAD1C-80BE-4043-8E0D-EBA8EBE69256}" type="presOf" srcId="{BD204A2F-1B56-4885-BE5E-7D520C1E40F1}" destId="{B872878D-EDAA-4748-8738-07B7EADFA66B}" srcOrd="0" destOrd="0" presId="urn:microsoft.com/office/officeart/2005/8/layout/hierarchy1"/>
    <dgm:cxn modelId="{08584E27-6D40-435C-96AC-CC9B8E41E8BB}" type="presOf" srcId="{2D6E2493-4D1B-4895-A04F-D12FE00521B6}" destId="{A7D9867E-4161-463D-B752-D6BD0DBAA42E}" srcOrd="0" destOrd="0" presId="urn:microsoft.com/office/officeart/2005/8/layout/hierarchy1"/>
    <dgm:cxn modelId="{DCAF2F2B-8BE2-4E1F-AC5F-8435E6A4BACC}" srcId="{B1FA929E-183A-4022-988F-7C49BD589D3C}" destId="{3AE4DE49-4BC0-4CDD-80ED-39C5DD405D74}" srcOrd="0" destOrd="0" parTransId="{E1EF80B8-245E-43EE-A3FC-C3EF11CBDD9E}" sibTransId="{C206361B-CC6D-4302-A23B-05A7687BAFF4}"/>
    <dgm:cxn modelId="{E048043A-29EF-4C5A-875E-907713635A84}" type="presOf" srcId="{7F133A37-B789-4A4A-B7C6-D201969F40F1}" destId="{CCEA7E62-F2F7-4949-9373-4154902F42F7}" srcOrd="0" destOrd="0" presId="urn:microsoft.com/office/officeart/2005/8/layout/hierarchy1"/>
    <dgm:cxn modelId="{64ACAA40-BEA6-498A-9D1B-0ACACC56FEBC}" srcId="{9949FEBF-6FCC-43A4-9662-D4CD75F51E75}" destId="{DF9D2CFA-73ED-421B-A28C-9AAC0C2C9188}" srcOrd="0" destOrd="0" parTransId="{0B742758-A0AE-4EB2-BF7B-46383AF65669}" sibTransId="{CF1A9586-567C-4584-8A1E-A5237080C926}"/>
    <dgm:cxn modelId="{84169066-FC06-4640-8088-D0BDAEE98E6E}" type="presOf" srcId="{3D8DA221-7A47-480F-9540-146211F3A734}" destId="{5ABEF07A-316D-464D-8BDF-398FC67C0383}" srcOrd="0" destOrd="0" presId="urn:microsoft.com/office/officeart/2005/8/layout/hierarchy1"/>
    <dgm:cxn modelId="{50670B68-F4A5-4A0D-BEA0-409947CA91A0}" type="presOf" srcId="{9949FEBF-6FCC-43A4-9662-D4CD75F51E75}" destId="{1D39E425-014F-4484-8E81-A81FE530B92D}" srcOrd="0" destOrd="0" presId="urn:microsoft.com/office/officeart/2005/8/layout/hierarchy1"/>
    <dgm:cxn modelId="{0F9FB64F-750E-4C7B-A859-B88A6CB44D3C}" srcId="{3AE4DE49-4BC0-4CDD-80ED-39C5DD405D74}" destId="{D62C131E-9A4A-43FA-9CA8-2C43D1F89335}" srcOrd="0" destOrd="0" parTransId="{442BB37A-3AF0-4475-ACFC-F237B4CD2D61}" sibTransId="{C49D142F-AF13-40A4-A0AC-966EB6D71D6E}"/>
    <dgm:cxn modelId="{31596775-440B-47DB-83C9-1285CAFF543D}" type="presOf" srcId="{DF9D2CFA-73ED-421B-A28C-9AAC0C2C9188}" destId="{7095AE3C-A3E2-42A8-977A-2B08ACE2B1E1}" srcOrd="0" destOrd="0" presId="urn:microsoft.com/office/officeart/2005/8/layout/hierarchy1"/>
    <dgm:cxn modelId="{9180B675-0678-4486-8899-9920F5DF9B90}" type="presOf" srcId="{46D95B6E-D57B-4296-AC15-755D0DF80ED0}" destId="{5F8D6D09-73D9-4044-B5E0-2FC4184C84EA}" srcOrd="0" destOrd="0" presId="urn:microsoft.com/office/officeart/2005/8/layout/hierarchy1"/>
    <dgm:cxn modelId="{5C4ACF55-70A0-4113-B55A-46704D785692}" type="presOf" srcId="{E93A3E3C-14BB-4DC5-B2CE-478EAFFF39A7}" destId="{93D1ED80-BA88-47F2-A86A-6CF0D091E878}" srcOrd="0" destOrd="0" presId="urn:microsoft.com/office/officeart/2005/8/layout/hierarchy1"/>
    <dgm:cxn modelId="{B06F9056-F559-40EB-800E-58FACC815F89}" type="presOf" srcId="{FCDB934E-CC25-463A-B2D0-4565FB0AB13F}" destId="{8B64E763-66DD-4704-8BE9-B5F064C06F54}" srcOrd="0" destOrd="0" presId="urn:microsoft.com/office/officeart/2005/8/layout/hierarchy1"/>
    <dgm:cxn modelId="{02CACC7F-1579-418A-A38F-74831B9BB80A}" srcId="{DB638470-A27D-44B3-825A-E30C445EE13C}" destId="{3D6B3D83-55E0-4409-9352-421B1A337623}" srcOrd="0" destOrd="0" parTransId="{005D2926-ADA3-41FD-A749-68261E39F269}" sibTransId="{367EDE1C-B554-440F-A17E-FEAEF95BDF5F}"/>
    <dgm:cxn modelId="{7915AF8B-5BA8-42C1-B322-D82D8F9DECCC}" type="presOf" srcId="{6A1D4E46-15B3-4A75-961C-919035399080}" destId="{64F31693-325F-4A84-B155-6B777B8BBD86}" srcOrd="0" destOrd="0" presId="urn:microsoft.com/office/officeart/2005/8/layout/hierarchy1"/>
    <dgm:cxn modelId="{993E508E-BC5C-4128-8056-4FB2180D0CB2}" srcId="{FCDB934E-CC25-463A-B2D0-4565FB0AB13F}" destId="{E93A3E3C-14BB-4DC5-B2CE-478EAFFF39A7}" srcOrd="2" destOrd="0" parTransId="{C8EB5D7D-8987-41AC-A85C-D35F2D0F89CC}" sibTransId="{2279FC85-09DE-4029-833C-B5DC7ACF6F74}"/>
    <dgm:cxn modelId="{FB14E491-16DC-47E5-83FF-2712B04414CA}" srcId="{E93A3E3C-14BB-4DC5-B2CE-478EAFFF39A7}" destId="{DB638470-A27D-44B3-825A-E30C445EE13C}" srcOrd="0" destOrd="0" parTransId="{CA6B652F-0165-4E0A-A34C-505AED853E24}" sibTransId="{00E6AE5F-F069-485B-977D-1F902D91EC3A}"/>
    <dgm:cxn modelId="{85251E95-8D8B-4963-8E82-694E4EE1C6D9}" type="presOf" srcId="{CA6B652F-0165-4E0A-A34C-505AED853E24}" destId="{DD6159C3-36ED-43A6-98CB-F67C9663B940}" srcOrd="0" destOrd="0" presId="urn:microsoft.com/office/officeart/2005/8/layout/hierarchy1"/>
    <dgm:cxn modelId="{6E4DAB9B-6759-4306-8D44-D41C5A61A5E4}" type="presOf" srcId="{3AE4DE49-4BC0-4CDD-80ED-39C5DD405D74}" destId="{470F98C1-2ABF-4427-A509-E8FF93530949}" srcOrd="0" destOrd="0" presId="urn:microsoft.com/office/officeart/2005/8/layout/hierarchy1"/>
    <dgm:cxn modelId="{680E2AB1-A718-4B01-A104-C39DA8431951}" srcId="{DF9D2CFA-73ED-421B-A28C-9AAC0C2C9188}" destId="{3D8DA221-7A47-480F-9540-146211F3A734}" srcOrd="1" destOrd="0" parTransId="{7F133A37-B789-4A4A-B7C6-D201969F40F1}" sibTransId="{74345383-40F2-4323-80A9-DCC3AB51B9EC}"/>
    <dgm:cxn modelId="{01717BB6-0EEA-4F59-853B-111AD69F389A}" srcId="{FCDB934E-CC25-463A-B2D0-4565FB0AB13F}" destId="{B1FA929E-183A-4022-988F-7C49BD589D3C}" srcOrd="1" destOrd="0" parTransId="{BD204A2F-1B56-4885-BE5E-7D520C1E40F1}" sibTransId="{339E765D-0D90-45AA-A50F-E421D7EE20CD}"/>
    <dgm:cxn modelId="{3D1F7ECB-1312-4CFB-8274-91EE5EE5249B}" type="presOf" srcId="{B1FA929E-183A-4022-988F-7C49BD589D3C}" destId="{F5903974-E067-4ABB-840E-53D407748E23}" srcOrd="0" destOrd="0" presId="urn:microsoft.com/office/officeart/2005/8/layout/hierarchy1"/>
    <dgm:cxn modelId="{A5EFE5DB-0315-47B7-B256-3B33D1B06C63}" srcId="{3D8DA221-7A47-480F-9540-146211F3A734}" destId="{FCDB934E-CC25-463A-B2D0-4565FB0AB13F}" srcOrd="0" destOrd="0" parTransId="{E6DEFB89-AC0F-4442-AD02-BB7FF55EEEBB}" sibTransId="{484D391E-8F6D-490A-93FF-C0EA3534C00E}"/>
    <dgm:cxn modelId="{8EF065DD-D1FB-473A-B37D-058A1FEA98FA}" type="presOf" srcId="{005D2926-ADA3-41FD-A749-68261E39F269}" destId="{0EF7E3D4-8B28-46A8-879F-E17FDAAA49FB}" srcOrd="0" destOrd="0" presId="urn:microsoft.com/office/officeart/2005/8/layout/hierarchy1"/>
    <dgm:cxn modelId="{072189DD-9BFD-4350-BDB0-06AF48FEF4C8}" srcId="{D19B77CE-97F0-4970-88BE-01A03DD81EC7}" destId="{46D95B6E-D57B-4296-AC15-755D0DF80ED0}" srcOrd="0" destOrd="0" parTransId="{554E47AB-6816-46A9-96E4-53219AFC0317}" sibTransId="{94A69E97-E91C-4FCD-B99F-17F4B53FD644}"/>
    <dgm:cxn modelId="{65E5CFE1-2523-4E99-A972-BA4EBABF19D8}" type="presOf" srcId="{E1EF80B8-245E-43EE-A3FC-C3EF11CBDD9E}" destId="{5A24DDCC-4C4B-4ECE-B97C-B59A5987A84A}" srcOrd="0" destOrd="0" presId="urn:microsoft.com/office/officeart/2005/8/layout/hierarchy1"/>
    <dgm:cxn modelId="{06C88CE4-9A6C-416B-89B5-7865F9B62CCF}" srcId="{DF9D2CFA-73ED-421B-A28C-9AAC0C2C9188}" destId="{D19B77CE-97F0-4970-88BE-01A03DD81EC7}" srcOrd="0" destOrd="0" parTransId="{2D6E2493-4D1B-4895-A04F-D12FE00521B6}" sibTransId="{C49C1BDB-74B5-423F-B097-E78F88888AB4}"/>
    <dgm:cxn modelId="{56EEBAE6-C8BA-4321-B2D9-326D3A2F2C6D}" type="presOf" srcId="{554E47AB-6816-46A9-96E4-53219AFC0317}" destId="{9A6C6B4E-013B-440F-BE69-7892EDC6A23B}" srcOrd="0" destOrd="0" presId="urn:microsoft.com/office/officeart/2005/8/layout/hierarchy1"/>
    <dgm:cxn modelId="{E97F43F9-3228-4B9A-9530-1B3557898E33}" type="presOf" srcId="{D19B77CE-97F0-4970-88BE-01A03DD81EC7}" destId="{F96D0297-EFFA-45A9-A77A-17D46E07DACA}" srcOrd="0" destOrd="0" presId="urn:microsoft.com/office/officeart/2005/8/layout/hierarchy1"/>
    <dgm:cxn modelId="{EBFD05CA-9C7C-4A54-9CDD-BA97CBA7EB2E}" type="presParOf" srcId="{1D39E425-014F-4484-8E81-A81FE530B92D}" destId="{93764F94-191E-473F-9CA8-467326CFA397}" srcOrd="0" destOrd="0" presId="urn:microsoft.com/office/officeart/2005/8/layout/hierarchy1"/>
    <dgm:cxn modelId="{78D40930-A0B5-4D0F-BBA1-E1B01A4E551D}" type="presParOf" srcId="{93764F94-191E-473F-9CA8-467326CFA397}" destId="{6BB7AF93-F0D4-4B3C-96E7-CB423A82C1E7}" srcOrd="0" destOrd="0" presId="urn:microsoft.com/office/officeart/2005/8/layout/hierarchy1"/>
    <dgm:cxn modelId="{E124ECE0-06E6-43BF-9C9F-F818F30AC828}" type="presParOf" srcId="{6BB7AF93-F0D4-4B3C-96E7-CB423A82C1E7}" destId="{A12FC333-95FB-4FCB-9231-FA38D041D7E8}" srcOrd="0" destOrd="0" presId="urn:microsoft.com/office/officeart/2005/8/layout/hierarchy1"/>
    <dgm:cxn modelId="{E624284D-D202-4A1D-9509-ACB4B884EA9F}" type="presParOf" srcId="{6BB7AF93-F0D4-4B3C-96E7-CB423A82C1E7}" destId="{7095AE3C-A3E2-42A8-977A-2B08ACE2B1E1}" srcOrd="1" destOrd="0" presId="urn:microsoft.com/office/officeart/2005/8/layout/hierarchy1"/>
    <dgm:cxn modelId="{C3DC6A3F-334C-4C33-9B0F-2B211BFB7BE5}" type="presParOf" srcId="{93764F94-191E-473F-9CA8-467326CFA397}" destId="{99103B53-CD18-4F83-803D-DF5465CAB2CC}" srcOrd="1" destOrd="0" presId="urn:microsoft.com/office/officeart/2005/8/layout/hierarchy1"/>
    <dgm:cxn modelId="{B0A905B8-B255-4407-9146-20025E4DC586}" type="presParOf" srcId="{99103B53-CD18-4F83-803D-DF5465CAB2CC}" destId="{A7D9867E-4161-463D-B752-D6BD0DBAA42E}" srcOrd="0" destOrd="0" presId="urn:microsoft.com/office/officeart/2005/8/layout/hierarchy1"/>
    <dgm:cxn modelId="{1B9A39C3-2FB7-4BCA-8AF3-4C657C563336}" type="presParOf" srcId="{99103B53-CD18-4F83-803D-DF5465CAB2CC}" destId="{40275CDA-7E43-4064-884C-58F70C0E5AFD}" srcOrd="1" destOrd="0" presId="urn:microsoft.com/office/officeart/2005/8/layout/hierarchy1"/>
    <dgm:cxn modelId="{915F5E20-C932-4F26-9051-5AFF2B86733D}" type="presParOf" srcId="{40275CDA-7E43-4064-884C-58F70C0E5AFD}" destId="{FFBEA923-71B9-4C56-9A3B-06CAC829CFF3}" srcOrd="0" destOrd="0" presId="urn:microsoft.com/office/officeart/2005/8/layout/hierarchy1"/>
    <dgm:cxn modelId="{1AE3686A-FF05-41B7-B98B-E3B7671AC3EF}" type="presParOf" srcId="{FFBEA923-71B9-4C56-9A3B-06CAC829CFF3}" destId="{3F765EFD-E2FA-4F91-BD9E-3370E5458F49}" srcOrd="0" destOrd="0" presId="urn:microsoft.com/office/officeart/2005/8/layout/hierarchy1"/>
    <dgm:cxn modelId="{C4F566D1-2E45-44BB-AB4B-34289429E7C9}" type="presParOf" srcId="{FFBEA923-71B9-4C56-9A3B-06CAC829CFF3}" destId="{F96D0297-EFFA-45A9-A77A-17D46E07DACA}" srcOrd="1" destOrd="0" presId="urn:microsoft.com/office/officeart/2005/8/layout/hierarchy1"/>
    <dgm:cxn modelId="{947674DA-C359-4C43-AF59-F1D89C89221F}" type="presParOf" srcId="{40275CDA-7E43-4064-884C-58F70C0E5AFD}" destId="{C9A61FB9-73FC-4CFC-9EDB-26278FB62FAE}" srcOrd="1" destOrd="0" presId="urn:microsoft.com/office/officeart/2005/8/layout/hierarchy1"/>
    <dgm:cxn modelId="{62FFCCF0-6D02-41A2-B874-53CC4D49221C}" type="presParOf" srcId="{C9A61FB9-73FC-4CFC-9EDB-26278FB62FAE}" destId="{9A6C6B4E-013B-440F-BE69-7892EDC6A23B}" srcOrd="0" destOrd="0" presId="urn:microsoft.com/office/officeart/2005/8/layout/hierarchy1"/>
    <dgm:cxn modelId="{246C1F87-4FFB-4E65-AB1C-818AB411FC90}" type="presParOf" srcId="{C9A61FB9-73FC-4CFC-9EDB-26278FB62FAE}" destId="{1E456EBA-C777-4972-9130-7D6B4D7B624B}" srcOrd="1" destOrd="0" presId="urn:microsoft.com/office/officeart/2005/8/layout/hierarchy1"/>
    <dgm:cxn modelId="{9FAA2292-4786-404B-A410-91D85D5FDD72}" type="presParOf" srcId="{1E456EBA-C777-4972-9130-7D6B4D7B624B}" destId="{113166F7-0367-4250-959E-DF4B9F2979E8}" srcOrd="0" destOrd="0" presId="urn:microsoft.com/office/officeart/2005/8/layout/hierarchy1"/>
    <dgm:cxn modelId="{B8101DA6-1DDD-41AD-BBFB-875FE380227E}" type="presParOf" srcId="{113166F7-0367-4250-959E-DF4B9F2979E8}" destId="{AC798599-C02A-4D30-8289-510DAE65E2B9}" srcOrd="0" destOrd="0" presId="urn:microsoft.com/office/officeart/2005/8/layout/hierarchy1"/>
    <dgm:cxn modelId="{56A4F8B8-3DA2-4CD0-9028-370F317022A8}" type="presParOf" srcId="{113166F7-0367-4250-959E-DF4B9F2979E8}" destId="{5F8D6D09-73D9-4044-B5E0-2FC4184C84EA}" srcOrd="1" destOrd="0" presId="urn:microsoft.com/office/officeart/2005/8/layout/hierarchy1"/>
    <dgm:cxn modelId="{1E1E1BAE-FAAB-4F64-82FE-140CD1238955}" type="presParOf" srcId="{1E456EBA-C777-4972-9130-7D6B4D7B624B}" destId="{66756D08-FD12-46D7-B11C-E279BBF76CB1}" srcOrd="1" destOrd="0" presId="urn:microsoft.com/office/officeart/2005/8/layout/hierarchy1"/>
    <dgm:cxn modelId="{9781D715-E1DB-4D22-81F8-72654E080850}" type="presParOf" srcId="{99103B53-CD18-4F83-803D-DF5465CAB2CC}" destId="{CCEA7E62-F2F7-4949-9373-4154902F42F7}" srcOrd="2" destOrd="0" presId="urn:microsoft.com/office/officeart/2005/8/layout/hierarchy1"/>
    <dgm:cxn modelId="{A3294846-3E54-492E-8F04-EC8299483E9B}" type="presParOf" srcId="{99103B53-CD18-4F83-803D-DF5465CAB2CC}" destId="{46FBE79C-4F93-4EB9-B31C-4EFADCFABC8F}" srcOrd="3" destOrd="0" presId="urn:microsoft.com/office/officeart/2005/8/layout/hierarchy1"/>
    <dgm:cxn modelId="{FCDBE5FF-2B59-4533-AEFC-7A5A067DFF2F}" type="presParOf" srcId="{46FBE79C-4F93-4EB9-B31C-4EFADCFABC8F}" destId="{6AEF4778-DC55-45E6-A66E-9C9A9F771C2F}" srcOrd="0" destOrd="0" presId="urn:microsoft.com/office/officeart/2005/8/layout/hierarchy1"/>
    <dgm:cxn modelId="{A66F8392-D095-483F-9363-3BDF0B09D0CE}" type="presParOf" srcId="{6AEF4778-DC55-45E6-A66E-9C9A9F771C2F}" destId="{7EBA39C2-7441-477D-8718-1809916D1B0A}" srcOrd="0" destOrd="0" presId="urn:microsoft.com/office/officeart/2005/8/layout/hierarchy1"/>
    <dgm:cxn modelId="{3230538A-B3C0-4126-ACD3-D33B8D45A829}" type="presParOf" srcId="{6AEF4778-DC55-45E6-A66E-9C9A9F771C2F}" destId="{5ABEF07A-316D-464D-8BDF-398FC67C0383}" srcOrd="1" destOrd="0" presId="urn:microsoft.com/office/officeart/2005/8/layout/hierarchy1"/>
    <dgm:cxn modelId="{213FC71E-E324-420C-9885-A87FB6B533B8}" type="presParOf" srcId="{46FBE79C-4F93-4EB9-B31C-4EFADCFABC8F}" destId="{DD5BEC9C-2AB2-4CFD-9D6D-22264AB54295}" srcOrd="1" destOrd="0" presId="urn:microsoft.com/office/officeart/2005/8/layout/hierarchy1"/>
    <dgm:cxn modelId="{74EF4D88-BB36-49A8-BE66-457B5CF86F94}" type="presParOf" srcId="{DD5BEC9C-2AB2-4CFD-9D6D-22264AB54295}" destId="{335A7C31-4EDF-4546-A619-60DB388BE8C5}" srcOrd="0" destOrd="0" presId="urn:microsoft.com/office/officeart/2005/8/layout/hierarchy1"/>
    <dgm:cxn modelId="{4D711BB2-6212-4AFD-A466-B9F66454F590}" type="presParOf" srcId="{DD5BEC9C-2AB2-4CFD-9D6D-22264AB54295}" destId="{2D58BA42-3C36-4CA8-A475-AEF9539FD8AB}" srcOrd="1" destOrd="0" presId="urn:microsoft.com/office/officeart/2005/8/layout/hierarchy1"/>
    <dgm:cxn modelId="{4E60F384-177F-490B-ADE0-C57331C9D4D1}" type="presParOf" srcId="{2D58BA42-3C36-4CA8-A475-AEF9539FD8AB}" destId="{3FC2A95E-5B5F-410A-867A-6403BB07A282}" srcOrd="0" destOrd="0" presId="urn:microsoft.com/office/officeart/2005/8/layout/hierarchy1"/>
    <dgm:cxn modelId="{9AF0E1A7-8C55-4D34-8CAA-F15B87C66D2B}" type="presParOf" srcId="{3FC2A95E-5B5F-410A-867A-6403BB07A282}" destId="{B1ED099B-BCD9-4FC2-9579-FD3E4BA612A1}" srcOrd="0" destOrd="0" presId="urn:microsoft.com/office/officeart/2005/8/layout/hierarchy1"/>
    <dgm:cxn modelId="{10BCFB6F-97FC-4B8C-B9BA-D3EB4EA2AD8A}" type="presParOf" srcId="{3FC2A95E-5B5F-410A-867A-6403BB07A282}" destId="{8B64E763-66DD-4704-8BE9-B5F064C06F54}" srcOrd="1" destOrd="0" presId="urn:microsoft.com/office/officeart/2005/8/layout/hierarchy1"/>
    <dgm:cxn modelId="{30BC92E2-7582-4694-9782-76061FAD3692}" type="presParOf" srcId="{2D58BA42-3C36-4CA8-A475-AEF9539FD8AB}" destId="{12BD3A5C-196C-4C8D-A2F0-8D14ADEFCAE4}" srcOrd="1" destOrd="0" presId="urn:microsoft.com/office/officeart/2005/8/layout/hierarchy1"/>
    <dgm:cxn modelId="{332FC96E-1BCC-412F-B82A-EB9DBAB5CE9A}" type="presParOf" srcId="{12BD3A5C-196C-4C8D-A2F0-8D14ADEFCAE4}" destId="{64F31693-325F-4A84-B155-6B777B8BBD86}" srcOrd="0" destOrd="0" presId="urn:microsoft.com/office/officeart/2005/8/layout/hierarchy1"/>
    <dgm:cxn modelId="{E11B9228-6D75-4037-B634-1A92728722C0}" type="presParOf" srcId="{12BD3A5C-196C-4C8D-A2F0-8D14ADEFCAE4}" destId="{CEB7C6E3-71F1-4A8A-959E-E56BDDAB4CE5}" srcOrd="1" destOrd="0" presId="urn:microsoft.com/office/officeart/2005/8/layout/hierarchy1"/>
    <dgm:cxn modelId="{D4ED10FD-E963-40C8-B6EA-DDBC7C0A64AE}" type="presParOf" srcId="{CEB7C6E3-71F1-4A8A-959E-E56BDDAB4CE5}" destId="{1DEE1D50-8957-4586-852E-E82827170475}" srcOrd="0" destOrd="0" presId="urn:microsoft.com/office/officeart/2005/8/layout/hierarchy1"/>
    <dgm:cxn modelId="{ADEC51BB-2EB1-41D3-9D41-834892C21BD2}" type="presParOf" srcId="{1DEE1D50-8957-4586-852E-E82827170475}" destId="{BC9A25EB-EA08-44F3-B5C1-87AD2B0FA4E1}" srcOrd="0" destOrd="0" presId="urn:microsoft.com/office/officeart/2005/8/layout/hierarchy1"/>
    <dgm:cxn modelId="{9FA81956-2A0A-44AF-B86F-65F514F94938}" type="presParOf" srcId="{1DEE1D50-8957-4586-852E-E82827170475}" destId="{BDF2F480-E4DC-4AE1-89ED-101B5027593B}" srcOrd="1" destOrd="0" presId="urn:microsoft.com/office/officeart/2005/8/layout/hierarchy1"/>
    <dgm:cxn modelId="{B60927FB-0434-4E24-AA1E-1F7BC5D9620F}" type="presParOf" srcId="{CEB7C6E3-71F1-4A8A-959E-E56BDDAB4CE5}" destId="{F4A5D48F-3D9E-4E53-8E76-82EDCE1D0027}" srcOrd="1" destOrd="0" presId="urn:microsoft.com/office/officeart/2005/8/layout/hierarchy1"/>
    <dgm:cxn modelId="{EA789E46-3109-4E19-8734-07937DA81D8A}" type="presParOf" srcId="{12BD3A5C-196C-4C8D-A2F0-8D14ADEFCAE4}" destId="{B872878D-EDAA-4748-8738-07B7EADFA66B}" srcOrd="2" destOrd="0" presId="urn:microsoft.com/office/officeart/2005/8/layout/hierarchy1"/>
    <dgm:cxn modelId="{597893C7-4F6D-43D7-A5D8-4324813D0C5A}" type="presParOf" srcId="{12BD3A5C-196C-4C8D-A2F0-8D14ADEFCAE4}" destId="{D14BBEE0-AB4A-4668-B3E6-FE20481F66A6}" srcOrd="3" destOrd="0" presId="urn:microsoft.com/office/officeart/2005/8/layout/hierarchy1"/>
    <dgm:cxn modelId="{FEF056EB-41B3-46E1-9188-49FA376E0EBA}" type="presParOf" srcId="{D14BBEE0-AB4A-4668-B3E6-FE20481F66A6}" destId="{0082D55D-1C84-4B96-A8E3-77FFC39E42D9}" srcOrd="0" destOrd="0" presId="urn:microsoft.com/office/officeart/2005/8/layout/hierarchy1"/>
    <dgm:cxn modelId="{D89C86E6-317D-4775-A7C5-B122D6305160}" type="presParOf" srcId="{0082D55D-1C84-4B96-A8E3-77FFC39E42D9}" destId="{76097A6E-E222-43A9-8A52-3E2F9DC8562D}" srcOrd="0" destOrd="0" presId="urn:microsoft.com/office/officeart/2005/8/layout/hierarchy1"/>
    <dgm:cxn modelId="{C91B5D25-8613-4A9F-A78C-52C775D336ED}" type="presParOf" srcId="{0082D55D-1C84-4B96-A8E3-77FFC39E42D9}" destId="{F5903974-E067-4ABB-840E-53D407748E23}" srcOrd="1" destOrd="0" presId="urn:microsoft.com/office/officeart/2005/8/layout/hierarchy1"/>
    <dgm:cxn modelId="{49F05C72-0446-4746-ABBA-228E0C22C58D}" type="presParOf" srcId="{D14BBEE0-AB4A-4668-B3E6-FE20481F66A6}" destId="{C2EC9EAD-92B5-4626-8439-CA9D06164FBD}" srcOrd="1" destOrd="0" presId="urn:microsoft.com/office/officeart/2005/8/layout/hierarchy1"/>
    <dgm:cxn modelId="{A34DC505-A214-4F47-878F-D873FC468729}" type="presParOf" srcId="{C2EC9EAD-92B5-4626-8439-CA9D06164FBD}" destId="{5A24DDCC-4C4B-4ECE-B97C-B59A5987A84A}" srcOrd="0" destOrd="0" presId="urn:microsoft.com/office/officeart/2005/8/layout/hierarchy1"/>
    <dgm:cxn modelId="{E2444054-F647-4FC7-AAC5-C63F2DCE99A1}" type="presParOf" srcId="{C2EC9EAD-92B5-4626-8439-CA9D06164FBD}" destId="{0D30C54F-670D-4B45-BD42-B44E5ADC23EC}" srcOrd="1" destOrd="0" presId="urn:microsoft.com/office/officeart/2005/8/layout/hierarchy1"/>
    <dgm:cxn modelId="{88971FC5-C1CB-488C-9F98-1938CBC7FE0A}" type="presParOf" srcId="{0D30C54F-670D-4B45-BD42-B44E5ADC23EC}" destId="{64E46FF4-1672-40AD-951B-B6E56C7CD625}" srcOrd="0" destOrd="0" presId="urn:microsoft.com/office/officeart/2005/8/layout/hierarchy1"/>
    <dgm:cxn modelId="{19375656-306C-437C-B584-8C45833F2B47}" type="presParOf" srcId="{64E46FF4-1672-40AD-951B-B6E56C7CD625}" destId="{8FEBFBF3-D303-4368-B9E9-58AA445BE35D}" srcOrd="0" destOrd="0" presId="urn:microsoft.com/office/officeart/2005/8/layout/hierarchy1"/>
    <dgm:cxn modelId="{4D988CC3-A37F-4F89-B21C-FA567B521FE6}" type="presParOf" srcId="{64E46FF4-1672-40AD-951B-B6E56C7CD625}" destId="{470F98C1-2ABF-4427-A509-E8FF93530949}" srcOrd="1" destOrd="0" presId="urn:microsoft.com/office/officeart/2005/8/layout/hierarchy1"/>
    <dgm:cxn modelId="{92EEEDA9-AD30-4D2D-B46A-31B3AF473D9A}" type="presParOf" srcId="{0D30C54F-670D-4B45-BD42-B44E5ADC23EC}" destId="{ACB37144-C693-4D08-9268-83AFA730EE6E}" srcOrd="1" destOrd="0" presId="urn:microsoft.com/office/officeart/2005/8/layout/hierarchy1"/>
    <dgm:cxn modelId="{DD728169-E9F6-4E2A-883F-5DD0B6066411}" type="presParOf" srcId="{ACB37144-C693-4D08-9268-83AFA730EE6E}" destId="{AE393B4F-9D4A-4B0E-889F-EA3D1BB442C3}" srcOrd="0" destOrd="0" presId="urn:microsoft.com/office/officeart/2005/8/layout/hierarchy1"/>
    <dgm:cxn modelId="{F6EB3381-2C94-46C5-A7F1-C23DB6ECE8D6}" type="presParOf" srcId="{ACB37144-C693-4D08-9268-83AFA730EE6E}" destId="{F4FBA104-761D-481E-B7CF-DFD0CAD75C5D}" srcOrd="1" destOrd="0" presId="urn:microsoft.com/office/officeart/2005/8/layout/hierarchy1"/>
    <dgm:cxn modelId="{37ADE682-4E0F-4E76-923E-C0C6B6D7455D}" type="presParOf" srcId="{F4FBA104-761D-481E-B7CF-DFD0CAD75C5D}" destId="{A4097EDD-4C1F-4906-B63C-596D40FF1921}" srcOrd="0" destOrd="0" presId="urn:microsoft.com/office/officeart/2005/8/layout/hierarchy1"/>
    <dgm:cxn modelId="{8BDFD014-E6C6-421E-AD40-39A0E2478F44}" type="presParOf" srcId="{A4097EDD-4C1F-4906-B63C-596D40FF1921}" destId="{B313AD27-670C-4090-9C43-0432990739BB}" srcOrd="0" destOrd="0" presId="urn:microsoft.com/office/officeart/2005/8/layout/hierarchy1"/>
    <dgm:cxn modelId="{8DD85702-64A4-4D4B-89A2-B1449806398E}" type="presParOf" srcId="{A4097EDD-4C1F-4906-B63C-596D40FF1921}" destId="{6EE63B17-9136-41A6-B520-F9316B587EFE}" srcOrd="1" destOrd="0" presId="urn:microsoft.com/office/officeart/2005/8/layout/hierarchy1"/>
    <dgm:cxn modelId="{D5FEEBA0-324F-4023-B784-E257BC17512B}" type="presParOf" srcId="{F4FBA104-761D-481E-B7CF-DFD0CAD75C5D}" destId="{D4247858-DFAF-484D-940A-873B576C4F73}" srcOrd="1" destOrd="0" presId="urn:microsoft.com/office/officeart/2005/8/layout/hierarchy1"/>
    <dgm:cxn modelId="{F18D11EA-C02D-4F36-A885-C7A0FC30469E}" type="presParOf" srcId="{12BD3A5C-196C-4C8D-A2F0-8D14ADEFCAE4}" destId="{18593757-A62C-4A28-BA60-F4B521C120EB}" srcOrd="4" destOrd="0" presId="urn:microsoft.com/office/officeart/2005/8/layout/hierarchy1"/>
    <dgm:cxn modelId="{98168707-A755-43BF-AF52-DDFC6BBD618C}" type="presParOf" srcId="{12BD3A5C-196C-4C8D-A2F0-8D14ADEFCAE4}" destId="{B15B31C0-E987-4D16-9A1D-993FBCFFFEDC}" srcOrd="5" destOrd="0" presId="urn:microsoft.com/office/officeart/2005/8/layout/hierarchy1"/>
    <dgm:cxn modelId="{8AB545B2-7CFB-4194-BA50-50EB551E8C2D}" type="presParOf" srcId="{B15B31C0-E987-4D16-9A1D-993FBCFFFEDC}" destId="{459A073B-77D7-4908-A7B1-0B7D116D4F91}" srcOrd="0" destOrd="0" presId="urn:microsoft.com/office/officeart/2005/8/layout/hierarchy1"/>
    <dgm:cxn modelId="{42B1E971-820A-49B0-8877-24263E76EFFD}" type="presParOf" srcId="{459A073B-77D7-4908-A7B1-0B7D116D4F91}" destId="{E0B9B5EE-E54D-49E2-A5D0-BF10D9DAF63A}" srcOrd="0" destOrd="0" presId="urn:microsoft.com/office/officeart/2005/8/layout/hierarchy1"/>
    <dgm:cxn modelId="{C1AB7B06-EE94-4C51-93E8-D676E4398A9F}" type="presParOf" srcId="{459A073B-77D7-4908-A7B1-0B7D116D4F91}" destId="{93D1ED80-BA88-47F2-A86A-6CF0D091E878}" srcOrd="1" destOrd="0" presId="urn:microsoft.com/office/officeart/2005/8/layout/hierarchy1"/>
    <dgm:cxn modelId="{9DAA182E-795F-48ED-BC9D-5F25F5E2C5DA}" type="presParOf" srcId="{B15B31C0-E987-4D16-9A1D-993FBCFFFEDC}" destId="{2A6E3561-5272-4BF2-810C-B8A78DB76611}" srcOrd="1" destOrd="0" presId="urn:microsoft.com/office/officeart/2005/8/layout/hierarchy1"/>
    <dgm:cxn modelId="{E8FA5F2D-046B-412C-8C17-8AEDB9B5468C}" type="presParOf" srcId="{2A6E3561-5272-4BF2-810C-B8A78DB76611}" destId="{DD6159C3-36ED-43A6-98CB-F67C9663B940}" srcOrd="0" destOrd="0" presId="urn:microsoft.com/office/officeart/2005/8/layout/hierarchy1"/>
    <dgm:cxn modelId="{090400DD-2B2E-4C9B-8F53-73C42716D12E}" type="presParOf" srcId="{2A6E3561-5272-4BF2-810C-B8A78DB76611}" destId="{B8800BDF-5828-4DB5-87D4-7DF2D0C8E8E0}" srcOrd="1" destOrd="0" presId="urn:microsoft.com/office/officeart/2005/8/layout/hierarchy1"/>
    <dgm:cxn modelId="{87633F3B-50CA-48CA-800A-7A41BFCCB4A4}" type="presParOf" srcId="{B8800BDF-5828-4DB5-87D4-7DF2D0C8E8E0}" destId="{CB1CFF74-725C-4B40-8513-455C4086CBAD}" srcOrd="0" destOrd="0" presId="urn:microsoft.com/office/officeart/2005/8/layout/hierarchy1"/>
    <dgm:cxn modelId="{5BEEE9D6-749B-4842-9317-F897F5AC9913}" type="presParOf" srcId="{CB1CFF74-725C-4B40-8513-455C4086CBAD}" destId="{FB658D46-64D8-41CC-AFE1-A39934A32C02}" srcOrd="0" destOrd="0" presId="urn:microsoft.com/office/officeart/2005/8/layout/hierarchy1"/>
    <dgm:cxn modelId="{D8948288-5FD4-4F50-B6C0-EAA709A35B22}" type="presParOf" srcId="{CB1CFF74-725C-4B40-8513-455C4086CBAD}" destId="{9B287BCD-FF8D-494F-98B5-74BBE0DD772E}" srcOrd="1" destOrd="0" presId="urn:microsoft.com/office/officeart/2005/8/layout/hierarchy1"/>
    <dgm:cxn modelId="{76BE450F-DFD2-45D0-9854-77C1D035BBF5}" type="presParOf" srcId="{B8800BDF-5828-4DB5-87D4-7DF2D0C8E8E0}" destId="{89248AAB-ADC6-456F-96BC-D3004E9BC062}" srcOrd="1" destOrd="0" presId="urn:microsoft.com/office/officeart/2005/8/layout/hierarchy1"/>
    <dgm:cxn modelId="{3C501773-E490-46AA-A1E5-A479FAD9ED3B}" type="presParOf" srcId="{89248AAB-ADC6-456F-96BC-D3004E9BC062}" destId="{0EF7E3D4-8B28-46A8-879F-E17FDAAA49FB}" srcOrd="0" destOrd="0" presId="urn:microsoft.com/office/officeart/2005/8/layout/hierarchy1"/>
    <dgm:cxn modelId="{FD4C75ED-BA6D-45B1-B654-1BDCCA3D0604}" type="presParOf" srcId="{89248AAB-ADC6-456F-96BC-D3004E9BC062}" destId="{EF4D382B-4C4C-473F-86C5-795213B71EE4}" srcOrd="1" destOrd="0" presId="urn:microsoft.com/office/officeart/2005/8/layout/hierarchy1"/>
    <dgm:cxn modelId="{768633A8-E314-4F24-88E5-9420CB1E6A64}" type="presParOf" srcId="{EF4D382B-4C4C-473F-86C5-795213B71EE4}" destId="{8228FDAE-0FE2-4DD9-AFD8-E7B72EB1233D}" srcOrd="0" destOrd="0" presId="urn:microsoft.com/office/officeart/2005/8/layout/hierarchy1"/>
    <dgm:cxn modelId="{CF16D018-5EE6-45A4-A4B8-192E223E51CE}" type="presParOf" srcId="{8228FDAE-0FE2-4DD9-AFD8-E7B72EB1233D}" destId="{9AD47F08-E943-4774-A104-1A8D3CE11150}" srcOrd="0" destOrd="0" presId="urn:microsoft.com/office/officeart/2005/8/layout/hierarchy1"/>
    <dgm:cxn modelId="{834EEAC4-75F6-49C0-A094-A1764A2D76C4}" type="presParOf" srcId="{8228FDAE-0FE2-4DD9-AFD8-E7B72EB1233D}" destId="{3090AF0A-FA90-4769-B3F5-E548D6D3C7AB}" srcOrd="1" destOrd="0" presId="urn:microsoft.com/office/officeart/2005/8/layout/hierarchy1"/>
    <dgm:cxn modelId="{F5AEC11E-8188-418B-B1F9-0C264D0D8C62}" type="presParOf" srcId="{EF4D382B-4C4C-473F-86C5-795213B71EE4}" destId="{EECA3672-EBDF-48E5-A475-C625113DDE3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F7E3D4-8B28-46A8-879F-E17FDAAA49FB}">
      <dsp:nvSpPr>
        <dsp:cNvPr id="0" name=""/>
        <dsp:cNvSpPr/>
      </dsp:nvSpPr>
      <dsp:spPr>
        <a:xfrm>
          <a:off x="5761590" y="4599789"/>
          <a:ext cx="91440" cy="307945"/>
        </a:xfrm>
        <a:custGeom>
          <a:avLst/>
          <a:gdLst/>
          <a:ahLst/>
          <a:cxnLst/>
          <a:rect l="0" t="0" r="0" b="0"/>
          <a:pathLst>
            <a:path>
              <a:moveTo>
                <a:pt x="45720" y="0"/>
              </a:moveTo>
              <a:lnTo>
                <a:pt x="45720" y="30794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6159C3-36ED-43A6-98CB-F67C9663B940}">
      <dsp:nvSpPr>
        <dsp:cNvPr id="0" name=""/>
        <dsp:cNvSpPr/>
      </dsp:nvSpPr>
      <dsp:spPr>
        <a:xfrm>
          <a:off x="5761590" y="3619482"/>
          <a:ext cx="91440" cy="307945"/>
        </a:xfrm>
        <a:custGeom>
          <a:avLst/>
          <a:gdLst/>
          <a:ahLst/>
          <a:cxnLst/>
          <a:rect l="0" t="0" r="0" b="0"/>
          <a:pathLst>
            <a:path>
              <a:moveTo>
                <a:pt x="45720" y="0"/>
              </a:moveTo>
              <a:lnTo>
                <a:pt x="45720" y="30794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593757-A62C-4A28-BA60-F4B521C120EB}">
      <dsp:nvSpPr>
        <dsp:cNvPr id="0" name=""/>
        <dsp:cNvSpPr/>
      </dsp:nvSpPr>
      <dsp:spPr>
        <a:xfrm>
          <a:off x="4513175" y="2639174"/>
          <a:ext cx="1294134" cy="307945"/>
        </a:xfrm>
        <a:custGeom>
          <a:avLst/>
          <a:gdLst/>
          <a:ahLst/>
          <a:cxnLst/>
          <a:rect l="0" t="0" r="0" b="0"/>
          <a:pathLst>
            <a:path>
              <a:moveTo>
                <a:pt x="0" y="0"/>
              </a:moveTo>
              <a:lnTo>
                <a:pt x="0" y="209855"/>
              </a:lnTo>
              <a:lnTo>
                <a:pt x="1294134" y="209855"/>
              </a:lnTo>
              <a:lnTo>
                <a:pt x="1294134" y="30794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393B4F-9D4A-4B0E-889F-EA3D1BB442C3}">
      <dsp:nvSpPr>
        <dsp:cNvPr id="0" name=""/>
        <dsp:cNvSpPr/>
      </dsp:nvSpPr>
      <dsp:spPr>
        <a:xfrm>
          <a:off x="4467455" y="5759728"/>
          <a:ext cx="91440" cy="307945"/>
        </a:xfrm>
        <a:custGeom>
          <a:avLst/>
          <a:gdLst/>
          <a:ahLst/>
          <a:cxnLst/>
          <a:rect l="0" t="0" r="0" b="0"/>
          <a:pathLst>
            <a:path>
              <a:moveTo>
                <a:pt x="45720" y="0"/>
              </a:moveTo>
              <a:lnTo>
                <a:pt x="45720" y="30794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24DDCC-4C4B-4ECE-B97C-B59A5987A84A}">
      <dsp:nvSpPr>
        <dsp:cNvPr id="0" name=""/>
        <dsp:cNvSpPr/>
      </dsp:nvSpPr>
      <dsp:spPr>
        <a:xfrm>
          <a:off x="4467455" y="4779420"/>
          <a:ext cx="91440" cy="307945"/>
        </a:xfrm>
        <a:custGeom>
          <a:avLst/>
          <a:gdLst/>
          <a:ahLst/>
          <a:cxnLst/>
          <a:rect l="0" t="0" r="0" b="0"/>
          <a:pathLst>
            <a:path>
              <a:moveTo>
                <a:pt x="45720" y="0"/>
              </a:moveTo>
              <a:lnTo>
                <a:pt x="45720" y="30794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72878D-EDAA-4748-8738-07B7EADFA66B}">
      <dsp:nvSpPr>
        <dsp:cNvPr id="0" name=""/>
        <dsp:cNvSpPr/>
      </dsp:nvSpPr>
      <dsp:spPr>
        <a:xfrm>
          <a:off x="4467455" y="2639174"/>
          <a:ext cx="91440" cy="307945"/>
        </a:xfrm>
        <a:custGeom>
          <a:avLst/>
          <a:gdLst/>
          <a:ahLst/>
          <a:cxnLst/>
          <a:rect l="0" t="0" r="0" b="0"/>
          <a:pathLst>
            <a:path>
              <a:moveTo>
                <a:pt x="45720" y="0"/>
              </a:moveTo>
              <a:lnTo>
                <a:pt x="45720" y="30794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F31693-325F-4A84-B155-6B777B8BBD86}">
      <dsp:nvSpPr>
        <dsp:cNvPr id="0" name=""/>
        <dsp:cNvSpPr/>
      </dsp:nvSpPr>
      <dsp:spPr>
        <a:xfrm>
          <a:off x="3219040" y="2639174"/>
          <a:ext cx="1294134" cy="307945"/>
        </a:xfrm>
        <a:custGeom>
          <a:avLst/>
          <a:gdLst/>
          <a:ahLst/>
          <a:cxnLst/>
          <a:rect l="0" t="0" r="0" b="0"/>
          <a:pathLst>
            <a:path>
              <a:moveTo>
                <a:pt x="1294134" y="0"/>
              </a:moveTo>
              <a:lnTo>
                <a:pt x="1294134" y="209855"/>
              </a:lnTo>
              <a:lnTo>
                <a:pt x="0" y="209855"/>
              </a:lnTo>
              <a:lnTo>
                <a:pt x="0" y="30794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5A7C31-4EDF-4546-A619-60DB388BE8C5}">
      <dsp:nvSpPr>
        <dsp:cNvPr id="0" name=""/>
        <dsp:cNvSpPr/>
      </dsp:nvSpPr>
      <dsp:spPr>
        <a:xfrm>
          <a:off x="4467455" y="1658867"/>
          <a:ext cx="91440" cy="307945"/>
        </a:xfrm>
        <a:custGeom>
          <a:avLst/>
          <a:gdLst/>
          <a:ahLst/>
          <a:cxnLst/>
          <a:rect l="0" t="0" r="0" b="0"/>
          <a:pathLst>
            <a:path>
              <a:moveTo>
                <a:pt x="45720" y="0"/>
              </a:moveTo>
              <a:lnTo>
                <a:pt x="45720" y="30794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EA7E62-F2F7-4949-9373-4154902F42F7}">
      <dsp:nvSpPr>
        <dsp:cNvPr id="0" name=""/>
        <dsp:cNvSpPr/>
      </dsp:nvSpPr>
      <dsp:spPr>
        <a:xfrm>
          <a:off x="3866108" y="678560"/>
          <a:ext cx="647067" cy="307945"/>
        </a:xfrm>
        <a:custGeom>
          <a:avLst/>
          <a:gdLst/>
          <a:ahLst/>
          <a:cxnLst/>
          <a:rect l="0" t="0" r="0" b="0"/>
          <a:pathLst>
            <a:path>
              <a:moveTo>
                <a:pt x="0" y="0"/>
              </a:moveTo>
              <a:lnTo>
                <a:pt x="0" y="209855"/>
              </a:lnTo>
              <a:lnTo>
                <a:pt x="647067" y="209855"/>
              </a:lnTo>
              <a:lnTo>
                <a:pt x="647067" y="30794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6C6B4E-013B-440F-BE69-7892EDC6A23B}">
      <dsp:nvSpPr>
        <dsp:cNvPr id="0" name=""/>
        <dsp:cNvSpPr/>
      </dsp:nvSpPr>
      <dsp:spPr>
        <a:xfrm>
          <a:off x="3173320" y="1658867"/>
          <a:ext cx="91440" cy="307945"/>
        </a:xfrm>
        <a:custGeom>
          <a:avLst/>
          <a:gdLst/>
          <a:ahLst/>
          <a:cxnLst/>
          <a:rect l="0" t="0" r="0" b="0"/>
          <a:pathLst>
            <a:path>
              <a:moveTo>
                <a:pt x="45720" y="0"/>
              </a:moveTo>
              <a:lnTo>
                <a:pt x="45720" y="30794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D9867E-4161-463D-B752-D6BD0DBAA42E}">
      <dsp:nvSpPr>
        <dsp:cNvPr id="0" name=""/>
        <dsp:cNvSpPr/>
      </dsp:nvSpPr>
      <dsp:spPr>
        <a:xfrm>
          <a:off x="3219040" y="678560"/>
          <a:ext cx="647067" cy="307945"/>
        </a:xfrm>
        <a:custGeom>
          <a:avLst/>
          <a:gdLst/>
          <a:ahLst/>
          <a:cxnLst/>
          <a:rect l="0" t="0" r="0" b="0"/>
          <a:pathLst>
            <a:path>
              <a:moveTo>
                <a:pt x="647067" y="0"/>
              </a:moveTo>
              <a:lnTo>
                <a:pt x="647067" y="209855"/>
              </a:lnTo>
              <a:lnTo>
                <a:pt x="0" y="209855"/>
              </a:lnTo>
              <a:lnTo>
                <a:pt x="0" y="30794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2FC333-95FB-4FCB-9231-FA38D041D7E8}">
      <dsp:nvSpPr>
        <dsp:cNvPr id="0" name=""/>
        <dsp:cNvSpPr/>
      </dsp:nvSpPr>
      <dsp:spPr>
        <a:xfrm>
          <a:off x="3336689" y="6198"/>
          <a:ext cx="1058837" cy="6723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95AE3C-A3E2-42A8-977A-2B08ACE2B1E1}">
      <dsp:nvSpPr>
        <dsp:cNvPr id="0" name=""/>
        <dsp:cNvSpPr/>
      </dsp:nvSpPr>
      <dsp:spPr>
        <a:xfrm>
          <a:off x="3454337" y="117964"/>
          <a:ext cx="1058837" cy="67236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err="1"/>
            <a:t>Perguntar</a:t>
          </a:r>
          <a:r>
            <a:rPr lang="en-US" sz="800" kern="1200" dirty="0"/>
            <a:t> a </a:t>
          </a:r>
          <a:r>
            <a:rPr lang="en-US" sz="800" kern="1200" dirty="0" err="1"/>
            <a:t>todos</a:t>
          </a:r>
          <a:r>
            <a:rPr lang="en-US" sz="800" kern="1200" dirty="0"/>
            <a:t> </a:t>
          </a:r>
          <a:r>
            <a:rPr lang="en-US" sz="800" kern="1200" dirty="0" err="1"/>
            <a:t>os</a:t>
          </a:r>
          <a:r>
            <a:rPr lang="en-US" sz="800" kern="1200" dirty="0"/>
            <a:t> </a:t>
          </a:r>
          <a:r>
            <a:rPr lang="en-US" sz="800" kern="1200" dirty="0" err="1"/>
            <a:t>pacientes</a:t>
          </a:r>
          <a:r>
            <a:rPr lang="en-US" sz="800" kern="1200" dirty="0"/>
            <a:t> </a:t>
          </a:r>
          <a:r>
            <a:rPr lang="en-US" sz="800" kern="1200" dirty="0" err="1"/>
            <a:t>sobre</a:t>
          </a:r>
          <a:r>
            <a:rPr lang="en-US" sz="800" kern="1200" dirty="0"/>
            <a:t> o </a:t>
          </a:r>
          <a:r>
            <a:rPr lang="en-US" sz="800" kern="1200" dirty="0" err="1"/>
            <a:t>uso</a:t>
          </a:r>
          <a:r>
            <a:rPr lang="en-US" sz="800" kern="1200" dirty="0"/>
            <a:t> de </a:t>
          </a:r>
          <a:r>
            <a:rPr lang="en-US" sz="800" kern="1200" dirty="0" err="1"/>
            <a:t>álcool</a:t>
          </a:r>
          <a:endParaRPr lang="en-US" sz="800" kern="1200" dirty="0"/>
        </a:p>
      </dsp:txBody>
      <dsp:txXfrm>
        <a:off x="3474030" y="137657"/>
        <a:ext cx="1019451" cy="632975"/>
      </dsp:txXfrm>
    </dsp:sp>
    <dsp:sp modelId="{3F765EFD-E2FA-4F91-BD9E-3370E5458F49}">
      <dsp:nvSpPr>
        <dsp:cNvPr id="0" name=""/>
        <dsp:cNvSpPr/>
      </dsp:nvSpPr>
      <dsp:spPr>
        <a:xfrm>
          <a:off x="2689621" y="986505"/>
          <a:ext cx="1058837" cy="6723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6D0297-EFFA-45A9-A77A-17D46E07DACA}">
      <dsp:nvSpPr>
        <dsp:cNvPr id="0" name=""/>
        <dsp:cNvSpPr/>
      </dsp:nvSpPr>
      <dsp:spPr>
        <a:xfrm>
          <a:off x="2807270" y="1098271"/>
          <a:ext cx="1058837" cy="67236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err="1"/>
            <a:t>Abstinência</a:t>
          </a:r>
          <a:r>
            <a:rPr lang="en-US" sz="800" kern="1200" dirty="0"/>
            <a:t> </a:t>
          </a:r>
          <a:r>
            <a:rPr lang="en-US" sz="800" kern="1200" dirty="0" err="1"/>
            <a:t>ou</a:t>
          </a:r>
          <a:r>
            <a:rPr lang="en-US" sz="800" kern="1200" dirty="0"/>
            <a:t> </a:t>
          </a:r>
          <a:r>
            <a:rPr lang="en-US" sz="800" kern="1200" dirty="0" err="1"/>
            <a:t>consumo</a:t>
          </a:r>
          <a:r>
            <a:rPr lang="en-US" sz="800" kern="1200" dirty="0"/>
            <a:t> </a:t>
          </a:r>
          <a:r>
            <a:rPr lang="en-US" sz="800" kern="1200" dirty="0" err="1"/>
            <a:t>sem</a:t>
          </a:r>
          <a:r>
            <a:rPr lang="en-US" sz="800" kern="1200" dirty="0"/>
            <a:t> </a:t>
          </a:r>
          <a:r>
            <a:rPr lang="en-US" sz="800" kern="1200" dirty="0" err="1"/>
            <a:t>risco</a:t>
          </a:r>
          <a:endParaRPr lang="en-US" sz="800" kern="1200" dirty="0"/>
        </a:p>
      </dsp:txBody>
      <dsp:txXfrm>
        <a:off x="2826963" y="1117964"/>
        <a:ext cx="1019451" cy="632975"/>
      </dsp:txXfrm>
    </dsp:sp>
    <dsp:sp modelId="{AC798599-C02A-4D30-8289-510DAE65E2B9}">
      <dsp:nvSpPr>
        <dsp:cNvPr id="0" name=""/>
        <dsp:cNvSpPr/>
      </dsp:nvSpPr>
      <dsp:spPr>
        <a:xfrm>
          <a:off x="2689621" y="1966812"/>
          <a:ext cx="1058837" cy="6723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8D6D09-73D9-4044-B5E0-2FC4184C84EA}">
      <dsp:nvSpPr>
        <dsp:cNvPr id="0" name=""/>
        <dsp:cNvSpPr/>
      </dsp:nvSpPr>
      <dsp:spPr>
        <a:xfrm>
          <a:off x="2807270" y="2078579"/>
          <a:ext cx="1058837" cy="67236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err="1"/>
            <a:t>Apoie</a:t>
          </a:r>
          <a:r>
            <a:rPr lang="en-US" sz="800" kern="1200" dirty="0"/>
            <a:t> e </a:t>
          </a:r>
        </a:p>
        <a:p>
          <a:pPr marL="0" lvl="0" indent="0" algn="ctr" defTabSz="355600">
            <a:lnSpc>
              <a:spcPct val="90000"/>
            </a:lnSpc>
            <a:spcBef>
              <a:spcPct val="0"/>
            </a:spcBef>
            <a:spcAft>
              <a:spcPct val="35000"/>
            </a:spcAft>
            <a:buNone/>
          </a:pPr>
          <a:r>
            <a:rPr lang="en-US" sz="800" kern="1200" dirty="0" err="1"/>
            <a:t>vá</a:t>
          </a:r>
          <a:r>
            <a:rPr lang="en-US" sz="800" kern="1200" dirty="0"/>
            <a:t> </a:t>
          </a:r>
          <a:r>
            <a:rPr lang="en-US" sz="800" kern="1200" dirty="0" err="1"/>
            <a:t>em</a:t>
          </a:r>
          <a:r>
            <a:rPr lang="en-US" sz="800" kern="1200" dirty="0"/>
            <a:t> </a:t>
          </a:r>
          <a:r>
            <a:rPr lang="en-US" sz="800" kern="1200" dirty="0" err="1"/>
            <a:t>frente</a:t>
          </a:r>
          <a:endParaRPr lang="en-US" sz="800" kern="1200" dirty="0"/>
        </a:p>
      </dsp:txBody>
      <dsp:txXfrm>
        <a:off x="2826963" y="2098272"/>
        <a:ext cx="1019451" cy="632975"/>
      </dsp:txXfrm>
    </dsp:sp>
    <dsp:sp modelId="{7EBA39C2-7441-477D-8718-1809916D1B0A}">
      <dsp:nvSpPr>
        <dsp:cNvPr id="0" name=""/>
        <dsp:cNvSpPr/>
      </dsp:nvSpPr>
      <dsp:spPr>
        <a:xfrm>
          <a:off x="3983756" y="986505"/>
          <a:ext cx="1058837" cy="6723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BEF07A-316D-464D-8BDF-398FC67C0383}">
      <dsp:nvSpPr>
        <dsp:cNvPr id="0" name=""/>
        <dsp:cNvSpPr/>
      </dsp:nvSpPr>
      <dsp:spPr>
        <a:xfrm>
          <a:off x="4101405" y="1098271"/>
          <a:ext cx="1058837" cy="67236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 </a:t>
          </a:r>
          <a:r>
            <a:rPr lang="en-US" sz="800" kern="1200" dirty="0" err="1"/>
            <a:t>Cosumo</a:t>
          </a:r>
          <a:r>
            <a:rPr lang="en-US" sz="800" kern="1200" dirty="0"/>
            <a:t> regular de</a:t>
          </a:r>
        </a:p>
        <a:p>
          <a:pPr marL="0" lvl="0" indent="0" algn="ctr" defTabSz="355600">
            <a:lnSpc>
              <a:spcPct val="90000"/>
            </a:lnSpc>
            <a:spcBef>
              <a:spcPct val="0"/>
            </a:spcBef>
            <a:spcAft>
              <a:spcPct val="35000"/>
            </a:spcAft>
            <a:buNone/>
          </a:pPr>
          <a:r>
            <a:rPr lang="en-US" sz="800" kern="1200" dirty="0" err="1"/>
            <a:t>álcool</a:t>
          </a:r>
          <a:r>
            <a:rPr lang="en-US" sz="800" kern="1200" dirty="0"/>
            <a:t> com </a:t>
          </a:r>
          <a:r>
            <a:rPr lang="en-US" sz="800" kern="1200" dirty="0" err="1"/>
            <a:t>risco</a:t>
          </a:r>
          <a:r>
            <a:rPr lang="en-US" sz="800" kern="1200" dirty="0"/>
            <a:t> </a:t>
          </a:r>
        </a:p>
      </dsp:txBody>
      <dsp:txXfrm>
        <a:off x="4121098" y="1117964"/>
        <a:ext cx="1019451" cy="632975"/>
      </dsp:txXfrm>
    </dsp:sp>
    <dsp:sp modelId="{B1ED099B-BCD9-4FC2-9579-FD3E4BA612A1}">
      <dsp:nvSpPr>
        <dsp:cNvPr id="0" name=""/>
        <dsp:cNvSpPr/>
      </dsp:nvSpPr>
      <dsp:spPr>
        <a:xfrm>
          <a:off x="3983756" y="1966812"/>
          <a:ext cx="1058837" cy="6723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64E763-66DD-4704-8BE9-B5F064C06F54}">
      <dsp:nvSpPr>
        <dsp:cNvPr id="0" name=""/>
        <dsp:cNvSpPr/>
      </dsp:nvSpPr>
      <dsp:spPr>
        <a:xfrm>
          <a:off x="4101405" y="2078579"/>
          <a:ext cx="1058837" cy="67236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t>AUDIT</a:t>
          </a:r>
        </a:p>
      </dsp:txBody>
      <dsp:txXfrm>
        <a:off x="4121098" y="2098272"/>
        <a:ext cx="1019451" cy="632975"/>
      </dsp:txXfrm>
    </dsp:sp>
    <dsp:sp modelId="{BC9A25EB-EA08-44F3-B5C1-87AD2B0FA4E1}">
      <dsp:nvSpPr>
        <dsp:cNvPr id="0" name=""/>
        <dsp:cNvSpPr/>
      </dsp:nvSpPr>
      <dsp:spPr>
        <a:xfrm>
          <a:off x="2689621" y="2947120"/>
          <a:ext cx="1058837" cy="135704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F2F480-E4DC-4AE1-89ED-101B5027593B}">
      <dsp:nvSpPr>
        <dsp:cNvPr id="0" name=""/>
        <dsp:cNvSpPr/>
      </dsp:nvSpPr>
      <dsp:spPr>
        <a:xfrm>
          <a:off x="2807270" y="3058886"/>
          <a:ext cx="1058837" cy="135704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err="1"/>
            <a:t>Escore</a:t>
          </a:r>
          <a:r>
            <a:rPr lang="en-US" sz="800" kern="1200" dirty="0"/>
            <a:t> do AUDIT de 8-15: </a:t>
          </a:r>
          <a:r>
            <a:rPr lang="en-US" sz="800" kern="1200" dirty="0" err="1"/>
            <a:t>intervenção</a:t>
          </a:r>
          <a:r>
            <a:rPr lang="en-US" sz="800" kern="1200" dirty="0"/>
            <a:t> breve e </a:t>
          </a:r>
          <a:r>
            <a:rPr lang="en-US" sz="800" kern="1200" dirty="0" err="1"/>
            <a:t>rastreamento</a:t>
          </a:r>
          <a:r>
            <a:rPr lang="en-US" sz="800" kern="1200" dirty="0"/>
            <a:t> de </a:t>
          </a:r>
          <a:r>
            <a:rPr lang="en-US" sz="800" kern="1200" dirty="0" err="1"/>
            <a:t>ansiedade</a:t>
          </a:r>
          <a:r>
            <a:rPr lang="en-US" sz="800" kern="1200" dirty="0"/>
            <a:t> /</a:t>
          </a:r>
          <a:r>
            <a:rPr lang="en-US" sz="800" kern="1200" dirty="0" err="1"/>
            <a:t>depressão</a:t>
          </a:r>
          <a:endParaRPr lang="en-US" sz="800" kern="1200" dirty="0"/>
        </a:p>
        <a:p>
          <a:pPr marL="0" lvl="0" indent="0" algn="ctr" defTabSz="355600">
            <a:lnSpc>
              <a:spcPct val="90000"/>
            </a:lnSpc>
            <a:spcBef>
              <a:spcPct val="0"/>
            </a:spcBef>
            <a:spcAft>
              <a:spcPct val="35000"/>
            </a:spcAft>
            <a:buNone/>
          </a:pPr>
          <a:r>
            <a:rPr lang="en-US" sz="800" kern="1200" dirty="0" err="1"/>
            <a:t>Consumo</a:t>
          </a:r>
          <a:r>
            <a:rPr lang="en-US" sz="800" kern="1200" dirty="0"/>
            <a:t> de </a:t>
          </a:r>
          <a:r>
            <a:rPr lang="en-US" sz="800" kern="1200" dirty="0" err="1"/>
            <a:t>Risco</a:t>
          </a:r>
          <a:r>
            <a:rPr lang="en-US" sz="800" kern="1200" dirty="0"/>
            <a:t>   </a:t>
          </a:r>
        </a:p>
      </dsp:txBody>
      <dsp:txXfrm>
        <a:off x="2838282" y="3089898"/>
        <a:ext cx="996813" cy="1295017"/>
      </dsp:txXfrm>
    </dsp:sp>
    <dsp:sp modelId="{76097A6E-E222-43A9-8A52-3E2F9DC8562D}">
      <dsp:nvSpPr>
        <dsp:cNvPr id="0" name=""/>
        <dsp:cNvSpPr/>
      </dsp:nvSpPr>
      <dsp:spPr>
        <a:xfrm>
          <a:off x="3983756" y="2947120"/>
          <a:ext cx="1058837" cy="18323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903974-E067-4ABB-840E-53D407748E23}">
      <dsp:nvSpPr>
        <dsp:cNvPr id="0" name=""/>
        <dsp:cNvSpPr/>
      </dsp:nvSpPr>
      <dsp:spPr>
        <a:xfrm>
          <a:off x="4101405" y="3058886"/>
          <a:ext cx="1058837" cy="18323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err="1"/>
            <a:t>Escore</a:t>
          </a:r>
          <a:r>
            <a:rPr lang="en-US" sz="800" kern="1200" dirty="0"/>
            <a:t> do AUDIT entre 16-19 e </a:t>
          </a:r>
          <a:r>
            <a:rPr lang="en-US" sz="800" kern="1200" dirty="0" err="1"/>
            <a:t>rastreamento</a:t>
          </a:r>
          <a:r>
            <a:rPr lang="en-US" sz="800" kern="1200" dirty="0"/>
            <a:t> de </a:t>
          </a:r>
          <a:r>
            <a:rPr lang="en-US" sz="800" kern="1200" dirty="0" err="1"/>
            <a:t>ansiedade</a:t>
          </a:r>
          <a:r>
            <a:rPr lang="en-US" sz="800" kern="1200" dirty="0"/>
            <a:t> /</a:t>
          </a:r>
          <a:r>
            <a:rPr lang="en-US" sz="800" kern="1200" dirty="0" err="1"/>
            <a:t>depressão</a:t>
          </a:r>
          <a:r>
            <a:rPr lang="en-US" sz="800" kern="1200" dirty="0"/>
            <a:t> </a:t>
          </a:r>
        </a:p>
        <a:p>
          <a:pPr marL="0" lvl="0" indent="0" algn="ctr" defTabSz="355600">
            <a:lnSpc>
              <a:spcPct val="90000"/>
            </a:lnSpc>
            <a:spcBef>
              <a:spcPct val="0"/>
            </a:spcBef>
            <a:spcAft>
              <a:spcPct val="35000"/>
            </a:spcAft>
            <a:buNone/>
          </a:pPr>
          <a:r>
            <a:rPr lang="en-US" sz="800" kern="1200" dirty="0" err="1"/>
            <a:t>Provavel</a:t>
          </a:r>
          <a:r>
            <a:rPr lang="en-US" sz="800" kern="1200" dirty="0"/>
            <a:t> </a:t>
          </a:r>
          <a:r>
            <a:rPr lang="en-US" sz="800" kern="1200" dirty="0" err="1"/>
            <a:t>Uso</a:t>
          </a:r>
          <a:r>
            <a:rPr lang="en-US" sz="800" kern="1200" dirty="0"/>
            <a:t> </a:t>
          </a:r>
          <a:r>
            <a:rPr lang="en-US" sz="800" kern="1200" dirty="0" err="1"/>
            <a:t>nocivo</a:t>
          </a:r>
          <a:r>
            <a:rPr lang="en-US" sz="800" kern="1200" dirty="0"/>
            <a:t> </a:t>
          </a:r>
        </a:p>
      </dsp:txBody>
      <dsp:txXfrm>
        <a:off x="4132417" y="3089898"/>
        <a:ext cx="996813" cy="1770276"/>
      </dsp:txXfrm>
    </dsp:sp>
    <dsp:sp modelId="{8FEBFBF3-D303-4368-B9E9-58AA445BE35D}">
      <dsp:nvSpPr>
        <dsp:cNvPr id="0" name=""/>
        <dsp:cNvSpPr/>
      </dsp:nvSpPr>
      <dsp:spPr>
        <a:xfrm>
          <a:off x="3983756" y="5087366"/>
          <a:ext cx="1058837" cy="6723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0F98C1-2ABF-4427-A509-E8FF93530949}">
      <dsp:nvSpPr>
        <dsp:cNvPr id="0" name=""/>
        <dsp:cNvSpPr/>
      </dsp:nvSpPr>
      <dsp:spPr>
        <a:xfrm>
          <a:off x="4101405" y="5199132"/>
          <a:ext cx="1058837" cy="67236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t>Complete a avaliação e diagnóstico relacionado ao álcool</a:t>
          </a:r>
        </a:p>
      </dsp:txBody>
      <dsp:txXfrm>
        <a:off x="4121098" y="5218825"/>
        <a:ext cx="1019451" cy="632975"/>
      </dsp:txXfrm>
    </dsp:sp>
    <dsp:sp modelId="{B313AD27-670C-4090-9C43-0432990739BB}">
      <dsp:nvSpPr>
        <dsp:cNvPr id="0" name=""/>
        <dsp:cNvSpPr/>
      </dsp:nvSpPr>
      <dsp:spPr>
        <a:xfrm>
          <a:off x="3983756" y="6067673"/>
          <a:ext cx="1058837" cy="6723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E63B17-9136-41A6-B520-F9316B587EFE}">
      <dsp:nvSpPr>
        <dsp:cNvPr id="0" name=""/>
        <dsp:cNvSpPr/>
      </dsp:nvSpPr>
      <dsp:spPr>
        <a:xfrm>
          <a:off x="4101405" y="6179439"/>
          <a:ext cx="1058837" cy="67236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err="1"/>
            <a:t>Intervenção</a:t>
          </a:r>
          <a:r>
            <a:rPr lang="en-US" sz="800" kern="1200" dirty="0"/>
            <a:t> com 1 </a:t>
          </a:r>
          <a:r>
            <a:rPr lang="en-US" sz="800" kern="1200" dirty="0" err="1"/>
            <a:t>tratamento</a:t>
          </a:r>
          <a:r>
            <a:rPr lang="en-US" sz="800" kern="1200" dirty="0"/>
            <a:t> </a:t>
          </a:r>
          <a:r>
            <a:rPr lang="en-US" sz="800" kern="1200" dirty="0" err="1"/>
            <a:t>ou</a:t>
          </a:r>
          <a:r>
            <a:rPr lang="en-US" sz="800" kern="1200" dirty="0"/>
            <a:t> </a:t>
          </a:r>
          <a:r>
            <a:rPr lang="en-US" sz="800" kern="1200" dirty="0" err="1"/>
            <a:t>mais</a:t>
          </a:r>
          <a:r>
            <a:rPr lang="en-US" sz="800" kern="1200" dirty="0"/>
            <a:t> (EM, </a:t>
          </a:r>
          <a:r>
            <a:rPr lang="en-US" sz="800" kern="1200" dirty="0" err="1"/>
            <a:t>medicação</a:t>
          </a:r>
          <a:r>
            <a:rPr lang="en-US" sz="800" kern="1200" dirty="0"/>
            <a:t>, </a:t>
          </a:r>
          <a:r>
            <a:rPr lang="en-US" sz="800" kern="1200" dirty="0" err="1"/>
            <a:t>encaminhamento</a:t>
          </a:r>
          <a:endParaRPr lang="en-US" sz="800" kern="1200" dirty="0"/>
        </a:p>
      </dsp:txBody>
      <dsp:txXfrm>
        <a:off x="4121098" y="6199132"/>
        <a:ext cx="1019451" cy="632975"/>
      </dsp:txXfrm>
    </dsp:sp>
    <dsp:sp modelId="{E0B9B5EE-E54D-49E2-A5D0-BF10D9DAF63A}">
      <dsp:nvSpPr>
        <dsp:cNvPr id="0" name=""/>
        <dsp:cNvSpPr/>
      </dsp:nvSpPr>
      <dsp:spPr>
        <a:xfrm>
          <a:off x="5277891" y="2947120"/>
          <a:ext cx="1058837" cy="6723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D1ED80-BA88-47F2-A86A-6CF0D091E878}">
      <dsp:nvSpPr>
        <dsp:cNvPr id="0" name=""/>
        <dsp:cNvSpPr/>
      </dsp:nvSpPr>
      <dsp:spPr>
        <a:xfrm>
          <a:off x="5395540" y="3058886"/>
          <a:ext cx="1058837" cy="67236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err="1"/>
            <a:t>Escore</a:t>
          </a:r>
          <a:r>
            <a:rPr lang="en-US" sz="800" kern="1200" dirty="0"/>
            <a:t> do AUDIT  de 20+ e </a:t>
          </a:r>
          <a:r>
            <a:rPr lang="en-US" sz="800" kern="1200" dirty="0" err="1"/>
            <a:t>rastreamento</a:t>
          </a:r>
          <a:r>
            <a:rPr lang="en-US" sz="800" kern="1200" dirty="0"/>
            <a:t> de </a:t>
          </a:r>
          <a:r>
            <a:rPr lang="en-US" sz="800" kern="1200" dirty="0" err="1"/>
            <a:t>ansiedade</a:t>
          </a:r>
          <a:r>
            <a:rPr lang="en-US" sz="800" kern="1200" dirty="0"/>
            <a:t> /</a:t>
          </a:r>
          <a:r>
            <a:rPr lang="en-US" sz="800" kern="1200" dirty="0" err="1"/>
            <a:t>depressão</a:t>
          </a:r>
          <a:endParaRPr lang="en-US" sz="800" kern="1200" dirty="0"/>
        </a:p>
        <a:p>
          <a:pPr marL="0" lvl="0" indent="0" algn="ctr" defTabSz="355600">
            <a:lnSpc>
              <a:spcPct val="90000"/>
            </a:lnSpc>
            <a:spcBef>
              <a:spcPct val="0"/>
            </a:spcBef>
            <a:spcAft>
              <a:spcPct val="35000"/>
            </a:spcAft>
            <a:buNone/>
          </a:pPr>
          <a:r>
            <a:rPr lang="en-US" sz="800" kern="1200" dirty="0" err="1"/>
            <a:t>Provavel</a:t>
          </a:r>
          <a:r>
            <a:rPr lang="en-US" sz="800" kern="1200" dirty="0"/>
            <a:t> </a:t>
          </a:r>
          <a:r>
            <a:rPr lang="en-US" sz="800" kern="1200" dirty="0" err="1"/>
            <a:t>Depressão</a:t>
          </a:r>
          <a:r>
            <a:rPr lang="en-US" sz="800" kern="1200" dirty="0"/>
            <a:t>  </a:t>
          </a:r>
        </a:p>
      </dsp:txBody>
      <dsp:txXfrm>
        <a:off x="5415233" y="3078579"/>
        <a:ext cx="1019451" cy="632975"/>
      </dsp:txXfrm>
    </dsp:sp>
    <dsp:sp modelId="{FB658D46-64D8-41CC-AFE1-A39934A32C02}">
      <dsp:nvSpPr>
        <dsp:cNvPr id="0" name=""/>
        <dsp:cNvSpPr/>
      </dsp:nvSpPr>
      <dsp:spPr>
        <a:xfrm>
          <a:off x="5277891" y="3927427"/>
          <a:ext cx="1058837" cy="6723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287BCD-FF8D-494F-98B5-74BBE0DD772E}">
      <dsp:nvSpPr>
        <dsp:cNvPr id="0" name=""/>
        <dsp:cNvSpPr/>
      </dsp:nvSpPr>
      <dsp:spPr>
        <a:xfrm>
          <a:off x="5395540" y="4039193"/>
          <a:ext cx="1058837" cy="67236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t>Complete a avaliação e diagnóstico relacionado ao álcool</a:t>
          </a:r>
        </a:p>
      </dsp:txBody>
      <dsp:txXfrm>
        <a:off x="5415233" y="4058886"/>
        <a:ext cx="1019451" cy="632975"/>
      </dsp:txXfrm>
    </dsp:sp>
    <dsp:sp modelId="{9AD47F08-E943-4774-A104-1A8D3CE11150}">
      <dsp:nvSpPr>
        <dsp:cNvPr id="0" name=""/>
        <dsp:cNvSpPr/>
      </dsp:nvSpPr>
      <dsp:spPr>
        <a:xfrm>
          <a:off x="5277891" y="4907734"/>
          <a:ext cx="1058837" cy="6723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90AF0A-FA90-4769-B3F5-E548D6D3C7AB}">
      <dsp:nvSpPr>
        <dsp:cNvPr id="0" name=""/>
        <dsp:cNvSpPr/>
      </dsp:nvSpPr>
      <dsp:spPr>
        <a:xfrm>
          <a:off x="5395540" y="5019500"/>
          <a:ext cx="1058837" cy="67236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err="1"/>
            <a:t>Intervenção</a:t>
          </a:r>
          <a:r>
            <a:rPr lang="en-US" sz="800" kern="1200" dirty="0"/>
            <a:t> com 1 </a:t>
          </a:r>
          <a:r>
            <a:rPr lang="en-US" sz="800" kern="1200" dirty="0" err="1"/>
            <a:t>tratamento</a:t>
          </a:r>
          <a:r>
            <a:rPr lang="en-US" sz="800" kern="1200" dirty="0"/>
            <a:t> </a:t>
          </a:r>
          <a:r>
            <a:rPr lang="en-US" sz="800" kern="1200" dirty="0" err="1"/>
            <a:t>ou</a:t>
          </a:r>
          <a:r>
            <a:rPr lang="en-US" sz="800" kern="1200" dirty="0"/>
            <a:t> </a:t>
          </a:r>
          <a:r>
            <a:rPr lang="en-US" sz="800" kern="1200" dirty="0" err="1"/>
            <a:t>mais</a:t>
          </a:r>
          <a:r>
            <a:rPr lang="en-US" sz="800" kern="1200" dirty="0"/>
            <a:t> (EM, </a:t>
          </a:r>
          <a:r>
            <a:rPr lang="en-US" sz="800" kern="1200" dirty="0" err="1"/>
            <a:t>medicação</a:t>
          </a:r>
          <a:r>
            <a:rPr lang="en-US" sz="800" kern="1200" dirty="0"/>
            <a:t>, </a:t>
          </a:r>
          <a:r>
            <a:rPr lang="en-US" sz="800" kern="1200" dirty="0" err="1"/>
            <a:t>encaminhamento</a:t>
          </a:r>
          <a:r>
            <a:rPr lang="en-US" sz="800" kern="1200" dirty="0"/>
            <a:t>)</a:t>
          </a:r>
        </a:p>
      </dsp:txBody>
      <dsp:txXfrm>
        <a:off x="5415233" y="5039193"/>
        <a:ext cx="1019451" cy="63297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bwMode="auto">
          <a:xfrm>
            <a:off x="0" y="1"/>
            <a:ext cx="2946636" cy="495522"/>
          </a:xfrm>
          <a:prstGeom prst="rect">
            <a:avLst/>
          </a:prstGeom>
          <a:noFill/>
          <a:ln w="9525">
            <a:noFill/>
            <a:miter lim="800000"/>
            <a:headEnd/>
            <a:tailEnd/>
          </a:ln>
          <a:effectLst/>
        </p:spPr>
        <p:txBody>
          <a:bodyPr vert="horz" wrap="square" lIns="91321" tIns="45661" rIns="91321" bIns="45661" numCol="1" anchor="t" anchorCtr="0" compatLnSpc="1">
            <a:prstTxWarp prst="textNoShape">
              <a:avLst/>
            </a:prstTxWarp>
          </a:bodyPr>
          <a:lstStyle>
            <a:lvl1pPr>
              <a:defRPr sz="1200">
                <a:latin typeface="Calibri" pitchFamily="34" charset="0"/>
              </a:defRPr>
            </a:lvl1pPr>
          </a:lstStyle>
          <a:p>
            <a:pPr>
              <a:defRPr/>
            </a:pPr>
            <a:endParaRPr lang="en-US" dirty="0"/>
          </a:p>
        </p:txBody>
      </p:sp>
      <p:sp>
        <p:nvSpPr>
          <p:cNvPr id="99331" name="Rectangle 3"/>
          <p:cNvSpPr>
            <a:spLocks noGrp="1" noChangeArrowheads="1"/>
          </p:cNvSpPr>
          <p:nvPr>
            <p:ph type="dt" sz="quarter" idx="1"/>
          </p:nvPr>
        </p:nvSpPr>
        <p:spPr bwMode="auto">
          <a:xfrm>
            <a:off x="3849953" y="1"/>
            <a:ext cx="2946636" cy="495522"/>
          </a:xfrm>
          <a:prstGeom prst="rect">
            <a:avLst/>
          </a:prstGeom>
          <a:noFill/>
          <a:ln w="9525">
            <a:noFill/>
            <a:miter lim="800000"/>
            <a:headEnd/>
            <a:tailEnd/>
          </a:ln>
          <a:effectLst/>
        </p:spPr>
        <p:txBody>
          <a:bodyPr vert="horz" wrap="square" lIns="91321" tIns="45661" rIns="91321" bIns="45661" numCol="1" anchor="t" anchorCtr="0" compatLnSpc="1">
            <a:prstTxWarp prst="textNoShape">
              <a:avLst/>
            </a:prstTxWarp>
          </a:bodyPr>
          <a:lstStyle>
            <a:lvl1pPr algn="r">
              <a:defRPr sz="1200">
                <a:latin typeface="Calibri" pitchFamily="34" charset="0"/>
              </a:defRPr>
            </a:lvl1pPr>
          </a:lstStyle>
          <a:p>
            <a:pPr>
              <a:defRPr/>
            </a:pPr>
            <a:fld id="{972A1A6B-99B3-4E74-A9E0-85858B6812F2}" type="datetimeFigureOut">
              <a:rPr lang="en-US"/>
              <a:pPr>
                <a:defRPr/>
              </a:pPr>
              <a:t>11/1/2022</a:t>
            </a:fld>
            <a:endParaRPr lang="en-US" dirty="0"/>
          </a:p>
        </p:txBody>
      </p:sp>
      <p:sp>
        <p:nvSpPr>
          <p:cNvPr id="99332" name="Rectangle 4"/>
          <p:cNvSpPr>
            <a:spLocks noGrp="1" noChangeArrowheads="1"/>
          </p:cNvSpPr>
          <p:nvPr>
            <p:ph type="ftr" sz="quarter" idx="2"/>
          </p:nvPr>
        </p:nvSpPr>
        <p:spPr bwMode="auto">
          <a:xfrm>
            <a:off x="0" y="9428801"/>
            <a:ext cx="2946636" cy="495522"/>
          </a:xfrm>
          <a:prstGeom prst="rect">
            <a:avLst/>
          </a:prstGeom>
          <a:noFill/>
          <a:ln w="9525">
            <a:noFill/>
            <a:miter lim="800000"/>
            <a:headEnd/>
            <a:tailEnd/>
          </a:ln>
          <a:effectLst/>
        </p:spPr>
        <p:txBody>
          <a:bodyPr vert="horz" wrap="square" lIns="91321" tIns="45661" rIns="91321" bIns="45661" numCol="1" anchor="b" anchorCtr="0" compatLnSpc="1">
            <a:prstTxWarp prst="textNoShape">
              <a:avLst/>
            </a:prstTxWarp>
          </a:bodyPr>
          <a:lstStyle>
            <a:lvl1pPr>
              <a:defRPr sz="1200">
                <a:latin typeface="Calibri" pitchFamily="34" charset="0"/>
              </a:defRPr>
            </a:lvl1pPr>
          </a:lstStyle>
          <a:p>
            <a:pPr>
              <a:defRPr/>
            </a:pPr>
            <a:endParaRPr lang="en-US" dirty="0"/>
          </a:p>
        </p:txBody>
      </p:sp>
      <p:sp>
        <p:nvSpPr>
          <p:cNvPr id="99333" name="Rectangle 5"/>
          <p:cNvSpPr>
            <a:spLocks noGrp="1" noChangeArrowheads="1"/>
          </p:cNvSpPr>
          <p:nvPr>
            <p:ph type="sldNum" sz="quarter" idx="3"/>
          </p:nvPr>
        </p:nvSpPr>
        <p:spPr bwMode="auto">
          <a:xfrm>
            <a:off x="3849953" y="9428801"/>
            <a:ext cx="2946636" cy="495522"/>
          </a:xfrm>
          <a:prstGeom prst="rect">
            <a:avLst/>
          </a:prstGeom>
          <a:noFill/>
          <a:ln w="9525">
            <a:noFill/>
            <a:miter lim="800000"/>
            <a:headEnd/>
            <a:tailEnd/>
          </a:ln>
          <a:effectLst/>
        </p:spPr>
        <p:txBody>
          <a:bodyPr vert="horz" wrap="square" lIns="91321" tIns="45661" rIns="91321" bIns="45661" numCol="1" anchor="b" anchorCtr="0" compatLnSpc="1">
            <a:prstTxWarp prst="textNoShape">
              <a:avLst/>
            </a:prstTxWarp>
          </a:bodyPr>
          <a:lstStyle>
            <a:lvl1pPr algn="r">
              <a:defRPr sz="1200">
                <a:latin typeface="Calibri" pitchFamily="34" charset="0"/>
              </a:defRPr>
            </a:lvl1pPr>
          </a:lstStyle>
          <a:p>
            <a:pPr>
              <a:defRPr/>
            </a:pPr>
            <a:fld id="{0DEFFC72-09E5-4F74-AF62-3C333D73D6FD}" type="slidenum">
              <a:rPr lang="en-US"/>
              <a:pPr>
                <a:defRPr/>
              </a:pPr>
              <a:t>‹nº›</a:t>
            </a:fld>
            <a:endParaRPr lang="en-US" dirty="0"/>
          </a:p>
        </p:txBody>
      </p:sp>
    </p:spTree>
    <p:extLst>
      <p:ext uri="{BB962C8B-B14F-4D97-AF65-F5344CB8AC3E}">
        <p14:creationId xmlns:p14="http://schemas.microsoft.com/office/powerpoint/2010/main" val="3410048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636" cy="495522"/>
          </a:xfrm>
          <a:prstGeom prst="rect">
            <a:avLst/>
          </a:prstGeom>
        </p:spPr>
        <p:txBody>
          <a:bodyPr vert="horz" lIns="91321" tIns="45661" rIns="91321" bIns="45661"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49953" y="1"/>
            <a:ext cx="2946636" cy="495522"/>
          </a:xfrm>
          <a:prstGeom prst="rect">
            <a:avLst/>
          </a:prstGeom>
        </p:spPr>
        <p:txBody>
          <a:bodyPr vert="horz" lIns="91321" tIns="45661" rIns="91321" bIns="45661" rtlCol="0"/>
          <a:lstStyle>
            <a:lvl1pPr algn="r" fontAlgn="auto">
              <a:spcBef>
                <a:spcPts val="0"/>
              </a:spcBef>
              <a:spcAft>
                <a:spcPts val="0"/>
              </a:spcAft>
              <a:defRPr sz="1200">
                <a:latin typeface="+mn-lt"/>
                <a:cs typeface="+mn-cs"/>
              </a:defRPr>
            </a:lvl1pPr>
          </a:lstStyle>
          <a:p>
            <a:pPr>
              <a:defRPr/>
            </a:pPr>
            <a:fld id="{F22A3903-3E23-4F18-8282-117B9A67F68D}" type="datetimeFigureOut">
              <a:rPr lang="en-US"/>
              <a:pPr>
                <a:defRPr/>
              </a:pPr>
              <a:t>11/1/2022</a:t>
            </a:fld>
            <a:endParaRPr lang="en-US" dirty="0"/>
          </a:p>
        </p:txBody>
      </p:sp>
      <p:sp>
        <p:nvSpPr>
          <p:cNvPr id="4" name="Slide Image Placeholder 3"/>
          <p:cNvSpPr>
            <a:spLocks noGrp="1" noRot="1" noChangeAspect="1"/>
          </p:cNvSpPr>
          <p:nvPr>
            <p:ph type="sldImg" idx="2"/>
          </p:nvPr>
        </p:nvSpPr>
        <p:spPr>
          <a:xfrm>
            <a:off x="920750" y="746125"/>
            <a:ext cx="4959350" cy="3721100"/>
          </a:xfrm>
          <a:prstGeom prst="rect">
            <a:avLst/>
          </a:prstGeom>
          <a:noFill/>
          <a:ln w="12700">
            <a:solidFill>
              <a:prstClr val="black"/>
            </a:solidFill>
          </a:ln>
        </p:spPr>
        <p:txBody>
          <a:bodyPr vert="horz" lIns="91321" tIns="45661" rIns="91321" bIns="45661" rtlCol="0" anchor="ctr"/>
          <a:lstStyle/>
          <a:p>
            <a:pPr lvl="0"/>
            <a:endParaRPr lang="en-US" noProof="0" dirty="0"/>
          </a:p>
        </p:txBody>
      </p:sp>
      <p:sp>
        <p:nvSpPr>
          <p:cNvPr id="5" name="Notes Placeholder 4"/>
          <p:cNvSpPr>
            <a:spLocks noGrp="1"/>
          </p:cNvSpPr>
          <p:nvPr>
            <p:ph type="body" sz="quarter" idx="3"/>
          </p:nvPr>
        </p:nvSpPr>
        <p:spPr>
          <a:xfrm>
            <a:off x="680745" y="4714400"/>
            <a:ext cx="5436185" cy="4466640"/>
          </a:xfrm>
          <a:prstGeom prst="rect">
            <a:avLst/>
          </a:prstGeom>
        </p:spPr>
        <p:txBody>
          <a:bodyPr vert="horz" lIns="91321" tIns="45661" rIns="91321" bIns="45661"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28801"/>
            <a:ext cx="2946636" cy="495522"/>
          </a:xfrm>
          <a:prstGeom prst="rect">
            <a:avLst/>
          </a:prstGeom>
        </p:spPr>
        <p:txBody>
          <a:bodyPr vert="horz" lIns="91321" tIns="45661" rIns="91321" bIns="45661"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49953" y="9428801"/>
            <a:ext cx="2946636" cy="495522"/>
          </a:xfrm>
          <a:prstGeom prst="rect">
            <a:avLst/>
          </a:prstGeom>
        </p:spPr>
        <p:txBody>
          <a:bodyPr vert="horz" lIns="91321" tIns="45661" rIns="91321" bIns="45661" rtlCol="0" anchor="b"/>
          <a:lstStyle>
            <a:lvl1pPr algn="r" fontAlgn="auto">
              <a:spcBef>
                <a:spcPts val="0"/>
              </a:spcBef>
              <a:spcAft>
                <a:spcPts val="0"/>
              </a:spcAft>
              <a:defRPr sz="1200">
                <a:latin typeface="+mn-lt"/>
                <a:cs typeface="+mn-cs"/>
              </a:defRPr>
            </a:lvl1pPr>
          </a:lstStyle>
          <a:p>
            <a:pPr>
              <a:defRPr/>
            </a:pPr>
            <a:fld id="{7F9D0E8A-5666-47F4-9354-4B1F55E2EE36}" type="slidenum">
              <a:rPr lang="en-US"/>
              <a:pPr>
                <a:defRPr/>
              </a:pPr>
              <a:t>‹nº›</a:t>
            </a:fld>
            <a:endParaRPr lang="en-US" dirty="0"/>
          </a:p>
        </p:txBody>
      </p:sp>
    </p:spTree>
    <p:extLst>
      <p:ext uri="{BB962C8B-B14F-4D97-AF65-F5344CB8AC3E}">
        <p14:creationId xmlns:p14="http://schemas.microsoft.com/office/powerpoint/2010/main" val="346326061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836C7C-D8BC-4D17-9CA1-AA16C22B6D41}" type="slidenum">
              <a:rPr lang="en-US">
                <a:cs typeface="Arial" charset="0"/>
              </a:rPr>
              <a:pPr fontAlgn="base">
                <a:spcBef>
                  <a:spcPct val="0"/>
                </a:spcBef>
                <a:spcAft>
                  <a:spcPct val="0"/>
                </a:spcAft>
                <a:defRPr/>
              </a:pPr>
              <a:t>1</a:t>
            </a:fld>
            <a:endParaRPr lang="en-US" dirty="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r>
              <a:rPr lang="en-US" dirty="0"/>
              <a:t>Explain that the current session does not cover management of dependence (addiction), including the management of withdrawal. </a:t>
            </a:r>
          </a:p>
          <a:p>
            <a:pPr eaLnBrk="1" hangingPunct="1">
              <a:spcBef>
                <a:spcPct val="0"/>
              </a:spcBef>
              <a:buFontTx/>
              <a:buChar char="-"/>
            </a:pPr>
            <a:r>
              <a:rPr lang="en-GB" dirty="0"/>
              <a:t>These areas will be covered in the standard course. </a:t>
            </a:r>
          </a:p>
          <a:p>
            <a:pPr eaLnBrk="1" hangingPunct="1">
              <a:spcBef>
                <a:spcPct val="0"/>
              </a:spcBef>
            </a:pPr>
            <a:endParaRPr lang="en-GB" dirty="0"/>
          </a:p>
          <a:p>
            <a:pPr eaLnBrk="1" hangingPunct="1">
              <a:spcBef>
                <a:spcPct val="0"/>
              </a:spcBef>
            </a:pPr>
            <a:endParaRPr lang="en-GB" dirty="0"/>
          </a:p>
        </p:txBody>
      </p:sp>
      <p:sp>
        <p:nvSpPr>
          <p:cNvPr id="276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88B4072-D548-4096-9CB3-4FE323382A02}" type="slidenum">
              <a:rPr lang="en-US">
                <a:cs typeface="Arial" charset="0"/>
              </a:rPr>
              <a:pPr fontAlgn="base">
                <a:spcBef>
                  <a:spcPct val="0"/>
                </a:spcBef>
                <a:spcAft>
                  <a:spcPct val="0"/>
                </a:spcAft>
                <a:defRPr/>
              </a:pPr>
              <a:t>10</a:t>
            </a:fld>
            <a:endParaRPr lang="en-US" dirty="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46582A8-F172-4F29-BE3C-9D4161F5DA54}" type="slidenum">
              <a:rPr lang="en-US">
                <a:cs typeface="Arial" charset="0"/>
              </a:rPr>
              <a:pPr fontAlgn="base">
                <a:spcBef>
                  <a:spcPct val="0"/>
                </a:spcBef>
                <a:spcAft>
                  <a:spcPct val="0"/>
                </a:spcAft>
                <a:defRPr/>
              </a:pPr>
              <a:t>11</a:t>
            </a:fld>
            <a:endParaRPr lang="en-US" dirty="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marL="0" lvl="2" eaLnBrk="1" hangingPunct="1">
              <a:spcBef>
                <a:spcPct val="0"/>
              </a:spcBef>
              <a:buFontTx/>
              <a:buChar char="-"/>
            </a:pPr>
            <a:r>
              <a:rPr lang="en-GB" dirty="0"/>
              <a:t>Explain that talking about alcohol use can at first seem difficult, but can be easily incorporated into the routine history taking. </a:t>
            </a:r>
          </a:p>
          <a:p>
            <a:pPr marL="0" lvl="2" eaLnBrk="1" hangingPunct="1">
              <a:spcBef>
                <a:spcPct val="0"/>
              </a:spcBef>
              <a:buFontTx/>
              <a:buChar char="-"/>
            </a:pPr>
            <a:r>
              <a:rPr lang="en-GB" dirty="0"/>
              <a:t>It is important to ask everyone about their drinking habits. </a:t>
            </a:r>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3FC88DF-3B26-4342-9A8C-2672DF8BA25A}" type="slidenum">
              <a:rPr lang="en-US">
                <a:cs typeface="Arial" charset="0"/>
              </a:rPr>
              <a:pPr fontAlgn="base">
                <a:spcBef>
                  <a:spcPct val="0"/>
                </a:spcBef>
                <a:spcAft>
                  <a:spcPct val="0"/>
                </a:spcAft>
                <a:defRPr/>
              </a:pPr>
              <a:t>13</a:t>
            </a:fld>
            <a:endParaRPr lang="en-US" dirty="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xfrm>
            <a:off x="919163" y="746125"/>
            <a:ext cx="4959350" cy="3721100"/>
          </a:xfrm>
          <a:noFill/>
          <a:ln>
            <a:solidFill>
              <a:srgbClr val="000000"/>
            </a:solidFill>
            <a:miter lim="800000"/>
            <a:headEnd/>
            <a:tailEnd/>
          </a:ln>
        </p:spPr>
      </p:sp>
      <p:sp>
        <p:nvSpPr>
          <p:cNvPr id="40962" name="Notes Placeholder 2"/>
          <p:cNvSpPr>
            <a:spLocks noGrp="1"/>
          </p:cNvSpPr>
          <p:nvPr>
            <p:ph type="body" idx="1"/>
          </p:nvPr>
        </p:nvSpPr>
        <p:spPr bwMode="auto">
          <a:xfrm>
            <a:off x="679659" y="4714400"/>
            <a:ext cx="5438357" cy="4466640"/>
          </a:xfrm>
          <a:noFill/>
        </p:spPr>
        <p:txBody>
          <a:bodyPr wrap="square" lIns="91310" tIns="45656" rIns="91310" bIns="45656" numCol="1" anchor="t" anchorCtr="0" compatLnSpc="1">
            <a:prstTxWarp prst="textNoShape">
              <a:avLst/>
            </a:prstTxWarp>
          </a:bodyPr>
          <a:lstStyle/>
          <a:p>
            <a:pPr marL="0" lvl="2" eaLnBrk="1" hangingPunct="1">
              <a:spcBef>
                <a:spcPct val="0"/>
              </a:spcBef>
              <a:buFontTx/>
              <a:buChar char="-"/>
            </a:pPr>
            <a:r>
              <a:rPr lang="en-GB" dirty="0"/>
              <a:t>Please use examples from your experience as appropriate. </a:t>
            </a:r>
          </a:p>
          <a:p>
            <a:pPr marL="0" lvl="2" eaLnBrk="1" hangingPunct="1">
              <a:spcBef>
                <a:spcPct val="0"/>
              </a:spcBef>
              <a:buFontTx/>
              <a:buChar char="-"/>
            </a:pPr>
            <a:endParaRPr lang="en-US" dirty="0"/>
          </a:p>
        </p:txBody>
      </p:sp>
      <p:sp>
        <p:nvSpPr>
          <p:cNvPr id="40963" name="Slide Number Placeholder 3"/>
          <p:cNvSpPr txBox="1">
            <a:spLocks noGrp="1"/>
          </p:cNvSpPr>
          <p:nvPr/>
        </p:nvSpPr>
        <p:spPr bwMode="auto">
          <a:xfrm>
            <a:off x="3851040" y="9428801"/>
            <a:ext cx="2945550" cy="495522"/>
          </a:xfrm>
          <a:prstGeom prst="rect">
            <a:avLst/>
          </a:prstGeom>
          <a:noFill/>
          <a:ln w="9525">
            <a:noFill/>
            <a:miter lim="800000"/>
            <a:headEnd/>
            <a:tailEnd/>
          </a:ln>
        </p:spPr>
        <p:txBody>
          <a:bodyPr lIns="91310" tIns="45656" rIns="91310" bIns="45656" anchor="b"/>
          <a:lstStyle/>
          <a:p>
            <a:pPr algn="r"/>
            <a:fld id="{1EB96983-7179-4EBB-A6B4-E5A1D308F4F9}" type="slidenum">
              <a:rPr lang="en-US" sz="1200">
                <a:latin typeface="Calibri" pitchFamily="34" charset="0"/>
              </a:rPr>
              <a:pPr algn="r"/>
              <a:t>14</a:t>
            </a:fld>
            <a:endParaRPr lang="en-US" sz="1200" dirty="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xfrm>
            <a:off x="679659" y="4714400"/>
            <a:ext cx="5438357" cy="4466640"/>
          </a:xfrm>
          <a:noFill/>
        </p:spPr>
        <p:txBody>
          <a:bodyPr wrap="square" lIns="91310" tIns="45656" rIns="91310" bIns="45656" numCol="1" anchor="t" anchorCtr="0" compatLnSpc="1">
            <a:prstTxWarp prst="textNoShape">
              <a:avLst/>
            </a:prstTxWarp>
          </a:bodyPr>
          <a:lstStyle/>
          <a:p>
            <a:pPr marL="0" lvl="2" eaLnBrk="1" hangingPunct="1">
              <a:spcBef>
                <a:spcPct val="0"/>
              </a:spcBef>
              <a:buFontTx/>
              <a:buChar char="-"/>
            </a:pPr>
            <a:r>
              <a:rPr lang="en-GB" dirty="0"/>
              <a:t>Please use examples from your experience as appropriate. </a:t>
            </a:r>
          </a:p>
          <a:p>
            <a:pPr marL="0" lvl="2" eaLnBrk="1" hangingPunct="1">
              <a:spcBef>
                <a:spcPct val="0"/>
              </a:spcBef>
              <a:buFontTx/>
              <a:buChar char="-"/>
            </a:pPr>
            <a:endParaRPr lang="en-US" dirty="0"/>
          </a:p>
        </p:txBody>
      </p:sp>
      <p:sp>
        <p:nvSpPr>
          <p:cNvPr id="43011" name="Slide Number Placeholder 3"/>
          <p:cNvSpPr txBox="1">
            <a:spLocks noGrp="1"/>
          </p:cNvSpPr>
          <p:nvPr/>
        </p:nvSpPr>
        <p:spPr bwMode="auto">
          <a:xfrm>
            <a:off x="3851040" y="9428801"/>
            <a:ext cx="2945550" cy="495522"/>
          </a:xfrm>
          <a:prstGeom prst="rect">
            <a:avLst/>
          </a:prstGeom>
          <a:noFill/>
          <a:ln w="9525">
            <a:noFill/>
            <a:miter lim="800000"/>
            <a:headEnd/>
            <a:tailEnd/>
          </a:ln>
        </p:spPr>
        <p:txBody>
          <a:bodyPr lIns="91310" tIns="45656" rIns="91310" bIns="45656" anchor="b"/>
          <a:lstStyle/>
          <a:p>
            <a:pPr algn="r"/>
            <a:fld id="{9738ABE5-BB17-4B54-A4EC-AF65408BF8EF}" type="slidenum">
              <a:rPr lang="en-US" sz="1200">
                <a:latin typeface="Calibri" pitchFamily="34" charset="0"/>
              </a:rPr>
              <a:pPr algn="r"/>
              <a:t>15</a:t>
            </a:fld>
            <a:endParaRPr lang="en-US" sz="1200" dirty="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46582A8-F172-4F29-BE3C-9D4161F5DA54}" type="slidenum">
              <a:rPr lang="en-US">
                <a:cs typeface="Arial" charset="0"/>
              </a:rPr>
              <a:pPr fontAlgn="base">
                <a:spcBef>
                  <a:spcPct val="0"/>
                </a:spcBef>
                <a:spcAft>
                  <a:spcPct val="0"/>
                </a:spcAft>
                <a:defRPr/>
              </a:pPr>
              <a:t>24</a:t>
            </a:fld>
            <a:endParaRPr lang="en-US" dirty="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 name="PlaceHolder 1"/>
          <p:cNvSpPr>
            <a:spLocks noGrp="1" noRot="1" noChangeAspect="1"/>
          </p:cNvSpPr>
          <p:nvPr>
            <p:ph type="sldImg"/>
          </p:nvPr>
        </p:nvSpPr>
        <p:spPr>
          <a:xfrm>
            <a:off x="1143000" y="685800"/>
            <a:ext cx="4572000" cy="3429000"/>
          </a:xfrm>
          <a:prstGeom prst="rect">
            <a:avLst/>
          </a:prstGeom>
        </p:spPr>
      </p:sp>
      <p:sp>
        <p:nvSpPr>
          <p:cNvPr id="728" name="PlaceHolder 2"/>
          <p:cNvSpPr>
            <a:spLocks noGrp="1"/>
          </p:cNvSpPr>
          <p:nvPr>
            <p:ph type="body"/>
          </p:nvPr>
        </p:nvSpPr>
        <p:spPr>
          <a:xfrm>
            <a:off x="685800" y="4343400"/>
            <a:ext cx="5486040" cy="4114440"/>
          </a:xfrm>
          <a:prstGeom prst="rect">
            <a:avLst/>
          </a:prstGeom>
        </p:spPr>
        <p:txBody>
          <a:bodyPr>
            <a:noAutofit/>
          </a:bodyPr>
          <a:lstStyle/>
          <a:p>
            <a:pPr marL="216000" indent="-216000">
              <a:lnSpc>
                <a:spcPct val="100000"/>
              </a:lnSpc>
            </a:pPr>
            <a:r>
              <a:rPr lang="pt-BR" sz="1200" b="0" strike="noStrike" spc="-1">
                <a:latin typeface="+mn-lt"/>
                <a:ea typeface="ＭＳ 明朝"/>
              </a:rPr>
              <a:t>Explain why empathy is important by discussing the points on the slide. </a:t>
            </a:r>
            <a:endParaRPr lang="pt-BR" sz="1200" b="0" strike="noStrike" spc="-1">
              <a:latin typeface="Arial"/>
            </a:endParaRPr>
          </a:p>
          <a:p>
            <a:pPr marL="216000" indent="-216000">
              <a:lnSpc>
                <a:spcPct val="100000"/>
              </a:lnSpc>
            </a:pPr>
            <a:endParaRPr lang="pt-BR" sz="1200" b="0" strike="noStrike" spc="-1">
              <a:latin typeface="Arial"/>
            </a:endParaRPr>
          </a:p>
          <a:p>
            <a:pPr marL="216000" indent="-216000">
              <a:lnSpc>
                <a:spcPct val="100000"/>
              </a:lnSpc>
            </a:pPr>
            <a:r>
              <a:rPr lang="pt-BR" sz="1200" b="0" strike="noStrike" spc="-1">
                <a:latin typeface="+mn-lt"/>
                <a:ea typeface="ＭＳ 明朝"/>
              </a:rPr>
              <a:t>Explain that: </a:t>
            </a:r>
            <a:endParaRPr lang="pt-BR" sz="1200" b="0" strike="noStrike" spc="-1">
              <a:latin typeface="Arial"/>
            </a:endParaRPr>
          </a:p>
          <a:p>
            <a:pPr marL="171360" indent="-171000">
              <a:lnSpc>
                <a:spcPct val="100000"/>
              </a:lnSpc>
              <a:buClr>
                <a:srgbClr val="000000"/>
              </a:buClr>
              <a:buFont typeface="Arial"/>
              <a:buChar char="•"/>
            </a:pPr>
            <a:r>
              <a:rPr lang="pt-BR" sz="1200" b="0" strike="noStrike" spc="-1">
                <a:latin typeface="+mn-lt"/>
                <a:ea typeface="ＭＳ 明朝"/>
              </a:rPr>
              <a:t>It enables you to recognize the feelings of another person and communicate understanding in verbal or non-verbal ways.</a:t>
            </a:r>
            <a:endParaRPr lang="pt-BR" sz="1200" b="0" strike="noStrike" spc="-1">
              <a:latin typeface="Arial"/>
            </a:endParaRPr>
          </a:p>
          <a:p>
            <a:pPr marL="171360" indent="-171000">
              <a:lnSpc>
                <a:spcPct val="100000"/>
              </a:lnSpc>
              <a:buClr>
                <a:srgbClr val="000000"/>
              </a:buClr>
              <a:buFont typeface="Arial"/>
              <a:buChar char="•"/>
            </a:pPr>
            <a:r>
              <a:rPr lang="pt-BR" sz="1200" b="0" strike="noStrike" spc="-1">
                <a:latin typeface="+mn-lt"/>
                <a:ea typeface="ＭＳ 明朝"/>
              </a:rPr>
              <a:t>Empathy enables you to understand the individual’s perspective, thus ensuring that any clinical care they receive meets their needs and priorities.  </a:t>
            </a:r>
            <a:endParaRPr lang="pt-BR" sz="1200" b="0" strike="noStrike" spc="-1">
              <a:latin typeface="Arial"/>
            </a:endParaRPr>
          </a:p>
          <a:p>
            <a:pPr marL="171360" indent="-171000">
              <a:lnSpc>
                <a:spcPct val="100000"/>
              </a:lnSpc>
              <a:buClr>
                <a:srgbClr val="000000"/>
              </a:buClr>
              <a:buFont typeface="Arial"/>
              <a:buChar char="•"/>
            </a:pPr>
            <a:r>
              <a:rPr lang="pt-BR" sz="1200" b="0" strike="noStrike" spc="-1">
                <a:latin typeface="+mn-lt"/>
                <a:ea typeface="ＭＳ 明朝"/>
              </a:rPr>
              <a:t>It also shows respect and provides emotional support to the person by letting them know that you really understand their feelings and therefore they are not alone.</a:t>
            </a:r>
            <a:endParaRPr lang="pt-BR" sz="1200" b="0" strike="noStrike" spc="-1">
              <a:latin typeface="Arial"/>
            </a:endParaRPr>
          </a:p>
          <a:p>
            <a:pPr marL="171360" indent="-171000">
              <a:lnSpc>
                <a:spcPct val="100000"/>
              </a:lnSpc>
              <a:buClr>
                <a:srgbClr val="000000"/>
              </a:buClr>
              <a:buFont typeface="Arial"/>
              <a:buChar char="•"/>
            </a:pPr>
            <a:r>
              <a:rPr lang="pt-BR" sz="1200" b="0" strike="noStrike" spc="-1">
                <a:latin typeface="+mn-lt"/>
                <a:ea typeface="ＭＳ 明朝"/>
              </a:rPr>
              <a:t>It builds rapport, encourages dialogue, and builds good relationships.</a:t>
            </a:r>
            <a:endParaRPr lang="pt-BR" sz="1200" b="0" strike="noStrike" spc="-1">
              <a:latin typeface="Arial"/>
            </a:endParaRPr>
          </a:p>
          <a:p>
            <a:pPr>
              <a:lnSpc>
                <a:spcPct val="100000"/>
              </a:lnSpc>
            </a:pPr>
            <a:endParaRPr lang="pt-BR" sz="1200" b="0" strike="noStrike" spc="-1">
              <a:latin typeface="Arial"/>
            </a:endParaRPr>
          </a:p>
        </p:txBody>
      </p:sp>
      <p:sp>
        <p:nvSpPr>
          <p:cNvPr id="729" name="TextShape 3"/>
          <p:cNvSpPr txBox="1"/>
          <p:nvPr/>
        </p:nvSpPr>
        <p:spPr>
          <a:xfrm>
            <a:off x="3884760" y="8685360"/>
            <a:ext cx="2971440" cy="456840"/>
          </a:xfrm>
          <a:prstGeom prst="rect">
            <a:avLst/>
          </a:prstGeom>
          <a:noFill/>
          <a:ln>
            <a:noFill/>
          </a:ln>
        </p:spPr>
        <p:txBody>
          <a:bodyPr anchor="b">
            <a:noAutofit/>
          </a:bodyPr>
          <a:lstStyle/>
          <a:p>
            <a:pPr algn="r">
              <a:lnSpc>
                <a:spcPct val="100000"/>
              </a:lnSpc>
            </a:pPr>
            <a:fld id="{00EE711B-F16E-4883-B5CD-2D0138C809CF}" type="slidenum">
              <a:rPr lang="pt-BR" sz="1200" b="0" strike="noStrike" spc="-1">
                <a:solidFill>
                  <a:srgbClr val="000000"/>
                </a:solidFill>
                <a:latin typeface="+mn-lt"/>
                <a:ea typeface="+mn-ea"/>
              </a:rPr>
              <a:t>25</a:t>
            </a:fld>
            <a:endParaRPr lang="pt-BR" sz="1200" b="0" strike="noStrike" spc="-1">
              <a:latin typeface="Times New Roman"/>
            </a:endParaRPr>
          </a:p>
        </p:txBody>
      </p:sp>
    </p:spTree>
    <p:extLst>
      <p:ext uri="{BB962C8B-B14F-4D97-AF65-F5344CB8AC3E}">
        <p14:creationId xmlns:p14="http://schemas.microsoft.com/office/powerpoint/2010/main" val="39242553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p:txBody>
          <a:bodyPr wrap="square" numCol="1" anchor="t" anchorCtr="0" compatLnSpc="1">
            <a:prstTxWarp prst="textNoShape">
              <a:avLst/>
            </a:prstTxWarp>
          </a:bodyPr>
          <a:lstStyle/>
          <a:p>
            <a:pPr marL="171227" indent="-171227">
              <a:buFont typeface="Calibri" pitchFamily="34" charset="0"/>
              <a:buChar char="-"/>
              <a:defRPr/>
            </a:pPr>
            <a:r>
              <a:rPr lang="en-US" dirty="0"/>
              <a:t>After showing the picture, state that people have different opinions about how much one is one drink.</a:t>
            </a:r>
          </a:p>
          <a:p>
            <a:pPr>
              <a:defRPr/>
            </a:pPr>
            <a:endParaRPr lang="en-US" dirty="0"/>
          </a:p>
          <a:p>
            <a:pPr>
              <a:defRPr/>
            </a:pPr>
            <a:r>
              <a:rPr lang="en-US" b="1" dirty="0"/>
              <a:t>Source:</a:t>
            </a:r>
          </a:p>
          <a:p>
            <a:pPr marL="171227" indent="-171227">
              <a:buFont typeface="Calibri" pitchFamily="34" charset="0"/>
              <a:buChar char="-"/>
              <a:defRPr/>
            </a:pPr>
            <a:r>
              <a:rPr lang="en-US" dirty="0"/>
              <a:t>WHO is asking for permission to use or adapt this picture.</a:t>
            </a:r>
          </a:p>
        </p:txBody>
      </p:sp>
      <p:sp>
        <p:nvSpPr>
          <p:cNvPr id="4" name="Slide Number Placeholder 3"/>
          <p:cNvSpPr>
            <a:spLocks noGrp="1"/>
          </p:cNvSpPr>
          <p:nvPr>
            <p:ph type="sldNum" sz="quarter" idx="5"/>
          </p:nvPr>
        </p:nvSpPr>
        <p:spPr/>
        <p:txBody>
          <a:bodyPr/>
          <a:lstStyle/>
          <a:p>
            <a:pPr>
              <a:defRPr/>
            </a:pPr>
            <a:fld id="{6B4A9AF7-A6AB-4561-802A-4E26A882BB52}" type="slidenum">
              <a:rPr lang="en-US" smtClean="0"/>
              <a:pPr>
                <a:defRPr/>
              </a:pPr>
              <a:t>27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marL="171227" indent="-171227" eaLnBrk="1" hangingPunct="1">
              <a:spcBef>
                <a:spcPct val="0"/>
              </a:spcBef>
              <a:buFont typeface="Calibri" pitchFamily="34" charset="0"/>
              <a:buChar char="-"/>
            </a:pPr>
            <a:r>
              <a:rPr lang="en-GB" dirty="0"/>
              <a:t>Discuss how the question might be raised.</a:t>
            </a:r>
          </a:p>
          <a:p>
            <a:pPr eaLnBrk="1" hangingPunct="1">
              <a:spcBef>
                <a:spcPct val="0"/>
              </a:spcBef>
              <a:buFontTx/>
              <a:buChar char="-"/>
            </a:pPr>
            <a:endParaRPr lang="en-GB" dirty="0"/>
          </a:p>
          <a:p>
            <a:pPr eaLnBrk="1" hangingPunct="1">
              <a:spcBef>
                <a:spcPct val="0"/>
              </a:spcBef>
            </a:pPr>
            <a:r>
              <a:rPr lang="en-GB" b="1" dirty="0"/>
              <a:t>Some good examples of how to ask about alcohol use </a:t>
            </a:r>
          </a:p>
          <a:p>
            <a:pPr marL="171227" indent="-171227" eaLnBrk="1" hangingPunct="1">
              <a:spcBef>
                <a:spcPct val="0"/>
              </a:spcBef>
              <a:buFont typeface="Calibri" pitchFamily="34" charset="0"/>
              <a:buChar char="-"/>
            </a:pPr>
            <a:r>
              <a:rPr lang="en-GB" dirty="0"/>
              <a:t>Do you drink alcohol?</a:t>
            </a:r>
          </a:p>
          <a:p>
            <a:pPr marL="171227" indent="-171227" eaLnBrk="1" hangingPunct="1">
              <a:spcBef>
                <a:spcPct val="0"/>
              </a:spcBef>
              <a:buFont typeface="Calibri" pitchFamily="34" charset="0"/>
              <a:buChar char="-"/>
            </a:pPr>
            <a:r>
              <a:rPr lang="en-GB" dirty="0"/>
              <a:t>Do you drink?</a:t>
            </a:r>
          </a:p>
          <a:p>
            <a:pPr marL="171227" indent="-171227" eaLnBrk="1" hangingPunct="1">
              <a:spcBef>
                <a:spcPct val="0"/>
              </a:spcBef>
              <a:buFont typeface="Calibri" pitchFamily="34" charset="0"/>
              <a:buChar char="-"/>
            </a:pPr>
            <a:r>
              <a:rPr lang="en-GB" dirty="0"/>
              <a:t>Do you drink alcohol at all?</a:t>
            </a:r>
          </a:p>
          <a:p>
            <a:pPr eaLnBrk="1" hangingPunct="1">
              <a:spcBef>
                <a:spcPct val="0"/>
              </a:spcBef>
              <a:buFontTx/>
              <a:buChar char="•"/>
            </a:pPr>
            <a:endParaRPr lang="en-GB" b="1" dirty="0"/>
          </a:p>
          <a:p>
            <a:pPr eaLnBrk="1" hangingPunct="1">
              <a:spcBef>
                <a:spcPct val="0"/>
              </a:spcBef>
            </a:pPr>
            <a:r>
              <a:rPr lang="en-GB" b="1" dirty="0"/>
              <a:t>Some examples of how NOT to ask about alcohol use</a:t>
            </a:r>
          </a:p>
          <a:p>
            <a:pPr marL="171227" indent="-171227" eaLnBrk="1" hangingPunct="1">
              <a:spcBef>
                <a:spcPct val="0"/>
              </a:spcBef>
              <a:buFont typeface="Calibri" pitchFamily="34" charset="0"/>
              <a:buChar char="-"/>
            </a:pPr>
            <a:r>
              <a:rPr lang="en-GB" dirty="0"/>
              <a:t>Do you have a problem with alcohol?</a:t>
            </a:r>
          </a:p>
          <a:p>
            <a:pPr marL="171227" indent="-171227" eaLnBrk="1" hangingPunct="1">
              <a:spcBef>
                <a:spcPct val="0"/>
              </a:spcBef>
              <a:buFont typeface="Calibri" pitchFamily="34" charset="0"/>
              <a:buChar char="-"/>
            </a:pPr>
            <a:r>
              <a:rPr lang="en-GB" dirty="0"/>
              <a:t>Are you an alcoholic?</a:t>
            </a:r>
          </a:p>
          <a:p>
            <a:pPr marL="171227" indent="-171227" eaLnBrk="1" hangingPunct="1">
              <a:spcBef>
                <a:spcPct val="0"/>
              </a:spcBef>
              <a:buFont typeface="Calibri" pitchFamily="34" charset="0"/>
              <a:buChar char="-"/>
            </a:pPr>
            <a:r>
              <a:rPr lang="en-GB" dirty="0"/>
              <a:t>Do you drink too much?</a:t>
            </a:r>
          </a:p>
          <a:p>
            <a:pPr marL="171227" indent="-171227" eaLnBrk="1" hangingPunct="1">
              <a:spcBef>
                <a:spcPct val="0"/>
              </a:spcBef>
              <a:buFont typeface="Calibri" pitchFamily="34" charset="0"/>
              <a:buChar char="-"/>
            </a:pPr>
            <a:r>
              <a:rPr lang="en-GB" dirty="0"/>
              <a:t>Do you drink a lot?</a:t>
            </a:r>
          </a:p>
          <a:p>
            <a:pPr eaLnBrk="1" hangingPunct="1">
              <a:spcBef>
                <a:spcPct val="0"/>
              </a:spcBef>
              <a:buFontTx/>
              <a:buChar char="-"/>
            </a:pPr>
            <a:endParaRPr lang="en-GB" dirty="0"/>
          </a:p>
          <a:p>
            <a:pPr eaLnBrk="1" hangingPunct="1">
              <a:spcBef>
                <a:spcPct val="0"/>
              </a:spcBef>
            </a:pPr>
            <a:endParaRPr lang="en-GB" b="1" dirty="0"/>
          </a:p>
          <a:p>
            <a:pPr eaLnBrk="1" hangingPunct="1">
              <a:spcBef>
                <a:spcPct val="0"/>
              </a:spcBef>
            </a:pPr>
            <a:endParaRPr lang="en-GB" b="1" dirty="0"/>
          </a:p>
          <a:p>
            <a:pPr eaLnBrk="1" hangingPunct="1">
              <a:spcBef>
                <a:spcPct val="0"/>
              </a:spcBef>
            </a:pPr>
            <a:r>
              <a:rPr lang="en-GB" b="1" dirty="0"/>
              <a:t>Background note for facilitator</a:t>
            </a:r>
          </a:p>
          <a:p>
            <a:pPr marL="171227" indent="-171227" eaLnBrk="1" hangingPunct="1">
              <a:spcBef>
                <a:spcPct val="0"/>
              </a:spcBef>
              <a:buFont typeface="Calibri" pitchFamily="34" charset="0"/>
              <a:buChar char="-"/>
            </a:pPr>
            <a:r>
              <a:rPr lang="en-GB" dirty="0"/>
              <a:t>This module is unique because it covers systematic screening for alcohol use. It does not emphasize the use of the Master Chart for identification, because, unless you are in a context of very low alcohol use, you should always ask directly about alcohol use.</a:t>
            </a:r>
            <a:endParaRPr lang="en-US" dirty="0"/>
          </a:p>
          <a:p>
            <a:pPr marL="171227" lvl="2" indent="-171227" eaLnBrk="1" hangingPunct="1">
              <a:spcBef>
                <a:spcPct val="0"/>
              </a:spcBef>
              <a:buFont typeface="Calibri" pitchFamily="34" charset="0"/>
              <a:buChar char="-"/>
            </a:pPr>
            <a:r>
              <a:rPr lang="en-US" dirty="0"/>
              <a:t>Of note, if the answer is </a:t>
            </a:r>
            <a:r>
              <a:rPr lang="en-US" b="1" dirty="0"/>
              <a:t>no </a:t>
            </a:r>
            <a:r>
              <a:rPr lang="en-US" dirty="0"/>
              <a:t>to the question </a:t>
            </a:r>
            <a:r>
              <a:rPr lang="en-US" b="1" dirty="0"/>
              <a:t>"do you drink alcohol", </a:t>
            </a:r>
            <a:r>
              <a:rPr lang="en-US" dirty="0"/>
              <a:t>it may be useful to ask if the person drank alcohol in the past, to determine if they stopped drinking because they had a problem with alcohol in the past. This is particularly the case when some alcohol consumption might be expected, i.e. in young males in in countries with high rates of alcohol consumption. </a:t>
            </a:r>
          </a:p>
          <a:p>
            <a:pPr marL="171227" indent="-171227" eaLnBrk="1" hangingPunct="1">
              <a:spcBef>
                <a:spcPct val="0"/>
              </a:spcBef>
              <a:buFont typeface="Calibri" pitchFamily="34" charset="0"/>
              <a:buChar char="-"/>
            </a:pPr>
            <a:endParaRPr lang="en-GB" dirty="0"/>
          </a:p>
        </p:txBody>
      </p:sp>
      <p:sp>
        <p:nvSpPr>
          <p:cNvPr id="481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6750B26-BEC6-4478-A4C7-0CB163B1900C}" type="slidenum">
              <a:rPr lang="en-US">
                <a:cs typeface="Arial" charset="0"/>
              </a:rPr>
              <a:pPr fontAlgn="base">
                <a:spcBef>
                  <a:spcPct val="0"/>
                </a:spcBef>
                <a:spcAft>
                  <a:spcPct val="0"/>
                </a:spcAft>
                <a:defRPr/>
              </a:pPr>
              <a:t>30</a:t>
            </a:fld>
            <a:endParaRPr lang="en-US" dirty="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pPr marL="171227" indent="-171227" eaLnBrk="1" hangingPunct="1">
              <a:spcBef>
                <a:spcPct val="0"/>
              </a:spcBef>
              <a:buFont typeface="Calibri" pitchFamily="34" charset="0"/>
              <a:buChar char="-"/>
            </a:pPr>
            <a:r>
              <a:rPr lang="en-GB"/>
              <a:t>Discuss how the question might be raised. Advantages of using the AUDIT (ALCOHOL USE DISORDERS IDENTIFICATION TEST)</a:t>
            </a:r>
          </a:p>
          <a:p>
            <a:pPr marL="171227" indent="-171227" eaLnBrk="1" hangingPunct="1">
              <a:spcBef>
                <a:spcPct val="0"/>
              </a:spcBef>
              <a:buFontTx/>
              <a:buChar char="-"/>
            </a:pPr>
            <a:endParaRPr lang="en-GB" b="1"/>
          </a:p>
          <a:p>
            <a:pPr marL="171227" indent="-171227" eaLnBrk="1" hangingPunct="1">
              <a:spcBef>
                <a:spcPct val="0"/>
              </a:spcBef>
            </a:pPr>
            <a:r>
              <a:rPr lang="en-GB" b="1"/>
              <a:t>Some examples of how NOT to ask about alcohol use</a:t>
            </a:r>
          </a:p>
          <a:p>
            <a:pPr marL="171227" indent="-171227" eaLnBrk="1" hangingPunct="1">
              <a:spcBef>
                <a:spcPct val="0"/>
              </a:spcBef>
              <a:buFont typeface="Calibri" pitchFamily="34" charset="0"/>
              <a:buChar char="-"/>
            </a:pPr>
            <a:r>
              <a:rPr lang="en-GB"/>
              <a:t>Do you have a problem with alcohol?</a:t>
            </a:r>
          </a:p>
          <a:p>
            <a:pPr marL="171227" indent="-171227" eaLnBrk="1" hangingPunct="1">
              <a:spcBef>
                <a:spcPct val="0"/>
              </a:spcBef>
              <a:buFont typeface="Calibri" pitchFamily="34" charset="0"/>
              <a:buChar char="-"/>
            </a:pPr>
            <a:r>
              <a:rPr lang="en-GB"/>
              <a:t>Are you an alcoholic?</a:t>
            </a:r>
          </a:p>
          <a:p>
            <a:pPr marL="171227" indent="-171227" eaLnBrk="1" hangingPunct="1">
              <a:spcBef>
                <a:spcPct val="0"/>
              </a:spcBef>
              <a:buFont typeface="Calibri" pitchFamily="34" charset="0"/>
              <a:buChar char="-"/>
            </a:pPr>
            <a:r>
              <a:rPr lang="en-GB"/>
              <a:t>Do you drink too much?</a:t>
            </a:r>
          </a:p>
          <a:p>
            <a:pPr marL="171227" indent="-171227" eaLnBrk="1" hangingPunct="1">
              <a:spcBef>
                <a:spcPct val="0"/>
              </a:spcBef>
              <a:buFont typeface="Calibri" pitchFamily="34" charset="0"/>
              <a:buChar char="-"/>
            </a:pPr>
            <a:r>
              <a:rPr lang="en-GB"/>
              <a:t>Do you drink a lot?</a:t>
            </a:r>
          </a:p>
          <a:p>
            <a:pPr marL="171227" indent="-171227" eaLnBrk="1" hangingPunct="1">
              <a:spcBef>
                <a:spcPct val="0"/>
              </a:spcBef>
              <a:buFontTx/>
              <a:buChar char="-"/>
            </a:pPr>
            <a:endParaRPr lang="en-GB"/>
          </a:p>
          <a:p>
            <a:pPr marL="171227" indent="-171227" eaLnBrk="1" hangingPunct="1">
              <a:spcBef>
                <a:spcPct val="0"/>
              </a:spcBef>
            </a:pPr>
            <a:endParaRPr lang="en-GB" b="1"/>
          </a:p>
          <a:p>
            <a:pPr marL="171227" indent="-171227" eaLnBrk="1" hangingPunct="1">
              <a:spcBef>
                <a:spcPct val="0"/>
              </a:spcBef>
            </a:pPr>
            <a:endParaRPr lang="en-GB" b="1"/>
          </a:p>
          <a:p>
            <a:pPr marL="171227" indent="-171227" eaLnBrk="1" hangingPunct="1">
              <a:spcBef>
                <a:spcPct val="0"/>
              </a:spcBef>
            </a:pPr>
            <a:r>
              <a:rPr lang="en-GB" b="1"/>
              <a:t>Background note for facilitator</a:t>
            </a:r>
          </a:p>
          <a:p>
            <a:pPr marL="171227" indent="-171227" eaLnBrk="1" hangingPunct="1">
              <a:spcBef>
                <a:spcPct val="0"/>
              </a:spcBef>
              <a:buFont typeface="Calibri" pitchFamily="34" charset="0"/>
              <a:buChar char="-"/>
            </a:pPr>
            <a:r>
              <a:rPr lang="en-GB"/>
              <a:t>This module is unique because it covers systematic screening for alcohol use. It does not emphasize the use of the Master Chart for identification, because, unless you are in a context of very low alcohol use, you should always ask directly about alcohol use.</a:t>
            </a:r>
            <a:endParaRPr lang="en-US"/>
          </a:p>
          <a:p>
            <a:pPr marL="171227" lvl="2" indent="-171227" eaLnBrk="1" hangingPunct="1">
              <a:spcBef>
                <a:spcPct val="0"/>
              </a:spcBef>
              <a:buFont typeface="Calibri" pitchFamily="34" charset="0"/>
              <a:buChar char="-"/>
            </a:pPr>
            <a:r>
              <a:rPr lang="en-US"/>
              <a:t>Of note, if the answer is </a:t>
            </a:r>
            <a:r>
              <a:rPr lang="en-US" b="1"/>
              <a:t>no </a:t>
            </a:r>
            <a:r>
              <a:rPr lang="en-US"/>
              <a:t>to the question </a:t>
            </a:r>
            <a:r>
              <a:rPr lang="en-US" b="1"/>
              <a:t>"do you drink alcohol", </a:t>
            </a:r>
            <a:r>
              <a:rPr lang="en-US"/>
              <a:t>it may be useful to ask if the person drank alcohol in the past, to determine if they stopped drinking because they had a problem with alcohol in the past. This is particularly the case when some alcohol consumption might be expected, i.e. in young males in in countries with high rates of alcohol consumption. </a:t>
            </a:r>
          </a:p>
          <a:p>
            <a:pPr marL="171227" indent="-171227" eaLnBrk="1" hangingPunct="1">
              <a:spcBef>
                <a:spcPct val="0"/>
              </a:spcBef>
              <a:buFont typeface="Calibri" pitchFamily="34" charset="0"/>
              <a:buChar char="-"/>
            </a:pPr>
            <a:endParaRPr lang="en-GB"/>
          </a:p>
        </p:txBody>
      </p:sp>
      <p:sp>
        <p:nvSpPr>
          <p:cNvPr id="48131" name="Slide Number Placeholder 3"/>
          <p:cNvSpPr txBox="1">
            <a:spLocks noGrp="1"/>
          </p:cNvSpPr>
          <p:nvPr/>
        </p:nvSpPr>
        <p:spPr bwMode="auto">
          <a:xfrm>
            <a:off x="3849953" y="9428801"/>
            <a:ext cx="2946636" cy="495522"/>
          </a:xfrm>
          <a:prstGeom prst="rect">
            <a:avLst/>
          </a:prstGeom>
          <a:noFill/>
          <a:ln>
            <a:miter lim="800000"/>
            <a:headEnd/>
            <a:tailEnd/>
          </a:ln>
        </p:spPr>
        <p:txBody>
          <a:bodyPr lIns="91321" tIns="45661" rIns="91321" bIns="45661" anchor="b"/>
          <a:lstStyle/>
          <a:p>
            <a:pPr algn="r">
              <a:defRPr/>
            </a:pPr>
            <a:fld id="{2A5D08A1-988C-46EF-8C05-955E87BB45D1}" type="slidenum">
              <a:rPr lang="en-US" sz="1200">
                <a:latin typeface="+mn-lt"/>
              </a:rPr>
              <a:pPr algn="r">
                <a:defRPr/>
              </a:pPr>
              <a:t>31</a:t>
            </a:fld>
            <a:endParaRPr lang="en-US" sz="1200" dirty="0">
              <a:latin typeface="+mn-l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46582A8-F172-4F29-BE3C-9D4161F5DA54}" type="slidenum">
              <a:rPr lang="en-US">
                <a:cs typeface="Arial" charset="0"/>
              </a:rPr>
              <a:pPr fontAlgn="base">
                <a:spcBef>
                  <a:spcPct val="0"/>
                </a:spcBef>
                <a:spcAft>
                  <a:spcPct val="0"/>
                </a:spcAft>
                <a:defRPr/>
              </a:pPr>
              <a:t>2</a:t>
            </a:fld>
            <a:endParaRPr lang="en-US" dirty="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a:p>
        </p:txBody>
      </p:sp>
      <p:sp>
        <p:nvSpPr>
          <p:cNvPr id="501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94144C-8144-48F1-8B5C-0A12FC3FE169}" type="slidenum">
              <a:rPr lang="en-US" altLang="ja-JP">
                <a:cs typeface="Arial" charset="0"/>
              </a:rPr>
              <a:pPr fontAlgn="base">
                <a:spcBef>
                  <a:spcPct val="0"/>
                </a:spcBef>
                <a:spcAft>
                  <a:spcPct val="0"/>
                </a:spcAft>
                <a:defRPr/>
              </a:pPr>
              <a:t>32</a:t>
            </a:fld>
            <a:endParaRPr lang="en-US" altLang="ja-JP" dirty="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a:t>Explain that these are the questions that can be asked to assess possible hazardous alcohol use. </a:t>
            </a:r>
          </a:p>
          <a:p>
            <a:pPr eaLnBrk="1" hangingPunct="1">
              <a:spcBef>
                <a:spcPct val="0"/>
              </a:spcBef>
              <a:buFontTx/>
              <a:buChar char="-"/>
            </a:pPr>
            <a:r>
              <a:rPr lang="en-GB" dirty="0"/>
              <a:t>If the answer to any of these questions is yes, there is possible hazardous use. </a:t>
            </a:r>
          </a:p>
          <a:p>
            <a:pPr eaLnBrk="1" hangingPunct="1">
              <a:spcBef>
                <a:spcPct val="0"/>
              </a:spcBef>
              <a:buFontTx/>
              <a:buChar char="-"/>
            </a:pPr>
            <a:r>
              <a:rPr lang="en-GB" dirty="0"/>
              <a:t>If the answer to all of the questions is no, the person has low risk. </a:t>
            </a:r>
          </a:p>
          <a:p>
            <a:pPr eaLnBrk="1" hangingPunct="1">
              <a:spcBef>
                <a:spcPct val="0"/>
              </a:spcBef>
            </a:pPr>
            <a:r>
              <a:rPr lang="en-GB" dirty="0"/>
              <a:t>The AUDIT provides scores that reliably indicate hazardous drinking</a:t>
            </a:r>
          </a:p>
          <a:p>
            <a:pPr eaLnBrk="1" hangingPunct="1">
              <a:spcBef>
                <a:spcPct val="0"/>
              </a:spcBef>
            </a:pPr>
            <a:endParaRPr lang="en-GB" dirty="0"/>
          </a:p>
          <a:p>
            <a:pPr eaLnBrk="1" hangingPunct="1">
              <a:spcBef>
                <a:spcPct val="0"/>
              </a:spcBef>
            </a:pPr>
            <a:r>
              <a:rPr lang="en-US" b="1" dirty="0"/>
              <a:t>Background note </a:t>
            </a:r>
          </a:p>
          <a:p>
            <a:pPr eaLnBrk="1" hangingPunct="1">
              <a:spcBef>
                <a:spcPct val="0"/>
              </a:spcBef>
              <a:buFontTx/>
              <a:buChar char="-"/>
            </a:pPr>
            <a:r>
              <a:rPr lang="en-GB" dirty="0"/>
              <a:t>Even when the person is at low risk, the healthcare worker should reinforce low risk drinking by encouraging people to continue to keep their intake low. </a:t>
            </a:r>
          </a:p>
          <a:p>
            <a:pPr eaLnBrk="1" hangingPunct="1">
              <a:spcBef>
                <a:spcPct val="0"/>
              </a:spcBef>
              <a:buFontTx/>
              <a:buChar char="-"/>
            </a:pPr>
            <a:endParaRPr lang="en-GB" dirty="0"/>
          </a:p>
          <a:p>
            <a:pPr eaLnBrk="1" hangingPunct="1">
              <a:spcBef>
                <a:spcPct val="0"/>
              </a:spcBef>
              <a:buFontTx/>
              <a:buChar char="-"/>
            </a:pPr>
            <a:endParaRPr lang="en-GB" dirty="0"/>
          </a:p>
        </p:txBody>
      </p:sp>
      <p:sp>
        <p:nvSpPr>
          <p:cNvPr id="54275" name="Slide Number Placeholder 3"/>
          <p:cNvSpPr txBox="1">
            <a:spLocks noGrp="1"/>
          </p:cNvSpPr>
          <p:nvPr/>
        </p:nvSpPr>
        <p:spPr bwMode="auto">
          <a:xfrm>
            <a:off x="3849953" y="9428801"/>
            <a:ext cx="2946636" cy="495522"/>
          </a:xfrm>
          <a:prstGeom prst="rect">
            <a:avLst/>
          </a:prstGeom>
          <a:noFill/>
          <a:ln>
            <a:miter lim="800000"/>
            <a:headEnd/>
            <a:tailEnd/>
          </a:ln>
        </p:spPr>
        <p:txBody>
          <a:bodyPr lIns="91321" tIns="45661" rIns="91321" bIns="45661" anchor="b"/>
          <a:lstStyle/>
          <a:p>
            <a:pPr algn="r">
              <a:defRPr/>
            </a:pPr>
            <a:fld id="{595BC93F-9BF5-4A30-9A3B-A4B0AAA823B8}" type="slidenum">
              <a:rPr lang="en-US" sz="1200">
                <a:latin typeface="+mn-lt"/>
              </a:rPr>
              <a:pPr algn="r">
                <a:defRPr/>
              </a:pPr>
              <a:t>33</a:t>
            </a:fld>
            <a:endParaRPr lang="en-US" sz="1200" dirty="0">
              <a:latin typeface="+mn-lt"/>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TextEdit="1"/>
          </p:cNvSpPr>
          <p:nvPr>
            <p:ph type="sldImg"/>
          </p:nvPr>
        </p:nvSpPr>
        <p:spPr bwMode="auto">
          <a:noFill/>
          <a:ln>
            <a:solidFill>
              <a:srgbClr val="000000"/>
            </a:solidFill>
            <a:miter lim="800000"/>
            <a:headEnd/>
            <a:tailEnd/>
          </a:ln>
        </p:spPr>
      </p:sp>
      <p:sp>
        <p:nvSpPr>
          <p:cNvPr id="83971" name="Rectangle 3"/>
          <p:cNvSpPr>
            <a:spLocks noGrp="1"/>
          </p:cNvSpPr>
          <p:nvPr>
            <p:ph type="body" idx="1"/>
          </p:nvPr>
        </p:nvSpPr>
        <p:spPr bwMode="auto">
          <a:noFill/>
        </p:spPr>
        <p:txBody>
          <a:bodyPr wrap="square" numCol="1" anchor="t" anchorCtr="0" compatLnSpc="1">
            <a:prstTxWarp prst="textNoShape">
              <a:avLst/>
            </a:prstTxWarp>
          </a:bodyPr>
          <a:lstStyle/>
          <a:p>
            <a:r>
              <a:rPr lang="en-US" dirty="0"/>
              <a:t>When levels of drinking are hazardous, more questions can assess the level of risk, including dependence. The response card needs to be used to give points to the patients responses’ and at the end be added to a final score. The score can be used to start the discussion by comparing his/her points with how the rest of the population is in your setting. </a:t>
            </a:r>
          </a:p>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TextEdit="1"/>
          </p:cNvSpPr>
          <p:nvPr>
            <p:ph type="sldImg"/>
          </p:nvPr>
        </p:nvSpPr>
        <p:spPr bwMode="auto">
          <a:noFill/>
          <a:ln>
            <a:solidFill>
              <a:srgbClr val="000000"/>
            </a:solidFill>
            <a:miter lim="800000"/>
            <a:headEnd/>
            <a:tailEnd/>
          </a:ln>
        </p:spPr>
      </p:sp>
      <p:sp>
        <p:nvSpPr>
          <p:cNvPr id="50178" name="Rectangle 3"/>
          <p:cNvSpPr>
            <a:spLocks noGrp="1"/>
          </p:cNvSpPr>
          <p:nvPr>
            <p:ph type="body" idx="1"/>
          </p:nvPr>
        </p:nvSpPr>
        <p:spPr bwMode="auto">
          <a:noFill/>
        </p:spPr>
        <p:txBody>
          <a:bodyPr wrap="square" numCol="1" anchor="t" anchorCtr="0" compatLnSpc="1">
            <a:prstTxWarp prst="textNoShape">
              <a:avLst/>
            </a:prstTxWarp>
          </a:bodyPr>
          <a:lstStyle/>
          <a:p>
            <a:r>
              <a:rPr lang="en-US" dirty="0"/>
              <a:t>Ask participants to look at the AUDIT questionnaire/manual and response card. Show how to score the questionnaire and discuss the levels of risk and their prevalence in the Region/country.</a:t>
            </a:r>
          </a:p>
          <a:p>
            <a:endParaRPr lang="en-US" dirty="0"/>
          </a:p>
          <a:p>
            <a:r>
              <a:rPr lang="en-US" dirty="0"/>
              <a:t>Those scoring in the hazardous and harmful categories should receive a brief intervention, while those in the dependent category need more investigation for </a:t>
            </a:r>
            <a:r>
              <a:rPr lang="en-US" dirty="0" err="1"/>
              <a:t>diagonsis</a:t>
            </a:r>
            <a:r>
              <a:rPr lang="en-US" dirty="0"/>
              <a:t> and treatment.</a:t>
            </a:r>
          </a:p>
          <a:p>
            <a:endParaRPr lang="en-US" dirty="0"/>
          </a:p>
          <a:p>
            <a:r>
              <a:rPr lang="en-US" dirty="0"/>
              <a:t>Most patients in PHC will not be dependent! Brief interventions can be provided by a variety of health care professionals without a specialty in addictions or Psychiatry.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marL="171227" indent="-171227">
              <a:buFont typeface="Calibri" pitchFamily="34" charset="0"/>
              <a:buChar char="-"/>
            </a:pPr>
            <a:r>
              <a:rPr lang="en-US"/>
              <a:t>Emphasize that there is a difference between hazardous and harmful use. </a:t>
            </a:r>
          </a:p>
          <a:p>
            <a:pPr marL="627833" lvl="1" indent="-171227">
              <a:buFont typeface="Calibri" pitchFamily="34" charset="0"/>
              <a:buChar char="-"/>
            </a:pPr>
            <a:r>
              <a:rPr lang="en-US"/>
              <a:t>Hazardous use is use that is likely to lead to harm. </a:t>
            </a:r>
          </a:p>
          <a:p>
            <a:pPr marL="627833" lvl="1" indent="-171227">
              <a:buFont typeface="Calibri" pitchFamily="34" charset="0"/>
              <a:buChar char="-"/>
            </a:pPr>
            <a:r>
              <a:rPr lang="en-US"/>
              <a:t>Harmful use is use that is already harmful.</a:t>
            </a:r>
          </a:p>
          <a:p>
            <a:pPr marL="627833" lvl="1" indent="-171227">
              <a:buFont typeface="Calibri" pitchFamily="34" charset="0"/>
              <a:buChar char="-"/>
            </a:pPr>
            <a:endParaRPr lang="en-US"/>
          </a:p>
          <a:p>
            <a:pPr marL="171227" indent="-171227">
              <a:buFont typeface="Calibri" pitchFamily="34" charset="0"/>
              <a:buChar char="-"/>
            </a:pPr>
            <a:r>
              <a:rPr lang="en-US"/>
              <a:t>Ask for examples of Harmful use</a:t>
            </a:r>
          </a:p>
          <a:p>
            <a:pPr marL="171227" indent="-171227">
              <a:buFont typeface="Calibri" pitchFamily="34" charset="0"/>
              <a:buChar char="-"/>
            </a:pPr>
            <a:r>
              <a:rPr lang="en-US"/>
              <a:t>i.e. Someone who has gastritis/gastric ulcer but continues to drink.</a:t>
            </a:r>
          </a:p>
          <a:p>
            <a:pPr marL="171227" indent="-171227">
              <a:buFont typeface="Calibri" pitchFamily="34" charset="0"/>
              <a:buChar char="-"/>
            </a:pPr>
            <a:r>
              <a:rPr lang="en-US"/>
              <a:t>Someone who has abnormal liver function tests but continues to drink 2-3 drinks per day.</a:t>
            </a:r>
          </a:p>
          <a:p>
            <a:pPr marL="171227" indent="-171227">
              <a:buFont typeface="Calibri" pitchFamily="34" charset="0"/>
              <a:buChar char="-"/>
            </a:pPr>
            <a:r>
              <a:rPr lang="en-US"/>
              <a:t>Someone who gets intoxicated and have a blackout or a hangover, misses work/school because of drinking</a:t>
            </a:r>
          </a:p>
          <a:p>
            <a:pPr marL="171227" indent="-171227"/>
            <a:endParaRPr lang="en-US"/>
          </a:p>
          <a:p>
            <a:pPr marL="171227" indent="-171227"/>
            <a:endParaRPr lang="en-US"/>
          </a:p>
        </p:txBody>
      </p:sp>
      <p:sp>
        <p:nvSpPr>
          <p:cNvPr id="4" name="Slide Number Placeholder 3"/>
          <p:cNvSpPr>
            <a:spLocks noGrp="1"/>
          </p:cNvSpPr>
          <p:nvPr>
            <p:ph type="sldNum" sz="quarter" idx="5"/>
          </p:nvPr>
        </p:nvSpPr>
        <p:spPr/>
        <p:txBody>
          <a:bodyPr/>
          <a:lstStyle/>
          <a:p>
            <a:pPr>
              <a:defRPr/>
            </a:pPr>
            <a:fld id="{0EC7D611-9ED7-4F78-B21D-8CD9E7F15A81}" type="slidenum">
              <a:rPr lang="en-US" smtClean="0"/>
              <a:pPr>
                <a:defRPr/>
              </a:pPr>
              <a:t>39</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p:txBody>
          <a:bodyPr wrap="square" numCol="1" anchor="t" anchorCtr="0" compatLnSpc="1">
            <a:prstTxWarp prst="textNoShape">
              <a:avLst/>
            </a:prstTxWarp>
          </a:bodyPr>
          <a:lstStyle/>
          <a:p>
            <a:pPr marL="171227" lvl="1" indent="-171227">
              <a:defRPr/>
            </a:pPr>
            <a:r>
              <a:rPr lang="en-US" dirty="0"/>
              <a:t>Encourage a discussion about what people think dependence/addition is. </a:t>
            </a:r>
          </a:p>
          <a:p>
            <a:pPr>
              <a:defRPr/>
            </a:pPr>
            <a:r>
              <a:rPr lang="en-US" dirty="0"/>
              <a:t>Explain that dependence ((sometimes called addiction) ) is pattern of symptoms that can fit into different categories, such as:</a:t>
            </a:r>
          </a:p>
          <a:p>
            <a:pPr marL="171227" lvl="1" indent="-171227">
              <a:buFontTx/>
              <a:buAutoNum type="arabicPeriod"/>
              <a:defRPr/>
            </a:pPr>
            <a:r>
              <a:rPr lang="en-US" dirty="0"/>
              <a:t>long term high level of use associated with (a) increased tolerance (you need to take more to get the same effect) and (b) withdrawal symptoms if alcohol is stopped</a:t>
            </a:r>
          </a:p>
          <a:p>
            <a:pPr marL="171227" lvl="1" indent="-171227">
              <a:buFontTx/>
              <a:buAutoNum type="arabicPeriod"/>
              <a:defRPr/>
            </a:pPr>
            <a:r>
              <a:rPr lang="en-US" dirty="0"/>
              <a:t>loss of control over alcohol consumption</a:t>
            </a:r>
          </a:p>
          <a:p>
            <a:pPr marL="171227" lvl="1" indent="-171227">
              <a:buFontTx/>
              <a:buAutoNum type="arabicPeriod"/>
              <a:defRPr/>
            </a:pPr>
            <a:r>
              <a:rPr lang="en-US" dirty="0"/>
              <a:t>reduction in other activities which used to have meaning</a:t>
            </a:r>
          </a:p>
          <a:p>
            <a:pPr marL="171227" lvl="1" indent="-171227">
              <a:defRPr/>
            </a:pPr>
            <a:endParaRPr lang="en-US" u="sng" dirty="0"/>
          </a:p>
          <a:p>
            <a:pPr marL="171227" lvl="1" indent="-171227">
              <a:defRPr/>
            </a:pPr>
            <a:r>
              <a:rPr lang="en-US" b="1" dirty="0"/>
              <a:t>Background knowledge</a:t>
            </a:r>
          </a:p>
          <a:p>
            <a:pPr marL="171227" indent="-171227" eaLnBrk="1" hangingPunct="1">
              <a:spcBef>
                <a:spcPct val="0"/>
              </a:spcBef>
              <a:buFont typeface="Calibri" pitchFamily="34" charset="0"/>
              <a:buChar char="-"/>
              <a:defRPr/>
            </a:pPr>
            <a:r>
              <a:rPr lang="en-GB" dirty="0"/>
              <a:t>If someone has possible harmful/hazardous alcohol use, the healthcare worker must assess for dependence. </a:t>
            </a:r>
          </a:p>
          <a:p>
            <a:pPr marL="171227" indent="-171227" eaLnBrk="1" hangingPunct="1">
              <a:spcBef>
                <a:spcPct val="0"/>
              </a:spcBef>
              <a:buFont typeface="Calibri" pitchFamily="34" charset="0"/>
              <a:buChar char="-"/>
              <a:defRPr/>
            </a:pPr>
            <a:r>
              <a:rPr lang="en-US" dirty="0"/>
              <a:t>When people have both harmful use and dependence, the dependence term is used </a:t>
            </a:r>
            <a:endParaRPr lang="en-GB" dirty="0"/>
          </a:p>
          <a:p>
            <a:pPr eaLnBrk="1" hangingPunct="1">
              <a:spcBef>
                <a:spcPct val="0"/>
              </a:spcBef>
              <a:defRPr/>
            </a:pPr>
            <a:endParaRPr lang="en-US" dirty="0"/>
          </a:p>
          <a:p>
            <a:pPr marL="171227" lvl="1" indent="-171227" eaLnBrk="1" hangingPunct="1">
              <a:spcBef>
                <a:spcPct val="0"/>
              </a:spcBef>
              <a:buFontTx/>
              <a:buChar char="-"/>
              <a:defRPr/>
            </a:pPr>
            <a:r>
              <a:rPr lang="en-US" dirty="0"/>
              <a:t>WHO definition of dependence is a cluster of physiological, behavioural, and cognitive phenomena in which the use of a substance or a class of substances takes on a much higher priority for a given individual than other behaviours that once had greater value.</a:t>
            </a:r>
          </a:p>
          <a:p>
            <a:pPr marL="171227" lvl="1" indent="-171227" eaLnBrk="1" hangingPunct="1">
              <a:spcBef>
                <a:spcPct val="0"/>
              </a:spcBef>
              <a:buFontTx/>
              <a:buChar char="-"/>
              <a:defRPr/>
            </a:pPr>
            <a:endParaRPr lang="en-US" dirty="0"/>
          </a:p>
        </p:txBody>
      </p:sp>
      <p:sp>
        <p:nvSpPr>
          <p:cNvPr id="563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ECAA596-2407-4D1F-9DA9-8178124D9317}" type="slidenum">
              <a:rPr lang="en-US">
                <a:cs typeface="Arial" charset="0"/>
              </a:rPr>
              <a:pPr fontAlgn="base">
                <a:spcBef>
                  <a:spcPct val="0"/>
                </a:spcBef>
                <a:spcAft>
                  <a:spcPct val="0"/>
                </a:spcAft>
                <a:defRPr/>
              </a:pPr>
              <a:t>40</a:t>
            </a:fld>
            <a:endParaRPr lang="en-US" dirty="0">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participants for a definition</a:t>
            </a:r>
            <a:r>
              <a:rPr lang="en-US" baseline="0" dirty="0"/>
              <a:t> of what we mean by </a:t>
            </a:r>
            <a:r>
              <a:rPr lang="en-US" b="1" baseline="0" dirty="0"/>
              <a:t>acute intoxication </a:t>
            </a:r>
            <a:r>
              <a:rPr lang="en-US" baseline="0" dirty="0"/>
              <a:t>before revealing the answer.</a:t>
            </a:r>
            <a:endParaRPr lang="en-US" dirty="0"/>
          </a:p>
        </p:txBody>
      </p:sp>
      <p:sp>
        <p:nvSpPr>
          <p:cNvPr id="4" name="Slide Number Placeholder 3"/>
          <p:cNvSpPr>
            <a:spLocks noGrp="1"/>
          </p:cNvSpPr>
          <p:nvPr>
            <p:ph type="sldNum" sz="quarter" idx="10"/>
          </p:nvPr>
        </p:nvSpPr>
        <p:spPr/>
        <p:txBody>
          <a:bodyPr/>
          <a:lstStyle/>
          <a:p>
            <a:fld id="{96E13F20-F607-7547-AA4F-4EEACDED971D}" type="slidenum">
              <a:rPr lang="en-US" smtClean="0"/>
              <a:pPr/>
              <a:t>42</a:t>
            </a:fld>
            <a:endParaRPr lang="en-US"/>
          </a:p>
        </p:txBody>
      </p:sp>
    </p:spTree>
    <p:extLst>
      <p:ext uri="{BB962C8B-B14F-4D97-AF65-F5344CB8AC3E}">
        <p14:creationId xmlns:p14="http://schemas.microsoft.com/office/powerpoint/2010/main" val="15516406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participants to give</a:t>
            </a:r>
            <a:r>
              <a:rPr lang="en-US" baseline="0" dirty="0"/>
              <a:t> a definition or description of </a:t>
            </a:r>
            <a:r>
              <a:rPr lang="en-US" b="1" baseline="0" dirty="0"/>
              <a:t>withdrawal</a:t>
            </a:r>
            <a:r>
              <a:rPr lang="en-US" baseline="0" dirty="0"/>
              <a:t> before revealing the answer.</a:t>
            </a:r>
            <a:endParaRPr lang="en-US" dirty="0"/>
          </a:p>
        </p:txBody>
      </p:sp>
      <p:sp>
        <p:nvSpPr>
          <p:cNvPr id="4" name="Slide Number Placeholder 3"/>
          <p:cNvSpPr>
            <a:spLocks noGrp="1"/>
          </p:cNvSpPr>
          <p:nvPr>
            <p:ph type="sldNum" sz="quarter" idx="10"/>
          </p:nvPr>
        </p:nvSpPr>
        <p:spPr/>
        <p:txBody>
          <a:bodyPr/>
          <a:lstStyle/>
          <a:p>
            <a:fld id="{96E13F20-F607-7547-AA4F-4EEACDED971D}" type="slidenum">
              <a:rPr lang="en-US" smtClean="0"/>
              <a:pPr/>
              <a:t>43</a:t>
            </a:fld>
            <a:endParaRPr lang="en-US"/>
          </a:p>
        </p:txBody>
      </p:sp>
    </p:spTree>
    <p:extLst>
      <p:ext uri="{BB962C8B-B14F-4D97-AF65-F5344CB8AC3E}">
        <p14:creationId xmlns:p14="http://schemas.microsoft.com/office/powerpoint/2010/main" val="31260340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xfrm>
            <a:off x="1144588" y="685800"/>
            <a:ext cx="4570412" cy="3429000"/>
          </a:xfrm>
          <a:noFill/>
          <a:ln>
            <a:solidFill>
              <a:srgbClr val="000000"/>
            </a:solidFill>
            <a:miter lim="800000"/>
            <a:headEnd/>
            <a:tailEnd/>
          </a:ln>
        </p:spPr>
      </p:sp>
      <p:sp>
        <p:nvSpPr>
          <p:cNvPr id="43010" name="Notes Placeholder 2"/>
          <p:cNvSpPr>
            <a:spLocks noGrp="1"/>
          </p:cNvSpPr>
          <p:nvPr>
            <p:ph type="body" idx="1"/>
          </p:nvPr>
        </p:nvSpPr>
        <p:spPr>
          <a:xfrm>
            <a:off x="685800" y="4343508"/>
            <a:ext cx="5486400" cy="4115014"/>
          </a:xfrm>
          <a:noFill/>
          <a:ln/>
        </p:spPr>
        <p:txBody>
          <a:bodyPr lIns="91440" tIns="45720" rIns="91440" bIns="45720"/>
          <a:lstStyle/>
          <a:p>
            <a:pPr defTabSz="914400">
              <a:lnSpc>
                <a:spcPct val="80000"/>
              </a:lnSpc>
              <a:spcBef>
                <a:spcPct val="0"/>
              </a:spcBef>
              <a:buFontTx/>
              <a:buNone/>
            </a:pPr>
            <a:r>
              <a:rPr lang="en-US" sz="1200" dirty="0"/>
              <a:t>Explain that the neuroscience of </a:t>
            </a:r>
            <a:r>
              <a:rPr lang="en-GB" sz="1200" dirty="0"/>
              <a:t>substance tolerance, dependence and withdrawal is complicated. </a:t>
            </a:r>
          </a:p>
          <a:p>
            <a:pPr defTabSz="914400">
              <a:lnSpc>
                <a:spcPct val="80000"/>
              </a:lnSpc>
              <a:spcBef>
                <a:spcPct val="0"/>
              </a:spcBef>
              <a:buFontTx/>
              <a:buNone/>
            </a:pPr>
            <a:r>
              <a:rPr lang="en-GB" sz="1200" dirty="0"/>
              <a:t>This slide presents an extremely simplified explanation.  </a:t>
            </a:r>
          </a:p>
          <a:p>
            <a:pPr defTabSz="914400">
              <a:lnSpc>
                <a:spcPct val="80000"/>
              </a:lnSpc>
              <a:spcBef>
                <a:spcPct val="0"/>
              </a:spcBef>
              <a:buFontTx/>
              <a:buNone/>
            </a:pPr>
            <a:r>
              <a:rPr lang="en-GB" sz="1200" dirty="0"/>
              <a:t>Participants will not need to remember the contents of this slide exactly but they should remember that there is a neuroscientific basis for substance use problems.</a:t>
            </a:r>
          </a:p>
          <a:p>
            <a:pPr defTabSz="914400">
              <a:lnSpc>
                <a:spcPct val="80000"/>
              </a:lnSpc>
              <a:spcBef>
                <a:spcPct val="0"/>
              </a:spcBef>
              <a:buFontTx/>
              <a:buNone/>
            </a:pPr>
            <a:r>
              <a:rPr lang="en-GB" sz="1200" dirty="0"/>
              <a:t>Explain</a:t>
            </a:r>
            <a:r>
              <a:rPr lang="en-GB" sz="1200" baseline="0" dirty="0"/>
              <a:t> that s</a:t>
            </a:r>
            <a:r>
              <a:rPr lang="en-GB" sz="1200" dirty="0"/>
              <a:t>ubstance dependence is a disease.</a:t>
            </a:r>
            <a:endParaRPr lang="en-US" sz="1200" dirty="0"/>
          </a:p>
        </p:txBody>
      </p:sp>
      <p:sp>
        <p:nvSpPr>
          <p:cNvPr id="43011" name="Slide Number Placeholder 3"/>
          <p:cNvSpPr txBox="1">
            <a:spLocks noGrp="1"/>
          </p:cNvSpPr>
          <p:nvPr/>
        </p:nvSpPr>
        <p:spPr bwMode="auto">
          <a:xfrm>
            <a:off x="3884363" y="8684880"/>
            <a:ext cx="2972535" cy="456986"/>
          </a:xfrm>
          <a:prstGeom prst="rect">
            <a:avLst/>
          </a:prstGeom>
          <a:noFill/>
          <a:ln w="9525">
            <a:noFill/>
            <a:miter lim="800000"/>
            <a:headEnd/>
            <a:tailEnd/>
          </a:ln>
        </p:spPr>
        <p:txBody>
          <a:bodyPr anchor="b"/>
          <a:lstStyle/>
          <a:p>
            <a:pPr algn="r" defTabSz="914400"/>
            <a:fld id="{2DCBA90E-2840-4B68-89FB-C3EF7EC9EECA}" type="slidenum">
              <a:rPr lang="en-AU" sz="1200">
                <a:latin typeface="Calibri" pitchFamily="34" charset="0"/>
              </a:rPr>
              <a:pPr algn="r" defTabSz="914400"/>
              <a:t>44</a:t>
            </a:fld>
            <a:endParaRPr lang="en-AU" sz="1200">
              <a:latin typeface="Calibri"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46582A8-F172-4F29-BE3C-9D4161F5DA54}" type="slidenum">
              <a:rPr lang="en-US">
                <a:cs typeface="Arial" charset="0"/>
              </a:rPr>
              <a:pPr fontAlgn="base">
                <a:spcBef>
                  <a:spcPct val="0"/>
                </a:spcBef>
                <a:spcAft>
                  <a:spcPct val="0"/>
                </a:spcAft>
                <a:defRPr/>
              </a:pPr>
              <a:t>46</a:t>
            </a:fld>
            <a:endParaRPr lang="en-US" dirty="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46582A8-F172-4F29-BE3C-9D4161F5DA54}" type="slidenum">
              <a:rPr lang="en-US">
                <a:cs typeface="Arial" charset="0"/>
              </a:rPr>
              <a:pPr fontAlgn="base">
                <a:spcBef>
                  <a:spcPct val="0"/>
                </a:spcBef>
                <a:spcAft>
                  <a:spcPct val="0"/>
                </a:spcAft>
                <a:defRPr/>
              </a:pPr>
              <a:t>3</a:t>
            </a:fld>
            <a:endParaRPr lang="en-US" dirty="0">
              <a:cs typeface="Arial" charset="0"/>
            </a:endParaRPr>
          </a:p>
        </p:txBody>
      </p:sp>
    </p:spTree>
    <p:extLst>
      <p:ext uri="{BB962C8B-B14F-4D97-AF65-F5344CB8AC3E}">
        <p14:creationId xmlns:p14="http://schemas.microsoft.com/office/powerpoint/2010/main" val="42466719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r>
              <a:rPr lang="en-GB" dirty="0"/>
              <a:t>Explain that if you are going to assess the person, you must do a general physical exam to look for the other diseases and check for the complications of chronic alcohol use. </a:t>
            </a:r>
          </a:p>
          <a:p>
            <a:pPr eaLnBrk="1" hangingPunct="1">
              <a:spcBef>
                <a:spcPct val="0"/>
              </a:spcBef>
              <a:buFontTx/>
              <a:buChar char="-"/>
            </a:pPr>
            <a:r>
              <a:rPr lang="en-GB" dirty="0"/>
              <a:t>If available, some blood tests are also useful: </a:t>
            </a:r>
          </a:p>
          <a:p>
            <a:pPr marL="741984" lvl="1" indent="-285379" eaLnBrk="1" hangingPunct="1">
              <a:spcBef>
                <a:spcPct val="0"/>
              </a:spcBef>
              <a:buFontTx/>
              <a:buChar char="-"/>
            </a:pPr>
            <a:r>
              <a:rPr lang="en-GB" dirty="0"/>
              <a:t>Often there will be macrocytosis, and raised liver enzymes, in particular GGT.</a:t>
            </a:r>
          </a:p>
          <a:p>
            <a:pPr eaLnBrk="1" hangingPunct="1">
              <a:spcBef>
                <a:spcPct val="0"/>
              </a:spcBef>
            </a:pPr>
            <a:endParaRPr lang="en-GB" dirty="0"/>
          </a:p>
          <a:p>
            <a:pPr eaLnBrk="1" hangingPunct="1">
              <a:spcBef>
                <a:spcPct val="0"/>
              </a:spcBef>
            </a:pPr>
            <a:endParaRPr lang="en-GB" dirty="0"/>
          </a:p>
          <a:p>
            <a:pPr eaLnBrk="1" hangingPunct="1">
              <a:spcBef>
                <a:spcPct val="0"/>
              </a:spcBef>
            </a:pPr>
            <a:endParaRPr lang="en-US" b="1" i="1" u="sng" dirty="0"/>
          </a:p>
        </p:txBody>
      </p:sp>
      <p:sp>
        <p:nvSpPr>
          <p:cNvPr id="604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D004C5D-22E0-4392-AE6E-763626D25333}" type="slidenum">
              <a:rPr lang="en-US">
                <a:cs typeface="Arial" charset="0"/>
              </a:rPr>
              <a:pPr fontAlgn="base">
                <a:spcBef>
                  <a:spcPct val="0"/>
                </a:spcBef>
                <a:spcAft>
                  <a:spcPct val="0"/>
                </a:spcAft>
                <a:defRPr/>
              </a:pPr>
              <a:t>47</a:t>
            </a:fld>
            <a:endParaRPr lang="en-US" dirty="0">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Rot="1" noChangeAspect="1" noTextEdit="1"/>
          </p:cNvSpPr>
          <p:nvPr>
            <p:ph type="sldImg"/>
          </p:nvPr>
        </p:nvSpPr>
        <p:spPr bwMode="auto">
          <a:noFill/>
          <a:ln>
            <a:solidFill>
              <a:srgbClr val="000000"/>
            </a:solidFill>
            <a:miter lim="800000"/>
            <a:headEnd/>
            <a:tailEnd/>
          </a:ln>
        </p:spPr>
      </p:sp>
      <p:sp>
        <p:nvSpPr>
          <p:cNvPr id="83970" name="Rectangle 3"/>
          <p:cNvSpPr>
            <a:spLocks noGrp="1"/>
          </p:cNvSpPr>
          <p:nvPr>
            <p:ph type="body" idx="1"/>
          </p:nvPr>
        </p:nvSpPr>
        <p:spPr bwMode="auto">
          <a:noFill/>
        </p:spPr>
        <p:txBody>
          <a:bodyPr wrap="square" numCol="1" anchor="t" anchorCtr="0" compatLnSpc="1">
            <a:prstTxWarp prst="textNoShape">
              <a:avLst/>
            </a:prstTxWarp>
          </a:bodyPr>
          <a:lstStyle/>
          <a:p>
            <a:pPr>
              <a:buFontTx/>
              <a:buChar char="-"/>
            </a:pPr>
            <a:r>
              <a:rPr lang="en-GB" dirty="0"/>
              <a:t>Explain that the focus of the management of alcohol use disorders is brief interventions.</a:t>
            </a:r>
          </a:p>
          <a:p>
            <a:pPr>
              <a:buFontTx/>
              <a:buChar char="-"/>
            </a:pPr>
            <a:r>
              <a:rPr lang="en-US" dirty="0"/>
              <a:t>Brief intervention does not just mean a short intervention. It is a very specific term for a specific type of intervention</a:t>
            </a:r>
            <a:endParaRPr lang="en-GB"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bwMode="auto">
          <a:noFill/>
          <a:ln>
            <a:solidFill>
              <a:srgbClr val="000000"/>
            </a:solidFill>
            <a:miter lim="800000"/>
            <a:headEnd/>
            <a:tailEnd/>
          </a:ln>
        </p:spPr>
      </p:sp>
      <p:sp>
        <p:nvSpPr>
          <p:cNvPr id="860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r>
              <a:rPr lang="en-GB" dirty="0"/>
              <a:t>Ask the group to read the two sections as displayed on the slide. </a:t>
            </a:r>
          </a:p>
          <a:p>
            <a:pPr eaLnBrk="1" hangingPunct="1">
              <a:spcBef>
                <a:spcPct val="0"/>
              </a:spcBef>
              <a:buFontTx/>
              <a:buChar char="-"/>
            </a:pPr>
            <a:r>
              <a:rPr lang="en-GB" dirty="0"/>
              <a:t>Allow 5 minutes for each section.</a:t>
            </a:r>
          </a:p>
          <a:p>
            <a:pPr eaLnBrk="1" hangingPunct="1">
              <a:spcBef>
                <a:spcPct val="0"/>
              </a:spcBef>
              <a:buFontTx/>
              <a:buChar char="-"/>
            </a:pPr>
            <a:r>
              <a:rPr lang="en-GB" dirty="0"/>
              <a:t>Explain that the next few slides will go into brief interventions in more detail.</a:t>
            </a:r>
          </a:p>
          <a:p>
            <a:pPr eaLnBrk="1" hangingPunct="1">
              <a:spcBef>
                <a:spcPct val="0"/>
              </a:spcBef>
            </a:pPr>
            <a:endParaRPr lang="en-US" dirty="0"/>
          </a:p>
        </p:txBody>
      </p:sp>
      <p:sp>
        <p:nvSpPr>
          <p:cNvPr id="727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52B4D22-9125-40F5-AE5F-BE7571DB9D03}" type="slidenum">
              <a:rPr lang="en-US">
                <a:cs typeface="Arial" charset="0"/>
              </a:rPr>
              <a:pPr fontAlgn="base">
                <a:spcBef>
                  <a:spcPct val="0"/>
                </a:spcBef>
                <a:spcAft>
                  <a:spcPct val="0"/>
                </a:spcAft>
                <a:defRPr/>
              </a:pPr>
              <a:t>49</a:t>
            </a:fld>
            <a:endParaRPr lang="en-US" dirty="0">
              <a:cs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bwMode="auto">
          <a:noFill/>
          <a:ln>
            <a:solidFill>
              <a:srgbClr val="000000"/>
            </a:solidFill>
            <a:miter lim="800000"/>
            <a:headEnd/>
            <a:tailEnd/>
          </a:ln>
        </p:spPr>
      </p:sp>
      <p:sp>
        <p:nvSpPr>
          <p:cNvPr id="860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r>
              <a:rPr lang="en-GB" dirty="0"/>
              <a:t>Ask the group to read the two sections as displayed on the slide. </a:t>
            </a:r>
          </a:p>
          <a:p>
            <a:pPr eaLnBrk="1" hangingPunct="1">
              <a:spcBef>
                <a:spcPct val="0"/>
              </a:spcBef>
              <a:buFontTx/>
              <a:buChar char="-"/>
            </a:pPr>
            <a:r>
              <a:rPr lang="en-GB" dirty="0"/>
              <a:t>Allow 5 minutes for each section.</a:t>
            </a:r>
          </a:p>
          <a:p>
            <a:pPr eaLnBrk="1" hangingPunct="1">
              <a:spcBef>
                <a:spcPct val="0"/>
              </a:spcBef>
              <a:buFontTx/>
              <a:buChar char="-"/>
            </a:pPr>
            <a:r>
              <a:rPr lang="en-GB" dirty="0"/>
              <a:t>Explain that the next few slides will go into brief interventions in more detail.</a:t>
            </a:r>
          </a:p>
          <a:p>
            <a:pPr eaLnBrk="1" hangingPunct="1">
              <a:spcBef>
                <a:spcPct val="0"/>
              </a:spcBef>
            </a:pPr>
            <a:endParaRPr lang="en-US" dirty="0"/>
          </a:p>
        </p:txBody>
      </p:sp>
      <p:sp>
        <p:nvSpPr>
          <p:cNvPr id="727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52B4D22-9125-40F5-AE5F-BE7571DB9D03}" type="slidenum">
              <a:rPr lang="en-US">
                <a:cs typeface="Arial" charset="0"/>
              </a:rPr>
              <a:pPr fontAlgn="base">
                <a:spcBef>
                  <a:spcPct val="0"/>
                </a:spcBef>
                <a:spcAft>
                  <a:spcPct val="0"/>
                </a:spcAft>
                <a:defRPr/>
              </a:pPr>
              <a:t>50</a:t>
            </a:fld>
            <a:endParaRPr lang="en-US" dirty="0">
              <a:cs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Rot="1" noChangeAspect="1" noTextEdit="1"/>
          </p:cNvSpPr>
          <p:nvPr>
            <p:ph type="sldImg"/>
          </p:nvPr>
        </p:nvSpPr>
        <p:spPr bwMode="auto">
          <a:noFill/>
          <a:ln>
            <a:solidFill>
              <a:srgbClr val="000000"/>
            </a:solidFill>
            <a:miter lim="800000"/>
            <a:headEnd/>
            <a:tailEnd/>
          </a:ln>
        </p:spPr>
      </p:sp>
      <p:sp>
        <p:nvSpPr>
          <p:cNvPr id="88066" name="Rectangle 3"/>
          <p:cNvSpPr>
            <a:spLocks noGrp="1"/>
          </p:cNvSpPr>
          <p:nvPr>
            <p:ph type="body" idx="1"/>
          </p:nvPr>
        </p:nvSpPr>
        <p:spPr bwMode="auto">
          <a:noFill/>
        </p:spPr>
        <p:txBody>
          <a:bodyPr wrap="square" numCol="1" anchor="t" anchorCtr="0" compatLnSpc="1">
            <a:prstTxWarp prst="textNoShape">
              <a:avLst/>
            </a:prstTxWarp>
          </a:bodyPr>
          <a:lstStyle/>
          <a:p>
            <a:pPr>
              <a:buFontTx/>
              <a:buChar char="-"/>
            </a:pPr>
            <a:r>
              <a:rPr lang="en-US" dirty="0"/>
              <a:t>Explain that the first step of a brief intervention is sharing the results.</a:t>
            </a:r>
          </a:p>
          <a:p>
            <a:pPr>
              <a:buFontTx/>
              <a:buChar char="-"/>
            </a:pPr>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Rot="1" noChangeAspect="1" noTextEdit="1"/>
          </p:cNvSpPr>
          <p:nvPr>
            <p:ph type="sldImg"/>
          </p:nvPr>
        </p:nvSpPr>
        <p:spPr bwMode="auto">
          <a:noFill/>
          <a:ln>
            <a:solidFill>
              <a:srgbClr val="000000"/>
            </a:solidFill>
            <a:miter lim="800000"/>
            <a:headEnd/>
            <a:tailEnd/>
          </a:ln>
        </p:spPr>
      </p:sp>
      <p:sp>
        <p:nvSpPr>
          <p:cNvPr id="92162" name="Rectangle 3"/>
          <p:cNvSpPr>
            <a:spLocks noGrp="1"/>
          </p:cNvSpPr>
          <p:nvPr>
            <p:ph type="body" idx="1"/>
          </p:nvPr>
        </p:nvSpPr>
        <p:spPr bwMode="auto">
          <a:noFill/>
        </p:spPr>
        <p:txBody>
          <a:bodyPr wrap="square" numCol="1" anchor="t" anchorCtr="0" compatLnSpc="1">
            <a:prstTxWarp prst="textNoShape">
              <a:avLst/>
            </a:prstTxWarp>
          </a:bodyPr>
          <a:lstStyle/>
          <a:p>
            <a:pPr>
              <a:buFontTx/>
              <a:buChar char="-"/>
            </a:pPr>
            <a:r>
              <a:rPr lang="en-GB" dirty="0"/>
              <a:t>Explain that the assessment can give an idea about whether or not people are ready to change their drinking habits.</a:t>
            </a:r>
          </a:p>
          <a:p>
            <a:pPr>
              <a:buFontTx/>
              <a:buChar char="-"/>
            </a:pPr>
            <a:endParaRPr lang="en-US" dirty="0"/>
          </a:p>
          <a:p>
            <a:r>
              <a:rPr lang="en-GB" dirty="0"/>
              <a:t>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Rot="1" noChangeAspect="1" noTextEdit="1"/>
          </p:cNvSpPr>
          <p:nvPr>
            <p:ph type="sldImg"/>
          </p:nvPr>
        </p:nvSpPr>
        <p:spPr bwMode="auto">
          <a:noFill/>
          <a:ln>
            <a:solidFill>
              <a:srgbClr val="000000"/>
            </a:solidFill>
            <a:miter lim="800000"/>
            <a:headEnd/>
            <a:tailEnd/>
          </a:ln>
        </p:spPr>
      </p:sp>
      <p:sp>
        <p:nvSpPr>
          <p:cNvPr id="94210" name="Rectangle 3"/>
          <p:cNvSpPr>
            <a:spLocks noGrp="1"/>
          </p:cNvSpPr>
          <p:nvPr>
            <p:ph type="body" idx="1"/>
          </p:nvPr>
        </p:nvSpPr>
        <p:spPr bwMode="auto">
          <a:noFill/>
        </p:spPr>
        <p:txBody>
          <a:bodyPr wrap="square" numCol="1" anchor="t" anchorCtr="0" compatLnSpc="1">
            <a:prstTxWarp prst="textNoShape">
              <a:avLst/>
            </a:prstTxWarp>
          </a:bodyPr>
          <a:lstStyle/>
          <a:p>
            <a:pPr>
              <a:buFontTx/>
              <a:buChar char="-"/>
            </a:pPr>
            <a:r>
              <a:rPr lang="en-GB" dirty="0"/>
              <a:t>Note that even if the person does not cut down or quit immediately, </a:t>
            </a:r>
            <a:r>
              <a:rPr lang="en-GB" altLang="zh-CN" dirty="0"/>
              <a:t>advice from health staff has been shown to lower rates of drinking.</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bwMode="auto">
          <a:noFill/>
          <a:ln>
            <a:solidFill>
              <a:srgbClr val="000000"/>
            </a:solidFill>
            <a:miter lim="800000"/>
            <a:headEnd/>
            <a:tailEnd/>
          </a:ln>
        </p:spPr>
      </p:sp>
      <p:sp>
        <p:nvSpPr>
          <p:cNvPr id="860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r>
              <a:rPr lang="en-GB" dirty="0"/>
              <a:t>Ask the group to read the two sections as displayed on the slide. </a:t>
            </a:r>
          </a:p>
          <a:p>
            <a:pPr eaLnBrk="1" hangingPunct="1">
              <a:spcBef>
                <a:spcPct val="0"/>
              </a:spcBef>
              <a:buFontTx/>
              <a:buChar char="-"/>
            </a:pPr>
            <a:r>
              <a:rPr lang="en-GB" dirty="0"/>
              <a:t>Allow 5 minutes for each section.</a:t>
            </a:r>
          </a:p>
          <a:p>
            <a:pPr eaLnBrk="1" hangingPunct="1">
              <a:spcBef>
                <a:spcPct val="0"/>
              </a:spcBef>
              <a:buFontTx/>
              <a:buChar char="-"/>
            </a:pPr>
            <a:r>
              <a:rPr lang="en-GB" dirty="0"/>
              <a:t>Explain that the next few slides will go into brief interventions in more detail.</a:t>
            </a:r>
          </a:p>
          <a:p>
            <a:pPr eaLnBrk="1" hangingPunct="1">
              <a:spcBef>
                <a:spcPct val="0"/>
              </a:spcBef>
            </a:pPr>
            <a:endParaRPr lang="en-US" dirty="0"/>
          </a:p>
        </p:txBody>
      </p:sp>
      <p:sp>
        <p:nvSpPr>
          <p:cNvPr id="727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52B4D22-9125-40F5-AE5F-BE7571DB9D03}" type="slidenum">
              <a:rPr lang="en-US">
                <a:cs typeface="Arial" charset="0"/>
              </a:rPr>
              <a:pPr fontAlgn="base">
                <a:spcBef>
                  <a:spcPct val="0"/>
                </a:spcBef>
                <a:spcAft>
                  <a:spcPct val="0"/>
                </a:spcAft>
                <a:defRPr/>
              </a:pPr>
              <a:t>54</a:t>
            </a:fld>
            <a:endParaRPr lang="en-US" dirty="0">
              <a:cs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noTextEdit="1"/>
          </p:cNvSpPr>
          <p:nvPr>
            <p:ph type="sldImg"/>
          </p:nvPr>
        </p:nvSpPr>
        <p:spPr bwMode="auto">
          <a:noFill/>
          <a:ln>
            <a:solidFill>
              <a:srgbClr val="000000"/>
            </a:solidFill>
            <a:miter lim="800000"/>
            <a:headEnd/>
            <a:tailEnd/>
          </a:ln>
        </p:spPr>
      </p:sp>
      <p:sp>
        <p:nvSpPr>
          <p:cNvPr id="983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spcBef>
                <a:spcPct val="0"/>
              </a:spcBef>
            </a:pPr>
            <a:r>
              <a:rPr lang="en-GB" b="1" dirty="0"/>
              <a:t>Role play </a:t>
            </a:r>
            <a:br>
              <a:rPr lang="en-GB" b="1" dirty="0"/>
            </a:br>
            <a:r>
              <a:rPr lang="en-GB" b="1" dirty="0"/>
              <a:t>Duration: </a:t>
            </a:r>
            <a:r>
              <a:rPr lang="en-GB" dirty="0"/>
              <a:t>45 minutes</a:t>
            </a:r>
          </a:p>
          <a:p>
            <a:pPr eaLnBrk="1" hangingPunct="1">
              <a:lnSpc>
                <a:spcPct val="80000"/>
              </a:lnSpc>
              <a:spcBef>
                <a:spcPct val="0"/>
              </a:spcBef>
            </a:pPr>
            <a:r>
              <a:rPr lang="en-GB" b="1" dirty="0"/>
              <a:t>Purpose: </a:t>
            </a:r>
            <a:r>
              <a:rPr lang="en-GB" dirty="0"/>
              <a:t>This role play allows participants to practice delivering brief interventions</a:t>
            </a:r>
          </a:p>
          <a:p>
            <a:pPr eaLnBrk="1" hangingPunct="1">
              <a:lnSpc>
                <a:spcPct val="80000"/>
              </a:lnSpc>
              <a:spcBef>
                <a:spcPct val="0"/>
              </a:spcBef>
            </a:pPr>
            <a:r>
              <a:rPr lang="en-GB" b="1" dirty="0"/>
              <a:t>Instructions:</a:t>
            </a:r>
          </a:p>
          <a:p>
            <a:pPr eaLnBrk="1" hangingPunct="1">
              <a:lnSpc>
                <a:spcPct val="80000"/>
              </a:lnSpc>
              <a:spcBef>
                <a:spcPct val="0"/>
              </a:spcBef>
              <a:buFontTx/>
              <a:buChar char="-"/>
            </a:pPr>
            <a:r>
              <a:rPr lang="en-GB" dirty="0"/>
              <a:t>Explain that talking about issues like alcohol use is a skill that must be developed.</a:t>
            </a:r>
          </a:p>
          <a:p>
            <a:pPr eaLnBrk="1" hangingPunct="1">
              <a:lnSpc>
                <a:spcPct val="80000"/>
              </a:lnSpc>
              <a:spcBef>
                <a:spcPct val="0"/>
              </a:spcBef>
              <a:buFontTx/>
              <a:buChar char="-"/>
            </a:pPr>
            <a:r>
              <a:rPr lang="en-GB" dirty="0"/>
              <a:t>Explain that this is a continuation of the same case from earlier in the module. </a:t>
            </a:r>
          </a:p>
          <a:p>
            <a:pPr eaLnBrk="1" hangingPunct="1">
              <a:lnSpc>
                <a:spcPct val="80000"/>
              </a:lnSpc>
              <a:spcBef>
                <a:spcPct val="0"/>
              </a:spcBef>
              <a:buFontTx/>
              <a:buChar char="-"/>
            </a:pPr>
            <a:r>
              <a:rPr lang="en-GB" dirty="0"/>
              <a:t>The facilitator will play Mr Sana.</a:t>
            </a:r>
          </a:p>
          <a:p>
            <a:pPr eaLnBrk="1" hangingPunct="1">
              <a:lnSpc>
                <a:spcPct val="80000"/>
              </a:lnSpc>
              <a:spcBef>
                <a:spcPct val="0"/>
              </a:spcBef>
              <a:buFontTx/>
              <a:buChar char="-"/>
            </a:pPr>
            <a:r>
              <a:rPr lang="en-GB" dirty="0"/>
              <a:t>The facilitator should ask for a volunteer from the group to play the healthcare worker who will offer the brief intervention.</a:t>
            </a:r>
          </a:p>
          <a:p>
            <a:pPr eaLnBrk="1" hangingPunct="1">
              <a:lnSpc>
                <a:spcPct val="80000"/>
              </a:lnSpc>
              <a:spcBef>
                <a:spcPct val="0"/>
              </a:spcBef>
              <a:buFontTx/>
              <a:buChar char="-"/>
            </a:pPr>
            <a:r>
              <a:rPr lang="en-GB" dirty="0"/>
              <a:t>The participant and the facilitator are to be seated in front of the group. </a:t>
            </a:r>
          </a:p>
          <a:p>
            <a:pPr eaLnBrk="1" hangingPunct="1">
              <a:lnSpc>
                <a:spcPct val="80000"/>
              </a:lnSpc>
              <a:spcBef>
                <a:spcPct val="0"/>
              </a:spcBef>
              <a:buFontTx/>
              <a:buChar char="-"/>
            </a:pPr>
            <a:r>
              <a:rPr lang="en-GB" dirty="0"/>
              <a:t>The healthcare worker should begin the conversation by asking what happened. </a:t>
            </a:r>
          </a:p>
          <a:p>
            <a:pPr eaLnBrk="1" hangingPunct="1">
              <a:lnSpc>
                <a:spcPct val="80000"/>
              </a:lnSpc>
              <a:spcBef>
                <a:spcPct val="0"/>
              </a:spcBef>
              <a:buFontTx/>
              <a:buChar char="-"/>
            </a:pPr>
            <a:r>
              <a:rPr lang="en-GB" dirty="0"/>
              <a:t>The healthcare worker should speak to Mr. Sana about his alcohol use according to the mhGAP-IG section on Brief Interventions on page 62. </a:t>
            </a:r>
          </a:p>
          <a:p>
            <a:pPr eaLnBrk="1" hangingPunct="1">
              <a:lnSpc>
                <a:spcPct val="80000"/>
              </a:lnSpc>
              <a:spcBef>
                <a:spcPct val="0"/>
              </a:spcBef>
              <a:buFontTx/>
              <a:buChar char="-"/>
            </a:pPr>
            <a:r>
              <a:rPr lang="en-GB" dirty="0"/>
              <a:t>Encourage the healthcare worker to use the guide as the role play is happening. </a:t>
            </a:r>
          </a:p>
          <a:p>
            <a:pPr eaLnBrk="1" hangingPunct="1">
              <a:lnSpc>
                <a:spcPct val="80000"/>
              </a:lnSpc>
              <a:spcBef>
                <a:spcPct val="0"/>
              </a:spcBef>
              <a:buFontTx/>
              <a:buChar char="-"/>
            </a:pPr>
            <a:r>
              <a:rPr lang="en-GB" dirty="0"/>
              <a:t>Allow the role play to continue for 5 minutes and then interrupt and ask the healthcare worker how things are going. What is going well. What could be better.  </a:t>
            </a:r>
          </a:p>
          <a:p>
            <a:pPr eaLnBrk="1" hangingPunct="1">
              <a:lnSpc>
                <a:spcPct val="80000"/>
              </a:lnSpc>
              <a:spcBef>
                <a:spcPct val="0"/>
              </a:spcBef>
              <a:buFontTx/>
              <a:buChar char="-"/>
            </a:pPr>
            <a:r>
              <a:rPr lang="en-GB" dirty="0"/>
              <a:t>Then ask the group for examples of things the healthcare worker is doing well and what could be improved. </a:t>
            </a:r>
          </a:p>
          <a:p>
            <a:pPr eaLnBrk="1" hangingPunct="1">
              <a:lnSpc>
                <a:spcPct val="80000"/>
              </a:lnSpc>
              <a:spcBef>
                <a:spcPct val="0"/>
              </a:spcBef>
              <a:buFontTx/>
              <a:buChar char="-"/>
            </a:pPr>
            <a:r>
              <a:rPr lang="en-GB" dirty="0"/>
              <a:t>With the new advice, allow the healthcare worker to continue the assessment for another 5 minutes. </a:t>
            </a:r>
          </a:p>
          <a:p>
            <a:pPr eaLnBrk="1" hangingPunct="1">
              <a:lnSpc>
                <a:spcPct val="80000"/>
              </a:lnSpc>
              <a:spcBef>
                <a:spcPct val="0"/>
              </a:spcBef>
              <a:buFontTx/>
              <a:buChar char="-"/>
            </a:pPr>
            <a:r>
              <a:rPr lang="en-GB" dirty="0"/>
              <a:t>Repeat the process of feedback as outlined above. </a:t>
            </a:r>
          </a:p>
          <a:p>
            <a:pPr eaLnBrk="1" hangingPunct="1">
              <a:lnSpc>
                <a:spcPct val="80000"/>
              </a:lnSpc>
              <a:spcBef>
                <a:spcPct val="0"/>
              </a:spcBef>
              <a:buFontTx/>
              <a:buChar char="-"/>
            </a:pPr>
            <a:endParaRPr lang="en-GB" dirty="0"/>
          </a:p>
          <a:p>
            <a:pPr eaLnBrk="1" hangingPunct="1">
              <a:lnSpc>
                <a:spcPct val="80000"/>
              </a:lnSpc>
              <a:spcBef>
                <a:spcPct val="0"/>
              </a:spcBef>
            </a:pPr>
            <a:r>
              <a:rPr lang="en-GB" b="1" dirty="0"/>
              <a:t>Group role play</a:t>
            </a:r>
          </a:p>
          <a:p>
            <a:pPr eaLnBrk="1" hangingPunct="1">
              <a:lnSpc>
                <a:spcPct val="80000"/>
              </a:lnSpc>
              <a:spcBef>
                <a:spcPct val="0"/>
              </a:spcBef>
              <a:buFontTx/>
              <a:buChar char="-"/>
            </a:pPr>
            <a:r>
              <a:rPr lang="en-GB" dirty="0"/>
              <a:t>Once completed, </a:t>
            </a:r>
            <a:r>
              <a:rPr lang="en-GB" dirty="0" err="1"/>
              <a:t>devide</a:t>
            </a:r>
            <a:r>
              <a:rPr lang="en-GB" dirty="0"/>
              <a:t> the participants into group of 3. </a:t>
            </a:r>
          </a:p>
          <a:p>
            <a:pPr eaLnBrk="1" hangingPunct="1">
              <a:lnSpc>
                <a:spcPct val="80000"/>
              </a:lnSpc>
              <a:spcBef>
                <a:spcPct val="0"/>
              </a:spcBef>
              <a:buFontTx/>
              <a:buChar char="-"/>
            </a:pPr>
            <a:r>
              <a:rPr lang="en-GB" dirty="0"/>
              <a:t>Repeat the entire role play within the group.</a:t>
            </a:r>
          </a:p>
          <a:p>
            <a:pPr eaLnBrk="1" hangingPunct="1">
              <a:lnSpc>
                <a:spcPct val="80000"/>
              </a:lnSpc>
              <a:spcBef>
                <a:spcPct val="0"/>
              </a:spcBef>
              <a:buFontTx/>
              <a:buChar char="-"/>
            </a:pPr>
            <a:r>
              <a:rPr lang="en-GB" dirty="0"/>
              <a:t>After 5 min, ask to switch roles.</a:t>
            </a:r>
          </a:p>
          <a:p>
            <a:pPr eaLnBrk="1" hangingPunct="1">
              <a:lnSpc>
                <a:spcPct val="80000"/>
              </a:lnSpc>
              <a:spcBef>
                <a:spcPct val="0"/>
              </a:spcBef>
              <a:buFontTx/>
              <a:buChar char="-"/>
            </a:pPr>
            <a:r>
              <a:rPr lang="en-GB" dirty="0"/>
              <a:t>The members of the group should all switch roles so a new person is giving the brief intervention. </a:t>
            </a:r>
          </a:p>
          <a:p>
            <a:pPr eaLnBrk="1" hangingPunct="1">
              <a:lnSpc>
                <a:spcPct val="80000"/>
              </a:lnSpc>
              <a:spcBef>
                <a:spcPct val="0"/>
              </a:spcBef>
              <a:buFontTx/>
              <a:buChar char="-"/>
            </a:pPr>
            <a:r>
              <a:rPr lang="en-GB" dirty="0"/>
              <a:t>Repeat the role play again so that all three members of the group have had an opportunity to deliver the brief intervention. </a:t>
            </a:r>
          </a:p>
          <a:p>
            <a:pPr eaLnBrk="1" hangingPunct="1">
              <a:lnSpc>
                <a:spcPct val="80000"/>
              </a:lnSpc>
              <a:spcBef>
                <a:spcPct val="25000"/>
              </a:spcBef>
              <a:spcAft>
                <a:spcPct val="30000"/>
              </a:spcAft>
            </a:pPr>
            <a:endParaRPr lang="en-GB" dirty="0">
              <a:solidFill>
                <a:srgbClr val="339933"/>
              </a:solidFill>
              <a:cs typeface="Arial" charset="0"/>
            </a:endParaRPr>
          </a:p>
          <a:p>
            <a:r>
              <a:rPr lang="en-GB" b="1" dirty="0"/>
              <a:t>Feedback questions</a:t>
            </a:r>
            <a:endParaRPr lang="en-US" dirty="0"/>
          </a:p>
          <a:p>
            <a:pPr lvl="0"/>
            <a:r>
              <a:rPr lang="en-US" dirty="0"/>
              <a:t>After the </a:t>
            </a:r>
            <a:r>
              <a:rPr lang="en-US" dirty="0" err="1"/>
              <a:t>roleplay</a:t>
            </a:r>
            <a:r>
              <a:rPr lang="en-US" dirty="0"/>
              <a:t>, ask below questions in the plenary for 5 minutes.</a:t>
            </a:r>
          </a:p>
          <a:p>
            <a:r>
              <a:rPr lang="en-US" u="sng" dirty="0"/>
              <a:t> Healthcare provider</a:t>
            </a:r>
            <a:endParaRPr lang="en-US" dirty="0"/>
          </a:p>
          <a:p>
            <a:pPr lvl="0"/>
            <a:r>
              <a:rPr lang="en-US" dirty="0"/>
              <a:t>How did it feel to administer a brief intervention?</a:t>
            </a:r>
          </a:p>
          <a:p>
            <a:pPr lvl="0"/>
            <a:r>
              <a:rPr lang="en-US" dirty="0"/>
              <a:t>Did you feel any resistance from client?</a:t>
            </a:r>
          </a:p>
          <a:p>
            <a:pPr lvl="0"/>
            <a:r>
              <a:rPr lang="en-US" dirty="0"/>
              <a:t>Do you think this might work with your clients?</a:t>
            </a:r>
          </a:p>
          <a:p>
            <a:r>
              <a:rPr lang="en-US" u="sng" dirty="0"/>
              <a:t> Person with possible alcohol</a:t>
            </a:r>
            <a:endParaRPr lang="en-US" dirty="0"/>
          </a:p>
          <a:p>
            <a:pPr lvl="0"/>
            <a:r>
              <a:rPr lang="en-US" dirty="0"/>
              <a:t>How did it feel to receive the brief intervention?</a:t>
            </a:r>
          </a:p>
          <a:p>
            <a:pPr lvl="0"/>
            <a:r>
              <a:rPr lang="en-US" dirty="0"/>
              <a:t>Would you feel inclined to change your behaviour as a result?</a:t>
            </a:r>
          </a:p>
        </p:txBody>
      </p:sp>
      <p:sp>
        <p:nvSpPr>
          <p:cNvPr id="82947" name="Slide Number Placeholder 3"/>
          <p:cNvSpPr txBox="1">
            <a:spLocks noGrp="1"/>
          </p:cNvSpPr>
          <p:nvPr/>
        </p:nvSpPr>
        <p:spPr bwMode="auto">
          <a:xfrm>
            <a:off x="3849953" y="9428801"/>
            <a:ext cx="2946636" cy="495522"/>
          </a:xfrm>
          <a:prstGeom prst="rect">
            <a:avLst/>
          </a:prstGeom>
          <a:noFill/>
          <a:ln>
            <a:miter lim="800000"/>
            <a:headEnd/>
            <a:tailEnd/>
          </a:ln>
        </p:spPr>
        <p:txBody>
          <a:bodyPr lIns="91321" tIns="45661" rIns="91321" bIns="45661" anchor="b"/>
          <a:lstStyle/>
          <a:p>
            <a:pPr algn="r">
              <a:defRPr/>
            </a:pPr>
            <a:fld id="{19E4F098-8A14-4830-A19F-361480F36228}" type="slidenum">
              <a:rPr lang="en-US" sz="1200">
                <a:latin typeface="+mn-lt"/>
              </a:rPr>
              <a:pPr algn="r">
                <a:defRPr/>
              </a:pPr>
              <a:t>55</a:t>
            </a:fld>
            <a:endParaRPr lang="en-US" sz="1200" dirty="0">
              <a:latin typeface="+mn-lt"/>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p:cNvSpPr>
          <p:nvPr>
            <p:ph type="sldImg"/>
          </p:nvPr>
        </p:nvSpPr>
        <p:spPr bwMode="auto">
          <a:noFill/>
          <a:ln>
            <a:solidFill>
              <a:srgbClr val="000000"/>
            </a:solidFill>
            <a:miter lim="800000"/>
            <a:headEnd/>
            <a:tailEnd/>
          </a:ln>
        </p:spPr>
      </p:sp>
      <p:sp>
        <p:nvSpPr>
          <p:cNvPr id="1126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r>
              <a:rPr lang="en-GB" dirty="0"/>
              <a:t>Ask for question and comments from the group. </a:t>
            </a:r>
          </a:p>
          <a:p>
            <a:pPr eaLnBrk="1" hangingPunct="1">
              <a:spcBef>
                <a:spcPct val="0"/>
              </a:spcBef>
              <a:buFontTx/>
              <a:buChar char="-"/>
            </a:pPr>
            <a:endParaRPr lang="en-GB" dirty="0"/>
          </a:p>
        </p:txBody>
      </p:sp>
      <p:sp>
        <p:nvSpPr>
          <p:cNvPr id="972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9B491C-E60F-4012-B6A7-4F37517AC51D}" type="slidenum">
              <a:rPr lang="en-US">
                <a:cs typeface="Arial" charset="0"/>
              </a:rPr>
              <a:pPr fontAlgn="base">
                <a:spcBef>
                  <a:spcPct val="0"/>
                </a:spcBef>
                <a:spcAft>
                  <a:spcPct val="0"/>
                </a:spcAft>
                <a:defRPr/>
              </a:pPr>
              <a:t>56</a:t>
            </a:fld>
            <a:endParaRPr lang="en-US" dirty="0">
              <a:cs typeface="Arial" charset="0"/>
            </a:endParaRPr>
          </a:p>
        </p:txBody>
      </p:sp>
    </p:spTree>
    <p:extLst>
      <p:ext uri="{BB962C8B-B14F-4D97-AF65-F5344CB8AC3E}">
        <p14:creationId xmlns:p14="http://schemas.microsoft.com/office/powerpoint/2010/main" val="786896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a:t>Group discussion</a:t>
            </a:r>
          </a:p>
          <a:p>
            <a:pPr eaLnBrk="1" hangingPunct="1">
              <a:spcBef>
                <a:spcPct val="0"/>
              </a:spcBef>
            </a:pPr>
            <a:r>
              <a:rPr lang="en-US" b="1" dirty="0"/>
              <a:t>Duration: 5 minutes</a:t>
            </a:r>
          </a:p>
          <a:p>
            <a:pPr eaLnBrk="1" hangingPunct="1">
              <a:spcBef>
                <a:spcPct val="0"/>
              </a:spcBef>
              <a:buFontTx/>
              <a:buChar char="-"/>
            </a:pPr>
            <a:r>
              <a:rPr lang="en-US" dirty="0"/>
              <a:t>Encourage participants to respond to a few of the questions.</a:t>
            </a:r>
          </a:p>
          <a:p>
            <a:pPr eaLnBrk="1" hangingPunct="1">
              <a:spcBef>
                <a:spcPct val="0"/>
              </a:spcBef>
              <a:buFontTx/>
              <a:buChar char="-"/>
            </a:pPr>
            <a:r>
              <a:rPr lang="en-US" dirty="0"/>
              <a:t>Allow people to have an open discussion rather than telling everyone whether they are right or wrong. </a:t>
            </a:r>
          </a:p>
          <a:p>
            <a:pPr eaLnBrk="1" hangingPunct="1">
              <a:spcBef>
                <a:spcPct val="0"/>
              </a:spcBef>
              <a:buFontTx/>
              <a:buChar char="-"/>
            </a:pPr>
            <a:r>
              <a:rPr lang="en-US" dirty="0"/>
              <a:t>Try to get a sense of the range of views.</a:t>
            </a:r>
          </a:p>
          <a:p>
            <a:pPr eaLnBrk="1" hangingPunct="1">
              <a:spcBef>
                <a:spcPct val="0"/>
              </a:spcBef>
            </a:pPr>
            <a:endParaRPr lang="en-GB" dirty="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8002A4B-BF62-4056-AE40-112DDCF61EE6}" type="slidenum">
              <a:rPr lang="en-US">
                <a:cs typeface="Arial" charset="0"/>
              </a:rPr>
              <a:pPr fontAlgn="base">
                <a:spcBef>
                  <a:spcPct val="0"/>
                </a:spcBef>
                <a:spcAft>
                  <a:spcPct val="0"/>
                </a:spcAft>
                <a:defRPr/>
              </a:pPr>
              <a:t>4</a:t>
            </a:fld>
            <a:endParaRPr lang="en-US" dirty="0">
              <a:cs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a:buFontTx/>
              <a:buChar char="-"/>
            </a:pPr>
            <a:r>
              <a:rPr lang="en-US" dirty="0"/>
              <a:t>Explain that It is not necessary to go into what might be causing the abdominal pain, but if there is time you can ask participants to suggest possible causes.</a:t>
            </a:r>
          </a:p>
          <a:p>
            <a:endParaRPr lang="en-GB" dirty="0"/>
          </a:p>
          <a:p>
            <a:r>
              <a:rPr lang="en-GB" b="1" dirty="0"/>
              <a:t>Background knowledge</a:t>
            </a:r>
          </a:p>
          <a:p>
            <a:r>
              <a:rPr lang="en-GB" dirty="0"/>
              <a:t>Possible answers might include</a:t>
            </a:r>
            <a:endParaRPr lang="en-US" dirty="0"/>
          </a:p>
          <a:p>
            <a:pPr>
              <a:buFontTx/>
              <a:buChar char="-"/>
            </a:pPr>
            <a:r>
              <a:rPr lang="en-US" dirty="0"/>
              <a:t>gastritis, peptic ulcer</a:t>
            </a:r>
          </a:p>
          <a:p>
            <a:pPr>
              <a:buFontTx/>
              <a:buChar char="-"/>
            </a:pPr>
            <a:r>
              <a:rPr lang="en-US" dirty="0"/>
              <a:t>alcoholic hepatitis, cirrhosis + ascites</a:t>
            </a:r>
          </a:p>
        </p:txBody>
      </p:sp>
      <p:sp>
        <p:nvSpPr>
          <p:cNvPr id="4" name="Slide Number Placeholder 3"/>
          <p:cNvSpPr>
            <a:spLocks noGrp="1"/>
          </p:cNvSpPr>
          <p:nvPr>
            <p:ph type="sldNum" sz="quarter" idx="5"/>
          </p:nvPr>
        </p:nvSpPr>
        <p:spPr/>
        <p:txBody>
          <a:bodyPr/>
          <a:lstStyle/>
          <a:p>
            <a:pPr>
              <a:defRPr/>
            </a:pPr>
            <a:fld id="{CD3F6810-C552-4D1B-87A6-B0E69FF69401}" type="slidenum">
              <a:rPr lang="en-US" smtClean="0"/>
              <a:pPr>
                <a:defRPr/>
              </a:pPr>
              <a:t>57</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p:cNvSpPr>
          <p:nvPr>
            <p:ph type="sldImg"/>
          </p:nvPr>
        </p:nvSpPr>
        <p:spPr bwMode="auto">
          <a:noFill/>
          <a:ln>
            <a:solidFill>
              <a:srgbClr val="000000"/>
            </a:solidFill>
            <a:miter lim="800000"/>
            <a:headEnd/>
            <a:tailEnd/>
          </a:ln>
        </p:spPr>
      </p:sp>
      <p:sp>
        <p:nvSpPr>
          <p:cNvPr id="1126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r>
              <a:rPr lang="en-GB" dirty="0"/>
              <a:t>Ask for question and comments from the group. </a:t>
            </a:r>
          </a:p>
          <a:p>
            <a:pPr eaLnBrk="1" hangingPunct="1">
              <a:spcBef>
                <a:spcPct val="0"/>
              </a:spcBef>
              <a:buFontTx/>
              <a:buChar char="-"/>
            </a:pPr>
            <a:endParaRPr lang="en-GB" dirty="0"/>
          </a:p>
        </p:txBody>
      </p:sp>
      <p:sp>
        <p:nvSpPr>
          <p:cNvPr id="972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9B491C-E60F-4012-B6A7-4F37517AC51D}" type="slidenum">
              <a:rPr lang="en-US">
                <a:cs typeface="Arial" charset="0"/>
              </a:rPr>
              <a:pPr fontAlgn="base">
                <a:spcBef>
                  <a:spcPct val="0"/>
                </a:spcBef>
                <a:spcAft>
                  <a:spcPct val="0"/>
                </a:spcAft>
                <a:defRPr/>
              </a:pPr>
              <a:t>58</a:t>
            </a:fld>
            <a:endParaRPr lang="en-US" dirty="0">
              <a:cs typeface="Arial" charset="0"/>
            </a:endParaRPr>
          </a:p>
        </p:txBody>
      </p:sp>
    </p:spTree>
    <p:extLst>
      <p:ext uri="{BB962C8B-B14F-4D97-AF65-F5344CB8AC3E}">
        <p14:creationId xmlns:p14="http://schemas.microsoft.com/office/powerpoint/2010/main" val="39050705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r>
              <a:rPr lang="en-GB" dirty="0"/>
              <a:t>The healthcare workers must be aware that a person may be intoxicated. </a:t>
            </a:r>
          </a:p>
          <a:p>
            <a:pPr eaLnBrk="1" hangingPunct="1">
              <a:spcBef>
                <a:spcPct val="0"/>
              </a:spcBef>
              <a:buFontTx/>
              <a:buChar char="-"/>
            </a:pPr>
            <a:r>
              <a:rPr lang="en-GB" dirty="0"/>
              <a:t>It may not be appropriate to do the assessment in this situation. </a:t>
            </a:r>
          </a:p>
          <a:p>
            <a:pPr eaLnBrk="1" hangingPunct="1">
              <a:spcBef>
                <a:spcPct val="0"/>
              </a:spcBef>
              <a:buFontTx/>
              <a:buChar char="-"/>
            </a:pPr>
            <a:r>
              <a:rPr lang="en-GB" dirty="0"/>
              <a:t>If you are going to assess the person, you must do a physical exam to look for the other.</a:t>
            </a:r>
          </a:p>
          <a:p>
            <a:pPr eaLnBrk="1" hangingPunct="1">
              <a:spcBef>
                <a:spcPct val="0"/>
              </a:spcBef>
            </a:pPr>
            <a:endParaRPr lang="en-GB" dirty="0"/>
          </a:p>
          <a:p>
            <a:pPr eaLnBrk="1" hangingPunct="1">
              <a:spcBef>
                <a:spcPct val="0"/>
              </a:spcBef>
            </a:pPr>
            <a:endParaRPr lang="en-US" b="1" i="1" u="sng" dirty="0"/>
          </a:p>
        </p:txBody>
      </p:sp>
      <p:sp>
        <p:nvSpPr>
          <p:cNvPr id="604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29D4572-BA01-4B2A-BEDB-F3DEB19E29A2}" type="slidenum">
              <a:rPr lang="en-US">
                <a:cs typeface="Arial" charset="0"/>
              </a:rPr>
              <a:pPr fontAlgn="base">
                <a:spcBef>
                  <a:spcPct val="0"/>
                </a:spcBef>
                <a:spcAft>
                  <a:spcPct val="0"/>
                </a:spcAft>
                <a:defRPr/>
              </a:pPr>
              <a:t>59</a:t>
            </a:fld>
            <a:endParaRPr lang="en-US" dirty="0">
              <a:cs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noTextEdit="1"/>
          </p:cNvSpPr>
          <p:nvPr>
            <p:ph type="sldImg"/>
          </p:nvPr>
        </p:nvSpPr>
        <p:spPr bwMode="auto">
          <a:noFill/>
          <a:ln>
            <a:solidFill>
              <a:srgbClr val="000000"/>
            </a:solidFill>
            <a:miter lim="800000"/>
            <a:headEnd/>
            <a:tailEnd/>
          </a:ln>
        </p:spPr>
      </p:sp>
      <p:sp>
        <p:nvSpPr>
          <p:cNvPr id="962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74755" name="Slide Number Placeholder 3"/>
          <p:cNvSpPr txBox="1">
            <a:spLocks noGrp="1"/>
          </p:cNvSpPr>
          <p:nvPr/>
        </p:nvSpPr>
        <p:spPr bwMode="auto">
          <a:xfrm>
            <a:off x="3849953" y="9428801"/>
            <a:ext cx="2946636" cy="495522"/>
          </a:xfrm>
          <a:prstGeom prst="rect">
            <a:avLst/>
          </a:prstGeom>
          <a:noFill/>
          <a:ln>
            <a:miter lim="800000"/>
            <a:headEnd/>
            <a:tailEnd/>
          </a:ln>
        </p:spPr>
        <p:txBody>
          <a:bodyPr lIns="91321" tIns="45661" rIns="91321" bIns="45661" anchor="b"/>
          <a:lstStyle/>
          <a:p>
            <a:pPr algn="r">
              <a:defRPr/>
            </a:pPr>
            <a:fld id="{C10657B2-68E4-4657-84F3-D19910EBB224}" type="slidenum">
              <a:rPr lang="en-US" sz="1200">
                <a:latin typeface="+mn-lt"/>
              </a:rPr>
              <a:pPr algn="r">
                <a:defRPr/>
              </a:pPr>
              <a:t>60</a:t>
            </a:fld>
            <a:endParaRPr lang="en-US" sz="1200" dirty="0">
              <a:latin typeface="+mn-lt"/>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46582A8-F172-4F29-BE3C-9D4161F5DA54}" type="slidenum">
              <a:rPr lang="en-US">
                <a:cs typeface="Arial" charset="0"/>
              </a:rPr>
              <a:pPr fontAlgn="base">
                <a:spcBef>
                  <a:spcPct val="0"/>
                </a:spcBef>
                <a:spcAft>
                  <a:spcPct val="0"/>
                </a:spcAft>
                <a:defRPr/>
              </a:pPr>
              <a:t>61</a:t>
            </a:fld>
            <a:endParaRPr lang="en-US" dirty="0">
              <a:cs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bwMode="auto">
          <a:noFill/>
          <a:ln>
            <a:solidFill>
              <a:srgbClr val="000000"/>
            </a:solidFill>
            <a:miter lim="800000"/>
            <a:headEnd/>
            <a:tailEnd/>
          </a:ln>
        </p:spPr>
      </p:sp>
      <p:sp>
        <p:nvSpPr>
          <p:cNvPr id="92162" name="Notes Placeholder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pPr>
            <a:r>
              <a:rPr lang="en-GB" b="1" dirty="0"/>
              <a:t>Group discussion</a:t>
            </a:r>
          </a:p>
          <a:p>
            <a:pPr eaLnBrk="1" hangingPunct="1">
              <a:spcBef>
                <a:spcPct val="0"/>
              </a:spcBef>
            </a:pPr>
            <a:r>
              <a:rPr lang="en-GB" b="1" dirty="0"/>
              <a:t>Duration: </a:t>
            </a:r>
            <a:r>
              <a:rPr lang="en-GB" dirty="0"/>
              <a:t>5 minutes</a:t>
            </a:r>
            <a:r>
              <a:rPr lang="en-GB" b="1" dirty="0"/>
              <a:t> </a:t>
            </a:r>
            <a:endParaRPr lang="en-US" dirty="0"/>
          </a:p>
          <a:p>
            <a:pPr marL="171227" indent="-171227" eaLnBrk="1" hangingPunct="1">
              <a:spcBef>
                <a:spcPct val="0"/>
              </a:spcBef>
              <a:buFont typeface="Calibri" pitchFamily="34" charset="0"/>
              <a:buChar char="-"/>
            </a:pPr>
            <a:r>
              <a:rPr lang="en-US" dirty="0"/>
              <a:t>Remind that people with alcohol use disorders often have numerous needs.</a:t>
            </a:r>
          </a:p>
          <a:p>
            <a:pPr marL="171227" indent="-171227" eaLnBrk="1" hangingPunct="1">
              <a:spcBef>
                <a:spcPct val="0"/>
              </a:spcBef>
              <a:buFont typeface="Calibri" pitchFamily="34" charset="0"/>
              <a:buChar char="-"/>
            </a:pPr>
            <a:r>
              <a:rPr lang="en-US" dirty="0"/>
              <a:t>The health provider may not be in the position to help with all of them, but should link the person with appropriate services and supports</a:t>
            </a:r>
          </a:p>
          <a:p>
            <a:pPr marL="171227" indent="-171227" eaLnBrk="1" hangingPunct="1">
              <a:spcBef>
                <a:spcPct val="0"/>
              </a:spcBef>
              <a:buFont typeface="Calibri" pitchFamily="34" charset="0"/>
              <a:buChar char="-"/>
            </a:pPr>
            <a:r>
              <a:rPr lang="en-US" dirty="0"/>
              <a:t>Ask people who in or near their communities would likely be able to help the person with some of their needs?  </a:t>
            </a:r>
          </a:p>
          <a:p>
            <a:pPr marL="171227" indent="-171227" eaLnBrk="1" hangingPunct="1">
              <a:spcBef>
                <a:spcPct val="0"/>
              </a:spcBef>
              <a:buFont typeface="Calibri" pitchFamily="34" charset="0"/>
              <a:buChar char="-"/>
            </a:pPr>
            <a:r>
              <a:rPr lang="en-US" dirty="0"/>
              <a:t>Are there any self-help groups available?</a:t>
            </a:r>
          </a:p>
          <a:p>
            <a:pPr marL="171227" indent="-171227" eaLnBrk="1" hangingPunct="1">
              <a:spcBef>
                <a:spcPct val="0"/>
              </a:spcBef>
              <a:buFont typeface="Calibri" pitchFamily="34" charset="0"/>
              <a:buChar char="-"/>
            </a:pPr>
            <a:r>
              <a:rPr lang="en-US" dirty="0"/>
              <a:t>Discuss the feasibility and ways of linking people with other services and supports</a:t>
            </a:r>
            <a:endParaRPr lang="en-GB" dirty="0"/>
          </a:p>
          <a:p>
            <a:pPr eaLnBrk="1" hangingPunct="1">
              <a:spcBef>
                <a:spcPct val="0"/>
              </a:spcBef>
            </a:pPr>
            <a:endParaRPr lang="en-US" dirty="0"/>
          </a:p>
          <a:p>
            <a:pPr eaLnBrk="1" hangingPunct="1">
              <a:spcBef>
                <a:spcPct val="0"/>
              </a:spcBef>
            </a:pPr>
            <a:r>
              <a:rPr lang="en-US" b="1" dirty="0"/>
              <a:t>Preparation note</a:t>
            </a:r>
            <a:endParaRPr lang="en-GB" b="1" dirty="0"/>
          </a:p>
          <a:p>
            <a:pPr eaLnBrk="1" hangingPunct="1">
              <a:spcBef>
                <a:spcPct val="0"/>
              </a:spcBef>
              <a:buFontTx/>
              <a:buChar char="-"/>
            </a:pPr>
            <a:r>
              <a:rPr lang="en-GB" dirty="0"/>
              <a:t>The facilitator should do background research and be aware of the options for alcohol services in the local community.</a:t>
            </a:r>
          </a:p>
          <a:p>
            <a:pPr eaLnBrk="1" hangingPunct="1">
              <a:spcBef>
                <a:spcPct val="0"/>
              </a:spcBef>
            </a:pPr>
            <a:r>
              <a:rPr lang="en-GB" dirty="0"/>
              <a:t> </a:t>
            </a:r>
          </a:p>
        </p:txBody>
      </p:sp>
      <p:sp>
        <p:nvSpPr>
          <p:cNvPr id="890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F40281C-D9AA-4D4F-8092-C7FFB77D1D47}" type="slidenum">
              <a:rPr lang="en-US">
                <a:cs typeface="Arial" charset="0"/>
              </a:rPr>
              <a:pPr fontAlgn="base">
                <a:spcBef>
                  <a:spcPct val="0"/>
                </a:spcBef>
                <a:spcAft>
                  <a:spcPct val="0"/>
                </a:spcAft>
                <a:defRPr/>
              </a:pPr>
              <a:t>62</a:t>
            </a:fld>
            <a:endParaRPr lang="en-US" dirty="0">
              <a:cs typeface="Arial"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p:cNvSpPr>
          <p:nvPr>
            <p:ph type="sldImg"/>
          </p:nvPr>
        </p:nvSpPr>
        <p:spPr bwMode="auto">
          <a:noFill/>
          <a:ln>
            <a:solidFill>
              <a:srgbClr val="000000"/>
            </a:solidFill>
            <a:miter lim="800000"/>
            <a:headEnd/>
            <a:tailEnd/>
          </a:ln>
        </p:spPr>
      </p:sp>
      <p:sp>
        <p:nvSpPr>
          <p:cNvPr id="1064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r>
              <a:rPr lang="en-GB" dirty="0"/>
              <a:t>Explain that harmful alcohol use and dependence are disorders that require long-term commitment and follow up. </a:t>
            </a:r>
          </a:p>
          <a:p>
            <a:pPr eaLnBrk="1" hangingPunct="1">
              <a:spcBef>
                <a:spcPct val="0"/>
              </a:spcBef>
              <a:buFontTx/>
              <a:buChar char="-"/>
            </a:pPr>
            <a:r>
              <a:rPr lang="en-GB" dirty="0"/>
              <a:t>Encourage the healthcare workers follow up regularly. </a:t>
            </a:r>
          </a:p>
          <a:p>
            <a:pPr eaLnBrk="1" hangingPunct="1">
              <a:spcBef>
                <a:spcPct val="0"/>
              </a:spcBef>
              <a:buFontTx/>
              <a:buChar char="-"/>
            </a:pPr>
            <a:r>
              <a:rPr lang="en-GB" dirty="0"/>
              <a:t>The influence of a healthcare worker can make a big difference in someone's life. </a:t>
            </a:r>
          </a:p>
        </p:txBody>
      </p:sp>
      <p:sp>
        <p:nvSpPr>
          <p:cNvPr id="931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D076F88-BAD3-4E48-AFAD-E28B94023AE8}" type="slidenum">
              <a:rPr lang="en-US">
                <a:cs typeface="Arial" charset="0"/>
              </a:rPr>
              <a:pPr fontAlgn="base">
                <a:spcBef>
                  <a:spcPct val="0"/>
                </a:spcBef>
                <a:spcAft>
                  <a:spcPct val="0"/>
                </a:spcAft>
                <a:defRPr/>
              </a:pPr>
              <a:t>63</a:t>
            </a:fld>
            <a:endParaRPr lang="en-US" dirty="0">
              <a:cs typeface="Arial"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p:cNvSpPr>
          <p:nvPr>
            <p:ph type="sldImg"/>
          </p:nvPr>
        </p:nvSpPr>
        <p:spPr bwMode="auto">
          <a:noFill/>
          <a:ln>
            <a:solidFill>
              <a:srgbClr val="000000"/>
            </a:solidFill>
            <a:miter lim="800000"/>
            <a:headEnd/>
            <a:tailEnd/>
          </a:ln>
        </p:spPr>
      </p:sp>
      <p:sp>
        <p:nvSpPr>
          <p:cNvPr id="1085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a:p>
        </p:txBody>
      </p:sp>
      <p:sp>
        <p:nvSpPr>
          <p:cNvPr id="952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97B22E-3608-4773-BECB-9D1658C98B9E}" type="slidenum">
              <a:rPr lang="en-US">
                <a:cs typeface="Arial" charset="0"/>
              </a:rPr>
              <a:pPr fontAlgn="base">
                <a:spcBef>
                  <a:spcPct val="0"/>
                </a:spcBef>
                <a:spcAft>
                  <a:spcPct val="0"/>
                </a:spcAft>
                <a:defRPr/>
              </a:pPr>
              <a:t>64</a:t>
            </a:fld>
            <a:endParaRPr lang="en-US" dirty="0">
              <a:cs typeface="Arial"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p:cNvSpPr>
          <p:nvPr>
            <p:ph type="sldImg"/>
          </p:nvPr>
        </p:nvSpPr>
        <p:spPr bwMode="auto">
          <a:noFill/>
          <a:ln>
            <a:solidFill>
              <a:srgbClr val="000000"/>
            </a:solidFill>
            <a:miter lim="800000"/>
            <a:headEnd/>
            <a:tailEnd/>
          </a:ln>
        </p:spPr>
      </p:sp>
      <p:sp>
        <p:nvSpPr>
          <p:cNvPr id="11059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dirty="0">
              <a:latin typeface="Arial" charset="0"/>
              <a:cs typeface="Arial" charset="0"/>
            </a:endParaRPr>
          </a:p>
        </p:txBody>
      </p:sp>
      <p:sp>
        <p:nvSpPr>
          <p:cNvPr id="218115" name="Slide Number Placeholder 3"/>
          <p:cNvSpPr>
            <a:spLocks noGrp="1"/>
          </p:cNvSpPr>
          <p:nvPr>
            <p:ph type="sldNum" sz="quarter" idx="5"/>
          </p:nvPr>
        </p:nvSpPr>
        <p:spPr/>
        <p:txBody>
          <a:bodyPr/>
          <a:lstStyle/>
          <a:p>
            <a:pPr>
              <a:defRPr/>
            </a:pPr>
            <a:fld id="{ADA3D57B-7B54-4275-AFED-F1A2418C9137}" type="slidenum">
              <a:rPr lang="en-US" altLang="ja-JP" smtClean="0"/>
              <a:pPr>
                <a:defRPr/>
              </a:pPr>
              <a:t>65</a:t>
            </a:fld>
            <a:endParaRPr lang="en-US" altLang="ja-JP"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p:cNvSpPr>
          <p:nvPr>
            <p:ph type="sldImg"/>
          </p:nvPr>
        </p:nvSpPr>
        <p:spPr bwMode="auto">
          <a:noFill/>
          <a:ln>
            <a:solidFill>
              <a:srgbClr val="000000"/>
            </a:solidFill>
            <a:miter lim="800000"/>
            <a:headEnd/>
            <a:tailEnd/>
          </a:ln>
        </p:spPr>
      </p:sp>
      <p:sp>
        <p:nvSpPr>
          <p:cNvPr id="1126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r>
              <a:rPr lang="en-GB" dirty="0"/>
              <a:t>Ask for question and comments from the group. </a:t>
            </a:r>
          </a:p>
          <a:p>
            <a:pPr eaLnBrk="1" hangingPunct="1">
              <a:spcBef>
                <a:spcPct val="0"/>
              </a:spcBef>
              <a:buFontTx/>
              <a:buChar char="-"/>
            </a:pPr>
            <a:endParaRPr lang="en-GB" dirty="0"/>
          </a:p>
        </p:txBody>
      </p:sp>
      <p:sp>
        <p:nvSpPr>
          <p:cNvPr id="972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9B491C-E60F-4012-B6A7-4F37517AC51D}" type="slidenum">
              <a:rPr lang="en-US">
                <a:cs typeface="Arial" charset="0"/>
              </a:rPr>
              <a:pPr fontAlgn="base">
                <a:spcBef>
                  <a:spcPct val="0"/>
                </a:spcBef>
                <a:spcAft>
                  <a:spcPct val="0"/>
                </a:spcAft>
                <a:defRPr/>
              </a:pPr>
              <a:t>66</a:t>
            </a:fld>
            <a:endParaRPr lang="en-US" dirty="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a:t>Group discussion </a:t>
            </a:r>
          </a:p>
          <a:p>
            <a:pPr eaLnBrk="1" hangingPunct="1">
              <a:spcBef>
                <a:spcPct val="0"/>
              </a:spcBef>
            </a:pPr>
            <a:r>
              <a:rPr lang="en-GB" b="1" dirty="0"/>
              <a:t>Duration: 5 minutes maximum</a:t>
            </a:r>
            <a:endParaRPr lang="en-US" dirty="0"/>
          </a:p>
          <a:p>
            <a:pPr marL="171227" indent="-171227" eaLnBrk="1" hangingPunct="1">
              <a:spcBef>
                <a:spcPct val="0"/>
              </a:spcBef>
              <a:buFont typeface="Calibri" pitchFamily="34" charset="0"/>
              <a:buChar char="-"/>
            </a:pPr>
            <a:r>
              <a:rPr lang="en-US" dirty="0"/>
              <a:t>Allow people to have an open discussion rather than telling everyone whether they are right or wrong at this stage. </a:t>
            </a:r>
          </a:p>
          <a:p>
            <a:pPr marL="171227" indent="-171227" eaLnBrk="1" hangingPunct="1">
              <a:spcBef>
                <a:spcPct val="0"/>
              </a:spcBef>
              <a:buFont typeface="Calibri" pitchFamily="34" charset="0"/>
              <a:buChar char="-"/>
            </a:pPr>
            <a:r>
              <a:rPr lang="en-US" dirty="0"/>
              <a:t>Get a sense of the range of views present in the room.</a:t>
            </a:r>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05847AC-D735-4326-ABC3-F256F9C316A2}" type="slidenum">
              <a:rPr lang="en-US">
                <a:cs typeface="Arial" charset="0"/>
              </a:rPr>
              <a:pPr fontAlgn="base">
                <a:spcBef>
                  <a:spcPct val="0"/>
                </a:spcBef>
                <a:spcAft>
                  <a:spcPct val="0"/>
                </a:spcAft>
                <a:defRPr/>
              </a:pPr>
              <a:t>5</a:t>
            </a:fld>
            <a:endParaRPr lang="en-US" dirty="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marL="171227" indent="-171227">
              <a:buFont typeface="Calibri" pitchFamily="34" charset="0"/>
              <a:buChar char="-"/>
            </a:pPr>
            <a:r>
              <a:rPr lang="en-US" dirty="0"/>
              <a:t>Explain that alcohol can affect the body and brain in numerous ways</a:t>
            </a:r>
          </a:p>
          <a:p>
            <a:pPr marL="171227" indent="-171227">
              <a:buFont typeface="Calibri" pitchFamily="34" charset="0"/>
              <a:buChar char="-"/>
            </a:pPr>
            <a:r>
              <a:rPr lang="en-US" dirty="0"/>
              <a:t>Heavy consumption of alcohol can have social effects: neglect of children, domestic violence etc.</a:t>
            </a:r>
          </a:p>
          <a:p>
            <a:pPr marL="171227" indent="-171227"/>
            <a:endParaRPr lang="en-GB" dirty="0"/>
          </a:p>
          <a:p>
            <a:pPr marL="171227" indent="-171227"/>
            <a:r>
              <a:rPr lang="en-GB" b="1" dirty="0"/>
              <a:t>Background knowledge</a:t>
            </a:r>
          </a:p>
          <a:p>
            <a:pPr marL="171227" indent="-171227">
              <a:buFontTx/>
              <a:buChar char="-"/>
            </a:pPr>
            <a:r>
              <a:rPr lang="en-GB" dirty="0"/>
              <a:t>The list on the left is the mechanism of affecting health, the list on the right is the end result. </a:t>
            </a:r>
          </a:p>
          <a:p>
            <a:pPr marL="171227" indent="-171227">
              <a:buFontTx/>
              <a:buChar char="-"/>
            </a:pPr>
            <a:r>
              <a:rPr lang="en-GB" dirty="0"/>
              <a:t>Some results are due to more than one mechanism, i.e. cancer is due to both toxic effects and to immune suppression</a:t>
            </a:r>
          </a:p>
          <a:p>
            <a:pPr marL="171227" indent="-171227">
              <a:buFontTx/>
              <a:buChar char="-"/>
            </a:pPr>
            <a:r>
              <a:rPr lang="en-GB" dirty="0"/>
              <a:t>If people ask, low levels of alcohol (in particular red wine) do have some beneficial effects on ischaemic heart disease, but the overall effect on mortality is negative (see next slide)</a:t>
            </a:r>
          </a:p>
        </p:txBody>
      </p:sp>
      <p:sp>
        <p:nvSpPr>
          <p:cNvPr id="4" name="Slide Number Placeholder 3"/>
          <p:cNvSpPr>
            <a:spLocks noGrp="1"/>
          </p:cNvSpPr>
          <p:nvPr>
            <p:ph type="sldNum" sz="quarter" idx="5"/>
          </p:nvPr>
        </p:nvSpPr>
        <p:spPr/>
        <p:txBody>
          <a:bodyPr/>
          <a:lstStyle/>
          <a:p>
            <a:pPr>
              <a:defRPr/>
            </a:pPr>
            <a:fld id="{E4E35E29-033C-4C94-8C5A-8D20B7B7F9C0}"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a:buFontTx/>
              <a:buChar char="-"/>
            </a:pPr>
            <a:r>
              <a:rPr lang="en-US" dirty="0"/>
              <a:t>Emphasize that, after half a drink per day, the more alcohol you consume, the greater your chances of suffering harm from alcohol. </a:t>
            </a:r>
          </a:p>
          <a:p>
            <a:endParaRPr lang="en-US" dirty="0"/>
          </a:p>
          <a:p>
            <a:r>
              <a:rPr lang="en-US" b="1" dirty="0"/>
              <a:t>Background knowledge </a:t>
            </a:r>
          </a:p>
          <a:p>
            <a:pPr>
              <a:buFontTx/>
              <a:buChar char="-"/>
            </a:pPr>
            <a:r>
              <a:rPr lang="en-US" dirty="0"/>
              <a:t>All levels of alcohol consumption carry risk. </a:t>
            </a:r>
          </a:p>
          <a:p>
            <a:pPr>
              <a:buFontTx/>
              <a:buChar char="-"/>
            </a:pPr>
            <a:r>
              <a:rPr lang="en-US" dirty="0"/>
              <a:t>There is no "safe" level of consumption, although at lower levels the risks are smaller. </a:t>
            </a:r>
          </a:p>
          <a:p>
            <a:pPr>
              <a:buFontTx/>
              <a:buChar char="-"/>
            </a:pPr>
            <a:r>
              <a:rPr lang="en-US" dirty="0"/>
              <a:t>While there may be benefits on some organ systems, for example the cardiovascular system, from lower levels of alcohol consumption, there are still risks for other systems at these levels (i.e. risks of cancer, infection, injuries, hypertension, stroke). </a:t>
            </a:r>
          </a:p>
          <a:p>
            <a:pPr>
              <a:buFontTx/>
              <a:buChar char="-"/>
            </a:pPr>
            <a:r>
              <a:rPr lang="en-US" dirty="0"/>
              <a:t>While it is possible that some people may benefit from some patterns of alcohol consumption, and this "benefit" is taken into account in epidemiological modeling, it is not possible to identify who these people are in advance. </a:t>
            </a:r>
          </a:p>
          <a:p>
            <a:pPr>
              <a:buFontTx/>
              <a:buChar char="-"/>
            </a:pPr>
            <a:r>
              <a:rPr lang="en-US" dirty="0"/>
              <a:t>We cannot "prescribe" alcohol for anyone for health reasons, as even at lower levels there is more chance that they will suffer harm from alcohol than get health benefits. </a:t>
            </a:r>
          </a:p>
          <a:p>
            <a:pPr>
              <a:buFontTx/>
              <a:buChar char="-"/>
            </a:pPr>
            <a:endParaRPr lang="en-US" dirty="0"/>
          </a:p>
          <a:p>
            <a:pPr>
              <a:buFontTx/>
              <a:buChar char="-"/>
            </a:pPr>
            <a:r>
              <a:rPr lang="en-US" dirty="0"/>
              <a:t>If people ask, there is an association between low levels of alcohol consumption and reduced mortality. </a:t>
            </a:r>
          </a:p>
          <a:p>
            <a:pPr>
              <a:buFontTx/>
              <a:buChar char="-"/>
            </a:pPr>
            <a:r>
              <a:rPr lang="en-US" dirty="0"/>
              <a:t>In other words, people who drink half a drink per day have lower mortality. </a:t>
            </a:r>
          </a:p>
          <a:p>
            <a:pPr>
              <a:buFontTx/>
              <a:buChar char="-"/>
            </a:pPr>
            <a:r>
              <a:rPr lang="en-US" dirty="0"/>
              <a:t>This trend appears to be due to undetected bias in the abstainers rather than indicating that there is a health benefit for people who drink lower levels of alcohol.   </a:t>
            </a:r>
          </a:p>
        </p:txBody>
      </p:sp>
      <p:sp>
        <p:nvSpPr>
          <p:cNvPr id="4" name="Slide Number Placeholder 3"/>
          <p:cNvSpPr>
            <a:spLocks noGrp="1"/>
          </p:cNvSpPr>
          <p:nvPr>
            <p:ph type="sldNum" sz="quarter" idx="5"/>
          </p:nvPr>
        </p:nvSpPr>
        <p:spPr/>
        <p:txBody>
          <a:bodyPr/>
          <a:lstStyle/>
          <a:p>
            <a:pPr>
              <a:defRPr/>
            </a:pPr>
            <a:fld id="{67BE1E4C-B565-4617-9F91-7B4F8CEBCC09}"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pPr marL="171227" indent="-171227" eaLnBrk="1" hangingPunct="1">
              <a:buFont typeface="Calibri" pitchFamily="34" charset="0"/>
              <a:buChar char="-"/>
            </a:pPr>
            <a:r>
              <a:rPr lang="en-US" dirty="0"/>
              <a:t>Stress that clinicians are now expected to assess and manage alcohol use</a:t>
            </a:r>
          </a:p>
          <a:p>
            <a:pPr marL="171227" indent="-171227" eaLnBrk="1" hangingPunct="1">
              <a:buFont typeface="Calibri" pitchFamily="34" charset="0"/>
              <a:buChar char="-"/>
            </a:pPr>
            <a:r>
              <a:rPr lang="en-US" dirty="0"/>
              <a:t>You can make a difference.</a:t>
            </a:r>
          </a:p>
          <a:p>
            <a:pPr marL="171227" indent="-171227" eaLnBrk="1" hangingPunct="1">
              <a:spcBef>
                <a:spcPct val="0"/>
              </a:spcBef>
            </a:pPr>
            <a:endParaRPr lang="en-US" dirty="0"/>
          </a:p>
          <a:p>
            <a:pPr marL="171227" indent="-171227" eaLnBrk="1" hangingPunct="1">
              <a:spcBef>
                <a:spcPct val="0"/>
              </a:spcBef>
            </a:pPr>
            <a:r>
              <a:rPr lang="en-US" b="1" dirty="0"/>
              <a:t>Background knowledge</a:t>
            </a:r>
          </a:p>
          <a:p>
            <a:pPr marL="171227" indent="-171227" eaLnBrk="1" hangingPunct="1">
              <a:spcBef>
                <a:spcPct val="0"/>
              </a:spcBef>
              <a:buFontTx/>
              <a:buChar char="-"/>
            </a:pPr>
            <a:r>
              <a:rPr lang="en-US" dirty="0"/>
              <a:t>Hazardous, harmful alcohol use and dependence are very prevalent (more than 10% in different studies in different countries in different settings). </a:t>
            </a:r>
          </a:p>
          <a:p>
            <a:pPr marL="171227" indent="-171227" eaLnBrk="1" hangingPunct="1">
              <a:spcBef>
                <a:spcPct val="0"/>
              </a:spcBef>
              <a:buFontTx/>
              <a:buChar char="-"/>
            </a:pPr>
            <a:endParaRPr lang="en-US" dirty="0"/>
          </a:p>
          <a:p>
            <a:pPr marL="171227" indent="-171227" eaLnBrk="1" hangingPunct="1">
              <a:spcBef>
                <a:spcPct val="0"/>
              </a:spcBef>
            </a:pP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46582A8-F172-4F29-BE3C-9D4161F5DA54}" type="slidenum">
              <a:rPr lang="en-US">
                <a:cs typeface="Arial" charset="0"/>
              </a:rPr>
              <a:pPr fontAlgn="base">
                <a:spcBef>
                  <a:spcPct val="0"/>
                </a:spcBef>
                <a:spcAft>
                  <a:spcPct val="0"/>
                </a:spcAft>
                <a:defRPr/>
              </a:pPr>
              <a:t>9</a:t>
            </a:fld>
            <a:endParaRPr lang="en-US" dirty="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85FB0F2-42AB-4C35-93AF-87B1B29D1CE2}" type="datetime1">
              <a:rPr lang="en-US"/>
              <a:pPr>
                <a:defRPr/>
              </a:pPr>
              <a:t>11/1/2022</a:t>
            </a:fld>
            <a:endParaRPr lang="en-US" dirty="0"/>
          </a:p>
        </p:txBody>
      </p:sp>
      <p:sp>
        <p:nvSpPr>
          <p:cNvPr id="5" name="Footer Placeholder 4"/>
          <p:cNvSpPr>
            <a:spLocks noGrp="1"/>
          </p:cNvSpPr>
          <p:nvPr>
            <p:ph type="ftr" sz="quarter" idx="11"/>
          </p:nvPr>
        </p:nvSpPr>
        <p:spPr/>
        <p:txBody>
          <a:bodyPr/>
          <a:lstStyle>
            <a:lvl1pPr>
              <a:defRPr/>
            </a:lvl1pPr>
          </a:lstStyle>
          <a:p>
            <a:r>
              <a:rPr lang="en-US" dirty="0"/>
              <a:t>mhGAP-IG base course -  field test version 1.00 – May 2012</a:t>
            </a:r>
          </a:p>
        </p:txBody>
      </p:sp>
      <p:sp>
        <p:nvSpPr>
          <p:cNvPr id="6" name="Slide Number Placeholder 5"/>
          <p:cNvSpPr>
            <a:spLocks noGrp="1"/>
          </p:cNvSpPr>
          <p:nvPr>
            <p:ph type="sldNum" sz="quarter" idx="12"/>
          </p:nvPr>
        </p:nvSpPr>
        <p:spPr/>
        <p:txBody>
          <a:bodyPr/>
          <a:lstStyle>
            <a:lvl1pPr>
              <a:defRPr/>
            </a:lvl1pPr>
          </a:lstStyle>
          <a:p>
            <a:pPr>
              <a:defRPr/>
            </a:pPr>
            <a:fld id="{CF171A80-BBB0-421B-BDDE-A0A99C5CAE11}" type="slidenum">
              <a:rPr lang="en-US"/>
              <a:pPr>
                <a:defRPr/>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3B87536-2A1A-48A5-921E-2534F886684A}" type="datetime1">
              <a:rPr lang="en-US"/>
              <a:pPr>
                <a:defRPr/>
              </a:pPr>
              <a:t>11/1/2022</a:t>
            </a:fld>
            <a:endParaRPr lang="en-US" dirty="0"/>
          </a:p>
        </p:txBody>
      </p:sp>
      <p:sp>
        <p:nvSpPr>
          <p:cNvPr id="5" name="Footer Placeholder 4"/>
          <p:cNvSpPr>
            <a:spLocks noGrp="1"/>
          </p:cNvSpPr>
          <p:nvPr>
            <p:ph type="ftr" sz="quarter" idx="11"/>
          </p:nvPr>
        </p:nvSpPr>
        <p:spPr/>
        <p:txBody>
          <a:bodyPr/>
          <a:lstStyle>
            <a:lvl1pPr>
              <a:defRPr/>
            </a:lvl1pPr>
          </a:lstStyle>
          <a:p>
            <a:r>
              <a:rPr lang="en-US" dirty="0"/>
              <a:t>mhGAP-IG base course -  field test version 1.00 – May 2012</a:t>
            </a:r>
          </a:p>
        </p:txBody>
      </p:sp>
      <p:sp>
        <p:nvSpPr>
          <p:cNvPr id="6" name="Slide Number Placeholder 5"/>
          <p:cNvSpPr>
            <a:spLocks noGrp="1"/>
          </p:cNvSpPr>
          <p:nvPr>
            <p:ph type="sldNum" sz="quarter" idx="12"/>
          </p:nvPr>
        </p:nvSpPr>
        <p:spPr>
          <a:xfrm>
            <a:off x="3489325" y="6489779"/>
            <a:ext cx="2133600" cy="365125"/>
          </a:xfrm>
        </p:spPr>
        <p:txBody>
          <a:bodyPr/>
          <a:lstStyle>
            <a:lvl1pPr>
              <a:defRPr/>
            </a:lvl1pPr>
          </a:lstStyle>
          <a:p>
            <a:pPr>
              <a:defRPr/>
            </a:pPr>
            <a:fld id="{17F0D76D-1FCF-45DD-8B12-1D45F254F933}" type="slidenum">
              <a:rPr lang="en-US"/>
              <a:pPr>
                <a:defRPr/>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E396A64-B951-460B-B543-A341E9E5ECDF}" type="datetime1">
              <a:rPr lang="en-US"/>
              <a:pPr>
                <a:defRPr/>
              </a:pPr>
              <a:t>11/1/2022</a:t>
            </a:fld>
            <a:endParaRPr lang="en-US" dirty="0"/>
          </a:p>
        </p:txBody>
      </p:sp>
      <p:sp>
        <p:nvSpPr>
          <p:cNvPr id="3" name="Footer Placeholder 4"/>
          <p:cNvSpPr>
            <a:spLocks noGrp="1"/>
          </p:cNvSpPr>
          <p:nvPr>
            <p:ph type="ftr" sz="quarter" idx="11"/>
          </p:nvPr>
        </p:nvSpPr>
        <p:spPr/>
        <p:txBody>
          <a:bodyPr/>
          <a:lstStyle>
            <a:lvl1pPr>
              <a:defRPr/>
            </a:lvl1pPr>
          </a:lstStyle>
          <a:p>
            <a:r>
              <a:rPr lang="en-US" dirty="0"/>
              <a:t>mhGAP-IG base course -  field test version 1.00 – May 2012</a:t>
            </a:r>
          </a:p>
        </p:txBody>
      </p:sp>
      <p:sp>
        <p:nvSpPr>
          <p:cNvPr id="4" name="Slide Number Placeholder 5"/>
          <p:cNvSpPr>
            <a:spLocks noGrp="1"/>
          </p:cNvSpPr>
          <p:nvPr>
            <p:ph type="sldNum" sz="quarter" idx="12"/>
          </p:nvPr>
        </p:nvSpPr>
        <p:spPr/>
        <p:txBody>
          <a:bodyPr/>
          <a:lstStyle>
            <a:lvl1pPr>
              <a:defRPr/>
            </a:lvl1pPr>
          </a:lstStyle>
          <a:p>
            <a:pPr>
              <a:defRPr/>
            </a:pPr>
            <a:fld id="{426F61B9-C9DC-4383-A050-5C2C9D69F258}" type="slidenum">
              <a:rPr lang="en-US"/>
              <a:pPr>
                <a:defRPr/>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DCCA8C-FACA-44F5-9A14-CAB9CAE8C0AF}"/>
              </a:ext>
            </a:extLst>
          </p:cNvPr>
          <p:cNvSpPr>
            <a:spLocks noGrp="1"/>
          </p:cNvSpPr>
          <p:nvPr>
            <p:ph type="title"/>
          </p:nvPr>
        </p:nvSpPr>
        <p:spPr>
          <a:xfrm>
            <a:off x="623888" y="1709739"/>
            <a:ext cx="7886700" cy="2852737"/>
          </a:xfrm>
        </p:spPr>
        <p:txBody>
          <a:bodyPr anchor="b"/>
          <a:lstStyle>
            <a:lvl1pPr>
              <a:defRPr sz="4500"/>
            </a:lvl1pPr>
          </a:lstStyle>
          <a:p>
            <a:r>
              <a:rPr lang="pt-BR"/>
              <a:t>Clique para editar o título Mestre</a:t>
            </a:r>
          </a:p>
        </p:txBody>
      </p:sp>
      <p:sp>
        <p:nvSpPr>
          <p:cNvPr id="3" name="Espaço Reservado para Texto 2">
            <a:extLst>
              <a:ext uri="{FF2B5EF4-FFF2-40B4-BE49-F238E27FC236}">
                <a16:creationId xmlns:a16="http://schemas.microsoft.com/office/drawing/2014/main" id="{96DB8E5B-93F5-475D-B8FD-26E32E69E1DE}"/>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2B9A71D2-DCC3-47EE-88A6-9A77149BA09D}"/>
              </a:ext>
            </a:extLst>
          </p:cNvPr>
          <p:cNvSpPr>
            <a:spLocks noGrp="1"/>
          </p:cNvSpPr>
          <p:nvPr>
            <p:ph type="dt" sz="half" idx="10"/>
          </p:nvPr>
        </p:nvSpPr>
        <p:spPr/>
        <p:txBody>
          <a:bodyPr/>
          <a:lstStyle/>
          <a:p>
            <a:fld id="{99FC4AC5-DFF3-4704-89E3-55704917469E}" type="datetimeFigureOut">
              <a:rPr lang="pt-BR" smtClean="0"/>
              <a:t>01/11/2022</a:t>
            </a:fld>
            <a:endParaRPr lang="pt-BR"/>
          </a:p>
        </p:txBody>
      </p:sp>
      <p:sp>
        <p:nvSpPr>
          <p:cNvPr id="5" name="Espaço Reservado para Rodapé 4">
            <a:extLst>
              <a:ext uri="{FF2B5EF4-FFF2-40B4-BE49-F238E27FC236}">
                <a16:creationId xmlns:a16="http://schemas.microsoft.com/office/drawing/2014/main" id="{46638360-955B-4B20-A65E-5C37EC0E7B4A}"/>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76037E31-9355-4E07-AF98-5439F2DB0824}"/>
              </a:ext>
            </a:extLst>
          </p:cNvPr>
          <p:cNvSpPr>
            <a:spLocks noGrp="1"/>
          </p:cNvSpPr>
          <p:nvPr>
            <p:ph type="sldNum" sz="quarter" idx="12"/>
          </p:nvPr>
        </p:nvSpPr>
        <p:spPr/>
        <p:txBody>
          <a:bodyPr/>
          <a:lstStyle/>
          <a:p>
            <a:fld id="{E4788407-8FF9-436B-B2A7-E34A45D3DA6F}" type="slidenum">
              <a:rPr lang="pt-BR" smtClean="0"/>
              <a:t>‹nº›</a:t>
            </a:fld>
            <a:endParaRPr lang="pt-BR"/>
          </a:p>
        </p:txBody>
      </p:sp>
    </p:spTree>
    <p:extLst>
      <p:ext uri="{BB962C8B-B14F-4D97-AF65-F5344CB8AC3E}">
        <p14:creationId xmlns:p14="http://schemas.microsoft.com/office/powerpoint/2010/main" val="613725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E05EA5-2B6A-4402-ADEE-6DF56535C87A}"/>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61308792-B99A-4A59-8866-6C8FAB576EF0}"/>
              </a:ext>
            </a:extLst>
          </p:cNvPr>
          <p:cNvSpPr>
            <a:spLocks noGrp="1"/>
          </p:cNvSpPr>
          <p:nvPr>
            <p:ph sz="half" idx="1"/>
          </p:nvPr>
        </p:nvSpPr>
        <p:spPr>
          <a:xfrm>
            <a:off x="628650" y="1825625"/>
            <a:ext cx="38862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03EC7EE6-0A06-48E4-9D03-DD7947169937}"/>
              </a:ext>
            </a:extLst>
          </p:cNvPr>
          <p:cNvSpPr>
            <a:spLocks noGrp="1"/>
          </p:cNvSpPr>
          <p:nvPr>
            <p:ph sz="half" idx="2"/>
          </p:nvPr>
        </p:nvSpPr>
        <p:spPr>
          <a:xfrm>
            <a:off x="4629150" y="1825625"/>
            <a:ext cx="38862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EA047F49-7DE6-4E2C-B202-D9DEDCC1D0B1}"/>
              </a:ext>
            </a:extLst>
          </p:cNvPr>
          <p:cNvSpPr>
            <a:spLocks noGrp="1"/>
          </p:cNvSpPr>
          <p:nvPr>
            <p:ph type="dt" sz="half" idx="10"/>
          </p:nvPr>
        </p:nvSpPr>
        <p:spPr/>
        <p:txBody>
          <a:bodyPr/>
          <a:lstStyle/>
          <a:p>
            <a:fld id="{99FC4AC5-DFF3-4704-89E3-55704917469E}" type="datetimeFigureOut">
              <a:rPr lang="pt-BR" smtClean="0"/>
              <a:t>01/11/2022</a:t>
            </a:fld>
            <a:endParaRPr lang="pt-BR"/>
          </a:p>
        </p:txBody>
      </p:sp>
      <p:sp>
        <p:nvSpPr>
          <p:cNvPr id="6" name="Espaço Reservado para Rodapé 5">
            <a:extLst>
              <a:ext uri="{FF2B5EF4-FFF2-40B4-BE49-F238E27FC236}">
                <a16:creationId xmlns:a16="http://schemas.microsoft.com/office/drawing/2014/main" id="{BF897EBE-D038-4E6D-860C-CB3218D4BEC5}"/>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274AEFCD-091D-4794-AE18-9D81DFA108CB}"/>
              </a:ext>
            </a:extLst>
          </p:cNvPr>
          <p:cNvSpPr>
            <a:spLocks noGrp="1"/>
          </p:cNvSpPr>
          <p:nvPr>
            <p:ph type="sldNum" sz="quarter" idx="12"/>
          </p:nvPr>
        </p:nvSpPr>
        <p:spPr/>
        <p:txBody>
          <a:bodyPr/>
          <a:lstStyle/>
          <a:p>
            <a:fld id="{E4788407-8FF9-436B-B2A7-E34A45D3DA6F}" type="slidenum">
              <a:rPr lang="pt-BR" smtClean="0"/>
              <a:t>‹nº›</a:t>
            </a:fld>
            <a:endParaRPr lang="pt-BR"/>
          </a:p>
        </p:txBody>
      </p:sp>
    </p:spTree>
    <p:extLst>
      <p:ext uri="{BB962C8B-B14F-4D97-AF65-F5344CB8AC3E}">
        <p14:creationId xmlns:p14="http://schemas.microsoft.com/office/powerpoint/2010/main" val="1168193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91080"/>
            <a:ext cx="8229240" cy="1509480"/>
          </a:xfrm>
          <a:prstGeom prst="rect">
            <a:avLst/>
          </a:prstGeom>
          <a:noFill/>
          <a:ln w="0">
            <a:noFill/>
          </a:ln>
        </p:spPr>
        <p:txBody>
          <a:bodyPr lIns="0" tIns="0" rIns="0" bIns="0" anchor="ctr">
            <a:noAutofit/>
          </a:bodyPr>
          <a:lstStyle/>
          <a:p>
            <a:pPr algn="ctr">
              <a:buNone/>
            </a:pPr>
            <a:endParaRPr lang="pt-BR" sz="5320" b="0" strike="noStrike" spc="-1">
              <a:latin typeface="Arial"/>
            </a:endParaRPr>
          </a:p>
        </p:txBody>
      </p:sp>
      <p:sp>
        <p:nvSpPr>
          <p:cNvPr id="6"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algn="ctr">
              <a:buNone/>
            </a:pPr>
            <a:endParaRPr lang="pt-BR" sz="3200" b="0" strike="noStrike" spc="-1">
              <a:latin typeface="Arial"/>
            </a:endParaRPr>
          </a:p>
        </p:txBody>
      </p:sp>
      <p:sp>
        <p:nvSpPr>
          <p:cNvPr id="4" name="PlaceHolder 3"/>
          <p:cNvSpPr>
            <a:spLocks noGrp="1"/>
          </p:cNvSpPr>
          <p:nvPr>
            <p:ph type="ftr" idx="2"/>
          </p:nvPr>
        </p:nvSpPr>
        <p:spPr/>
        <p:txBody>
          <a:bodyPr/>
          <a:lstStyle/>
          <a:p>
            <a:r>
              <a:t>Footer</a:t>
            </a:r>
          </a:p>
        </p:txBody>
      </p:sp>
      <p:sp>
        <p:nvSpPr>
          <p:cNvPr id="2" name="PlaceHolder 4"/>
          <p:cNvSpPr>
            <a:spLocks noGrp="1"/>
          </p:cNvSpPr>
          <p:nvPr>
            <p:ph type="sldNum" idx="3"/>
          </p:nvPr>
        </p:nvSpPr>
        <p:spPr/>
        <p:txBody>
          <a:bodyPr/>
          <a:lstStyle/>
          <a:p>
            <a:fld id="{C38EF1C6-F780-4AA7-9D17-5C512F0DC51A}" type="slidenum">
              <a:t>‹nº›</a:t>
            </a:fld>
            <a:endParaRPr/>
          </a:p>
        </p:txBody>
      </p:sp>
      <p:sp>
        <p:nvSpPr>
          <p:cNvPr id="3" name="PlaceHolder 5"/>
          <p:cNvSpPr>
            <a:spLocks noGrp="1"/>
          </p:cNvSpPr>
          <p:nvPr>
            <p:ph type="dt" idx="1"/>
          </p:nvPr>
        </p:nvSpPr>
        <p:spPr/>
        <p:txBody>
          <a:bodyPr/>
          <a:lstStyle/>
          <a:p>
            <a:endParaRPr/>
          </a:p>
        </p:txBody>
      </p:sp>
    </p:spTree>
    <p:extLst>
      <p:ext uri="{BB962C8B-B14F-4D97-AF65-F5344CB8AC3E}">
        <p14:creationId xmlns:p14="http://schemas.microsoft.com/office/powerpoint/2010/main" val="4037381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B0D234DE-14C1-4784-91CB-A358F83B91EF}" type="datetimeFigureOut">
              <a:rPr lang="pt-BR" smtClean="0"/>
              <a:t>01/11/2022</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F3384095-DFD8-4DD9-AEA5-42BF1DF5D5A5}" type="slidenum">
              <a:rPr lang="pt-BR" smtClean="0"/>
              <a:t>‹nº›</a:t>
            </a:fld>
            <a:endParaRPr lang="pt-BR"/>
          </a:p>
        </p:txBody>
      </p:sp>
    </p:spTree>
    <p:extLst>
      <p:ext uri="{BB962C8B-B14F-4D97-AF65-F5344CB8AC3E}">
        <p14:creationId xmlns:p14="http://schemas.microsoft.com/office/powerpoint/2010/main" val="2803225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0"/>
            <a:ext cx="9144000" cy="1143000"/>
          </a:xfrm>
          <a:prstGeom prst="rect">
            <a:avLst/>
          </a:prstGeom>
          <a:solidFill>
            <a:srgbClr val="EEA616"/>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4217CDB-C31D-4581-BF16-EAFE67B6C85E}" type="datetime1">
              <a:rPr lang="en-US"/>
              <a:pPr>
                <a:defRPr/>
              </a:pPr>
              <a:t>11/1/2022</a:t>
            </a:fld>
            <a:endParaRPr lang="en-US" dirty="0"/>
          </a:p>
        </p:txBody>
      </p:sp>
      <p:sp>
        <p:nvSpPr>
          <p:cNvPr id="5" name="Footer Placeholder 4"/>
          <p:cNvSpPr>
            <a:spLocks noGrp="1"/>
          </p:cNvSpPr>
          <p:nvPr>
            <p:ph type="ftr" sz="quarter" idx="3"/>
          </p:nvPr>
        </p:nvSpPr>
        <p:spPr>
          <a:xfrm>
            <a:off x="-312738" y="6492875"/>
            <a:ext cx="3802063" cy="365125"/>
          </a:xfrm>
          <a:prstGeom prst="rect">
            <a:avLst/>
          </a:prstGeom>
        </p:spPr>
        <p:txBody>
          <a:bodyPr vert="horz" wrap="square" lIns="91440" tIns="45720" rIns="91440" bIns="45720" numCol="1" anchor="ctr" anchorCtr="0" compatLnSpc="1">
            <a:prstTxWarp prst="textNoShape">
              <a:avLst/>
            </a:prstTxWarp>
          </a:bodyPr>
          <a:lstStyle>
            <a:lvl1pPr algn="ctr">
              <a:defRPr sz="1000">
                <a:solidFill>
                  <a:srgbClr val="777777"/>
                </a:solidFill>
                <a:latin typeface="Calibri" pitchFamily="34" charset="0"/>
              </a:defRPr>
            </a:lvl1pPr>
          </a:lstStyle>
          <a:p>
            <a:r>
              <a:rPr lang="en-US" dirty="0"/>
              <a:t>mhGAP-IG base course -  field test version 1.00 – May 2012</a:t>
            </a:r>
          </a:p>
        </p:txBody>
      </p:sp>
      <p:sp>
        <p:nvSpPr>
          <p:cNvPr id="6" name="Slide Number Placeholder 5"/>
          <p:cNvSpPr>
            <a:spLocks noGrp="1"/>
          </p:cNvSpPr>
          <p:nvPr>
            <p:ph type="sldNum" sz="quarter" idx="4"/>
          </p:nvPr>
        </p:nvSpPr>
        <p:spPr>
          <a:xfrm>
            <a:off x="3489325" y="6498325"/>
            <a:ext cx="2133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fld id="{2DAC7967-E5DD-44A4-8AA8-0E11EE8C5173}" type="slidenum">
              <a:rPr lang="en-US"/>
              <a:pPr>
                <a:defRPr/>
              </a:pPr>
              <a:t>‹nº›</a:t>
            </a:fld>
            <a:endParaRPr lang="en-US" dirty="0"/>
          </a:p>
        </p:txBody>
      </p:sp>
      <p:pic>
        <p:nvPicPr>
          <p:cNvPr id="1031" name="Picture 4"/>
          <p:cNvPicPr>
            <a:picLocks noChangeAspect="1" noChangeArrowheads="1"/>
          </p:cNvPicPr>
          <p:nvPr userDrawn="1"/>
        </p:nvPicPr>
        <p:blipFill>
          <a:blip r:embed="rId9"/>
          <a:srcRect/>
          <a:stretch>
            <a:fillRect/>
          </a:stretch>
        </p:blipFill>
        <p:spPr bwMode="auto">
          <a:xfrm>
            <a:off x="7956550" y="6135688"/>
            <a:ext cx="1187450" cy="7223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9" r:id="rId1"/>
    <p:sldLayoutId id="2147483658" r:id="rId2"/>
    <p:sldLayoutId id="2147483653" r:id="rId3"/>
    <p:sldLayoutId id="2147483660" r:id="rId4"/>
    <p:sldLayoutId id="2147483661" r:id="rId5"/>
    <p:sldLayoutId id="2147483662" r:id="rId6"/>
    <p:sldLayoutId id="2147483663" r:id="rId7"/>
  </p:sldLayoutIdLst>
  <p:hf hdr="0" dt="0"/>
  <p:txStyles>
    <p:titleStyle>
      <a:lvl1pPr algn="ctr" defTabSz="457200" rtl="0" eaLnBrk="0" fontAlgn="base" hangingPunct="0">
        <a:spcBef>
          <a:spcPct val="0"/>
        </a:spcBef>
        <a:spcAft>
          <a:spcPct val="0"/>
        </a:spcAft>
        <a:defRPr sz="4400" b="1" kern="1200">
          <a:solidFill>
            <a:schemeClr val="bg1"/>
          </a:solidFill>
          <a:latin typeface="+mj-lt"/>
          <a:ea typeface="+mj-ea"/>
          <a:cs typeface="+mj-cs"/>
        </a:defRPr>
      </a:lvl1pPr>
      <a:lvl2pPr algn="ctr" defTabSz="457200" rtl="0" eaLnBrk="0" fontAlgn="base" hangingPunct="0">
        <a:spcBef>
          <a:spcPct val="0"/>
        </a:spcBef>
        <a:spcAft>
          <a:spcPct val="0"/>
        </a:spcAft>
        <a:defRPr sz="4400" b="1">
          <a:solidFill>
            <a:schemeClr val="bg1"/>
          </a:solidFill>
          <a:latin typeface="Calibri" pitchFamily="34" charset="0"/>
        </a:defRPr>
      </a:lvl2pPr>
      <a:lvl3pPr algn="ctr" defTabSz="457200" rtl="0" eaLnBrk="0" fontAlgn="base" hangingPunct="0">
        <a:spcBef>
          <a:spcPct val="0"/>
        </a:spcBef>
        <a:spcAft>
          <a:spcPct val="0"/>
        </a:spcAft>
        <a:defRPr sz="4400" b="1">
          <a:solidFill>
            <a:schemeClr val="bg1"/>
          </a:solidFill>
          <a:latin typeface="Calibri" pitchFamily="34" charset="0"/>
        </a:defRPr>
      </a:lvl3pPr>
      <a:lvl4pPr algn="ctr" defTabSz="457200" rtl="0" eaLnBrk="0" fontAlgn="base" hangingPunct="0">
        <a:spcBef>
          <a:spcPct val="0"/>
        </a:spcBef>
        <a:spcAft>
          <a:spcPct val="0"/>
        </a:spcAft>
        <a:defRPr sz="4400" b="1">
          <a:solidFill>
            <a:schemeClr val="bg1"/>
          </a:solidFill>
          <a:latin typeface="Calibri" pitchFamily="34" charset="0"/>
        </a:defRPr>
      </a:lvl4pPr>
      <a:lvl5pPr algn="ctr" defTabSz="457200" rtl="0" eaLnBrk="0" fontAlgn="base" hangingPunct="0">
        <a:spcBef>
          <a:spcPct val="0"/>
        </a:spcBef>
        <a:spcAft>
          <a:spcPct val="0"/>
        </a:spcAft>
        <a:defRPr sz="4400" b="1">
          <a:solidFill>
            <a:schemeClr val="bg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drive.google.com/file/d/1lhzK7AlMi3UXFZ025L_PrCvNPXCofiu6/view?usp=sharing"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dirty="0"/>
              <a:t>mhGAP-IG base course -  field test version 1.00 – May 2012</a:t>
            </a:r>
          </a:p>
        </p:txBody>
      </p:sp>
      <p:sp>
        <p:nvSpPr>
          <p:cNvPr id="8" name="Slide Number Placeholder 5"/>
          <p:cNvSpPr>
            <a:spLocks noGrp="1"/>
          </p:cNvSpPr>
          <p:nvPr>
            <p:ph type="sldNum" sz="quarter" idx="12"/>
          </p:nvPr>
        </p:nvSpPr>
        <p:spPr/>
        <p:txBody>
          <a:bodyPr/>
          <a:lstStyle/>
          <a:p>
            <a:pPr>
              <a:defRPr/>
            </a:pPr>
            <a:fld id="{51ADE15C-25E1-4097-9694-16CD19E6680F}" type="slidenum">
              <a:rPr lang="en-US"/>
              <a:pPr>
                <a:defRPr/>
              </a:pPr>
              <a:t>1</a:t>
            </a:fld>
            <a:endParaRPr lang="en-US" dirty="0"/>
          </a:p>
        </p:txBody>
      </p:sp>
      <p:sp>
        <p:nvSpPr>
          <p:cNvPr id="15361" name="Footer Placeholder 4"/>
          <p:cNvSpPr txBox="1">
            <a:spLocks noGrp="1"/>
          </p:cNvSpPr>
          <p:nvPr/>
        </p:nvSpPr>
        <p:spPr bwMode="auto">
          <a:xfrm>
            <a:off x="0" y="6492875"/>
            <a:ext cx="3802063" cy="365125"/>
          </a:xfrm>
          <a:prstGeom prst="rect">
            <a:avLst/>
          </a:prstGeom>
          <a:noFill/>
          <a:ln w="9525">
            <a:noFill/>
            <a:miter lim="800000"/>
            <a:headEnd/>
            <a:tailEnd/>
          </a:ln>
        </p:spPr>
        <p:txBody>
          <a:bodyPr anchor="ctr"/>
          <a:lstStyle/>
          <a:p>
            <a:pPr algn="ctr"/>
            <a:r>
              <a:rPr lang="en-US" sz="1000" dirty="0">
                <a:solidFill>
                  <a:srgbClr val="FF0000"/>
                </a:solidFill>
                <a:latin typeface="Calibri" pitchFamily="34" charset="0"/>
              </a:rPr>
              <a:t>mhGAP-IG base course -  field test version 1.00 – May 2012</a:t>
            </a:r>
          </a:p>
        </p:txBody>
      </p:sp>
      <p:sp>
        <p:nvSpPr>
          <p:cNvPr id="15362" name="Slide Number Placeholder 5"/>
          <p:cNvSpPr txBox="1">
            <a:spLocks noGrp="1"/>
          </p:cNvSpPr>
          <p:nvPr/>
        </p:nvSpPr>
        <p:spPr bwMode="auto">
          <a:xfrm>
            <a:off x="3489325" y="6310313"/>
            <a:ext cx="2133600" cy="365125"/>
          </a:xfrm>
          <a:prstGeom prst="rect">
            <a:avLst/>
          </a:prstGeom>
          <a:noFill/>
          <a:ln w="9525">
            <a:noFill/>
            <a:miter lim="800000"/>
            <a:headEnd/>
            <a:tailEnd/>
          </a:ln>
        </p:spPr>
        <p:txBody>
          <a:bodyPr anchor="ctr"/>
          <a:lstStyle/>
          <a:p>
            <a:pPr algn="ctr"/>
            <a:fld id="{835F44A5-4CA8-4C1A-96C3-7E33499EBD5E}" type="slidenum">
              <a:rPr lang="en-US" sz="1200">
                <a:solidFill>
                  <a:srgbClr val="898989"/>
                </a:solidFill>
                <a:latin typeface="Calibri" pitchFamily="34" charset="0"/>
              </a:rPr>
              <a:pPr algn="ctr"/>
              <a:t>1</a:t>
            </a:fld>
            <a:endParaRPr lang="en-US" sz="1200" dirty="0">
              <a:solidFill>
                <a:srgbClr val="898989"/>
              </a:solidFill>
              <a:latin typeface="Calibri" pitchFamily="34" charset="0"/>
            </a:endParaRPr>
          </a:p>
        </p:txBody>
      </p:sp>
      <p:sp>
        <p:nvSpPr>
          <p:cNvPr id="15363" name="Title 1"/>
          <p:cNvSpPr>
            <a:spLocks noGrp="1"/>
          </p:cNvSpPr>
          <p:nvPr>
            <p:ph type="ctrTitle"/>
          </p:nvPr>
        </p:nvSpPr>
        <p:spPr>
          <a:xfrm>
            <a:off x="0" y="2552330"/>
            <a:ext cx="9144001" cy="1470025"/>
          </a:xfrm>
          <a:noFill/>
        </p:spPr>
        <p:txBody>
          <a:bodyPr/>
          <a:lstStyle/>
          <a:p>
            <a:pPr eaLnBrk="1" hangingPunct="1"/>
            <a:br>
              <a:rPr lang="en-US" sz="3800" dirty="0">
                <a:solidFill>
                  <a:srgbClr val="EEA616"/>
                </a:solidFill>
              </a:rPr>
            </a:br>
            <a:r>
              <a:rPr lang="en-US" dirty="0" err="1">
                <a:solidFill>
                  <a:srgbClr val="EEA616"/>
                </a:solidFill>
              </a:rPr>
              <a:t>Uso</a:t>
            </a:r>
            <a:r>
              <a:rPr lang="en-US" dirty="0">
                <a:solidFill>
                  <a:srgbClr val="EEA616"/>
                </a:solidFill>
              </a:rPr>
              <a:t> </a:t>
            </a:r>
            <a:r>
              <a:rPr lang="en-US" dirty="0" err="1">
                <a:solidFill>
                  <a:srgbClr val="EEA616"/>
                </a:solidFill>
              </a:rPr>
              <a:t>problemático</a:t>
            </a:r>
            <a:r>
              <a:rPr lang="en-US" dirty="0">
                <a:solidFill>
                  <a:srgbClr val="EEA616"/>
                </a:solidFill>
              </a:rPr>
              <a:t> de álcool</a:t>
            </a:r>
            <a:r>
              <a:rPr lang="en-US">
                <a:solidFill>
                  <a:srgbClr val="EEA616"/>
                </a:solidFill>
              </a:rPr>
              <a:t>: </a:t>
            </a:r>
            <a:br>
              <a:rPr lang="en-US">
                <a:solidFill>
                  <a:srgbClr val="EEA616"/>
                </a:solidFill>
              </a:rPr>
            </a:br>
            <a:r>
              <a:rPr lang="en-US">
                <a:solidFill>
                  <a:srgbClr val="EEA616"/>
                </a:solidFill>
              </a:rPr>
              <a:t>mitos</a:t>
            </a:r>
            <a:r>
              <a:rPr lang="en-US" dirty="0">
                <a:solidFill>
                  <a:srgbClr val="EEA616"/>
                </a:solidFill>
              </a:rPr>
              <a:t> e </a:t>
            </a:r>
            <a:r>
              <a:rPr lang="en-US" dirty="0" err="1">
                <a:solidFill>
                  <a:srgbClr val="EEA616"/>
                </a:solidFill>
              </a:rPr>
              <a:t>verdades</a:t>
            </a:r>
            <a:endParaRPr lang="en-US" dirty="0">
              <a:solidFill>
                <a:srgbClr val="EEA616"/>
              </a:solidFill>
            </a:endParaRPr>
          </a:p>
        </p:txBody>
      </p:sp>
      <p:sp>
        <p:nvSpPr>
          <p:cNvPr id="15367" name="Title 1"/>
          <p:cNvSpPr>
            <a:spLocks/>
          </p:cNvSpPr>
          <p:nvPr/>
        </p:nvSpPr>
        <p:spPr bwMode="auto">
          <a:xfrm>
            <a:off x="0" y="5969000"/>
            <a:ext cx="9144000" cy="889000"/>
          </a:xfrm>
          <a:prstGeom prst="rect">
            <a:avLst/>
          </a:prstGeom>
          <a:solidFill>
            <a:srgbClr val="EEA616"/>
          </a:solidFill>
          <a:ln w="9525">
            <a:noFill/>
            <a:miter lim="800000"/>
            <a:headEnd/>
            <a:tailEnd/>
          </a:ln>
        </p:spPr>
        <p:txBody>
          <a:bodyPr anchor="ctr"/>
          <a:lstStyle/>
          <a:p>
            <a:pPr algn="ctr"/>
            <a:endParaRPr lang="en-GB" sz="3200" b="1" dirty="0">
              <a:solidFill>
                <a:schemeClr val="bg1"/>
              </a:solidFill>
              <a:latin typeface="Calibri" pitchFamily="34" charset="0"/>
            </a:endParaRPr>
          </a:p>
        </p:txBody>
      </p:sp>
      <p:sp>
        <p:nvSpPr>
          <p:cNvPr id="9" name="Text Box 3"/>
          <p:cNvSpPr txBox="1">
            <a:spLocks noChangeArrowheads="1"/>
          </p:cNvSpPr>
          <p:nvPr/>
        </p:nvSpPr>
        <p:spPr bwMode="auto">
          <a:xfrm>
            <a:off x="0" y="0"/>
            <a:ext cx="9144000" cy="461665"/>
          </a:xfrm>
          <a:prstGeom prst="rect">
            <a:avLst/>
          </a:prstGeom>
          <a:solidFill>
            <a:schemeClr val="bg1"/>
          </a:solidFill>
          <a:ln w="9525">
            <a:noFill/>
            <a:miter lim="800000"/>
            <a:headEnd/>
            <a:tailEnd/>
          </a:ln>
        </p:spPr>
        <p:txBody>
          <a:bodyPr wrap="square">
            <a:spAutoFit/>
          </a:bodyPr>
          <a:lstStyle/>
          <a:p>
            <a:pPr algn="ctr"/>
            <a:endParaRPr lang="en-US" sz="2400" dirty="0">
              <a:solidFill>
                <a:srgbClr val="FF0000"/>
              </a:solidFill>
              <a:latin typeface="+mn-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dirty="0"/>
              <a:t>mhGAP-IG base course -  field test version 1.00 – May 2012</a:t>
            </a:r>
          </a:p>
        </p:txBody>
      </p:sp>
      <p:sp>
        <p:nvSpPr>
          <p:cNvPr id="5" name="Slide Number Placeholder 5"/>
          <p:cNvSpPr>
            <a:spLocks noGrp="1"/>
          </p:cNvSpPr>
          <p:nvPr>
            <p:ph type="sldNum" sz="quarter" idx="12"/>
          </p:nvPr>
        </p:nvSpPr>
        <p:spPr/>
        <p:txBody>
          <a:bodyPr/>
          <a:lstStyle/>
          <a:p>
            <a:pPr>
              <a:defRPr/>
            </a:pPr>
            <a:fld id="{8B2D5145-0A09-4C79-B05B-A27AEC491AB2}" type="slidenum">
              <a:rPr lang="en-US"/>
              <a:pPr>
                <a:defRPr/>
              </a:pPr>
              <a:t>10</a:t>
            </a:fld>
            <a:endParaRPr lang="en-US" dirty="0"/>
          </a:p>
        </p:txBody>
      </p:sp>
      <p:sp>
        <p:nvSpPr>
          <p:cNvPr id="33795" name="Title 1"/>
          <p:cNvSpPr>
            <a:spLocks noGrp="1"/>
          </p:cNvSpPr>
          <p:nvPr>
            <p:ph type="title"/>
          </p:nvPr>
        </p:nvSpPr>
        <p:spPr/>
        <p:txBody>
          <a:bodyPr/>
          <a:lstStyle/>
          <a:p>
            <a:pPr eaLnBrk="1" hangingPunct="1"/>
            <a:r>
              <a:rPr lang="en-US" sz="3200" dirty="0" err="1"/>
              <a:t>Objetivos</a:t>
            </a:r>
            <a:r>
              <a:rPr lang="en-US" sz="3200" dirty="0"/>
              <a:t> do </a:t>
            </a:r>
            <a:r>
              <a:rPr lang="en-US" sz="3200" dirty="0" err="1"/>
              <a:t>Aprendizado</a:t>
            </a:r>
            <a:endParaRPr lang="en-US" sz="3200" dirty="0">
              <a:solidFill>
                <a:srgbClr val="FF0000"/>
              </a:solidFill>
            </a:endParaRPr>
          </a:p>
        </p:txBody>
      </p:sp>
      <p:sp>
        <p:nvSpPr>
          <p:cNvPr id="33796" name="Content Placeholder 2"/>
          <p:cNvSpPr>
            <a:spLocks noGrp="1"/>
          </p:cNvSpPr>
          <p:nvPr>
            <p:ph idx="1"/>
          </p:nvPr>
        </p:nvSpPr>
        <p:spPr>
          <a:xfrm>
            <a:off x="457200" y="1457325"/>
            <a:ext cx="8229600" cy="4525963"/>
          </a:xfrm>
        </p:spPr>
        <p:txBody>
          <a:bodyPr/>
          <a:lstStyle/>
          <a:p>
            <a:pPr eaLnBrk="1" hangingPunct="1">
              <a:lnSpc>
                <a:spcPct val="80000"/>
              </a:lnSpc>
            </a:pPr>
            <a:r>
              <a:rPr lang="en-US" sz="2400" dirty="0" err="1"/>
              <a:t>Estar</a:t>
            </a:r>
            <a:r>
              <a:rPr lang="en-US" sz="2400" dirty="0"/>
              <a:t> </a:t>
            </a:r>
            <a:r>
              <a:rPr lang="en-US" sz="2400" dirty="0" err="1"/>
              <a:t>capacitado</a:t>
            </a:r>
            <a:r>
              <a:rPr lang="en-US" sz="2400" dirty="0"/>
              <a:t> para </a:t>
            </a:r>
            <a:r>
              <a:rPr lang="en-US" sz="2400" dirty="0" err="1"/>
              <a:t>identificar</a:t>
            </a:r>
            <a:r>
              <a:rPr lang="en-US" sz="2400" dirty="0"/>
              <a:t> </a:t>
            </a:r>
            <a:r>
              <a:rPr lang="en-US" sz="2400" dirty="0" err="1"/>
              <a:t>padrões</a:t>
            </a:r>
            <a:r>
              <a:rPr lang="en-US" sz="2400" dirty="0"/>
              <a:t> de </a:t>
            </a:r>
            <a:r>
              <a:rPr lang="en-US" sz="2400" dirty="0" err="1"/>
              <a:t>consumo</a:t>
            </a:r>
            <a:r>
              <a:rPr lang="en-US" sz="2400" dirty="0"/>
              <a:t> </a:t>
            </a:r>
            <a:r>
              <a:rPr lang="en-US" sz="2400" dirty="0" err="1"/>
              <a:t>problematicos</a:t>
            </a:r>
            <a:r>
              <a:rPr lang="en-US" sz="2400" dirty="0"/>
              <a:t> para o </a:t>
            </a:r>
            <a:r>
              <a:rPr lang="en-US" sz="2400" dirty="0" err="1"/>
              <a:t>álcool</a:t>
            </a:r>
            <a:endParaRPr lang="en-US" sz="2400" dirty="0"/>
          </a:p>
          <a:p>
            <a:pPr lvl="1" eaLnBrk="1" hangingPunct="1">
              <a:lnSpc>
                <a:spcPct val="80000"/>
              </a:lnSpc>
            </a:pPr>
            <a:r>
              <a:rPr lang="en-US" sz="2400" dirty="0" err="1"/>
              <a:t>Consumo</a:t>
            </a:r>
            <a:r>
              <a:rPr lang="en-US" sz="2400" dirty="0"/>
              <a:t> de </a:t>
            </a:r>
            <a:r>
              <a:rPr lang="en-US" sz="2400" dirty="0" err="1"/>
              <a:t>risco</a:t>
            </a:r>
            <a:endParaRPr lang="en-US" sz="2400" dirty="0"/>
          </a:p>
          <a:p>
            <a:pPr lvl="1" eaLnBrk="1" hangingPunct="1">
              <a:lnSpc>
                <a:spcPct val="80000"/>
              </a:lnSpc>
            </a:pPr>
            <a:r>
              <a:rPr lang="en-US" sz="2400" dirty="0" err="1"/>
              <a:t>Consumo</a:t>
            </a:r>
            <a:r>
              <a:rPr lang="en-US" sz="2400" dirty="0"/>
              <a:t> </a:t>
            </a:r>
            <a:r>
              <a:rPr lang="en-US" sz="2400" dirty="0" err="1"/>
              <a:t>nocivo</a:t>
            </a:r>
            <a:endParaRPr lang="en-US" sz="2400" dirty="0"/>
          </a:p>
          <a:p>
            <a:pPr lvl="1" eaLnBrk="1" hangingPunct="1">
              <a:lnSpc>
                <a:spcPct val="80000"/>
              </a:lnSpc>
            </a:pPr>
            <a:r>
              <a:rPr lang="en-US" sz="2400" dirty="0" err="1"/>
              <a:t>Dependência</a:t>
            </a:r>
            <a:endParaRPr lang="en-US" sz="2400" dirty="0"/>
          </a:p>
          <a:p>
            <a:pPr eaLnBrk="1" hangingPunct="1">
              <a:lnSpc>
                <a:spcPct val="80000"/>
              </a:lnSpc>
            </a:pPr>
            <a:r>
              <a:rPr lang="en-US" sz="2400" dirty="0" err="1"/>
              <a:t>Estar</a:t>
            </a:r>
            <a:r>
              <a:rPr lang="en-US" sz="2400" dirty="0"/>
              <a:t> </a:t>
            </a:r>
            <a:r>
              <a:rPr lang="en-US" sz="2400" dirty="0" err="1"/>
              <a:t>capacitado</a:t>
            </a:r>
            <a:r>
              <a:rPr lang="en-US" sz="2400" dirty="0"/>
              <a:t> para prover </a:t>
            </a:r>
            <a:r>
              <a:rPr lang="en-US" sz="2400" dirty="0" err="1"/>
              <a:t>uma</a:t>
            </a:r>
            <a:r>
              <a:rPr lang="en-US" sz="2400" dirty="0"/>
              <a:t> </a:t>
            </a:r>
            <a:r>
              <a:rPr lang="en-US" sz="2400" dirty="0" err="1"/>
              <a:t>intervenção</a:t>
            </a:r>
            <a:r>
              <a:rPr lang="en-US" sz="2400" dirty="0"/>
              <a:t> breve (</a:t>
            </a:r>
            <a:r>
              <a:rPr lang="en-US" sz="2400" dirty="0" err="1"/>
              <a:t>motivacional</a:t>
            </a:r>
            <a:r>
              <a:rPr lang="en-US" sz="2400" dirty="0"/>
              <a:t>) para </a:t>
            </a:r>
            <a:r>
              <a:rPr lang="en-US" sz="2400" dirty="0" err="1"/>
              <a:t>pessoas</a:t>
            </a:r>
            <a:r>
              <a:rPr lang="en-US" sz="2400" dirty="0"/>
              <a:t> com </a:t>
            </a:r>
            <a:r>
              <a:rPr lang="en-US" sz="2400" dirty="0" err="1"/>
              <a:t>consumo</a:t>
            </a:r>
            <a:r>
              <a:rPr lang="en-US" sz="2400" dirty="0"/>
              <a:t> de </a:t>
            </a:r>
            <a:r>
              <a:rPr lang="en-US" sz="2400" dirty="0" err="1"/>
              <a:t>risco</a:t>
            </a:r>
            <a:r>
              <a:rPr lang="en-US" sz="2400" dirty="0"/>
              <a:t> </a:t>
            </a:r>
            <a:r>
              <a:rPr lang="en-US" sz="2400" dirty="0" err="1"/>
              <a:t>ou</a:t>
            </a:r>
            <a:r>
              <a:rPr lang="en-US" sz="2400" dirty="0"/>
              <a:t> </a:t>
            </a:r>
            <a:r>
              <a:rPr lang="en-US" sz="2400" dirty="0" err="1"/>
              <a:t>nocivo</a:t>
            </a:r>
            <a:r>
              <a:rPr lang="en-US" sz="2400" dirty="0"/>
              <a:t> de álcool </a:t>
            </a:r>
          </a:p>
          <a:p>
            <a:pPr eaLnBrk="1" hangingPunct="1">
              <a:lnSpc>
                <a:spcPct val="80000"/>
              </a:lnSpc>
            </a:pPr>
            <a:r>
              <a:rPr lang="en-US" sz="2400" dirty="0" err="1"/>
              <a:t>Estar</a:t>
            </a:r>
            <a:r>
              <a:rPr lang="en-US" sz="2400" dirty="0"/>
              <a:t> </a:t>
            </a:r>
            <a:r>
              <a:rPr lang="en-US" sz="2400" dirty="0" err="1"/>
              <a:t>capacitado</a:t>
            </a:r>
            <a:r>
              <a:rPr lang="en-US" sz="2400" dirty="0"/>
              <a:t> para detector e </a:t>
            </a:r>
            <a:r>
              <a:rPr lang="en-US" sz="2400" dirty="0" err="1"/>
              <a:t>manejar</a:t>
            </a:r>
            <a:r>
              <a:rPr lang="en-US" sz="2400" dirty="0"/>
              <a:t> </a:t>
            </a:r>
            <a:r>
              <a:rPr lang="en-US" sz="2400" dirty="0" err="1"/>
              <a:t>dois</a:t>
            </a:r>
            <a:r>
              <a:rPr lang="en-US" sz="2400" dirty="0"/>
              <a:t> dos </a:t>
            </a:r>
            <a:r>
              <a:rPr lang="en-US" sz="2400" dirty="0" err="1"/>
              <a:t>principais</a:t>
            </a:r>
            <a:r>
              <a:rPr lang="en-US" sz="2400" dirty="0"/>
              <a:t> </a:t>
            </a:r>
            <a:r>
              <a:rPr lang="en-US" sz="2400" dirty="0" err="1"/>
              <a:t>transtornos</a:t>
            </a:r>
            <a:r>
              <a:rPr lang="en-US" sz="2400" dirty="0"/>
              <a:t> </a:t>
            </a:r>
            <a:r>
              <a:rPr lang="en-US" sz="2400" dirty="0" err="1"/>
              <a:t>mentais</a:t>
            </a:r>
            <a:r>
              <a:rPr lang="en-US" sz="2400" dirty="0"/>
              <a:t> </a:t>
            </a:r>
            <a:r>
              <a:rPr lang="en-US" sz="2400" dirty="0" err="1"/>
              <a:t>associados</a:t>
            </a:r>
            <a:r>
              <a:rPr lang="en-US" sz="2400" dirty="0"/>
              <a:t> </a:t>
            </a:r>
            <a:r>
              <a:rPr lang="en-US" sz="2400" dirty="0" err="1"/>
              <a:t>ao</a:t>
            </a:r>
            <a:r>
              <a:rPr lang="en-US" sz="2400" dirty="0"/>
              <a:t> </a:t>
            </a:r>
            <a:r>
              <a:rPr lang="en-US" sz="2400" dirty="0" err="1"/>
              <a:t>uso</a:t>
            </a:r>
            <a:r>
              <a:rPr lang="en-US" sz="2400" dirty="0"/>
              <a:t> </a:t>
            </a:r>
            <a:r>
              <a:rPr lang="en-US" sz="2400" dirty="0" err="1"/>
              <a:t>problematico</a:t>
            </a:r>
            <a:r>
              <a:rPr lang="en-US" sz="2400" dirty="0"/>
              <a:t> de </a:t>
            </a:r>
            <a:r>
              <a:rPr lang="en-US" sz="2400" dirty="0" err="1"/>
              <a:t>alcool</a:t>
            </a:r>
            <a:r>
              <a:rPr lang="en-US" sz="2400" dirty="0"/>
              <a:t>: </a:t>
            </a:r>
            <a:r>
              <a:rPr lang="en-US" sz="2400" dirty="0" err="1"/>
              <a:t>uso</a:t>
            </a:r>
            <a:r>
              <a:rPr lang="en-US" sz="2400" dirty="0"/>
              <a:t> </a:t>
            </a:r>
            <a:r>
              <a:rPr lang="en-US" sz="2400" dirty="0" err="1"/>
              <a:t>nocivo</a:t>
            </a:r>
            <a:r>
              <a:rPr lang="en-US" sz="2400" dirty="0"/>
              <a:t> e </a:t>
            </a:r>
            <a:r>
              <a:rPr lang="en-US" sz="2400" dirty="0" err="1"/>
              <a:t>dependência</a:t>
            </a:r>
            <a:r>
              <a:rPr lang="en-US" sz="2400" dirty="0"/>
              <a:t> </a:t>
            </a:r>
          </a:p>
          <a:p>
            <a:pPr eaLnBrk="1" hangingPunct="1">
              <a:lnSpc>
                <a:spcPct val="80000"/>
              </a:lnSpc>
            </a:pPr>
            <a:r>
              <a:rPr lang="en-US" sz="2400" dirty="0" err="1"/>
              <a:t>Estar</a:t>
            </a:r>
            <a:r>
              <a:rPr lang="en-US" sz="2400" dirty="0"/>
              <a:t> </a:t>
            </a:r>
            <a:r>
              <a:rPr lang="en-US" sz="2400" dirty="0" err="1"/>
              <a:t>capacitado</a:t>
            </a:r>
            <a:r>
              <a:rPr lang="en-US" sz="2400" dirty="0"/>
              <a:t> a </a:t>
            </a:r>
            <a:r>
              <a:rPr lang="en-US" sz="2400" dirty="0" err="1"/>
              <a:t>referir</a:t>
            </a:r>
            <a:r>
              <a:rPr lang="en-US" sz="2400" dirty="0"/>
              <a:t> para outros </a:t>
            </a:r>
            <a:r>
              <a:rPr lang="en-US" sz="2400" dirty="0" err="1"/>
              <a:t>serviços</a:t>
            </a:r>
            <a:r>
              <a:rPr lang="en-US" sz="2400" dirty="0"/>
              <a:t>, </a:t>
            </a:r>
            <a:r>
              <a:rPr lang="en-US" sz="2400" dirty="0" err="1"/>
              <a:t>fazer</a:t>
            </a:r>
            <a:r>
              <a:rPr lang="en-US" sz="2400" dirty="0"/>
              <a:t> </a:t>
            </a:r>
            <a:r>
              <a:rPr lang="en-US" sz="2400" dirty="0" err="1"/>
              <a:t>vínculos</a:t>
            </a:r>
            <a:r>
              <a:rPr lang="en-US" sz="2400" dirty="0"/>
              <a:t> com outros </a:t>
            </a:r>
            <a:r>
              <a:rPr lang="en-US" sz="2400" dirty="0" err="1"/>
              <a:t>apoios</a:t>
            </a:r>
            <a:r>
              <a:rPr lang="en-US" sz="2400" dirty="0"/>
              <a:t> e </a:t>
            </a:r>
            <a:r>
              <a:rPr lang="en-US" sz="2400" dirty="0" err="1"/>
              <a:t>fazer</a:t>
            </a:r>
            <a:r>
              <a:rPr lang="en-US" sz="2400" dirty="0"/>
              <a:t> o </a:t>
            </a:r>
            <a:r>
              <a:rPr lang="en-US" sz="2400" dirty="0" err="1"/>
              <a:t>seguimento</a:t>
            </a:r>
            <a:r>
              <a:rPr lang="en-US" sz="2400" dirty="0"/>
              <a:t> regular da </a:t>
            </a:r>
            <a:r>
              <a:rPr lang="en-US" sz="2400" dirty="0" err="1"/>
              <a:t>pessoa</a:t>
            </a:r>
            <a:endParaRPr lang="en-US"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mhGAP-IG base course -  field test version 1.00 – May 2012</a:t>
            </a:r>
          </a:p>
        </p:txBody>
      </p:sp>
      <p:sp>
        <p:nvSpPr>
          <p:cNvPr id="6" name="Slide Number Placeholder 5"/>
          <p:cNvSpPr>
            <a:spLocks noGrp="1"/>
          </p:cNvSpPr>
          <p:nvPr>
            <p:ph type="sldNum" sz="quarter" idx="12"/>
          </p:nvPr>
        </p:nvSpPr>
        <p:spPr/>
        <p:txBody>
          <a:bodyPr/>
          <a:lstStyle/>
          <a:p>
            <a:pPr>
              <a:defRPr/>
            </a:pPr>
            <a:fld id="{559A2FDB-2170-457D-A08B-788D2C5E6BA8}" type="slidenum">
              <a:rPr lang="en-US"/>
              <a:pPr>
                <a:defRPr/>
              </a:pPr>
              <a:t>11</a:t>
            </a:fld>
            <a:endParaRPr lang="en-US" dirty="0"/>
          </a:p>
        </p:txBody>
      </p:sp>
      <p:sp>
        <p:nvSpPr>
          <p:cNvPr id="35843" name="Title 1"/>
          <p:cNvSpPr>
            <a:spLocks noGrp="1"/>
          </p:cNvSpPr>
          <p:nvPr>
            <p:ph type="title"/>
          </p:nvPr>
        </p:nvSpPr>
        <p:spPr/>
        <p:txBody>
          <a:bodyPr/>
          <a:lstStyle/>
          <a:p>
            <a:pPr eaLnBrk="1" hangingPunct="1"/>
            <a:r>
              <a:rPr lang="en-GB" sz="3200" dirty="0" err="1"/>
              <a:t>Conteúdo</a:t>
            </a:r>
            <a:r>
              <a:rPr lang="en-GB" sz="3200" dirty="0"/>
              <a:t> (</a:t>
            </a:r>
            <a:r>
              <a:rPr lang="en-GB" sz="3200" dirty="0" err="1"/>
              <a:t>Uso</a:t>
            </a:r>
            <a:r>
              <a:rPr lang="en-GB" sz="3200" dirty="0"/>
              <a:t> de </a:t>
            </a:r>
            <a:r>
              <a:rPr lang="en-GB" sz="3200" dirty="0" err="1"/>
              <a:t>Álcool</a:t>
            </a:r>
            <a:r>
              <a:rPr lang="en-GB" sz="3200" dirty="0"/>
              <a:t>)</a:t>
            </a:r>
          </a:p>
        </p:txBody>
      </p:sp>
      <p:sp>
        <p:nvSpPr>
          <p:cNvPr id="35844" name="Content Placeholder 2"/>
          <p:cNvSpPr>
            <a:spLocks noGrp="1"/>
          </p:cNvSpPr>
          <p:nvPr>
            <p:ph idx="1"/>
          </p:nvPr>
        </p:nvSpPr>
        <p:spPr/>
        <p:txBody>
          <a:bodyPr/>
          <a:lstStyle/>
          <a:p>
            <a:pPr marL="514350" indent="-514350" eaLnBrk="1" hangingPunct="1">
              <a:lnSpc>
                <a:spcPct val="90000"/>
              </a:lnSpc>
              <a:buFont typeface="Arial" charset="0"/>
              <a:buAutoNum type="alphaUcPeriod"/>
            </a:pPr>
            <a:r>
              <a:rPr lang="en-GB" sz="2400" dirty="0" err="1"/>
              <a:t>Introdução</a:t>
            </a:r>
            <a:endParaRPr lang="en-GB" sz="2400" dirty="0"/>
          </a:p>
          <a:p>
            <a:pPr marL="514350" indent="-514350" eaLnBrk="1" hangingPunct="1">
              <a:lnSpc>
                <a:spcPct val="90000"/>
              </a:lnSpc>
              <a:buFont typeface="Arial" charset="0"/>
              <a:buAutoNum type="alphaUcPeriod"/>
            </a:pPr>
            <a:r>
              <a:rPr lang="en-GB" sz="2400" dirty="0" err="1"/>
              <a:t>Objetivos</a:t>
            </a:r>
            <a:r>
              <a:rPr lang="en-GB" sz="2400" dirty="0"/>
              <a:t> do </a:t>
            </a:r>
            <a:r>
              <a:rPr lang="en-GB" sz="2400" dirty="0" err="1"/>
              <a:t>Aprendizado</a:t>
            </a:r>
            <a:endParaRPr lang="en-GB" sz="2400" b="1" dirty="0">
              <a:solidFill>
                <a:srgbClr val="FF0000"/>
              </a:solidFill>
            </a:endParaRPr>
          </a:p>
          <a:p>
            <a:pPr marL="514350" indent="-514350" eaLnBrk="1" hangingPunct="1">
              <a:lnSpc>
                <a:spcPct val="90000"/>
              </a:lnSpc>
              <a:buFont typeface="Arial" charset="0"/>
              <a:buAutoNum type="alphaUcPeriod"/>
            </a:pPr>
            <a:r>
              <a:rPr lang="en-US" sz="2400" dirty="0" err="1"/>
              <a:t>Ações</a:t>
            </a:r>
            <a:r>
              <a:rPr lang="en-US" sz="2400" dirty="0"/>
              <a:t> </a:t>
            </a:r>
            <a:r>
              <a:rPr lang="en-US" sz="2400" dirty="0" err="1"/>
              <a:t>prioritarias</a:t>
            </a:r>
            <a:endParaRPr lang="en-US" sz="2400" dirty="0"/>
          </a:p>
          <a:p>
            <a:pPr lvl="2" indent="-457200" eaLnBrk="1" hangingPunct="1">
              <a:lnSpc>
                <a:spcPct val="90000"/>
              </a:lnSpc>
              <a:buFont typeface="Calibri" pitchFamily="34" charset="0"/>
              <a:buAutoNum type="arabicPeriod"/>
            </a:pPr>
            <a:r>
              <a:rPr lang="en-US" b="1" dirty="0" err="1">
                <a:solidFill>
                  <a:srgbClr val="FF0000"/>
                </a:solidFill>
              </a:rPr>
              <a:t>Estabelecer</a:t>
            </a:r>
            <a:r>
              <a:rPr lang="en-US" b="1" dirty="0">
                <a:solidFill>
                  <a:srgbClr val="FF0000"/>
                </a:solidFill>
              </a:rPr>
              <a:t> </a:t>
            </a:r>
            <a:r>
              <a:rPr lang="en-US" b="1" dirty="0" err="1">
                <a:solidFill>
                  <a:srgbClr val="FF0000"/>
                </a:solidFill>
              </a:rPr>
              <a:t>comunicação</a:t>
            </a:r>
            <a:r>
              <a:rPr lang="en-US" b="1" dirty="0">
                <a:solidFill>
                  <a:srgbClr val="FF0000"/>
                </a:solidFill>
              </a:rPr>
              <a:t> e </a:t>
            </a:r>
            <a:r>
              <a:rPr lang="en-US" b="1" dirty="0" err="1">
                <a:solidFill>
                  <a:srgbClr val="FF0000"/>
                </a:solidFill>
              </a:rPr>
              <a:t>confiança</a:t>
            </a:r>
            <a:endParaRPr lang="en-US" b="1" dirty="0">
              <a:solidFill>
                <a:srgbClr val="FF0000"/>
              </a:solidFill>
            </a:endParaRPr>
          </a:p>
          <a:p>
            <a:pPr lvl="2" indent="-457200" eaLnBrk="1" hangingPunct="1">
              <a:lnSpc>
                <a:spcPct val="90000"/>
              </a:lnSpc>
              <a:buFont typeface="Calibri" pitchFamily="34" charset="0"/>
              <a:buAutoNum type="arabicPeriod"/>
            </a:pPr>
            <a:r>
              <a:rPr lang="en-US" dirty="0" err="1"/>
              <a:t>Conduzir</a:t>
            </a:r>
            <a:r>
              <a:rPr lang="en-US" dirty="0"/>
              <a:t> a </a:t>
            </a:r>
            <a:r>
              <a:rPr lang="en-US" dirty="0" err="1"/>
              <a:t>avaliação</a:t>
            </a:r>
            <a:endParaRPr lang="en-US" b="1" dirty="0"/>
          </a:p>
          <a:p>
            <a:pPr lvl="2" indent="-457200" eaLnBrk="1" hangingPunct="1">
              <a:lnSpc>
                <a:spcPct val="90000"/>
              </a:lnSpc>
              <a:buFont typeface="Calibri" pitchFamily="34" charset="0"/>
              <a:buAutoNum type="arabicPeriod"/>
            </a:pPr>
            <a:r>
              <a:rPr lang="en-US" dirty="0"/>
              <a:t>Planejar e </a:t>
            </a:r>
            <a:r>
              <a:rPr lang="en-US" dirty="0" err="1"/>
              <a:t>começar</a:t>
            </a:r>
            <a:r>
              <a:rPr lang="en-US" dirty="0"/>
              <a:t> a </a:t>
            </a:r>
            <a:r>
              <a:rPr lang="en-US" dirty="0" err="1"/>
              <a:t>intervenção</a:t>
            </a:r>
            <a:endParaRPr lang="en-US" b="1" dirty="0"/>
          </a:p>
          <a:p>
            <a:pPr lvl="2" indent="-457200" eaLnBrk="1" hangingPunct="1">
              <a:lnSpc>
                <a:spcPct val="90000"/>
              </a:lnSpc>
              <a:buFont typeface="Calibri" pitchFamily="34" charset="0"/>
              <a:buAutoNum type="arabicPeriod"/>
            </a:pPr>
            <a:r>
              <a:rPr lang="en-US" dirty="0" err="1"/>
              <a:t>Vincular</a:t>
            </a:r>
            <a:r>
              <a:rPr lang="en-US" dirty="0"/>
              <a:t> com outros </a:t>
            </a:r>
            <a:r>
              <a:rPr lang="en-US" dirty="0" err="1"/>
              <a:t>serviços</a:t>
            </a:r>
            <a:r>
              <a:rPr lang="en-US" dirty="0"/>
              <a:t> e </a:t>
            </a:r>
            <a:r>
              <a:rPr lang="en-US" dirty="0" err="1"/>
              <a:t>apoios</a:t>
            </a:r>
            <a:endParaRPr lang="en-US" b="1" dirty="0"/>
          </a:p>
          <a:p>
            <a:pPr lvl="2" indent="-457200" eaLnBrk="1" hangingPunct="1">
              <a:lnSpc>
                <a:spcPct val="90000"/>
              </a:lnSpc>
              <a:buFont typeface="Calibri" pitchFamily="34" charset="0"/>
              <a:buAutoNum type="arabicPeriod"/>
            </a:pPr>
            <a:r>
              <a:rPr lang="en-US" dirty="0" err="1"/>
              <a:t>Seguimento</a:t>
            </a:r>
            <a:endParaRPr lang="en-US" b="1" dirty="0"/>
          </a:p>
          <a:p>
            <a:pPr marL="514350" indent="-514350" eaLnBrk="1" hangingPunct="1">
              <a:lnSpc>
                <a:spcPct val="90000"/>
              </a:lnSpc>
              <a:buFont typeface="Calibri" pitchFamily="34" charset="0"/>
              <a:buAutoNum type="alphaUcPeriod"/>
            </a:pPr>
            <a:endParaRPr lang="en-GB" b="1" dirty="0"/>
          </a:p>
          <a:p>
            <a:pPr marL="514350" indent="-514350" eaLnBrk="1" hangingPunct="1">
              <a:lnSpc>
                <a:spcPct val="90000"/>
              </a:lnSpc>
              <a:buFont typeface="Calibri" pitchFamily="34" charset="0"/>
              <a:buNone/>
            </a:pPr>
            <a:endParaRPr lang="en-US" sz="2400" b="1" dirty="0"/>
          </a:p>
          <a:p>
            <a:pPr marL="514350" indent="-514350" eaLnBrk="1" hangingPunct="1">
              <a:lnSpc>
                <a:spcPct val="90000"/>
              </a:lnSpc>
              <a:buFont typeface="Arial" charset="0"/>
              <a:buAutoNum type="alphaUcPeriod"/>
            </a:pPr>
            <a:endParaRPr lang="en-GB" sz="2400" dirty="0"/>
          </a:p>
        </p:txBody>
      </p:sp>
      <p:sp>
        <p:nvSpPr>
          <p:cNvPr id="4" name="Slide Number Placeholder 3"/>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4D87C119-DF84-4557-A9AA-F5D8358D3D2F}" type="slidenum">
              <a:rPr lang="en-US" sz="1200">
                <a:solidFill>
                  <a:schemeClr val="tx1">
                    <a:tint val="75000"/>
                  </a:schemeClr>
                </a:solidFill>
                <a:latin typeface="+mn-lt"/>
                <a:cs typeface="+mn-cs"/>
              </a:rPr>
              <a:pPr algn="r" fontAlgn="auto">
                <a:spcBef>
                  <a:spcPts val="0"/>
                </a:spcBef>
                <a:spcAft>
                  <a:spcPts val="0"/>
                </a:spcAft>
                <a:defRPr/>
              </a:pPr>
              <a:t>11</a:t>
            </a:fld>
            <a:endParaRPr lang="en-US" sz="1200" dirty="0">
              <a:solidFill>
                <a:schemeClr val="tx1">
                  <a:tint val="75000"/>
                </a:schemeClr>
              </a:solidFill>
              <a:latin typeface="+mn-lt"/>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951BD6-8C22-F51F-3C2E-49D656CE89E5}"/>
              </a:ext>
            </a:extLst>
          </p:cNvPr>
          <p:cNvSpPr>
            <a:spLocks noGrp="1"/>
          </p:cNvSpPr>
          <p:nvPr>
            <p:ph type="title"/>
          </p:nvPr>
        </p:nvSpPr>
        <p:spPr/>
        <p:txBody>
          <a:bodyPr/>
          <a:lstStyle/>
          <a:p>
            <a:r>
              <a:rPr lang="pt-BR" dirty="0"/>
              <a:t>Tempestade de Ideias </a:t>
            </a:r>
          </a:p>
        </p:txBody>
      </p:sp>
      <p:sp>
        <p:nvSpPr>
          <p:cNvPr id="3" name="Espaço Reservado para Conteúdo 2">
            <a:extLst>
              <a:ext uri="{FF2B5EF4-FFF2-40B4-BE49-F238E27FC236}">
                <a16:creationId xmlns:a16="http://schemas.microsoft.com/office/drawing/2014/main" id="{463AC19E-9651-6954-6DC9-8519DFC32E91}"/>
              </a:ext>
            </a:extLst>
          </p:cNvPr>
          <p:cNvSpPr>
            <a:spLocks noGrp="1"/>
          </p:cNvSpPr>
          <p:nvPr>
            <p:ph idx="1"/>
          </p:nvPr>
        </p:nvSpPr>
        <p:spPr/>
        <p:txBody>
          <a:bodyPr/>
          <a:lstStyle/>
          <a:p>
            <a:endParaRPr lang="pt-BR" dirty="0"/>
          </a:p>
          <a:p>
            <a:r>
              <a:rPr lang="pt-BR" dirty="0"/>
              <a:t>Qual seu maior desafio para perguntar sobre o uso de </a:t>
            </a:r>
            <a:r>
              <a:rPr lang="pt-BR" dirty="0" err="1"/>
              <a:t>alcool</a:t>
            </a:r>
            <a:r>
              <a:rPr lang="pt-BR" dirty="0"/>
              <a:t>?</a:t>
            </a:r>
          </a:p>
          <a:p>
            <a:r>
              <a:rPr lang="pt-BR" dirty="0"/>
              <a:t>Quando você investiga o padrão de consumo de álcool?</a:t>
            </a:r>
          </a:p>
          <a:p>
            <a:r>
              <a:rPr lang="pt-BR" dirty="0"/>
              <a:t>Quando você pergunta, como você pergunta sobre o consumo de </a:t>
            </a:r>
            <a:r>
              <a:rPr lang="pt-BR" dirty="0" err="1"/>
              <a:t>alcool</a:t>
            </a:r>
            <a:r>
              <a:rPr lang="pt-BR" dirty="0"/>
              <a:t>?</a:t>
            </a:r>
          </a:p>
        </p:txBody>
      </p:sp>
      <p:sp>
        <p:nvSpPr>
          <p:cNvPr id="4" name="Espaço Reservado para Rodapé 3">
            <a:extLst>
              <a:ext uri="{FF2B5EF4-FFF2-40B4-BE49-F238E27FC236}">
                <a16:creationId xmlns:a16="http://schemas.microsoft.com/office/drawing/2014/main" id="{65A2F9E7-2165-47A8-61A3-BDFC6D4332A7}"/>
              </a:ext>
            </a:extLst>
          </p:cNvPr>
          <p:cNvSpPr>
            <a:spLocks noGrp="1"/>
          </p:cNvSpPr>
          <p:nvPr>
            <p:ph type="ftr" sz="quarter" idx="11"/>
          </p:nvPr>
        </p:nvSpPr>
        <p:spPr/>
        <p:txBody>
          <a:bodyPr/>
          <a:lstStyle/>
          <a:p>
            <a:r>
              <a:rPr lang="en-US"/>
              <a:t>mhGAP-IG base course -  field test version 1.00 – May 2012</a:t>
            </a:r>
            <a:endParaRPr lang="en-US" dirty="0"/>
          </a:p>
        </p:txBody>
      </p:sp>
      <p:sp>
        <p:nvSpPr>
          <p:cNvPr id="5" name="Espaço Reservado para Número de Slide 4">
            <a:extLst>
              <a:ext uri="{FF2B5EF4-FFF2-40B4-BE49-F238E27FC236}">
                <a16:creationId xmlns:a16="http://schemas.microsoft.com/office/drawing/2014/main" id="{D98078AE-A2A8-B413-E051-2D316B1CA059}"/>
              </a:ext>
            </a:extLst>
          </p:cNvPr>
          <p:cNvSpPr>
            <a:spLocks noGrp="1"/>
          </p:cNvSpPr>
          <p:nvPr>
            <p:ph type="sldNum" sz="quarter" idx="12"/>
          </p:nvPr>
        </p:nvSpPr>
        <p:spPr/>
        <p:txBody>
          <a:bodyPr/>
          <a:lstStyle/>
          <a:p>
            <a:pPr>
              <a:defRPr/>
            </a:pPr>
            <a:fld id="{17F0D76D-1FCF-45DD-8B12-1D45F254F933}" type="slidenum">
              <a:rPr lang="en-US" smtClean="0"/>
              <a:pPr>
                <a:defRPr/>
              </a:pPr>
              <a:t>12</a:t>
            </a:fld>
            <a:endParaRPr lang="en-US" dirty="0"/>
          </a:p>
        </p:txBody>
      </p:sp>
    </p:spTree>
    <p:extLst>
      <p:ext uri="{BB962C8B-B14F-4D97-AF65-F5344CB8AC3E}">
        <p14:creationId xmlns:p14="http://schemas.microsoft.com/office/powerpoint/2010/main" val="2823101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dirty="0"/>
              <a:t>mhGAP-IG base course -  field test version 1.00 – May 2012</a:t>
            </a:r>
          </a:p>
        </p:txBody>
      </p:sp>
      <p:sp>
        <p:nvSpPr>
          <p:cNvPr id="5" name="Slide Number Placeholder 5"/>
          <p:cNvSpPr>
            <a:spLocks noGrp="1"/>
          </p:cNvSpPr>
          <p:nvPr>
            <p:ph type="sldNum" sz="quarter" idx="12"/>
          </p:nvPr>
        </p:nvSpPr>
        <p:spPr/>
        <p:txBody>
          <a:bodyPr/>
          <a:lstStyle/>
          <a:p>
            <a:pPr>
              <a:defRPr/>
            </a:pPr>
            <a:fld id="{637B2781-09CA-435E-8498-59CDA31442D7}" type="slidenum">
              <a:rPr lang="en-US"/>
              <a:pPr>
                <a:defRPr/>
              </a:pPr>
              <a:t>13</a:t>
            </a:fld>
            <a:endParaRPr lang="en-US" dirty="0"/>
          </a:p>
        </p:txBody>
      </p:sp>
      <p:sp>
        <p:nvSpPr>
          <p:cNvPr id="37891" name="Title 1"/>
          <p:cNvSpPr>
            <a:spLocks noGrp="1"/>
          </p:cNvSpPr>
          <p:nvPr>
            <p:ph type="title"/>
          </p:nvPr>
        </p:nvSpPr>
        <p:spPr/>
        <p:txBody>
          <a:bodyPr/>
          <a:lstStyle/>
          <a:p>
            <a:pPr marL="342900" indent="-342900" eaLnBrk="1" hangingPunct="1"/>
            <a:r>
              <a:rPr lang="en-US" sz="3200" dirty="0" err="1"/>
              <a:t>Estabelecer</a:t>
            </a:r>
            <a:r>
              <a:rPr lang="en-US" sz="3200" dirty="0"/>
              <a:t> a </a:t>
            </a:r>
            <a:r>
              <a:rPr lang="en-US" sz="3200" dirty="0" err="1"/>
              <a:t>comunicação</a:t>
            </a:r>
            <a:r>
              <a:rPr lang="en-US" sz="3200" dirty="0"/>
              <a:t> e </a:t>
            </a:r>
            <a:r>
              <a:rPr lang="en-US" sz="3200" dirty="0" err="1"/>
              <a:t>confiança</a:t>
            </a:r>
            <a:r>
              <a:rPr lang="en-US" sz="3200" dirty="0"/>
              <a:t> do </a:t>
            </a:r>
            <a:r>
              <a:rPr lang="en-US" sz="3200" dirty="0" err="1"/>
              <a:t>paciente</a:t>
            </a:r>
            <a:endParaRPr lang="en-US" sz="3200" dirty="0"/>
          </a:p>
        </p:txBody>
      </p:sp>
      <p:sp>
        <p:nvSpPr>
          <p:cNvPr id="37892" name="Content Placeholder 2"/>
          <p:cNvSpPr>
            <a:spLocks noGrp="1"/>
          </p:cNvSpPr>
          <p:nvPr>
            <p:ph idx="1"/>
          </p:nvPr>
        </p:nvSpPr>
        <p:spPr/>
        <p:txBody>
          <a:bodyPr/>
          <a:lstStyle/>
          <a:p>
            <a:pPr marL="0" indent="0" eaLnBrk="1" hangingPunct="1">
              <a:lnSpc>
                <a:spcPct val="80000"/>
              </a:lnSpc>
            </a:pPr>
            <a:r>
              <a:rPr lang="en-GB" sz="2400" dirty="0"/>
              <a:t> O </a:t>
            </a:r>
            <a:r>
              <a:rPr lang="en-GB" sz="2400" dirty="0" err="1"/>
              <a:t>consumo</a:t>
            </a:r>
            <a:r>
              <a:rPr lang="en-GB" sz="2400" dirty="0"/>
              <a:t> de </a:t>
            </a:r>
            <a:r>
              <a:rPr lang="en-GB" sz="2400" dirty="0" err="1"/>
              <a:t>álcool</a:t>
            </a:r>
            <a:r>
              <a:rPr lang="en-GB" sz="2400" dirty="0"/>
              <a:t> </a:t>
            </a:r>
            <a:r>
              <a:rPr lang="en-GB" sz="2400" dirty="0" err="1"/>
              <a:t>pode</a:t>
            </a:r>
            <a:r>
              <a:rPr lang="en-GB" sz="2400" dirty="0"/>
              <a:t> </a:t>
            </a:r>
            <a:r>
              <a:rPr lang="en-GB" sz="2400" dirty="0" err="1"/>
              <a:t>ser</a:t>
            </a:r>
            <a:r>
              <a:rPr lang="en-GB" sz="2400" dirty="0"/>
              <a:t> um </a:t>
            </a:r>
            <a:r>
              <a:rPr lang="en-GB" sz="2400" dirty="0" err="1"/>
              <a:t>tema</a:t>
            </a:r>
            <a:r>
              <a:rPr lang="en-GB" sz="2400" dirty="0"/>
              <a:t> </a:t>
            </a:r>
            <a:r>
              <a:rPr lang="en-GB" sz="2400" dirty="0" err="1"/>
              <a:t>sensível</a:t>
            </a:r>
            <a:r>
              <a:rPr lang="en-GB" sz="2400" dirty="0"/>
              <a:t> </a:t>
            </a:r>
            <a:r>
              <a:rPr lang="en-GB" sz="2400" dirty="0" err="1"/>
              <a:t>que</a:t>
            </a:r>
            <a:r>
              <a:rPr lang="en-GB" sz="2400" dirty="0"/>
              <a:t> </a:t>
            </a:r>
            <a:r>
              <a:rPr lang="en-GB" sz="2400" dirty="0" err="1"/>
              <a:t>requer</a:t>
            </a:r>
            <a:r>
              <a:rPr lang="en-GB" sz="2400" dirty="0"/>
              <a:t> </a:t>
            </a:r>
            <a:r>
              <a:rPr lang="en-GB" sz="2400" dirty="0" err="1"/>
              <a:t>delicadeza</a:t>
            </a:r>
            <a:r>
              <a:rPr lang="en-GB" sz="2400" dirty="0"/>
              <a:t> </a:t>
            </a:r>
            <a:r>
              <a:rPr lang="en-GB" sz="2400" dirty="0" err="1"/>
              <a:t>apropriada</a:t>
            </a:r>
            <a:r>
              <a:rPr lang="en-GB" sz="2400" dirty="0"/>
              <a:t> </a:t>
            </a:r>
            <a:r>
              <a:rPr lang="en-GB" sz="2400" dirty="0" err="1"/>
              <a:t>na</a:t>
            </a:r>
            <a:r>
              <a:rPr lang="en-GB" sz="2400" dirty="0"/>
              <a:t> </a:t>
            </a:r>
            <a:r>
              <a:rPr lang="en-GB" sz="2400" dirty="0" err="1"/>
              <a:t>abordagem</a:t>
            </a:r>
            <a:r>
              <a:rPr lang="en-GB" sz="2400" dirty="0"/>
              <a:t> </a:t>
            </a:r>
          </a:p>
          <a:p>
            <a:pPr marL="0" indent="0" eaLnBrk="1" hangingPunct="1">
              <a:lnSpc>
                <a:spcPct val="80000"/>
              </a:lnSpc>
            </a:pPr>
            <a:endParaRPr lang="en-GB" sz="2400" dirty="0"/>
          </a:p>
          <a:p>
            <a:pPr marL="0" indent="0" eaLnBrk="1" hangingPunct="1">
              <a:lnSpc>
                <a:spcPct val="80000"/>
              </a:lnSpc>
            </a:pPr>
            <a:r>
              <a:rPr lang="en-GB" sz="2400" dirty="0"/>
              <a:t> A </a:t>
            </a:r>
            <a:r>
              <a:rPr lang="en-GB" sz="2400" dirty="0" err="1"/>
              <a:t>maior</a:t>
            </a:r>
            <a:r>
              <a:rPr lang="en-GB" sz="2400" dirty="0"/>
              <a:t> parte das </a:t>
            </a:r>
            <a:r>
              <a:rPr lang="en-GB" sz="2400" dirty="0" err="1"/>
              <a:t>pessoas</a:t>
            </a:r>
            <a:r>
              <a:rPr lang="en-GB" sz="2400" dirty="0"/>
              <a:t> com </a:t>
            </a:r>
            <a:r>
              <a:rPr lang="en-GB" sz="2400" dirty="0" err="1"/>
              <a:t>transtornos</a:t>
            </a:r>
            <a:r>
              <a:rPr lang="en-GB" sz="2400" dirty="0"/>
              <a:t> </a:t>
            </a:r>
            <a:r>
              <a:rPr lang="en-GB" sz="2400" dirty="0" err="1"/>
              <a:t>por</a:t>
            </a:r>
            <a:r>
              <a:rPr lang="en-GB" sz="2400" dirty="0"/>
              <a:t> </a:t>
            </a:r>
            <a:r>
              <a:rPr lang="en-GB" sz="2400" dirty="0" err="1"/>
              <a:t>consumo</a:t>
            </a:r>
            <a:r>
              <a:rPr lang="en-GB" sz="2400" dirty="0"/>
              <a:t> de </a:t>
            </a:r>
            <a:r>
              <a:rPr lang="en-GB" sz="2400" dirty="0" err="1"/>
              <a:t>álcool</a:t>
            </a:r>
            <a:r>
              <a:rPr lang="en-GB" sz="2400" dirty="0"/>
              <a:t> tem outros </a:t>
            </a:r>
            <a:r>
              <a:rPr lang="en-GB" sz="2400" dirty="0" err="1"/>
              <a:t>problemas</a:t>
            </a:r>
            <a:r>
              <a:rPr lang="en-GB" sz="2400" dirty="0"/>
              <a:t> e </a:t>
            </a:r>
            <a:r>
              <a:rPr lang="en-GB" sz="2400" dirty="0" err="1"/>
              <a:t>não</a:t>
            </a:r>
            <a:r>
              <a:rPr lang="en-GB" sz="2400" dirty="0"/>
              <a:t> </a:t>
            </a:r>
            <a:r>
              <a:rPr lang="en-GB" sz="2400" dirty="0" err="1"/>
              <a:t>vão</a:t>
            </a:r>
            <a:r>
              <a:rPr lang="en-GB" sz="2400" dirty="0"/>
              <a:t> </a:t>
            </a:r>
            <a:r>
              <a:rPr lang="en-GB" sz="2400" dirty="0" err="1"/>
              <a:t>dizer</a:t>
            </a:r>
            <a:r>
              <a:rPr lang="en-GB" sz="2400" dirty="0"/>
              <a:t> nada </a:t>
            </a:r>
            <a:r>
              <a:rPr lang="en-GB" sz="2400" dirty="0" err="1"/>
              <a:t>sobre</a:t>
            </a:r>
            <a:r>
              <a:rPr lang="en-GB" sz="2400" dirty="0"/>
              <a:t> o </a:t>
            </a:r>
            <a:r>
              <a:rPr lang="en-GB" sz="2400" dirty="0" err="1"/>
              <a:t>seu</a:t>
            </a:r>
            <a:r>
              <a:rPr lang="en-GB" sz="2400" dirty="0"/>
              <a:t> </a:t>
            </a:r>
            <a:r>
              <a:rPr lang="en-GB" sz="2400" dirty="0" err="1"/>
              <a:t>consumo</a:t>
            </a:r>
            <a:r>
              <a:rPr lang="en-GB" sz="2400" dirty="0"/>
              <a:t> </a:t>
            </a:r>
            <a:r>
              <a:rPr lang="en-GB" sz="2400" dirty="0" err="1"/>
              <a:t>espontaneamente</a:t>
            </a:r>
            <a:endParaRPr lang="en-GB" sz="2400" dirty="0"/>
          </a:p>
          <a:p>
            <a:pPr marL="0" indent="0" eaLnBrk="1" hangingPunct="1">
              <a:lnSpc>
                <a:spcPct val="80000"/>
              </a:lnSpc>
            </a:pPr>
            <a:endParaRPr lang="en-GB" sz="2400" dirty="0"/>
          </a:p>
          <a:p>
            <a:pPr marL="0" indent="0" eaLnBrk="1" hangingPunct="1">
              <a:lnSpc>
                <a:spcPct val="80000"/>
              </a:lnSpc>
            </a:pPr>
            <a:r>
              <a:rPr lang="en-GB" sz="2400" dirty="0"/>
              <a:t> A </a:t>
            </a:r>
            <a:r>
              <a:rPr lang="en-GB" sz="2400" dirty="0" err="1"/>
              <a:t>questão</a:t>
            </a:r>
            <a:r>
              <a:rPr lang="en-GB" sz="2400" dirty="0"/>
              <a:t> do </a:t>
            </a:r>
            <a:r>
              <a:rPr lang="en-GB" sz="2400" dirty="0" err="1"/>
              <a:t>consumo</a:t>
            </a:r>
            <a:r>
              <a:rPr lang="en-GB" sz="2400" dirty="0"/>
              <a:t> </a:t>
            </a:r>
            <a:r>
              <a:rPr lang="en-GB" sz="2400" dirty="0" err="1"/>
              <a:t>pode</a:t>
            </a:r>
            <a:r>
              <a:rPr lang="en-GB" sz="2400" dirty="0"/>
              <a:t> </a:t>
            </a:r>
            <a:r>
              <a:rPr lang="en-GB" sz="2400" dirty="0" err="1"/>
              <a:t>ser</a:t>
            </a:r>
            <a:r>
              <a:rPr lang="en-GB" sz="2400" dirty="0"/>
              <a:t> </a:t>
            </a:r>
            <a:r>
              <a:rPr lang="en-GB" sz="2400" dirty="0" err="1"/>
              <a:t>levantada</a:t>
            </a:r>
            <a:r>
              <a:rPr lang="en-GB" sz="2400" dirty="0"/>
              <a:t> no </a:t>
            </a:r>
            <a:r>
              <a:rPr lang="en-GB" sz="2400" dirty="0" err="1"/>
              <a:t>contexto</a:t>
            </a:r>
            <a:r>
              <a:rPr lang="en-GB" sz="2400" dirty="0"/>
              <a:t> de outros </a:t>
            </a:r>
            <a:r>
              <a:rPr lang="en-GB" sz="2400" dirty="0" err="1"/>
              <a:t>fatores</a:t>
            </a:r>
            <a:r>
              <a:rPr lang="en-GB" sz="2400" dirty="0"/>
              <a:t> de </a:t>
            </a:r>
            <a:r>
              <a:rPr lang="en-GB" sz="2400" dirty="0" err="1"/>
              <a:t>risco</a:t>
            </a:r>
            <a:r>
              <a:rPr lang="en-GB" sz="2400" dirty="0"/>
              <a:t> </a:t>
            </a:r>
            <a:r>
              <a:rPr lang="en-GB" sz="2400" dirty="0" err="1"/>
              <a:t>ou</a:t>
            </a:r>
            <a:r>
              <a:rPr lang="en-GB" sz="2400" dirty="0"/>
              <a:t> </a:t>
            </a:r>
            <a:r>
              <a:rPr lang="en-GB" sz="2400" dirty="0" err="1"/>
              <a:t>estilos</a:t>
            </a:r>
            <a:r>
              <a:rPr lang="en-GB" sz="2400" dirty="0"/>
              <a:t> de </a:t>
            </a:r>
            <a:r>
              <a:rPr lang="en-GB" sz="2400" dirty="0" err="1"/>
              <a:t>vida</a:t>
            </a:r>
            <a:r>
              <a:rPr lang="en-GB" sz="2400" dirty="0"/>
              <a:t> (</a:t>
            </a:r>
            <a:r>
              <a:rPr lang="en-GB" sz="2400" dirty="0" err="1"/>
              <a:t>tabagismo</a:t>
            </a:r>
            <a:r>
              <a:rPr lang="en-GB" sz="2400" dirty="0"/>
              <a:t>, </a:t>
            </a:r>
            <a:r>
              <a:rPr lang="en-GB" sz="2400" dirty="0" err="1"/>
              <a:t>inatividade</a:t>
            </a:r>
            <a:r>
              <a:rPr lang="en-GB" sz="2400" dirty="0"/>
              <a:t> </a:t>
            </a:r>
            <a:r>
              <a:rPr lang="en-GB" sz="2400" dirty="0" err="1"/>
              <a:t>fisica</a:t>
            </a:r>
            <a:r>
              <a:rPr lang="en-GB" sz="2400" dirty="0"/>
              <a:t>, </a:t>
            </a:r>
            <a:r>
              <a:rPr lang="en-GB" sz="2400" dirty="0" err="1"/>
              <a:t>hábitos</a:t>
            </a:r>
            <a:r>
              <a:rPr lang="en-GB" sz="2400" dirty="0"/>
              <a:t> </a:t>
            </a:r>
            <a:r>
              <a:rPr lang="en-GB" sz="2400" dirty="0" err="1"/>
              <a:t>alimentares</a:t>
            </a:r>
            <a:r>
              <a:rPr lang="en-GB" sz="2400" dirty="0"/>
              <a:t>).  </a:t>
            </a:r>
          </a:p>
          <a:p>
            <a:pPr marL="0" indent="0" eaLnBrk="1" hangingPunct="1">
              <a:lnSpc>
                <a:spcPct val="80000"/>
              </a:lnSpc>
            </a:pPr>
            <a:endParaRPr lang="en-GB" sz="2400" dirty="0"/>
          </a:p>
          <a:p>
            <a:pPr marL="0" indent="0" eaLnBrk="1" hangingPunct="1">
              <a:lnSpc>
                <a:spcPct val="80000"/>
              </a:lnSpc>
            </a:pPr>
            <a:endParaRPr lang="en-GB" sz="2400" dirty="0"/>
          </a:p>
          <a:p>
            <a:pPr marL="0" indent="0" eaLnBrk="1" hangingPunct="1">
              <a:lnSpc>
                <a:spcPct val="80000"/>
              </a:lnSpc>
            </a:pPr>
            <a:endParaRPr lang="en-GB"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dirty="0"/>
              <a:t>mhGAP-IG base course -  field test version 1.00 – May 2012</a:t>
            </a:r>
          </a:p>
        </p:txBody>
      </p:sp>
      <p:sp>
        <p:nvSpPr>
          <p:cNvPr id="5" name="Slide Number Placeholder 5"/>
          <p:cNvSpPr>
            <a:spLocks noGrp="1"/>
          </p:cNvSpPr>
          <p:nvPr>
            <p:ph type="sldNum" sz="quarter" idx="12"/>
          </p:nvPr>
        </p:nvSpPr>
        <p:spPr/>
        <p:txBody>
          <a:bodyPr/>
          <a:lstStyle/>
          <a:p>
            <a:pPr>
              <a:defRPr/>
            </a:pPr>
            <a:fld id="{72FBD3B5-F7D8-4293-AE87-218A5A3DB4AF}" type="slidenum">
              <a:rPr lang="en-US"/>
              <a:pPr>
                <a:defRPr/>
              </a:pPr>
              <a:t>14</a:t>
            </a:fld>
            <a:endParaRPr lang="en-US" dirty="0"/>
          </a:p>
        </p:txBody>
      </p:sp>
      <p:sp>
        <p:nvSpPr>
          <p:cNvPr id="39939" name="Title 1"/>
          <p:cNvSpPr>
            <a:spLocks noGrp="1"/>
          </p:cNvSpPr>
          <p:nvPr>
            <p:ph type="title" idx="4294967295"/>
          </p:nvPr>
        </p:nvSpPr>
        <p:spPr/>
        <p:txBody>
          <a:bodyPr/>
          <a:lstStyle/>
          <a:p>
            <a:pPr marL="342900" indent="-342900" eaLnBrk="1" hangingPunct="1"/>
            <a:r>
              <a:rPr lang="en-US" sz="3200" dirty="0" err="1"/>
              <a:t>Estabelecer</a:t>
            </a:r>
            <a:r>
              <a:rPr lang="en-US" sz="3200" dirty="0"/>
              <a:t> a </a:t>
            </a:r>
            <a:r>
              <a:rPr lang="en-US" sz="3200" dirty="0" err="1"/>
              <a:t>comunicação</a:t>
            </a:r>
            <a:r>
              <a:rPr lang="en-US" sz="3200" dirty="0"/>
              <a:t> e </a:t>
            </a:r>
            <a:r>
              <a:rPr lang="en-US" sz="3200" dirty="0" err="1"/>
              <a:t>confiança</a:t>
            </a:r>
            <a:r>
              <a:rPr lang="en-US" sz="3200" dirty="0"/>
              <a:t> do </a:t>
            </a:r>
            <a:r>
              <a:rPr lang="en-US" sz="3200" dirty="0" err="1"/>
              <a:t>paciente</a:t>
            </a:r>
            <a:endParaRPr lang="en-US" sz="3200" dirty="0"/>
          </a:p>
        </p:txBody>
      </p:sp>
      <p:sp>
        <p:nvSpPr>
          <p:cNvPr id="39940" name="Content Placeholder 2"/>
          <p:cNvSpPr>
            <a:spLocks noGrp="1"/>
          </p:cNvSpPr>
          <p:nvPr>
            <p:ph idx="4294967295"/>
          </p:nvPr>
        </p:nvSpPr>
        <p:spPr/>
        <p:txBody>
          <a:bodyPr/>
          <a:lstStyle/>
          <a:p>
            <a:pPr marL="0" indent="0" eaLnBrk="1" hangingPunct="1">
              <a:lnSpc>
                <a:spcPct val="80000"/>
              </a:lnSpc>
            </a:pPr>
            <a:r>
              <a:rPr lang="en-US" sz="2400" dirty="0"/>
              <a:t> Responder </a:t>
            </a:r>
            <a:r>
              <a:rPr lang="en-US" sz="2400" dirty="0" err="1"/>
              <a:t>às</a:t>
            </a:r>
            <a:r>
              <a:rPr lang="en-US" sz="2400" dirty="0"/>
              <a:t> </a:t>
            </a:r>
            <a:r>
              <a:rPr lang="en-US" sz="2400" dirty="0" err="1"/>
              <a:t>expectativas</a:t>
            </a:r>
            <a:r>
              <a:rPr lang="en-US" sz="2400" dirty="0"/>
              <a:t> </a:t>
            </a:r>
            <a:r>
              <a:rPr lang="en-US" sz="2400" dirty="0" err="1"/>
              <a:t>imediatas</a:t>
            </a:r>
            <a:r>
              <a:rPr lang="en-US" sz="2400" dirty="0"/>
              <a:t> da </a:t>
            </a:r>
            <a:r>
              <a:rPr lang="en-US" sz="2400" dirty="0" err="1"/>
              <a:t>pessoa</a:t>
            </a:r>
            <a:r>
              <a:rPr lang="en-US" sz="2400" dirty="0"/>
              <a:t> </a:t>
            </a:r>
          </a:p>
          <a:p>
            <a:pPr lvl="1" eaLnBrk="1" hangingPunct="1">
              <a:lnSpc>
                <a:spcPct val="80000"/>
              </a:lnSpc>
            </a:pPr>
            <a:r>
              <a:rPr lang="en-US" sz="2400" dirty="0" err="1"/>
              <a:t>Qual</a:t>
            </a:r>
            <a:r>
              <a:rPr lang="en-US" sz="2400" dirty="0"/>
              <a:t> </a:t>
            </a:r>
            <a:r>
              <a:rPr lang="en-US" sz="2400" dirty="0" err="1"/>
              <a:t>problema</a:t>
            </a:r>
            <a:r>
              <a:rPr lang="en-US" sz="2400" dirty="0"/>
              <a:t> </a:t>
            </a:r>
            <a:r>
              <a:rPr lang="en-US" sz="2400" dirty="0" err="1"/>
              <a:t>ou</a:t>
            </a:r>
            <a:r>
              <a:rPr lang="en-US" sz="2400" dirty="0"/>
              <a:t> </a:t>
            </a:r>
            <a:r>
              <a:rPr lang="en-US" sz="2400" dirty="0" err="1"/>
              <a:t>preocupação</a:t>
            </a:r>
            <a:r>
              <a:rPr lang="en-US" sz="2400" dirty="0"/>
              <a:t> a </a:t>
            </a:r>
            <a:r>
              <a:rPr lang="en-US" sz="2400" dirty="0" err="1"/>
              <a:t>trouxe</a:t>
            </a:r>
            <a:r>
              <a:rPr lang="en-US" sz="2400" dirty="0"/>
              <a:t> </a:t>
            </a:r>
            <a:r>
              <a:rPr lang="en-US" sz="2400" dirty="0" err="1"/>
              <a:t>ao</a:t>
            </a:r>
            <a:r>
              <a:rPr lang="en-US" sz="2400" dirty="0"/>
              <a:t> </a:t>
            </a:r>
            <a:r>
              <a:rPr lang="en-US" sz="2400" dirty="0" err="1"/>
              <a:t>serviço</a:t>
            </a:r>
            <a:r>
              <a:rPr lang="en-US" sz="2400" dirty="0"/>
              <a:t> </a:t>
            </a:r>
            <a:r>
              <a:rPr lang="en-US" sz="2400" dirty="0" err="1"/>
              <a:t>hoje</a:t>
            </a:r>
            <a:r>
              <a:rPr lang="en-US" sz="2400" dirty="0"/>
              <a:t>? </a:t>
            </a:r>
          </a:p>
          <a:p>
            <a:pPr lvl="1" eaLnBrk="1" hangingPunct="1">
              <a:lnSpc>
                <a:spcPct val="80000"/>
              </a:lnSpc>
            </a:pPr>
            <a:r>
              <a:rPr lang="en-GB" sz="2400" dirty="0" err="1"/>
              <a:t>Ouça</a:t>
            </a:r>
            <a:r>
              <a:rPr lang="en-GB" sz="2400" dirty="0"/>
              <a:t> com </a:t>
            </a:r>
            <a:r>
              <a:rPr lang="en-GB" sz="2400" dirty="0" err="1"/>
              <a:t>cuidado</a:t>
            </a:r>
            <a:r>
              <a:rPr lang="en-GB" sz="2400" dirty="0"/>
              <a:t> e com </a:t>
            </a:r>
            <a:r>
              <a:rPr lang="en-GB" sz="2400" dirty="0" err="1"/>
              <a:t>respeito</a:t>
            </a:r>
            <a:endParaRPr lang="en-US" sz="2400" dirty="0"/>
          </a:p>
          <a:p>
            <a:pPr lvl="1" eaLnBrk="1" hangingPunct="1">
              <a:lnSpc>
                <a:spcPct val="80000"/>
              </a:lnSpc>
            </a:pPr>
            <a:endParaRPr lang="en-US" sz="2400" dirty="0"/>
          </a:p>
          <a:p>
            <a:pPr marL="0" indent="0" eaLnBrk="1" hangingPunct="1">
              <a:lnSpc>
                <a:spcPct val="80000"/>
              </a:lnSpc>
            </a:pPr>
            <a:r>
              <a:rPr lang="en-US" sz="2400" dirty="0"/>
              <a:t> </a:t>
            </a:r>
            <a:r>
              <a:rPr lang="en-US" sz="2400" dirty="0" err="1"/>
              <a:t>Lide</a:t>
            </a:r>
            <a:r>
              <a:rPr lang="en-US" sz="2400" dirty="0"/>
              <a:t> com as </a:t>
            </a:r>
            <a:r>
              <a:rPr lang="en-US" sz="2400" dirty="0" err="1"/>
              <a:t>expectativas</a:t>
            </a:r>
            <a:r>
              <a:rPr lang="en-US" sz="2400" dirty="0"/>
              <a:t> da </a:t>
            </a:r>
            <a:r>
              <a:rPr lang="en-US" sz="2400" dirty="0" err="1"/>
              <a:t>pessoa</a:t>
            </a:r>
            <a:r>
              <a:rPr lang="en-US" sz="2400" dirty="0"/>
              <a:t>, </a:t>
            </a:r>
            <a:r>
              <a:rPr lang="en-US" sz="2400" dirty="0" err="1"/>
              <a:t>especialmente</a:t>
            </a:r>
            <a:r>
              <a:rPr lang="en-US" sz="2400" dirty="0"/>
              <a:t> se </a:t>
            </a:r>
            <a:r>
              <a:rPr lang="en-US" sz="2400" dirty="0" err="1"/>
              <a:t>são</a:t>
            </a:r>
            <a:r>
              <a:rPr lang="en-US" sz="2400" dirty="0"/>
              <a:t> </a:t>
            </a:r>
            <a:r>
              <a:rPr lang="en-US" sz="2400" dirty="0" err="1"/>
              <a:t>muito</a:t>
            </a:r>
            <a:r>
              <a:rPr lang="en-US" sz="2400" dirty="0"/>
              <a:t> </a:t>
            </a:r>
            <a:r>
              <a:rPr lang="en-US" sz="2400" dirty="0" err="1"/>
              <a:t>altas</a:t>
            </a:r>
            <a:endParaRPr lang="en-US" sz="2400" dirty="0"/>
          </a:p>
          <a:p>
            <a:pPr lvl="1" eaLnBrk="1" hangingPunct="1">
              <a:lnSpc>
                <a:spcPct val="80000"/>
              </a:lnSpc>
            </a:pPr>
            <a:r>
              <a:rPr lang="en-US" sz="2400" dirty="0" err="1"/>
              <a:t>Seja</a:t>
            </a:r>
            <a:r>
              <a:rPr lang="en-US" sz="2400" dirty="0"/>
              <a:t> </a:t>
            </a:r>
            <a:r>
              <a:rPr lang="en-US" sz="2400" dirty="0" err="1"/>
              <a:t>honesto</a:t>
            </a:r>
            <a:r>
              <a:rPr lang="en-US" sz="2400" dirty="0"/>
              <a:t>/a </a:t>
            </a:r>
            <a:r>
              <a:rPr lang="en-US" sz="2400" dirty="0" err="1"/>
              <a:t>sobre</a:t>
            </a:r>
            <a:r>
              <a:rPr lang="en-US" sz="2400" dirty="0"/>
              <a:t> o </a:t>
            </a:r>
            <a:r>
              <a:rPr lang="en-US" sz="2400" dirty="0" err="1"/>
              <a:t>que</a:t>
            </a:r>
            <a:r>
              <a:rPr lang="en-US" sz="2400" dirty="0"/>
              <a:t> </a:t>
            </a:r>
            <a:r>
              <a:rPr lang="en-US" sz="2400" dirty="0" err="1"/>
              <a:t>você</a:t>
            </a:r>
            <a:r>
              <a:rPr lang="en-US" sz="2400" dirty="0"/>
              <a:t> </a:t>
            </a:r>
            <a:r>
              <a:rPr lang="en-US" sz="2400" dirty="0" err="1"/>
              <a:t>pode</a:t>
            </a:r>
            <a:r>
              <a:rPr lang="en-US" sz="2400" dirty="0"/>
              <a:t> e </a:t>
            </a:r>
            <a:r>
              <a:rPr lang="en-US" sz="2400" dirty="0" err="1"/>
              <a:t>não</a:t>
            </a:r>
            <a:r>
              <a:rPr lang="en-US" sz="2400" dirty="0"/>
              <a:t> </a:t>
            </a:r>
            <a:r>
              <a:rPr lang="en-US" sz="2400" dirty="0" err="1"/>
              <a:t>pode</a:t>
            </a:r>
            <a:r>
              <a:rPr lang="en-US" sz="2400" dirty="0"/>
              <a:t> </a:t>
            </a:r>
            <a:r>
              <a:rPr lang="en-US" sz="2400" dirty="0" err="1"/>
              <a:t>fazer</a:t>
            </a:r>
            <a:endParaRPr lang="en-US" sz="2400" dirty="0"/>
          </a:p>
          <a:p>
            <a:pPr lvl="1" eaLnBrk="1" hangingPunct="1">
              <a:lnSpc>
                <a:spcPct val="80000"/>
              </a:lnSpc>
            </a:pPr>
            <a:endParaRPr lang="en-GB" sz="2400" dirty="0"/>
          </a:p>
          <a:p>
            <a:pPr marL="0" indent="0" eaLnBrk="1" hangingPunct="1">
              <a:lnSpc>
                <a:spcPct val="80000"/>
              </a:lnSpc>
            </a:pPr>
            <a:r>
              <a:rPr lang="en-GB" sz="2400" dirty="0"/>
              <a:t> </a:t>
            </a:r>
            <a:r>
              <a:rPr lang="en-GB" sz="2400" dirty="0" err="1"/>
              <a:t>Avalie</a:t>
            </a:r>
            <a:r>
              <a:rPr lang="en-GB" sz="2400" dirty="0"/>
              <a:t> o </a:t>
            </a:r>
            <a:r>
              <a:rPr lang="en-GB" sz="2400" dirty="0" err="1"/>
              <a:t>impacto</a:t>
            </a:r>
            <a:r>
              <a:rPr lang="en-GB" sz="2400" dirty="0"/>
              <a:t> do </a:t>
            </a:r>
            <a:r>
              <a:rPr lang="en-GB" sz="2400" dirty="0" err="1"/>
              <a:t>consumo</a:t>
            </a:r>
            <a:r>
              <a:rPr lang="en-GB" sz="2400" dirty="0"/>
              <a:t> </a:t>
            </a:r>
            <a:r>
              <a:rPr lang="en-GB" sz="2400" dirty="0" err="1"/>
              <a:t>sobre</a:t>
            </a:r>
            <a:r>
              <a:rPr lang="en-GB" sz="2400" dirty="0"/>
              <a:t> a </a:t>
            </a:r>
            <a:r>
              <a:rPr lang="en-GB" sz="2400" dirty="0" err="1"/>
              <a:t>vida</a:t>
            </a:r>
            <a:r>
              <a:rPr lang="en-GB" sz="2400" dirty="0"/>
              <a:t> da </a:t>
            </a:r>
            <a:r>
              <a:rPr lang="en-GB" sz="2400" dirty="0" err="1"/>
              <a:t>pessoa</a:t>
            </a:r>
            <a:endParaRPr lang="en-GB" sz="2400" dirty="0"/>
          </a:p>
          <a:p>
            <a:pPr lvl="1" eaLnBrk="1" hangingPunct="1">
              <a:lnSpc>
                <a:spcPct val="80000"/>
              </a:lnSpc>
            </a:pPr>
            <a:r>
              <a:rPr lang="en-GB" sz="2400" dirty="0"/>
              <a:t>O </a:t>
            </a:r>
            <a:r>
              <a:rPr lang="en-GB" sz="2400" dirty="0" err="1"/>
              <a:t>profissional</a:t>
            </a:r>
            <a:r>
              <a:rPr lang="en-GB" sz="2400" dirty="0"/>
              <a:t> da </a:t>
            </a:r>
            <a:r>
              <a:rPr lang="en-GB" sz="2400" dirty="0" err="1"/>
              <a:t>saúde</a:t>
            </a:r>
            <a:r>
              <a:rPr lang="en-GB" sz="2400" dirty="0"/>
              <a:t> </a:t>
            </a:r>
            <a:r>
              <a:rPr lang="en-GB" sz="2400" dirty="0" err="1"/>
              <a:t>deve</a:t>
            </a:r>
            <a:r>
              <a:rPr lang="en-GB" sz="2400" dirty="0"/>
              <a:t> </a:t>
            </a:r>
            <a:r>
              <a:rPr lang="en-GB" sz="2400" b="1" dirty="0"/>
              <a:t>SEMPRE</a:t>
            </a:r>
            <a:r>
              <a:rPr lang="en-GB" sz="2400" dirty="0"/>
              <a:t> </a:t>
            </a:r>
            <a:r>
              <a:rPr lang="en-GB" sz="2400" dirty="0" err="1"/>
              <a:t>perguntar</a:t>
            </a:r>
            <a:r>
              <a:rPr lang="en-GB" sz="2400" dirty="0"/>
              <a:t> </a:t>
            </a:r>
            <a:r>
              <a:rPr lang="en-GB" sz="2400" dirty="0" err="1"/>
              <a:t>sobre</a:t>
            </a:r>
            <a:r>
              <a:rPr lang="en-GB" sz="2400" dirty="0"/>
              <a:t> o consume de </a:t>
            </a:r>
            <a:r>
              <a:rPr lang="en-GB" sz="2400" dirty="0" err="1"/>
              <a:t>alcool</a:t>
            </a:r>
            <a:r>
              <a:rPr lang="en-GB" sz="2400" dirty="0"/>
              <a:t>.</a:t>
            </a:r>
          </a:p>
          <a:p>
            <a:pPr lvl="1" eaLnBrk="1" hangingPunct="1">
              <a:lnSpc>
                <a:spcPct val="80000"/>
              </a:lnSpc>
            </a:pPr>
            <a:r>
              <a:rPr lang="en-GB" sz="2400" dirty="0" err="1"/>
              <a:t>Saber</a:t>
            </a:r>
            <a:r>
              <a:rPr lang="en-GB" sz="2400" dirty="0"/>
              <a:t> </a:t>
            </a:r>
            <a:r>
              <a:rPr lang="en-GB" sz="2400" dirty="0" err="1"/>
              <a:t>como</a:t>
            </a:r>
            <a:r>
              <a:rPr lang="en-GB" sz="2400" dirty="0"/>
              <a:t> a </a:t>
            </a:r>
            <a:r>
              <a:rPr lang="en-GB" sz="2400" dirty="0" err="1"/>
              <a:t>vida</a:t>
            </a:r>
            <a:r>
              <a:rPr lang="en-GB" sz="2400" dirty="0"/>
              <a:t> familiar/</a:t>
            </a:r>
            <a:r>
              <a:rPr lang="en-GB" sz="2400" dirty="0" err="1"/>
              <a:t>pessoal</a:t>
            </a:r>
            <a:r>
              <a:rPr lang="en-GB" sz="2400" dirty="0"/>
              <a:t> </a:t>
            </a:r>
            <a:r>
              <a:rPr lang="en-GB" sz="2400" dirty="0" err="1"/>
              <a:t>ou</a:t>
            </a:r>
            <a:r>
              <a:rPr lang="en-GB" sz="2400" dirty="0"/>
              <a:t> o </a:t>
            </a:r>
            <a:r>
              <a:rPr lang="en-GB" sz="2400" dirty="0" err="1"/>
              <a:t>trabalho</a:t>
            </a:r>
            <a:r>
              <a:rPr lang="en-GB" sz="2400" dirty="0"/>
              <a:t> </a:t>
            </a:r>
            <a:r>
              <a:rPr lang="en-GB" sz="2400" dirty="0" err="1"/>
              <a:t>foram</a:t>
            </a:r>
            <a:r>
              <a:rPr lang="en-GB" sz="2400" dirty="0"/>
              <a:t> </a:t>
            </a:r>
            <a:r>
              <a:rPr lang="en-GB" sz="2400" dirty="0" err="1"/>
              <a:t>afetados</a:t>
            </a:r>
            <a:r>
              <a:rPr lang="en-GB" sz="2400" dirty="0"/>
              <a:t> </a:t>
            </a:r>
            <a:endParaRPr lang="en-US"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dirty="0"/>
              <a:t>mhGAP-IG base course -  field test version 1.00 – May 2012</a:t>
            </a:r>
          </a:p>
        </p:txBody>
      </p:sp>
      <p:sp>
        <p:nvSpPr>
          <p:cNvPr id="5" name="Slide Number Placeholder 5"/>
          <p:cNvSpPr>
            <a:spLocks noGrp="1"/>
          </p:cNvSpPr>
          <p:nvPr>
            <p:ph type="sldNum" sz="quarter" idx="12"/>
          </p:nvPr>
        </p:nvSpPr>
        <p:spPr/>
        <p:txBody>
          <a:bodyPr/>
          <a:lstStyle/>
          <a:p>
            <a:pPr>
              <a:defRPr/>
            </a:pPr>
            <a:fld id="{710DF32A-728C-4E1F-BBDC-E3C73A9D169C}" type="slidenum">
              <a:rPr lang="en-US"/>
              <a:pPr>
                <a:defRPr/>
              </a:pPr>
              <a:t>15</a:t>
            </a:fld>
            <a:endParaRPr lang="en-US" dirty="0"/>
          </a:p>
        </p:txBody>
      </p:sp>
      <p:sp>
        <p:nvSpPr>
          <p:cNvPr id="41987" name="Title 1"/>
          <p:cNvSpPr>
            <a:spLocks noGrp="1"/>
          </p:cNvSpPr>
          <p:nvPr>
            <p:ph type="title" idx="4294967295"/>
          </p:nvPr>
        </p:nvSpPr>
        <p:spPr/>
        <p:txBody>
          <a:bodyPr/>
          <a:lstStyle/>
          <a:p>
            <a:pPr marL="342900" indent="-342900" eaLnBrk="1" hangingPunct="1"/>
            <a:r>
              <a:rPr lang="en-US" sz="3200" dirty="0" err="1"/>
              <a:t>Estabelecer</a:t>
            </a:r>
            <a:r>
              <a:rPr lang="en-US" sz="3200" dirty="0"/>
              <a:t> a </a:t>
            </a:r>
            <a:r>
              <a:rPr lang="en-US" sz="3200" dirty="0" err="1"/>
              <a:t>comunicação</a:t>
            </a:r>
            <a:r>
              <a:rPr lang="en-US" sz="3200" dirty="0"/>
              <a:t> e </a:t>
            </a:r>
            <a:r>
              <a:rPr lang="en-US" sz="3200" dirty="0" err="1"/>
              <a:t>confiança</a:t>
            </a:r>
            <a:r>
              <a:rPr lang="en-US" sz="3200" dirty="0"/>
              <a:t> do </a:t>
            </a:r>
            <a:r>
              <a:rPr lang="en-US" sz="3200" dirty="0" err="1"/>
              <a:t>paciente</a:t>
            </a:r>
            <a:endParaRPr lang="en-US" sz="3200" dirty="0"/>
          </a:p>
        </p:txBody>
      </p:sp>
      <p:sp>
        <p:nvSpPr>
          <p:cNvPr id="41988" name="Content Placeholder 2"/>
          <p:cNvSpPr>
            <a:spLocks noGrp="1"/>
          </p:cNvSpPr>
          <p:nvPr>
            <p:ph idx="4294967295"/>
          </p:nvPr>
        </p:nvSpPr>
        <p:spPr/>
        <p:txBody>
          <a:bodyPr/>
          <a:lstStyle/>
          <a:p>
            <a:pPr marL="0" indent="0" eaLnBrk="1" hangingPunct="1">
              <a:lnSpc>
                <a:spcPct val="80000"/>
              </a:lnSpc>
              <a:buSzPct val="70000"/>
              <a:buFontTx/>
              <a:buChar char="•"/>
            </a:pPr>
            <a:r>
              <a:rPr lang="en-US" sz="2400" dirty="0"/>
              <a:t> Procure um campo </a:t>
            </a:r>
            <a:r>
              <a:rPr lang="en-US" sz="2400" dirty="0" err="1"/>
              <a:t>comum</a:t>
            </a:r>
            <a:r>
              <a:rPr lang="en-US" sz="2400" dirty="0"/>
              <a:t> para a </a:t>
            </a:r>
            <a:r>
              <a:rPr lang="en-US" sz="2400" dirty="0" err="1"/>
              <a:t>ação</a:t>
            </a:r>
            <a:endParaRPr lang="en-US" sz="2400" dirty="0"/>
          </a:p>
          <a:p>
            <a:pPr lvl="1" eaLnBrk="1" hangingPunct="1">
              <a:lnSpc>
                <a:spcPct val="80000"/>
              </a:lnSpc>
            </a:pPr>
            <a:r>
              <a:rPr lang="en-GB" sz="2400" dirty="0" err="1"/>
              <a:t>Há</a:t>
            </a:r>
            <a:r>
              <a:rPr lang="en-GB" sz="2400" dirty="0"/>
              <a:t> </a:t>
            </a:r>
            <a:r>
              <a:rPr lang="en-GB" sz="2400" dirty="0" err="1"/>
              <a:t>mútuo</a:t>
            </a:r>
            <a:r>
              <a:rPr lang="en-GB" sz="2400" dirty="0"/>
              <a:t> </a:t>
            </a:r>
            <a:r>
              <a:rPr lang="en-GB" sz="2400" dirty="0" err="1"/>
              <a:t>interesse</a:t>
            </a:r>
            <a:r>
              <a:rPr lang="en-GB" sz="2400" dirty="0"/>
              <a:t> </a:t>
            </a:r>
            <a:r>
              <a:rPr lang="en-GB" sz="2400" dirty="0" err="1"/>
              <a:t>na</a:t>
            </a:r>
            <a:r>
              <a:rPr lang="en-GB" sz="2400" dirty="0"/>
              <a:t> </a:t>
            </a:r>
            <a:r>
              <a:rPr lang="en-GB" sz="2400" dirty="0" err="1"/>
              <a:t>melhoria</a:t>
            </a:r>
            <a:r>
              <a:rPr lang="en-GB" sz="2400" dirty="0"/>
              <a:t> da </a:t>
            </a:r>
            <a:r>
              <a:rPr lang="en-GB" sz="2400" dirty="0" err="1"/>
              <a:t>saúde</a:t>
            </a:r>
            <a:r>
              <a:rPr lang="en-GB" sz="2400" dirty="0"/>
              <a:t> da </a:t>
            </a:r>
            <a:r>
              <a:rPr lang="en-GB" sz="2400" dirty="0" err="1"/>
              <a:t>pessoa</a:t>
            </a:r>
            <a:endParaRPr lang="en-GB" sz="2400" dirty="0"/>
          </a:p>
          <a:p>
            <a:pPr lvl="1" eaLnBrk="1" hangingPunct="1">
              <a:lnSpc>
                <a:spcPct val="80000"/>
              </a:lnSpc>
            </a:pPr>
            <a:r>
              <a:rPr lang="en-GB" sz="2400" dirty="0" err="1"/>
              <a:t>Não</a:t>
            </a:r>
            <a:r>
              <a:rPr lang="en-GB" sz="2400" dirty="0"/>
              <a:t> </a:t>
            </a:r>
            <a:r>
              <a:rPr lang="en-GB" sz="2400" dirty="0" err="1"/>
              <a:t>julgue</a:t>
            </a:r>
            <a:endParaRPr lang="en-GB" sz="2400" dirty="0"/>
          </a:p>
          <a:p>
            <a:pPr lvl="1" eaLnBrk="1" hangingPunct="1">
              <a:lnSpc>
                <a:spcPct val="80000"/>
              </a:lnSpc>
            </a:pPr>
            <a:r>
              <a:rPr lang="en-GB" sz="2400" dirty="0" err="1"/>
              <a:t>Esclareça</a:t>
            </a:r>
            <a:r>
              <a:rPr lang="en-GB" sz="2400" dirty="0"/>
              <a:t> </a:t>
            </a:r>
            <a:r>
              <a:rPr lang="en-GB" sz="2400" dirty="0" err="1"/>
              <a:t>mitos</a:t>
            </a:r>
            <a:r>
              <a:rPr lang="en-GB" sz="2400" dirty="0"/>
              <a:t> mas evite a </a:t>
            </a:r>
            <a:r>
              <a:rPr lang="en-GB" sz="2400" dirty="0" err="1"/>
              <a:t>confrontação</a:t>
            </a:r>
            <a:endParaRPr lang="en-GB" sz="2400" dirty="0"/>
          </a:p>
          <a:p>
            <a:pPr lvl="1" eaLnBrk="1" hangingPunct="1">
              <a:lnSpc>
                <a:spcPct val="80000"/>
              </a:lnSpc>
            </a:pPr>
            <a:endParaRPr lang="en-GB" sz="2400" dirty="0"/>
          </a:p>
          <a:p>
            <a:pPr marL="0" indent="0" eaLnBrk="1" hangingPunct="1">
              <a:lnSpc>
                <a:spcPct val="80000"/>
              </a:lnSpc>
            </a:pPr>
            <a:r>
              <a:rPr lang="en-GB" sz="2400" dirty="0"/>
              <a:t> Use boas </a:t>
            </a:r>
            <a:r>
              <a:rPr lang="en-GB" sz="2400" dirty="0" err="1"/>
              <a:t>habilidades</a:t>
            </a:r>
            <a:r>
              <a:rPr lang="en-GB" sz="2400" dirty="0"/>
              <a:t> de </a:t>
            </a:r>
            <a:r>
              <a:rPr lang="en-GB" sz="2400" dirty="0" err="1"/>
              <a:t>comunicação</a:t>
            </a:r>
            <a:r>
              <a:rPr lang="en-GB" sz="2400" dirty="0"/>
              <a:t> </a:t>
            </a:r>
          </a:p>
          <a:p>
            <a:pPr lvl="1" eaLnBrk="1" hangingPunct="1">
              <a:lnSpc>
                <a:spcPct val="80000"/>
              </a:lnSpc>
            </a:pPr>
            <a:r>
              <a:rPr lang="en-GB" sz="2400" dirty="0" err="1"/>
              <a:t>Comece</a:t>
            </a:r>
            <a:r>
              <a:rPr lang="en-GB" sz="2400" dirty="0"/>
              <a:t> </a:t>
            </a:r>
            <a:r>
              <a:rPr lang="en-GB" sz="2400" dirty="0" err="1"/>
              <a:t>fazendo</a:t>
            </a:r>
            <a:r>
              <a:rPr lang="en-GB" sz="2400" dirty="0"/>
              <a:t> </a:t>
            </a:r>
            <a:r>
              <a:rPr lang="en-GB" sz="2400" dirty="0" err="1"/>
              <a:t>perguntas</a:t>
            </a:r>
            <a:r>
              <a:rPr lang="en-GB" sz="2400" dirty="0"/>
              <a:t> </a:t>
            </a:r>
            <a:r>
              <a:rPr lang="en-GB" sz="2400" dirty="0" err="1"/>
              <a:t>abertas</a:t>
            </a:r>
            <a:r>
              <a:rPr lang="en-GB" sz="2400" dirty="0"/>
              <a:t> </a:t>
            </a:r>
          </a:p>
          <a:p>
            <a:pPr lvl="1" eaLnBrk="1" hangingPunct="1">
              <a:lnSpc>
                <a:spcPct val="80000"/>
              </a:lnSpc>
            </a:pPr>
            <a:r>
              <a:rPr lang="en-GB" sz="2400" dirty="0" err="1"/>
              <a:t>Mantenha</a:t>
            </a:r>
            <a:r>
              <a:rPr lang="en-GB" sz="2400" dirty="0"/>
              <a:t>-se </a:t>
            </a:r>
            <a:r>
              <a:rPr lang="en-GB" sz="2400" dirty="0" err="1"/>
              <a:t>neutro</a:t>
            </a:r>
            <a:r>
              <a:rPr lang="en-GB" sz="2400" dirty="0"/>
              <a:t>/a </a:t>
            </a:r>
          </a:p>
          <a:p>
            <a:pPr lvl="1" eaLnBrk="1" hangingPunct="1">
              <a:lnSpc>
                <a:spcPct val="80000"/>
              </a:lnSpc>
            </a:pPr>
            <a:r>
              <a:rPr lang="en-GB" sz="2400" dirty="0" err="1"/>
              <a:t>Explique</a:t>
            </a:r>
            <a:r>
              <a:rPr lang="en-GB" sz="2400" dirty="0"/>
              <a:t> o </a:t>
            </a:r>
            <a:r>
              <a:rPr lang="en-GB" sz="2400" dirty="0" err="1"/>
              <a:t>seu</a:t>
            </a:r>
            <a:r>
              <a:rPr lang="en-GB" sz="2400" dirty="0"/>
              <a:t> </a:t>
            </a:r>
            <a:r>
              <a:rPr lang="en-GB" sz="2400" dirty="0" err="1"/>
              <a:t>entendimento</a:t>
            </a:r>
            <a:r>
              <a:rPr lang="en-GB" sz="2400" dirty="0"/>
              <a:t> da </a:t>
            </a:r>
            <a:r>
              <a:rPr lang="en-GB" sz="2400" dirty="0" err="1"/>
              <a:t>situação</a:t>
            </a:r>
            <a:r>
              <a:rPr lang="en-GB" sz="2400" dirty="0"/>
              <a:t> da </a:t>
            </a:r>
            <a:r>
              <a:rPr lang="en-GB" sz="2400" dirty="0" err="1"/>
              <a:t>pessoa</a:t>
            </a:r>
            <a:endParaRPr lang="en-GB" sz="2400" dirty="0"/>
          </a:p>
          <a:p>
            <a:pPr lvl="1" eaLnBrk="1" hangingPunct="1">
              <a:lnSpc>
                <a:spcPct val="80000"/>
              </a:lnSpc>
            </a:pPr>
            <a:r>
              <a:rPr lang="en-GB" sz="2400" dirty="0" err="1"/>
              <a:t>Sempre</a:t>
            </a:r>
            <a:r>
              <a:rPr lang="en-GB" sz="2400" dirty="0"/>
              <a:t> </a:t>
            </a:r>
            <a:r>
              <a:rPr lang="en-GB" sz="2400" dirty="0" err="1"/>
              <a:t>seja</a:t>
            </a:r>
            <a:r>
              <a:rPr lang="en-GB" sz="2400" dirty="0"/>
              <a:t> </a:t>
            </a:r>
            <a:r>
              <a:rPr lang="en-GB" sz="2400" dirty="0" err="1"/>
              <a:t>honesto</a:t>
            </a:r>
            <a:r>
              <a:rPr lang="en-GB" sz="2400" dirty="0"/>
              <a:t>/a</a:t>
            </a:r>
          </a:p>
          <a:p>
            <a:pPr lvl="1" eaLnBrk="1" hangingPunct="1">
              <a:lnSpc>
                <a:spcPct val="80000"/>
              </a:lnSpc>
            </a:pPr>
            <a:r>
              <a:rPr lang="en-GB" sz="2400" dirty="0" err="1"/>
              <a:t>Podem</a:t>
            </a:r>
            <a:r>
              <a:rPr lang="en-GB" sz="2400" dirty="0"/>
              <a:t> </a:t>
            </a:r>
            <a:r>
              <a:rPr lang="en-GB" sz="2400" dirty="0" err="1"/>
              <a:t>ser</a:t>
            </a:r>
            <a:r>
              <a:rPr lang="en-GB" sz="2400" dirty="0"/>
              <a:t> </a:t>
            </a:r>
            <a:r>
              <a:rPr lang="en-GB" sz="2400" dirty="0" err="1"/>
              <a:t>necessárias</a:t>
            </a:r>
            <a:r>
              <a:rPr lang="en-GB" sz="2400" dirty="0"/>
              <a:t> </a:t>
            </a:r>
            <a:r>
              <a:rPr lang="en-GB" sz="2400" dirty="0" err="1"/>
              <a:t>várias</a:t>
            </a:r>
            <a:r>
              <a:rPr lang="en-GB" sz="2400" dirty="0"/>
              <a:t> </a:t>
            </a:r>
            <a:r>
              <a:rPr lang="en-GB" sz="2400" dirty="0" err="1"/>
              <a:t>tentativas</a:t>
            </a:r>
            <a:r>
              <a:rPr lang="en-GB" sz="2400" dirty="0"/>
              <a:t> para </a:t>
            </a:r>
            <a:r>
              <a:rPr lang="en-GB" sz="2400" dirty="0" err="1"/>
              <a:t>obter</a:t>
            </a:r>
            <a:r>
              <a:rPr lang="en-GB" sz="2400" dirty="0"/>
              <a:t> a </a:t>
            </a:r>
            <a:r>
              <a:rPr lang="en-GB" sz="2400" dirty="0" err="1"/>
              <a:t>confiança</a:t>
            </a:r>
            <a:r>
              <a:rPr lang="en-GB" sz="2400" dirty="0"/>
              <a:t> da </a:t>
            </a:r>
            <a:r>
              <a:rPr lang="en-GB" sz="2400" dirty="0" err="1"/>
              <a:t>pessoa</a:t>
            </a:r>
            <a:endParaRPr lang="en-GB" sz="2400" dirty="0"/>
          </a:p>
          <a:p>
            <a:pPr lvl="1" eaLnBrk="1" hangingPunct="1">
              <a:lnSpc>
                <a:spcPct val="80000"/>
              </a:lnSpc>
            </a:pPr>
            <a:endParaRPr lang="en-GB" sz="2400" dirty="0"/>
          </a:p>
          <a:p>
            <a:pPr lvl="1" eaLnBrk="1" hangingPunct="1">
              <a:lnSpc>
                <a:spcPct val="80000"/>
              </a:lnSpc>
            </a:pPr>
            <a:endParaRPr lang="en-US"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p:cNvSpPr>
          <p:nvPr/>
        </p:nvSpPr>
        <p:spPr>
          <a:xfrm>
            <a:off x="685800" y="2920548"/>
            <a:ext cx="7772400" cy="616465"/>
          </a:xfrm>
          <a:prstGeom prst="rect">
            <a:avLst/>
          </a:prstGeom>
        </p:spPr>
        <p:txBody>
          <a:bodyPr vert="horz" lIns="68580" tIns="34290" rIns="68580" bIns="34290" rtlCol="0" anchor="t">
            <a:normAutofit fontScale="97500"/>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pPr algn="ctr"/>
            <a:r>
              <a:rPr lang="pt-BR" sz="3000"/>
              <a:t>Concepções e Mitos</a:t>
            </a:r>
          </a:p>
        </p:txBody>
      </p:sp>
      <p:sp>
        <p:nvSpPr>
          <p:cNvPr id="8" name="Subtitle 5"/>
          <p:cNvSpPr txBox="1">
            <a:spLocks/>
          </p:cNvSpPr>
          <p:nvPr/>
        </p:nvSpPr>
        <p:spPr>
          <a:xfrm>
            <a:off x="1371600" y="3266982"/>
            <a:ext cx="6400800" cy="629208"/>
          </a:xfrm>
          <a:prstGeom prst="rect">
            <a:avLst/>
          </a:prstGeom>
        </p:spPr>
        <p:txBody>
          <a:bodyPr vert="horz" lIns="68580" tIns="34290" rIns="68580" bIns="34290" rtlCol="0" anchor="b">
            <a:normAutofit/>
          </a:bodyPr>
          <a:lstStyle>
            <a:lvl1pPr marL="0" indent="0" algn="l"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endParaRPr lang="en-US" sz="1500" b="1" dirty="0">
              <a:solidFill>
                <a:schemeClr val="accent6">
                  <a:lumMod val="50000"/>
                </a:schemeClr>
              </a:solidFill>
            </a:endParaRPr>
          </a:p>
        </p:txBody>
      </p:sp>
      <p:sp>
        <p:nvSpPr>
          <p:cNvPr id="9" name="Slide Number Placeholder 3"/>
          <p:cNvSpPr>
            <a:spLocks noGrp="1"/>
          </p:cNvSpPr>
          <p:nvPr>
            <p:ph type="sldNum" sz="quarter" idx="12"/>
          </p:nvPr>
        </p:nvSpPr>
        <p:spPr>
          <a:xfrm>
            <a:off x="6457950" y="5624513"/>
            <a:ext cx="2057400" cy="273844"/>
          </a:xfrm>
        </p:spPr>
        <p:txBody>
          <a:bodyPr/>
          <a:lstStyle/>
          <a:p>
            <a:fld id="{355B6135-1BA1-2743-B4A9-7B55C0D4827C}" type="slidenum">
              <a:rPr lang="en-US" smtClean="0"/>
              <a:t>16</a:t>
            </a:fld>
            <a:endParaRPr lang="en-US"/>
          </a:p>
        </p:txBody>
      </p:sp>
    </p:spTree>
    <p:extLst>
      <p:ext uri="{BB962C8B-B14F-4D97-AF65-F5344CB8AC3E}">
        <p14:creationId xmlns:p14="http://schemas.microsoft.com/office/powerpoint/2010/main" val="2604419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a:xfrm>
            <a:off x="6457950" y="5624513"/>
            <a:ext cx="2057400" cy="273844"/>
          </a:xfrm>
        </p:spPr>
        <p:txBody>
          <a:bodyPr/>
          <a:lstStyle/>
          <a:p>
            <a:fld id="{355B6135-1BA1-2743-B4A9-7B55C0D4827C}" type="slidenum">
              <a:rPr lang="en-US" smtClean="0"/>
              <a:t>17</a:t>
            </a:fld>
            <a:endParaRPr lang="en-US"/>
          </a:p>
        </p:txBody>
      </p:sp>
      <p:pic>
        <p:nvPicPr>
          <p:cNvPr id="7" name="Picture 3" descr="C:\Users\LIPAPS_UERJ\Desktop\unnam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489" y="5360622"/>
            <a:ext cx="1798142" cy="43094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PESQUISA_LIPAPS\Desktop\logo-p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2642" y="4585127"/>
            <a:ext cx="990968" cy="990968"/>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1281559" y="2207553"/>
            <a:ext cx="6475500" cy="2400657"/>
          </a:xfrm>
          <a:prstGeom prst="rect">
            <a:avLst/>
          </a:prstGeom>
          <a:noFill/>
        </p:spPr>
        <p:txBody>
          <a:bodyPr wrap="square" rtlCol="0">
            <a:spAutoFit/>
          </a:bodyPr>
          <a:lstStyle/>
          <a:p>
            <a:r>
              <a:rPr lang="pt-BR" sz="3000" dirty="0"/>
              <a:t>Vídeo 09:</a:t>
            </a:r>
          </a:p>
          <a:p>
            <a:endParaRPr lang="pt-BR" sz="3000" dirty="0"/>
          </a:p>
          <a:p>
            <a:r>
              <a:rPr lang="pt-BR" sz="3000" dirty="0">
                <a:hlinkClick r:id="rId4"/>
              </a:rPr>
              <a:t>https://drive.google.com/file/d/1lhzK7AlMi3UXFZ025L_PrCvNPXCofiu6/view?usp=sharing</a:t>
            </a:r>
            <a:endParaRPr lang="pt-BR" sz="3000" dirty="0"/>
          </a:p>
        </p:txBody>
      </p:sp>
    </p:spTree>
    <p:extLst>
      <p:ext uri="{BB962C8B-B14F-4D97-AF65-F5344CB8AC3E}">
        <p14:creationId xmlns:p14="http://schemas.microsoft.com/office/powerpoint/2010/main" val="648505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Reflexão</a:t>
            </a:r>
          </a:p>
        </p:txBody>
      </p:sp>
      <p:sp>
        <p:nvSpPr>
          <p:cNvPr id="3" name="Espaço Reservado para Conteúdo 2"/>
          <p:cNvSpPr>
            <a:spLocks noGrp="1"/>
          </p:cNvSpPr>
          <p:nvPr>
            <p:ph idx="1"/>
          </p:nvPr>
        </p:nvSpPr>
        <p:spPr/>
        <p:txBody>
          <a:bodyPr>
            <a:normAutofit fontScale="92500" lnSpcReduction="10000"/>
          </a:bodyPr>
          <a:lstStyle/>
          <a:p>
            <a:r>
              <a:rPr lang="pt-BR" dirty="0"/>
              <a:t>Essas músicas apontam aspectos culturais envolvidos com o uso do álcool: </a:t>
            </a:r>
          </a:p>
          <a:p>
            <a:r>
              <a:rPr lang="pt-BR" dirty="0"/>
              <a:t>1) Uma forma socialmente aceita de relaxamento e de convívio social</a:t>
            </a:r>
          </a:p>
          <a:p>
            <a:r>
              <a:rPr lang="pt-BR" dirty="0"/>
              <a:t>2) Desde que a pessoa preserve a sua vida e cumpra suas responsabilidades, o padrão de consumo é “problema dela”. </a:t>
            </a:r>
          </a:p>
          <a:p>
            <a:r>
              <a:rPr lang="pt-BR" dirty="0"/>
              <a:t>3) O consumo problemático frequentemente se associa ao alívio do sofrimento causado por problemas da vida</a:t>
            </a:r>
          </a:p>
        </p:txBody>
      </p:sp>
      <p:sp>
        <p:nvSpPr>
          <p:cNvPr id="4" name="Slide Number Placeholder 3"/>
          <p:cNvSpPr>
            <a:spLocks noGrp="1"/>
          </p:cNvSpPr>
          <p:nvPr>
            <p:ph type="sldNum" sz="quarter" idx="12"/>
          </p:nvPr>
        </p:nvSpPr>
        <p:spPr>
          <a:xfrm>
            <a:off x="6457950" y="5624513"/>
            <a:ext cx="2057400" cy="273844"/>
          </a:xfrm>
        </p:spPr>
        <p:txBody>
          <a:bodyPr/>
          <a:lstStyle/>
          <a:p>
            <a:fld id="{355B6135-1BA1-2743-B4A9-7B55C0D4827C}" type="slidenum">
              <a:rPr lang="en-US" smtClean="0"/>
              <a:t>18</a:t>
            </a:fld>
            <a:endParaRPr lang="en-US"/>
          </a:p>
        </p:txBody>
      </p:sp>
    </p:spTree>
    <p:extLst>
      <p:ext uri="{BB962C8B-B14F-4D97-AF65-F5344CB8AC3E}">
        <p14:creationId xmlns:p14="http://schemas.microsoft.com/office/powerpoint/2010/main" val="42056579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a:bodyPr>
          <a:lstStyle/>
          <a:p>
            <a:pPr marL="0" indent="0">
              <a:buNone/>
            </a:pPr>
            <a:r>
              <a:rPr lang="pt-BR" i="1"/>
              <a:t>“Porque é uma droga legalizada, faz parte do contexto social, (...) sempre as pessoas saem - quem bebe-, sai "ah vamos tomar uma cerveja", então é naturalizado, né? E normalmente as pessoas só vão achar que é um problema quando está trazendo repercussões, ou clínicas - aí já seria uma coisa bem avançada - ou no convívio familiar, quando faz um uso muito grande.” </a:t>
            </a:r>
            <a:r>
              <a:rPr lang="pt-BR"/>
              <a:t>(Enfermeira)</a:t>
            </a:r>
          </a:p>
        </p:txBody>
      </p:sp>
      <p:sp>
        <p:nvSpPr>
          <p:cNvPr id="6" name="Retângulo 5"/>
          <p:cNvSpPr/>
          <p:nvPr/>
        </p:nvSpPr>
        <p:spPr>
          <a:xfrm>
            <a:off x="1115616" y="792287"/>
            <a:ext cx="7272808" cy="715581"/>
          </a:xfrm>
          <a:prstGeom prst="rect">
            <a:avLst/>
          </a:prstGeom>
        </p:spPr>
        <p:txBody>
          <a:bodyPr wrap="square">
            <a:spAutoFit/>
          </a:bodyPr>
          <a:lstStyle/>
          <a:p>
            <a:pPr algn="ctr"/>
            <a:r>
              <a:rPr lang="pt-BR" sz="2025" b="1" cap="all">
                <a:solidFill>
                  <a:schemeClr val="bg1"/>
                </a:solidFill>
              </a:rPr>
              <a:t>Como isso se relaciona com nossa</a:t>
            </a:r>
          </a:p>
          <a:p>
            <a:pPr algn="ctr"/>
            <a:r>
              <a:rPr lang="pt-BR" sz="2025" b="1" cap="all">
                <a:solidFill>
                  <a:schemeClr val="bg1"/>
                </a:solidFill>
              </a:rPr>
              <a:t>prática profissional diária?</a:t>
            </a:r>
          </a:p>
        </p:txBody>
      </p:sp>
      <p:sp>
        <p:nvSpPr>
          <p:cNvPr id="7" name="Slide Number Placeholder 3"/>
          <p:cNvSpPr>
            <a:spLocks noGrp="1"/>
          </p:cNvSpPr>
          <p:nvPr>
            <p:ph type="sldNum" sz="quarter" idx="12"/>
          </p:nvPr>
        </p:nvSpPr>
        <p:spPr>
          <a:xfrm>
            <a:off x="6457950" y="5624513"/>
            <a:ext cx="2057400" cy="273844"/>
          </a:xfrm>
        </p:spPr>
        <p:txBody>
          <a:bodyPr/>
          <a:lstStyle/>
          <a:p>
            <a:fld id="{355B6135-1BA1-2743-B4A9-7B55C0D4827C}" type="slidenum">
              <a:rPr lang="en-US" smtClean="0"/>
              <a:t>19</a:t>
            </a:fld>
            <a:endParaRPr lang="en-US"/>
          </a:p>
        </p:txBody>
      </p:sp>
    </p:spTree>
    <p:extLst>
      <p:ext uri="{BB962C8B-B14F-4D97-AF65-F5344CB8AC3E}">
        <p14:creationId xmlns:p14="http://schemas.microsoft.com/office/powerpoint/2010/main" val="1348885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mhGAP-IG base course -  field test version 1.00 – May 2012</a:t>
            </a:r>
          </a:p>
        </p:txBody>
      </p:sp>
      <p:sp>
        <p:nvSpPr>
          <p:cNvPr id="6" name="Slide Number Placeholder 5"/>
          <p:cNvSpPr>
            <a:spLocks noGrp="1"/>
          </p:cNvSpPr>
          <p:nvPr>
            <p:ph type="sldNum" sz="quarter" idx="12"/>
          </p:nvPr>
        </p:nvSpPr>
        <p:spPr/>
        <p:txBody>
          <a:bodyPr/>
          <a:lstStyle/>
          <a:p>
            <a:pPr>
              <a:defRPr/>
            </a:pPr>
            <a:fld id="{559A2FDB-2170-457D-A08B-788D2C5E6BA8}" type="slidenum">
              <a:rPr lang="en-US"/>
              <a:pPr>
                <a:defRPr/>
              </a:pPr>
              <a:t>2</a:t>
            </a:fld>
            <a:endParaRPr lang="en-US" dirty="0"/>
          </a:p>
        </p:txBody>
      </p:sp>
      <p:sp>
        <p:nvSpPr>
          <p:cNvPr id="35843" name="Title 1"/>
          <p:cNvSpPr>
            <a:spLocks noGrp="1"/>
          </p:cNvSpPr>
          <p:nvPr>
            <p:ph type="title"/>
          </p:nvPr>
        </p:nvSpPr>
        <p:spPr/>
        <p:txBody>
          <a:bodyPr/>
          <a:lstStyle/>
          <a:p>
            <a:pPr eaLnBrk="1" hangingPunct="1"/>
            <a:r>
              <a:rPr lang="en-GB" sz="3200" dirty="0" err="1"/>
              <a:t>Conteúdo</a:t>
            </a:r>
            <a:r>
              <a:rPr lang="en-GB" sz="3200" dirty="0"/>
              <a:t> (</a:t>
            </a:r>
            <a:r>
              <a:rPr lang="en-GB" sz="3200" dirty="0" err="1"/>
              <a:t>Uso</a:t>
            </a:r>
            <a:r>
              <a:rPr lang="en-GB" sz="3200" dirty="0"/>
              <a:t> de </a:t>
            </a:r>
            <a:r>
              <a:rPr lang="en-GB" sz="3200" dirty="0" err="1"/>
              <a:t>Álcool</a:t>
            </a:r>
            <a:r>
              <a:rPr lang="en-GB" sz="3200" dirty="0"/>
              <a:t>)</a:t>
            </a:r>
          </a:p>
        </p:txBody>
      </p:sp>
      <p:sp>
        <p:nvSpPr>
          <p:cNvPr id="35844" name="Content Placeholder 2"/>
          <p:cNvSpPr>
            <a:spLocks noGrp="1"/>
          </p:cNvSpPr>
          <p:nvPr>
            <p:ph idx="1"/>
          </p:nvPr>
        </p:nvSpPr>
        <p:spPr/>
        <p:txBody>
          <a:bodyPr/>
          <a:lstStyle/>
          <a:p>
            <a:pPr marL="514350" indent="-514350" eaLnBrk="1" hangingPunct="1">
              <a:lnSpc>
                <a:spcPct val="90000"/>
              </a:lnSpc>
              <a:buFont typeface="Arial" charset="0"/>
              <a:buAutoNum type="alphaUcPeriod"/>
            </a:pPr>
            <a:r>
              <a:rPr lang="en-GB" sz="2400" b="1" dirty="0" err="1">
                <a:solidFill>
                  <a:srgbClr val="FF0000"/>
                </a:solidFill>
              </a:rPr>
              <a:t>Introdução</a:t>
            </a:r>
            <a:endParaRPr lang="en-GB" sz="2400" b="1" dirty="0">
              <a:solidFill>
                <a:srgbClr val="FF0000"/>
              </a:solidFill>
            </a:endParaRPr>
          </a:p>
          <a:p>
            <a:pPr marL="514350" indent="-514350" eaLnBrk="1" hangingPunct="1">
              <a:lnSpc>
                <a:spcPct val="90000"/>
              </a:lnSpc>
              <a:buFont typeface="Arial" charset="0"/>
              <a:buAutoNum type="alphaUcPeriod"/>
            </a:pPr>
            <a:r>
              <a:rPr lang="en-GB" sz="2400" dirty="0" err="1"/>
              <a:t>Objetivos</a:t>
            </a:r>
            <a:r>
              <a:rPr lang="en-GB" sz="2400" dirty="0"/>
              <a:t> do </a:t>
            </a:r>
            <a:r>
              <a:rPr lang="en-GB" sz="2400" dirty="0" err="1"/>
              <a:t>Aprendizado</a:t>
            </a:r>
            <a:endParaRPr lang="en-GB" sz="2400" dirty="0"/>
          </a:p>
          <a:p>
            <a:pPr marL="514350" indent="-514350" eaLnBrk="1" hangingPunct="1">
              <a:lnSpc>
                <a:spcPct val="90000"/>
              </a:lnSpc>
              <a:buFont typeface="Arial" charset="0"/>
              <a:buAutoNum type="alphaUcPeriod"/>
            </a:pPr>
            <a:r>
              <a:rPr lang="en-US" sz="2400" dirty="0" err="1"/>
              <a:t>Ações</a:t>
            </a:r>
            <a:r>
              <a:rPr lang="en-US" sz="2400" dirty="0"/>
              <a:t> </a:t>
            </a:r>
            <a:r>
              <a:rPr lang="en-US" sz="2400" dirty="0" err="1"/>
              <a:t>prioritarias</a:t>
            </a:r>
            <a:endParaRPr lang="en-US" sz="2400" dirty="0"/>
          </a:p>
          <a:p>
            <a:pPr lvl="2" indent="-457200" eaLnBrk="1" hangingPunct="1">
              <a:lnSpc>
                <a:spcPct val="90000"/>
              </a:lnSpc>
              <a:buFont typeface="Calibri" pitchFamily="34" charset="0"/>
              <a:buAutoNum type="arabicPeriod"/>
            </a:pPr>
            <a:r>
              <a:rPr lang="en-US" dirty="0" err="1"/>
              <a:t>Estabelecer</a:t>
            </a:r>
            <a:r>
              <a:rPr lang="en-US" dirty="0"/>
              <a:t> </a:t>
            </a:r>
            <a:r>
              <a:rPr lang="en-US" dirty="0" err="1"/>
              <a:t>comunicação</a:t>
            </a:r>
            <a:r>
              <a:rPr lang="en-US" dirty="0"/>
              <a:t> e </a:t>
            </a:r>
            <a:r>
              <a:rPr lang="en-US" dirty="0" err="1"/>
              <a:t>confiança</a:t>
            </a:r>
            <a:endParaRPr lang="en-US" dirty="0"/>
          </a:p>
          <a:p>
            <a:pPr lvl="2" indent="-457200" eaLnBrk="1" hangingPunct="1">
              <a:lnSpc>
                <a:spcPct val="90000"/>
              </a:lnSpc>
              <a:buFont typeface="Calibri" pitchFamily="34" charset="0"/>
              <a:buAutoNum type="arabicPeriod"/>
            </a:pPr>
            <a:r>
              <a:rPr lang="en-US" dirty="0" err="1"/>
              <a:t>Conduzir</a:t>
            </a:r>
            <a:r>
              <a:rPr lang="en-US" dirty="0"/>
              <a:t> a </a:t>
            </a:r>
            <a:r>
              <a:rPr lang="en-US" dirty="0" err="1"/>
              <a:t>avaliação</a:t>
            </a:r>
            <a:endParaRPr lang="en-US" b="1" dirty="0"/>
          </a:p>
          <a:p>
            <a:pPr lvl="2" indent="-457200" eaLnBrk="1" hangingPunct="1">
              <a:lnSpc>
                <a:spcPct val="90000"/>
              </a:lnSpc>
              <a:buFont typeface="Calibri" pitchFamily="34" charset="0"/>
              <a:buAutoNum type="arabicPeriod"/>
            </a:pPr>
            <a:r>
              <a:rPr lang="en-US" dirty="0" err="1"/>
              <a:t>Manejo</a:t>
            </a:r>
            <a:r>
              <a:rPr lang="en-US" dirty="0"/>
              <a:t> com </a:t>
            </a:r>
            <a:r>
              <a:rPr lang="en-US" dirty="0" err="1"/>
              <a:t>uso</a:t>
            </a:r>
            <a:r>
              <a:rPr lang="en-US" dirty="0"/>
              <a:t> de </a:t>
            </a:r>
            <a:r>
              <a:rPr lang="en-US" dirty="0" err="1"/>
              <a:t>intervenções</a:t>
            </a:r>
            <a:r>
              <a:rPr lang="en-US" dirty="0"/>
              <a:t> </a:t>
            </a:r>
            <a:r>
              <a:rPr lang="en-US" dirty="0" err="1"/>
              <a:t>terapêuticas</a:t>
            </a:r>
            <a:endParaRPr lang="en-US" b="1" dirty="0"/>
          </a:p>
          <a:p>
            <a:pPr lvl="2" indent="-457200" eaLnBrk="1" hangingPunct="1">
              <a:lnSpc>
                <a:spcPct val="90000"/>
              </a:lnSpc>
              <a:buFont typeface="Calibri" pitchFamily="34" charset="0"/>
              <a:buAutoNum type="arabicPeriod"/>
            </a:pPr>
            <a:r>
              <a:rPr lang="en-US" dirty="0" err="1"/>
              <a:t>Vincular</a:t>
            </a:r>
            <a:r>
              <a:rPr lang="en-US" dirty="0"/>
              <a:t> com outros </a:t>
            </a:r>
            <a:r>
              <a:rPr lang="en-US" dirty="0" err="1"/>
              <a:t>serviços</a:t>
            </a:r>
            <a:r>
              <a:rPr lang="en-US" dirty="0"/>
              <a:t> e </a:t>
            </a:r>
            <a:r>
              <a:rPr lang="en-US" dirty="0" err="1"/>
              <a:t>apoios</a:t>
            </a:r>
            <a:endParaRPr lang="en-US" b="1" dirty="0"/>
          </a:p>
          <a:p>
            <a:pPr lvl="2" indent="-457200" eaLnBrk="1" hangingPunct="1">
              <a:lnSpc>
                <a:spcPct val="90000"/>
              </a:lnSpc>
              <a:buFont typeface="Calibri" pitchFamily="34" charset="0"/>
              <a:buAutoNum type="arabicPeriod"/>
            </a:pPr>
            <a:r>
              <a:rPr lang="en-US" dirty="0" err="1"/>
              <a:t>Seguimento</a:t>
            </a:r>
            <a:endParaRPr lang="en-US" b="1" dirty="0"/>
          </a:p>
          <a:p>
            <a:pPr marL="514350" indent="-514350" eaLnBrk="1" hangingPunct="1">
              <a:lnSpc>
                <a:spcPct val="90000"/>
              </a:lnSpc>
              <a:buFont typeface="Calibri" pitchFamily="34" charset="0"/>
              <a:buAutoNum type="alphaUcPeriod"/>
            </a:pPr>
            <a:endParaRPr lang="en-GB" b="1" dirty="0"/>
          </a:p>
          <a:p>
            <a:pPr marL="514350" indent="-514350" eaLnBrk="1" hangingPunct="1">
              <a:lnSpc>
                <a:spcPct val="90000"/>
              </a:lnSpc>
              <a:buFont typeface="Calibri" pitchFamily="34" charset="0"/>
              <a:buNone/>
            </a:pPr>
            <a:endParaRPr lang="en-US" sz="2400" b="1" dirty="0"/>
          </a:p>
          <a:p>
            <a:pPr marL="514350" indent="-514350" eaLnBrk="1" hangingPunct="1">
              <a:lnSpc>
                <a:spcPct val="90000"/>
              </a:lnSpc>
              <a:buFont typeface="Arial" charset="0"/>
              <a:buAutoNum type="alphaUcPeriod"/>
            </a:pPr>
            <a:endParaRPr lang="en-GB" sz="2400" dirty="0"/>
          </a:p>
        </p:txBody>
      </p:sp>
      <p:sp>
        <p:nvSpPr>
          <p:cNvPr id="4" name="Slide Number Placeholder 3"/>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4D87C119-DF84-4557-A9AA-F5D8358D3D2F}" type="slidenum">
              <a:rPr lang="en-US" sz="1200">
                <a:solidFill>
                  <a:schemeClr val="tx1">
                    <a:tint val="75000"/>
                  </a:schemeClr>
                </a:solidFill>
                <a:latin typeface="+mn-lt"/>
                <a:cs typeface="+mn-cs"/>
              </a:rPr>
              <a:pPr algn="r" fontAlgn="auto">
                <a:spcBef>
                  <a:spcPts val="0"/>
                </a:spcBef>
                <a:spcAft>
                  <a:spcPts val="0"/>
                </a:spcAft>
                <a:defRPr/>
              </a:pPr>
              <a:t>2</a:t>
            </a:fld>
            <a:endParaRPr lang="en-US" sz="1200" dirty="0">
              <a:solidFill>
                <a:schemeClr val="tx1">
                  <a:tint val="75000"/>
                </a:schemeClr>
              </a:solidFill>
              <a:latin typeface="+mn-lt"/>
              <a:cs typeface="+mn-cs"/>
            </a:endParaRPr>
          </a:p>
        </p:txBody>
      </p:sp>
    </p:spTree>
    <p:extLst>
      <p:ext uri="{BB962C8B-B14F-4D97-AF65-F5344CB8AC3E}">
        <p14:creationId xmlns:p14="http://schemas.microsoft.com/office/powerpoint/2010/main" val="24711886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a:bodyPr>
          <a:lstStyle/>
          <a:p>
            <a:pPr marL="0" indent="0">
              <a:buNone/>
            </a:pPr>
            <a:r>
              <a:rPr lang="pt-BR" i="1"/>
              <a:t>“Eu acho que muitos colegas ainda vão ter aquela ideia de que é falta de vergonha, que não é uma doença, infelizmente.” </a:t>
            </a:r>
            <a:r>
              <a:rPr lang="pt-BR"/>
              <a:t>(Médico)</a:t>
            </a:r>
          </a:p>
          <a:p>
            <a:pPr marL="0" indent="0">
              <a:buNone/>
            </a:pPr>
            <a:endParaRPr lang="pt-BR"/>
          </a:p>
          <a:p>
            <a:pPr marL="0" indent="0">
              <a:buNone/>
            </a:pPr>
            <a:r>
              <a:rPr lang="pt-BR" i="1"/>
              <a:t>“A gente não tem uma estratégia enquanto equipe, eu ainda, pelo menos, não presenciei uma discussão sobre isso.”</a:t>
            </a:r>
            <a:r>
              <a:rPr lang="pt-BR"/>
              <a:t>(Enfermeira)</a:t>
            </a:r>
          </a:p>
          <a:p>
            <a:pPr marL="0" indent="0">
              <a:buNone/>
            </a:pPr>
            <a:endParaRPr lang="pt-BR"/>
          </a:p>
          <a:p>
            <a:endParaRPr lang="pt-BR"/>
          </a:p>
        </p:txBody>
      </p:sp>
      <p:sp>
        <p:nvSpPr>
          <p:cNvPr id="6" name="Retângulo 5"/>
          <p:cNvSpPr/>
          <p:nvPr/>
        </p:nvSpPr>
        <p:spPr>
          <a:xfrm>
            <a:off x="1115616" y="792287"/>
            <a:ext cx="7272808" cy="715581"/>
          </a:xfrm>
          <a:prstGeom prst="rect">
            <a:avLst/>
          </a:prstGeom>
        </p:spPr>
        <p:txBody>
          <a:bodyPr wrap="square">
            <a:spAutoFit/>
          </a:bodyPr>
          <a:lstStyle/>
          <a:p>
            <a:pPr algn="ctr"/>
            <a:r>
              <a:rPr lang="pt-BR" sz="2025" b="1" cap="all">
                <a:solidFill>
                  <a:schemeClr val="bg1"/>
                </a:solidFill>
              </a:rPr>
              <a:t>Como isso se relaciona com nossa</a:t>
            </a:r>
          </a:p>
          <a:p>
            <a:pPr algn="ctr"/>
            <a:r>
              <a:rPr lang="pt-BR" sz="2025" b="1" cap="all">
                <a:solidFill>
                  <a:schemeClr val="bg1"/>
                </a:solidFill>
              </a:rPr>
              <a:t>prática profissional diária?</a:t>
            </a:r>
          </a:p>
        </p:txBody>
      </p:sp>
      <p:sp>
        <p:nvSpPr>
          <p:cNvPr id="7" name="Slide Number Placeholder 3"/>
          <p:cNvSpPr>
            <a:spLocks noGrp="1"/>
          </p:cNvSpPr>
          <p:nvPr>
            <p:ph type="sldNum" sz="quarter" idx="12"/>
          </p:nvPr>
        </p:nvSpPr>
        <p:spPr>
          <a:xfrm>
            <a:off x="6457950" y="5624513"/>
            <a:ext cx="2057400" cy="273844"/>
          </a:xfrm>
        </p:spPr>
        <p:txBody>
          <a:bodyPr/>
          <a:lstStyle/>
          <a:p>
            <a:fld id="{355B6135-1BA1-2743-B4A9-7B55C0D4827C}" type="slidenum">
              <a:rPr lang="en-US" smtClean="0"/>
              <a:t>20</a:t>
            </a:fld>
            <a:endParaRPr lang="en-US"/>
          </a:p>
        </p:txBody>
      </p:sp>
    </p:spTree>
    <p:extLst>
      <p:ext uri="{BB962C8B-B14F-4D97-AF65-F5344CB8AC3E}">
        <p14:creationId xmlns:p14="http://schemas.microsoft.com/office/powerpoint/2010/main" val="364965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4F1266-B911-433E-933F-7232B3B5E623}"/>
              </a:ext>
            </a:extLst>
          </p:cNvPr>
          <p:cNvSpPr>
            <a:spLocks noGrp="1"/>
          </p:cNvSpPr>
          <p:nvPr>
            <p:ph type="title"/>
          </p:nvPr>
        </p:nvSpPr>
        <p:spPr/>
        <p:txBody>
          <a:bodyPr/>
          <a:lstStyle/>
          <a:p>
            <a:r>
              <a:rPr lang="pt-BR"/>
              <a:t>Conceito </a:t>
            </a:r>
          </a:p>
        </p:txBody>
      </p:sp>
      <p:sp>
        <p:nvSpPr>
          <p:cNvPr id="3" name="Espaço Reservado para Conteúdo 2">
            <a:extLst>
              <a:ext uri="{FF2B5EF4-FFF2-40B4-BE49-F238E27FC236}">
                <a16:creationId xmlns:a16="http://schemas.microsoft.com/office/drawing/2014/main" id="{D8717CA6-12BA-4644-9B1D-91574A22339C}"/>
              </a:ext>
            </a:extLst>
          </p:cNvPr>
          <p:cNvSpPr>
            <a:spLocks noGrp="1"/>
          </p:cNvSpPr>
          <p:nvPr>
            <p:ph idx="1"/>
          </p:nvPr>
        </p:nvSpPr>
        <p:spPr>
          <a:xfrm>
            <a:off x="628650" y="1339273"/>
            <a:ext cx="8020050" cy="5283200"/>
          </a:xfrm>
        </p:spPr>
        <p:txBody>
          <a:bodyPr>
            <a:normAutofit fontScale="25000" lnSpcReduction="20000"/>
          </a:bodyPr>
          <a:lstStyle/>
          <a:p>
            <a:r>
              <a:rPr lang="pt-BR" sz="6700" b="1" dirty="0"/>
              <a:t>“Beber socialmente”</a:t>
            </a:r>
            <a:r>
              <a:rPr lang="pt-BR" sz="6700" dirty="0"/>
              <a:t>: </a:t>
            </a:r>
          </a:p>
          <a:p>
            <a:pPr marL="0" indent="0">
              <a:buNone/>
            </a:pPr>
            <a:endParaRPr lang="pt-BR" sz="6700" dirty="0"/>
          </a:p>
          <a:p>
            <a:r>
              <a:rPr lang="pt-BR" sz="8000" dirty="0"/>
              <a:t>Sem grande beneficio – informação pouco consistente, sem definição clinica</a:t>
            </a:r>
            <a:r>
              <a:rPr lang="pt-BR" sz="8000" b="1" dirty="0"/>
              <a:t>.   Porque ?</a:t>
            </a:r>
          </a:p>
          <a:p>
            <a:pPr marL="0" indent="0">
              <a:buNone/>
            </a:pPr>
            <a:endParaRPr lang="pt-BR" sz="8000" b="1" dirty="0"/>
          </a:p>
          <a:p>
            <a:pPr marL="0" indent="0">
              <a:buNone/>
            </a:pPr>
            <a:r>
              <a:rPr lang="pt-BR" sz="8000" dirty="0"/>
              <a:t>“Beber socialmente eu  entendo como alguém que utiliza o álcool mas que é esporádico, quando tem alguma festa, mas no seu dia a dia não utiliza.” (enfermeira)</a:t>
            </a:r>
          </a:p>
          <a:p>
            <a:pPr marL="0" indent="0">
              <a:buNone/>
            </a:pPr>
            <a:endParaRPr lang="pt-BR" sz="8000" dirty="0"/>
          </a:p>
          <a:p>
            <a:pPr marL="0" indent="0">
              <a:buNone/>
            </a:pPr>
            <a:r>
              <a:rPr lang="pt-BR" sz="8000" dirty="0"/>
              <a:t> “Qual é o seu social? Todos os dias? "Sim, todos os dias eu paro para beber e bebo duas, três, quatro cervejas, (...) o bebedor social às vezes acredita que sair para beber é um evento e ele não se considera dependente saindo todos os dias e bebendo todos os dias, mesmo que essa bebida social, esse evento social seja as 7, 6 da manhã. Eles se identificam como o que a sociedade coloca como bebedor social” (médica)</a:t>
            </a:r>
          </a:p>
          <a:p>
            <a:pPr marL="0" indent="0">
              <a:buNone/>
            </a:pPr>
            <a:endParaRPr lang="pt-BR" sz="8000" dirty="0"/>
          </a:p>
          <a:p>
            <a:pPr marL="0" indent="0">
              <a:buNone/>
            </a:pPr>
            <a:r>
              <a:rPr lang="pt-BR" sz="8000" dirty="0"/>
              <a:t>“Acho que [beber socialmente] é uma expressão que se popularizou e que a maioria dos médicos aceita sem investigar. ” (médica)</a:t>
            </a:r>
          </a:p>
          <a:p>
            <a:endParaRPr lang="pt-BR" dirty="0"/>
          </a:p>
        </p:txBody>
      </p:sp>
      <p:sp>
        <p:nvSpPr>
          <p:cNvPr id="4" name="Slide Number Placeholder 3"/>
          <p:cNvSpPr>
            <a:spLocks noGrp="1"/>
          </p:cNvSpPr>
          <p:nvPr>
            <p:ph type="sldNum" sz="quarter" idx="12"/>
          </p:nvPr>
        </p:nvSpPr>
        <p:spPr>
          <a:xfrm>
            <a:off x="6457950" y="5624513"/>
            <a:ext cx="2057400" cy="273844"/>
          </a:xfrm>
        </p:spPr>
        <p:txBody>
          <a:bodyPr/>
          <a:lstStyle/>
          <a:p>
            <a:fld id="{355B6135-1BA1-2743-B4A9-7B55C0D4827C}" type="slidenum">
              <a:rPr lang="en-US" smtClean="0"/>
              <a:t>21</a:t>
            </a:fld>
            <a:endParaRPr lang="en-US"/>
          </a:p>
        </p:txBody>
      </p:sp>
    </p:spTree>
    <p:extLst>
      <p:ext uri="{BB962C8B-B14F-4D97-AF65-F5344CB8AC3E}">
        <p14:creationId xmlns:p14="http://schemas.microsoft.com/office/powerpoint/2010/main" val="11186625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674694"/>
            <a:ext cx="8229600" cy="857250"/>
          </a:xfrm>
        </p:spPr>
        <p:txBody>
          <a:bodyPr>
            <a:normAutofit/>
          </a:bodyPr>
          <a:lstStyle/>
          <a:p>
            <a:r>
              <a:rPr lang="pt-BR" sz="2400"/>
              <a:t>CONCEITOS</a:t>
            </a:r>
          </a:p>
        </p:txBody>
      </p:sp>
      <p:sp>
        <p:nvSpPr>
          <p:cNvPr id="3" name="Espaço Reservado para Conteúdo 2"/>
          <p:cNvSpPr>
            <a:spLocks noGrp="1"/>
          </p:cNvSpPr>
          <p:nvPr>
            <p:ph idx="1"/>
          </p:nvPr>
        </p:nvSpPr>
        <p:spPr>
          <a:xfrm>
            <a:off x="628650" y="1578768"/>
            <a:ext cx="7886700" cy="5136067"/>
          </a:xfrm>
        </p:spPr>
        <p:txBody>
          <a:bodyPr>
            <a:normAutofit fontScale="62500" lnSpcReduction="20000"/>
          </a:bodyPr>
          <a:lstStyle/>
          <a:p>
            <a:r>
              <a:rPr lang="pt-BR" b="1" dirty="0"/>
              <a:t>“Alcoolismo</a:t>
            </a:r>
            <a:r>
              <a:rPr lang="pt-BR" dirty="0"/>
              <a:t>”</a:t>
            </a:r>
          </a:p>
          <a:p>
            <a:pPr>
              <a:buFontTx/>
              <a:buChar char="-"/>
            </a:pPr>
            <a:r>
              <a:rPr lang="pt-BR" dirty="0"/>
              <a:t>Sem beneficio clinico, informação pouco consistente – Associado a estigma </a:t>
            </a:r>
          </a:p>
          <a:p>
            <a:pPr>
              <a:buFontTx/>
              <a:buChar char="-"/>
            </a:pPr>
            <a:r>
              <a:rPr lang="pt-BR" b="1" dirty="0"/>
              <a:t>Porque ?</a:t>
            </a:r>
          </a:p>
          <a:p>
            <a:pPr marL="0" indent="0">
              <a:buNone/>
            </a:pPr>
            <a:endParaRPr lang="pt-BR" b="1" dirty="0"/>
          </a:p>
          <a:p>
            <a:pPr marL="0" indent="0">
              <a:buNone/>
            </a:pPr>
            <a:r>
              <a:rPr lang="pt-BR" dirty="0"/>
              <a:t>“Alcoólatra hoje em dia tá mais reservado pra aqueles pacientes que são graves” (Médica). </a:t>
            </a:r>
          </a:p>
          <a:p>
            <a:pPr marL="0" indent="0">
              <a:buNone/>
            </a:pPr>
            <a:endParaRPr lang="pt-BR" dirty="0"/>
          </a:p>
          <a:p>
            <a:pPr marL="0" indent="0">
              <a:buNone/>
            </a:pPr>
            <a:r>
              <a:rPr lang="pt-BR" dirty="0"/>
              <a:t>“eu considero o alcoolismo isso, quando tem um prejuízo funcional importante”( Enfermeira)</a:t>
            </a:r>
          </a:p>
          <a:p>
            <a:pPr marL="0" indent="0">
              <a:buNone/>
            </a:pPr>
            <a:endParaRPr lang="pt-BR" dirty="0"/>
          </a:p>
          <a:p>
            <a:pPr marL="0" indent="0">
              <a:buNone/>
            </a:pPr>
            <a:r>
              <a:rPr lang="pt-BR" dirty="0"/>
              <a:t>“(alcoolismo) é quando a pessoa precisa de usar o álcool para ficar alegre, esquecer problema, usar isso como fuga, como terapêutica” (Médica)</a:t>
            </a:r>
          </a:p>
          <a:p>
            <a:pPr marL="0" indent="0">
              <a:buNone/>
            </a:pPr>
            <a:endParaRPr lang="pt-BR" dirty="0"/>
          </a:p>
          <a:p>
            <a:pPr marL="0" indent="0">
              <a:buNone/>
            </a:pPr>
            <a:r>
              <a:rPr lang="pt-BR" dirty="0"/>
              <a:t>“Alcoolismo gera problemas, consequências para a saúde física e mental da própria pessoa e envolve todo o contexto familiar - desestrutura a família, desestrutura as relações do sujeito” (Enfermeira)</a:t>
            </a:r>
          </a:p>
        </p:txBody>
      </p:sp>
      <p:sp>
        <p:nvSpPr>
          <p:cNvPr id="4" name="Slide Number Placeholder 3"/>
          <p:cNvSpPr>
            <a:spLocks noGrp="1"/>
          </p:cNvSpPr>
          <p:nvPr>
            <p:ph type="sldNum" sz="quarter" idx="12"/>
          </p:nvPr>
        </p:nvSpPr>
        <p:spPr>
          <a:xfrm>
            <a:off x="6457950" y="5624513"/>
            <a:ext cx="2057400" cy="273844"/>
          </a:xfrm>
        </p:spPr>
        <p:txBody>
          <a:bodyPr/>
          <a:lstStyle/>
          <a:p>
            <a:fld id="{355B6135-1BA1-2743-B4A9-7B55C0D4827C}" type="slidenum">
              <a:rPr lang="en-US" smtClean="0"/>
              <a:t>22</a:t>
            </a:fld>
            <a:endParaRPr lang="en-US"/>
          </a:p>
        </p:txBody>
      </p:sp>
    </p:spTree>
    <p:extLst>
      <p:ext uri="{BB962C8B-B14F-4D97-AF65-F5344CB8AC3E}">
        <p14:creationId xmlns:p14="http://schemas.microsoft.com/office/powerpoint/2010/main" val="14392608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m 40"/>
          <p:cNvPicPr/>
          <p:nvPr/>
        </p:nvPicPr>
        <p:blipFill>
          <a:blip r:embed="rId2"/>
          <a:stretch/>
        </p:blipFill>
        <p:spPr>
          <a:xfrm>
            <a:off x="2880000" y="3780000"/>
            <a:ext cx="2457720" cy="2675880"/>
          </a:xfrm>
          <a:prstGeom prst="rect">
            <a:avLst/>
          </a:prstGeom>
          <a:ln w="0">
            <a:noFill/>
          </a:ln>
        </p:spPr>
      </p:pic>
      <p:pic>
        <p:nvPicPr>
          <p:cNvPr id="42" name="Imagem 41"/>
          <p:cNvPicPr/>
          <p:nvPr/>
        </p:nvPicPr>
        <p:blipFill>
          <a:blip r:embed="rId3"/>
          <a:stretch/>
        </p:blipFill>
        <p:spPr>
          <a:xfrm rot="4670400">
            <a:off x="2013480" y="213480"/>
            <a:ext cx="6095520" cy="6095520"/>
          </a:xfrm>
          <a:prstGeom prst="rect">
            <a:avLst/>
          </a:prstGeom>
          <a:ln w="0">
            <a:noFill/>
          </a:ln>
        </p:spPr>
      </p:pic>
      <p:pic>
        <p:nvPicPr>
          <p:cNvPr id="43" name="Imagem 42"/>
          <p:cNvPicPr/>
          <p:nvPr/>
        </p:nvPicPr>
        <p:blipFill>
          <a:blip r:embed="rId4"/>
          <a:stretch/>
        </p:blipFill>
        <p:spPr>
          <a:xfrm>
            <a:off x="2811960" y="-180000"/>
            <a:ext cx="4982400" cy="4982400"/>
          </a:xfrm>
          <a:prstGeom prst="rect">
            <a:avLst/>
          </a:prstGeom>
          <a:ln w="0">
            <a:noFill/>
          </a:ln>
        </p:spPr>
      </p:pic>
      <p:sp>
        <p:nvSpPr>
          <p:cNvPr id="44" name="CaixaDeTexto 43"/>
          <p:cNvSpPr txBox="1"/>
          <p:nvPr/>
        </p:nvSpPr>
        <p:spPr>
          <a:xfrm rot="20050200">
            <a:off x="4160160" y="2460240"/>
            <a:ext cx="1454400" cy="858240"/>
          </a:xfrm>
          <a:prstGeom prst="rect">
            <a:avLst/>
          </a:prstGeom>
          <a:noFill/>
          <a:ln w="0">
            <a:noFill/>
          </a:ln>
        </p:spPr>
        <p:txBody>
          <a:bodyPr lIns="90000" tIns="45000" rIns="90000" bIns="45000" anchor="t">
            <a:noAutofit/>
          </a:bodyPr>
          <a:lstStyle/>
          <a:p>
            <a:r>
              <a:rPr lang="pt-BR" sz="1800" b="0" strike="noStrike" spc="-1">
                <a:latin typeface="Arial"/>
              </a:rPr>
              <a:t>Beber </a:t>
            </a:r>
          </a:p>
          <a:p>
            <a:r>
              <a:rPr lang="pt-BR" sz="1800" b="0" strike="noStrike" spc="-1">
                <a:latin typeface="Arial"/>
              </a:rPr>
              <a:t>Socialmente</a:t>
            </a:r>
          </a:p>
        </p:txBody>
      </p:sp>
      <p:sp>
        <p:nvSpPr>
          <p:cNvPr id="45" name="CaixaDeTexto 44"/>
          <p:cNvSpPr txBox="1"/>
          <p:nvPr/>
        </p:nvSpPr>
        <p:spPr>
          <a:xfrm rot="2742000">
            <a:off x="3010466" y="3136232"/>
            <a:ext cx="1332471" cy="268736"/>
          </a:xfrm>
          <a:prstGeom prst="rect">
            <a:avLst/>
          </a:prstGeom>
          <a:noFill/>
          <a:ln w="0">
            <a:noFill/>
          </a:ln>
        </p:spPr>
        <p:txBody>
          <a:bodyPr lIns="90000" tIns="45000" rIns="90000" bIns="45000" anchor="t">
            <a:noAutofit/>
          </a:bodyPr>
          <a:lstStyle/>
          <a:p>
            <a:r>
              <a:rPr lang="pt-BR" sz="1800" b="0" strike="noStrike" spc="-1" dirty="0">
                <a:latin typeface="Arial"/>
              </a:rPr>
              <a:t>alcoolismo</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mhGAP-IG base course -  field test version 1.00 – May 2012</a:t>
            </a:r>
          </a:p>
        </p:txBody>
      </p:sp>
      <p:sp>
        <p:nvSpPr>
          <p:cNvPr id="6" name="Slide Number Placeholder 5"/>
          <p:cNvSpPr>
            <a:spLocks noGrp="1"/>
          </p:cNvSpPr>
          <p:nvPr>
            <p:ph type="sldNum" sz="quarter" idx="12"/>
          </p:nvPr>
        </p:nvSpPr>
        <p:spPr/>
        <p:txBody>
          <a:bodyPr/>
          <a:lstStyle/>
          <a:p>
            <a:pPr>
              <a:defRPr/>
            </a:pPr>
            <a:fld id="{559A2FDB-2170-457D-A08B-788D2C5E6BA8}" type="slidenum">
              <a:rPr lang="en-US"/>
              <a:pPr>
                <a:defRPr/>
              </a:pPr>
              <a:t>24</a:t>
            </a:fld>
            <a:endParaRPr lang="en-US" dirty="0"/>
          </a:p>
        </p:txBody>
      </p:sp>
      <p:sp>
        <p:nvSpPr>
          <p:cNvPr id="35843" name="Title 1"/>
          <p:cNvSpPr>
            <a:spLocks noGrp="1"/>
          </p:cNvSpPr>
          <p:nvPr>
            <p:ph type="title"/>
          </p:nvPr>
        </p:nvSpPr>
        <p:spPr/>
        <p:txBody>
          <a:bodyPr/>
          <a:lstStyle/>
          <a:p>
            <a:pPr eaLnBrk="1" hangingPunct="1"/>
            <a:r>
              <a:rPr lang="en-GB" sz="3200" dirty="0" err="1"/>
              <a:t>Conteúdo</a:t>
            </a:r>
            <a:r>
              <a:rPr lang="en-GB" sz="3200" dirty="0"/>
              <a:t> (</a:t>
            </a:r>
            <a:r>
              <a:rPr lang="en-GB" sz="3200" dirty="0" err="1"/>
              <a:t>Uso</a:t>
            </a:r>
            <a:r>
              <a:rPr lang="en-GB" sz="3200" dirty="0"/>
              <a:t> de </a:t>
            </a:r>
            <a:r>
              <a:rPr lang="en-GB" sz="3200" dirty="0" err="1"/>
              <a:t>Álcool</a:t>
            </a:r>
            <a:r>
              <a:rPr lang="en-GB" sz="3200" dirty="0"/>
              <a:t>)</a:t>
            </a:r>
          </a:p>
        </p:txBody>
      </p:sp>
      <p:sp>
        <p:nvSpPr>
          <p:cNvPr id="35844" name="Content Placeholder 2"/>
          <p:cNvSpPr>
            <a:spLocks noGrp="1"/>
          </p:cNvSpPr>
          <p:nvPr>
            <p:ph idx="1"/>
          </p:nvPr>
        </p:nvSpPr>
        <p:spPr/>
        <p:txBody>
          <a:bodyPr/>
          <a:lstStyle/>
          <a:p>
            <a:pPr marL="514350" indent="-514350" eaLnBrk="1" hangingPunct="1">
              <a:lnSpc>
                <a:spcPct val="90000"/>
              </a:lnSpc>
              <a:buFont typeface="Arial" charset="0"/>
              <a:buAutoNum type="alphaUcPeriod"/>
            </a:pPr>
            <a:r>
              <a:rPr lang="en-GB" sz="2400" dirty="0" err="1"/>
              <a:t>Introdução</a:t>
            </a:r>
            <a:endParaRPr lang="en-GB" sz="2400" dirty="0"/>
          </a:p>
          <a:p>
            <a:pPr marL="514350" indent="-514350" eaLnBrk="1" hangingPunct="1">
              <a:lnSpc>
                <a:spcPct val="90000"/>
              </a:lnSpc>
              <a:buFont typeface="Arial" charset="0"/>
              <a:buAutoNum type="alphaUcPeriod"/>
            </a:pPr>
            <a:r>
              <a:rPr lang="en-GB" sz="2400" dirty="0" err="1"/>
              <a:t>Objetivos</a:t>
            </a:r>
            <a:r>
              <a:rPr lang="en-GB" sz="2400" dirty="0"/>
              <a:t> do </a:t>
            </a:r>
            <a:r>
              <a:rPr lang="en-GB" sz="2400" dirty="0" err="1"/>
              <a:t>Aprendizado</a:t>
            </a:r>
            <a:r>
              <a:rPr lang="en-GB" sz="2400" b="1" dirty="0"/>
              <a:t>/</a:t>
            </a:r>
            <a:r>
              <a:rPr lang="en-GB" sz="2400" b="1" dirty="0" err="1"/>
              <a:t>Apresentação</a:t>
            </a:r>
            <a:endParaRPr lang="en-GB" sz="2400" b="1" dirty="0"/>
          </a:p>
          <a:p>
            <a:pPr marL="514350" indent="-514350" eaLnBrk="1" hangingPunct="1">
              <a:lnSpc>
                <a:spcPct val="90000"/>
              </a:lnSpc>
              <a:buFont typeface="Arial" charset="0"/>
              <a:buAutoNum type="alphaUcPeriod"/>
            </a:pPr>
            <a:r>
              <a:rPr lang="en-US" sz="2400" dirty="0" err="1"/>
              <a:t>Ações</a:t>
            </a:r>
            <a:r>
              <a:rPr lang="en-US" sz="2400" dirty="0"/>
              <a:t> </a:t>
            </a:r>
            <a:r>
              <a:rPr lang="en-US" sz="2400" dirty="0" err="1"/>
              <a:t>prioritárias</a:t>
            </a:r>
            <a:endParaRPr lang="en-US" sz="2400" dirty="0"/>
          </a:p>
          <a:p>
            <a:pPr lvl="2" indent="-457200" eaLnBrk="1" hangingPunct="1">
              <a:lnSpc>
                <a:spcPct val="90000"/>
              </a:lnSpc>
              <a:buFont typeface="Calibri" pitchFamily="34" charset="0"/>
              <a:buAutoNum type="arabicPeriod"/>
            </a:pPr>
            <a:r>
              <a:rPr lang="en-US" dirty="0" err="1"/>
              <a:t>Estabelecer</a:t>
            </a:r>
            <a:r>
              <a:rPr lang="en-US" dirty="0"/>
              <a:t> </a:t>
            </a:r>
            <a:r>
              <a:rPr lang="en-US" dirty="0" err="1"/>
              <a:t>comunicação</a:t>
            </a:r>
            <a:r>
              <a:rPr lang="en-US" dirty="0"/>
              <a:t> e </a:t>
            </a:r>
            <a:r>
              <a:rPr lang="en-US" dirty="0" err="1"/>
              <a:t>confiança</a:t>
            </a:r>
            <a:endParaRPr lang="en-US" dirty="0"/>
          </a:p>
          <a:p>
            <a:pPr lvl="2" indent="-457200" eaLnBrk="1" hangingPunct="1">
              <a:lnSpc>
                <a:spcPct val="90000"/>
              </a:lnSpc>
              <a:buFont typeface="Calibri" pitchFamily="34" charset="0"/>
              <a:buAutoNum type="arabicPeriod"/>
            </a:pPr>
            <a:r>
              <a:rPr lang="en-US" b="1" dirty="0" err="1">
                <a:solidFill>
                  <a:srgbClr val="FF0000"/>
                </a:solidFill>
              </a:rPr>
              <a:t>Conduzir</a:t>
            </a:r>
            <a:r>
              <a:rPr lang="en-US" b="1" dirty="0">
                <a:solidFill>
                  <a:srgbClr val="FF0000"/>
                </a:solidFill>
              </a:rPr>
              <a:t> a </a:t>
            </a:r>
            <a:r>
              <a:rPr lang="en-US" b="1" dirty="0" err="1">
                <a:solidFill>
                  <a:srgbClr val="FF0000"/>
                </a:solidFill>
              </a:rPr>
              <a:t>avaliação</a:t>
            </a:r>
            <a:endParaRPr lang="en-US" b="1" dirty="0">
              <a:solidFill>
                <a:srgbClr val="FF0000"/>
              </a:solidFill>
            </a:endParaRPr>
          </a:p>
          <a:p>
            <a:pPr lvl="2" indent="-457200" eaLnBrk="1" hangingPunct="1">
              <a:lnSpc>
                <a:spcPct val="90000"/>
              </a:lnSpc>
              <a:buFont typeface="Calibri" pitchFamily="34" charset="0"/>
              <a:buAutoNum type="arabicPeriod"/>
            </a:pPr>
            <a:r>
              <a:rPr lang="en-US" dirty="0"/>
              <a:t>Planejar e </a:t>
            </a:r>
            <a:r>
              <a:rPr lang="en-US" dirty="0" err="1"/>
              <a:t>começar</a:t>
            </a:r>
            <a:r>
              <a:rPr lang="en-US" dirty="0"/>
              <a:t> a </a:t>
            </a:r>
            <a:r>
              <a:rPr lang="en-US" dirty="0" err="1"/>
              <a:t>intervenção</a:t>
            </a:r>
            <a:endParaRPr lang="en-US" b="1" dirty="0"/>
          </a:p>
          <a:p>
            <a:pPr lvl="2" indent="-457200" eaLnBrk="1" hangingPunct="1">
              <a:lnSpc>
                <a:spcPct val="90000"/>
              </a:lnSpc>
              <a:buFont typeface="Calibri" pitchFamily="34" charset="0"/>
              <a:buAutoNum type="arabicPeriod"/>
            </a:pPr>
            <a:r>
              <a:rPr lang="en-US" dirty="0" err="1"/>
              <a:t>Vincular</a:t>
            </a:r>
            <a:r>
              <a:rPr lang="en-US" dirty="0"/>
              <a:t> com outros </a:t>
            </a:r>
            <a:r>
              <a:rPr lang="en-US" dirty="0" err="1"/>
              <a:t>serviços</a:t>
            </a:r>
            <a:r>
              <a:rPr lang="en-US" dirty="0"/>
              <a:t> e </a:t>
            </a:r>
            <a:r>
              <a:rPr lang="en-US" dirty="0" err="1"/>
              <a:t>apoios</a:t>
            </a:r>
            <a:endParaRPr lang="en-US" b="1" dirty="0"/>
          </a:p>
          <a:p>
            <a:pPr lvl="2" indent="-457200" eaLnBrk="1" hangingPunct="1">
              <a:lnSpc>
                <a:spcPct val="90000"/>
              </a:lnSpc>
              <a:buFont typeface="Calibri" pitchFamily="34" charset="0"/>
              <a:buAutoNum type="arabicPeriod"/>
            </a:pPr>
            <a:r>
              <a:rPr lang="en-US" dirty="0" err="1"/>
              <a:t>Seguimento</a:t>
            </a:r>
            <a:endParaRPr lang="en-US" b="1" dirty="0"/>
          </a:p>
          <a:p>
            <a:pPr marL="514350" indent="-514350" eaLnBrk="1" hangingPunct="1">
              <a:lnSpc>
                <a:spcPct val="90000"/>
              </a:lnSpc>
              <a:buFont typeface="Calibri" pitchFamily="34" charset="0"/>
              <a:buAutoNum type="alphaUcPeriod"/>
            </a:pPr>
            <a:endParaRPr lang="en-GB" b="1" dirty="0"/>
          </a:p>
          <a:p>
            <a:pPr marL="514350" indent="-514350" eaLnBrk="1" hangingPunct="1">
              <a:lnSpc>
                <a:spcPct val="90000"/>
              </a:lnSpc>
              <a:buFont typeface="Calibri" pitchFamily="34" charset="0"/>
              <a:buNone/>
            </a:pPr>
            <a:endParaRPr lang="en-US" sz="2400" b="1" dirty="0"/>
          </a:p>
          <a:p>
            <a:pPr marL="514350" indent="-514350" eaLnBrk="1" hangingPunct="1">
              <a:lnSpc>
                <a:spcPct val="90000"/>
              </a:lnSpc>
              <a:buFont typeface="Arial" charset="0"/>
              <a:buAutoNum type="alphaUcPeriod"/>
            </a:pPr>
            <a:endParaRPr lang="en-GB" sz="2400" dirty="0"/>
          </a:p>
        </p:txBody>
      </p:sp>
      <p:sp>
        <p:nvSpPr>
          <p:cNvPr id="4" name="Slide Number Placeholder 3"/>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4D87C119-DF84-4557-A9AA-F5D8358D3D2F}" type="slidenum">
              <a:rPr lang="en-US" sz="1200">
                <a:solidFill>
                  <a:schemeClr val="tx1">
                    <a:tint val="75000"/>
                  </a:schemeClr>
                </a:solidFill>
                <a:latin typeface="+mn-lt"/>
                <a:cs typeface="+mn-cs"/>
              </a:rPr>
              <a:pPr algn="r" fontAlgn="auto">
                <a:spcBef>
                  <a:spcPts val="0"/>
                </a:spcBef>
                <a:spcAft>
                  <a:spcPts val="0"/>
                </a:spcAft>
                <a:defRPr/>
              </a:pPr>
              <a:t>24</a:t>
            </a:fld>
            <a:endParaRPr lang="en-US" sz="1200" dirty="0">
              <a:solidFill>
                <a:schemeClr val="tx1">
                  <a:tint val="75000"/>
                </a:schemeClr>
              </a:solidFill>
              <a:latin typeface="+mn-lt"/>
              <a:cs typeface="+mn-cs"/>
            </a:endParaRPr>
          </a:p>
        </p:txBody>
      </p:sp>
    </p:spTree>
    <p:extLst>
      <p:ext uri="{BB962C8B-B14F-4D97-AF65-F5344CB8AC3E}">
        <p14:creationId xmlns:p14="http://schemas.microsoft.com/office/powerpoint/2010/main" val="19805286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 name="TextShape 1"/>
          <p:cNvSpPr txBox="1"/>
          <p:nvPr/>
        </p:nvSpPr>
        <p:spPr>
          <a:xfrm>
            <a:off x="973800" y="729673"/>
            <a:ext cx="7699680" cy="4139507"/>
          </a:xfrm>
          <a:prstGeom prst="rect">
            <a:avLst/>
          </a:prstGeom>
          <a:noFill/>
          <a:ln>
            <a:noFill/>
          </a:ln>
        </p:spPr>
        <p:txBody>
          <a:bodyPr>
            <a:normAutofit lnSpcReduction="10000"/>
          </a:bodyPr>
          <a:lstStyle/>
          <a:p>
            <a:pPr marL="342900" indent="-342900">
              <a:spcBef>
                <a:spcPts val="481"/>
              </a:spcBef>
              <a:buFont typeface="Arial" panose="020B0604020202020204" pitchFamily="34" charset="0"/>
              <a:buChar char="•"/>
            </a:pPr>
            <a:endParaRPr lang="pt-BR" sz="3200" spc="-1" dirty="0">
              <a:solidFill>
                <a:srgbClr val="000000"/>
              </a:solidFill>
              <a:latin typeface="Calibri"/>
            </a:endParaRPr>
          </a:p>
          <a:p>
            <a:pPr marL="342900" indent="-342900">
              <a:spcBef>
                <a:spcPts val="481"/>
              </a:spcBef>
              <a:buFont typeface="Arial" panose="020B0604020202020204" pitchFamily="34" charset="0"/>
              <a:buChar char="•"/>
            </a:pPr>
            <a:r>
              <a:rPr lang="pt-BR" sz="3200" spc="-1" dirty="0">
                <a:solidFill>
                  <a:srgbClr val="000000"/>
                </a:solidFill>
                <a:latin typeface="Calibri"/>
              </a:rPr>
              <a:t>A abordagem às pessoas com problemas relacionados ao uso de álcool deve ser empática e compreensiva</a:t>
            </a:r>
          </a:p>
          <a:p>
            <a:pPr marL="342900" indent="-342900">
              <a:spcBef>
                <a:spcPts val="481"/>
              </a:spcBef>
              <a:buFont typeface="Arial" panose="020B0604020202020204" pitchFamily="34" charset="0"/>
              <a:buChar char="•"/>
            </a:pPr>
            <a:endParaRPr lang="pt-BR" sz="3200" spc="-1" dirty="0">
              <a:solidFill>
                <a:srgbClr val="000000"/>
              </a:solidFill>
              <a:latin typeface="Calibri"/>
            </a:endParaRPr>
          </a:p>
          <a:p>
            <a:pPr marL="342900" indent="-342900">
              <a:spcBef>
                <a:spcPts val="481"/>
              </a:spcBef>
              <a:buFont typeface="Arial" panose="020B0604020202020204" pitchFamily="34" charset="0"/>
              <a:buChar char="•"/>
            </a:pPr>
            <a:r>
              <a:rPr lang="pt-BR" sz="3200" spc="-1" dirty="0">
                <a:solidFill>
                  <a:srgbClr val="000000"/>
                </a:solidFill>
                <a:latin typeface="Calibri"/>
              </a:rPr>
              <a:t>Questionar sobre o uso de álcool, assim como outros hábitos de vida, é parte do bom atendimento profissional </a:t>
            </a:r>
          </a:p>
          <a:p>
            <a:pPr>
              <a:spcBef>
                <a:spcPts val="481"/>
              </a:spcBef>
            </a:pPr>
            <a:endParaRPr lang="pt-BR" sz="3200" spc="-1" dirty="0">
              <a:solidFill>
                <a:srgbClr val="000000"/>
              </a:solidFill>
              <a:latin typeface="Calibri"/>
            </a:endParaRPr>
          </a:p>
          <a:p>
            <a:pPr marL="342900" indent="-342900">
              <a:spcBef>
                <a:spcPts val="481"/>
              </a:spcBef>
              <a:buFont typeface="Arial" panose="020B0604020202020204" pitchFamily="34" charset="0"/>
              <a:buChar char="•"/>
            </a:pPr>
            <a:endParaRPr lang="pt-BR" sz="3200" spc="-1" dirty="0">
              <a:solidFill>
                <a:srgbClr val="000000"/>
              </a:solidFill>
              <a:latin typeface="Calibri"/>
            </a:endParaRPr>
          </a:p>
          <a:p>
            <a:pPr marL="342900" indent="-342900">
              <a:spcBef>
                <a:spcPts val="481"/>
              </a:spcBef>
              <a:buFont typeface="Arial" panose="020B0604020202020204" pitchFamily="34" charset="0"/>
              <a:buChar char="•"/>
            </a:pPr>
            <a:endParaRPr lang="pt-BR" sz="3200" spc="-1" dirty="0">
              <a:solidFill>
                <a:srgbClr val="000000"/>
              </a:solidFill>
              <a:latin typeface="Calibri"/>
            </a:endParaRPr>
          </a:p>
          <a:p>
            <a:pPr>
              <a:spcBef>
                <a:spcPts val="481"/>
              </a:spcBef>
            </a:pPr>
            <a:endParaRPr lang="pt-BR" sz="2400" spc="-1" dirty="0">
              <a:solidFill>
                <a:srgbClr val="000000"/>
              </a:solidFill>
              <a:latin typeface="Calibri"/>
            </a:endParaRPr>
          </a:p>
          <a:p>
            <a:pPr>
              <a:spcBef>
                <a:spcPts val="481"/>
              </a:spcBef>
            </a:pPr>
            <a:endParaRPr lang="pt-BR" sz="2400" spc="-1" dirty="0">
              <a:solidFill>
                <a:srgbClr val="000000"/>
              </a:solidFill>
              <a:latin typeface="Calibri"/>
            </a:endParaRPr>
          </a:p>
        </p:txBody>
      </p:sp>
      <p:sp>
        <p:nvSpPr>
          <p:cNvPr id="6" name="Slide Number Placeholder 3"/>
          <p:cNvSpPr>
            <a:spLocks noGrp="1"/>
          </p:cNvSpPr>
          <p:nvPr>
            <p:ph type="sldNum" sz="quarter" idx="12"/>
          </p:nvPr>
        </p:nvSpPr>
        <p:spPr>
          <a:xfrm>
            <a:off x="6457950" y="5624513"/>
            <a:ext cx="2057400" cy="273844"/>
          </a:xfrm>
        </p:spPr>
        <p:txBody>
          <a:bodyPr/>
          <a:lstStyle/>
          <a:p>
            <a:fld id="{355B6135-1BA1-2743-B4A9-7B55C0D4827C}" type="slidenum">
              <a:rPr lang="en-US" smtClean="0"/>
              <a:t>25</a:t>
            </a:fld>
            <a:endParaRPr lang="en-US"/>
          </a:p>
        </p:txBody>
      </p:sp>
    </p:spTree>
    <p:extLst>
      <p:ext uri="{BB962C8B-B14F-4D97-AF65-F5344CB8AC3E}">
        <p14:creationId xmlns:p14="http://schemas.microsoft.com/office/powerpoint/2010/main" val="3978926567"/>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41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41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CustomShape 2"/>
          <p:cNvSpPr/>
          <p:nvPr/>
        </p:nvSpPr>
        <p:spPr>
          <a:xfrm>
            <a:off x="685800" y="3136590"/>
            <a:ext cx="7772040" cy="1102140"/>
          </a:xfrm>
          <a:prstGeom prst="rect">
            <a:avLst/>
          </a:prstGeom>
          <a:noFill/>
          <a:ln>
            <a:noFill/>
          </a:ln>
        </p:spPr>
        <p:style>
          <a:lnRef idx="0">
            <a:scrgbClr r="0" g="0" b="0"/>
          </a:lnRef>
          <a:fillRef idx="0">
            <a:scrgbClr r="0" g="0" b="0"/>
          </a:fillRef>
          <a:effectRef idx="0">
            <a:scrgbClr r="0" g="0" b="0"/>
          </a:effectRef>
          <a:fontRef idx="minor"/>
        </p:style>
        <p:txBody>
          <a:bodyPr>
            <a:normAutofit/>
          </a:bodyPr>
          <a:lstStyle/>
          <a:p>
            <a:pPr algn="ctr">
              <a:lnSpc>
                <a:spcPct val="100000"/>
              </a:lnSpc>
            </a:pPr>
            <a:r>
              <a:rPr lang="pt-BR" sz="3000" b="1" cap="all" spc="-1">
                <a:solidFill>
                  <a:srgbClr val="000000"/>
                </a:solidFill>
                <a:latin typeface="Calibri"/>
              </a:rPr>
              <a:t>Abordando o uso de Álcool</a:t>
            </a:r>
            <a:endParaRPr lang="pt-BR" sz="3000" spc="-1">
              <a:latin typeface="Arial"/>
            </a:endParaRPr>
          </a:p>
        </p:txBody>
      </p:sp>
      <p:sp>
        <p:nvSpPr>
          <p:cNvPr id="386" name="CustomShape 3"/>
          <p:cNvSpPr/>
          <p:nvPr/>
        </p:nvSpPr>
        <p:spPr>
          <a:xfrm>
            <a:off x="1371600" y="3321000"/>
            <a:ext cx="6400440" cy="628830"/>
          </a:xfrm>
          <a:prstGeom prst="rect">
            <a:avLst/>
          </a:prstGeom>
          <a:noFill/>
          <a:ln>
            <a:noFill/>
          </a:ln>
        </p:spPr>
        <p:style>
          <a:lnRef idx="0">
            <a:scrgbClr r="0" g="0" b="0"/>
          </a:lnRef>
          <a:fillRef idx="0">
            <a:scrgbClr r="0" g="0" b="0"/>
          </a:fillRef>
          <a:effectRef idx="0">
            <a:scrgbClr r="0" g="0" b="0"/>
          </a:effectRef>
          <a:fontRef idx="minor"/>
        </p:style>
        <p:txBody>
          <a:bodyPr anchor="b">
            <a:normAutofit/>
          </a:bodyPr>
          <a:lstStyle/>
          <a:p>
            <a:pPr algn="ctr">
              <a:spcBef>
                <a:spcPts val="300"/>
              </a:spcBef>
            </a:pPr>
            <a:r>
              <a:rPr lang="pt-BR" sz="1500" b="1" spc="-1" dirty="0">
                <a:solidFill>
                  <a:srgbClr val="984807"/>
                </a:solidFill>
                <a:latin typeface="Calibri"/>
              </a:rPr>
              <a:t> </a:t>
            </a:r>
            <a:endParaRPr lang="pt-BR" sz="1500" spc="-1" dirty="0">
              <a:latin typeface="Arial"/>
            </a:endParaRPr>
          </a:p>
        </p:txBody>
      </p:sp>
      <p:sp>
        <p:nvSpPr>
          <p:cNvPr id="6" name="Slide Number Placeholder 3"/>
          <p:cNvSpPr>
            <a:spLocks noGrp="1"/>
          </p:cNvSpPr>
          <p:nvPr>
            <p:ph type="sldNum" sz="quarter" idx="12"/>
          </p:nvPr>
        </p:nvSpPr>
        <p:spPr>
          <a:xfrm>
            <a:off x="6457950" y="5624513"/>
            <a:ext cx="2057400" cy="273844"/>
          </a:xfrm>
        </p:spPr>
        <p:txBody>
          <a:bodyPr/>
          <a:lstStyle/>
          <a:p>
            <a:fld id="{355B6135-1BA1-2743-B4A9-7B55C0D4827C}" type="slidenum">
              <a:rPr lang="en-US" smtClean="0"/>
              <a:t>26</a:t>
            </a:fld>
            <a:endParaRPr lang="en-US"/>
          </a:p>
        </p:txBody>
      </p:sp>
    </p:spTree>
    <p:extLst>
      <p:ext uri="{BB962C8B-B14F-4D97-AF65-F5344CB8AC3E}">
        <p14:creationId xmlns:p14="http://schemas.microsoft.com/office/powerpoint/2010/main" val="5326742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Footer Placeholder 4"/>
          <p:cNvSpPr>
            <a:spLocks noGrp="1"/>
          </p:cNvSpPr>
          <p:nvPr>
            <p:ph type="ftr" sz="quarter" idx="11"/>
          </p:nvPr>
        </p:nvSpPr>
        <p:spPr bwMode="auto">
          <a:noFill/>
          <a:ln>
            <a:miter lim="800000"/>
            <a:headEnd/>
            <a:tailEnd/>
          </a:ln>
        </p:spPr>
        <p:txBody>
          <a:bodyPr/>
          <a:lstStyle/>
          <a:p>
            <a:r>
              <a:rPr lang="en-US"/>
              <a:t>mhGAP-IG base course -  field test version 1.00 – May 2012</a:t>
            </a:r>
          </a:p>
        </p:txBody>
      </p:sp>
      <p:sp>
        <p:nvSpPr>
          <p:cNvPr id="39938" name="Slide Number Placeholder 5"/>
          <p:cNvSpPr>
            <a:spLocks noGrp="1"/>
          </p:cNvSpPr>
          <p:nvPr>
            <p:ph type="sldNum" sz="quarter" idx="12"/>
          </p:nvPr>
        </p:nvSpPr>
        <p:spPr bwMode="auto">
          <a:noFill/>
          <a:ln>
            <a:miter lim="800000"/>
            <a:headEnd/>
            <a:tailEnd/>
          </a:ln>
        </p:spPr>
        <p:txBody>
          <a:bodyPr/>
          <a:lstStyle/>
          <a:p>
            <a:fld id="{A4727B21-3AEF-43BB-8393-A3C1E4C0BB04}" type="slidenum">
              <a:rPr lang="en-US" smtClean="0"/>
              <a:pPr/>
              <a:t>27</a:t>
            </a:fld>
            <a:endParaRPr lang="en-US"/>
          </a:p>
        </p:txBody>
      </p:sp>
      <p:sp>
        <p:nvSpPr>
          <p:cNvPr id="39939" name="Title 1"/>
          <p:cNvSpPr>
            <a:spLocks noGrp="1"/>
          </p:cNvSpPr>
          <p:nvPr>
            <p:ph type="title"/>
          </p:nvPr>
        </p:nvSpPr>
        <p:spPr>
          <a:xfrm>
            <a:off x="0" y="0"/>
            <a:ext cx="9144000" cy="1435100"/>
          </a:xfrm>
        </p:spPr>
        <p:txBody>
          <a:bodyPr/>
          <a:lstStyle/>
          <a:p>
            <a:r>
              <a:rPr lang="en-US" sz="3600" dirty="0"/>
              <a:t>A </a:t>
            </a:r>
            <a:r>
              <a:rPr lang="en-US" sz="3600" dirty="0" err="1"/>
              <a:t>avaliação</a:t>
            </a:r>
            <a:r>
              <a:rPr lang="en-US" sz="3600" dirty="0"/>
              <a:t> </a:t>
            </a:r>
            <a:r>
              <a:rPr lang="en-US" sz="3600" dirty="0" err="1"/>
              <a:t>envolve</a:t>
            </a:r>
            <a:r>
              <a:rPr lang="en-US" sz="3600" dirty="0"/>
              <a:t> </a:t>
            </a:r>
            <a:r>
              <a:rPr lang="en-US" sz="3600" dirty="0" err="1"/>
              <a:t>perguntar</a:t>
            </a:r>
            <a:r>
              <a:rPr lang="en-US" sz="3600" dirty="0"/>
              <a:t> o </a:t>
            </a:r>
            <a:r>
              <a:rPr lang="en-US" sz="3600" dirty="0" err="1"/>
              <a:t>quanto</a:t>
            </a:r>
            <a:r>
              <a:rPr lang="en-US" sz="3600" dirty="0"/>
              <a:t> </a:t>
            </a:r>
            <a:r>
              <a:rPr lang="en-US" sz="3600" dirty="0" err="1"/>
              <a:t>uma</a:t>
            </a:r>
            <a:r>
              <a:rPr lang="en-US" sz="3600" dirty="0"/>
              <a:t> </a:t>
            </a:r>
            <a:r>
              <a:rPr lang="en-US" sz="3600" dirty="0" err="1"/>
              <a:t>pessoa</a:t>
            </a:r>
            <a:r>
              <a:rPr lang="en-US" sz="3600" dirty="0"/>
              <a:t> </a:t>
            </a:r>
            <a:r>
              <a:rPr lang="en-US" sz="3600" dirty="0" err="1"/>
              <a:t>bebe</a:t>
            </a:r>
            <a:r>
              <a:rPr lang="en-US" sz="3600" dirty="0"/>
              <a:t>, mas </a:t>
            </a:r>
            <a:r>
              <a:rPr lang="en-US" sz="3600" dirty="0" err="1"/>
              <a:t>quanto</a:t>
            </a:r>
            <a:r>
              <a:rPr lang="en-US" sz="3600" dirty="0"/>
              <a:t> </a:t>
            </a:r>
            <a:r>
              <a:rPr lang="en-US" sz="3600" dirty="0" err="1"/>
              <a:t>existe</a:t>
            </a:r>
            <a:r>
              <a:rPr lang="en-US" sz="3600" dirty="0"/>
              <a:t> </a:t>
            </a:r>
            <a:r>
              <a:rPr lang="en-US" sz="3600" dirty="0" err="1"/>
              <a:t>em</a:t>
            </a:r>
            <a:r>
              <a:rPr lang="en-US" sz="3600" dirty="0"/>
              <a:t> um drink?</a:t>
            </a:r>
          </a:p>
        </p:txBody>
      </p:sp>
      <p:pic>
        <p:nvPicPr>
          <p:cNvPr id="39941" name="Picture 2"/>
          <p:cNvPicPr>
            <a:picLocks noChangeAspect="1" noChangeArrowheads="1"/>
          </p:cNvPicPr>
          <p:nvPr/>
        </p:nvPicPr>
        <p:blipFill>
          <a:blip r:embed="rId3"/>
          <a:srcRect/>
          <a:stretch>
            <a:fillRect/>
          </a:stretch>
        </p:blipFill>
        <p:spPr bwMode="auto">
          <a:xfrm>
            <a:off x="1071563" y="1435100"/>
            <a:ext cx="6829425" cy="5057775"/>
          </a:xfrm>
          <a:prstGeom prst="rect">
            <a:avLst/>
          </a:prstGeom>
          <a:noFill/>
          <a:ln w="9525">
            <a:noFill/>
            <a:miter lim="800000"/>
            <a:headEnd/>
            <a:tailEnd/>
          </a:ln>
        </p:spPr>
      </p:pic>
    </p:spTree>
    <p:extLst>
      <p:ext uri="{BB962C8B-B14F-4D97-AF65-F5344CB8AC3E}">
        <p14:creationId xmlns:p14="http://schemas.microsoft.com/office/powerpoint/2010/main" val="13162580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 name="TextShape 1"/>
          <p:cNvSpPr txBox="1"/>
          <p:nvPr/>
        </p:nvSpPr>
        <p:spPr>
          <a:xfrm>
            <a:off x="1115640" y="2929655"/>
            <a:ext cx="7614000" cy="3182220"/>
          </a:xfrm>
          <a:prstGeom prst="rect">
            <a:avLst/>
          </a:prstGeom>
          <a:noFill/>
          <a:ln>
            <a:noFill/>
          </a:ln>
        </p:spPr>
        <p:txBody>
          <a:bodyPr>
            <a:normAutofit/>
          </a:bodyPr>
          <a:lstStyle/>
          <a:p>
            <a:pPr>
              <a:spcBef>
                <a:spcPts val="481"/>
              </a:spcBef>
            </a:pPr>
            <a:r>
              <a:rPr lang="pt-BR" sz="2400" i="1" spc="-1" dirty="0">
                <a:solidFill>
                  <a:srgbClr val="000000"/>
                </a:solidFill>
                <a:latin typeface="Calibri"/>
              </a:rPr>
              <a:t>“O que é beber muito? Porque para mim é beber muito, para aquela outra pessoa não é. Então fica algo muito flutuante e as pessoas não acabam fechando, não estabelecem critérios rígidos.” </a:t>
            </a:r>
            <a:r>
              <a:rPr lang="pt-BR" sz="2400" spc="-1" dirty="0">
                <a:solidFill>
                  <a:srgbClr val="000000"/>
                </a:solidFill>
                <a:latin typeface="Calibri"/>
              </a:rPr>
              <a:t>(Médico)</a:t>
            </a:r>
          </a:p>
        </p:txBody>
      </p:sp>
      <p:sp>
        <p:nvSpPr>
          <p:cNvPr id="427" name="CustomShape 3"/>
          <p:cNvSpPr/>
          <p:nvPr/>
        </p:nvSpPr>
        <p:spPr>
          <a:xfrm>
            <a:off x="1115640" y="932850"/>
            <a:ext cx="7272360" cy="691407"/>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spAutoFit/>
          </a:bodyPr>
          <a:lstStyle/>
          <a:p>
            <a:pPr algn="ctr">
              <a:lnSpc>
                <a:spcPct val="100000"/>
              </a:lnSpc>
            </a:pPr>
            <a:r>
              <a:rPr lang="pt-BR" sz="2025" b="1" cap="all" spc="-1">
                <a:solidFill>
                  <a:srgbClr val="FFFFFF"/>
                </a:solidFill>
                <a:latin typeface="Calibri"/>
              </a:rPr>
              <a:t>HÁBITOS</a:t>
            </a:r>
            <a:endParaRPr lang="pt-BR" sz="2025" spc="-1">
              <a:latin typeface="Arial"/>
            </a:endParaRPr>
          </a:p>
          <a:p>
            <a:pPr algn="ctr">
              <a:lnSpc>
                <a:spcPct val="100000"/>
              </a:lnSpc>
            </a:pPr>
            <a:endParaRPr lang="pt-BR" sz="2025" spc="-1">
              <a:latin typeface="Arial"/>
            </a:endParaRPr>
          </a:p>
        </p:txBody>
      </p:sp>
      <p:sp>
        <p:nvSpPr>
          <p:cNvPr id="429" name="CustomShape 4"/>
          <p:cNvSpPr/>
          <p:nvPr/>
        </p:nvSpPr>
        <p:spPr>
          <a:xfrm>
            <a:off x="428400" y="1538731"/>
            <a:ext cx="8031600" cy="806823"/>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spAutoFit/>
          </a:bodyPr>
          <a:lstStyle/>
          <a:p>
            <a:pPr>
              <a:lnSpc>
                <a:spcPct val="100000"/>
              </a:lnSpc>
            </a:pPr>
            <a:r>
              <a:rPr lang="pt-BR" sz="2400" spc="-1" dirty="0">
                <a:solidFill>
                  <a:srgbClr val="000000"/>
                </a:solidFill>
                <a:latin typeface="Calibri"/>
              </a:rPr>
              <a:t>- Como perguntar sobre o uso de álcool?</a:t>
            </a:r>
            <a:endParaRPr lang="pt-BR" sz="2400" spc="-1" dirty="0">
              <a:latin typeface="Arial"/>
            </a:endParaRPr>
          </a:p>
          <a:p>
            <a:pPr>
              <a:lnSpc>
                <a:spcPct val="100000"/>
              </a:lnSpc>
            </a:pPr>
            <a:r>
              <a:rPr lang="pt-BR" sz="2400" spc="-1" dirty="0">
                <a:solidFill>
                  <a:srgbClr val="000000"/>
                </a:solidFill>
                <a:latin typeface="Calibri"/>
              </a:rPr>
              <a:t>- Como isso se relaciona com a prática profissional?</a:t>
            </a:r>
            <a:endParaRPr lang="pt-BR" sz="2400" spc="-1" dirty="0">
              <a:latin typeface="Arial"/>
            </a:endParaRPr>
          </a:p>
        </p:txBody>
      </p:sp>
      <p:sp>
        <p:nvSpPr>
          <p:cNvPr id="7" name="Slide Number Placeholder 3"/>
          <p:cNvSpPr>
            <a:spLocks noGrp="1"/>
          </p:cNvSpPr>
          <p:nvPr>
            <p:ph type="sldNum" sz="quarter" idx="12"/>
          </p:nvPr>
        </p:nvSpPr>
        <p:spPr>
          <a:xfrm>
            <a:off x="6457950" y="5624513"/>
            <a:ext cx="2057400" cy="273844"/>
          </a:xfrm>
        </p:spPr>
        <p:txBody>
          <a:bodyPr/>
          <a:lstStyle/>
          <a:p>
            <a:fld id="{355B6135-1BA1-2743-B4A9-7B55C0D4827C}" type="slidenum">
              <a:rPr lang="en-US" smtClean="0"/>
              <a:t>28</a:t>
            </a:fld>
            <a:endParaRPr lang="en-US"/>
          </a:p>
        </p:txBody>
      </p:sp>
    </p:spTree>
    <p:extLst>
      <p:ext uri="{BB962C8B-B14F-4D97-AF65-F5344CB8AC3E}">
        <p14:creationId xmlns:p14="http://schemas.microsoft.com/office/powerpoint/2010/main" val="16183374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 name="TextShape 1"/>
          <p:cNvSpPr txBox="1"/>
          <p:nvPr/>
        </p:nvSpPr>
        <p:spPr>
          <a:xfrm>
            <a:off x="107640" y="1862730"/>
            <a:ext cx="4104000" cy="3394170"/>
          </a:xfrm>
          <a:prstGeom prst="rect">
            <a:avLst/>
          </a:prstGeom>
          <a:noFill/>
          <a:ln>
            <a:noFill/>
          </a:ln>
        </p:spPr>
        <p:txBody>
          <a:bodyPr lIns="68580" tIns="34290" rIns="68580" bIns="34290" anchor="t">
            <a:normAutofit fontScale="73000" lnSpcReduction="20000"/>
          </a:bodyPr>
          <a:lstStyle/>
          <a:p>
            <a:pPr marL="257175" indent="-256699">
              <a:spcBef>
                <a:spcPts val="421"/>
              </a:spcBef>
              <a:buClr>
                <a:srgbClr val="000000"/>
              </a:buClr>
              <a:buFont typeface="Arial"/>
              <a:buChar char="•"/>
            </a:pPr>
            <a:r>
              <a:rPr lang="pt-BR" sz="2100" b="1" spc="-1" dirty="0">
                <a:solidFill>
                  <a:srgbClr val="000000"/>
                </a:solidFill>
                <a:latin typeface="Calibri"/>
              </a:rPr>
              <a:t>Uma dose equivale a 10 mg de álcool puro, o que corresponde a:</a:t>
            </a:r>
            <a:endParaRPr lang="pt-BR" sz="2100" spc="-1" dirty="0">
              <a:solidFill>
                <a:srgbClr val="000000"/>
              </a:solidFill>
              <a:latin typeface="Calibri"/>
            </a:endParaRPr>
          </a:p>
          <a:p>
            <a:pPr marL="257175" indent="-256699">
              <a:spcBef>
                <a:spcPts val="421"/>
              </a:spcBef>
              <a:buClr>
                <a:srgbClr val="000000"/>
              </a:buClr>
              <a:buFont typeface="Arial"/>
              <a:buChar char="•"/>
            </a:pPr>
            <a:r>
              <a:rPr lang="pt-BR" sz="2100" spc="-1" dirty="0">
                <a:solidFill>
                  <a:srgbClr val="000000"/>
                </a:solidFill>
                <a:latin typeface="Calibri"/>
              </a:rPr>
              <a:t>1 lata de cerveja</a:t>
            </a:r>
          </a:p>
          <a:p>
            <a:pPr marL="257175" indent="-256699">
              <a:spcBef>
                <a:spcPts val="421"/>
              </a:spcBef>
              <a:buClr>
                <a:srgbClr val="000000"/>
              </a:buClr>
              <a:buFont typeface="Arial"/>
              <a:buChar char="•"/>
            </a:pPr>
            <a:r>
              <a:rPr lang="pt-BR" sz="2100" spc="-1" dirty="0">
                <a:solidFill>
                  <a:srgbClr val="000000"/>
                </a:solidFill>
                <a:latin typeface="Calibri"/>
              </a:rPr>
              <a:t>1 cálice de vinho</a:t>
            </a:r>
          </a:p>
          <a:p>
            <a:pPr marL="257175" indent="-256699">
              <a:spcBef>
                <a:spcPts val="421"/>
              </a:spcBef>
              <a:buClr>
                <a:srgbClr val="000000"/>
              </a:buClr>
              <a:buFont typeface="Arial"/>
              <a:buChar char="•"/>
            </a:pPr>
            <a:r>
              <a:rPr lang="pt-BR" sz="2100" spc="-1" dirty="0">
                <a:solidFill>
                  <a:srgbClr val="000000"/>
                </a:solidFill>
                <a:latin typeface="Calibri"/>
              </a:rPr>
              <a:t>1 dose de cachaça ou outra bebida destilada</a:t>
            </a:r>
          </a:p>
          <a:p>
            <a:pPr>
              <a:spcBef>
                <a:spcPts val="421"/>
              </a:spcBef>
            </a:pPr>
            <a:endParaRPr lang="pt-BR" sz="2100" spc="-1" dirty="0">
              <a:solidFill>
                <a:srgbClr val="000000"/>
              </a:solidFill>
              <a:latin typeface="Calibri"/>
            </a:endParaRPr>
          </a:p>
          <a:p>
            <a:pPr marL="257175" indent="-256699">
              <a:spcBef>
                <a:spcPts val="421"/>
              </a:spcBef>
              <a:buClr>
                <a:srgbClr val="000000"/>
              </a:buClr>
              <a:buFont typeface="Arial"/>
              <a:buChar char="•"/>
            </a:pPr>
            <a:r>
              <a:rPr lang="pt-BR" sz="2100" b="1" spc="-1" dirty="0">
                <a:solidFill>
                  <a:srgbClr val="000000"/>
                </a:solidFill>
                <a:latin typeface="Calibri"/>
              </a:rPr>
              <a:t>OMS: Consumo  de pouco risco:</a:t>
            </a:r>
            <a:endParaRPr lang="pt-BR" sz="2100" spc="-1" dirty="0">
              <a:solidFill>
                <a:srgbClr val="000000"/>
              </a:solidFill>
              <a:latin typeface="Calibri"/>
            </a:endParaRPr>
          </a:p>
          <a:p>
            <a:pPr marL="257175" indent="-256699">
              <a:spcBef>
                <a:spcPts val="421"/>
              </a:spcBef>
              <a:buClr>
                <a:srgbClr val="000000"/>
              </a:buClr>
              <a:buFont typeface="Arial"/>
              <a:buChar char="•"/>
            </a:pPr>
            <a:r>
              <a:rPr lang="pt-BR" sz="2100" spc="-1" dirty="0">
                <a:solidFill>
                  <a:srgbClr val="000000"/>
                </a:solidFill>
                <a:latin typeface="Calibri"/>
              </a:rPr>
              <a:t>7 doses por semana para mulher e 14 para homens</a:t>
            </a:r>
          </a:p>
          <a:p>
            <a:pPr marL="257175" indent="-256699">
              <a:spcBef>
                <a:spcPts val="421"/>
              </a:spcBef>
              <a:buClr>
                <a:srgbClr val="000000"/>
              </a:buClr>
              <a:buFont typeface="Arial"/>
              <a:buChar char="•"/>
            </a:pPr>
            <a:r>
              <a:rPr lang="pt-BR" sz="2100" spc="-1" dirty="0">
                <a:solidFill>
                  <a:srgbClr val="000000"/>
                </a:solidFill>
                <a:latin typeface="Calibri"/>
              </a:rPr>
              <a:t>2 dias sem beber por semana</a:t>
            </a:r>
          </a:p>
          <a:p>
            <a:pPr marL="257175" indent="-256699">
              <a:spcBef>
                <a:spcPts val="421"/>
              </a:spcBef>
              <a:buClr>
                <a:srgbClr val="000000"/>
              </a:buClr>
              <a:buFont typeface="Arial"/>
              <a:buChar char="•"/>
            </a:pPr>
            <a:r>
              <a:rPr lang="pt-BR" sz="2100" spc="-1" dirty="0">
                <a:solidFill>
                  <a:srgbClr val="000000"/>
                </a:solidFill>
                <a:latin typeface="Calibri"/>
              </a:rPr>
              <a:t>Evitar tomar mais do que 4 doses para mulheres e 5 doses para homens por ocasião social</a:t>
            </a:r>
          </a:p>
          <a:p>
            <a:pPr marL="257175" indent="-256699">
              <a:spcBef>
                <a:spcPts val="421"/>
              </a:spcBef>
              <a:buClr>
                <a:srgbClr val="000000"/>
              </a:buClr>
              <a:buFont typeface="Arial"/>
              <a:buChar char="•"/>
            </a:pPr>
            <a:r>
              <a:rPr lang="pt-BR" sz="2100" spc="-1" dirty="0">
                <a:solidFill>
                  <a:srgbClr val="000000"/>
                </a:solidFill>
                <a:latin typeface="Calibri"/>
              </a:rPr>
              <a:t>Se alimentar e beber água</a:t>
            </a:r>
          </a:p>
          <a:p>
            <a:pPr>
              <a:spcBef>
                <a:spcPts val="421"/>
              </a:spcBef>
            </a:pPr>
            <a:endParaRPr lang="pt-BR" sz="2100" spc="-1" dirty="0">
              <a:solidFill>
                <a:srgbClr val="000000"/>
              </a:solidFill>
              <a:latin typeface="Calibri"/>
            </a:endParaRPr>
          </a:p>
        </p:txBody>
      </p:sp>
      <p:sp>
        <p:nvSpPr>
          <p:cNvPr id="437" name="CustomShape 3"/>
          <p:cNvSpPr/>
          <p:nvPr/>
        </p:nvSpPr>
        <p:spPr>
          <a:xfrm>
            <a:off x="899640" y="868590"/>
            <a:ext cx="7776360" cy="529824"/>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spAutoFit/>
          </a:bodyPr>
          <a:lstStyle/>
          <a:p>
            <a:pPr algn="ctr">
              <a:lnSpc>
                <a:spcPct val="100000"/>
              </a:lnSpc>
            </a:pPr>
            <a:r>
              <a:rPr lang="pt-BR" sz="3000" spc="-1">
                <a:solidFill>
                  <a:srgbClr val="FFFFFF"/>
                </a:solidFill>
                <a:latin typeface="Calibri"/>
              </a:rPr>
              <a:t>Como é uma bebida padrão?</a:t>
            </a:r>
            <a:endParaRPr lang="pt-BR" sz="3000" spc="-1">
              <a:latin typeface="Arial"/>
            </a:endParaRPr>
          </a:p>
        </p:txBody>
      </p:sp>
      <p:pic>
        <p:nvPicPr>
          <p:cNvPr id="438" name="Picture 2"/>
          <p:cNvPicPr/>
          <p:nvPr/>
        </p:nvPicPr>
        <p:blipFill>
          <a:blip r:embed="rId2"/>
          <a:stretch/>
        </p:blipFill>
        <p:spPr>
          <a:xfrm>
            <a:off x="4219575" y="1440405"/>
            <a:ext cx="4464000" cy="3726270"/>
          </a:xfrm>
          <a:prstGeom prst="rect">
            <a:avLst/>
          </a:prstGeom>
          <a:ln>
            <a:noFill/>
          </a:ln>
        </p:spPr>
      </p:pic>
      <p:sp>
        <p:nvSpPr>
          <p:cNvPr id="439" name="CustomShape 4"/>
          <p:cNvSpPr/>
          <p:nvPr/>
        </p:nvSpPr>
        <p:spPr>
          <a:xfrm>
            <a:off x="4795575" y="4896945"/>
            <a:ext cx="863640" cy="275908"/>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spAutoFit/>
          </a:bodyPr>
          <a:lstStyle/>
          <a:p>
            <a:pPr>
              <a:lnSpc>
                <a:spcPct val="100000"/>
              </a:lnSpc>
            </a:pPr>
            <a:r>
              <a:rPr lang="pt-BR" sz="1350" spc="-1" dirty="0">
                <a:solidFill>
                  <a:srgbClr val="000000"/>
                </a:solidFill>
                <a:latin typeface="Calibri"/>
              </a:rPr>
              <a:t>50ml</a:t>
            </a:r>
            <a:endParaRPr lang="pt-BR" sz="1350" spc="-1" dirty="0">
              <a:latin typeface="Arial"/>
            </a:endParaRPr>
          </a:p>
        </p:txBody>
      </p:sp>
      <p:sp>
        <p:nvSpPr>
          <p:cNvPr id="440" name="CustomShape 5"/>
          <p:cNvSpPr/>
          <p:nvPr/>
        </p:nvSpPr>
        <p:spPr>
          <a:xfrm>
            <a:off x="5587575" y="4896945"/>
            <a:ext cx="863640" cy="275908"/>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spAutoFit/>
          </a:bodyPr>
          <a:lstStyle/>
          <a:p>
            <a:pPr>
              <a:lnSpc>
                <a:spcPct val="100000"/>
              </a:lnSpc>
            </a:pPr>
            <a:r>
              <a:rPr lang="pt-BR" sz="1350" spc="-1">
                <a:solidFill>
                  <a:srgbClr val="000000"/>
                </a:solidFill>
                <a:latin typeface="Calibri"/>
              </a:rPr>
              <a:t>150ml</a:t>
            </a:r>
            <a:endParaRPr lang="pt-BR" sz="1350" spc="-1">
              <a:latin typeface="Arial"/>
            </a:endParaRPr>
          </a:p>
        </p:txBody>
      </p:sp>
      <p:sp>
        <p:nvSpPr>
          <p:cNvPr id="441" name="CustomShape 6"/>
          <p:cNvSpPr/>
          <p:nvPr/>
        </p:nvSpPr>
        <p:spPr>
          <a:xfrm>
            <a:off x="7027935" y="4896945"/>
            <a:ext cx="863640" cy="275908"/>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spAutoFit/>
          </a:bodyPr>
          <a:lstStyle/>
          <a:p>
            <a:pPr>
              <a:lnSpc>
                <a:spcPct val="100000"/>
              </a:lnSpc>
            </a:pPr>
            <a:r>
              <a:rPr lang="pt-BR" sz="1350" spc="-1">
                <a:solidFill>
                  <a:srgbClr val="000000"/>
                </a:solidFill>
                <a:latin typeface="Calibri"/>
              </a:rPr>
              <a:t>375ml</a:t>
            </a:r>
            <a:endParaRPr lang="pt-BR" sz="1350" spc="-1">
              <a:latin typeface="Arial"/>
            </a:endParaRPr>
          </a:p>
        </p:txBody>
      </p:sp>
      <p:sp>
        <p:nvSpPr>
          <p:cNvPr id="10" name="Slide Number Placeholder 3"/>
          <p:cNvSpPr>
            <a:spLocks noGrp="1"/>
          </p:cNvSpPr>
          <p:nvPr>
            <p:ph type="sldNum" sz="quarter" idx="12"/>
          </p:nvPr>
        </p:nvSpPr>
        <p:spPr>
          <a:xfrm>
            <a:off x="6457950" y="5624513"/>
            <a:ext cx="2057400" cy="273844"/>
          </a:xfrm>
        </p:spPr>
        <p:txBody>
          <a:bodyPr/>
          <a:lstStyle/>
          <a:p>
            <a:fld id="{355B6135-1BA1-2743-B4A9-7B55C0D4827C}" type="slidenum">
              <a:rPr lang="en-US" smtClean="0"/>
              <a:t>29</a:t>
            </a:fld>
            <a:endParaRPr lang="en-US"/>
          </a:p>
        </p:txBody>
      </p:sp>
      <p:pic>
        <p:nvPicPr>
          <p:cNvPr id="11" name="Picture 3" descr="C:\Users\LIPAPS_UERJ\Desktop\unnam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489" y="5360622"/>
            <a:ext cx="1798142" cy="43094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PESQUISA_LIPAPS\Desktop\logo-p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32642" y="4585127"/>
            <a:ext cx="990968" cy="990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7186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mhGAP-IG base course -  field test version 1.00 – May 2012</a:t>
            </a:r>
          </a:p>
        </p:txBody>
      </p:sp>
      <p:sp>
        <p:nvSpPr>
          <p:cNvPr id="6" name="Slide Number Placeholder 5"/>
          <p:cNvSpPr>
            <a:spLocks noGrp="1"/>
          </p:cNvSpPr>
          <p:nvPr>
            <p:ph type="sldNum" sz="quarter" idx="12"/>
          </p:nvPr>
        </p:nvSpPr>
        <p:spPr/>
        <p:txBody>
          <a:bodyPr/>
          <a:lstStyle/>
          <a:p>
            <a:pPr>
              <a:defRPr/>
            </a:pPr>
            <a:fld id="{559A2FDB-2170-457D-A08B-788D2C5E6BA8}" type="slidenum">
              <a:rPr lang="en-US"/>
              <a:pPr>
                <a:defRPr/>
              </a:pPr>
              <a:t>3</a:t>
            </a:fld>
            <a:endParaRPr lang="en-US" dirty="0"/>
          </a:p>
        </p:txBody>
      </p:sp>
      <p:sp>
        <p:nvSpPr>
          <p:cNvPr id="35843" name="Title 1"/>
          <p:cNvSpPr>
            <a:spLocks noGrp="1"/>
          </p:cNvSpPr>
          <p:nvPr>
            <p:ph type="title"/>
          </p:nvPr>
        </p:nvSpPr>
        <p:spPr/>
        <p:txBody>
          <a:bodyPr/>
          <a:lstStyle/>
          <a:p>
            <a:pPr eaLnBrk="1" hangingPunct="1"/>
            <a:r>
              <a:rPr lang="en-GB" sz="3200" dirty="0"/>
              <a:t>Historia </a:t>
            </a:r>
            <a:r>
              <a:rPr lang="en-GB" sz="3200" dirty="0" err="1"/>
              <a:t>Pessoal</a:t>
            </a:r>
            <a:r>
              <a:rPr lang="en-GB" sz="3200" dirty="0"/>
              <a:t> </a:t>
            </a:r>
          </a:p>
        </p:txBody>
      </p:sp>
      <p:sp>
        <p:nvSpPr>
          <p:cNvPr id="35844" name="Content Placeholder 2"/>
          <p:cNvSpPr>
            <a:spLocks noGrp="1"/>
          </p:cNvSpPr>
          <p:nvPr>
            <p:ph idx="1"/>
          </p:nvPr>
        </p:nvSpPr>
        <p:spPr/>
        <p:txBody>
          <a:bodyPr/>
          <a:lstStyle/>
          <a:p>
            <a:pPr marL="0" indent="0" eaLnBrk="1" hangingPunct="1">
              <a:lnSpc>
                <a:spcPct val="90000"/>
              </a:lnSpc>
              <a:buNone/>
            </a:pPr>
            <a:endParaRPr lang="en-GB" b="1" dirty="0"/>
          </a:p>
          <a:p>
            <a:pPr marL="0" indent="0" eaLnBrk="1" hangingPunct="1">
              <a:lnSpc>
                <a:spcPct val="90000"/>
              </a:lnSpc>
              <a:buNone/>
            </a:pPr>
            <a:r>
              <a:rPr lang="en-GB" b="1" dirty="0"/>
              <a:t>	Como </a:t>
            </a:r>
            <a:r>
              <a:rPr lang="en-GB" b="1" dirty="0" err="1"/>
              <a:t>vcs</a:t>
            </a:r>
            <a:r>
              <a:rPr lang="en-GB" b="1" dirty="0"/>
              <a:t> se </a:t>
            </a:r>
            <a:r>
              <a:rPr lang="en-GB" b="1" dirty="0" err="1"/>
              <a:t>sentiram</a:t>
            </a:r>
            <a:r>
              <a:rPr lang="en-GB" b="1" dirty="0"/>
              <a:t> com </a:t>
            </a:r>
            <a:r>
              <a:rPr lang="en-GB" b="1" dirty="0" err="1"/>
              <a:t>esta</a:t>
            </a:r>
            <a:r>
              <a:rPr lang="en-GB" b="1" dirty="0"/>
              <a:t> </a:t>
            </a:r>
            <a:r>
              <a:rPr lang="en-GB" b="1" dirty="0" err="1"/>
              <a:t>história</a:t>
            </a:r>
            <a:r>
              <a:rPr lang="en-GB" b="1" dirty="0"/>
              <a:t>?</a:t>
            </a:r>
          </a:p>
          <a:p>
            <a:pPr marL="0" indent="0" eaLnBrk="1" hangingPunct="1">
              <a:lnSpc>
                <a:spcPct val="90000"/>
              </a:lnSpc>
              <a:buNone/>
            </a:pPr>
            <a:r>
              <a:rPr lang="en-GB" b="1" dirty="0"/>
              <a:t>     Qual </a:t>
            </a:r>
            <a:r>
              <a:rPr lang="en-GB" b="1" dirty="0" err="1"/>
              <a:t>sua</a:t>
            </a:r>
            <a:r>
              <a:rPr lang="en-GB" b="1" dirty="0"/>
              <a:t> </a:t>
            </a:r>
            <a:r>
              <a:rPr lang="en-GB" b="1" dirty="0" err="1"/>
              <a:t>primeira</a:t>
            </a:r>
            <a:r>
              <a:rPr lang="en-GB" b="1" dirty="0"/>
              <a:t> </a:t>
            </a:r>
            <a:r>
              <a:rPr lang="en-GB" b="1" dirty="0" err="1"/>
              <a:t>impressão</a:t>
            </a:r>
            <a:r>
              <a:rPr lang="en-GB" b="1" dirty="0"/>
              <a:t> ?</a:t>
            </a:r>
          </a:p>
          <a:p>
            <a:pPr marL="514350" indent="-514350" eaLnBrk="1" hangingPunct="1">
              <a:lnSpc>
                <a:spcPct val="90000"/>
              </a:lnSpc>
              <a:buFont typeface="Calibri" pitchFamily="34" charset="0"/>
              <a:buNone/>
            </a:pPr>
            <a:endParaRPr lang="en-US" sz="2400" b="1" dirty="0"/>
          </a:p>
          <a:p>
            <a:pPr marL="514350" indent="-514350" eaLnBrk="1" hangingPunct="1">
              <a:lnSpc>
                <a:spcPct val="90000"/>
              </a:lnSpc>
              <a:buFont typeface="Arial" charset="0"/>
              <a:buAutoNum type="alphaUcPeriod"/>
            </a:pPr>
            <a:endParaRPr lang="en-GB" sz="2400" dirty="0"/>
          </a:p>
        </p:txBody>
      </p:sp>
      <p:sp>
        <p:nvSpPr>
          <p:cNvPr id="4" name="Slide Number Placeholder 3"/>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4D87C119-DF84-4557-A9AA-F5D8358D3D2F}" type="slidenum">
              <a:rPr lang="en-US" sz="1200">
                <a:solidFill>
                  <a:schemeClr val="tx1">
                    <a:tint val="75000"/>
                  </a:schemeClr>
                </a:solidFill>
                <a:latin typeface="+mn-lt"/>
                <a:cs typeface="+mn-cs"/>
              </a:rPr>
              <a:pPr algn="r" fontAlgn="auto">
                <a:spcBef>
                  <a:spcPts val="0"/>
                </a:spcBef>
                <a:spcAft>
                  <a:spcPts val="0"/>
                </a:spcAft>
                <a:defRPr/>
              </a:pPr>
              <a:t>3</a:t>
            </a:fld>
            <a:endParaRPr lang="en-US" sz="1200" dirty="0">
              <a:solidFill>
                <a:schemeClr val="tx1">
                  <a:tint val="75000"/>
                </a:schemeClr>
              </a:solidFill>
              <a:latin typeface="+mn-lt"/>
              <a:cs typeface="+mn-cs"/>
            </a:endParaRPr>
          </a:p>
        </p:txBody>
      </p:sp>
    </p:spTree>
    <p:extLst>
      <p:ext uri="{BB962C8B-B14F-4D97-AF65-F5344CB8AC3E}">
        <p14:creationId xmlns:p14="http://schemas.microsoft.com/office/powerpoint/2010/main" val="40914061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dirty="0"/>
              <a:t>mhGAP-IG base course -  field test version 1.00 – May 2012</a:t>
            </a:r>
          </a:p>
        </p:txBody>
      </p:sp>
      <p:sp>
        <p:nvSpPr>
          <p:cNvPr id="5" name="Slide Number Placeholder 5"/>
          <p:cNvSpPr>
            <a:spLocks noGrp="1"/>
          </p:cNvSpPr>
          <p:nvPr>
            <p:ph type="sldNum" sz="quarter" idx="12"/>
          </p:nvPr>
        </p:nvSpPr>
        <p:spPr/>
        <p:txBody>
          <a:bodyPr/>
          <a:lstStyle/>
          <a:p>
            <a:pPr>
              <a:defRPr/>
            </a:pPr>
            <a:fld id="{7BC261E9-90FD-4026-BE3D-F88D79FBDA9C}" type="slidenum">
              <a:rPr lang="en-US"/>
              <a:pPr>
                <a:defRPr/>
              </a:pPr>
              <a:t>30</a:t>
            </a:fld>
            <a:endParaRPr lang="en-US" dirty="0"/>
          </a:p>
        </p:txBody>
      </p:sp>
      <p:sp>
        <p:nvSpPr>
          <p:cNvPr id="48131" name="Title 1"/>
          <p:cNvSpPr>
            <a:spLocks noGrp="1"/>
          </p:cNvSpPr>
          <p:nvPr>
            <p:ph type="title"/>
          </p:nvPr>
        </p:nvSpPr>
        <p:spPr/>
        <p:txBody>
          <a:bodyPr/>
          <a:lstStyle/>
          <a:p>
            <a:pPr eaLnBrk="1" hangingPunct="1"/>
            <a:r>
              <a:rPr lang="en-US" sz="3200" dirty="0"/>
              <a:t>Para </a:t>
            </a:r>
            <a:r>
              <a:rPr lang="en-US" sz="3200" dirty="0" err="1"/>
              <a:t>avaliar</a:t>
            </a:r>
            <a:r>
              <a:rPr lang="en-US" sz="3200" dirty="0"/>
              <a:t> o </a:t>
            </a:r>
            <a:r>
              <a:rPr lang="en-US" sz="3200" dirty="0" err="1"/>
              <a:t>consumo</a:t>
            </a:r>
            <a:r>
              <a:rPr lang="en-US" sz="3200" dirty="0"/>
              <a:t> </a:t>
            </a:r>
            <a:r>
              <a:rPr lang="en-US" sz="3200" dirty="0" err="1"/>
              <a:t>problemático</a:t>
            </a:r>
            <a:r>
              <a:rPr lang="en-US" sz="3200" dirty="0"/>
              <a:t>-  </a:t>
            </a:r>
            <a:r>
              <a:rPr lang="en-US" sz="3200" dirty="0" err="1"/>
              <a:t>pergunte</a:t>
            </a:r>
            <a:r>
              <a:rPr lang="en-US" sz="3200" dirty="0"/>
              <a:t>! </a:t>
            </a:r>
          </a:p>
        </p:txBody>
      </p:sp>
      <p:sp>
        <p:nvSpPr>
          <p:cNvPr id="48132" name="Content Placeholder 2"/>
          <p:cNvSpPr>
            <a:spLocks noGrp="1"/>
          </p:cNvSpPr>
          <p:nvPr>
            <p:ph idx="1"/>
          </p:nvPr>
        </p:nvSpPr>
        <p:spPr>
          <a:xfrm>
            <a:off x="457200" y="1460500"/>
            <a:ext cx="8229600" cy="4873625"/>
          </a:xfrm>
        </p:spPr>
        <p:txBody>
          <a:bodyPr/>
          <a:lstStyle/>
          <a:p>
            <a:pPr eaLnBrk="1" hangingPunct="1">
              <a:lnSpc>
                <a:spcPct val="80000"/>
              </a:lnSpc>
              <a:buSzPct val="70000"/>
            </a:pPr>
            <a:r>
              <a:rPr lang="en-US" sz="2400" dirty="0" err="1"/>
              <a:t>Mesmo</a:t>
            </a:r>
            <a:r>
              <a:rPr lang="en-US" sz="2400" dirty="0"/>
              <a:t> que </a:t>
            </a:r>
            <a:r>
              <a:rPr lang="en-US" sz="2400" dirty="0" err="1"/>
              <a:t>você</a:t>
            </a:r>
            <a:r>
              <a:rPr lang="en-US" sz="2400" dirty="0"/>
              <a:t> </a:t>
            </a:r>
            <a:r>
              <a:rPr lang="en-US" sz="2400" dirty="0" err="1"/>
              <a:t>esteja</a:t>
            </a:r>
            <a:r>
              <a:rPr lang="en-US" sz="2400" dirty="0"/>
              <a:t> num </a:t>
            </a:r>
            <a:r>
              <a:rPr lang="en-US" sz="2400" dirty="0" err="1"/>
              <a:t>lugar</a:t>
            </a:r>
            <a:r>
              <a:rPr lang="en-US" sz="2400" dirty="0"/>
              <a:t> com </a:t>
            </a:r>
            <a:r>
              <a:rPr lang="en-US" sz="2400" dirty="0" err="1"/>
              <a:t>baixo</a:t>
            </a:r>
            <a:r>
              <a:rPr lang="en-US" sz="2400" dirty="0"/>
              <a:t> </a:t>
            </a:r>
            <a:r>
              <a:rPr lang="en-US" sz="2400" dirty="0" err="1"/>
              <a:t>uso</a:t>
            </a:r>
            <a:r>
              <a:rPr lang="en-US" sz="2400" dirty="0"/>
              <a:t> de álcool, </a:t>
            </a:r>
            <a:r>
              <a:rPr lang="en-US" sz="2400" b="1" dirty="0" err="1"/>
              <a:t>faça</a:t>
            </a:r>
            <a:r>
              <a:rPr lang="en-US" sz="2400" dirty="0"/>
              <a:t> </a:t>
            </a:r>
            <a:r>
              <a:rPr lang="en-US" sz="2400" dirty="0" err="1"/>
              <a:t>pelo</a:t>
            </a:r>
            <a:r>
              <a:rPr lang="en-US" sz="2400" dirty="0"/>
              <a:t> </a:t>
            </a:r>
            <a:r>
              <a:rPr lang="en-US" sz="2400" dirty="0" err="1"/>
              <a:t>menos</a:t>
            </a:r>
            <a:r>
              <a:rPr lang="en-US" sz="2400" dirty="0"/>
              <a:t> UMA </a:t>
            </a:r>
            <a:r>
              <a:rPr lang="en-US" sz="2400" dirty="0" err="1"/>
              <a:t>pergunta</a:t>
            </a:r>
            <a:r>
              <a:rPr lang="en-US" sz="2400" dirty="0"/>
              <a:t> </a:t>
            </a:r>
            <a:r>
              <a:rPr lang="en-US" sz="2400" dirty="0" err="1"/>
              <a:t>sobre</a:t>
            </a:r>
            <a:r>
              <a:rPr lang="en-US" sz="2400" dirty="0"/>
              <a:t> álcool!</a:t>
            </a:r>
          </a:p>
          <a:p>
            <a:pPr eaLnBrk="1" hangingPunct="1">
              <a:lnSpc>
                <a:spcPct val="80000"/>
              </a:lnSpc>
              <a:buSzPct val="70000"/>
            </a:pPr>
            <a:endParaRPr lang="en-US" sz="2400" dirty="0"/>
          </a:p>
          <a:p>
            <a:pPr eaLnBrk="1" hangingPunct="1">
              <a:lnSpc>
                <a:spcPct val="80000"/>
              </a:lnSpc>
              <a:buSzPct val="70000"/>
            </a:pPr>
            <a:r>
              <a:rPr lang="en-US" sz="2400" dirty="0" err="1"/>
              <a:t>Por</a:t>
            </a:r>
            <a:r>
              <a:rPr lang="en-US" sz="2400" dirty="0"/>
              <a:t> </a:t>
            </a:r>
            <a:r>
              <a:rPr lang="en-US" sz="2400" dirty="0" err="1"/>
              <a:t>exemplo</a:t>
            </a:r>
            <a:r>
              <a:rPr lang="en-US" sz="2400" dirty="0"/>
              <a:t> </a:t>
            </a:r>
            <a:r>
              <a:rPr lang="en-US" sz="2400" i="1" dirty="0"/>
              <a:t>“ </a:t>
            </a:r>
            <a:r>
              <a:rPr lang="en-US" sz="2400" b="1" dirty="0" err="1"/>
              <a:t>Que</a:t>
            </a:r>
            <a:r>
              <a:rPr lang="en-US" sz="2400" b="1" dirty="0"/>
              <a:t> </a:t>
            </a:r>
            <a:r>
              <a:rPr lang="en-US" sz="2400" b="1" dirty="0" err="1"/>
              <a:t>bebidas</a:t>
            </a:r>
            <a:r>
              <a:rPr lang="en-US" sz="2400" b="1" dirty="0"/>
              <a:t> </a:t>
            </a:r>
            <a:r>
              <a:rPr lang="en-US" sz="2400" b="1" dirty="0" err="1"/>
              <a:t>alcoólicas</a:t>
            </a:r>
            <a:r>
              <a:rPr lang="en-US" sz="2400" b="1" dirty="0"/>
              <a:t> </a:t>
            </a:r>
            <a:r>
              <a:rPr lang="en-US" sz="2400" b="1" dirty="0" err="1"/>
              <a:t>você</a:t>
            </a:r>
            <a:r>
              <a:rPr lang="en-US" sz="2400" b="1" dirty="0"/>
              <a:t> </a:t>
            </a:r>
            <a:r>
              <a:rPr lang="en-US" sz="2400" b="1" dirty="0" err="1"/>
              <a:t>consome</a:t>
            </a:r>
            <a:r>
              <a:rPr lang="en-US" sz="2400" i="1" dirty="0"/>
              <a:t>?”</a:t>
            </a:r>
            <a:r>
              <a:rPr lang="en-US" sz="2400" dirty="0"/>
              <a:t> </a:t>
            </a:r>
          </a:p>
          <a:p>
            <a:pPr eaLnBrk="1" hangingPunct="1">
              <a:lnSpc>
                <a:spcPct val="80000"/>
              </a:lnSpc>
              <a:buSzPct val="70000"/>
            </a:pPr>
            <a:endParaRPr lang="en-US" sz="2400" dirty="0"/>
          </a:p>
          <a:p>
            <a:pPr eaLnBrk="1" hangingPunct="1">
              <a:lnSpc>
                <a:spcPct val="80000"/>
              </a:lnSpc>
              <a:buSzPct val="70000"/>
            </a:pPr>
            <a:r>
              <a:rPr lang="en-US" sz="2400" dirty="0"/>
              <a:t>Se a </a:t>
            </a:r>
            <a:r>
              <a:rPr lang="en-US" sz="2400" dirty="0" err="1"/>
              <a:t>resposta</a:t>
            </a:r>
            <a:r>
              <a:rPr lang="en-US" sz="2400" dirty="0"/>
              <a:t> é </a:t>
            </a:r>
            <a:r>
              <a:rPr lang="en-US" sz="2400" dirty="0" err="1"/>
              <a:t>positiva</a:t>
            </a:r>
            <a:r>
              <a:rPr lang="en-US" sz="2400" dirty="0"/>
              <a:t> para </a:t>
            </a:r>
            <a:r>
              <a:rPr lang="en-US" sz="2400" dirty="0" err="1"/>
              <a:t>qualquer</a:t>
            </a:r>
            <a:r>
              <a:rPr lang="en-US" sz="2400" dirty="0"/>
              <a:t> </a:t>
            </a:r>
            <a:r>
              <a:rPr lang="en-US" sz="2400" dirty="0" err="1"/>
              <a:t>bebida</a:t>
            </a:r>
            <a:r>
              <a:rPr lang="en-US" sz="2400" dirty="0"/>
              <a:t>, </a:t>
            </a:r>
            <a:r>
              <a:rPr lang="en-US" sz="2400" dirty="0" err="1"/>
              <a:t>você</a:t>
            </a:r>
            <a:r>
              <a:rPr lang="en-US" sz="2400" dirty="0"/>
              <a:t> </a:t>
            </a:r>
            <a:r>
              <a:rPr lang="en-US" sz="2400" dirty="0" err="1"/>
              <a:t>precisa</a:t>
            </a:r>
            <a:r>
              <a:rPr lang="en-US" sz="2400" dirty="0"/>
              <a:t> </a:t>
            </a:r>
            <a:r>
              <a:rPr lang="en-US" sz="2400" dirty="0" err="1"/>
              <a:t>perguntar</a:t>
            </a:r>
            <a:r>
              <a:rPr lang="en-US" sz="2400" dirty="0"/>
              <a:t> um </a:t>
            </a:r>
            <a:r>
              <a:rPr lang="en-US" sz="2400" dirty="0" err="1"/>
              <a:t>pouco</a:t>
            </a:r>
            <a:r>
              <a:rPr lang="en-US" sz="2400" dirty="0"/>
              <a:t> </a:t>
            </a:r>
            <a:r>
              <a:rPr lang="en-US" sz="2400" dirty="0" err="1"/>
              <a:t>mais</a:t>
            </a:r>
            <a:r>
              <a:rPr lang="en-US" sz="2400" dirty="0"/>
              <a:t> (</a:t>
            </a:r>
            <a:r>
              <a:rPr lang="en-US" sz="2400" dirty="0" err="1"/>
              <a:t>veja</a:t>
            </a:r>
            <a:r>
              <a:rPr lang="en-US" sz="2400" dirty="0"/>
              <a:t> o </a:t>
            </a:r>
            <a:r>
              <a:rPr lang="en-US" sz="2400" dirty="0" err="1"/>
              <a:t>próximo</a:t>
            </a:r>
            <a:r>
              <a:rPr lang="en-US" sz="2400" dirty="0"/>
              <a:t> slide)</a:t>
            </a:r>
          </a:p>
          <a:p>
            <a:pPr eaLnBrk="1" hangingPunct="1">
              <a:lnSpc>
                <a:spcPct val="80000"/>
              </a:lnSpc>
              <a:buSzPct val="70000"/>
            </a:pPr>
            <a:endParaRPr lang="en-US" sz="2400" dirty="0"/>
          </a:p>
          <a:p>
            <a:pPr eaLnBrk="1" hangingPunct="1">
              <a:lnSpc>
                <a:spcPct val="80000"/>
              </a:lnSpc>
              <a:buSzPct val="70000"/>
            </a:pPr>
            <a:r>
              <a:rPr lang="en-US" sz="2400" dirty="0" err="1"/>
              <a:t>Ou</a:t>
            </a:r>
            <a:r>
              <a:rPr lang="en-US" sz="2400" dirty="0"/>
              <a:t>, “</a:t>
            </a:r>
            <a:r>
              <a:rPr lang="en-US" sz="2400" b="1" dirty="0" err="1"/>
              <a:t>você</a:t>
            </a:r>
            <a:r>
              <a:rPr lang="en-US" sz="2400" b="1" dirty="0"/>
              <a:t> </a:t>
            </a:r>
            <a:r>
              <a:rPr lang="en-US" sz="2400" b="1" dirty="0" err="1"/>
              <a:t>consome</a:t>
            </a:r>
            <a:r>
              <a:rPr lang="en-US" sz="2400" b="1" dirty="0"/>
              <a:t> </a:t>
            </a:r>
            <a:r>
              <a:rPr lang="en-US" sz="2400" b="1" dirty="0" err="1"/>
              <a:t>alguma</a:t>
            </a:r>
            <a:r>
              <a:rPr lang="en-US" sz="2400" b="1" dirty="0"/>
              <a:t> </a:t>
            </a:r>
            <a:r>
              <a:rPr lang="en-US" sz="2400" b="1" dirty="0" err="1"/>
              <a:t>bebida</a:t>
            </a:r>
            <a:r>
              <a:rPr lang="en-US" sz="2400" b="1" dirty="0"/>
              <a:t> </a:t>
            </a:r>
            <a:r>
              <a:rPr lang="en-US" sz="2400" b="1" dirty="0" err="1"/>
              <a:t>alcoólica</a:t>
            </a:r>
            <a:r>
              <a:rPr lang="en-US" sz="2400" dirty="0"/>
              <a:t>? </a:t>
            </a:r>
          </a:p>
          <a:p>
            <a:pPr eaLnBrk="1" hangingPunct="1">
              <a:buFont typeface="Arial" charset="0"/>
              <a:buNone/>
            </a:pPr>
            <a:endParaRPr lang="en-US" sz="2400" dirty="0"/>
          </a:p>
          <a:p>
            <a:pPr eaLnBrk="1" hangingPunct="1"/>
            <a:r>
              <a:rPr lang="en-US" sz="2400" dirty="0"/>
              <a:t>Se a </a:t>
            </a:r>
            <a:r>
              <a:rPr lang="en-US" sz="2400" dirty="0" err="1"/>
              <a:t>resposta</a:t>
            </a:r>
            <a:r>
              <a:rPr lang="en-US" sz="2400" dirty="0"/>
              <a:t> é SIM, </a:t>
            </a:r>
            <a:r>
              <a:rPr lang="en-US" sz="2400" dirty="0" err="1"/>
              <a:t>você</a:t>
            </a:r>
            <a:r>
              <a:rPr lang="en-US" sz="2400" dirty="0"/>
              <a:t> </a:t>
            </a:r>
            <a:r>
              <a:rPr lang="en-US" sz="2400" dirty="0" err="1"/>
              <a:t>precisa</a:t>
            </a:r>
            <a:r>
              <a:rPr lang="en-US" sz="2400" dirty="0"/>
              <a:t> </a:t>
            </a:r>
            <a:r>
              <a:rPr lang="en-US" sz="2400" dirty="0" err="1"/>
              <a:t>perguntar</a:t>
            </a:r>
            <a:r>
              <a:rPr lang="en-US" sz="2400" dirty="0"/>
              <a:t> </a:t>
            </a:r>
            <a:r>
              <a:rPr lang="en-US" sz="2400" dirty="0" err="1"/>
              <a:t>mais</a:t>
            </a:r>
            <a:r>
              <a:rPr lang="en-US" sz="2400" dirty="0"/>
              <a:t>…</a:t>
            </a:r>
          </a:p>
          <a:p>
            <a:pPr eaLnBrk="1" hangingPunct="1"/>
            <a:endParaRPr lang="en-US" sz="24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Footer Placeholder 4"/>
          <p:cNvSpPr txBox="1">
            <a:spLocks noGrp="1"/>
          </p:cNvSpPr>
          <p:nvPr/>
        </p:nvSpPr>
        <p:spPr bwMode="auto">
          <a:xfrm>
            <a:off x="-312738" y="6492875"/>
            <a:ext cx="3802063" cy="365125"/>
          </a:xfrm>
          <a:prstGeom prst="rect">
            <a:avLst/>
          </a:prstGeom>
          <a:noFill/>
          <a:ln w="9525">
            <a:noFill/>
            <a:miter lim="800000"/>
            <a:headEnd/>
            <a:tailEnd/>
          </a:ln>
        </p:spPr>
        <p:txBody>
          <a:bodyPr anchor="ctr"/>
          <a:lstStyle/>
          <a:p>
            <a:pPr algn="ctr"/>
            <a:r>
              <a:rPr lang="en-US" sz="1000">
                <a:solidFill>
                  <a:srgbClr val="777777"/>
                </a:solidFill>
                <a:latin typeface="Calibri" pitchFamily="34" charset="0"/>
              </a:rPr>
              <a:t>mhGAP-IG base course -  field test version 1.00 – May 2012</a:t>
            </a:r>
          </a:p>
        </p:txBody>
      </p:sp>
      <p:sp>
        <p:nvSpPr>
          <p:cNvPr id="80899" name="Slide Number Placeholder 5"/>
          <p:cNvSpPr txBox="1">
            <a:spLocks noGrp="1"/>
          </p:cNvSpPr>
          <p:nvPr/>
        </p:nvSpPr>
        <p:spPr bwMode="auto">
          <a:xfrm>
            <a:off x="3489325" y="6489700"/>
            <a:ext cx="2133600" cy="365125"/>
          </a:xfrm>
          <a:prstGeom prst="rect">
            <a:avLst/>
          </a:prstGeom>
          <a:noFill/>
          <a:ln w="9525">
            <a:noFill/>
            <a:miter lim="800000"/>
            <a:headEnd/>
            <a:tailEnd/>
          </a:ln>
        </p:spPr>
        <p:txBody>
          <a:bodyPr anchor="ctr"/>
          <a:lstStyle/>
          <a:p>
            <a:pPr algn="ctr"/>
            <a:fld id="{D0A301ED-BA29-4657-8078-5239B8CBD2C7}" type="slidenum">
              <a:rPr lang="en-US" sz="1200">
                <a:solidFill>
                  <a:srgbClr val="898989"/>
                </a:solidFill>
                <a:latin typeface="Calibri" pitchFamily="34" charset="0"/>
              </a:rPr>
              <a:pPr algn="ctr"/>
              <a:t>31</a:t>
            </a:fld>
            <a:endParaRPr lang="en-US" sz="1200">
              <a:solidFill>
                <a:srgbClr val="898989"/>
              </a:solidFill>
              <a:latin typeface="Calibri" pitchFamily="34" charset="0"/>
            </a:endParaRPr>
          </a:p>
        </p:txBody>
      </p:sp>
      <p:sp>
        <p:nvSpPr>
          <p:cNvPr id="80900" name="Title 1"/>
          <p:cNvSpPr>
            <a:spLocks noGrp="1"/>
          </p:cNvSpPr>
          <p:nvPr>
            <p:ph type="title" idx="4294967295"/>
          </p:nvPr>
        </p:nvSpPr>
        <p:spPr/>
        <p:txBody>
          <a:bodyPr/>
          <a:lstStyle/>
          <a:p>
            <a:pPr eaLnBrk="1" hangingPunct="1"/>
            <a:r>
              <a:rPr lang="en-US" sz="3200" dirty="0" err="1"/>
              <a:t>Pergunte</a:t>
            </a:r>
            <a:r>
              <a:rPr lang="en-US" sz="3200" dirty="0"/>
              <a:t> </a:t>
            </a:r>
            <a:r>
              <a:rPr lang="en-US" sz="3200" dirty="0" err="1"/>
              <a:t>sobre</a:t>
            </a:r>
            <a:r>
              <a:rPr lang="en-US" sz="3200" dirty="0"/>
              <a:t> o </a:t>
            </a:r>
            <a:r>
              <a:rPr lang="en-US" sz="3200" dirty="0" err="1"/>
              <a:t>consumo</a:t>
            </a:r>
            <a:r>
              <a:rPr lang="en-US" sz="3200" dirty="0"/>
              <a:t>- SEMPRE! </a:t>
            </a:r>
          </a:p>
        </p:txBody>
      </p:sp>
      <p:sp>
        <p:nvSpPr>
          <p:cNvPr id="80901" name="Content Placeholder 2"/>
          <p:cNvSpPr>
            <a:spLocks noGrp="1"/>
          </p:cNvSpPr>
          <p:nvPr>
            <p:ph idx="4294967295"/>
          </p:nvPr>
        </p:nvSpPr>
        <p:spPr>
          <a:xfrm>
            <a:off x="457200" y="1460500"/>
            <a:ext cx="8229600" cy="4873625"/>
          </a:xfrm>
        </p:spPr>
        <p:txBody>
          <a:bodyPr/>
          <a:lstStyle/>
          <a:p>
            <a:pPr eaLnBrk="1" hangingPunct="1">
              <a:lnSpc>
                <a:spcPct val="80000"/>
              </a:lnSpc>
              <a:buSzPct val="70000"/>
            </a:pPr>
            <a:r>
              <a:rPr lang="en-US" sz="2400" dirty="0" err="1"/>
              <a:t>Pergunte</a:t>
            </a:r>
            <a:r>
              <a:rPr lang="en-US" sz="2400" dirty="0"/>
              <a:t> a </a:t>
            </a:r>
            <a:r>
              <a:rPr lang="en-US" sz="2400" dirty="0" err="1"/>
              <a:t>todos</a:t>
            </a:r>
            <a:r>
              <a:rPr lang="en-US" sz="2400" dirty="0"/>
              <a:t>, </a:t>
            </a:r>
            <a:r>
              <a:rPr lang="en-US" sz="2400" dirty="0" err="1"/>
              <a:t>homens</a:t>
            </a:r>
            <a:r>
              <a:rPr lang="en-US" sz="2400" dirty="0"/>
              <a:t> e </a:t>
            </a:r>
            <a:r>
              <a:rPr lang="en-US" sz="2400" dirty="0" err="1"/>
              <a:t>mulheres</a:t>
            </a:r>
            <a:r>
              <a:rPr lang="en-US" sz="2400" dirty="0"/>
              <a:t>, se </a:t>
            </a:r>
            <a:r>
              <a:rPr lang="en-US" sz="2400" dirty="0" err="1"/>
              <a:t>houve</a:t>
            </a:r>
            <a:r>
              <a:rPr lang="en-US" sz="2400" dirty="0"/>
              <a:t> </a:t>
            </a:r>
            <a:r>
              <a:rPr lang="en-US" sz="2400" dirty="0" err="1"/>
              <a:t>consumo</a:t>
            </a:r>
            <a:r>
              <a:rPr lang="en-US" sz="2400" dirty="0"/>
              <a:t> </a:t>
            </a:r>
            <a:r>
              <a:rPr lang="en-US" sz="2400" dirty="0" err="1"/>
              <a:t>nos</a:t>
            </a:r>
            <a:r>
              <a:rPr lang="en-US" sz="2400" dirty="0"/>
              <a:t> </a:t>
            </a:r>
            <a:r>
              <a:rPr lang="en-US" sz="2400" dirty="0" err="1"/>
              <a:t>últimos</a:t>
            </a:r>
            <a:r>
              <a:rPr lang="en-US" sz="2400" dirty="0"/>
              <a:t> 12 MESES </a:t>
            </a:r>
          </a:p>
          <a:p>
            <a:pPr eaLnBrk="1" hangingPunct="1">
              <a:lnSpc>
                <a:spcPct val="80000"/>
              </a:lnSpc>
              <a:buSzPct val="70000"/>
            </a:pPr>
            <a:r>
              <a:rPr lang="en-US" sz="2400" dirty="0"/>
              <a:t>3 </a:t>
            </a:r>
            <a:r>
              <a:rPr lang="en-US" sz="2400" dirty="0" err="1"/>
              <a:t>Perguntas</a:t>
            </a:r>
            <a:r>
              <a:rPr lang="en-US" sz="2400" dirty="0"/>
              <a:t> </a:t>
            </a:r>
            <a:r>
              <a:rPr lang="en-US" sz="2400" dirty="0" err="1"/>
              <a:t>básicas</a:t>
            </a:r>
            <a:r>
              <a:rPr lang="en-US" sz="2400" dirty="0"/>
              <a:t>:</a:t>
            </a:r>
          </a:p>
          <a:p>
            <a:pPr lvl="1" eaLnBrk="1" hangingPunct="1">
              <a:lnSpc>
                <a:spcPct val="80000"/>
              </a:lnSpc>
              <a:buSzPct val="70000"/>
            </a:pPr>
            <a:r>
              <a:rPr lang="en-US" sz="2000" dirty="0"/>
              <a:t>Com </a:t>
            </a:r>
            <a:r>
              <a:rPr lang="en-US" sz="2000" dirty="0" err="1"/>
              <a:t>que</a:t>
            </a:r>
            <a:r>
              <a:rPr lang="en-US" sz="2000" dirty="0"/>
              <a:t> </a:t>
            </a:r>
            <a:r>
              <a:rPr lang="en-US" sz="2000" dirty="0" err="1"/>
              <a:t>frequência</a:t>
            </a:r>
            <a:r>
              <a:rPr lang="en-US" sz="2000" dirty="0"/>
              <a:t> </a:t>
            </a:r>
            <a:r>
              <a:rPr lang="en-US" sz="2000" dirty="0" err="1"/>
              <a:t>você</a:t>
            </a:r>
            <a:r>
              <a:rPr lang="en-US" sz="2000" dirty="0"/>
              <a:t> </a:t>
            </a:r>
            <a:r>
              <a:rPr lang="en-US" sz="2000" dirty="0" err="1"/>
              <a:t>consome</a:t>
            </a:r>
            <a:r>
              <a:rPr lang="en-US" sz="2000" dirty="0"/>
              <a:t> </a:t>
            </a:r>
            <a:r>
              <a:rPr lang="en-US" sz="2000" dirty="0" err="1"/>
              <a:t>alcool</a:t>
            </a:r>
            <a:r>
              <a:rPr lang="en-US" sz="2000" dirty="0"/>
              <a:t>?</a:t>
            </a:r>
          </a:p>
          <a:p>
            <a:pPr lvl="1" eaLnBrk="1" hangingPunct="1">
              <a:lnSpc>
                <a:spcPct val="80000"/>
              </a:lnSpc>
              <a:buSzPct val="70000"/>
            </a:pPr>
            <a:r>
              <a:rPr lang="en-US" sz="2000" dirty="0" err="1"/>
              <a:t>Quantos</a:t>
            </a:r>
            <a:r>
              <a:rPr lang="en-US" sz="2000" dirty="0"/>
              <a:t> drinks </a:t>
            </a:r>
            <a:r>
              <a:rPr lang="en-US" sz="2000" dirty="0" err="1"/>
              <a:t>contendo</a:t>
            </a:r>
            <a:r>
              <a:rPr lang="en-US" sz="2000" dirty="0"/>
              <a:t> </a:t>
            </a:r>
            <a:r>
              <a:rPr lang="en-US" sz="2000" dirty="0" err="1"/>
              <a:t>álcool</a:t>
            </a:r>
            <a:r>
              <a:rPr lang="en-US" sz="2000" dirty="0"/>
              <a:t> </a:t>
            </a:r>
            <a:r>
              <a:rPr lang="en-US" sz="2000" dirty="0" err="1"/>
              <a:t>você</a:t>
            </a:r>
            <a:r>
              <a:rPr lang="en-US" sz="2000" dirty="0"/>
              <a:t> </a:t>
            </a:r>
            <a:r>
              <a:rPr lang="en-US" sz="2000" dirty="0" err="1"/>
              <a:t>consome</a:t>
            </a:r>
            <a:r>
              <a:rPr lang="en-US" sz="2000" dirty="0"/>
              <a:t> </a:t>
            </a:r>
            <a:r>
              <a:rPr lang="en-US" sz="2000" dirty="0" err="1"/>
              <a:t>em</a:t>
            </a:r>
            <a:r>
              <a:rPr lang="en-US" sz="2000" dirty="0"/>
              <a:t> um </a:t>
            </a:r>
            <a:r>
              <a:rPr lang="en-US" sz="2000" dirty="0" err="1"/>
              <a:t>dia</a:t>
            </a:r>
            <a:r>
              <a:rPr lang="en-US" sz="2000" dirty="0"/>
              <a:t> </a:t>
            </a:r>
            <a:r>
              <a:rPr lang="en-US" sz="2000" dirty="0" err="1"/>
              <a:t>típico</a:t>
            </a:r>
            <a:r>
              <a:rPr lang="en-US" sz="2000" dirty="0"/>
              <a:t>?</a:t>
            </a:r>
          </a:p>
          <a:p>
            <a:pPr lvl="1" eaLnBrk="1" hangingPunct="1">
              <a:lnSpc>
                <a:spcPct val="80000"/>
              </a:lnSpc>
              <a:buSzPct val="70000"/>
            </a:pPr>
            <a:r>
              <a:rPr lang="en-US" sz="2000" dirty="0"/>
              <a:t>Com que </a:t>
            </a:r>
            <a:r>
              <a:rPr lang="en-US" sz="2000" dirty="0" err="1"/>
              <a:t>frequência</a:t>
            </a:r>
            <a:r>
              <a:rPr lang="en-US" sz="2000" dirty="0"/>
              <a:t> </a:t>
            </a:r>
            <a:r>
              <a:rPr lang="en-US" sz="2000" dirty="0" err="1"/>
              <a:t>você</a:t>
            </a:r>
            <a:r>
              <a:rPr lang="en-US" sz="2000" dirty="0"/>
              <a:t> </a:t>
            </a:r>
            <a:r>
              <a:rPr lang="en-US" sz="2000" dirty="0" err="1"/>
              <a:t>consome</a:t>
            </a:r>
            <a:r>
              <a:rPr lang="en-US" sz="2000" dirty="0"/>
              <a:t> </a:t>
            </a:r>
            <a:r>
              <a:rPr lang="en-US" sz="2000" i="1" dirty="0">
                <a:solidFill>
                  <a:srgbClr val="FF0000"/>
                </a:solidFill>
              </a:rPr>
              <a:t>5 </a:t>
            </a:r>
            <a:r>
              <a:rPr lang="en-US" sz="2000" i="1" dirty="0" err="1">
                <a:solidFill>
                  <a:srgbClr val="FF0000"/>
                </a:solidFill>
              </a:rPr>
              <a:t>ou</a:t>
            </a:r>
            <a:r>
              <a:rPr lang="en-US" sz="2000" i="1" dirty="0">
                <a:solidFill>
                  <a:srgbClr val="FF0000"/>
                </a:solidFill>
              </a:rPr>
              <a:t> </a:t>
            </a:r>
            <a:r>
              <a:rPr lang="en-US" sz="2000" i="1" dirty="0" err="1">
                <a:solidFill>
                  <a:srgbClr val="FF0000"/>
                </a:solidFill>
              </a:rPr>
              <a:t>mais</a:t>
            </a:r>
            <a:r>
              <a:rPr lang="en-US" sz="2000" i="1" dirty="0">
                <a:solidFill>
                  <a:srgbClr val="FF0000"/>
                </a:solidFill>
              </a:rPr>
              <a:t> drinks </a:t>
            </a:r>
            <a:r>
              <a:rPr lang="en-US" sz="2000" dirty="0" err="1"/>
              <a:t>em</a:t>
            </a:r>
            <a:r>
              <a:rPr lang="en-US" sz="2000" dirty="0"/>
              <a:t> </a:t>
            </a:r>
            <a:r>
              <a:rPr lang="en-US" sz="2000" dirty="0" err="1"/>
              <a:t>uma</a:t>
            </a:r>
            <a:r>
              <a:rPr lang="en-US" sz="2000" dirty="0"/>
              <a:t> </a:t>
            </a:r>
            <a:r>
              <a:rPr lang="en-US" sz="2000" dirty="0" err="1"/>
              <a:t>ocasião</a:t>
            </a:r>
            <a:r>
              <a:rPr lang="en-US" sz="2000" dirty="0"/>
              <a:t> social ? (4 </a:t>
            </a:r>
            <a:r>
              <a:rPr lang="en-US" sz="2000" dirty="0" err="1"/>
              <a:t>ou</a:t>
            </a:r>
            <a:r>
              <a:rPr lang="en-US" sz="2000" dirty="0"/>
              <a:t> </a:t>
            </a:r>
            <a:r>
              <a:rPr lang="en-US" sz="2000" dirty="0" err="1"/>
              <a:t>mais</a:t>
            </a:r>
            <a:r>
              <a:rPr lang="en-US" sz="2000" dirty="0"/>
              <a:t> para mulheres)</a:t>
            </a:r>
          </a:p>
          <a:p>
            <a:pPr eaLnBrk="1" hangingPunct="1">
              <a:lnSpc>
                <a:spcPct val="80000"/>
              </a:lnSpc>
              <a:buSzPct val="70000"/>
              <a:buFont typeface="Arial" charset="0"/>
              <a:buNone/>
            </a:pPr>
            <a:endParaRPr lang="en-US" sz="2400" dirty="0"/>
          </a:p>
          <a:p>
            <a:pPr eaLnBrk="1" hangingPunct="1">
              <a:lnSpc>
                <a:spcPct val="80000"/>
              </a:lnSpc>
              <a:buSzPct val="70000"/>
              <a:buFont typeface="Arial" charset="0"/>
              <a:buNone/>
            </a:pPr>
            <a:r>
              <a:rPr lang="en-US" sz="2400" dirty="0"/>
              <a:t>Se </a:t>
            </a:r>
            <a:r>
              <a:rPr lang="en-US" sz="2400" dirty="0" err="1"/>
              <a:t>os</a:t>
            </a:r>
            <a:r>
              <a:rPr lang="en-US" sz="2400" dirty="0"/>
              <a:t> </a:t>
            </a:r>
            <a:r>
              <a:rPr lang="en-US" sz="2400" dirty="0" err="1"/>
              <a:t>pacientes</a:t>
            </a:r>
            <a:r>
              <a:rPr lang="en-US" sz="2400" dirty="0"/>
              <a:t> </a:t>
            </a:r>
            <a:r>
              <a:rPr lang="en-US" sz="2400" dirty="0" err="1"/>
              <a:t>responderam</a:t>
            </a:r>
            <a:r>
              <a:rPr lang="en-US" sz="2400" dirty="0"/>
              <a:t> </a:t>
            </a:r>
            <a:r>
              <a:rPr lang="en-US" sz="2400" dirty="0" err="1"/>
              <a:t>demonstrando</a:t>
            </a:r>
            <a:r>
              <a:rPr lang="en-US" sz="2400" dirty="0"/>
              <a:t> </a:t>
            </a:r>
            <a:r>
              <a:rPr lang="en-US" sz="2400" dirty="0" err="1"/>
              <a:t>consumo</a:t>
            </a:r>
            <a:r>
              <a:rPr lang="en-US" sz="2400" dirty="0"/>
              <a:t>  </a:t>
            </a:r>
            <a:r>
              <a:rPr lang="en-US" sz="2400" dirty="0" err="1"/>
              <a:t>acima</a:t>
            </a:r>
            <a:r>
              <a:rPr lang="en-US" sz="2400" dirty="0"/>
              <a:t> dos </a:t>
            </a:r>
            <a:r>
              <a:rPr lang="en-US" sz="2400" dirty="0" err="1"/>
              <a:t>padrões</a:t>
            </a:r>
            <a:r>
              <a:rPr lang="en-US" sz="2400" dirty="0"/>
              <a:t> </a:t>
            </a:r>
            <a:r>
              <a:rPr lang="en-US" sz="2400" dirty="0" err="1"/>
              <a:t>recomendados</a:t>
            </a:r>
            <a:r>
              <a:rPr lang="en-US" sz="2400" dirty="0"/>
              <a:t> </a:t>
            </a:r>
            <a:r>
              <a:rPr lang="en-US" sz="2400" dirty="0" err="1"/>
              <a:t>descritos</a:t>
            </a:r>
            <a:r>
              <a:rPr lang="en-US" sz="2400" dirty="0"/>
              <a:t> </a:t>
            </a:r>
            <a:r>
              <a:rPr lang="en-US" sz="2400" dirty="0" err="1"/>
              <a:t>anteriormente</a:t>
            </a:r>
            <a:r>
              <a:rPr lang="en-US" sz="2400" dirty="0"/>
              <a:t> </a:t>
            </a:r>
            <a:r>
              <a:rPr lang="en-US" sz="2400" dirty="0" err="1"/>
              <a:t>ou</a:t>
            </a:r>
            <a:r>
              <a:rPr lang="en-US" sz="2400" dirty="0"/>
              <a:t> se </a:t>
            </a:r>
            <a:r>
              <a:rPr lang="en-US" sz="2400" dirty="0" err="1"/>
              <a:t>responderam</a:t>
            </a:r>
            <a:r>
              <a:rPr lang="en-US" sz="2400" dirty="0"/>
              <a:t> sim para a </a:t>
            </a:r>
            <a:r>
              <a:rPr lang="en-US" sz="2400" dirty="0" err="1"/>
              <a:t>pergunta</a:t>
            </a:r>
            <a:r>
              <a:rPr lang="en-US" sz="2400" dirty="0"/>
              <a:t> 3,  use o </a:t>
            </a:r>
            <a:r>
              <a:rPr lang="en-US" sz="2400" dirty="0" err="1"/>
              <a:t>questionário</a:t>
            </a:r>
            <a:r>
              <a:rPr lang="en-US" sz="2400" dirty="0"/>
              <a:t> AUDIT </a:t>
            </a:r>
            <a:r>
              <a:rPr lang="en-US" sz="2400" dirty="0" err="1"/>
              <a:t>como</a:t>
            </a:r>
            <a:r>
              <a:rPr lang="en-US" sz="2400" dirty="0"/>
              <a:t> </a:t>
            </a:r>
            <a:r>
              <a:rPr lang="en-US" sz="2400" dirty="0" err="1"/>
              <a:t>guia</a:t>
            </a:r>
            <a:r>
              <a:rPr lang="en-US" sz="2400" dirty="0"/>
              <a:t> para a </a:t>
            </a:r>
            <a:r>
              <a:rPr lang="en-US" sz="2400" dirty="0" err="1"/>
              <a:t>avaliação</a:t>
            </a:r>
            <a:r>
              <a:rPr lang="en-US" sz="2400" dirty="0"/>
              <a:t> do </a:t>
            </a:r>
            <a:r>
              <a:rPr lang="en-US" sz="2400" dirty="0" err="1"/>
              <a:t>nivel</a:t>
            </a:r>
            <a:r>
              <a:rPr lang="en-US" sz="2400" dirty="0"/>
              <a:t> de </a:t>
            </a:r>
            <a:r>
              <a:rPr lang="en-US" sz="2400" dirty="0" err="1"/>
              <a:t>risco</a:t>
            </a:r>
            <a:r>
              <a:rPr lang="en-US" sz="2400" dirty="0"/>
              <a:t> da </a:t>
            </a:r>
            <a:r>
              <a:rPr lang="en-US" sz="2400" dirty="0" err="1"/>
              <a:t>pessoa</a:t>
            </a:r>
            <a:endParaRPr lang="en-US" sz="2400" dirty="0"/>
          </a:p>
        </p:txBody>
      </p:sp>
    </p:spTree>
    <p:extLst>
      <p:ext uri="{BB962C8B-B14F-4D97-AF65-F5344CB8AC3E}">
        <p14:creationId xmlns:p14="http://schemas.microsoft.com/office/powerpoint/2010/main" val="18606439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dirty="0"/>
              <a:t>mhGAP-IG base course -  field test version 1.00 – May 2012</a:t>
            </a:r>
          </a:p>
        </p:txBody>
      </p:sp>
      <p:sp>
        <p:nvSpPr>
          <p:cNvPr id="5" name="Slide Number Placeholder 5"/>
          <p:cNvSpPr>
            <a:spLocks noGrp="1"/>
          </p:cNvSpPr>
          <p:nvPr>
            <p:ph type="sldNum" sz="quarter" idx="12"/>
          </p:nvPr>
        </p:nvSpPr>
        <p:spPr/>
        <p:txBody>
          <a:bodyPr/>
          <a:lstStyle/>
          <a:p>
            <a:pPr>
              <a:defRPr/>
            </a:pPr>
            <a:fld id="{D1B002DC-A106-4DBE-8894-DCEB5F7E39BA}" type="slidenum">
              <a:rPr lang="en-US"/>
              <a:pPr>
                <a:defRPr/>
              </a:pPr>
              <a:t>32</a:t>
            </a:fld>
            <a:endParaRPr lang="en-US" dirty="0"/>
          </a:p>
        </p:txBody>
      </p:sp>
      <p:sp>
        <p:nvSpPr>
          <p:cNvPr id="50179" name="Title 4"/>
          <p:cNvSpPr>
            <a:spLocks noGrp="1"/>
          </p:cNvSpPr>
          <p:nvPr>
            <p:ph type="title"/>
          </p:nvPr>
        </p:nvSpPr>
        <p:spPr/>
        <p:txBody>
          <a:bodyPr/>
          <a:lstStyle/>
          <a:p>
            <a:pPr marL="342900" indent="-342900" defTabSz="914400" eaLnBrk="1" hangingPunct="1"/>
            <a:r>
              <a:rPr lang="en-US" sz="3200" dirty="0" err="1">
                <a:ea typeface="ＭＳ Ｐゴシック" pitchFamily="34" charset="-128"/>
              </a:rPr>
              <a:t>Identifique</a:t>
            </a:r>
            <a:r>
              <a:rPr lang="en-US" sz="3200" dirty="0">
                <a:ea typeface="ＭＳ Ｐゴシック" pitchFamily="34" charset="-128"/>
              </a:rPr>
              <a:t> o </a:t>
            </a:r>
            <a:r>
              <a:rPr lang="en-US" sz="3200" dirty="0" err="1">
                <a:ea typeface="ＭＳ Ｐゴシック" pitchFamily="34" charset="-128"/>
              </a:rPr>
              <a:t>padrão</a:t>
            </a:r>
            <a:r>
              <a:rPr lang="en-US" sz="3200" dirty="0">
                <a:ea typeface="ＭＳ Ｐゴシック" pitchFamily="34" charset="-128"/>
              </a:rPr>
              <a:t> de </a:t>
            </a:r>
            <a:r>
              <a:rPr lang="en-US" sz="3200" dirty="0" err="1">
                <a:ea typeface="ＭＳ Ｐゴシック" pitchFamily="34" charset="-128"/>
              </a:rPr>
              <a:t>consumo</a:t>
            </a:r>
            <a:r>
              <a:rPr lang="en-US" sz="3200" dirty="0">
                <a:ea typeface="ＭＳ Ｐゴシック" pitchFamily="34" charset="-128"/>
              </a:rPr>
              <a:t> de </a:t>
            </a:r>
            <a:r>
              <a:rPr lang="en-US" sz="3200" dirty="0" err="1">
                <a:ea typeface="ＭＳ Ｐゴシック" pitchFamily="34" charset="-128"/>
              </a:rPr>
              <a:t>álcool</a:t>
            </a:r>
            <a:endParaRPr lang="en-US" sz="3200" dirty="0">
              <a:ea typeface="ＭＳ Ｐゴシック" pitchFamily="34" charset="-128"/>
            </a:endParaRPr>
          </a:p>
        </p:txBody>
      </p:sp>
      <p:sp>
        <p:nvSpPr>
          <p:cNvPr id="50180" name="Content Placeholder 5"/>
          <p:cNvSpPr>
            <a:spLocks noGrp="1"/>
          </p:cNvSpPr>
          <p:nvPr>
            <p:ph sz="quarter" idx="1"/>
          </p:nvPr>
        </p:nvSpPr>
        <p:spPr>
          <a:xfrm>
            <a:off x="457200" y="1409700"/>
            <a:ext cx="8229600" cy="4525963"/>
          </a:xfrm>
        </p:spPr>
        <p:txBody>
          <a:bodyPr/>
          <a:lstStyle/>
          <a:p>
            <a:pPr marL="0" indent="0" eaLnBrk="1" hangingPunct="1">
              <a:buSzPct val="70000"/>
              <a:buFontTx/>
              <a:buChar char="•"/>
            </a:pPr>
            <a:r>
              <a:rPr lang="en-US" sz="2400" dirty="0"/>
              <a:t> </a:t>
            </a:r>
            <a:r>
              <a:rPr lang="en-US" sz="2400" dirty="0" err="1"/>
              <a:t>Que</a:t>
            </a:r>
            <a:r>
              <a:rPr lang="en-US" sz="2400" dirty="0"/>
              <a:t> </a:t>
            </a:r>
            <a:r>
              <a:rPr lang="en-US" sz="2400" dirty="0" err="1"/>
              <a:t>padrões</a:t>
            </a:r>
            <a:r>
              <a:rPr lang="en-US" sz="2400" dirty="0"/>
              <a:t> </a:t>
            </a:r>
            <a:r>
              <a:rPr lang="en-US" sz="2400" dirty="0" err="1"/>
              <a:t>devem</a:t>
            </a:r>
            <a:r>
              <a:rPr lang="en-US" sz="2400" dirty="0"/>
              <a:t> </a:t>
            </a:r>
            <a:r>
              <a:rPr lang="en-US" sz="2400" dirty="0" err="1"/>
              <a:t>ser</a:t>
            </a:r>
            <a:r>
              <a:rPr lang="en-US" sz="2400" dirty="0"/>
              <a:t> </a:t>
            </a:r>
            <a:r>
              <a:rPr lang="en-US" sz="2400" dirty="0" err="1"/>
              <a:t>identificados</a:t>
            </a:r>
            <a:r>
              <a:rPr lang="en-US" sz="2400" dirty="0"/>
              <a:t>?</a:t>
            </a:r>
            <a:endParaRPr lang="en-US" sz="2800" dirty="0"/>
          </a:p>
          <a:p>
            <a:pPr marL="400050" lvl="1" indent="0" eaLnBrk="1" hangingPunct="1">
              <a:buSzPct val="70000"/>
              <a:buFontTx/>
              <a:buChar char="•"/>
            </a:pPr>
            <a:r>
              <a:rPr lang="en-US" sz="2400" dirty="0"/>
              <a:t> </a:t>
            </a:r>
            <a:r>
              <a:rPr lang="en-US" sz="2400" dirty="0" err="1"/>
              <a:t>Consumo</a:t>
            </a:r>
            <a:r>
              <a:rPr lang="en-US" sz="2400" dirty="0"/>
              <a:t> prejudicial</a:t>
            </a:r>
          </a:p>
          <a:p>
            <a:pPr marL="400050" lvl="1" indent="0" eaLnBrk="1" hangingPunct="1">
              <a:buSzPct val="70000"/>
              <a:buFontTx/>
              <a:buChar char="•"/>
            </a:pPr>
            <a:r>
              <a:rPr lang="en-US" sz="2400" dirty="0"/>
              <a:t> </a:t>
            </a:r>
            <a:r>
              <a:rPr lang="en-US" sz="2400" dirty="0" err="1"/>
              <a:t>Consumo</a:t>
            </a:r>
            <a:r>
              <a:rPr lang="en-US" sz="2400" dirty="0"/>
              <a:t> </a:t>
            </a:r>
            <a:r>
              <a:rPr lang="en-US" sz="2400" dirty="0" err="1"/>
              <a:t>nocivo</a:t>
            </a:r>
            <a:endParaRPr lang="en-US" sz="2400" dirty="0"/>
          </a:p>
          <a:p>
            <a:pPr marL="400050" lvl="1" indent="0" eaLnBrk="1" hangingPunct="1">
              <a:buSzPct val="70000"/>
              <a:buFontTx/>
              <a:buChar char="•"/>
            </a:pPr>
            <a:r>
              <a:rPr lang="en-US" sz="2400" dirty="0"/>
              <a:t> </a:t>
            </a:r>
            <a:r>
              <a:rPr lang="en-US" sz="2400" dirty="0" err="1"/>
              <a:t>Dependência</a:t>
            </a:r>
            <a:endParaRPr lang="en-US" sz="2400" dirty="0"/>
          </a:p>
          <a:p>
            <a:pPr marL="400050" lvl="1" indent="0" eaLnBrk="1" hangingPunct="1">
              <a:buFont typeface="Calibri" pitchFamily="34" charset="0"/>
              <a:buAutoNum type="arabicPeriod"/>
            </a:pPr>
            <a:endParaRPr lang="en-US" sz="2400" dirty="0"/>
          </a:p>
          <a:p>
            <a:pPr marL="0" indent="0" eaLnBrk="1" hangingPunct="1">
              <a:buSzPct val="70000"/>
              <a:buFontTx/>
              <a:buChar char="•"/>
            </a:pPr>
            <a:r>
              <a:rPr lang="en-US" sz="2400" dirty="0"/>
              <a:t> Como </a:t>
            </a:r>
            <a:r>
              <a:rPr lang="en-US" sz="2400" dirty="0" err="1"/>
              <a:t>estes</a:t>
            </a:r>
            <a:r>
              <a:rPr lang="en-US" sz="2400" dirty="0"/>
              <a:t> </a:t>
            </a:r>
            <a:r>
              <a:rPr lang="en-US" sz="2400" dirty="0" err="1"/>
              <a:t>padrões</a:t>
            </a:r>
            <a:r>
              <a:rPr lang="en-US" sz="2400" dirty="0"/>
              <a:t> </a:t>
            </a:r>
            <a:r>
              <a:rPr lang="en-US" sz="2400" dirty="0" err="1"/>
              <a:t>podem</a:t>
            </a:r>
            <a:r>
              <a:rPr lang="en-US" sz="2400" dirty="0"/>
              <a:t> </a:t>
            </a:r>
            <a:r>
              <a:rPr lang="en-US" sz="2400" dirty="0" err="1"/>
              <a:t>ser</a:t>
            </a:r>
            <a:r>
              <a:rPr lang="en-US" sz="2400" dirty="0"/>
              <a:t> </a:t>
            </a:r>
            <a:r>
              <a:rPr lang="en-US" sz="2400" dirty="0" err="1"/>
              <a:t>identificados</a:t>
            </a:r>
            <a:r>
              <a:rPr lang="en-US" sz="2400" dirty="0"/>
              <a:t>?</a:t>
            </a:r>
          </a:p>
          <a:p>
            <a:pPr marL="400050" lvl="1" indent="0" eaLnBrk="1" hangingPunct="1">
              <a:buSzPct val="70000"/>
              <a:buFontTx/>
              <a:buChar char="•"/>
            </a:pPr>
            <a:r>
              <a:rPr lang="en-US" sz="2400" dirty="0"/>
              <a:t> </a:t>
            </a:r>
            <a:r>
              <a:rPr lang="en-US" sz="2400" dirty="0" err="1"/>
              <a:t>faça</a:t>
            </a:r>
            <a:r>
              <a:rPr lang="en-US" sz="2400" dirty="0"/>
              <a:t> </a:t>
            </a:r>
            <a:r>
              <a:rPr lang="en-US" sz="2400" dirty="0" err="1"/>
              <a:t>perguntas</a:t>
            </a:r>
            <a:r>
              <a:rPr lang="en-US" sz="2400" dirty="0"/>
              <a:t> </a:t>
            </a:r>
            <a:r>
              <a:rPr lang="en-US" sz="2400" dirty="0" err="1"/>
              <a:t>sobre</a:t>
            </a:r>
            <a:r>
              <a:rPr lang="en-US" sz="2400" dirty="0"/>
              <a:t> a </a:t>
            </a:r>
            <a:r>
              <a:rPr lang="en-US" sz="2400" dirty="0" err="1"/>
              <a:t>pessoa</a:t>
            </a:r>
            <a:r>
              <a:rPr lang="en-US" sz="2400" dirty="0"/>
              <a:t> e de </a:t>
            </a:r>
            <a:r>
              <a:rPr lang="en-US" sz="2400" dirty="0" err="1"/>
              <a:t>maneira</a:t>
            </a:r>
            <a:r>
              <a:rPr lang="en-US" sz="2400" dirty="0"/>
              <a:t> </a:t>
            </a:r>
            <a:r>
              <a:rPr lang="en-US" sz="2400" dirty="0" err="1"/>
              <a:t>confidencial</a:t>
            </a:r>
            <a:r>
              <a:rPr lang="en-US" sz="2400" dirty="0"/>
              <a:t> (e com </a:t>
            </a:r>
            <a:r>
              <a:rPr lang="en-US" sz="2400" dirty="0" err="1"/>
              <a:t>consentimento</a:t>
            </a:r>
            <a:r>
              <a:rPr lang="en-US" sz="2400" dirty="0"/>
              <a:t>)</a:t>
            </a:r>
          </a:p>
          <a:p>
            <a:pPr marL="400050" lvl="1" indent="0" eaLnBrk="1" hangingPunct="1">
              <a:buSzPct val="70000"/>
              <a:buFontTx/>
              <a:buChar char="•"/>
            </a:pPr>
            <a:r>
              <a:rPr lang="en-US" sz="2400" dirty="0"/>
              <a:t> </a:t>
            </a:r>
            <a:r>
              <a:rPr lang="en-US" sz="2400" dirty="0" err="1"/>
              <a:t>Escute</a:t>
            </a:r>
            <a:r>
              <a:rPr lang="en-US" sz="2400" dirty="0"/>
              <a:t> e procure </a:t>
            </a:r>
            <a:r>
              <a:rPr lang="en-US" sz="2400" dirty="0" err="1"/>
              <a:t>por</a:t>
            </a:r>
            <a:r>
              <a:rPr lang="en-US" sz="2400" dirty="0"/>
              <a:t> </a:t>
            </a:r>
            <a:r>
              <a:rPr lang="en-US" sz="2400" dirty="0" err="1"/>
              <a:t>mais</a:t>
            </a:r>
            <a:r>
              <a:rPr lang="en-US" sz="2400" dirty="0"/>
              <a:t> </a:t>
            </a:r>
            <a:r>
              <a:rPr lang="en-US" sz="2400" dirty="0" err="1"/>
              <a:t>informação</a:t>
            </a:r>
            <a:endParaRPr lang="en-US" sz="2400" dirty="0"/>
          </a:p>
          <a:p>
            <a:pPr marL="400050" lvl="1" indent="0" eaLnBrk="1" hangingPunct="1">
              <a:buSzPct val="70000"/>
              <a:buFontTx/>
              <a:buChar char="•"/>
            </a:pPr>
            <a:r>
              <a:rPr lang="en-US" sz="2400" dirty="0"/>
              <a:t> </a:t>
            </a:r>
            <a:r>
              <a:rPr lang="en-US" sz="2400" dirty="0" err="1"/>
              <a:t>Faça</a:t>
            </a:r>
            <a:r>
              <a:rPr lang="en-US" sz="2400" dirty="0"/>
              <a:t> um </a:t>
            </a:r>
            <a:r>
              <a:rPr lang="en-US" sz="2400" dirty="0" err="1"/>
              <a:t>exame</a:t>
            </a:r>
            <a:r>
              <a:rPr lang="en-US" sz="2400" dirty="0"/>
              <a:t> </a:t>
            </a:r>
            <a:r>
              <a:rPr lang="en-US" sz="2400" dirty="0" err="1"/>
              <a:t>físico</a:t>
            </a:r>
            <a:r>
              <a:rPr lang="en-US" sz="2400" dirty="0"/>
              <a:t> e se </a:t>
            </a:r>
            <a:r>
              <a:rPr lang="en-US" sz="2400" dirty="0" err="1"/>
              <a:t>necessário</a:t>
            </a:r>
            <a:r>
              <a:rPr lang="en-US" sz="2400" dirty="0"/>
              <a:t>, </a:t>
            </a:r>
            <a:r>
              <a:rPr lang="en-US" sz="2400" dirty="0" err="1"/>
              <a:t>peça</a:t>
            </a:r>
            <a:r>
              <a:rPr lang="en-US" sz="2400" dirty="0"/>
              <a:t> </a:t>
            </a:r>
            <a:r>
              <a:rPr lang="en-US" sz="2400" dirty="0" err="1"/>
              <a:t>mais</a:t>
            </a:r>
            <a:r>
              <a:rPr lang="en-US" sz="2400" dirty="0"/>
              <a:t> </a:t>
            </a:r>
            <a:r>
              <a:rPr lang="en-US" sz="2400" dirty="0" err="1"/>
              <a:t>informações</a:t>
            </a:r>
            <a:endParaRPr lang="en-US" sz="2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Footer Placeholder 4"/>
          <p:cNvSpPr txBox="1">
            <a:spLocks noGrp="1"/>
          </p:cNvSpPr>
          <p:nvPr/>
        </p:nvSpPr>
        <p:spPr bwMode="auto">
          <a:xfrm>
            <a:off x="-312738" y="6492875"/>
            <a:ext cx="3802063" cy="365125"/>
          </a:xfrm>
          <a:prstGeom prst="rect">
            <a:avLst/>
          </a:prstGeom>
          <a:noFill/>
          <a:ln w="9525">
            <a:noFill/>
            <a:miter lim="800000"/>
            <a:headEnd/>
            <a:tailEnd/>
          </a:ln>
        </p:spPr>
        <p:txBody>
          <a:bodyPr anchor="ctr"/>
          <a:lstStyle/>
          <a:p>
            <a:pPr algn="ctr"/>
            <a:r>
              <a:rPr lang="en-US" sz="1000">
                <a:solidFill>
                  <a:srgbClr val="777777"/>
                </a:solidFill>
                <a:latin typeface="Calibri" pitchFamily="34" charset="0"/>
              </a:rPr>
              <a:t>mhGAP-IG base course -  field test version 1.00 – May 2012</a:t>
            </a:r>
          </a:p>
        </p:txBody>
      </p:sp>
      <p:sp>
        <p:nvSpPr>
          <p:cNvPr id="78851" name="Slide Number Placeholder 5"/>
          <p:cNvSpPr txBox="1">
            <a:spLocks noGrp="1"/>
          </p:cNvSpPr>
          <p:nvPr/>
        </p:nvSpPr>
        <p:spPr bwMode="auto">
          <a:xfrm>
            <a:off x="3489325" y="6489700"/>
            <a:ext cx="2133600" cy="365125"/>
          </a:xfrm>
          <a:prstGeom prst="rect">
            <a:avLst/>
          </a:prstGeom>
          <a:noFill/>
          <a:ln w="9525">
            <a:noFill/>
            <a:miter lim="800000"/>
            <a:headEnd/>
            <a:tailEnd/>
          </a:ln>
        </p:spPr>
        <p:txBody>
          <a:bodyPr anchor="ctr"/>
          <a:lstStyle/>
          <a:p>
            <a:pPr algn="ctr"/>
            <a:fld id="{B4F6859F-0C6B-4761-AFDE-6A17DB01E339}" type="slidenum">
              <a:rPr lang="en-US" sz="1200">
                <a:solidFill>
                  <a:srgbClr val="898989"/>
                </a:solidFill>
                <a:latin typeface="Calibri" pitchFamily="34" charset="0"/>
              </a:rPr>
              <a:pPr algn="ctr"/>
              <a:t>33</a:t>
            </a:fld>
            <a:endParaRPr lang="en-US" sz="1200">
              <a:solidFill>
                <a:srgbClr val="898989"/>
              </a:solidFill>
              <a:latin typeface="Calibri" pitchFamily="34" charset="0"/>
            </a:endParaRPr>
          </a:p>
        </p:txBody>
      </p:sp>
      <p:sp>
        <p:nvSpPr>
          <p:cNvPr id="78852" name="Title 1"/>
          <p:cNvSpPr>
            <a:spLocks noGrp="1"/>
          </p:cNvSpPr>
          <p:nvPr>
            <p:ph type="title" idx="4294967295"/>
          </p:nvPr>
        </p:nvSpPr>
        <p:spPr/>
        <p:txBody>
          <a:bodyPr/>
          <a:lstStyle/>
          <a:p>
            <a:pPr eaLnBrk="1" hangingPunct="1"/>
            <a:r>
              <a:rPr lang="en-US" sz="3200" dirty="0" err="1"/>
              <a:t>Existe</a:t>
            </a:r>
            <a:r>
              <a:rPr lang="en-US" sz="3200" dirty="0"/>
              <a:t> </a:t>
            </a:r>
            <a:r>
              <a:rPr lang="en-US" sz="3200" dirty="0" err="1"/>
              <a:t>consumo</a:t>
            </a:r>
            <a:r>
              <a:rPr lang="en-US" sz="3200" dirty="0"/>
              <a:t> prejudicial se a </a:t>
            </a:r>
            <a:r>
              <a:rPr lang="en-US" sz="3200" dirty="0" err="1"/>
              <a:t>pessoa</a:t>
            </a:r>
            <a:r>
              <a:rPr lang="en-US" sz="3200" dirty="0"/>
              <a:t> responder SIM a </a:t>
            </a:r>
            <a:r>
              <a:rPr lang="en-US" sz="3200" dirty="0" err="1"/>
              <a:t>qualquer</a:t>
            </a:r>
            <a:r>
              <a:rPr lang="en-US" sz="3200" dirty="0"/>
              <a:t> </a:t>
            </a:r>
            <a:r>
              <a:rPr lang="en-US" sz="3200" dirty="0" err="1"/>
              <a:t>uma</a:t>
            </a:r>
            <a:r>
              <a:rPr lang="en-US" sz="3200" dirty="0"/>
              <a:t> </a:t>
            </a:r>
            <a:r>
              <a:rPr lang="en-US" sz="3200" dirty="0" err="1"/>
              <a:t>destas</a:t>
            </a:r>
            <a:r>
              <a:rPr lang="en-US" sz="3200" dirty="0"/>
              <a:t> </a:t>
            </a:r>
            <a:r>
              <a:rPr lang="en-US" sz="3200" dirty="0" err="1"/>
              <a:t>perguntas</a:t>
            </a:r>
            <a:endParaRPr lang="en-US" sz="3200" dirty="0"/>
          </a:p>
        </p:txBody>
      </p:sp>
      <p:sp>
        <p:nvSpPr>
          <p:cNvPr id="78853" name="Content Placeholder 2"/>
          <p:cNvSpPr>
            <a:spLocks noGrp="1"/>
          </p:cNvSpPr>
          <p:nvPr>
            <p:ph idx="4294967295"/>
          </p:nvPr>
        </p:nvSpPr>
        <p:spPr/>
        <p:txBody>
          <a:bodyPr/>
          <a:lstStyle/>
          <a:p>
            <a:pPr marL="914400" lvl="1" indent="-514350" eaLnBrk="1" hangingPunct="1">
              <a:buFont typeface="Calibri" pitchFamily="34" charset="0"/>
              <a:buAutoNum type="arabicPeriod"/>
            </a:pPr>
            <a:r>
              <a:rPr lang="en-US" sz="2400" dirty="0" err="1"/>
              <a:t>Consumo</a:t>
            </a:r>
            <a:r>
              <a:rPr lang="en-US" sz="2400" dirty="0"/>
              <a:t> de 5 </a:t>
            </a:r>
            <a:r>
              <a:rPr lang="en-US" sz="2400" dirty="0" err="1"/>
              <a:t>ou</a:t>
            </a:r>
            <a:r>
              <a:rPr lang="en-US" sz="2400" dirty="0"/>
              <a:t> </a:t>
            </a:r>
            <a:r>
              <a:rPr lang="en-US" sz="2400" dirty="0" err="1"/>
              <a:t>mais</a:t>
            </a:r>
            <a:r>
              <a:rPr lang="en-US" sz="2400" dirty="0"/>
              <a:t> </a:t>
            </a:r>
            <a:r>
              <a:rPr lang="en-US" sz="2400" dirty="0" err="1"/>
              <a:t>bebidas</a:t>
            </a:r>
            <a:r>
              <a:rPr lang="en-US" sz="2400" dirty="0"/>
              <a:t> </a:t>
            </a:r>
            <a:r>
              <a:rPr lang="en-US" sz="2400" dirty="0" err="1"/>
              <a:t>padrão</a:t>
            </a:r>
            <a:r>
              <a:rPr lang="en-US" sz="2400" dirty="0"/>
              <a:t> </a:t>
            </a:r>
            <a:r>
              <a:rPr lang="en-US" sz="2400" dirty="0" err="1"/>
              <a:t>em</a:t>
            </a:r>
            <a:r>
              <a:rPr lang="en-US" sz="2400" dirty="0"/>
              <a:t> </a:t>
            </a:r>
            <a:r>
              <a:rPr lang="en-US" sz="2400" dirty="0" err="1"/>
              <a:t>qualquer</a:t>
            </a:r>
            <a:r>
              <a:rPr lang="en-US" sz="2400" dirty="0"/>
              <a:t> </a:t>
            </a:r>
            <a:r>
              <a:rPr lang="en-US" sz="2400" dirty="0" err="1"/>
              <a:t>ocasião</a:t>
            </a:r>
            <a:r>
              <a:rPr lang="en-US" sz="2400" dirty="0"/>
              <a:t> </a:t>
            </a:r>
            <a:r>
              <a:rPr lang="en-US" sz="2400" dirty="0" err="1"/>
              <a:t>nos</a:t>
            </a:r>
            <a:r>
              <a:rPr lang="en-US" sz="2400" dirty="0"/>
              <a:t> </a:t>
            </a:r>
            <a:r>
              <a:rPr lang="en-US" sz="2400" dirty="0" err="1"/>
              <a:t>últimos</a:t>
            </a:r>
            <a:r>
              <a:rPr lang="en-US" sz="2400" dirty="0"/>
              <a:t> 12 </a:t>
            </a:r>
            <a:r>
              <a:rPr lang="en-US" sz="2400" dirty="0" err="1"/>
              <a:t>meses</a:t>
            </a:r>
            <a:r>
              <a:rPr lang="en-US" sz="2400" dirty="0"/>
              <a:t>?</a:t>
            </a:r>
          </a:p>
          <a:p>
            <a:pPr marL="914400" lvl="1" indent="-514350" eaLnBrk="1" hangingPunct="1">
              <a:buFont typeface="Calibri" pitchFamily="34" charset="0"/>
              <a:buAutoNum type="arabicPeriod"/>
            </a:pPr>
            <a:r>
              <a:rPr lang="en-US" sz="2400" dirty="0" err="1"/>
              <a:t>Consumiu</a:t>
            </a:r>
            <a:r>
              <a:rPr lang="en-US" sz="2400" dirty="0"/>
              <a:t> </a:t>
            </a:r>
            <a:r>
              <a:rPr lang="en-US" sz="2400" dirty="0" err="1"/>
              <a:t>mais</a:t>
            </a:r>
            <a:r>
              <a:rPr lang="en-US" sz="2400" dirty="0"/>
              <a:t> de 2 drinks </a:t>
            </a:r>
            <a:r>
              <a:rPr lang="en-US" sz="2400" dirty="0" err="1"/>
              <a:t>por</a:t>
            </a:r>
            <a:r>
              <a:rPr lang="en-US" sz="2400" dirty="0"/>
              <a:t> </a:t>
            </a:r>
            <a:r>
              <a:rPr lang="en-US" sz="2400" dirty="0" err="1"/>
              <a:t>dia</a:t>
            </a:r>
            <a:r>
              <a:rPr lang="en-US" sz="2400" dirty="0"/>
              <a:t> </a:t>
            </a:r>
            <a:r>
              <a:rPr lang="en-US" sz="2400" dirty="0" err="1"/>
              <a:t>em</a:t>
            </a:r>
            <a:r>
              <a:rPr lang="en-US" sz="2400" dirty="0"/>
              <a:t> </a:t>
            </a:r>
            <a:r>
              <a:rPr lang="en-US" sz="2400" dirty="0" err="1"/>
              <a:t>média</a:t>
            </a:r>
            <a:r>
              <a:rPr lang="en-US" sz="2400" dirty="0"/>
              <a:t>?</a:t>
            </a:r>
          </a:p>
          <a:p>
            <a:pPr marL="914400" lvl="1" indent="-514350" eaLnBrk="1" hangingPunct="1">
              <a:buFont typeface="Calibri" pitchFamily="34" charset="0"/>
              <a:buAutoNum type="arabicPeriod"/>
            </a:pPr>
            <a:r>
              <a:rPr lang="en-US" sz="2400" dirty="0" err="1"/>
              <a:t>Bebeu</a:t>
            </a:r>
            <a:r>
              <a:rPr lang="en-US" sz="2400" dirty="0"/>
              <a:t> </a:t>
            </a:r>
            <a:r>
              <a:rPr lang="en-US" sz="2400" dirty="0" err="1"/>
              <a:t>todos</a:t>
            </a:r>
            <a:r>
              <a:rPr lang="en-US" sz="2400" dirty="0"/>
              <a:t> </a:t>
            </a:r>
            <a:r>
              <a:rPr lang="en-US" sz="2400" dirty="0" err="1"/>
              <a:t>os</a:t>
            </a:r>
            <a:r>
              <a:rPr lang="en-US" sz="2400" dirty="0"/>
              <a:t> </a:t>
            </a:r>
            <a:r>
              <a:rPr lang="en-US" sz="2400" dirty="0" err="1"/>
              <a:t>dias</a:t>
            </a:r>
            <a:r>
              <a:rPr lang="en-US" sz="2400" dirty="0"/>
              <a:t> da </a:t>
            </a:r>
            <a:r>
              <a:rPr lang="en-US" sz="2400" dirty="0" err="1"/>
              <a:t>semana</a:t>
            </a:r>
            <a:r>
              <a:rPr lang="en-US" sz="2400" dirty="0"/>
              <a:t>?</a:t>
            </a:r>
          </a:p>
          <a:p>
            <a:pPr marL="914400" lvl="1" indent="-514350" eaLnBrk="1" hangingPunct="1">
              <a:lnSpc>
                <a:spcPct val="120000"/>
              </a:lnSpc>
              <a:buFont typeface="Calibri" pitchFamily="34" charset="0"/>
              <a:buAutoNum type="arabicPeriod" startAt="4"/>
            </a:pPr>
            <a:r>
              <a:rPr lang="en-US" sz="2400" dirty="0" err="1"/>
              <a:t>Você</a:t>
            </a:r>
            <a:r>
              <a:rPr lang="en-US" sz="2400" dirty="0"/>
              <a:t> </a:t>
            </a:r>
            <a:r>
              <a:rPr lang="en-US" sz="2400" dirty="0" err="1"/>
              <a:t>bebe</a:t>
            </a:r>
            <a:r>
              <a:rPr lang="en-US" sz="2400" dirty="0"/>
              <a:t> </a:t>
            </a:r>
            <a:r>
              <a:rPr lang="en-US" sz="2400" dirty="0" err="1"/>
              <a:t>quando</a:t>
            </a:r>
            <a:endParaRPr lang="en-US" sz="2400" dirty="0"/>
          </a:p>
          <a:p>
            <a:pPr marL="1314450" lvl="2" indent="-514350" eaLnBrk="1" hangingPunct="1">
              <a:lnSpc>
                <a:spcPct val="90000"/>
              </a:lnSpc>
              <a:buSzPct val="70000"/>
              <a:buFontTx/>
              <a:buChar char="•"/>
            </a:pPr>
            <a:r>
              <a:rPr lang="en-US" dirty="0"/>
              <a:t>Dirige </a:t>
            </a:r>
            <a:r>
              <a:rPr lang="en-US" dirty="0" err="1"/>
              <a:t>ou</a:t>
            </a:r>
            <a:r>
              <a:rPr lang="en-US" dirty="0"/>
              <a:t> </a:t>
            </a:r>
            <a:r>
              <a:rPr lang="en-US" dirty="0" err="1"/>
              <a:t>uso</a:t>
            </a:r>
            <a:r>
              <a:rPr lang="en-US" dirty="0"/>
              <a:t> </a:t>
            </a:r>
            <a:r>
              <a:rPr lang="en-US" dirty="0" err="1"/>
              <a:t>maquinaria</a:t>
            </a:r>
            <a:r>
              <a:rPr lang="en-US" dirty="0"/>
              <a:t>?</a:t>
            </a:r>
          </a:p>
          <a:p>
            <a:pPr marL="1314450" lvl="2" indent="-514350" eaLnBrk="1" hangingPunct="1">
              <a:lnSpc>
                <a:spcPct val="90000"/>
              </a:lnSpc>
              <a:buSzPct val="70000"/>
              <a:buFontTx/>
              <a:buChar char="•"/>
            </a:pPr>
            <a:r>
              <a:rPr lang="en-US" dirty="0" err="1"/>
              <a:t>Pode</a:t>
            </a:r>
            <a:r>
              <a:rPr lang="en-US" dirty="0"/>
              <a:t> </a:t>
            </a:r>
            <a:r>
              <a:rPr lang="en-US" dirty="0" err="1"/>
              <a:t>estar</a:t>
            </a:r>
            <a:r>
              <a:rPr lang="en-US" dirty="0"/>
              <a:t> </a:t>
            </a:r>
            <a:r>
              <a:rPr lang="en-US" dirty="0" err="1"/>
              <a:t>grávida</a:t>
            </a:r>
            <a:r>
              <a:rPr lang="en-US" dirty="0"/>
              <a:t> </a:t>
            </a:r>
            <a:r>
              <a:rPr lang="en-US" dirty="0" err="1"/>
              <a:t>ou</a:t>
            </a:r>
            <a:r>
              <a:rPr lang="en-US" dirty="0"/>
              <a:t> </a:t>
            </a:r>
            <a:r>
              <a:rPr lang="en-US" dirty="0" err="1"/>
              <a:t>planeja</a:t>
            </a:r>
            <a:r>
              <a:rPr lang="en-US" dirty="0"/>
              <a:t> </a:t>
            </a:r>
            <a:r>
              <a:rPr lang="en-US" dirty="0" err="1"/>
              <a:t>ficar</a:t>
            </a:r>
            <a:r>
              <a:rPr lang="en-US" dirty="0"/>
              <a:t>?</a:t>
            </a:r>
            <a:r>
              <a:rPr lang="en-US" b="1" dirty="0">
                <a:solidFill>
                  <a:srgbClr val="FF0000"/>
                </a:solidFill>
              </a:rPr>
              <a:t> </a:t>
            </a:r>
          </a:p>
          <a:p>
            <a:pPr marL="1314450" lvl="2" indent="-514350" eaLnBrk="1" hangingPunct="1">
              <a:lnSpc>
                <a:spcPct val="90000"/>
              </a:lnSpc>
              <a:buSzPct val="70000"/>
              <a:buFontTx/>
              <a:buChar char="•"/>
            </a:pPr>
            <a:r>
              <a:rPr lang="en-US" dirty="0"/>
              <a:t>Contra </a:t>
            </a:r>
            <a:r>
              <a:rPr lang="en-US" dirty="0" err="1"/>
              <a:t>indicação</a:t>
            </a:r>
            <a:r>
              <a:rPr lang="en-US" dirty="0"/>
              <a:t> </a:t>
            </a:r>
            <a:r>
              <a:rPr lang="en-US" dirty="0" err="1"/>
              <a:t>médica</a:t>
            </a:r>
            <a:r>
              <a:rPr lang="en-US" dirty="0"/>
              <a:t> </a:t>
            </a:r>
            <a:r>
              <a:rPr lang="en-US" dirty="0" err="1"/>
              <a:t>existente</a:t>
            </a:r>
            <a:r>
              <a:rPr lang="en-US" dirty="0"/>
              <a:t>?</a:t>
            </a:r>
          </a:p>
          <a:p>
            <a:pPr marL="1314450" lvl="2" indent="-514350" eaLnBrk="1" hangingPunct="1">
              <a:lnSpc>
                <a:spcPct val="90000"/>
              </a:lnSpc>
              <a:buSzPct val="70000"/>
              <a:buFontTx/>
              <a:buChar char="•"/>
            </a:pPr>
            <a:r>
              <a:rPr lang="en-US" dirty="0" err="1"/>
              <a:t>Usa</a:t>
            </a:r>
            <a:r>
              <a:rPr lang="en-US" dirty="0"/>
              <a:t> </a:t>
            </a:r>
            <a:r>
              <a:rPr lang="en-US" dirty="0" err="1"/>
              <a:t>medicações</a:t>
            </a:r>
            <a:r>
              <a:rPr lang="en-US" dirty="0"/>
              <a:t> </a:t>
            </a:r>
            <a:r>
              <a:rPr lang="en-US" dirty="0" err="1"/>
              <a:t>que</a:t>
            </a:r>
            <a:r>
              <a:rPr lang="en-US" dirty="0"/>
              <a:t> </a:t>
            </a:r>
            <a:r>
              <a:rPr lang="en-US" dirty="0" err="1"/>
              <a:t>interagem</a:t>
            </a:r>
            <a:r>
              <a:rPr lang="en-US" dirty="0"/>
              <a:t> com </a:t>
            </a:r>
            <a:r>
              <a:rPr lang="en-US" dirty="0" err="1"/>
              <a:t>álcool</a:t>
            </a:r>
            <a:r>
              <a:rPr lang="en-US" dirty="0"/>
              <a:t>, </a:t>
            </a:r>
            <a:r>
              <a:rPr lang="en-US" dirty="0" err="1"/>
              <a:t>tal</a:t>
            </a:r>
            <a:r>
              <a:rPr lang="en-US" dirty="0"/>
              <a:t> </a:t>
            </a:r>
            <a:r>
              <a:rPr lang="en-US" dirty="0" err="1"/>
              <a:t>como</a:t>
            </a:r>
            <a:r>
              <a:rPr lang="en-US" dirty="0"/>
              <a:t> </a:t>
            </a:r>
            <a:r>
              <a:rPr lang="en-US" dirty="0" err="1"/>
              <a:t>sedativos</a:t>
            </a:r>
            <a:r>
              <a:rPr lang="en-US" dirty="0"/>
              <a:t>, </a:t>
            </a:r>
            <a:r>
              <a:rPr lang="en-US" dirty="0" err="1"/>
              <a:t>analgésicos</a:t>
            </a:r>
            <a:r>
              <a:rPr lang="en-US" dirty="0"/>
              <a:t> e anti-</a:t>
            </a:r>
            <a:r>
              <a:rPr lang="en-US" dirty="0" err="1"/>
              <a:t>hipertensivos</a:t>
            </a:r>
            <a:r>
              <a:rPr lang="en-US" dirty="0"/>
              <a:t>?</a:t>
            </a:r>
          </a:p>
        </p:txBody>
      </p:sp>
    </p:spTree>
    <p:extLst>
      <p:ext uri="{BB962C8B-B14F-4D97-AF65-F5344CB8AC3E}">
        <p14:creationId xmlns:p14="http://schemas.microsoft.com/office/powerpoint/2010/main" val="14101207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p:cNvSpPr>
          <p:nvPr>
            <p:ph type="title" idx="4294967295"/>
          </p:nvPr>
        </p:nvSpPr>
        <p:spPr/>
        <p:txBody>
          <a:bodyPr/>
          <a:lstStyle/>
          <a:p>
            <a:r>
              <a:rPr lang="en-US" dirty="0"/>
              <a:t>PERGUNTAS DO AUDIT(4-10)</a:t>
            </a:r>
          </a:p>
        </p:txBody>
      </p:sp>
      <p:sp>
        <p:nvSpPr>
          <p:cNvPr id="82947" name="Rectangle 3"/>
          <p:cNvSpPr>
            <a:spLocks noGrp="1"/>
          </p:cNvSpPr>
          <p:nvPr>
            <p:ph type="body" idx="4294967295"/>
          </p:nvPr>
        </p:nvSpPr>
        <p:spPr/>
        <p:txBody>
          <a:bodyPr/>
          <a:lstStyle/>
          <a:p>
            <a:pPr>
              <a:lnSpc>
                <a:spcPct val="90000"/>
              </a:lnSpc>
            </a:pPr>
            <a:r>
              <a:rPr lang="en-US" sz="2400" dirty="0"/>
              <a:t>Com </a:t>
            </a:r>
            <a:r>
              <a:rPr lang="en-US" sz="2400" dirty="0" err="1"/>
              <a:t>que</a:t>
            </a:r>
            <a:r>
              <a:rPr lang="en-US" sz="2400" dirty="0"/>
              <a:t> </a:t>
            </a:r>
            <a:r>
              <a:rPr lang="en-US" sz="2400" dirty="0" err="1"/>
              <a:t>frequência</a:t>
            </a:r>
            <a:r>
              <a:rPr lang="en-US" sz="2400" dirty="0"/>
              <a:t> </a:t>
            </a:r>
            <a:r>
              <a:rPr lang="en-US" sz="2400" dirty="0" err="1"/>
              <a:t>nos</a:t>
            </a:r>
            <a:r>
              <a:rPr lang="en-US" sz="2400" dirty="0"/>
              <a:t> </a:t>
            </a:r>
            <a:r>
              <a:rPr lang="en-US" sz="2400" dirty="0" err="1"/>
              <a:t>últimos</a:t>
            </a:r>
            <a:r>
              <a:rPr lang="en-US" sz="2400" dirty="0"/>
              <a:t> 12 </a:t>
            </a:r>
            <a:r>
              <a:rPr lang="en-US" sz="2400" dirty="0" err="1"/>
              <a:t>meses</a:t>
            </a:r>
            <a:r>
              <a:rPr lang="en-US" sz="2400" dirty="0"/>
              <a:t> </a:t>
            </a:r>
            <a:r>
              <a:rPr lang="en-US" sz="2400" dirty="0" err="1"/>
              <a:t>você</a:t>
            </a:r>
            <a:r>
              <a:rPr lang="en-US" sz="2400" dirty="0"/>
              <a:t> </a:t>
            </a:r>
            <a:r>
              <a:rPr lang="en-US" sz="2400" dirty="0" err="1"/>
              <a:t>notou</a:t>
            </a:r>
            <a:r>
              <a:rPr lang="en-US" sz="2400" dirty="0"/>
              <a:t> </a:t>
            </a:r>
            <a:r>
              <a:rPr lang="en-US" sz="2400" dirty="0" err="1"/>
              <a:t>que</a:t>
            </a:r>
            <a:r>
              <a:rPr lang="en-US" sz="2400" dirty="0"/>
              <a:t> </a:t>
            </a:r>
            <a:r>
              <a:rPr lang="en-US" sz="2400" dirty="0" err="1"/>
              <a:t>não</a:t>
            </a:r>
            <a:r>
              <a:rPr lang="en-US" sz="2400" dirty="0"/>
              <a:t> </a:t>
            </a:r>
            <a:r>
              <a:rPr lang="en-US" sz="2400" dirty="0" err="1"/>
              <a:t>conseguia</a:t>
            </a:r>
            <a:r>
              <a:rPr lang="en-US" sz="2400" dirty="0"/>
              <a:t> </a:t>
            </a:r>
            <a:r>
              <a:rPr lang="en-US" sz="2400" dirty="0" err="1"/>
              <a:t>parar</a:t>
            </a:r>
            <a:r>
              <a:rPr lang="en-US" sz="2400" dirty="0"/>
              <a:t> de </a:t>
            </a:r>
            <a:r>
              <a:rPr lang="en-US" sz="2400" dirty="0" err="1"/>
              <a:t>beber</a:t>
            </a:r>
            <a:r>
              <a:rPr lang="en-US" sz="2400" dirty="0"/>
              <a:t> </a:t>
            </a:r>
            <a:r>
              <a:rPr lang="en-US" sz="2400" dirty="0" err="1"/>
              <a:t>depois</a:t>
            </a:r>
            <a:r>
              <a:rPr lang="en-US" sz="2400" dirty="0"/>
              <a:t> de </a:t>
            </a:r>
            <a:r>
              <a:rPr lang="en-US" sz="2400" dirty="0" err="1"/>
              <a:t>ter</a:t>
            </a:r>
            <a:r>
              <a:rPr lang="en-US" sz="2400" dirty="0"/>
              <a:t> </a:t>
            </a:r>
            <a:r>
              <a:rPr lang="en-US" sz="2400" dirty="0" err="1"/>
              <a:t>começado</a:t>
            </a:r>
            <a:r>
              <a:rPr lang="en-US" sz="2400" dirty="0"/>
              <a:t>?</a:t>
            </a:r>
          </a:p>
          <a:p>
            <a:pPr>
              <a:lnSpc>
                <a:spcPct val="90000"/>
              </a:lnSpc>
            </a:pPr>
            <a:r>
              <a:rPr lang="en-US" sz="2400" dirty="0"/>
              <a:t>Com </a:t>
            </a:r>
            <a:r>
              <a:rPr lang="en-US" sz="2400" dirty="0" err="1"/>
              <a:t>que</a:t>
            </a:r>
            <a:r>
              <a:rPr lang="en-US" sz="2400" dirty="0"/>
              <a:t> </a:t>
            </a:r>
            <a:r>
              <a:rPr lang="en-US" sz="2400" dirty="0" err="1"/>
              <a:t>frequência</a:t>
            </a:r>
            <a:r>
              <a:rPr lang="en-US" sz="2400" dirty="0"/>
              <a:t> </a:t>
            </a:r>
            <a:r>
              <a:rPr lang="en-US" sz="2400" dirty="0" err="1"/>
              <a:t>você</a:t>
            </a:r>
            <a:r>
              <a:rPr lang="en-US" sz="2400" dirty="0"/>
              <a:t> </a:t>
            </a:r>
            <a:r>
              <a:rPr lang="en-US" sz="2400" dirty="0" err="1"/>
              <a:t>não</a:t>
            </a:r>
            <a:r>
              <a:rPr lang="en-US" sz="2400" dirty="0"/>
              <a:t> </a:t>
            </a:r>
            <a:r>
              <a:rPr lang="en-US" sz="2400" dirty="0" err="1"/>
              <a:t>pode</a:t>
            </a:r>
            <a:r>
              <a:rPr lang="en-US" sz="2400" dirty="0"/>
              <a:t> </a:t>
            </a:r>
            <a:r>
              <a:rPr lang="en-US" sz="2400" dirty="0" err="1"/>
              <a:t>cumprir</a:t>
            </a:r>
            <a:r>
              <a:rPr lang="en-US" sz="2400" dirty="0"/>
              <a:t> com </a:t>
            </a:r>
            <a:r>
              <a:rPr lang="en-US" sz="2400" dirty="0" err="1"/>
              <a:t>compromissos</a:t>
            </a:r>
            <a:r>
              <a:rPr lang="en-US" sz="2400" dirty="0"/>
              <a:t> </a:t>
            </a:r>
            <a:r>
              <a:rPr lang="en-US" sz="2400" dirty="0" err="1"/>
              <a:t>ou</a:t>
            </a:r>
            <a:r>
              <a:rPr lang="en-US" sz="2400" dirty="0"/>
              <a:t> </a:t>
            </a:r>
            <a:r>
              <a:rPr lang="en-US" sz="2400" dirty="0" err="1"/>
              <a:t>expectativas</a:t>
            </a:r>
            <a:r>
              <a:rPr lang="en-US" sz="2400" dirty="0"/>
              <a:t> </a:t>
            </a:r>
            <a:r>
              <a:rPr lang="en-US" sz="2400" dirty="0" err="1"/>
              <a:t>por</a:t>
            </a:r>
            <a:r>
              <a:rPr lang="en-US" sz="2400" dirty="0"/>
              <a:t> causa do </a:t>
            </a:r>
            <a:r>
              <a:rPr lang="en-US" sz="2400" dirty="0" err="1"/>
              <a:t>seu</a:t>
            </a:r>
            <a:r>
              <a:rPr lang="en-US" sz="2400" dirty="0"/>
              <a:t> </a:t>
            </a:r>
            <a:r>
              <a:rPr lang="en-US" sz="2400" dirty="0" err="1"/>
              <a:t>consumo</a:t>
            </a:r>
            <a:r>
              <a:rPr lang="en-US" sz="2400" dirty="0"/>
              <a:t>?</a:t>
            </a:r>
          </a:p>
          <a:p>
            <a:pPr>
              <a:lnSpc>
                <a:spcPct val="90000"/>
              </a:lnSpc>
            </a:pPr>
            <a:r>
              <a:rPr lang="en-US" sz="2400" dirty="0"/>
              <a:t>Com </a:t>
            </a:r>
            <a:r>
              <a:rPr lang="en-US" sz="2400" dirty="0" err="1"/>
              <a:t>que</a:t>
            </a:r>
            <a:r>
              <a:rPr lang="en-US" sz="2400" dirty="0"/>
              <a:t> </a:t>
            </a:r>
            <a:r>
              <a:rPr lang="en-US" sz="2400" dirty="0" err="1"/>
              <a:t>frequência</a:t>
            </a:r>
            <a:r>
              <a:rPr lang="en-US" sz="2400" dirty="0"/>
              <a:t> </a:t>
            </a:r>
            <a:r>
              <a:rPr lang="en-US" sz="2400" dirty="0" err="1"/>
              <a:t>você</a:t>
            </a:r>
            <a:r>
              <a:rPr lang="en-US" sz="2400" dirty="0"/>
              <a:t> </a:t>
            </a:r>
            <a:r>
              <a:rPr lang="en-US" sz="2400" dirty="0" err="1"/>
              <a:t>precisou</a:t>
            </a:r>
            <a:r>
              <a:rPr lang="en-US" sz="2400" dirty="0"/>
              <a:t> de um drink de </a:t>
            </a:r>
            <a:r>
              <a:rPr lang="en-US" sz="2400" dirty="0" err="1"/>
              <a:t>manhã</a:t>
            </a:r>
            <a:r>
              <a:rPr lang="en-US" sz="2400" dirty="0"/>
              <a:t> para </a:t>
            </a:r>
            <a:r>
              <a:rPr lang="en-US" sz="2400" dirty="0" err="1"/>
              <a:t>conseguir</a:t>
            </a:r>
            <a:r>
              <a:rPr lang="en-US" sz="2400" dirty="0"/>
              <a:t> </a:t>
            </a:r>
            <a:r>
              <a:rPr lang="en-US" sz="2400" dirty="0" err="1"/>
              <a:t>fazer</a:t>
            </a:r>
            <a:r>
              <a:rPr lang="en-US" sz="2400" dirty="0"/>
              <a:t> as </a:t>
            </a:r>
            <a:r>
              <a:rPr lang="en-US" sz="2400" dirty="0" err="1"/>
              <a:t>coisas</a:t>
            </a:r>
            <a:r>
              <a:rPr lang="en-US" sz="2400" dirty="0"/>
              <a:t> </a:t>
            </a:r>
            <a:r>
              <a:rPr lang="en-US" sz="2400" dirty="0" err="1"/>
              <a:t>ou</a:t>
            </a:r>
            <a:r>
              <a:rPr lang="en-US" sz="2400" dirty="0"/>
              <a:t> se </a:t>
            </a:r>
            <a:r>
              <a:rPr lang="en-US" sz="2400" dirty="0" err="1"/>
              <a:t>acalmar</a:t>
            </a:r>
            <a:r>
              <a:rPr lang="en-US" sz="2400" dirty="0"/>
              <a:t>?</a:t>
            </a:r>
          </a:p>
          <a:p>
            <a:pPr>
              <a:lnSpc>
                <a:spcPct val="90000"/>
              </a:lnSpc>
            </a:pPr>
            <a:r>
              <a:rPr lang="en-US" sz="2400" dirty="0"/>
              <a:t>Com </a:t>
            </a:r>
            <a:r>
              <a:rPr lang="en-US" sz="2400" dirty="0" err="1"/>
              <a:t>que</a:t>
            </a:r>
            <a:r>
              <a:rPr lang="en-US" sz="2400" dirty="0"/>
              <a:t> </a:t>
            </a:r>
            <a:r>
              <a:rPr lang="en-US" sz="2400" dirty="0" err="1"/>
              <a:t>frequência</a:t>
            </a:r>
            <a:r>
              <a:rPr lang="en-US" sz="2400" dirty="0"/>
              <a:t> </a:t>
            </a:r>
            <a:r>
              <a:rPr lang="en-US" sz="2400" dirty="0" err="1"/>
              <a:t>você</a:t>
            </a:r>
            <a:r>
              <a:rPr lang="en-US" sz="2400" dirty="0"/>
              <a:t> se </a:t>
            </a:r>
            <a:r>
              <a:rPr lang="en-US" sz="2400" dirty="0" err="1"/>
              <a:t>sentiu</a:t>
            </a:r>
            <a:r>
              <a:rPr lang="en-US" sz="2400" dirty="0"/>
              <a:t> </a:t>
            </a:r>
            <a:r>
              <a:rPr lang="en-US" sz="2400" dirty="0" err="1"/>
              <a:t>culpado</a:t>
            </a:r>
            <a:r>
              <a:rPr lang="en-US" sz="2400" dirty="0"/>
              <a:t>/a </a:t>
            </a:r>
            <a:r>
              <a:rPr lang="en-US" sz="2400" dirty="0" err="1"/>
              <a:t>pelo</a:t>
            </a:r>
            <a:r>
              <a:rPr lang="en-US" sz="2400" dirty="0"/>
              <a:t> </a:t>
            </a:r>
            <a:r>
              <a:rPr lang="en-US" sz="2400" dirty="0" err="1"/>
              <a:t>seu</a:t>
            </a:r>
            <a:r>
              <a:rPr lang="en-US" sz="2400" dirty="0"/>
              <a:t> </a:t>
            </a:r>
            <a:r>
              <a:rPr lang="en-US" sz="2400" dirty="0" err="1"/>
              <a:t>consumo</a:t>
            </a:r>
            <a:r>
              <a:rPr lang="en-US" sz="2400" dirty="0"/>
              <a:t>?</a:t>
            </a:r>
          </a:p>
          <a:p>
            <a:pPr>
              <a:lnSpc>
                <a:spcPct val="90000"/>
              </a:lnSpc>
            </a:pPr>
            <a:r>
              <a:rPr lang="en-US" sz="2400" dirty="0"/>
              <a:t>Com </a:t>
            </a:r>
            <a:r>
              <a:rPr lang="en-US" sz="2400" dirty="0" err="1"/>
              <a:t>que</a:t>
            </a:r>
            <a:r>
              <a:rPr lang="en-US" sz="2400" dirty="0"/>
              <a:t> </a:t>
            </a:r>
            <a:r>
              <a:rPr lang="en-US" sz="2400" dirty="0" err="1"/>
              <a:t>frequência</a:t>
            </a:r>
            <a:r>
              <a:rPr lang="en-US" sz="2400" dirty="0"/>
              <a:t> </a:t>
            </a:r>
            <a:r>
              <a:rPr lang="en-US" sz="2400" dirty="0" err="1"/>
              <a:t>você</a:t>
            </a:r>
            <a:r>
              <a:rPr lang="en-US" sz="2400" dirty="0"/>
              <a:t> </a:t>
            </a:r>
            <a:r>
              <a:rPr lang="en-US" sz="2400" dirty="0" err="1"/>
              <a:t>teve</a:t>
            </a:r>
            <a:r>
              <a:rPr lang="en-US" sz="2400" dirty="0"/>
              <a:t> um blackout?</a:t>
            </a:r>
          </a:p>
          <a:p>
            <a:pPr>
              <a:lnSpc>
                <a:spcPct val="90000"/>
              </a:lnSpc>
            </a:pPr>
            <a:r>
              <a:rPr lang="en-US" sz="2400" dirty="0" err="1"/>
              <a:t>você</a:t>
            </a:r>
            <a:r>
              <a:rPr lang="en-US" sz="2400" dirty="0"/>
              <a:t> </a:t>
            </a:r>
            <a:r>
              <a:rPr lang="en-US" sz="2400" dirty="0" err="1"/>
              <a:t>teve</a:t>
            </a:r>
            <a:r>
              <a:rPr lang="en-US" sz="2400" dirty="0"/>
              <a:t> </a:t>
            </a:r>
            <a:r>
              <a:rPr lang="en-US" sz="2400" dirty="0" err="1"/>
              <a:t>alguma</a:t>
            </a:r>
            <a:r>
              <a:rPr lang="en-US" sz="2400" dirty="0"/>
              <a:t> </a:t>
            </a:r>
            <a:r>
              <a:rPr lang="en-US" sz="2400" dirty="0" err="1"/>
              <a:t>lesão</a:t>
            </a:r>
            <a:r>
              <a:rPr lang="en-US" sz="2400" dirty="0"/>
              <a:t> </a:t>
            </a:r>
            <a:r>
              <a:rPr lang="en-US" sz="2400" dirty="0" err="1"/>
              <a:t>ou</a:t>
            </a:r>
            <a:r>
              <a:rPr lang="en-US" sz="2400" dirty="0"/>
              <a:t> </a:t>
            </a:r>
            <a:r>
              <a:rPr lang="en-US" sz="2400" dirty="0" err="1"/>
              <a:t>lesionou</a:t>
            </a:r>
            <a:r>
              <a:rPr lang="en-US" sz="2400" dirty="0"/>
              <a:t> </a:t>
            </a:r>
            <a:r>
              <a:rPr lang="en-US" sz="2400" dirty="0" err="1"/>
              <a:t>alguém</a:t>
            </a:r>
            <a:r>
              <a:rPr lang="en-US" sz="2400" dirty="0"/>
              <a:t> </a:t>
            </a:r>
            <a:r>
              <a:rPr lang="en-US" sz="2400" dirty="0" err="1"/>
              <a:t>por</a:t>
            </a:r>
            <a:r>
              <a:rPr lang="en-US" sz="2400" dirty="0"/>
              <a:t> causa do </a:t>
            </a:r>
            <a:r>
              <a:rPr lang="en-US" sz="2400" dirty="0" err="1"/>
              <a:t>seu</a:t>
            </a:r>
            <a:r>
              <a:rPr lang="en-US" sz="2400" dirty="0"/>
              <a:t> </a:t>
            </a:r>
            <a:r>
              <a:rPr lang="en-US" sz="2400" dirty="0" err="1"/>
              <a:t>consumo</a:t>
            </a:r>
            <a:r>
              <a:rPr lang="en-US" sz="2400" dirty="0"/>
              <a:t>?</a:t>
            </a:r>
          </a:p>
          <a:p>
            <a:pPr>
              <a:lnSpc>
                <a:spcPct val="90000"/>
              </a:lnSpc>
            </a:pPr>
            <a:r>
              <a:rPr lang="en-US" sz="2400" dirty="0" err="1"/>
              <a:t>Algum</a:t>
            </a:r>
            <a:r>
              <a:rPr lang="en-US" sz="2400" dirty="0"/>
              <a:t> amigo/a, medico/a, familiar </a:t>
            </a:r>
            <a:r>
              <a:rPr lang="en-US" sz="2400" dirty="0" err="1"/>
              <a:t>esteve</a:t>
            </a:r>
            <a:r>
              <a:rPr lang="en-US" sz="2400" dirty="0"/>
              <a:t> </a:t>
            </a:r>
            <a:r>
              <a:rPr lang="en-US" sz="2400" dirty="0" err="1"/>
              <a:t>preocupado</a:t>
            </a:r>
            <a:r>
              <a:rPr lang="en-US" sz="2400" dirty="0"/>
              <a:t> com o </a:t>
            </a:r>
            <a:r>
              <a:rPr lang="en-US" sz="2400" dirty="0" err="1"/>
              <a:t>seu</a:t>
            </a:r>
            <a:r>
              <a:rPr lang="en-US" sz="2400" dirty="0"/>
              <a:t> </a:t>
            </a:r>
            <a:r>
              <a:rPr lang="en-US" sz="2400" dirty="0" err="1"/>
              <a:t>consumo</a:t>
            </a:r>
            <a:r>
              <a:rPr lang="en-US" sz="2400" dirty="0"/>
              <a:t> de </a:t>
            </a:r>
            <a:r>
              <a:rPr lang="en-US" sz="2400" dirty="0" err="1"/>
              <a:t>álcool</a:t>
            </a:r>
            <a:r>
              <a:rPr lang="en-US" sz="2400" dirty="0"/>
              <a:t>?</a:t>
            </a:r>
          </a:p>
        </p:txBody>
      </p:sp>
    </p:spTree>
    <p:extLst>
      <p:ext uri="{BB962C8B-B14F-4D97-AF65-F5344CB8AC3E}">
        <p14:creationId xmlns:p14="http://schemas.microsoft.com/office/powerpoint/2010/main" val="9636434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p:cNvSpPr>
          <p:nvPr>
            <p:ph type="title" idx="4294967295"/>
          </p:nvPr>
        </p:nvSpPr>
        <p:spPr/>
        <p:txBody>
          <a:bodyPr/>
          <a:lstStyle/>
          <a:p>
            <a:r>
              <a:rPr lang="en-US" dirty="0" err="1"/>
              <a:t>Níveis</a:t>
            </a:r>
            <a:r>
              <a:rPr lang="en-US" dirty="0"/>
              <a:t> de </a:t>
            </a:r>
            <a:r>
              <a:rPr lang="en-US" dirty="0" err="1"/>
              <a:t>risco</a:t>
            </a:r>
            <a:r>
              <a:rPr lang="en-US" dirty="0"/>
              <a:t> de </a:t>
            </a:r>
            <a:r>
              <a:rPr lang="en-US" dirty="0" err="1"/>
              <a:t>acordo</a:t>
            </a:r>
            <a:r>
              <a:rPr lang="en-US" dirty="0"/>
              <a:t> com o AUDIT</a:t>
            </a:r>
          </a:p>
        </p:txBody>
      </p:sp>
      <p:pic>
        <p:nvPicPr>
          <p:cNvPr id="49155" name="Picture 10" descr="MC900391806[1]"/>
          <p:cNvPicPr>
            <a:picLocks noChangeAspect="1" noChangeArrowheads="1"/>
          </p:cNvPicPr>
          <p:nvPr/>
        </p:nvPicPr>
        <p:blipFill>
          <a:blip r:embed="rId3"/>
          <a:srcRect/>
          <a:stretch>
            <a:fillRect/>
          </a:stretch>
        </p:blipFill>
        <p:spPr bwMode="auto">
          <a:xfrm>
            <a:off x="3557588" y="2057400"/>
            <a:ext cx="3929062" cy="3657600"/>
          </a:xfrm>
          <a:prstGeom prst="rect">
            <a:avLst/>
          </a:prstGeom>
          <a:noFill/>
          <a:ln w="9525">
            <a:noFill/>
            <a:miter lim="800000"/>
            <a:headEnd/>
            <a:tailEnd/>
          </a:ln>
        </p:spPr>
      </p:pic>
      <p:sp>
        <p:nvSpPr>
          <p:cNvPr id="49156" name="Text Box 11"/>
          <p:cNvSpPr txBox="1">
            <a:spLocks noChangeArrowheads="1"/>
          </p:cNvSpPr>
          <p:nvPr/>
        </p:nvSpPr>
        <p:spPr bwMode="auto">
          <a:xfrm>
            <a:off x="860425" y="2617788"/>
            <a:ext cx="3211135" cy="369332"/>
          </a:xfrm>
          <a:prstGeom prst="rect">
            <a:avLst/>
          </a:prstGeom>
          <a:noFill/>
          <a:ln w="9525">
            <a:noFill/>
            <a:miter lim="800000"/>
            <a:headEnd/>
            <a:tailEnd/>
          </a:ln>
        </p:spPr>
        <p:txBody>
          <a:bodyPr wrap="none">
            <a:spAutoFit/>
          </a:bodyPr>
          <a:lstStyle/>
          <a:p>
            <a:pPr defTabSz="914400"/>
            <a:r>
              <a:rPr lang="en-US" dirty="0" err="1"/>
              <a:t>Consumo</a:t>
            </a:r>
            <a:r>
              <a:rPr lang="en-US" dirty="0"/>
              <a:t> de </a:t>
            </a:r>
            <a:r>
              <a:rPr lang="en-US" dirty="0" err="1"/>
              <a:t>baixo</a:t>
            </a:r>
            <a:r>
              <a:rPr lang="en-US" dirty="0"/>
              <a:t> </a:t>
            </a:r>
            <a:r>
              <a:rPr lang="en-US" dirty="0" err="1"/>
              <a:t>risco</a:t>
            </a:r>
            <a:r>
              <a:rPr lang="en-US" dirty="0"/>
              <a:t> (0-7)</a:t>
            </a:r>
          </a:p>
        </p:txBody>
      </p:sp>
      <p:sp>
        <p:nvSpPr>
          <p:cNvPr id="49157" name="Text Box 12"/>
          <p:cNvSpPr txBox="1">
            <a:spLocks noChangeArrowheads="1"/>
          </p:cNvSpPr>
          <p:nvPr/>
        </p:nvSpPr>
        <p:spPr bwMode="auto">
          <a:xfrm>
            <a:off x="860425" y="3332163"/>
            <a:ext cx="2954655" cy="369332"/>
          </a:xfrm>
          <a:prstGeom prst="rect">
            <a:avLst/>
          </a:prstGeom>
          <a:noFill/>
          <a:ln w="9525">
            <a:noFill/>
            <a:miter lim="800000"/>
            <a:headEnd/>
            <a:tailEnd/>
          </a:ln>
        </p:spPr>
        <p:txBody>
          <a:bodyPr wrap="none">
            <a:spAutoFit/>
          </a:bodyPr>
          <a:lstStyle/>
          <a:p>
            <a:pPr defTabSz="914400"/>
            <a:r>
              <a:rPr lang="en-US" dirty="0" err="1"/>
              <a:t>Consumo</a:t>
            </a:r>
            <a:r>
              <a:rPr lang="en-US" dirty="0"/>
              <a:t> prejudicial (8-15)</a:t>
            </a:r>
          </a:p>
        </p:txBody>
      </p:sp>
      <p:sp>
        <p:nvSpPr>
          <p:cNvPr id="49158" name="Text Box 13"/>
          <p:cNvSpPr txBox="1">
            <a:spLocks noChangeArrowheads="1"/>
          </p:cNvSpPr>
          <p:nvPr/>
        </p:nvSpPr>
        <p:spPr bwMode="auto">
          <a:xfrm>
            <a:off x="860425" y="4075113"/>
            <a:ext cx="2710999" cy="369332"/>
          </a:xfrm>
          <a:prstGeom prst="rect">
            <a:avLst/>
          </a:prstGeom>
          <a:noFill/>
          <a:ln w="9525">
            <a:noFill/>
            <a:miter lim="800000"/>
            <a:headEnd/>
            <a:tailEnd/>
          </a:ln>
        </p:spPr>
        <p:txBody>
          <a:bodyPr wrap="none">
            <a:spAutoFit/>
          </a:bodyPr>
          <a:lstStyle/>
          <a:p>
            <a:pPr defTabSz="914400"/>
            <a:r>
              <a:rPr lang="en-US" dirty="0" err="1"/>
              <a:t>Consumo</a:t>
            </a:r>
            <a:r>
              <a:rPr lang="en-US" dirty="0"/>
              <a:t> </a:t>
            </a:r>
            <a:r>
              <a:rPr lang="en-US" dirty="0" err="1"/>
              <a:t>nocivo</a:t>
            </a:r>
            <a:r>
              <a:rPr lang="en-US" dirty="0"/>
              <a:t> (16-19)</a:t>
            </a:r>
          </a:p>
        </p:txBody>
      </p:sp>
      <p:sp>
        <p:nvSpPr>
          <p:cNvPr id="49159" name="Text Box 14"/>
          <p:cNvSpPr txBox="1">
            <a:spLocks noChangeArrowheads="1"/>
          </p:cNvSpPr>
          <p:nvPr/>
        </p:nvSpPr>
        <p:spPr bwMode="auto">
          <a:xfrm>
            <a:off x="860425" y="4846638"/>
            <a:ext cx="2157095" cy="369332"/>
          </a:xfrm>
          <a:prstGeom prst="rect">
            <a:avLst/>
          </a:prstGeom>
          <a:noFill/>
          <a:ln w="9525">
            <a:noFill/>
            <a:miter lim="800000"/>
            <a:headEnd/>
            <a:tailEnd/>
          </a:ln>
        </p:spPr>
        <p:txBody>
          <a:bodyPr wrap="square">
            <a:spAutoFit/>
          </a:bodyPr>
          <a:lstStyle/>
          <a:p>
            <a:pPr defTabSz="914400"/>
            <a:r>
              <a:rPr lang="en-US" dirty="0" err="1"/>
              <a:t>Dependência</a:t>
            </a:r>
            <a:r>
              <a:rPr lang="en-US" dirty="0"/>
              <a:t> (20+)</a:t>
            </a:r>
          </a:p>
        </p:txBody>
      </p:sp>
    </p:spTree>
    <p:extLst>
      <p:ext uri="{BB962C8B-B14F-4D97-AF65-F5344CB8AC3E}">
        <p14:creationId xmlns:p14="http://schemas.microsoft.com/office/powerpoint/2010/main" val="13185412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316307744"/>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3" descr="C:\Users\LIPAPS_UERJ\Desktop\unnamed.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4288" y="5902896"/>
            <a:ext cx="1798142" cy="574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30916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61C7D3CB-0FBB-4F7E-AD9C-F0512CC59052}"/>
              </a:ext>
            </a:extLst>
          </p:cNvPr>
          <p:cNvSpPr>
            <a:spLocks noGrp="1"/>
          </p:cNvSpPr>
          <p:nvPr>
            <p:ph type="title"/>
          </p:nvPr>
        </p:nvSpPr>
        <p:spPr>
          <a:xfrm>
            <a:off x="590872" y="-99392"/>
            <a:ext cx="8229600" cy="1143000"/>
          </a:xfrm>
        </p:spPr>
        <p:txBody>
          <a:bodyPr>
            <a:normAutofit fontScale="90000"/>
          </a:bodyPr>
          <a:lstStyle/>
          <a:p>
            <a:r>
              <a:rPr lang="pt-BR" sz="2700" b="1" dirty="0">
                <a:solidFill>
                  <a:schemeClr val="bg1"/>
                </a:solidFill>
              </a:rPr>
              <a:t> </a:t>
            </a:r>
            <a:br>
              <a:rPr lang="pt-BR" sz="2700" b="1" dirty="0">
                <a:solidFill>
                  <a:schemeClr val="bg1"/>
                </a:solidFill>
              </a:rPr>
            </a:br>
            <a:r>
              <a:rPr lang="pt-BR" sz="2700" b="1" dirty="0">
                <a:solidFill>
                  <a:schemeClr val="bg1"/>
                </a:solidFill>
              </a:rPr>
              <a:t>Transtornos mentais e comportamentais devidos ao uso de álcool - CID 10: F10</a:t>
            </a:r>
            <a:br>
              <a:rPr lang="pt-BR" b="1" dirty="0">
                <a:solidFill>
                  <a:schemeClr val="bg1"/>
                </a:solidFill>
              </a:rPr>
            </a:br>
            <a:endParaRPr lang="pt-BR" b="1" dirty="0">
              <a:solidFill>
                <a:schemeClr val="bg1"/>
              </a:solidFill>
            </a:endParaRPr>
          </a:p>
        </p:txBody>
      </p:sp>
      <p:sp>
        <p:nvSpPr>
          <p:cNvPr id="4" name="Espaço Reservado para Conteúdo 3">
            <a:extLst>
              <a:ext uri="{FF2B5EF4-FFF2-40B4-BE49-F238E27FC236}">
                <a16:creationId xmlns:a16="http://schemas.microsoft.com/office/drawing/2014/main" id="{33C40B40-60DD-4275-9B06-9C8840EFD1A5}"/>
              </a:ext>
            </a:extLst>
          </p:cNvPr>
          <p:cNvSpPr>
            <a:spLocks noGrp="1"/>
          </p:cNvSpPr>
          <p:nvPr>
            <p:ph idx="1"/>
          </p:nvPr>
        </p:nvSpPr>
        <p:spPr/>
        <p:txBody>
          <a:bodyPr>
            <a:normAutofit fontScale="77500" lnSpcReduction="20000"/>
          </a:bodyPr>
          <a:lstStyle/>
          <a:p>
            <a:pPr marL="0" indent="0">
              <a:buNone/>
            </a:pPr>
            <a:endParaRPr lang="pt-BR" dirty="0"/>
          </a:p>
          <a:p>
            <a:r>
              <a:rPr lang="pt-BR" dirty="0"/>
              <a:t>F10.0   	intoxicação aguda</a:t>
            </a:r>
          </a:p>
          <a:p>
            <a:r>
              <a:rPr lang="pt-BR" dirty="0"/>
              <a:t> F10.1   	uso nocivo para a saúde</a:t>
            </a:r>
          </a:p>
          <a:p>
            <a:r>
              <a:rPr lang="pt-BR" dirty="0"/>
              <a:t> F10.2   	síndrome de dependência</a:t>
            </a:r>
          </a:p>
          <a:p>
            <a:r>
              <a:rPr lang="pt-BR" dirty="0"/>
              <a:t> F10.3   	síndrome (estado) de abstinência</a:t>
            </a:r>
          </a:p>
          <a:p>
            <a:r>
              <a:rPr lang="pt-BR" dirty="0"/>
              <a:t> F10.4   	síndrome de abstinência com delirium</a:t>
            </a:r>
          </a:p>
          <a:p>
            <a:r>
              <a:rPr lang="pt-BR" dirty="0"/>
              <a:t> F10.5   	 transtorno psicótico</a:t>
            </a:r>
          </a:p>
          <a:p>
            <a:r>
              <a:rPr lang="pt-BR" dirty="0"/>
              <a:t> F10.6   	síndrome amnésica</a:t>
            </a:r>
          </a:p>
          <a:p>
            <a:r>
              <a:rPr lang="pt-BR" dirty="0"/>
              <a:t> F10.7   	transtorno psicótico residual ou de instalação tardia</a:t>
            </a:r>
          </a:p>
          <a:p>
            <a:r>
              <a:rPr lang="pt-BR" dirty="0"/>
              <a:t> F10.8   outros transtornos mentais ou comportamentais</a:t>
            </a:r>
          </a:p>
          <a:p>
            <a:r>
              <a:rPr lang="pt-BR" dirty="0"/>
              <a:t>F10.9   transtorno mental ou comportamental não especificado</a:t>
            </a:r>
          </a:p>
        </p:txBody>
      </p:sp>
      <p:sp>
        <p:nvSpPr>
          <p:cNvPr id="2" name="Espaço Reservado para Número de Slide 1">
            <a:extLst>
              <a:ext uri="{FF2B5EF4-FFF2-40B4-BE49-F238E27FC236}">
                <a16:creationId xmlns:a16="http://schemas.microsoft.com/office/drawing/2014/main" id="{701AE67C-2170-4EF7-949E-90BED952E272}"/>
              </a:ext>
            </a:extLst>
          </p:cNvPr>
          <p:cNvSpPr>
            <a:spLocks noGrp="1"/>
          </p:cNvSpPr>
          <p:nvPr>
            <p:ph type="sldNum" sz="quarter" idx="12"/>
          </p:nvPr>
        </p:nvSpPr>
        <p:spPr/>
        <p:txBody>
          <a:bodyPr/>
          <a:lstStyle/>
          <a:p>
            <a:fld id="{206AD8EE-5452-2344-8BE3-6C4CFAFEEC13}" type="slidenum">
              <a:rPr lang="en-US" smtClean="0"/>
              <a:pPr/>
              <a:t>37</a:t>
            </a:fld>
            <a:endParaRPr lang="en-US"/>
          </a:p>
        </p:txBody>
      </p:sp>
    </p:spTree>
    <p:extLst>
      <p:ext uri="{BB962C8B-B14F-4D97-AF65-F5344CB8AC3E}">
        <p14:creationId xmlns:p14="http://schemas.microsoft.com/office/powerpoint/2010/main" val="9939629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88E06A-EB73-45E7-AD38-EA5B7E041319}"/>
              </a:ext>
            </a:extLst>
          </p:cNvPr>
          <p:cNvSpPr>
            <a:spLocks noGrp="1"/>
          </p:cNvSpPr>
          <p:nvPr>
            <p:ph type="title"/>
          </p:nvPr>
        </p:nvSpPr>
        <p:spPr>
          <a:xfrm>
            <a:off x="457200" y="-243408"/>
            <a:ext cx="8229600" cy="1143000"/>
          </a:xfrm>
        </p:spPr>
        <p:txBody>
          <a:bodyPr/>
          <a:lstStyle/>
          <a:p>
            <a:r>
              <a:rPr lang="pt-BR" dirty="0">
                <a:solidFill>
                  <a:schemeClr val="bg1"/>
                </a:solidFill>
              </a:rPr>
              <a:t>CIAP-2</a:t>
            </a:r>
          </a:p>
        </p:txBody>
      </p:sp>
      <p:sp>
        <p:nvSpPr>
          <p:cNvPr id="3" name="Espaço Reservado para Conteúdo 2">
            <a:extLst>
              <a:ext uri="{FF2B5EF4-FFF2-40B4-BE49-F238E27FC236}">
                <a16:creationId xmlns:a16="http://schemas.microsoft.com/office/drawing/2014/main" id="{3793DAF3-4952-45BC-81D9-A399615F4020}"/>
              </a:ext>
            </a:extLst>
          </p:cNvPr>
          <p:cNvSpPr>
            <a:spLocks noGrp="1"/>
          </p:cNvSpPr>
          <p:nvPr>
            <p:ph idx="1"/>
          </p:nvPr>
        </p:nvSpPr>
        <p:spPr/>
        <p:txBody>
          <a:bodyPr/>
          <a:lstStyle/>
          <a:p>
            <a:r>
              <a:rPr lang="pt-BR" dirty="0"/>
              <a:t>P15: abuso crônico de álcool</a:t>
            </a:r>
          </a:p>
          <a:p>
            <a:r>
              <a:rPr lang="pt-BR" dirty="0"/>
              <a:t>P16: abuso agudo de álcool</a:t>
            </a:r>
          </a:p>
        </p:txBody>
      </p:sp>
      <p:sp>
        <p:nvSpPr>
          <p:cNvPr id="4" name="Espaço Reservado para Número de Slide 3">
            <a:extLst>
              <a:ext uri="{FF2B5EF4-FFF2-40B4-BE49-F238E27FC236}">
                <a16:creationId xmlns:a16="http://schemas.microsoft.com/office/drawing/2014/main" id="{74712AB6-589F-4E14-9107-5B81DD387A70}"/>
              </a:ext>
            </a:extLst>
          </p:cNvPr>
          <p:cNvSpPr>
            <a:spLocks noGrp="1"/>
          </p:cNvSpPr>
          <p:nvPr>
            <p:ph type="sldNum" sz="quarter" idx="12"/>
          </p:nvPr>
        </p:nvSpPr>
        <p:spPr/>
        <p:txBody>
          <a:bodyPr/>
          <a:lstStyle/>
          <a:p>
            <a:fld id="{206AD8EE-5452-2344-8BE3-6C4CFAFEEC13}" type="slidenum">
              <a:rPr lang="en-US" smtClean="0"/>
              <a:pPr/>
              <a:t>38</a:t>
            </a:fld>
            <a:endParaRPr lang="en-US"/>
          </a:p>
        </p:txBody>
      </p:sp>
    </p:spTree>
    <p:extLst>
      <p:ext uri="{BB962C8B-B14F-4D97-AF65-F5344CB8AC3E}">
        <p14:creationId xmlns:p14="http://schemas.microsoft.com/office/powerpoint/2010/main" val="2383915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Footer Placeholder 4"/>
          <p:cNvSpPr>
            <a:spLocks noGrp="1"/>
          </p:cNvSpPr>
          <p:nvPr>
            <p:ph type="ftr" sz="quarter" idx="11"/>
          </p:nvPr>
        </p:nvSpPr>
        <p:spPr bwMode="auto">
          <a:noFill/>
          <a:ln>
            <a:miter lim="800000"/>
            <a:headEnd/>
            <a:tailEnd/>
          </a:ln>
        </p:spPr>
        <p:txBody>
          <a:bodyPr/>
          <a:lstStyle/>
          <a:p>
            <a:r>
              <a:rPr lang="en-US"/>
              <a:t>mhGAP-IG base course -  field test version 1.00 – May 2012</a:t>
            </a:r>
          </a:p>
        </p:txBody>
      </p:sp>
      <p:sp>
        <p:nvSpPr>
          <p:cNvPr id="44034" name="Slide Number Placeholder 5"/>
          <p:cNvSpPr>
            <a:spLocks noGrp="1"/>
          </p:cNvSpPr>
          <p:nvPr>
            <p:ph type="sldNum" sz="quarter" idx="12"/>
          </p:nvPr>
        </p:nvSpPr>
        <p:spPr bwMode="auto">
          <a:noFill/>
          <a:ln>
            <a:miter lim="800000"/>
            <a:headEnd/>
            <a:tailEnd/>
          </a:ln>
        </p:spPr>
        <p:txBody>
          <a:bodyPr/>
          <a:lstStyle/>
          <a:p>
            <a:fld id="{C8749198-48E4-4AF9-AF37-0F8C0B15B16F}" type="slidenum">
              <a:rPr lang="en-US" smtClean="0"/>
              <a:pPr/>
              <a:t>39</a:t>
            </a:fld>
            <a:endParaRPr lang="en-US"/>
          </a:p>
        </p:txBody>
      </p:sp>
      <p:sp>
        <p:nvSpPr>
          <p:cNvPr id="44035" name="Title 1"/>
          <p:cNvSpPr>
            <a:spLocks noGrp="1"/>
          </p:cNvSpPr>
          <p:nvPr>
            <p:ph type="title"/>
          </p:nvPr>
        </p:nvSpPr>
        <p:spPr/>
        <p:txBody>
          <a:bodyPr/>
          <a:lstStyle/>
          <a:p>
            <a:r>
              <a:rPr lang="en-US" sz="3200" dirty="0"/>
              <a:t>O </a:t>
            </a:r>
            <a:r>
              <a:rPr lang="en-US" sz="3200" dirty="0" err="1"/>
              <a:t>que</a:t>
            </a:r>
            <a:r>
              <a:rPr lang="en-US" sz="3200" dirty="0"/>
              <a:t> é </a:t>
            </a:r>
            <a:r>
              <a:rPr lang="en-US" sz="3200" dirty="0" err="1"/>
              <a:t>consumo</a:t>
            </a:r>
            <a:r>
              <a:rPr lang="en-US" sz="3200" dirty="0"/>
              <a:t> </a:t>
            </a:r>
            <a:r>
              <a:rPr lang="en-US" sz="3200" dirty="0" err="1"/>
              <a:t>nocivo</a:t>
            </a:r>
            <a:r>
              <a:rPr lang="en-US" sz="3200" dirty="0"/>
              <a:t>?</a:t>
            </a:r>
          </a:p>
        </p:txBody>
      </p:sp>
      <p:sp>
        <p:nvSpPr>
          <p:cNvPr id="44036" name="Content Placeholder 2"/>
          <p:cNvSpPr>
            <a:spLocks noGrp="1"/>
          </p:cNvSpPr>
          <p:nvPr>
            <p:ph idx="1"/>
          </p:nvPr>
        </p:nvSpPr>
        <p:spPr/>
        <p:txBody>
          <a:bodyPr/>
          <a:lstStyle/>
          <a:p>
            <a:r>
              <a:rPr lang="en-US" sz="2400" dirty="0" err="1"/>
              <a:t>Consumo</a:t>
            </a:r>
            <a:r>
              <a:rPr lang="en-US" sz="2400" dirty="0"/>
              <a:t> </a:t>
            </a:r>
            <a:r>
              <a:rPr lang="en-US" sz="2400" dirty="0" err="1"/>
              <a:t>nocivo</a:t>
            </a:r>
            <a:r>
              <a:rPr lang="en-US" sz="2400" dirty="0"/>
              <a:t> é um </a:t>
            </a:r>
            <a:r>
              <a:rPr lang="en-US" sz="2400" dirty="0" err="1"/>
              <a:t>padrão</a:t>
            </a:r>
            <a:r>
              <a:rPr lang="en-US" sz="2400" dirty="0"/>
              <a:t> de </a:t>
            </a:r>
            <a:r>
              <a:rPr lang="en-US" sz="2400" dirty="0" err="1"/>
              <a:t>consumo</a:t>
            </a:r>
            <a:r>
              <a:rPr lang="en-US" sz="2400" dirty="0"/>
              <a:t> </a:t>
            </a:r>
            <a:r>
              <a:rPr lang="en-US" sz="2400" dirty="0" err="1"/>
              <a:t>que</a:t>
            </a:r>
            <a:r>
              <a:rPr lang="en-US" sz="2400" dirty="0"/>
              <a:t> </a:t>
            </a:r>
            <a:r>
              <a:rPr lang="en-US" sz="2400" dirty="0" err="1"/>
              <a:t>já</a:t>
            </a:r>
            <a:r>
              <a:rPr lang="en-US" sz="2400" dirty="0"/>
              <a:t> </a:t>
            </a:r>
            <a:r>
              <a:rPr lang="en-US" sz="2400" dirty="0" err="1"/>
              <a:t>está</a:t>
            </a:r>
            <a:r>
              <a:rPr lang="en-US" sz="2400" dirty="0"/>
              <a:t> </a:t>
            </a:r>
            <a:r>
              <a:rPr lang="en-US" sz="2400" dirty="0" err="1"/>
              <a:t>causando</a:t>
            </a:r>
            <a:r>
              <a:rPr lang="en-US" sz="2400" dirty="0"/>
              <a:t> </a:t>
            </a:r>
            <a:r>
              <a:rPr lang="en-US" sz="2400" dirty="0" err="1"/>
              <a:t>danos</a:t>
            </a:r>
            <a:r>
              <a:rPr lang="en-US" sz="2400" dirty="0"/>
              <a:t> à </a:t>
            </a:r>
            <a:r>
              <a:rPr lang="en-US" sz="2400" dirty="0" err="1"/>
              <a:t>saúde</a:t>
            </a:r>
            <a:endParaRPr lang="en-US" sz="2400" dirty="0"/>
          </a:p>
          <a:p>
            <a:pPr lvl="1"/>
            <a:r>
              <a:rPr lang="en-US" sz="2400" dirty="0"/>
              <a:t>Um </a:t>
            </a:r>
            <a:r>
              <a:rPr lang="en-US" sz="2400" dirty="0" err="1"/>
              <a:t>problema</a:t>
            </a:r>
            <a:r>
              <a:rPr lang="en-US" sz="2400" dirty="0"/>
              <a:t> </a:t>
            </a:r>
            <a:r>
              <a:rPr lang="en-US" sz="2400" dirty="0" err="1"/>
              <a:t>físico</a:t>
            </a:r>
            <a:r>
              <a:rPr lang="en-US" sz="2400" dirty="0"/>
              <a:t> </a:t>
            </a:r>
            <a:r>
              <a:rPr lang="en-US" sz="2400" dirty="0" err="1"/>
              <a:t>ou</a:t>
            </a:r>
            <a:r>
              <a:rPr lang="en-US" sz="2400" dirty="0"/>
              <a:t> mental </a:t>
            </a:r>
            <a:r>
              <a:rPr lang="en-US" sz="2400" dirty="0" err="1"/>
              <a:t>causado</a:t>
            </a:r>
            <a:r>
              <a:rPr lang="en-US" sz="2400" dirty="0"/>
              <a:t> </a:t>
            </a:r>
            <a:r>
              <a:rPr lang="en-US" sz="2400" dirty="0" err="1"/>
              <a:t>pelo</a:t>
            </a:r>
            <a:r>
              <a:rPr lang="en-US" sz="2400" dirty="0"/>
              <a:t> </a:t>
            </a:r>
            <a:r>
              <a:rPr lang="en-US" sz="2400" dirty="0" err="1"/>
              <a:t>álcool</a:t>
            </a:r>
            <a:r>
              <a:rPr lang="en-US" sz="2400" dirty="0"/>
              <a:t>, </a:t>
            </a:r>
            <a:r>
              <a:rPr lang="en-US" sz="2400" dirty="0" err="1"/>
              <a:t>ou</a:t>
            </a:r>
            <a:r>
              <a:rPr lang="en-US" sz="2400" dirty="0"/>
              <a:t> </a:t>
            </a:r>
            <a:r>
              <a:rPr lang="en-US" sz="2400" dirty="0" err="1"/>
              <a:t>na</a:t>
            </a:r>
            <a:r>
              <a:rPr lang="en-US" sz="2400" dirty="0"/>
              <a:t> </a:t>
            </a:r>
            <a:r>
              <a:rPr lang="en-US" sz="2400" dirty="0" err="1"/>
              <a:t>gravidez</a:t>
            </a:r>
            <a:endParaRPr lang="en-US" sz="2400" dirty="0"/>
          </a:p>
          <a:p>
            <a:pPr lvl="1"/>
            <a:r>
              <a:rPr lang="en-US" sz="2400" b="1" dirty="0"/>
              <a:t>E</a:t>
            </a:r>
          </a:p>
          <a:p>
            <a:pPr lvl="1"/>
            <a:r>
              <a:rPr lang="en-US" sz="2400" dirty="0" err="1"/>
              <a:t>Uso</a:t>
            </a:r>
            <a:r>
              <a:rPr lang="en-US" sz="2400" dirty="0"/>
              <a:t> </a:t>
            </a:r>
            <a:r>
              <a:rPr lang="en-US" sz="2400" dirty="0" err="1"/>
              <a:t>contínuo</a:t>
            </a:r>
            <a:r>
              <a:rPr lang="en-US" sz="2400" dirty="0"/>
              <a:t> </a:t>
            </a:r>
            <a:r>
              <a:rPr lang="en-US" sz="2400" dirty="0" err="1"/>
              <a:t>apesar</a:t>
            </a:r>
            <a:r>
              <a:rPr lang="en-US" sz="2400" dirty="0"/>
              <a:t> de </a:t>
            </a:r>
            <a:r>
              <a:rPr lang="en-US" sz="2400" dirty="0" err="1"/>
              <a:t>consequências</a:t>
            </a:r>
            <a:r>
              <a:rPr lang="en-US" sz="2400" dirty="0"/>
              <a:t> </a:t>
            </a:r>
            <a:r>
              <a:rPr lang="en-US" sz="2400" dirty="0" err="1"/>
              <a:t>negativas</a:t>
            </a:r>
            <a:r>
              <a:rPr lang="en-US" sz="2400" dirty="0"/>
              <a:t> </a:t>
            </a:r>
            <a:r>
              <a:rPr lang="en-US" sz="2400" dirty="0" err="1"/>
              <a:t>ou</a:t>
            </a:r>
            <a:r>
              <a:rPr lang="en-US" sz="2400" dirty="0"/>
              <a:t> </a:t>
            </a:r>
            <a:r>
              <a:rPr lang="en-US" sz="2400" dirty="0" err="1"/>
              <a:t>em</a:t>
            </a:r>
            <a:r>
              <a:rPr lang="en-US" sz="2400" dirty="0"/>
              <a:t> </a:t>
            </a:r>
            <a:r>
              <a:rPr lang="en-US" sz="2400" dirty="0" err="1"/>
              <a:t>situações</a:t>
            </a:r>
            <a:r>
              <a:rPr lang="en-US" sz="2400" dirty="0"/>
              <a:t> de </a:t>
            </a:r>
            <a:r>
              <a:rPr lang="en-US" sz="2400" dirty="0" err="1"/>
              <a:t>risco</a:t>
            </a:r>
            <a:endParaRPr lang="en-US" sz="2400" dirty="0"/>
          </a:p>
          <a:p>
            <a:pPr lvl="1"/>
            <a:endParaRPr lang="en-US" sz="2400" dirty="0"/>
          </a:p>
          <a:p>
            <a:pPr lvl="1"/>
            <a:r>
              <a:rPr lang="en-US" sz="2400" dirty="0" err="1"/>
              <a:t>Pode</a:t>
            </a:r>
            <a:r>
              <a:rPr lang="en-US" sz="2400" dirty="0"/>
              <a:t> </a:t>
            </a:r>
            <a:r>
              <a:rPr lang="en-US" sz="2400" dirty="0" err="1"/>
              <a:t>corresponder</a:t>
            </a:r>
            <a:r>
              <a:rPr lang="en-US" sz="2400" dirty="0"/>
              <a:t> </a:t>
            </a:r>
            <a:r>
              <a:rPr lang="en-US" sz="2400" dirty="0" err="1"/>
              <a:t>ao</a:t>
            </a:r>
            <a:r>
              <a:rPr lang="en-US" sz="2400" dirty="0"/>
              <a:t> </a:t>
            </a:r>
            <a:r>
              <a:rPr lang="en-US" sz="2400" dirty="0" err="1"/>
              <a:t>codigo</a:t>
            </a:r>
            <a:r>
              <a:rPr lang="en-US" sz="2400" dirty="0"/>
              <a:t> CID-F10.1. </a:t>
            </a:r>
            <a:r>
              <a:rPr lang="en-US" sz="2400" dirty="0" err="1"/>
              <a:t>Já</a:t>
            </a:r>
            <a:r>
              <a:rPr lang="en-US" sz="2400" dirty="0"/>
              <a:t> é </a:t>
            </a:r>
            <a:r>
              <a:rPr lang="en-US" sz="2400" dirty="0" err="1"/>
              <a:t>considerado</a:t>
            </a:r>
            <a:r>
              <a:rPr lang="en-US" sz="2400" dirty="0"/>
              <a:t> </a:t>
            </a:r>
            <a:r>
              <a:rPr lang="en-US" sz="2400" dirty="0" err="1"/>
              <a:t>transtorno</a:t>
            </a:r>
            <a:r>
              <a:rPr lang="en-US" sz="2400" dirty="0"/>
              <a:t> mental </a:t>
            </a:r>
            <a:r>
              <a:rPr lang="en-US" sz="2400" dirty="0" err="1"/>
              <a:t>associado</a:t>
            </a:r>
            <a:r>
              <a:rPr lang="en-US" sz="2400" dirty="0"/>
              <a:t> </a:t>
            </a:r>
            <a:r>
              <a:rPr lang="en-US" sz="2400" dirty="0" err="1"/>
              <a:t>ao</a:t>
            </a:r>
            <a:r>
              <a:rPr lang="en-US" sz="2400" dirty="0"/>
              <a:t> </a:t>
            </a:r>
            <a:r>
              <a:rPr lang="en-US" sz="2400" dirty="0" err="1"/>
              <a:t>uso</a:t>
            </a:r>
            <a:r>
              <a:rPr lang="en-US" sz="2400" dirty="0"/>
              <a:t> de </a:t>
            </a:r>
            <a:r>
              <a:rPr lang="en-US" sz="2400" dirty="0" err="1"/>
              <a:t>alcool</a:t>
            </a:r>
            <a:r>
              <a:rPr lang="en-US" sz="2400" dirty="0"/>
              <a:t>.</a:t>
            </a:r>
          </a:p>
          <a:p>
            <a:pPr lvl="1">
              <a:buFont typeface="Arial" charset="0"/>
              <a:buNone/>
            </a:pPr>
            <a:endParaRPr lang="en-US" dirty="0"/>
          </a:p>
        </p:txBody>
      </p:sp>
    </p:spTree>
    <p:extLst>
      <p:ext uri="{BB962C8B-B14F-4D97-AF65-F5344CB8AC3E}">
        <p14:creationId xmlns:p14="http://schemas.microsoft.com/office/powerpoint/2010/main" val="2749902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dirty="0"/>
              <a:t>mhGAP-IG base course -  field test version 1.00 – May 2012</a:t>
            </a:r>
          </a:p>
        </p:txBody>
      </p:sp>
      <p:sp>
        <p:nvSpPr>
          <p:cNvPr id="5" name="Slide Number Placeholder 5"/>
          <p:cNvSpPr>
            <a:spLocks noGrp="1"/>
          </p:cNvSpPr>
          <p:nvPr>
            <p:ph type="sldNum" sz="quarter" idx="12"/>
          </p:nvPr>
        </p:nvSpPr>
        <p:spPr/>
        <p:txBody>
          <a:bodyPr/>
          <a:lstStyle/>
          <a:p>
            <a:pPr>
              <a:defRPr/>
            </a:pPr>
            <a:fld id="{869ABFD7-81C1-41F5-9809-3839792E2B3C}" type="slidenum">
              <a:rPr lang="en-US"/>
              <a:pPr>
                <a:defRPr/>
              </a:pPr>
              <a:t>4</a:t>
            </a:fld>
            <a:endParaRPr lang="en-US" dirty="0"/>
          </a:p>
        </p:txBody>
      </p:sp>
      <p:sp>
        <p:nvSpPr>
          <p:cNvPr id="21507" name="Title 1"/>
          <p:cNvSpPr>
            <a:spLocks noGrp="1"/>
          </p:cNvSpPr>
          <p:nvPr>
            <p:ph type="title"/>
          </p:nvPr>
        </p:nvSpPr>
        <p:spPr/>
        <p:txBody>
          <a:bodyPr/>
          <a:lstStyle/>
          <a:p>
            <a:pPr eaLnBrk="1" hangingPunct="1"/>
            <a:r>
              <a:rPr lang="en-US" sz="3200" dirty="0" err="1"/>
              <a:t>Introdução</a:t>
            </a:r>
            <a:endParaRPr lang="en-US" sz="3200" dirty="0"/>
          </a:p>
        </p:txBody>
      </p:sp>
      <p:sp>
        <p:nvSpPr>
          <p:cNvPr id="19458" name="Content Placeholder 2"/>
          <p:cNvSpPr>
            <a:spLocks noGrp="1"/>
          </p:cNvSpPr>
          <p:nvPr>
            <p:ph idx="1"/>
          </p:nvPr>
        </p:nvSpPr>
        <p:spPr/>
        <p:txBody>
          <a:bodyPr/>
          <a:lstStyle/>
          <a:p>
            <a:pPr marL="514350" indent="-514350" eaLnBrk="1" hangingPunct="1">
              <a:buSzPct val="70000"/>
              <a:buFontTx/>
              <a:buChar char="•"/>
              <a:defRPr/>
            </a:pPr>
            <a:r>
              <a:rPr lang="en-US" sz="2400" dirty="0"/>
              <a:t>O </a:t>
            </a:r>
            <a:r>
              <a:rPr lang="en-US" sz="2400" dirty="0" err="1"/>
              <a:t>que</a:t>
            </a:r>
            <a:r>
              <a:rPr lang="en-US" sz="2400" dirty="0"/>
              <a:t> </a:t>
            </a:r>
            <a:r>
              <a:rPr lang="en-US" sz="2400" dirty="0" err="1"/>
              <a:t>você</a:t>
            </a:r>
            <a:r>
              <a:rPr lang="en-US" sz="2400" dirty="0"/>
              <a:t> </a:t>
            </a:r>
            <a:r>
              <a:rPr lang="en-US" sz="2400" dirty="0" err="1"/>
              <a:t>pensa</a:t>
            </a:r>
            <a:r>
              <a:rPr lang="en-US" sz="2400" dirty="0"/>
              <a:t> do </a:t>
            </a:r>
            <a:r>
              <a:rPr lang="en-US" sz="2400" dirty="0" err="1"/>
              <a:t>consumo</a:t>
            </a:r>
            <a:r>
              <a:rPr lang="en-US" sz="2400" dirty="0"/>
              <a:t> de </a:t>
            </a:r>
            <a:r>
              <a:rPr lang="en-US" sz="2400" dirty="0" err="1"/>
              <a:t>álcool</a:t>
            </a:r>
            <a:r>
              <a:rPr lang="en-US" sz="2400" dirty="0"/>
              <a:t> no Brasil? </a:t>
            </a:r>
          </a:p>
          <a:p>
            <a:pPr marL="914400" lvl="1" indent="-514350" eaLnBrk="1" hangingPunct="1">
              <a:buSzPct val="70000"/>
              <a:buFontTx/>
              <a:buChar char="•"/>
              <a:defRPr/>
            </a:pPr>
            <a:r>
              <a:rPr lang="en-US" sz="2400" dirty="0"/>
              <a:t>É </a:t>
            </a:r>
            <a:r>
              <a:rPr lang="en-US" sz="2400" dirty="0" err="1"/>
              <a:t>comum</a:t>
            </a:r>
            <a:r>
              <a:rPr lang="en-US" sz="2400" dirty="0"/>
              <a:t> </a:t>
            </a:r>
            <a:r>
              <a:rPr lang="en-US" sz="2400" dirty="0" err="1"/>
              <a:t>na</a:t>
            </a:r>
            <a:r>
              <a:rPr lang="en-US" sz="2400" dirty="0"/>
              <a:t> </a:t>
            </a:r>
            <a:r>
              <a:rPr lang="en-US" sz="2400" dirty="0" err="1"/>
              <a:t>sua</a:t>
            </a:r>
            <a:r>
              <a:rPr lang="en-US" sz="2400" dirty="0"/>
              <a:t> </a:t>
            </a:r>
            <a:r>
              <a:rPr lang="en-US" sz="2400" dirty="0" err="1"/>
              <a:t>cidade</a:t>
            </a:r>
            <a:r>
              <a:rPr lang="en-US" sz="2400" dirty="0"/>
              <a:t>?</a:t>
            </a:r>
          </a:p>
          <a:p>
            <a:pPr marL="914400" lvl="1" indent="-514350" eaLnBrk="1" hangingPunct="1">
              <a:buSzPct val="70000"/>
              <a:buFontTx/>
              <a:buChar char="•"/>
              <a:defRPr/>
            </a:pPr>
            <a:r>
              <a:rPr lang="en-US" sz="2400" dirty="0" err="1"/>
              <a:t>Existem</a:t>
            </a:r>
            <a:r>
              <a:rPr lang="en-US" sz="2400" dirty="0"/>
              <a:t> </a:t>
            </a:r>
            <a:r>
              <a:rPr lang="en-US" sz="2400" dirty="0" err="1"/>
              <a:t>benefícios</a:t>
            </a:r>
            <a:r>
              <a:rPr lang="en-US" sz="2400" dirty="0"/>
              <a:t> no </a:t>
            </a:r>
            <a:r>
              <a:rPr lang="en-US" sz="2400" dirty="0" err="1"/>
              <a:t>consumo</a:t>
            </a:r>
            <a:r>
              <a:rPr lang="en-US" sz="2400" dirty="0"/>
              <a:t> de </a:t>
            </a:r>
            <a:r>
              <a:rPr lang="en-US" sz="2400" dirty="0" err="1"/>
              <a:t>álcool</a:t>
            </a:r>
            <a:r>
              <a:rPr lang="en-US" sz="2400" dirty="0"/>
              <a:t>? </a:t>
            </a:r>
          </a:p>
          <a:p>
            <a:pPr marL="914400" lvl="1" indent="-514350" eaLnBrk="1" hangingPunct="1">
              <a:buSzPct val="70000"/>
              <a:buFontTx/>
              <a:buChar char="•"/>
              <a:defRPr/>
            </a:pPr>
            <a:r>
              <a:rPr lang="en-US" sz="2400" dirty="0" err="1"/>
              <a:t>Existem</a:t>
            </a:r>
            <a:r>
              <a:rPr lang="en-US" sz="2400" dirty="0"/>
              <a:t> </a:t>
            </a:r>
            <a:r>
              <a:rPr lang="en-US" sz="2400" dirty="0" err="1"/>
              <a:t>danos</a:t>
            </a:r>
            <a:r>
              <a:rPr lang="en-US" sz="2400" dirty="0"/>
              <a:t> </a:t>
            </a:r>
            <a:r>
              <a:rPr lang="en-US" sz="2400" dirty="0" err="1"/>
              <a:t>associados</a:t>
            </a:r>
            <a:r>
              <a:rPr lang="en-US" sz="2400" dirty="0"/>
              <a:t>? </a:t>
            </a:r>
          </a:p>
          <a:p>
            <a:pPr marL="514350" indent="-514350" eaLnBrk="1" hangingPunct="1">
              <a:buSzPct val="70000"/>
              <a:buFontTx/>
              <a:buChar char="•"/>
              <a:defRPr/>
            </a:pPr>
            <a:r>
              <a:rPr lang="en-US" sz="2400" dirty="0"/>
              <a:t>Como </a:t>
            </a:r>
            <a:r>
              <a:rPr lang="en-US" sz="2400" dirty="0" err="1"/>
              <a:t>está</a:t>
            </a:r>
            <a:r>
              <a:rPr lang="en-US" sz="2400" dirty="0"/>
              <a:t> o </a:t>
            </a:r>
            <a:r>
              <a:rPr lang="en-US" sz="2400" dirty="0" err="1"/>
              <a:t>balanço</a:t>
            </a:r>
            <a:r>
              <a:rPr lang="en-US" sz="2400" dirty="0"/>
              <a:t> no </a:t>
            </a:r>
            <a:r>
              <a:rPr lang="en-US" sz="2400" dirty="0" err="1"/>
              <a:t>país</a:t>
            </a:r>
            <a:r>
              <a:rPr lang="en-US" sz="2400" dirty="0"/>
              <a:t> entre </a:t>
            </a:r>
            <a:r>
              <a:rPr lang="en-US" sz="2400" dirty="0" err="1"/>
              <a:t>os</a:t>
            </a:r>
            <a:r>
              <a:rPr lang="en-US" sz="2400" dirty="0"/>
              <a:t> </a:t>
            </a:r>
            <a:r>
              <a:rPr lang="en-US" sz="2400" dirty="0" err="1"/>
              <a:t>benefícios</a:t>
            </a:r>
            <a:r>
              <a:rPr lang="en-US" sz="2400" dirty="0"/>
              <a:t> e </a:t>
            </a:r>
            <a:r>
              <a:rPr lang="en-US" sz="2400" dirty="0" err="1"/>
              <a:t>os</a:t>
            </a:r>
            <a:r>
              <a:rPr lang="en-US" sz="2400" dirty="0"/>
              <a:t> </a:t>
            </a:r>
            <a:r>
              <a:rPr lang="en-US" sz="2400" dirty="0" err="1"/>
              <a:t>danos</a:t>
            </a:r>
            <a:r>
              <a:rPr lang="en-US" sz="2400" dirty="0"/>
              <a:t>? </a:t>
            </a:r>
          </a:p>
          <a:p>
            <a:pPr marL="914400" lvl="1" indent="-514350" eaLnBrk="1" hangingPunct="1">
              <a:buSzPct val="70000"/>
              <a:buFontTx/>
              <a:buChar char="•"/>
              <a:defRPr/>
            </a:pPr>
            <a:r>
              <a:rPr lang="en-US" sz="2400" dirty="0" err="1"/>
              <a:t>Você</a:t>
            </a:r>
            <a:r>
              <a:rPr lang="en-US" sz="2400" dirty="0"/>
              <a:t> </a:t>
            </a:r>
            <a:r>
              <a:rPr lang="en-US" sz="2400" dirty="0" err="1"/>
              <a:t>concorda</a:t>
            </a:r>
            <a:r>
              <a:rPr lang="en-US" sz="2400" dirty="0"/>
              <a:t> com a </a:t>
            </a:r>
            <a:r>
              <a:rPr lang="en-US" sz="2400" dirty="0" err="1"/>
              <a:t>resposta</a:t>
            </a:r>
            <a:r>
              <a:rPr lang="en-US" sz="2400" dirty="0"/>
              <a:t> de </a:t>
            </a:r>
            <a:r>
              <a:rPr lang="en-US" sz="2400" dirty="0" err="1"/>
              <a:t>saúde</a:t>
            </a:r>
            <a:r>
              <a:rPr lang="en-US" sz="2400" dirty="0"/>
              <a:t> </a:t>
            </a:r>
            <a:r>
              <a:rPr lang="en-US" sz="2400" dirty="0" err="1"/>
              <a:t>pública</a:t>
            </a:r>
            <a:r>
              <a:rPr lang="en-US" sz="2400" dirty="0"/>
              <a:t> </a:t>
            </a:r>
            <a:r>
              <a:rPr lang="en-US" sz="2400" dirty="0" err="1"/>
              <a:t>sobre</a:t>
            </a:r>
            <a:r>
              <a:rPr lang="en-US" sz="2400" dirty="0"/>
              <a:t> o </a:t>
            </a:r>
            <a:r>
              <a:rPr lang="en-US" sz="2400" dirty="0" err="1"/>
              <a:t>consumo</a:t>
            </a:r>
            <a:r>
              <a:rPr lang="en-US" sz="2400" dirty="0"/>
              <a:t> de </a:t>
            </a:r>
            <a:r>
              <a:rPr lang="en-US" sz="2400" dirty="0" err="1"/>
              <a:t>álcool</a:t>
            </a:r>
            <a:r>
              <a:rPr lang="en-US" sz="2400" dirty="0"/>
              <a:t>?</a:t>
            </a:r>
          </a:p>
          <a:p>
            <a:pPr marL="0" indent="0" eaLnBrk="1" hangingPunct="1">
              <a:buSzPct val="70000"/>
              <a:buFont typeface="Arial" charset="0"/>
              <a:buNone/>
              <a:defRPr/>
            </a:pPr>
            <a:endParaRPr lang="en-US" sz="2400" dirty="0"/>
          </a:p>
          <a:p>
            <a:pPr marL="0" indent="0" eaLnBrk="1" hangingPunct="1">
              <a:buFont typeface="Arial" charset="0"/>
              <a:buNone/>
              <a:defRPr/>
            </a:pPr>
            <a:endParaRPr lang="en-US" sz="2400" dirty="0"/>
          </a:p>
        </p:txBody>
      </p:sp>
      <p:pic>
        <p:nvPicPr>
          <p:cNvPr id="6" name="Picture 4"/>
          <p:cNvPicPr>
            <a:picLocks noChangeAspect="1" noChangeArrowheads="1"/>
          </p:cNvPicPr>
          <p:nvPr/>
        </p:nvPicPr>
        <p:blipFill>
          <a:blip r:embed="rId3"/>
          <a:srcRect/>
          <a:stretch>
            <a:fillRect/>
          </a:stretch>
        </p:blipFill>
        <p:spPr bwMode="auto">
          <a:xfrm>
            <a:off x="0" y="5988962"/>
            <a:ext cx="792163" cy="652462"/>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Footer Placeholder 4"/>
          <p:cNvSpPr>
            <a:spLocks noGrp="1"/>
          </p:cNvSpPr>
          <p:nvPr>
            <p:ph type="ftr" sz="quarter" idx="11"/>
          </p:nvPr>
        </p:nvSpPr>
        <p:spPr bwMode="auto">
          <a:noFill/>
          <a:ln>
            <a:miter lim="800000"/>
            <a:headEnd/>
            <a:tailEnd/>
          </a:ln>
        </p:spPr>
        <p:txBody>
          <a:bodyPr/>
          <a:lstStyle/>
          <a:p>
            <a:r>
              <a:rPr lang="en-US"/>
              <a:t>mhGAP-IG base course -  field test version 1.00 – May 2012</a:t>
            </a:r>
          </a:p>
        </p:txBody>
      </p:sp>
      <p:sp>
        <p:nvSpPr>
          <p:cNvPr id="46082" name="Slide Number Placeholder 5"/>
          <p:cNvSpPr>
            <a:spLocks noGrp="1"/>
          </p:cNvSpPr>
          <p:nvPr>
            <p:ph type="sldNum" sz="quarter" idx="12"/>
          </p:nvPr>
        </p:nvSpPr>
        <p:spPr bwMode="auto">
          <a:noFill/>
          <a:ln>
            <a:miter lim="800000"/>
            <a:headEnd/>
            <a:tailEnd/>
          </a:ln>
        </p:spPr>
        <p:txBody>
          <a:bodyPr/>
          <a:lstStyle/>
          <a:p>
            <a:fld id="{EE061993-0B6F-4EC5-81B0-EF90567BD1AF}" type="slidenum">
              <a:rPr lang="en-US" smtClean="0"/>
              <a:pPr/>
              <a:t>40</a:t>
            </a:fld>
            <a:endParaRPr lang="en-US"/>
          </a:p>
        </p:txBody>
      </p:sp>
      <p:sp>
        <p:nvSpPr>
          <p:cNvPr id="46083" name="Title 1"/>
          <p:cNvSpPr>
            <a:spLocks noGrp="1"/>
          </p:cNvSpPr>
          <p:nvPr>
            <p:ph type="title"/>
          </p:nvPr>
        </p:nvSpPr>
        <p:spPr/>
        <p:txBody>
          <a:bodyPr/>
          <a:lstStyle/>
          <a:p>
            <a:pPr eaLnBrk="1" hangingPunct="1"/>
            <a:r>
              <a:rPr lang="en-US" sz="3200" dirty="0"/>
              <a:t>O </a:t>
            </a:r>
            <a:r>
              <a:rPr lang="en-US" sz="3200" dirty="0" err="1"/>
              <a:t>que</a:t>
            </a:r>
            <a:r>
              <a:rPr lang="en-US" sz="3200" dirty="0"/>
              <a:t> é </a:t>
            </a:r>
            <a:r>
              <a:rPr lang="en-US" sz="3200" dirty="0" err="1"/>
              <a:t>dependência</a:t>
            </a:r>
            <a:r>
              <a:rPr lang="en-US" sz="3200" dirty="0"/>
              <a:t> do </a:t>
            </a:r>
            <a:r>
              <a:rPr lang="en-US" sz="3200" dirty="0" err="1"/>
              <a:t>álcool</a:t>
            </a:r>
            <a:r>
              <a:rPr lang="en-US" sz="3200" dirty="0"/>
              <a:t>?</a:t>
            </a:r>
          </a:p>
        </p:txBody>
      </p:sp>
      <p:sp>
        <p:nvSpPr>
          <p:cNvPr id="2" name="Content Placeholder 2"/>
          <p:cNvSpPr>
            <a:spLocks noGrp="1"/>
          </p:cNvSpPr>
          <p:nvPr>
            <p:ph idx="1"/>
          </p:nvPr>
        </p:nvSpPr>
        <p:spPr/>
        <p:txBody>
          <a:bodyPr/>
          <a:lstStyle/>
          <a:p>
            <a:pPr marL="0" indent="0" eaLnBrk="1" hangingPunct="1">
              <a:lnSpc>
                <a:spcPct val="60000"/>
              </a:lnSpc>
              <a:buFont typeface="Arial" charset="0"/>
              <a:buNone/>
            </a:pPr>
            <a:endParaRPr lang="en-GB" sz="2200" dirty="0"/>
          </a:p>
          <a:p>
            <a:pPr marL="0" indent="0">
              <a:lnSpc>
                <a:spcPct val="80000"/>
              </a:lnSpc>
            </a:pPr>
            <a:r>
              <a:rPr lang="en-GB" sz="2200" dirty="0"/>
              <a:t> </a:t>
            </a:r>
            <a:r>
              <a:rPr lang="en-GB" sz="2400" dirty="0"/>
              <a:t>A </a:t>
            </a:r>
            <a:r>
              <a:rPr lang="en-GB" sz="2400" dirty="0" err="1"/>
              <a:t>dependência</a:t>
            </a:r>
            <a:r>
              <a:rPr lang="en-GB" sz="2400" dirty="0"/>
              <a:t> é um </a:t>
            </a:r>
            <a:r>
              <a:rPr lang="en-GB" sz="2400" dirty="0" err="1"/>
              <a:t>padrão</a:t>
            </a:r>
            <a:r>
              <a:rPr lang="en-GB" sz="2400" dirty="0"/>
              <a:t> de </a:t>
            </a:r>
            <a:r>
              <a:rPr lang="en-GB" sz="2400" dirty="0" err="1"/>
              <a:t>consumo</a:t>
            </a:r>
            <a:r>
              <a:rPr lang="en-GB" sz="2400" dirty="0"/>
              <a:t> </a:t>
            </a:r>
            <a:r>
              <a:rPr lang="en-GB" sz="2400" dirty="0" err="1"/>
              <a:t>que</a:t>
            </a:r>
            <a:r>
              <a:rPr lang="en-GB" sz="2400" dirty="0"/>
              <a:t> se </a:t>
            </a:r>
            <a:r>
              <a:rPr lang="en-US" sz="2400" dirty="0"/>
              <a:t>tem </a:t>
            </a:r>
            <a:r>
              <a:rPr lang="en-US" sz="2400" dirty="0" err="1"/>
              <a:t>várias</a:t>
            </a:r>
            <a:r>
              <a:rPr lang="en-US" sz="2400" dirty="0"/>
              <a:t> </a:t>
            </a:r>
            <a:r>
              <a:rPr lang="en-US" sz="2400" dirty="0" err="1"/>
              <a:t>característica</a:t>
            </a:r>
            <a:r>
              <a:rPr lang="en-US" sz="2400" dirty="0"/>
              <a:t>. </a:t>
            </a:r>
            <a:r>
              <a:rPr lang="en-US" sz="2400" dirty="0" err="1"/>
              <a:t>Corresponde</a:t>
            </a:r>
            <a:r>
              <a:rPr lang="en-US" sz="2400" dirty="0"/>
              <a:t> </a:t>
            </a:r>
            <a:r>
              <a:rPr lang="en-US" sz="2400" dirty="0" err="1"/>
              <a:t>ao</a:t>
            </a:r>
            <a:r>
              <a:rPr lang="en-US" sz="2400" dirty="0"/>
              <a:t> </a:t>
            </a:r>
            <a:r>
              <a:rPr lang="en-US" sz="2400" dirty="0" err="1"/>
              <a:t>codigo</a:t>
            </a:r>
            <a:r>
              <a:rPr lang="en-US" sz="2400" dirty="0"/>
              <a:t> CID-F10.2 </a:t>
            </a:r>
            <a:r>
              <a:rPr lang="en-US" sz="2400" dirty="0" err="1"/>
              <a:t>sendo</a:t>
            </a:r>
            <a:r>
              <a:rPr lang="en-US" sz="2400" dirty="0"/>
              <a:t> um  </a:t>
            </a:r>
            <a:r>
              <a:rPr lang="en-US" sz="2400" dirty="0" err="1"/>
              <a:t>transtorno</a:t>
            </a:r>
            <a:r>
              <a:rPr lang="en-US" sz="2400" dirty="0"/>
              <a:t> mental </a:t>
            </a:r>
            <a:r>
              <a:rPr lang="en-US" sz="2400" dirty="0" err="1"/>
              <a:t>associado</a:t>
            </a:r>
            <a:r>
              <a:rPr lang="en-US" sz="2400" dirty="0"/>
              <a:t> </a:t>
            </a:r>
            <a:r>
              <a:rPr lang="en-US" sz="2400" dirty="0" err="1"/>
              <a:t>ao</a:t>
            </a:r>
            <a:r>
              <a:rPr lang="en-US" sz="2400" dirty="0"/>
              <a:t> </a:t>
            </a:r>
            <a:r>
              <a:rPr lang="en-US" sz="2400" dirty="0" err="1"/>
              <a:t>uso</a:t>
            </a:r>
            <a:r>
              <a:rPr lang="en-US" sz="2400" dirty="0"/>
              <a:t> de </a:t>
            </a:r>
            <a:r>
              <a:rPr lang="en-US" sz="2400" dirty="0" err="1"/>
              <a:t>alcool</a:t>
            </a:r>
            <a:r>
              <a:rPr lang="en-US" sz="2400" dirty="0"/>
              <a:t>.</a:t>
            </a:r>
          </a:p>
          <a:p>
            <a:pPr marL="0" indent="0">
              <a:lnSpc>
                <a:spcPct val="80000"/>
              </a:lnSpc>
            </a:pPr>
            <a:endParaRPr lang="en-US" sz="2400" dirty="0"/>
          </a:p>
          <a:p>
            <a:pPr marL="685800" lvl="1" indent="-228600">
              <a:lnSpc>
                <a:spcPct val="80000"/>
              </a:lnSpc>
              <a:spcBef>
                <a:spcPct val="30000"/>
              </a:spcBef>
              <a:buFontTx/>
              <a:buAutoNum type="arabicPeriod"/>
            </a:pPr>
            <a:r>
              <a:rPr lang="en-US" sz="2400" dirty="0"/>
              <a:t> </a:t>
            </a:r>
            <a:r>
              <a:rPr lang="en-US" sz="2400" dirty="0" err="1"/>
              <a:t>Uso</a:t>
            </a:r>
            <a:r>
              <a:rPr lang="en-US" sz="2400" dirty="0"/>
              <a:t> </a:t>
            </a:r>
            <a:r>
              <a:rPr lang="en-US" sz="2400" dirty="0" err="1"/>
              <a:t>prolongado</a:t>
            </a:r>
            <a:r>
              <a:rPr lang="en-US" sz="2400" dirty="0"/>
              <a:t> de </a:t>
            </a:r>
            <a:r>
              <a:rPr lang="en-US" sz="2400" dirty="0" err="1"/>
              <a:t>altas</a:t>
            </a:r>
            <a:r>
              <a:rPr lang="en-US" sz="2400" dirty="0"/>
              <a:t> </a:t>
            </a:r>
            <a:r>
              <a:rPr lang="en-US" sz="2400" dirty="0" err="1"/>
              <a:t>quantidades</a:t>
            </a:r>
            <a:r>
              <a:rPr lang="en-US" sz="2400" dirty="0"/>
              <a:t> com (a)  </a:t>
            </a:r>
            <a:r>
              <a:rPr lang="en-US" sz="2400" dirty="0" err="1"/>
              <a:t>tolerância</a:t>
            </a:r>
            <a:r>
              <a:rPr lang="en-US" sz="2400" dirty="0"/>
              <a:t> e/</a:t>
            </a:r>
            <a:r>
              <a:rPr lang="en-US" sz="2400" dirty="0" err="1"/>
              <a:t>ou</a:t>
            </a:r>
            <a:r>
              <a:rPr lang="en-US" sz="2400" dirty="0"/>
              <a:t> (b) </a:t>
            </a:r>
            <a:r>
              <a:rPr lang="en-US" sz="2400" dirty="0" err="1"/>
              <a:t>abstinência</a:t>
            </a:r>
            <a:r>
              <a:rPr lang="en-US" sz="2400" dirty="0"/>
              <a:t> </a:t>
            </a:r>
            <a:r>
              <a:rPr lang="en-US" sz="2400" dirty="0" err="1"/>
              <a:t>quando</a:t>
            </a:r>
            <a:r>
              <a:rPr lang="en-US" sz="2400" dirty="0"/>
              <a:t> se </a:t>
            </a:r>
            <a:r>
              <a:rPr lang="en-US" sz="2400" dirty="0" err="1"/>
              <a:t>interrompe</a:t>
            </a:r>
            <a:r>
              <a:rPr lang="en-US" sz="2400" dirty="0"/>
              <a:t> o </a:t>
            </a:r>
            <a:r>
              <a:rPr lang="en-US" sz="2400" dirty="0" err="1"/>
              <a:t>uso</a:t>
            </a:r>
            <a:endParaRPr lang="en-US" sz="2400" dirty="0"/>
          </a:p>
          <a:p>
            <a:pPr marL="685800" lvl="1" indent="-228600">
              <a:lnSpc>
                <a:spcPct val="80000"/>
              </a:lnSpc>
              <a:spcBef>
                <a:spcPct val="30000"/>
              </a:spcBef>
              <a:buFontTx/>
              <a:buAutoNum type="arabicPeriod"/>
            </a:pPr>
            <a:endParaRPr lang="en-US" sz="2400" dirty="0"/>
          </a:p>
          <a:p>
            <a:pPr marL="685800" lvl="1" indent="-228600">
              <a:lnSpc>
                <a:spcPct val="80000"/>
              </a:lnSpc>
              <a:buFont typeface="Arial" charset="0"/>
              <a:buAutoNum type="arabicPeriod"/>
            </a:pPr>
            <a:r>
              <a:rPr lang="en-US" sz="2400" dirty="0"/>
              <a:t> </a:t>
            </a:r>
            <a:r>
              <a:rPr lang="en-US" sz="2400" dirty="0" err="1"/>
              <a:t>Perda</a:t>
            </a:r>
            <a:r>
              <a:rPr lang="en-US" sz="2400" dirty="0"/>
              <a:t> do </a:t>
            </a:r>
            <a:r>
              <a:rPr lang="en-US" sz="2400" dirty="0" err="1"/>
              <a:t>controle</a:t>
            </a:r>
            <a:r>
              <a:rPr lang="en-US" sz="2400" dirty="0"/>
              <a:t> </a:t>
            </a:r>
            <a:r>
              <a:rPr lang="en-US" sz="2400" dirty="0" err="1"/>
              <a:t>sobre</a:t>
            </a:r>
            <a:r>
              <a:rPr lang="en-US" sz="2400" dirty="0"/>
              <a:t> o </a:t>
            </a:r>
            <a:r>
              <a:rPr lang="en-US" sz="2400" dirty="0" err="1"/>
              <a:t>consumo</a:t>
            </a:r>
            <a:endParaRPr lang="en-US" sz="2400" dirty="0"/>
          </a:p>
          <a:p>
            <a:pPr marL="685800" lvl="1" indent="-228600">
              <a:lnSpc>
                <a:spcPct val="80000"/>
              </a:lnSpc>
              <a:buFont typeface="Arial" charset="0"/>
              <a:buAutoNum type="arabicPeriod"/>
            </a:pPr>
            <a:endParaRPr lang="en-US" sz="2400" dirty="0"/>
          </a:p>
          <a:p>
            <a:pPr marL="685800" lvl="1" indent="-228600">
              <a:lnSpc>
                <a:spcPct val="80000"/>
              </a:lnSpc>
              <a:buFont typeface="Arial" charset="0"/>
              <a:buAutoNum type="arabicPeriod"/>
            </a:pPr>
            <a:r>
              <a:rPr lang="en-US" sz="2400" dirty="0"/>
              <a:t> </a:t>
            </a:r>
            <a:r>
              <a:rPr lang="en-US" sz="2400" dirty="0" err="1"/>
              <a:t>Redução</a:t>
            </a:r>
            <a:r>
              <a:rPr lang="en-US" sz="2400" dirty="0"/>
              <a:t> de </a:t>
            </a:r>
            <a:r>
              <a:rPr lang="en-US" sz="2400" dirty="0" err="1"/>
              <a:t>outras</a:t>
            </a:r>
            <a:r>
              <a:rPr lang="en-US" sz="2400" dirty="0"/>
              <a:t> </a:t>
            </a:r>
            <a:r>
              <a:rPr lang="en-US" sz="2400" dirty="0" err="1"/>
              <a:t>atividades</a:t>
            </a:r>
            <a:r>
              <a:rPr lang="en-US" sz="2400" dirty="0"/>
              <a:t> </a:t>
            </a:r>
            <a:r>
              <a:rPr lang="en-US" sz="2400" dirty="0" err="1"/>
              <a:t>que</a:t>
            </a:r>
            <a:r>
              <a:rPr lang="en-US" sz="2400" dirty="0"/>
              <a:t> </a:t>
            </a:r>
            <a:r>
              <a:rPr lang="en-US" sz="2400" dirty="0" err="1"/>
              <a:t>tinham</a:t>
            </a:r>
            <a:r>
              <a:rPr lang="en-US" sz="2400" dirty="0"/>
              <a:t> </a:t>
            </a:r>
            <a:r>
              <a:rPr lang="en-US" sz="2400" dirty="0" err="1"/>
              <a:t>sentido</a:t>
            </a:r>
            <a:r>
              <a:rPr lang="en-US" sz="2400" dirty="0"/>
              <a:t>/</a:t>
            </a:r>
            <a:r>
              <a:rPr lang="en-US" sz="2400" dirty="0" err="1"/>
              <a:t>relevaâcia</a:t>
            </a:r>
            <a:r>
              <a:rPr lang="en-US" sz="2400" dirty="0"/>
              <a:t> </a:t>
            </a:r>
            <a:r>
              <a:rPr lang="en-US" sz="2400" dirty="0" err="1"/>
              <a:t>na</a:t>
            </a:r>
            <a:r>
              <a:rPr lang="en-US" sz="2400" dirty="0"/>
              <a:t> </a:t>
            </a:r>
            <a:r>
              <a:rPr lang="en-US" sz="2400" dirty="0" err="1"/>
              <a:t>vida</a:t>
            </a:r>
            <a:r>
              <a:rPr lang="en-US" sz="2400" dirty="0"/>
              <a:t> da </a:t>
            </a:r>
            <a:r>
              <a:rPr lang="en-US" sz="2400" dirty="0" err="1"/>
              <a:t>pessoa</a:t>
            </a:r>
            <a:endParaRPr lang="en-US" sz="2400" dirty="0"/>
          </a:p>
        </p:txBody>
      </p:sp>
    </p:spTree>
    <p:extLst>
      <p:ext uri="{BB962C8B-B14F-4D97-AF65-F5344CB8AC3E}">
        <p14:creationId xmlns:p14="http://schemas.microsoft.com/office/powerpoint/2010/main" val="3156771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Footer Placeholder 4"/>
          <p:cNvSpPr>
            <a:spLocks noGrp="1"/>
          </p:cNvSpPr>
          <p:nvPr>
            <p:ph type="ftr" sz="quarter" idx="11"/>
          </p:nvPr>
        </p:nvSpPr>
        <p:spPr bwMode="auto">
          <a:noFill/>
          <a:ln>
            <a:miter lim="800000"/>
            <a:headEnd/>
            <a:tailEnd/>
          </a:ln>
        </p:spPr>
        <p:txBody>
          <a:bodyPr/>
          <a:lstStyle/>
          <a:p>
            <a:r>
              <a:rPr lang="en-US"/>
              <a:t>mhGAP-IG base course -  field test version 1.00 – May 2012</a:t>
            </a:r>
          </a:p>
        </p:txBody>
      </p:sp>
      <p:sp>
        <p:nvSpPr>
          <p:cNvPr id="48130" name="Slide Number Placeholder 5"/>
          <p:cNvSpPr>
            <a:spLocks noGrp="1"/>
          </p:cNvSpPr>
          <p:nvPr>
            <p:ph type="sldNum" sz="quarter" idx="12"/>
          </p:nvPr>
        </p:nvSpPr>
        <p:spPr bwMode="auto">
          <a:noFill/>
          <a:ln>
            <a:miter lim="800000"/>
            <a:headEnd/>
            <a:tailEnd/>
          </a:ln>
        </p:spPr>
        <p:txBody>
          <a:bodyPr/>
          <a:lstStyle/>
          <a:p>
            <a:fld id="{514E3949-54AE-448F-A14B-4964397535EB}" type="slidenum">
              <a:rPr lang="en-US" smtClean="0"/>
              <a:pPr/>
              <a:t>41</a:t>
            </a:fld>
            <a:endParaRPr lang="en-US"/>
          </a:p>
        </p:txBody>
      </p:sp>
      <p:sp>
        <p:nvSpPr>
          <p:cNvPr id="48131" name="Rectangle 2"/>
          <p:cNvSpPr>
            <a:spLocks noGrp="1"/>
          </p:cNvSpPr>
          <p:nvPr>
            <p:ph type="title"/>
          </p:nvPr>
        </p:nvSpPr>
        <p:spPr/>
        <p:txBody>
          <a:bodyPr/>
          <a:lstStyle/>
          <a:p>
            <a:r>
              <a:rPr lang="en-GB" sz="3200" dirty="0" err="1"/>
              <a:t>Quais</a:t>
            </a:r>
            <a:r>
              <a:rPr lang="en-GB" sz="3200" dirty="0"/>
              <a:t> </a:t>
            </a:r>
            <a:r>
              <a:rPr lang="en-GB" sz="3200" dirty="0" err="1"/>
              <a:t>são</a:t>
            </a:r>
            <a:r>
              <a:rPr lang="en-GB" sz="3200" dirty="0"/>
              <a:t> </a:t>
            </a:r>
            <a:r>
              <a:rPr lang="en-GB" sz="3200" dirty="0" err="1"/>
              <a:t>os</a:t>
            </a:r>
            <a:r>
              <a:rPr lang="en-GB" sz="3200" dirty="0"/>
              <a:t> </a:t>
            </a:r>
            <a:r>
              <a:rPr lang="en-GB" sz="3200" dirty="0" err="1"/>
              <a:t>sinais</a:t>
            </a:r>
            <a:r>
              <a:rPr lang="en-GB" sz="3200" dirty="0"/>
              <a:t> da </a:t>
            </a:r>
            <a:r>
              <a:rPr lang="en-GB" sz="3200" dirty="0" err="1"/>
              <a:t>dependência</a:t>
            </a:r>
            <a:r>
              <a:rPr lang="en-GB" sz="3200" dirty="0"/>
              <a:t>? </a:t>
            </a:r>
            <a:endParaRPr lang="en-US" sz="3200" dirty="0"/>
          </a:p>
        </p:txBody>
      </p:sp>
      <p:sp>
        <p:nvSpPr>
          <p:cNvPr id="116739" name="Rectangle 3"/>
          <p:cNvSpPr>
            <a:spLocks noGrp="1"/>
          </p:cNvSpPr>
          <p:nvPr>
            <p:ph type="body" idx="1"/>
          </p:nvPr>
        </p:nvSpPr>
        <p:spPr/>
        <p:txBody>
          <a:bodyPr/>
          <a:lstStyle/>
          <a:p>
            <a:pPr lvl="1" eaLnBrk="1" hangingPunct="1">
              <a:lnSpc>
                <a:spcPct val="60000"/>
              </a:lnSpc>
              <a:buSzPct val="70000"/>
              <a:buFontTx/>
              <a:buChar char="•"/>
            </a:pPr>
            <a:r>
              <a:rPr lang="en-US" sz="2400" dirty="0" err="1"/>
              <a:t>Desenvolvimento</a:t>
            </a:r>
            <a:r>
              <a:rPr lang="en-US" sz="2400" dirty="0"/>
              <a:t> da </a:t>
            </a:r>
            <a:r>
              <a:rPr lang="en-US" sz="2400" dirty="0" err="1"/>
              <a:t>tolerância</a:t>
            </a:r>
            <a:r>
              <a:rPr lang="en-US" sz="2400" dirty="0"/>
              <a:t> </a:t>
            </a:r>
          </a:p>
          <a:p>
            <a:pPr lvl="1" eaLnBrk="1" hangingPunct="1">
              <a:lnSpc>
                <a:spcPct val="90000"/>
              </a:lnSpc>
              <a:buSzPct val="70000"/>
              <a:buFontTx/>
              <a:buChar char="•"/>
            </a:pPr>
            <a:endParaRPr lang="en-US" sz="2400" dirty="0"/>
          </a:p>
          <a:p>
            <a:pPr lvl="1" eaLnBrk="1" hangingPunct="1">
              <a:lnSpc>
                <a:spcPct val="90000"/>
              </a:lnSpc>
              <a:buSzPct val="70000"/>
              <a:buFontTx/>
              <a:buChar char="•"/>
            </a:pPr>
            <a:r>
              <a:rPr lang="en-US" sz="2400" dirty="0" err="1"/>
              <a:t>Sintomas</a:t>
            </a:r>
            <a:r>
              <a:rPr lang="en-US" sz="2400" dirty="0"/>
              <a:t> de </a:t>
            </a:r>
            <a:r>
              <a:rPr lang="en-US" sz="2400" dirty="0" err="1"/>
              <a:t>abstinência</a:t>
            </a:r>
            <a:r>
              <a:rPr lang="en-US" sz="2400" dirty="0"/>
              <a:t> </a:t>
            </a:r>
          </a:p>
          <a:p>
            <a:pPr lvl="1" eaLnBrk="1" hangingPunct="1">
              <a:lnSpc>
                <a:spcPct val="90000"/>
              </a:lnSpc>
              <a:buSzPct val="70000"/>
              <a:buFontTx/>
              <a:buChar char="•"/>
            </a:pPr>
            <a:endParaRPr lang="en-US" sz="2400" dirty="0"/>
          </a:p>
          <a:p>
            <a:pPr lvl="1" eaLnBrk="1" hangingPunct="1">
              <a:lnSpc>
                <a:spcPct val="90000"/>
              </a:lnSpc>
              <a:buSzPct val="70000"/>
              <a:buFontTx/>
              <a:buChar char="•"/>
            </a:pPr>
            <a:r>
              <a:rPr lang="en-US" sz="2400" dirty="0" err="1"/>
              <a:t>Consumir</a:t>
            </a:r>
            <a:r>
              <a:rPr lang="en-US" sz="2400" dirty="0"/>
              <a:t> </a:t>
            </a:r>
            <a:r>
              <a:rPr lang="en-US" sz="2400" dirty="0" err="1"/>
              <a:t>mais</a:t>
            </a:r>
            <a:r>
              <a:rPr lang="en-US" sz="2400" dirty="0"/>
              <a:t> e </a:t>
            </a:r>
            <a:r>
              <a:rPr lang="en-US" sz="2400" dirty="0" err="1"/>
              <a:t>por</a:t>
            </a:r>
            <a:r>
              <a:rPr lang="en-US" sz="2400" dirty="0"/>
              <a:t> </a:t>
            </a:r>
            <a:r>
              <a:rPr lang="en-US" sz="2400" dirty="0" err="1"/>
              <a:t>mais</a:t>
            </a:r>
            <a:r>
              <a:rPr lang="en-US" sz="2400" dirty="0"/>
              <a:t> tempo </a:t>
            </a:r>
            <a:r>
              <a:rPr lang="en-US" sz="2400" dirty="0" err="1"/>
              <a:t>que</a:t>
            </a:r>
            <a:r>
              <a:rPr lang="en-US" sz="2400" dirty="0"/>
              <a:t> o </a:t>
            </a:r>
            <a:r>
              <a:rPr lang="en-US" sz="2400" dirty="0" err="1"/>
              <a:t>planejado</a:t>
            </a:r>
            <a:r>
              <a:rPr lang="en-US" sz="2400" dirty="0"/>
              <a:t> </a:t>
            </a:r>
          </a:p>
          <a:p>
            <a:pPr lvl="1" eaLnBrk="1" hangingPunct="1">
              <a:lnSpc>
                <a:spcPct val="90000"/>
              </a:lnSpc>
              <a:buSzPct val="70000"/>
              <a:buFontTx/>
              <a:buChar char="•"/>
            </a:pPr>
            <a:endParaRPr lang="en-US" sz="2400" dirty="0"/>
          </a:p>
          <a:p>
            <a:pPr lvl="1" eaLnBrk="1" hangingPunct="1">
              <a:lnSpc>
                <a:spcPct val="90000"/>
              </a:lnSpc>
              <a:buSzPct val="70000"/>
              <a:buFontTx/>
              <a:buChar char="•"/>
            </a:pPr>
            <a:r>
              <a:rPr lang="en-US" sz="2400" dirty="0" err="1"/>
              <a:t>Uso</a:t>
            </a:r>
            <a:r>
              <a:rPr lang="en-US" sz="2400" dirty="0"/>
              <a:t> </a:t>
            </a:r>
            <a:r>
              <a:rPr lang="en-US" sz="2400" dirty="0" err="1"/>
              <a:t>contínuo</a:t>
            </a:r>
            <a:r>
              <a:rPr lang="en-US" sz="2400" dirty="0"/>
              <a:t> </a:t>
            </a:r>
            <a:r>
              <a:rPr lang="en-US" sz="2400" dirty="0" err="1"/>
              <a:t>apesar</a:t>
            </a:r>
            <a:r>
              <a:rPr lang="en-US" sz="2400" dirty="0"/>
              <a:t> de </a:t>
            </a:r>
            <a:r>
              <a:rPr lang="en-US" sz="2400" dirty="0" err="1"/>
              <a:t>problemas</a:t>
            </a:r>
            <a:r>
              <a:rPr lang="en-US" sz="2400" dirty="0"/>
              <a:t> com o </a:t>
            </a:r>
            <a:r>
              <a:rPr lang="en-US" sz="2400" dirty="0" err="1"/>
              <a:t>consumo</a:t>
            </a:r>
            <a:r>
              <a:rPr lang="en-US" sz="2400" dirty="0"/>
              <a:t>  </a:t>
            </a:r>
          </a:p>
          <a:p>
            <a:pPr lvl="1" eaLnBrk="1" hangingPunct="1">
              <a:lnSpc>
                <a:spcPct val="90000"/>
              </a:lnSpc>
              <a:buSzPct val="70000"/>
              <a:buFontTx/>
              <a:buChar char="•"/>
            </a:pPr>
            <a:endParaRPr lang="en-US" sz="2400" dirty="0"/>
          </a:p>
          <a:p>
            <a:pPr lvl="1" eaLnBrk="1" hangingPunct="1">
              <a:lnSpc>
                <a:spcPct val="90000"/>
              </a:lnSpc>
              <a:buSzPct val="70000"/>
              <a:buFontTx/>
              <a:buChar char="•"/>
            </a:pPr>
            <a:r>
              <a:rPr lang="en-US" sz="2400" dirty="0" err="1"/>
              <a:t>Dificuldade</a:t>
            </a:r>
            <a:r>
              <a:rPr lang="en-US" sz="2400" dirty="0"/>
              <a:t> </a:t>
            </a:r>
            <a:r>
              <a:rPr lang="en-US" sz="2400" dirty="0" err="1"/>
              <a:t>em</a:t>
            </a:r>
            <a:r>
              <a:rPr lang="en-US" sz="2400" dirty="0"/>
              <a:t> </a:t>
            </a:r>
            <a:r>
              <a:rPr lang="en-US" sz="2400" dirty="0" err="1"/>
              <a:t>parar</a:t>
            </a:r>
            <a:r>
              <a:rPr lang="en-US" sz="2400" dirty="0"/>
              <a:t> </a:t>
            </a:r>
            <a:r>
              <a:rPr lang="en-US" sz="2400" dirty="0" err="1"/>
              <a:t>ou</a:t>
            </a:r>
            <a:r>
              <a:rPr lang="en-US" sz="2400" dirty="0"/>
              <a:t> </a:t>
            </a:r>
            <a:r>
              <a:rPr lang="en-US" sz="2400" dirty="0" err="1"/>
              <a:t>diminuir</a:t>
            </a:r>
            <a:r>
              <a:rPr lang="en-US" sz="2400" dirty="0"/>
              <a:t> o </a:t>
            </a:r>
            <a:r>
              <a:rPr lang="en-US" sz="2400" dirty="0" err="1"/>
              <a:t>consumo</a:t>
            </a:r>
            <a:endParaRPr lang="en-US" sz="2400" dirty="0"/>
          </a:p>
          <a:p>
            <a:pPr lvl="1" eaLnBrk="1" hangingPunct="1">
              <a:lnSpc>
                <a:spcPct val="90000"/>
              </a:lnSpc>
              <a:buSzPct val="70000"/>
              <a:buFontTx/>
              <a:buChar char="•"/>
            </a:pPr>
            <a:endParaRPr lang="en-US" sz="2400" dirty="0"/>
          </a:p>
          <a:p>
            <a:pPr lvl="1" eaLnBrk="1" hangingPunct="1">
              <a:lnSpc>
                <a:spcPct val="90000"/>
              </a:lnSpc>
              <a:buSzPct val="70000"/>
              <a:buFontTx/>
              <a:buChar char="•"/>
            </a:pPr>
            <a:r>
              <a:rPr lang="en-US" sz="2400" dirty="0"/>
              <a:t>“</a:t>
            </a:r>
            <a:r>
              <a:rPr lang="en-US" sz="2400" dirty="0" err="1"/>
              <a:t>Gana</a:t>
            </a:r>
            <a:r>
              <a:rPr lang="en-US" sz="2400" dirty="0"/>
              <a:t>” de </a:t>
            </a:r>
            <a:r>
              <a:rPr lang="en-US" sz="2400" dirty="0" err="1"/>
              <a:t>beber</a:t>
            </a:r>
            <a:endParaRPr lang="en-US" sz="2400" dirty="0"/>
          </a:p>
          <a:p>
            <a:pPr lvl="1" eaLnBrk="1" hangingPunct="1">
              <a:lnSpc>
                <a:spcPct val="90000"/>
              </a:lnSpc>
              <a:buSzPct val="70000"/>
              <a:buFontTx/>
              <a:buChar char="•"/>
            </a:pPr>
            <a:endParaRPr lang="en-US" sz="2400" i="1" dirty="0"/>
          </a:p>
          <a:p>
            <a:pPr lvl="1" eaLnBrk="1" hangingPunct="1">
              <a:lnSpc>
                <a:spcPct val="90000"/>
              </a:lnSpc>
              <a:buSzPct val="70000"/>
              <a:buFontTx/>
              <a:buChar char="•"/>
            </a:pPr>
            <a:endParaRPr lang="en-US" sz="2400" i="1" dirty="0"/>
          </a:p>
          <a:p>
            <a:pPr>
              <a:lnSpc>
                <a:spcPct val="90000"/>
              </a:lnSpc>
            </a:pPr>
            <a:endParaRPr lang="en-US" sz="2400" dirty="0"/>
          </a:p>
        </p:txBody>
      </p:sp>
    </p:spTree>
    <p:extLst>
      <p:ext uri="{BB962C8B-B14F-4D97-AF65-F5344CB8AC3E}">
        <p14:creationId xmlns:p14="http://schemas.microsoft.com/office/powerpoint/2010/main" val="561449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673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673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673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6739">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6739">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673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3" y="-1"/>
            <a:ext cx="9129527" cy="764705"/>
          </a:xfrm>
        </p:spPr>
        <p:txBody>
          <a:bodyPr/>
          <a:lstStyle/>
          <a:p>
            <a:r>
              <a:rPr lang="en-US" dirty="0" err="1">
                <a:solidFill>
                  <a:schemeClr val="bg1"/>
                </a:solidFill>
              </a:rPr>
              <a:t>Apresentações</a:t>
            </a:r>
            <a:r>
              <a:rPr lang="en-US" dirty="0">
                <a:solidFill>
                  <a:schemeClr val="bg1"/>
                </a:solidFill>
              </a:rPr>
              <a:t> de </a:t>
            </a:r>
            <a:r>
              <a:rPr lang="en-US" dirty="0" err="1">
                <a:solidFill>
                  <a:schemeClr val="bg1"/>
                </a:solidFill>
              </a:rPr>
              <a:t>emergência</a:t>
            </a:r>
            <a:endParaRPr lang="en-US" dirty="0">
              <a:solidFill>
                <a:schemeClr val="bg1"/>
              </a:solidFill>
            </a:endParaRPr>
          </a:p>
        </p:txBody>
      </p:sp>
      <p:sp>
        <p:nvSpPr>
          <p:cNvPr id="3" name="Content Placeholder 2"/>
          <p:cNvSpPr>
            <a:spLocks noGrp="1"/>
          </p:cNvSpPr>
          <p:nvPr>
            <p:ph idx="1"/>
          </p:nvPr>
        </p:nvSpPr>
        <p:spPr>
          <a:xfrm>
            <a:off x="1267968" y="1052736"/>
            <a:ext cx="6851904" cy="4155951"/>
          </a:xfrm>
        </p:spPr>
        <p:txBody>
          <a:bodyPr>
            <a:normAutofit/>
          </a:bodyPr>
          <a:lstStyle/>
          <a:p>
            <a:pPr marL="0" indent="0">
              <a:buNone/>
            </a:pPr>
            <a:endParaRPr lang="en-US" dirty="0"/>
          </a:p>
          <a:p>
            <a:pPr marL="0" indent="0" algn="ctr">
              <a:buNone/>
            </a:pPr>
            <a:r>
              <a:rPr lang="pt-BR" b="1" dirty="0"/>
              <a:t>Intoxicação aguda</a:t>
            </a:r>
          </a:p>
          <a:p>
            <a:pPr marL="0" indent="0" algn="ctr">
              <a:buNone/>
            </a:pPr>
            <a:endParaRPr lang="pt-BR" b="1" dirty="0"/>
          </a:p>
          <a:p>
            <a:pPr marL="0" indent="0" algn="ctr">
              <a:buNone/>
            </a:pPr>
            <a:r>
              <a:rPr lang="pt-BR" dirty="0"/>
              <a:t>Condição transitória após a ingestão de uma substância psicoativa, resultando em distúrbios da consciência, cognição, percepção e comportamento afetivo.</a:t>
            </a:r>
          </a:p>
        </p:txBody>
      </p:sp>
      <p:sp>
        <p:nvSpPr>
          <p:cNvPr id="5" name="Slide Number Placeholder 4"/>
          <p:cNvSpPr>
            <a:spLocks noGrp="1"/>
          </p:cNvSpPr>
          <p:nvPr>
            <p:ph type="sldNum" sz="quarter" idx="12"/>
          </p:nvPr>
        </p:nvSpPr>
        <p:spPr/>
        <p:txBody>
          <a:bodyPr/>
          <a:lstStyle/>
          <a:p>
            <a:fld id="{206AD8EE-5452-2344-8BE3-6C4CFAFEEC13}" type="slidenum">
              <a:rPr lang="en-US" smtClean="0"/>
              <a:pPr/>
              <a:t>42</a:t>
            </a:fld>
            <a:endParaRPr lang="en-US"/>
          </a:p>
        </p:txBody>
      </p:sp>
    </p:spTree>
    <p:extLst>
      <p:ext uri="{BB962C8B-B14F-4D97-AF65-F5344CB8AC3E}">
        <p14:creationId xmlns:p14="http://schemas.microsoft.com/office/powerpoint/2010/main" val="27151242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9252" y="1484784"/>
            <a:ext cx="7814442" cy="4402467"/>
          </a:xfrm>
        </p:spPr>
        <p:txBody>
          <a:bodyPr>
            <a:normAutofit fontScale="92500" lnSpcReduction="20000"/>
          </a:bodyPr>
          <a:lstStyle/>
          <a:p>
            <a:pPr marL="0" indent="0" algn="ctr">
              <a:buNone/>
            </a:pPr>
            <a:r>
              <a:rPr lang="en-US" b="1" dirty="0" err="1"/>
              <a:t>Abstinência</a:t>
            </a:r>
            <a:endParaRPr lang="en-US" b="1" dirty="0"/>
          </a:p>
          <a:p>
            <a:endParaRPr lang="en-US" sz="3000" dirty="0"/>
          </a:p>
          <a:p>
            <a:pPr marL="0" indent="0">
              <a:buNone/>
            </a:pPr>
            <a:r>
              <a:rPr lang="pt-BR" sz="3000" dirty="0"/>
              <a:t>A experiência de um conjunto de sintomas desagradáveis após a cessação abrupta ou redução na dose de uma substância psicoativa. Essa foi consumida em doses suficientemente altas e por um período suficientemente longo  de modo que pessoa tornou-se física ou mentalmente dependente dela. Sintomas de abstinência são, essencialmente, opostos àqueles que são produzidos pela própria substância psicoativa.</a:t>
            </a:r>
          </a:p>
        </p:txBody>
      </p:sp>
      <p:sp>
        <p:nvSpPr>
          <p:cNvPr id="6" name="Slide Number Placeholder 5"/>
          <p:cNvSpPr>
            <a:spLocks noGrp="1"/>
          </p:cNvSpPr>
          <p:nvPr>
            <p:ph type="sldNum" sz="quarter" idx="12"/>
          </p:nvPr>
        </p:nvSpPr>
        <p:spPr>
          <a:xfrm>
            <a:off x="6553200" y="6165304"/>
            <a:ext cx="2133600" cy="365125"/>
          </a:xfrm>
        </p:spPr>
        <p:txBody>
          <a:bodyPr/>
          <a:lstStyle/>
          <a:p>
            <a:fld id="{206AD8EE-5452-2344-8BE3-6C4CFAFEEC13}" type="slidenum">
              <a:rPr lang="en-US" smtClean="0"/>
              <a:pPr/>
              <a:t>43</a:t>
            </a:fld>
            <a:endParaRPr lang="en-US" dirty="0"/>
          </a:p>
        </p:txBody>
      </p:sp>
      <p:sp>
        <p:nvSpPr>
          <p:cNvPr id="8" name="Title 1"/>
          <p:cNvSpPr txBox="1">
            <a:spLocks/>
          </p:cNvSpPr>
          <p:nvPr/>
        </p:nvSpPr>
        <p:spPr>
          <a:xfrm>
            <a:off x="14473" y="-1"/>
            <a:ext cx="9129527" cy="76470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solidFill>
                  <a:schemeClr val="bg1"/>
                </a:solidFill>
              </a:rPr>
              <a:t>Apresentações de emergência</a:t>
            </a:r>
            <a:endParaRPr lang="en-US" dirty="0">
              <a:solidFill>
                <a:schemeClr val="bg1"/>
              </a:solidFill>
            </a:endParaRPr>
          </a:p>
        </p:txBody>
      </p:sp>
    </p:spTree>
    <p:extLst>
      <p:ext uri="{BB962C8B-B14F-4D97-AF65-F5344CB8AC3E}">
        <p14:creationId xmlns:p14="http://schemas.microsoft.com/office/powerpoint/2010/main" val="3773432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D0B1850-26F4-4992-8AAA-7F04D4439F84}" type="slidenum">
              <a:rPr lang="en-US"/>
              <a:pPr/>
              <a:t>44</a:t>
            </a:fld>
            <a:endParaRPr lang="en-US"/>
          </a:p>
        </p:txBody>
      </p:sp>
      <p:sp useBgFill="1">
        <p:nvSpPr>
          <p:cNvPr id="41986" name="Content Placeholder 2"/>
          <p:cNvSpPr>
            <a:spLocks noGrp="1"/>
          </p:cNvSpPr>
          <p:nvPr>
            <p:ph idx="4294967295"/>
          </p:nvPr>
        </p:nvSpPr>
        <p:spPr>
          <a:xfrm>
            <a:off x="0" y="1268413"/>
            <a:ext cx="7219950" cy="4833937"/>
          </a:xfrm>
        </p:spPr>
        <p:txBody>
          <a:bodyPr>
            <a:normAutofit fontScale="92500" lnSpcReduction="10000"/>
          </a:bodyPr>
          <a:lstStyle/>
          <a:p>
            <a:pPr>
              <a:spcBef>
                <a:spcPct val="35000"/>
              </a:spcBef>
              <a:buSzPct val="70000"/>
              <a:buFontTx/>
              <a:buChar char="•"/>
            </a:pPr>
            <a:r>
              <a:rPr lang="pt-BR" sz="2200" dirty="0"/>
              <a:t>Nossos corpos e cérebros têm mecanismos para minimizar o impacto do uso de drogas em nossa capacidade funcional.</a:t>
            </a:r>
          </a:p>
          <a:p>
            <a:pPr>
              <a:spcBef>
                <a:spcPct val="35000"/>
              </a:spcBef>
              <a:buSzPct val="70000"/>
              <a:buFontTx/>
              <a:buChar char="•"/>
            </a:pPr>
            <a:r>
              <a:rPr lang="pt-BR" sz="2200" dirty="0"/>
              <a:t>Quando usamos substâncias sedativas como </a:t>
            </a:r>
            <a:r>
              <a:rPr lang="pt-BR" sz="2200" dirty="0" err="1"/>
              <a:t>opioides</a:t>
            </a:r>
            <a:r>
              <a:rPr lang="pt-BR" sz="2200" dirty="0"/>
              <a:t> e benzodiazepínicos durante um período prolongado de tempo, uma das maneiras que nosso corpo se adapta é liberar estimulantes endógenos para nos manter alertas.</a:t>
            </a:r>
          </a:p>
          <a:p>
            <a:pPr>
              <a:spcBef>
                <a:spcPct val="35000"/>
              </a:spcBef>
              <a:buSzPct val="70000"/>
              <a:buFontTx/>
              <a:buChar char="•"/>
            </a:pPr>
            <a:r>
              <a:rPr lang="pt-BR" sz="2200" dirty="0"/>
              <a:t>Um efeito comum é o aumento da tolerância a uma substância, o que significa que doses aumentadas da substância são necessárias para obter o mesmo efeito sedativo.</a:t>
            </a:r>
          </a:p>
          <a:p>
            <a:pPr>
              <a:spcBef>
                <a:spcPct val="35000"/>
              </a:spcBef>
              <a:buSzPct val="70000"/>
              <a:buFontTx/>
              <a:buChar char="•"/>
            </a:pPr>
            <a:r>
              <a:rPr lang="pt-BR" sz="2200" dirty="0"/>
              <a:t>Quando paramos de tomar a substância sedativa, demora cerca de uma semana para nossos corpos pararem de liberar os estimulantes endógenos. Enquanto isso, experimentamos os efeitos desequilibrados do estimulante endógeno. É por isso que os sintomas de abstinência sedativa são semelhantes à intoxicação por estimulantes.</a:t>
            </a:r>
            <a:endParaRPr lang="en-AU" sz="2200" dirty="0"/>
          </a:p>
        </p:txBody>
      </p:sp>
      <p:sp>
        <p:nvSpPr>
          <p:cNvPr id="41985" name="Title 1"/>
          <p:cNvSpPr>
            <a:spLocks noGrp="1"/>
          </p:cNvSpPr>
          <p:nvPr>
            <p:ph type="title" idx="4294967295"/>
          </p:nvPr>
        </p:nvSpPr>
        <p:spPr>
          <a:xfrm>
            <a:off x="1655763" y="-7938"/>
            <a:ext cx="7488237" cy="700088"/>
          </a:xfrm>
          <a:noFill/>
        </p:spPr>
        <p:txBody>
          <a:bodyPr>
            <a:noAutofit/>
          </a:bodyPr>
          <a:lstStyle/>
          <a:p>
            <a:r>
              <a:rPr lang="pt-BR" sz="2800" b="1" dirty="0">
                <a:solidFill>
                  <a:schemeClr val="bg1"/>
                </a:solidFill>
              </a:rPr>
              <a:t>O que causa  sintomas de </a:t>
            </a:r>
            <a:br>
              <a:rPr lang="pt-BR" sz="2800" b="1" dirty="0">
                <a:solidFill>
                  <a:schemeClr val="bg1"/>
                </a:solidFill>
              </a:rPr>
            </a:br>
            <a:r>
              <a:rPr lang="pt-BR" sz="2800" b="1" dirty="0">
                <a:solidFill>
                  <a:schemeClr val="bg1"/>
                </a:solidFill>
              </a:rPr>
              <a:t>abstinência de drogas?</a:t>
            </a:r>
            <a:endParaRPr lang="en-US" sz="2800" b="1" dirty="0">
              <a:solidFill>
                <a:schemeClr val="bg1"/>
              </a:solidFill>
            </a:endParaRPr>
          </a:p>
        </p:txBody>
      </p:sp>
      <p:sp>
        <p:nvSpPr>
          <p:cNvPr id="41987" name="Slide Number Placeholder 3"/>
          <p:cNvSpPr txBox="1">
            <a:spLocks noGrp="1"/>
          </p:cNvSpPr>
          <p:nvPr/>
        </p:nvSpPr>
        <p:spPr bwMode="auto">
          <a:xfrm>
            <a:off x="457200" y="6356350"/>
            <a:ext cx="2133600" cy="365125"/>
          </a:xfrm>
          <a:prstGeom prst="rect">
            <a:avLst/>
          </a:prstGeom>
          <a:noFill/>
          <a:ln w="9525">
            <a:noFill/>
            <a:miter lim="800000"/>
            <a:headEnd/>
            <a:tailEnd/>
          </a:ln>
        </p:spPr>
        <p:txBody>
          <a:bodyPr anchor="ctr"/>
          <a:lstStyle/>
          <a:p>
            <a:pPr defTabSz="914400"/>
            <a:fld id="{4ADB8A4C-87AF-42E8-8187-A255E78BA436}" type="slidenum">
              <a:rPr lang="en-AU" sz="1200">
                <a:solidFill>
                  <a:schemeClr val="bg1"/>
                </a:solidFill>
                <a:latin typeface="Calibri" pitchFamily="34" charset="0"/>
              </a:rPr>
              <a:pPr defTabSz="914400"/>
              <a:t>44</a:t>
            </a:fld>
            <a:endParaRPr lang="en-AU" sz="1200">
              <a:solidFill>
                <a:schemeClr val="bg1"/>
              </a:solidFill>
              <a:latin typeface="Calibri" pitchFamily="34" charset="0"/>
            </a:endParaRPr>
          </a:p>
        </p:txBody>
      </p:sp>
    </p:spTree>
    <p:custDataLst>
      <p:tags r:id="rId1"/>
    </p:custDataLst>
    <p:extLst>
      <p:ext uri="{BB962C8B-B14F-4D97-AF65-F5344CB8AC3E}">
        <p14:creationId xmlns:p14="http://schemas.microsoft.com/office/powerpoint/2010/main" val="2809463976"/>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57200" y="2115563"/>
            <a:ext cx="8229600" cy="2537573"/>
          </a:xfrm>
        </p:spPr>
        <p:txBody>
          <a:bodyPr>
            <a:normAutofit/>
          </a:bodyPr>
          <a:lstStyle/>
          <a:p>
            <a:r>
              <a:rPr lang="pt-BR" dirty="0"/>
              <a:t>Processo de Diagnóstico e de Construção do Plano de Cuidados</a:t>
            </a:r>
          </a:p>
        </p:txBody>
      </p:sp>
      <p:sp>
        <p:nvSpPr>
          <p:cNvPr id="2" name="Espaço Reservado para Número de Slide 1"/>
          <p:cNvSpPr>
            <a:spLocks noGrp="1"/>
          </p:cNvSpPr>
          <p:nvPr>
            <p:ph type="sldNum" sz="quarter" idx="12"/>
          </p:nvPr>
        </p:nvSpPr>
        <p:spPr/>
        <p:txBody>
          <a:bodyPr/>
          <a:lstStyle/>
          <a:p>
            <a:fld id="{039E8757-FA30-FB46-B9AF-7C993DFB82D8}" type="slidenum">
              <a:rPr lang="en-US" smtClean="0"/>
              <a:pPr/>
              <a:t>45</a:t>
            </a:fld>
            <a:endParaRPr lang="en-US"/>
          </a:p>
        </p:txBody>
      </p:sp>
    </p:spTree>
    <p:extLst>
      <p:ext uri="{BB962C8B-B14F-4D97-AF65-F5344CB8AC3E}">
        <p14:creationId xmlns:p14="http://schemas.microsoft.com/office/powerpoint/2010/main" val="7469515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mhGAP-IG base course -  field test version 1.00 – May 2012</a:t>
            </a:r>
          </a:p>
        </p:txBody>
      </p:sp>
      <p:sp>
        <p:nvSpPr>
          <p:cNvPr id="6" name="Slide Number Placeholder 5"/>
          <p:cNvSpPr>
            <a:spLocks noGrp="1"/>
          </p:cNvSpPr>
          <p:nvPr>
            <p:ph type="sldNum" sz="quarter" idx="12"/>
          </p:nvPr>
        </p:nvSpPr>
        <p:spPr/>
        <p:txBody>
          <a:bodyPr/>
          <a:lstStyle/>
          <a:p>
            <a:pPr>
              <a:defRPr/>
            </a:pPr>
            <a:fld id="{559A2FDB-2170-457D-A08B-788D2C5E6BA8}" type="slidenum">
              <a:rPr lang="en-US"/>
              <a:pPr>
                <a:defRPr/>
              </a:pPr>
              <a:t>46</a:t>
            </a:fld>
            <a:endParaRPr lang="en-US" dirty="0"/>
          </a:p>
        </p:txBody>
      </p:sp>
      <p:sp>
        <p:nvSpPr>
          <p:cNvPr id="35843" name="Title 1"/>
          <p:cNvSpPr>
            <a:spLocks noGrp="1"/>
          </p:cNvSpPr>
          <p:nvPr>
            <p:ph type="title"/>
          </p:nvPr>
        </p:nvSpPr>
        <p:spPr/>
        <p:txBody>
          <a:bodyPr/>
          <a:lstStyle/>
          <a:p>
            <a:pPr eaLnBrk="1" hangingPunct="1"/>
            <a:r>
              <a:rPr lang="en-GB" sz="3200" dirty="0" err="1"/>
              <a:t>Conteúdo</a:t>
            </a:r>
            <a:r>
              <a:rPr lang="en-GB" sz="3200" dirty="0"/>
              <a:t> (</a:t>
            </a:r>
            <a:r>
              <a:rPr lang="en-GB" sz="3200" dirty="0" err="1"/>
              <a:t>Uso</a:t>
            </a:r>
            <a:r>
              <a:rPr lang="en-GB" sz="3200" dirty="0"/>
              <a:t> de </a:t>
            </a:r>
            <a:r>
              <a:rPr lang="en-GB" sz="3200" dirty="0" err="1"/>
              <a:t>Álcool</a:t>
            </a:r>
            <a:r>
              <a:rPr lang="en-GB" sz="3200" dirty="0"/>
              <a:t>)</a:t>
            </a:r>
          </a:p>
        </p:txBody>
      </p:sp>
      <p:sp>
        <p:nvSpPr>
          <p:cNvPr id="35844" name="Content Placeholder 2"/>
          <p:cNvSpPr>
            <a:spLocks noGrp="1"/>
          </p:cNvSpPr>
          <p:nvPr>
            <p:ph idx="1"/>
          </p:nvPr>
        </p:nvSpPr>
        <p:spPr/>
        <p:txBody>
          <a:bodyPr/>
          <a:lstStyle/>
          <a:p>
            <a:pPr marL="514350" indent="-514350" eaLnBrk="1" hangingPunct="1">
              <a:lnSpc>
                <a:spcPct val="90000"/>
              </a:lnSpc>
              <a:buFont typeface="Arial" charset="0"/>
              <a:buAutoNum type="alphaUcPeriod"/>
            </a:pPr>
            <a:r>
              <a:rPr lang="en-GB" sz="2400" dirty="0" err="1"/>
              <a:t>Introdução</a:t>
            </a:r>
            <a:endParaRPr lang="en-GB" sz="2400" dirty="0"/>
          </a:p>
          <a:p>
            <a:pPr marL="514350" indent="-514350" eaLnBrk="1" hangingPunct="1">
              <a:lnSpc>
                <a:spcPct val="90000"/>
              </a:lnSpc>
              <a:buFont typeface="Arial" charset="0"/>
              <a:buAutoNum type="alphaUcPeriod"/>
            </a:pPr>
            <a:r>
              <a:rPr lang="en-GB" sz="2400" dirty="0" err="1"/>
              <a:t>Objetivos</a:t>
            </a:r>
            <a:r>
              <a:rPr lang="en-GB" sz="2400" dirty="0"/>
              <a:t> do </a:t>
            </a:r>
            <a:r>
              <a:rPr lang="en-GB" sz="2400" dirty="0" err="1"/>
              <a:t>Aprendizado</a:t>
            </a:r>
            <a:endParaRPr lang="en-GB" sz="2400" b="1" dirty="0">
              <a:solidFill>
                <a:srgbClr val="FF0000"/>
              </a:solidFill>
            </a:endParaRPr>
          </a:p>
          <a:p>
            <a:pPr marL="514350" indent="-514350" eaLnBrk="1" hangingPunct="1">
              <a:lnSpc>
                <a:spcPct val="90000"/>
              </a:lnSpc>
              <a:buFont typeface="Arial" charset="0"/>
              <a:buAutoNum type="alphaUcPeriod"/>
            </a:pPr>
            <a:r>
              <a:rPr lang="en-US" sz="2400" dirty="0" err="1"/>
              <a:t>Ações</a:t>
            </a:r>
            <a:r>
              <a:rPr lang="en-US" sz="2400" dirty="0"/>
              <a:t> </a:t>
            </a:r>
            <a:r>
              <a:rPr lang="en-US" sz="2400" dirty="0" err="1"/>
              <a:t>prioritárias</a:t>
            </a:r>
            <a:endParaRPr lang="en-US" sz="2400" dirty="0"/>
          </a:p>
          <a:p>
            <a:pPr lvl="2" indent="-457200" eaLnBrk="1" hangingPunct="1">
              <a:lnSpc>
                <a:spcPct val="90000"/>
              </a:lnSpc>
              <a:buFont typeface="Calibri" pitchFamily="34" charset="0"/>
              <a:buAutoNum type="arabicPeriod"/>
            </a:pPr>
            <a:r>
              <a:rPr lang="en-US" dirty="0" err="1"/>
              <a:t>Estabelecer</a:t>
            </a:r>
            <a:r>
              <a:rPr lang="en-US" dirty="0"/>
              <a:t> </a:t>
            </a:r>
            <a:r>
              <a:rPr lang="en-US" dirty="0" err="1"/>
              <a:t>comunicação</a:t>
            </a:r>
            <a:r>
              <a:rPr lang="en-US" dirty="0"/>
              <a:t> e </a:t>
            </a:r>
            <a:r>
              <a:rPr lang="en-US" dirty="0" err="1"/>
              <a:t>confiança</a:t>
            </a:r>
            <a:endParaRPr lang="en-US" dirty="0"/>
          </a:p>
          <a:p>
            <a:pPr lvl="2" indent="-457200" eaLnBrk="1" hangingPunct="1">
              <a:lnSpc>
                <a:spcPct val="90000"/>
              </a:lnSpc>
              <a:buFont typeface="Calibri" pitchFamily="34" charset="0"/>
              <a:buAutoNum type="arabicPeriod"/>
            </a:pPr>
            <a:r>
              <a:rPr lang="en-US" dirty="0" err="1"/>
              <a:t>Conduzir</a:t>
            </a:r>
            <a:r>
              <a:rPr lang="en-US" dirty="0"/>
              <a:t> a </a:t>
            </a:r>
            <a:r>
              <a:rPr lang="en-US" dirty="0" err="1"/>
              <a:t>avaliação</a:t>
            </a:r>
            <a:endParaRPr lang="en-US" b="1" dirty="0"/>
          </a:p>
          <a:p>
            <a:pPr lvl="2" indent="-457200" eaLnBrk="1" hangingPunct="1">
              <a:lnSpc>
                <a:spcPct val="90000"/>
              </a:lnSpc>
              <a:buFont typeface="Calibri" pitchFamily="34" charset="0"/>
              <a:buAutoNum type="arabicPeriod"/>
            </a:pPr>
            <a:r>
              <a:rPr lang="en-US" b="1" dirty="0" err="1">
                <a:solidFill>
                  <a:srgbClr val="FF0000"/>
                </a:solidFill>
              </a:rPr>
              <a:t>Manejo</a:t>
            </a:r>
            <a:r>
              <a:rPr lang="en-US" b="1" dirty="0">
                <a:solidFill>
                  <a:srgbClr val="FF0000"/>
                </a:solidFill>
              </a:rPr>
              <a:t> e </a:t>
            </a:r>
            <a:r>
              <a:rPr lang="en-US" b="1" dirty="0" err="1">
                <a:solidFill>
                  <a:srgbClr val="FF0000"/>
                </a:solidFill>
              </a:rPr>
              <a:t>oferta</a:t>
            </a:r>
            <a:r>
              <a:rPr lang="en-US" b="1" dirty="0">
                <a:solidFill>
                  <a:srgbClr val="FF0000"/>
                </a:solidFill>
              </a:rPr>
              <a:t> de </a:t>
            </a:r>
            <a:r>
              <a:rPr lang="en-US" b="1" dirty="0" err="1">
                <a:solidFill>
                  <a:srgbClr val="FF0000"/>
                </a:solidFill>
              </a:rPr>
              <a:t>intervenções</a:t>
            </a:r>
            <a:r>
              <a:rPr lang="en-US" b="1" dirty="0">
                <a:solidFill>
                  <a:srgbClr val="FF0000"/>
                </a:solidFill>
              </a:rPr>
              <a:t> </a:t>
            </a:r>
            <a:r>
              <a:rPr lang="en-US" b="1" dirty="0" err="1">
                <a:solidFill>
                  <a:srgbClr val="FF0000"/>
                </a:solidFill>
              </a:rPr>
              <a:t>terapêuticas</a:t>
            </a:r>
            <a:endParaRPr lang="en-US" b="1" dirty="0">
              <a:solidFill>
                <a:srgbClr val="FF0000"/>
              </a:solidFill>
            </a:endParaRPr>
          </a:p>
          <a:p>
            <a:pPr lvl="2" indent="-457200" eaLnBrk="1" hangingPunct="1">
              <a:lnSpc>
                <a:spcPct val="90000"/>
              </a:lnSpc>
              <a:buFont typeface="Calibri" pitchFamily="34" charset="0"/>
              <a:buAutoNum type="arabicPeriod"/>
            </a:pPr>
            <a:r>
              <a:rPr lang="en-US" dirty="0" err="1"/>
              <a:t>Vincular</a:t>
            </a:r>
            <a:r>
              <a:rPr lang="en-US" dirty="0"/>
              <a:t> com outros </a:t>
            </a:r>
            <a:r>
              <a:rPr lang="en-US" dirty="0" err="1"/>
              <a:t>serviços</a:t>
            </a:r>
            <a:r>
              <a:rPr lang="en-US" dirty="0"/>
              <a:t> e </a:t>
            </a:r>
            <a:r>
              <a:rPr lang="en-US" dirty="0" err="1"/>
              <a:t>apoios</a:t>
            </a:r>
            <a:endParaRPr lang="en-US" b="1" dirty="0"/>
          </a:p>
          <a:p>
            <a:pPr lvl="2" indent="-457200" eaLnBrk="1" hangingPunct="1">
              <a:lnSpc>
                <a:spcPct val="90000"/>
              </a:lnSpc>
              <a:buFont typeface="Calibri" pitchFamily="34" charset="0"/>
              <a:buAutoNum type="arabicPeriod"/>
            </a:pPr>
            <a:r>
              <a:rPr lang="en-US" dirty="0" err="1"/>
              <a:t>Seguimento</a:t>
            </a:r>
            <a:endParaRPr lang="en-US" b="1" dirty="0"/>
          </a:p>
          <a:p>
            <a:pPr marL="514350" indent="-514350" eaLnBrk="1" hangingPunct="1">
              <a:lnSpc>
                <a:spcPct val="90000"/>
              </a:lnSpc>
              <a:buFont typeface="Calibri" pitchFamily="34" charset="0"/>
              <a:buAutoNum type="alphaUcPeriod"/>
            </a:pPr>
            <a:endParaRPr lang="en-GB" b="1" dirty="0"/>
          </a:p>
          <a:p>
            <a:pPr marL="514350" indent="-514350" eaLnBrk="1" hangingPunct="1">
              <a:lnSpc>
                <a:spcPct val="90000"/>
              </a:lnSpc>
              <a:buFont typeface="Calibri" pitchFamily="34" charset="0"/>
              <a:buNone/>
            </a:pPr>
            <a:endParaRPr lang="en-US" sz="2400" b="1" dirty="0"/>
          </a:p>
          <a:p>
            <a:pPr marL="514350" indent="-514350" eaLnBrk="1" hangingPunct="1">
              <a:lnSpc>
                <a:spcPct val="90000"/>
              </a:lnSpc>
              <a:buFont typeface="Arial" charset="0"/>
              <a:buAutoNum type="alphaUcPeriod"/>
            </a:pPr>
            <a:endParaRPr lang="en-GB" sz="2400" dirty="0"/>
          </a:p>
        </p:txBody>
      </p:sp>
      <p:sp>
        <p:nvSpPr>
          <p:cNvPr id="4" name="Slide Number Placeholder 3"/>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4D87C119-DF84-4557-A9AA-F5D8358D3D2F}" type="slidenum">
              <a:rPr lang="en-US" sz="1200">
                <a:solidFill>
                  <a:schemeClr val="tx1">
                    <a:tint val="75000"/>
                  </a:schemeClr>
                </a:solidFill>
                <a:latin typeface="+mn-lt"/>
                <a:cs typeface="+mn-cs"/>
              </a:rPr>
              <a:pPr algn="r" fontAlgn="auto">
                <a:spcBef>
                  <a:spcPts val="0"/>
                </a:spcBef>
                <a:spcAft>
                  <a:spcPts val="0"/>
                </a:spcAft>
                <a:defRPr/>
              </a:pPr>
              <a:t>46</a:t>
            </a:fld>
            <a:endParaRPr lang="en-US" sz="1200" dirty="0">
              <a:solidFill>
                <a:schemeClr val="tx1">
                  <a:tint val="75000"/>
                </a:schemeClr>
              </a:solidFill>
              <a:latin typeface="+mn-lt"/>
              <a:cs typeface="+mn-cs"/>
            </a:endParaRPr>
          </a:p>
        </p:txBody>
      </p:sp>
    </p:spTree>
    <p:extLst>
      <p:ext uri="{BB962C8B-B14F-4D97-AF65-F5344CB8AC3E}">
        <p14:creationId xmlns:p14="http://schemas.microsoft.com/office/powerpoint/2010/main" val="21716010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dirty="0"/>
              <a:t>mhGAP-IG base course -  field test version 1.00 – May 2012</a:t>
            </a:r>
          </a:p>
        </p:txBody>
      </p:sp>
      <p:sp>
        <p:nvSpPr>
          <p:cNvPr id="5" name="Slide Number Placeholder 5"/>
          <p:cNvSpPr>
            <a:spLocks noGrp="1"/>
          </p:cNvSpPr>
          <p:nvPr>
            <p:ph type="sldNum" sz="quarter" idx="12"/>
          </p:nvPr>
        </p:nvSpPr>
        <p:spPr/>
        <p:txBody>
          <a:bodyPr/>
          <a:lstStyle/>
          <a:p>
            <a:pPr>
              <a:defRPr/>
            </a:pPr>
            <a:fld id="{1BCDACE5-BAE8-4A27-B598-9C095F4CF5C0}" type="slidenum">
              <a:rPr lang="en-US"/>
              <a:pPr>
                <a:defRPr/>
              </a:pPr>
              <a:t>47</a:t>
            </a:fld>
            <a:endParaRPr lang="en-US" dirty="0"/>
          </a:p>
        </p:txBody>
      </p:sp>
      <p:sp>
        <p:nvSpPr>
          <p:cNvPr id="68611" name="Title 1"/>
          <p:cNvSpPr>
            <a:spLocks noGrp="1"/>
          </p:cNvSpPr>
          <p:nvPr>
            <p:ph type="title"/>
          </p:nvPr>
        </p:nvSpPr>
        <p:spPr/>
        <p:txBody>
          <a:bodyPr/>
          <a:lstStyle/>
          <a:p>
            <a:pPr marL="342900" indent="-342900" eaLnBrk="1" hangingPunct="1"/>
            <a:r>
              <a:rPr lang="en-US" sz="3600" dirty="0" err="1">
                <a:ea typeface="ＭＳ Ｐゴシック" pitchFamily="34" charset="-128"/>
              </a:rPr>
              <a:t>Exame</a:t>
            </a:r>
            <a:r>
              <a:rPr lang="en-US" sz="3600" dirty="0">
                <a:ea typeface="ＭＳ Ｐゴシック" pitchFamily="34" charset="-128"/>
              </a:rPr>
              <a:t> </a:t>
            </a:r>
            <a:r>
              <a:rPr lang="en-US" sz="3600" dirty="0" err="1">
                <a:ea typeface="ＭＳ Ｐゴシック" pitchFamily="34" charset="-128"/>
              </a:rPr>
              <a:t>físico</a:t>
            </a:r>
            <a:r>
              <a:rPr lang="en-US" sz="3600" dirty="0">
                <a:ea typeface="ＭＳ Ｐゴシック" pitchFamily="34" charset="-128"/>
              </a:rPr>
              <a:t> e </a:t>
            </a:r>
            <a:r>
              <a:rPr lang="en-US" sz="3600" dirty="0" err="1">
                <a:ea typeface="ＭＳ Ｐゴシック" pitchFamily="34" charset="-128"/>
              </a:rPr>
              <a:t>investigação</a:t>
            </a:r>
            <a:r>
              <a:rPr lang="en-US" sz="3600" dirty="0">
                <a:ea typeface="ＭＳ Ｐゴシック" pitchFamily="34" charset="-128"/>
              </a:rPr>
              <a:t> </a:t>
            </a:r>
            <a:r>
              <a:rPr lang="en-US" sz="3600" dirty="0" err="1">
                <a:ea typeface="ＭＳ Ｐゴシック" pitchFamily="34" charset="-128"/>
              </a:rPr>
              <a:t>adicional</a:t>
            </a:r>
            <a:endParaRPr lang="en-US" sz="3600" dirty="0"/>
          </a:p>
        </p:txBody>
      </p:sp>
      <p:sp>
        <p:nvSpPr>
          <p:cNvPr id="68612" name="Content Placeholder 2"/>
          <p:cNvSpPr>
            <a:spLocks noGrp="1"/>
          </p:cNvSpPr>
          <p:nvPr>
            <p:ph idx="1"/>
          </p:nvPr>
        </p:nvSpPr>
        <p:spPr>
          <a:xfrm>
            <a:off x="457200" y="1214438"/>
            <a:ext cx="8577263" cy="5405437"/>
          </a:xfrm>
        </p:spPr>
        <p:txBody>
          <a:bodyPr/>
          <a:lstStyle/>
          <a:p>
            <a:pPr marL="0" indent="0">
              <a:buSzPct val="70000"/>
              <a:buFontTx/>
              <a:buChar char="•"/>
            </a:pPr>
            <a:r>
              <a:rPr lang="en-GB" sz="2400" dirty="0"/>
              <a:t> </a:t>
            </a:r>
            <a:r>
              <a:rPr lang="en-GB" sz="2400" dirty="0" err="1"/>
              <a:t>Sempre</a:t>
            </a:r>
            <a:r>
              <a:rPr lang="en-GB" sz="2400" dirty="0"/>
              <a:t> </a:t>
            </a:r>
            <a:r>
              <a:rPr lang="en-GB" sz="2400" dirty="0" err="1"/>
              <a:t>faça</a:t>
            </a:r>
            <a:r>
              <a:rPr lang="en-GB" sz="2400" dirty="0"/>
              <a:t> um </a:t>
            </a:r>
            <a:r>
              <a:rPr lang="en-GB" sz="2400" dirty="0" err="1"/>
              <a:t>exame</a:t>
            </a:r>
            <a:r>
              <a:rPr lang="en-GB" sz="2400" dirty="0"/>
              <a:t> </a:t>
            </a:r>
            <a:r>
              <a:rPr lang="en-GB" sz="2400" dirty="0" err="1"/>
              <a:t>físico</a:t>
            </a:r>
            <a:r>
              <a:rPr lang="en-GB" sz="2400" dirty="0"/>
              <a:t> </a:t>
            </a:r>
            <a:r>
              <a:rPr lang="en-GB" sz="2400" dirty="0" err="1"/>
              <a:t>geral</a:t>
            </a:r>
            <a:r>
              <a:rPr lang="en-GB" sz="2400" dirty="0"/>
              <a:t> </a:t>
            </a:r>
          </a:p>
          <a:p>
            <a:pPr marL="0" indent="0">
              <a:buSzPct val="70000"/>
              <a:buFontTx/>
              <a:buChar char="•"/>
            </a:pPr>
            <a:r>
              <a:rPr lang="en-US" sz="2400" dirty="0"/>
              <a:t> Procure </a:t>
            </a:r>
            <a:r>
              <a:rPr lang="en-US" sz="2400" dirty="0" err="1"/>
              <a:t>por</a:t>
            </a:r>
            <a:r>
              <a:rPr lang="en-US" sz="2400" dirty="0"/>
              <a:t> </a:t>
            </a:r>
            <a:r>
              <a:rPr lang="en-US" sz="2400" dirty="0" err="1"/>
              <a:t>evidências</a:t>
            </a:r>
            <a:r>
              <a:rPr lang="en-US" sz="2400" dirty="0"/>
              <a:t> de </a:t>
            </a:r>
            <a:r>
              <a:rPr lang="en-US" sz="2400" dirty="0" err="1"/>
              <a:t>uso</a:t>
            </a:r>
            <a:r>
              <a:rPr lang="en-US" sz="2400" dirty="0"/>
              <a:t> </a:t>
            </a:r>
            <a:r>
              <a:rPr lang="en-US" sz="2400" dirty="0" err="1"/>
              <a:t>prolongado</a:t>
            </a:r>
            <a:r>
              <a:rPr lang="en-US" sz="2400" dirty="0"/>
              <a:t> do </a:t>
            </a:r>
            <a:r>
              <a:rPr lang="en-US" sz="2400" dirty="0" err="1"/>
              <a:t>álcool</a:t>
            </a:r>
            <a:r>
              <a:rPr lang="en-US" sz="2400" dirty="0"/>
              <a:t> </a:t>
            </a:r>
          </a:p>
          <a:p>
            <a:pPr lvl="1">
              <a:buSzPct val="70000"/>
              <a:buFontTx/>
              <a:buChar char="•"/>
            </a:pPr>
            <a:r>
              <a:rPr lang="en-US" sz="2400" dirty="0" err="1"/>
              <a:t>Doença</a:t>
            </a:r>
            <a:r>
              <a:rPr lang="en-US" sz="2400" dirty="0"/>
              <a:t> do </a:t>
            </a:r>
            <a:r>
              <a:rPr lang="en-US" sz="2400" dirty="0" err="1"/>
              <a:t>fígado</a:t>
            </a:r>
            <a:endParaRPr lang="en-US" sz="2400" dirty="0"/>
          </a:p>
          <a:p>
            <a:pPr lvl="2">
              <a:buSzPct val="70000"/>
              <a:buFontTx/>
              <a:buChar char="•"/>
            </a:pPr>
            <a:r>
              <a:rPr lang="en-US" dirty="0" err="1"/>
              <a:t>leve</a:t>
            </a:r>
            <a:r>
              <a:rPr lang="en-US" dirty="0"/>
              <a:t> – </a:t>
            </a:r>
            <a:r>
              <a:rPr lang="en-US" dirty="0" err="1"/>
              <a:t>inchaço</a:t>
            </a:r>
            <a:endParaRPr lang="en-US" dirty="0"/>
          </a:p>
          <a:p>
            <a:pPr lvl="2">
              <a:buSzPct val="70000"/>
              <a:buFontTx/>
              <a:buChar char="•"/>
            </a:pPr>
            <a:r>
              <a:rPr lang="en-US" dirty="0" err="1"/>
              <a:t>moderado</a:t>
            </a:r>
            <a:r>
              <a:rPr lang="en-US" dirty="0"/>
              <a:t>– </a:t>
            </a:r>
            <a:r>
              <a:rPr lang="en-US" dirty="0" err="1"/>
              <a:t>fígado</a:t>
            </a:r>
            <a:r>
              <a:rPr lang="en-US" dirty="0"/>
              <a:t> </a:t>
            </a:r>
            <a:r>
              <a:rPr lang="en-US" dirty="0" err="1"/>
              <a:t>mais</a:t>
            </a:r>
            <a:r>
              <a:rPr lang="en-US" dirty="0"/>
              <a:t> </a:t>
            </a:r>
            <a:r>
              <a:rPr lang="en-US" dirty="0" err="1"/>
              <a:t>duro</a:t>
            </a:r>
            <a:r>
              <a:rPr lang="en-US" dirty="0"/>
              <a:t> à </a:t>
            </a:r>
            <a:r>
              <a:rPr lang="en-US" dirty="0" err="1"/>
              <a:t>palpação</a:t>
            </a:r>
            <a:endParaRPr lang="en-US" dirty="0"/>
          </a:p>
          <a:p>
            <a:pPr lvl="2">
              <a:buSzPct val="70000"/>
              <a:buFontTx/>
              <a:buChar char="•"/>
            </a:pPr>
            <a:r>
              <a:rPr lang="en-US" dirty="0" err="1"/>
              <a:t>severa</a:t>
            </a:r>
            <a:r>
              <a:rPr lang="en-US" dirty="0"/>
              <a:t> - </a:t>
            </a:r>
            <a:r>
              <a:rPr lang="en-US" dirty="0" err="1"/>
              <a:t>icterícia</a:t>
            </a:r>
            <a:r>
              <a:rPr lang="en-US" dirty="0"/>
              <a:t>, </a:t>
            </a:r>
            <a:r>
              <a:rPr lang="en-US" dirty="0" err="1"/>
              <a:t>ascite</a:t>
            </a:r>
            <a:r>
              <a:rPr lang="en-US" dirty="0"/>
              <a:t>, </a:t>
            </a:r>
            <a:r>
              <a:rPr lang="en-US" dirty="0" err="1"/>
              <a:t>baço</a:t>
            </a:r>
            <a:r>
              <a:rPr lang="en-US" dirty="0"/>
              <a:t> </a:t>
            </a:r>
            <a:r>
              <a:rPr lang="en-US" dirty="0" err="1"/>
              <a:t>aumentado</a:t>
            </a:r>
            <a:endParaRPr lang="en-US" dirty="0"/>
          </a:p>
          <a:p>
            <a:pPr lvl="1">
              <a:buSzPct val="70000"/>
              <a:buFontTx/>
              <a:buChar char="•"/>
            </a:pPr>
            <a:r>
              <a:rPr lang="en-US" sz="2400" dirty="0" err="1"/>
              <a:t>Dano</a:t>
            </a:r>
            <a:r>
              <a:rPr lang="en-US" sz="2400" dirty="0"/>
              <a:t> </a:t>
            </a:r>
            <a:r>
              <a:rPr lang="en-US" sz="2400" dirty="0" err="1"/>
              <a:t>cerebelar</a:t>
            </a:r>
            <a:r>
              <a:rPr lang="en-US" sz="2400" dirty="0"/>
              <a:t> </a:t>
            </a:r>
            <a:r>
              <a:rPr lang="en-US" sz="2400" dirty="0" err="1"/>
              <a:t>ou</a:t>
            </a:r>
            <a:r>
              <a:rPr lang="en-US" sz="2400" dirty="0"/>
              <a:t> de </a:t>
            </a:r>
            <a:r>
              <a:rPr lang="en-US" sz="2400" dirty="0" err="1"/>
              <a:t>nervos</a:t>
            </a:r>
            <a:r>
              <a:rPr lang="en-US" sz="2400" dirty="0"/>
              <a:t> </a:t>
            </a:r>
            <a:r>
              <a:rPr lang="en-US" sz="2400" dirty="0" err="1"/>
              <a:t>periféricos</a:t>
            </a:r>
            <a:endParaRPr lang="en-US" sz="2400" dirty="0"/>
          </a:p>
          <a:p>
            <a:pPr lvl="2">
              <a:buSzPct val="70000"/>
              <a:buFontTx/>
              <a:buChar char="•"/>
            </a:pPr>
            <a:r>
              <a:rPr lang="en-US" dirty="0" err="1"/>
              <a:t>Equilíbrio</a:t>
            </a:r>
            <a:r>
              <a:rPr lang="en-US" dirty="0"/>
              <a:t> </a:t>
            </a:r>
            <a:r>
              <a:rPr lang="en-US" dirty="0" err="1"/>
              <a:t>pobre</a:t>
            </a:r>
            <a:r>
              <a:rPr lang="en-US" dirty="0"/>
              <a:t> com </a:t>
            </a:r>
            <a:r>
              <a:rPr lang="en-US" dirty="0" err="1"/>
              <a:t>os</a:t>
            </a:r>
            <a:r>
              <a:rPr lang="en-US" dirty="0"/>
              <a:t> </a:t>
            </a:r>
            <a:r>
              <a:rPr lang="en-US" dirty="0" err="1"/>
              <a:t>pés</a:t>
            </a:r>
            <a:r>
              <a:rPr lang="en-US" dirty="0"/>
              <a:t> </a:t>
            </a:r>
            <a:r>
              <a:rPr lang="en-US" dirty="0" err="1"/>
              <a:t>juntos</a:t>
            </a:r>
            <a:r>
              <a:rPr lang="en-US" dirty="0"/>
              <a:t> e </a:t>
            </a:r>
            <a:r>
              <a:rPr lang="en-US" dirty="0" err="1"/>
              <a:t>olhos</a:t>
            </a:r>
            <a:r>
              <a:rPr lang="en-US" dirty="0"/>
              <a:t> </a:t>
            </a:r>
            <a:r>
              <a:rPr lang="en-US" dirty="0" err="1"/>
              <a:t>fechados</a:t>
            </a:r>
            <a:endParaRPr lang="en-US" dirty="0"/>
          </a:p>
          <a:p>
            <a:pPr lvl="2">
              <a:buSzPct val="70000"/>
              <a:buFontTx/>
              <a:buChar char="•"/>
            </a:pPr>
            <a:r>
              <a:rPr lang="en-US" dirty="0" err="1"/>
              <a:t>Dificuldade</a:t>
            </a:r>
            <a:r>
              <a:rPr lang="en-US" dirty="0"/>
              <a:t> para </a:t>
            </a:r>
            <a:r>
              <a:rPr lang="en-US" dirty="0" err="1"/>
              <a:t>caminhar</a:t>
            </a:r>
            <a:r>
              <a:rPr lang="en-US" dirty="0"/>
              <a:t> </a:t>
            </a:r>
            <a:r>
              <a:rPr lang="en-US" dirty="0" err="1"/>
              <a:t>em</a:t>
            </a:r>
            <a:r>
              <a:rPr lang="en-US" dirty="0"/>
              <a:t> </a:t>
            </a:r>
            <a:r>
              <a:rPr lang="en-US" dirty="0" err="1"/>
              <a:t>linha</a:t>
            </a:r>
            <a:r>
              <a:rPr lang="en-US" dirty="0"/>
              <a:t> </a:t>
            </a:r>
            <a:r>
              <a:rPr lang="en-US" dirty="0" err="1"/>
              <a:t>reta</a:t>
            </a:r>
            <a:endParaRPr lang="en-US" dirty="0"/>
          </a:p>
          <a:p>
            <a:pPr lvl="2">
              <a:buSzPct val="70000"/>
              <a:buFontTx/>
              <a:buChar char="•"/>
            </a:pPr>
            <a:r>
              <a:rPr lang="en-US" dirty="0"/>
              <a:t>Tremor </a:t>
            </a:r>
            <a:r>
              <a:rPr lang="en-US" dirty="0" err="1"/>
              <a:t>intencional</a:t>
            </a:r>
            <a:r>
              <a:rPr lang="en-US" dirty="0"/>
              <a:t> - </a:t>
            </a:r>
            <a:r>
              <a:rPr lang="en-US" dirty="0" err="1"/>
              <a:t>dificuldade</a:t>
            </a:r>
            <a:r>
              <a:rPr lang="en-US" dirty="0"/>
              <a:t> para </a:t>
            </a:r>
            <a:r>
              <a:rPr lang="en-US" dirty="0" err="1"/>
              <a:t>tocar</a:t>
            </a:r>
            <a:r>
              <a:rPr lang="en-US" dirty="0"/>
              <a:t> um </a:t>
            </a:r>
            <a:r>
              <a:rPr lang="en-US" dirty="0" err="1"/>
              <a:t>objeto</a:t>
            </a:r>
            <a:r>
              <a:rPr lang="en-US" dirty="0"/>
              <a:t> </a:t>
            </a:r>
            <a:r>
              <a:rPr lang="en-US" dirty="0" err="1"/>
              <a:t>em</a:t>
            </a:r>
            <a:r>
              <a:rPr lang="en-US" dirty="0"/>
              <a:t> </a:t>
            </a:r>
            <a:r>
              <a:rPr lang="en-US" dirty="0" err="1"/>
              <a:t>movimento</a:t>
            </a:r>
            <a:r>
              <a:rPr lang="en-US" dirty="0"/>
              <a:t> (i.e. </a:t>
            </a:r>
            <a:r>
              <a:rPr lang="en-US" dirty="0" err="1"/>
              <a:t>dedo</a:t>
            </a:r>
            <a:r>
              <a:rPr lang="en-US" dirty="0"/>
              <a:t> do </a:t>
            </a:r>
            <a:r>
              <a:rPr lang="en-US" dirty="0" err="1"/>
              <a:t>clínico</a:t>
            </a:r>
            <a:r>
              <a:rPr lang="en-US" dirty="0"/>
              <a:t>) </a:t>
            </a:r>
            <a:r>
              <a:rPr lang="en-US" dirty="0" err="1"/>
              <a:t>sem</a:t>
            </a:r>
            <a:r>
              <a:rPr lang="en-US" dirty="0"/>
              <a:t> </a:t>
            </a:r>
            <a:r>
              <a:rPr lang="en-US" dirty="0" err="1"/>
              <a:t>tremer</a:t>
            </a:r>
            <a:endParaRPr lang="en-US" dirty="0"/>
          </a:p>
          <a:p>
            <a:pPr lvl="2">
              <a:buSzPct val="70000"/>
              <a:buFontTx/>
              <a:buChar char="•"/>
            </a:pPr>
            <a:r>
              <a:rPr lang="en-US" dirty="0" err="1"/>
              <a:t>Neuropatia</a:t>
            </a:r>
            <a:r>
              <a:rPr lang="en-US" dirty="0"/>
              <a:t> </a:t>
            </a:r>
            <a:r>
              <a:rPr lang="en-US" dirty="0" err="1"/>
              <a:t>periférica</a:t>
            </a:r>
            <a:r>
              <a:rPr lang="en-US" dirty="0"/>
              <a:t>- </a:t>
            </a:r>
            <a:r>
              <a:rPr lang="en-US" dirty="0" err="1"/>
              <a:t>sensibilidade</a:t>
            </a:r>
            <a:r>
              <a:rPr lang="en-US" dirty="0"/>
              <a:t> </a:t>
            </a:r>
            <a:r>
              <a:rPr lang="en-US" dirty="0" err="1"/>
              <a:t>reduzida</a:t>
            </a:r>
            <a:r>
              <a:rPr lang="en-US" dirty="0"/>
              <a:t> </a:t>
            </a:r>
            <a:r>
              <a:rPr lang="en-US" dirty="0" err="1"/>
              <a:t>nos</a:t>
            </a:r>
            <a:r>
              <a:rPr lang="en-US" dirty="0"/>
              <a:t> </a:t>
            </a:r>
            <a:r>
              <a:rPr lang="en-US" dirty="0" err="1"/>
              <a:t>pés</a:t>
            </a:r>
            <a:endParaRPr lang="en-US" sz="2000" dirty="0"/>
          </a:p>
        </p:txBody>
      </p:sp>
    </p:spTree>
    <p:extLst>
      <p:ext uri="{BB962C8B-B14F-4D97-AF65-F5344CB8AC3E}">
        <p14:creationId xmlns:p14="http://schemas.microsoft.com/office/powerpoint/2010/main" val="24881615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dirty="0"/>
              <a:t>mhGAP-IG base course -  field test version 1.00 – May 2012</a:t>
            </a:r>
          </a:p>
        </p:txBody>
      </p:sp>
      <p:sp>
        <p:nvSpPr>
          <p:cNvPr id="5" name="Slide Number Placeholder 5"/>
          <p:cNvSpPr>
            <a:spLocks noGrp="1"/>
          </p:cNvSpPr>
          <p:nvPr>
            <p:ph type="sldNum" sz="quarter" idx="12"/>
          </p:nvPr>
        </p:nvSpPr>
        <p:spPr/>
        <p:txBody>
          <a:bodyPr/>
          <a:lstStyle/>
          <a:p>
            <a:pPr>
              <a:defRPr/>
            </a:pPr>
            <a:fld id="{BD86EFAC-4EDA-4E49-86DD-3E40F24BCA44}" type="slidenum">
              <a:rPr lang="en-US"/>
              <a:pPr>
                <a:defRPr/>
              </a:pPr>
              <a:t>48</a:t>
            </a:fld>
            <a:endParaRPr lang="en-US" dirty="0"/>
          </a:p>
        </p:txBody>
      </p:sp>
      <p:sp>
        <p:nvSpPr>
          <p:cNvPr id="82947" name="Rectangle 2"/>
          <p:cNvSpPr>
            <a:spLocks noGrp="1"/>
          </p:cNvSpPr>
          <p:nvPr>
            <p:ph type="title"/>
          </p:nvPr>
        </p:nvSpPr>
        <p:spPr/>
        <p:txBody>
          <a:bodyPr/>
          <a:lstStyle/>
          <a:p>
            <a:r>
              <a:rPr lang="en-GB" sz="3600" dirty="0" err="1"/>
              <a:t>Intervenção</a:t>
            </a:r>
            <a:r>
              <a:rPr lang="en-GB" sz="3600" dirty="0"/>
              <a:t> breve para o </a:t>
            </a:r>
            <a:r>
              <a:rPr lang="en-GB" sz="3600" dirty="0" err="1"/>
              <a:t>uso</a:t>
            </a:r>
            <a:r>
              <a:rPr lang="en-GB" sz="3600" dirty="0"/>
              <a:t> prejudicial e </a:t>
            </a:r>
            <a:r>
              <a:rPr lang="en-GB" sz="3600" dirty="0" err="1"/>
              <a:t>nocivo</a:t>
            </a:r>
            <a:endParaRPr lang="en-US" sz="3600" dirty="0"/>
          </a:p>
        </p:txBody>
      </p:sp>
      <p:sp>
        <p:nvSpPr>
          <p:cNvPr id="82948" name="Rectangle 3"/>
          <p:cNvSpPr>
            <a:spLocks noGrp="1"/>
          </p:cNvSpPr>
          <p:nvPr>
            <p:ph type="body" idx="1"/>
          </p:nvPr>
        </p:nvSpPr>
        <p:spPr/>
        <p:txBody>
          <a:bodyPr/>
          <a:lstStyle/>
          <a:p>
            <a:r>
              <a:rPr lang="en-GB" sz="3600" baseline="-25000" dirty="0" err="1"/>
              <a:t>Intervenções</a:t>
            </a:r>
            <a:r>
              <a:rPr lang="en-GB" sz="3600" baseline="-25000" dirty="0"/>
              <a:t> breves tem </a:t>
            </a:r>
            <a:r>
              <a:rPr lang="en-GB" sz="3600" baseline="-25000" dirty="0" err="1"/>
              <a:t>várias</a:t>
            </a:r>
            <a:r>
              <a:rPr lang="en-GB" sz="3600" baseline="-25000" dirty="0"/>
              <a:t> </a:t>
            </a:r>
            <a:r>
              <a:rPr lang="en-GB" sz="3600" baseline="-25000" dirty="0" err="1"/>
              <a:t>definições</a:t>
            </a:r>
            <a:r>
              <a:rPr lang="en-GB" sz="3600" baseline="-25000" dirty="0"/>
              <a:t> mas </a:t>
            </a:r>
            <a:r>
              <a:rPr lang="en-GB" sz="3600" baseline="-25000" dirty="0" err="1"/>
              <a:t>são</a:t>
            </a:r>
            <a:r>
              <a:rPr lang="en-GB" sz="3600" baseline="-25000" dirty="0"/>
              <a:t> </a:t>
            </a:r>
            <a:r>
              <a:rPr lang="en-GB" sz="3600" baseline="-25000" dirty="0" err="1"/>
              <a:t>em</a:t>
            </a:r>
            <a:r>
              <a:rPr lang="en-GB" sz="3600" baseline="-25000" dirty="0"/>
              <a:t> </a:t>
            </a:r>
            <a:r>
              <a:rPr lang="en-GB" sz="3600" baseline="-25000" dirty="0" err="1"/>
              <a:t>geral</a:t>
            </a:r>
            <a:r>
              <a:rPr lang="en-GB" sz="3600" baseline="-25000" dirty="0"/>
              <a:t> de </a:t>
            </a:r>
            <a:r>
              <a:rPr lang="en-GB" sz="3600" baseline="-25000" dirty="0" err="1"/>
              <a:t>baixa</a:t>
            </a:r>
            <a:r>
              <a:rPr lang="en-GB" sz="3600" baseline="-25000" dirty="0"/>
              <a:t> </a:t>
            </a:r>
            <a:r>
              <a:rPr lang="en-GB" sz="3600" baseline="-25000" dirty="0" err="1"/>
              <a:t>intensidade</a:t>
            </a:r>
            <a:r>
              <a:rPr lang="en-GB" sz="3600" baseline="-25000" dirty="0"/>
              <a:t>, de </a:t>
            </a:r>
            <a:r>
              <a:rPr lang="en-GB" sz="3600" baseline="-25000" dirty="0" err="1"/>
              <a:t>curta</a:t>
            </a:r>
            <a:r>
              <a:rPr lang="en-GB" sz="3600" baseline="-25000" dirty="0"/>
              <a:t> </a:t>
            </a:r>
            <a:r>
              <a:rPr lang="en-GB" sz="3600" baseline="-25000" dirty="0" err="1"/>
              <a:t>duração</a:t>
            </a:r>
            <a:r>
              <a:rPr lang="en-GB" sz="3600" baseline="-25000" dirty="0"/>
              <a:t> e tem o </a:t>
            </a:r>
            <a:r>
              <a:rPr lang="en-GB" sz="3600" baseline="-25000" dirty="0" err="1"/>
              <a:t>objetivo</a:t>
            </a:r>
            <a:r>
              <a:rPr lang="en-GB" sz="3600" baseline="-25000" dirty="0"/>
              <a:t> de </a:t>
            </a:r>
            <a:r>
              <a:rPr lang="en-GB" sz="3600" baseline="-25000" dirty="0" err="1"/>
              <a:t>reduzir</a:t>
            </a:r>
            <a:r>
              <a:rPr lang="en-GB" sz="3600" baseline="-25000" dirty="0"/>
              <a:t> o </a:t>
            </a:r>
            <a:r>
              <a:rPr lang="en-GB" sz="3600" baseline="-25000" dirty="0" err="1"/>
              <a:t>consumo</a:t>
            </a:r>
            <a:r>
              <a:rPr lang="en-GB" sz="3600" baseline="-25000" dirty="0"/>
              <a:t> </a:t>
            </a:r>
            <a:r>
              <a:rPr lang="en-GB" sz="3600" baseline="-25000" dirty="0" err="1"/>
              <a:t>ou</a:t>
            </a:r>
            <a:r>
              <a:rPr lang="en-GB" sz="3600" baseline="-25000" dirty="0"/>
              <a:t> </a:t>
            </a:r>
            <a:r>
              <a:rPr lang="en-GB" sz="3600" baseline="-25000" dirty="0" err="1"/>
              <a:t>interrompê</a:t>
            </a:r>
            <a:r>
              <a:rPr lang="en-GB" sz="3600" baseline="-25000" dirty="0"/>
              <a:t>-lo </a:t>
            </a:r>
          </a:p>
          <a:p>
            <a:r>
              <a:rPr lang="en-GB" sz="3600" baseline="-25000" dirty="0"/>
              <a:t>A </a:t>
            </a:r>
            <a:r>
              <a:rPr lang="en-GB" sz="3600" baseline="-25000" dirty="0" err="1"/>
              <a:t>intervenção</a:t>
            </a:r>
            <a:r>
              <a:rPr lang="en-GB" sz="3600" baseline="-25000" dirty="0"/>
              <a:t> </a:t>
            </a:r>
            <a:r>
              <a:rPr lang="en-GB" sz="3600" b="1" baseline="-25000" dirty="0" err="1"/>
              <a:t>pode</a:t>
            </a:r>
            <a:r>
              <a:rPr lang="en-GB" sz="3600" b="1" baseline="-25000" dirty="0"/>
              <a:t> </a:t>
            </a:r>
            <a:r>
              <a:rPr lang="en-GB" sz="3600" b="1" baseline="-25000" dirty="0" err="1"/>
              <a:t>durar</a:t>
            </a:r>
            <a:r>
              <a:rPr lang="en-GB" sz="3600" b="1" baseline="-25000" dirty="0"/>
              <a:t> </a:t>
            </a:r>
            <a:r>
              <a:rPr lang="en-GB" sz="3600" b="1" baseline="-25000" dirty="0" err="1"/>
              <a:t>poucos</a:t>
            </a:r>
            <a:r>
              <a:rPr lang="en-GB" sz="3600" b="1" baseline="-25000" dirty="0"/>
              <a:t> </a:t>
            </a:r>
            <a:r>
              <a:rPr lang="en-GB" sz="3600" b="1" baseline="-25000" dirty="0" err="1"/>
              <a:t>minutos</a:t>
            </a:r>
            <a:r>
              <a:rPr lang="en-GB" sz="3600" b="1" baseline="-25000" dirty="0"/>
              <a:t> </a:t>
            </a:r>
            <a:r>
              <a:rPr lang="en-GB" sz="3600" b="1" baseline="-25000" dirty="0" err="1"/>
              <a:t>até</a:t>
            </a:r>
            <a:r>
              <a:rPr lang="en-GB" sz="3600" b="1" baseline="-25000" dirty="0"/>
              <a:t> </a:t>
            </a:r>
            <a:r>
              <a:rPr lang="en-GB" sz="3600" b="1" baseline="-25000" dirty="0" err="1"/>
              <a:t>uma</a:t>
            </a:r>
            <a:r>
              <a:rPr lang="en-GB" sz="3600" b="1" baseline="-25000" dirty="0"/>
              <a:t> </a:t>
            </a:r>
            <a:r>
              <a:rPr lang="en-GB" sz="3600" b="1" baseline="-25000" dirty="0" err="1"/>
              <a:t>hora</a:t>
            </a:r>
            <a:endParaRPr lang="en-GB" sz="3600" b="1" baseline="-25000" dirty="0"/>
          </a:p>
          <a:p>
            <a:r>
              <a:rPr lang="en-GB" sz="3600" baseline="-25000" dirty="0" err="1"/>
              <a:t>Já</a:t>
            </a:r>
            <a:r>
              <a:rPr lang="en-GB" sz="3600" baseline="-25000" dirty="0"/>
              <a:t> se </a:t>
            </a:r>
            <a:r>
              <a:rPr lang="en-GB" sz="3600" baseline="-25000" dirty="0" err="1"/>
              <a:t>demonstrou</a:t>
            </a:r>
            <a:r>
              <a:rPr lang="en-GB" sz="3600" baseline="-25000" dirty="0"/>
              <a:t> </a:t>
            </a:r>
            <a:r>
              <a:rPr lang="en-GB" sz="3600" baseline="-25000" dirty="0" err="1"/>
              <a:t>sua</a:t>
            </a:r>
            <a:r>
              <a:rPr lang="en-GB" sz="3600" baseline="-25000" dirty="0"/>
              <a:t> </a:t>
            </a:r>
            <a:r>
              <a:rPr lang="en-GB" sz="3600" baseline="-25000" dirty="0" err="1"/>
              <a:t>efetividade</a:t>
            </a:r>
            <a:r>
              <a:rPr lang="en-GB" sz="3600" baseline="-25000" dirty="0"/>
              <a:t> </a:t>
            </a:r>
            <a:r>
              <a:rPr lang="en-GB" sz="3600" baseline="-25000" dirty="0" err="1"/>
              <a:t>na</a:t>
            </a:r>
            <a:r>
              <a:rPr lang="en-GB" sz="3600" baseline="-25000" dirty="0"/>
              <a:t> </a:t>
            </a:r>
            <a:r>
              <a:rPr lang="en-GB" sz="3600" baseline="-25000" dirty="0" err="1"/>
              <a:t>redução</a:t>
            </a:r>
            <a:r>
              <a:rPr lang="en-GB" sz="3600" baseline="-25000" dirty="0"/>
              <a:t> do </a:t>
            </a:r>
            <a:r>
              <a:rPr lang="en-GB" sz="3600" baseline="-25000" dirty="0" err="1"/>
              <a:t>consumo</a:t>
            </a:r>
            <a:r>
              <a:rPr lang="en-GB" sz="3600" baseline="-25000" dirty="0"/>
              <a:t> de </a:t>
            </a:r>
            <a:r>
              <a:rPr lang="en-GB" sz="3600" baseline="-25000" dirty="0" err="1"/>
              <a:t>álcool</a:t>
            </a:r>
            <a:r>
              <a:rPr lang="en-GB" sz="3600" baseline="-25000" dirty="0"/>
              <a:t>, </a:t>
            </a:r>
            <a:r>
              <a:rPr lang="en-GB" sz="3600" baseline="-25000" dirty="0" err="1"/>
              <a:t>particularmente</a:t>
            </a:r>
            <a:r>
              <a:rPr lang="en-GB" sz="3600" baseline="-25000" dirty="0"/>
              <a:t> </a:t>
            </a:r>
            <a:r>
              <a:rPr lang="en-GB" sz="3600" baseline="-25000" dirty="0" err="1"/>
              <a:t>quando</a:t>
            </a:r>
            <a:r>
              <a:rPr lang="en-GB" sz="3600" baseline="-25000" dirty="0"/>
              <a:t> </a:t>
            </a:r>
            <a:r>
              <a:rPr lang="en-GB" sz="3600" baseline="-25000" dirty="0" err="1"/>
              <a:t>repetidos</a:t>
            </a:r>
            <a:r>
              <a:rPr lang="en-GB" sz="3600" baseline="-25000" dirty="0"/>
              <a:t> </a:t>
            </a:r>
            <a:r>
              <a:rPr lang="en-GB" sz="3600" baseline="-25000" dirty="0" err="1"/>
              <a:t>nas</a:t>
            </a:r>
            <a:r>
              <a:rPr lang="en-GB" sz="3600" baseline="-25000" dirty="0"/>
              <a:t> </a:t>
            </a:r>
            <a:r>
              <a:rPr lang="en-GB" sz="3600" baseline="-25000" dirty="0" err="1"/>
              <a:t>consultas</a:t>
            </a:r>
            <a:r>
              <a:rPr lang="en-GB" sz="3600" baseline="-25000" dirty="0"/>
              <a:t> </a:t>
            </a:r>
            <a:r>
              <a:rPr lang="en-GB" sz="3600" baseline="-25000" dirty="0" err="1"/>
              <a:t>seguintes</a:t>
            </a:r>
            <a:r>
              <a:rPr lang="en-GB" sz="3600" baseline="-25000" dirty="0"/>
              <a:t>*</a:t>
            </a:r>
          </a:p>
          <a:p>
            <a:r>
              <a:rPr lang="en-GB" sz="3600" baseline="-25000" dirty="0" err="1"/>
              <a:t>Estão</a:t>
            </a:r>
            <a:r>
              <a:rPr lang="en-GB" sz="3600" baseline="-25000" dirty="0"/>
              <a:t> </a:t>
            </a:r>
            <a:r>
              <a:rPr lang="en-GB" sz="3600" baseline="-25000" dirty="0" err="1"/>
              <a:t>desenhadas</a:t>
            </a:r>
            <a:r>
              <a:rPr lang="en-GB" sz="3600" baseline="-25000" dirty="0"/>
              <a:t> para </a:t>
            </a:r>
            <a:r>
              <a:rPr lang="en-GB" sz="3600" baseline="-25000" dirty="0" err="1"/>
              <a:t>aumentar</a:t>
            </a:r>
            <a:r>
              <a:rPr lang="en-GB" sz="3600" baseline="-25000" dirty="0"/>
              <a:t> a </a:t>
            </a:r>
            <a:r>
              <a:rPr lang="en-GB" sz="3600" baseline="-25000" dirty="0" err="1"/>
              <a:t>motivação</a:t>
            </a:r>
            <a:r>
              <a:rPr lang="en-GB" sz="3600" baseline="-25000" dirty="0"/>
              <a:t> das </a:t>
            </a:r>
            <a:r>
              <a:rPr lang="en-GB" sz="3600" baseline="-25000" dirty="0" err="1"/>
              <a:t>pessoas</a:t>
            </a:r>
            <a:r>
              <a:rPr lang="en-GB" sz="3600" baseline="-25000" dirty="0"/>
              <a:t> </a:t>
            </a:r>
            <a:r>
              <a:rPr lang="en-GB" sz="3600" baseline="-25000" dirty="0" err="1"/>
              <a:t>em</a:t>
            </a:r>
            <a:r>
              <a:rPr lang="en-GB" sz="3600" baseline="-25000" dirty="0"/>
              <a:t> </a:t>
            </a:r>
            <a:r>
              <a:rPr lang="en-GB" sz="3600" baseline="-25000" dirty="0" err="1"/>
              <a:t>mudar</a:t>
            </a:r>
            <a:r>
              <a:rPr lang="en-GB" sz="3600" baseline="-25000" dirty="0"/>
              <a:t> </a:t>
            </a:r>
            <a:r>
              <a:rPr lang="en-GB" sz="3600" baseline="-25000" dirty="0" err="1"/>
              <a:t>seu</a:t>
            </a:r>
            <a:r>
              <a:rPr lang="en-GB" sz="3600" baseline="-25000" dirty="0"/>
              <a:t> </a:t>
            </a:r>
            <a:r>
              <a:rPr lang="en-GB" sz="3600" baseline="-25000" dirty="0" err="1"/>
              <a:t>comportamento</a:t>
            </a:r>
            <a:endParaRPr lang="en-GB" sz="3600" baseline="-25000" dirty="0"/>
          </a:p>
          <a:p>
            <a:r>
              <a:rPr lang="en-GB" sz="3600" baseline="-25000" dirty="0" err="1"/>
              <a:t>Vamos</a:t>
            </a:r>
            <a:r>
              <a:rPr lang="en-GB" sz="3600" baseline="-25000" dirty="0"/>
              <a:t> </a:t>
            </a:r>
            <a:r>
              <a:rPr lang="en-GB" sz="3600" baseline="-25000" dirty="0" err="1"/>
              <a:t>conversar</a:t>
            </a:r>
            <a:r>
              <a:rPr lang="en-GB" sz="3600" baseline="-25000" dirty="0"/>
              <a:t> </a:t>
            </a:r>
            <a:r>
              <a:rPr lang="en-GB" sz="3600" baseline="-25000" dirty="0" err="1"/>
              <a:t>sobre</a:t>
            </a:r>
            <a:r>
              <a:rPr lang="en-GB" sz="3600" baseline="-25000" dirty="0"/>
              <a:t> o </a:t>
            </a:r>
            <a:r>
              <a:rPr lang="en-GB" sz="3600" baseline="-25000" dirty="0" err="1"/>
              <a:t>uso</a:t>
            </a:r>
            <a:r>
              <a:rPr lang="en-GB" sz="3600" baseline="-25000" dirty="0"/>
              <a:t> </a:t>
            </a:r>
            <a:r>
              <a:rPr lang="en-GB" sz="3600" baseline="-25000" dirty="0" err="1"/>
              <a:t>específico</a:t>
            </a:r>
            <a:r>
              <a:rPr lang="en-GB" sz="3600" baseline="-25000" dirty="0"/>
              <a:t> das </a:t>
            </a:r>
            <a:r>
              <a:rPr lang="en-GB" sz="3600" baseline="-25000" dirty="0" err="1"/>
              <a:t>intervenções</a:t>
            </a:r>
            <a:r>
              <a:rPr lang="en-GB" sz="3600" baseline="-25000" dirty="0"/>
              <a:t> </a:t>
            </a:r>
            <a:r>
              <a:rPr lang="en-GB" sz="3600" baseline="-25000" dirty="0" err="1"/>
              <a:t>breves</a:t>
            </a:r>
            <a:r>
              <a:rPr lang="en-GB" sz="3600" baseline="-25000" dirty="0"/>
              <a:t> para </a:t>
            </a:r>
            <a:r>
              <a:rPr lang="en-GB" sz="3600" baseline="-25000" dirty="0" err="1"/>
              <a:t>tratar</a:t>
            </a:r>
            <a:r>
              <a:rPr lang="en-GB" sz="3600" baseline="-25000" dirty="0"/>
              <a:t> </a:t>
            </a:r>
            <a:r>
              <a:rPr lang="en-GB" sz="3600" baseline="-25000" dirty="0" err="1"/>
              <a:t>uso</a:t>
            </a:r>
            <a:r>
              <a:rPr lang="en-GB" sz="3600" baseline="-25000" dirty="0"/>
              <a:t> </a:t>
            </a:r>
            <a:r>
              <a:rPr lang="en-GB" sz="3600" baseline="-25000" dirty="0" err="1"/>
              <a:t>nocivo</a:t>
            </a:r>
            <a:r>
              <a:rPr lang="en-GB" sz="3600" baseline="-25000" dirty="0"/>
              <a:t>/</a:t>
            </a:r>
            <a:r>
              <a:rPr lang="en-GB" sz="3600" baseline="-25000" dirty="0" err="1"/>
              <a:t>arriscado</a:t>
            </a:r>
            <a:r>
              <a:rPr lang="en-GB" sz="3600" baseline="-25000" dirty="0"/>
              <a:t> de </a:t>
            </a:r>
            <a:r>
              <a:rPr lang="en-GB" sz="3600" baseline="-25000" dirty="0" err="1"/>
              <a:t>álcool</a:t>
            </a:r>
            <a:r>
              <a:rPr lang="en-GB" sz="3600" baseline="-25000" dirty="0"/>
              <a:t> </a:t>
            </a:r>
            <a:r>
              <a:rPr lang="en-GB" sz="3600" baseline="-25000" dirty="0" err="1"/>
              <a:t>nos</a:t>
            </a:r>
            <a:r>
              <a:rPr lang="en-GB" sz="3600" baseline="-25000" dirty="0"/>
              <a:t> </a:t>
            </a:r>
            <a:r>
              <a:rPr lang="en-GB" sz="3600" baseline="-25000" dirty="0" err="1"/>
              <a:t>próximos</a:t>
            </a:r>
            <a:r>
              <a:rPr lang="en-GB" sz="3600" baseline="-25000" dirty="0"/>
              <a:t> slides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Title 1"/>
          <p:cNvSpPr>
            <a:spLocks noGrp="1"/>
          </p:cNvSpPr>
          <p:nvPr>
            <p:ph type="title"/>
          </p:nvPr>
        </p:nvSpPr>
        <p:spPr/>
        <p:txBody>
          <a:bodyPr/>
          <a:lstStyle/>
          <a:p>
            <a:pPr marL="342900" indent="-342900" eaLnBrk="1" hangingPunct="1"/>
            <a:r>
              <a:rPr lang="en-US" sz="3200" dirty="0" err="1"/>
              <a:t>Intervenção</a:t>
            </a:r>
            <a:r>
              <a:rPr lang="en-US" sz="3200" dirty="0"/>
              <a:t> Breve</a:t>
            </a:r>
          </a:p>
        </p:txBody>
      </p:sp>
      <p:sp>
        <p:nvSpPr>
          <p:cNvPr id="4" name="Espaço Reservado para Conteúdo 3"/>
          <p:cNvSpPr>
            <a:spLocks noGrp="1"/>
          </p:cNvSpPr>
          <p:nvPr>
            <p:ph idx="1"/>
          </p:nvPr>
        </p:nvSpPr>
        <p:spPr/>
        <p:txBody>
          <a:bodyPr/>
          <a:lstStyle/>
          <a:p>
            <a:r>
              <a:rPr lang="pt-BR" dirty="0"/>
              <a:t>Informe claramente o paciente sobre os resultado da avaliação do uso de álcool e explique a ligação entre o nível do uso, seus problemas de saúde, e os riscos de curto e longo prazo se continuar usando no mesmo nível.</a:t>
            </a:r>
          </a:p>
          <a:p>
            <a:r>
              <a:rPr lang="pt-BR" dirty="0"/>
              <a:t>Aborde brevemente com o paciente o seu uso </a:t>
            </a:r>
            <a:r>
              <a:rPr lang="en-US" dirty="0"/>
              <a:t>de </a:t>
            </a:r>
            <a:r>
              <a:rPr lang="pt-BR" dirty="0"/>
              <a:t>álcool, e encoraje-a a retornar, se desejar </a:t>
            </a:r>
            <a:r>
              <a:rPr lang="en-US" dirty="0" err="1"/>
              <a:t>conversar</a:t>
            </a:r>
            <a:r>
              <a:rPr lang="en-US" dirty="0"/>
              <a:t> </a:t>
            </a:r>
            <a:r>
              <a:rPr lang="en-US" dirty="0" err="1"/>
              <a:t>mais</a:t>
            </a:r>
            <a:r>
              <a:rPr lang="en-US" dirty="0"/>
              <a:t> </a:t>
            </a:r>
            <a:r>
              <a:rPr lang="en-US" dirty="0" err="1"/>
              <a:t>sobre</a:t>
            </a:r>
            <a:r>
              <a:rPr lang="en-US" dirty="0"/>
              <a:t> </a:t>
            </a:r>
            <a:r>
              <a:rPr lang="en-US" dirty="0" err="1"/>
              <a:t>isso</a:t>
            </a:r>
            <a:r>
              <a:rPr lang="en-US" dirty="0"/>
              <a:t>.</a:t>
            </a:r>
          </a:p>
          <a:p>
            <a:endParaRPr lang="pt-BR" dirty="0"/>
          </a:p>
        </p:txBody>
      </p:sp>
      <p:sp>
        <p:nvSpPr>
          <p:cNvPr id="7" name="Footer Placeholder 4"/>
          <p:cNvSpPr>
            <a:spLocks noGrp="1"/>
          </p:cNvSpPr>
          <p:nvPr>
            <p:ph type="ftr" sz="quarter" idx="11"/>
          </p:nvPr>
        </p:nvSpPr>
        <p:spPr/>
        <p:txBody>
          <a:bodyPr/>
          <a:lstStyle/>
          <a:p>
            <a:r>
              <a:rPr lang="en-US" dirty="0" err="1"/>
              <a:t>mhGAP</a:t>
            </a:r>
            <a:r>
              <a:rPr lang="en-US" dirty="0"/>
              <a:t>-IG base</a:t>
            </a:r>
          </a:p>
        </p:txBody>
      </p:sp>
      <p:sp>
        <p:nvSpPr>
          <p:cNvPr id="8" name="Slide Number Placeholder 5"/>
          <p:cNvSpPr>
            <a:spLocks noGrp="1"/>
          </p:cNvSpPr>
          <p:nvPr>
            <p:ph type="sldNum" sz="quarter" idx="12"/>
          </p:nvPr>
        </p:nvSpPr>
        <p:spPr/>
        <p:txBody>
          <a:bodyPr/>
          <a:lstStyle/>
          <a:p>
            <a:pPr>
              <a:defRPr/>
            </a:pPr>
            <a:fld id="{38D1C734-88E1-4F92-8858-308DD8770977}" type="slidenum">
              <a:rPr lang="en-US"/>
              <a:pPr>
                <a:defRPr/>
              </a:pPr>
              <a:t>49</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dirty="0"/>
              <a:t>mhGAP-IG base course -  field test version 1.00 – May 2012</a:t>
            </a:r>
          </a:p>
        </p:txBody>
      </p:sp>
      <p:sp>
        <p:nvSpPr>
          <p:cNvPr id="5" name="Slide Number Placeholder 5"/>
          <p:cNvSpPr>
            <a:spLocks noGrp="1"/>
          </p:cNvSpPr>
          <p:nvPr>
            <p:ph type="sldNum" sz="quarter" idx="12"/>
          </p:nvPr>
        </p:nvSpPr>
        <p:spPr/>
        <p:txBody>
          <a:bodyPr/>
          <a:lstStyle/>
          <a:p>
            <a:pPr>
              <a:defRPr/>
            </a:pPr>
            <a:fld id="{21BB2A27-5784-4A67-B15F-2B5F03CD928D}" type="slidenum">
              <a:rPr lang="en-US"/>
              <a:pPr>
                <a:defRPr/>
              </a:pPr>
              <a:t>5</a:t>
            </a:fld>
            <a:endParaRPr lang="en-US" dirty="0"/>
          </a:p>
        </p:txBody>
      </p:sp>
      <p:sp>
        <p:nvSpPr>
          <p:cNvPr id="23555" name="Title 1"/>
          <p:cNvSpPr>
            <a:spLocks noGrp="1"/>
          </p:cNvSpPr>
          <p:nvPr>
            <p:ph type="title"/>
          </p:nvPr>
        </p:nvSpPr>
        <p:spPr/>
        <p:txBody>
          <a:bodyPr/>
          <a:lstStyle/>
          <a:p>
            <a:pPr eaLnBrk="1" hangingPunct="1"/>
            <a:r>
              <a:rPr lang="en-US" sz="3200" dirty="0" err="1"/>
              <a:t>Introdução</a:t>
            </a:r>
            <a:endParaRPr lang="en-US" sz="3200" dirty="0"/>
          </a:p>
        </p:txBody>
      </p:sp>
      <p:sp>
        <p:nvSpPr>
          <p:cNvPr id="19458" name="Content Placeholder 2"/>
          <p:cNvSpPr>
            <a:spLocks noGrp="1"/>
          </p:cNvSpPr>
          <p:nvPr>
            <p:ph idx="1"/>
          </p:nvPr>
        </p:nvSpPr>
        <p:spPr/>
        <p:txBody>
          <a:bodyPr/>
          <a:lstStyle/>
          <a:p>
            <a:pPr marL="0" indent="0" eaLnBrk="1" hangingPunct="1">
              <a:buSzPct val="70000"/>
              <a:buFontTx/>
              <a:buChar char="•"/>
            </a:pPr>
            <a:r>
              <a:rPr lang="en-US" sz="2400" dirty="0"/>
              <a:t> </a:t>
            </a:r>
            <a:r>
              <a:rPr lang="en-US" sz="2400" dirty="0" err="1"/>
              <a:t>Qual</a:t>
            </a:r>
            <a:r>
              <a:rPr lang="en-US" sz="2400" dirty="0"/>
              <a:t> </a:t>
            </a:r>
            <a:r>
              <a:rPr lang="en-US" sz="2400" dirty="0" err="1"/>
              <a:t>são</a:t>
            </a:r>
            <a:r>
              <a:rPr lang="en-US" sz="2400" dirty="0"/>
              <a:t> </a:t>
            </a:r>
            <a:r>
              <a:rPr lang="en-US" sz="2400" dirty="0" err="1"/>
              <a:t>os</a:t>
            </a:r>
            <a:r>
              <a:rPr lang="en-US" sz="2400" dirty="0"/>
              <a:t> </a:t>
            </a:r>
            <a:r>
              <a:rPr lang="en-US" sz="2400" dirty="0" err="1"/>
              <a:t>efeitos</a:t>
            </a:r>
            <a:r>
              <a:rPr lang="en-US" sz="2400" dirty="0"/>
              <a:t> do </a:t>
            </a:r>
            <a:r>
              <a:rPr lang="en-US" sz="2400" dirty="0" err="1"/>
              <a:t>álcool</a:t>
            </a:r>
            <a:r>
              <a:rPr lang="en-US" sz="2400" dirty="0"/>
              <a:t> </a:t>
            </a:r>
            <a:r>
              <a:rPr lang="en-US" sz="2400" dirty="0" err="1"/>
              <a:t>na</a:t>
            </a:r>
            <a:r>
              <a:rPr lang="en-US" sz="2400" dirty="0"/>
              <a:t> </a:t>
            </a:r>
            <a:r>
              <a:rPr lang="en-US" sz="2400" dirty="0" err="1"/>
              <a:t>saúde</a:t>
            </a:r>
            <a:r>
              <a:rPr lang="en-US" sz="2400" dirty="0"/>
              <a:t>?</a:t>
            </a:r>
          </a:p>
          <a:p>
            <a:pPr marL="0" indent="0" eaLnBrk="1" hangingPunct="1">
              <a:buSzPct val="70000"/>
              <a:buFontTx/>
              <a:buChar char="•"/>
            </a:pPr>
            <a:endParaRPr lang="en-US" sz="2400" dirty="0"/>
          </a:p>
          <a:p>
            <a:pPr marL="0" indent="0" eaLnBrk="1" hangingPunct="1">
              <a:buSzPct val="70000"/>
              <a:buFontTx/>
              <a:buChar char="•"/>
            </a:pPr>
            <a:r>
              <a:rPr lang="en-US" sz="2400" dirty="0"/>
              <a:t> </a:t>
            </a:r>
            <a:r>
              <a:rPr lang="en-US" sz="2400" dirty="0" err="1"/>
              <a:t>Você</a:t>
            </a:r>
            <a:r>
              <a:rPr lang="en-US" sz="2400" dirty="0"/>
              <a:t> </a:t>
            </a:r>
            <a:r>
              <a:rPr lang="en-US" sz="2400" dirty="0" err="1"/>
              <a:t>acha</a:t>
            </a:r>
            <a:r>
              <a:rPr lang="en-US" sz="2400" dirty="0"/>
              <a:t> </a:t>
            </a:r>
            <a:r>
              <a:rPr lang="en-US" sz="2400" dirty="0" err="1"/>
              <a:t>que</a:t>
            </a:r>
            <a:r>
              <a:rPr lang="en-US" sz="2400" dirty="0"/>
              <a:t> </a:t>
            </a:r>
            <a:r>
              <a:rPr lang="en-US" sz="2400" dirty="0" err="1"/>
              <a:t>profissionais</a:t>
            </a:r>
            <a:r>
              <a:rPr lang="en-US" sz="2400" dirty="0"/>
              <a:t> de </a:t>
            </a:r>
            <a:r>
              <a:rPr lang="en-US" sz="2400" dirty="0" err="1"/>
              <a:t>saúde</a:t>
            </a:r>
            <a:r>
              <a:rPr lang="en-US" sz="2400" dirty="0"/>
              <a:t> </a:t>
            </a:r>
            <a:r>
              <a:rPr lang="en-US" sz="2400" dirty="0" err="1"/>
              <a:t>devem</a:t>
            </a:r>
            <a:r>
              <a:rPr lang="en-US" sz="2400" dirty="0"/>
              <a:t> </a:t>
            </a:r>
            <a:r>
              <a:rPr lang="en-US" sz="2400" dirty="0" err="1"/>
              <a:t>perguntar</a:t>
            </a:r>
            <a:r>
              <a:rPr lang="en-US" sz="2400" dirty="0"/>
              <a:t> </a:t>
            </a:r>
            <a:r>
              <a:rPr lang="en-US" sz="2400" dirty="0" err="1"/>
              <a:t>sobre</a:t>
            </a:r>
            <a:r>
              <a:rPr lang="en-US" sz="2400" dirty="0"/>
              <a:t> o </a:t>
            </a:r>
            <a:r>
              <a:rPr lang="en-US" sz="2400" dirty="0" err="1"/>
              <a:t>consumo</a:t>
            </a:r>
            <a:r>
              <a:rPr lang="en-US" sz="2400" dirty="0"/>
              <a:t> de </a:t>
            </a:r>
            <a:r>
              <a:rPr lang="en-US" sz="2400" dirty="0" err="1"/>
              <a:t>álcool</a:t>
            </a:r>
            <a:r>
              <a:rPr lang="en-US" sz="2400" dirty="0"/>
              <a:t> das </a:t>
            </a:r>
            <a:r>
              <a:rPr lang="en-US" sz="2400" dirty="0" err="1"/>
              <a:t>pessoas</a:t>
            </a:r>
            <a:r>
              <a:rPr lang="en-US" sz="2400" dirty="0"/>
              <a:t>? </a:t>
            </a:r>
          </a:p>
          <a:p>
            <a:pPr marL="914400" lvl="1" indent="-514350" eaLnBrk="1" hangingPunct="1">
              <a:buSzPct val="70000"/>
              <a:buFontTx/>
              <a:buChar char="•"/>
            </a:pPr>
            <a:r>
              <a:rPr lang="en-US" sz="2400" dirty="0" err="1"/>
              <a:t>Você</a:t>
            </a:r>
            <a:r>
              <a:rPr lang="en-US" sz="2400" dirty="0"/>
              <a:t> </a:t>
            </a:r>
            <a:r>
              <a:rPr lang="en-US" sz="2400" dirty="0" err="1"/>
              <a:t>pergunta</a:t>
            </a:r>
            <a:r>
              <a:rPr lang="en-US" sz="2400" dirty="0"/>
              <a:t> </a:t>
            </a:r>
            <a:r>
              <a:rPr lang="en-US" sz="2400" dirty="0" err="1"/>
              <a:t>sobre</a:t>
            </a:r>
            <a:r>
              <a:rPr lang="en-US" sz="2400" dirty="0"/>
              <a:t> o </a:t>
            </a:r>
            <a:r>
              <a:rPr lang="en-US" sz="2400" dirty="0" err="1"/>
              <a:t>uso</a:t>
            </a:r>
            <a:r>
              <a:rPr lang="en-US" sz="2400" dirty="0"/>
              <a:t> de </a:t>
            </a:r>
            <a:r>
              <a:rPr lang="en-US" sz="2400" dirty="0" err="1"/>
              <a:t>álcool</a:t>
            </a:r>
            <a:r>
              <a:rPr lang="en-US" sz="2400" dirty="0"/>
              <a:t>? </a:t>
            </a:r>
          </a:p>
          <a:p>
            <a:pPr marL="914400" lvl="1" indent="-514350" eaLnBrk="1" hangingPunct="1">
              <a:buSzPct val="70000"/>
              <a:buFontTx/>
              <a:buChar char="•"/>
            </a:pPr>
            <a:r>
              <a:rPr lang="en-US" sz="2400" dirty="0"/>
              <a:t>O </a:t>
            </a:r>
            <a:r>
              <a:rPr lang="en-US" sz="2400" dirty="0" err="1"/>
              <a:t>que</a:t>
            </a:r>
            <a:r>
              <a:rPr lang="en-US" sz="2400" dirty="0"/>
              <a:t> </a:t>
            </a:r>
            <a:r>
              <a:rPr lang="en-US" sz="2400" dirty="0" err="1"/>
              <a:t>você</a:t>
            </a:r>
            <a:r>
              <a:rPr lang="en-US" sz="2400" dirty="0"/>
              <a:t> </a:t>
            </a:r>
            <a:r>
              <a:rPr lang="en-US" sz="2400" dirty="0" err="1"/>
              <a:t>faria</a:t>
            </a:r>
            <a:r>
              <a:rPr lang="en-US" sz="2400" dirty="0"/>
              <a:t> se </a:t>
            </a:r>
            <a:r>
              <a:rPr lang="en-US" sz="2400" dirty="0" err="1"/>
              <a:t>uma</a:t>
            </a:r>
            <a:r>
              <a:rPr lang="en-US" sz="2400" dirty="0"/>
              <a:t> </a:t>
            </a:r>
            <a:r>
              <a:rPr lang="en-US" sz="2400" dirty="0" err="1"/>
              <a:t>pessoa</a:t>
            </a:r>
            <a:r>
              <a:rPr lang="en-US" sz="2400" dirty="0"/>
              <a:t> </a:t>
            </a:r>
            <a:r>
              <a:rPr lang="en-US" sz="2400" dirty="0" err="1"/>
              <a:t>lhe</a:t>
            </a:r>
            <a:r>
              <a:rPr lang="en-US" sz="2400" dirty="0"/>
              <a:t> </a:t>
            </a:r>
            <a:r>
              <a:rPr lang="en-US" sz="2400" dirty="0" err="1"/>
              <a:t>dissesse</a:t>
            </a:r>
            <a:r>
              <a:rPr lang="en-US" sz="2400" dirty="0"/>
              <a:t> </a:t>
            </a:r>
            <a:r>
              <a:rPr lang="en-US" sz="2400" dirty="0" err="1"/>
              <a:t>que</a:t>
            </a:r>
            <a:r>
              <a:rPr lang="en-US" sz="2400" dirty="0"/>
              <a:t> tem um </a:t>
            </a:r>
            <a:r>
              <a:rPr lang="en-US" sz="2400" dirty="0" err="1"/>
              <a:t>problema</a:t>
            </a:r>
            <a:r>
              <a:rPr lang="en-US" sz="2400" dirty="0"/>
              <a:t> com o </a:t>
            </a:r>
            <a:r>
              <a:rPr lang="en-US" sz="2400" dirty="0" err="1"/>
              <a:t>álcool</a:t>
            </a:r>
            <a:r>
              <a:rPr lang="en-US" sz="2400" dirty="0"/>
              <a:t>?</a:t>
            </a:r>
          </a:p>
          <a:p>
            <a:pPr marL="0" indent="0" eaLnBrk="1" hangingPunct="1">
              <a:buFont typeface="Calibri" pitchFamily="34" charset="0"/>
              <a:buAutoNum type="arabicPeriod"/>
            </a:pPr>
            <a:endParaRPr lang="en-US" sz="2400" dirty="0"/>
          </a:p>
        </p:txBody>
      </p:sp>
      <p:pic>
        <p:nvPicPr>
          <p:cNvPr id="6" name="Picture 4"/>
          <p:cNvPicPr>
            <a:picLocks noChangeAspect="1" noChangeArrowheads="1"/>
          </p:cNvPicPr>
          <p:nvPr/>
        </p:nvPicPr>
        <p:blipFill>
          <a:blip r:embed="rId3"/>
          <a:srcRect/>
          <a:stretch>
            <a:fillRect/>
          </a:stretch>
        </p:blipFill>
        <p:spPr bwMode="auto">
          <a:xfrm>
            <a:off x="0" y="5988962"/>
            <a:ext cx="792163" cy="652462"/>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Title 1"/>
          <p:cNvSpPr>
            <a:spLocks noGrp="1"/>
          </p:cNvSpPr>
          <p:nvPr>
            <p:ph type="title"/>
          </p:nvPr>
        </p:nvSpPr>
        <p:spPr/>
        <p:txBody>
          <a:bodyPr/>
          <a:lstStyle/>
          <a:p>
            <a:pPr marL="342900" indent="-342900" eaLnBrk="1" hangingPunct="1"/>
            <a:r>
              <a:rPr lang="en-US" sz="3200" dirty="0" err="1"/>
              <a:t>Intervenção</a:t>
            </a:r>
            <a:r>
              <a:rPr lang="en-US" sz="3200" dirty="0"/>
              <a:t> Breve</a:t>
            </a:r>
          </a:p>
        </p:txBody>
      </p:sp>
      <p:sp>
        <p:nvSpPr>
          <p:cNvPr id="4" name="Espaço Reservado para Conteúdo 3"/>
          <p:cNvSpPr>
            <a:spLocks noGrp="1"/>
          </p:cNvSpPr>
          <p:nvPr>
            <p:ph idx="1"/>
          </p:nvPr>
        </p:nvSpPr>
        <p:spPr>
          <a:xfrm>
            <a:off x="175846" y="1600200"/>
            <a:ext cx="8792308" cy="4525963"/>
          </a:xfrm>
        </p:spPr>
        <p:txBody>
          <a:bodyPr/>
          <a:lstStyle/>
          <a:p>
            <a:r>
              <a:rPr lang="pt-BR" sz="2800" dirty="0"/>
              <a:t>Seja claro ao recomendar tanto a redução do uso de álcool para níveis mais seguros quanto a interrupção completa do uso de bebidas alcoólicas, colocando-se disponível para ajudar a pessoa neste sentido </a:t>
            </a:r>
          </a:p>
          <a:p>
            <a:r>
              <a:rPr lang="pt-BR" sz="2800" dirty="0"/>
              <a:t>Se a pessoa estiver disposta a reduzir ou interromper o consumo, discuta os melhores meios de atingir esse objetivo.</a:t>
            </a:r>
          </a:p>
          <a:p>
            <a:r>
              <a:rPr lang="pt-BR" sz="2800" dirty="0"/>
              <a:t>Se não, insista que é possível interromper ou reduzir tanto o uso nocivo como o arriscado de álcool, e encoraje-a a retornar, se desejar </a:t>
            </a:r>
            <a:r>
              <a:rPr lang="en-US" sz="2800" dirty="0" err="1"/>
              <a:t>conversar</a:t>
            </a:r>
            <a:r>
              <a:rPr lang="en-US" sz="2800" dirty="0"/>
              <a:t> </a:t>
            </a:r>
            <a:r>
              <a:rPr lang="en-US" sz="2800" dirty="0" err="1"/>
              <a:t>mais</a:t>
            </a:r>
            <a:r>
              <a:rPr lang="en-US" sz="2800" dirty="0"/>
              <a:t> </a:t>
            </a:r>
            <a:r>
              <a:rPr lang="en-US" sz="2800" dirty="0" err="1"/>
              <a:t>sobre</a:t>
            </a:r>
            <a:r>
              <a:rPr lang="en-US" sz="2800" dirty="0"/>
              <a:t> </a:t>
            </a:r>
            <a:r>
              <a:rPr lang="en-US" sz="2800" dirty="0" err="1"/>
              <a:t>isso</a:t>
            </a:r>
            <a:r>
              <a:rPr lang="en-US" sz="2800" dirty="0"/>
              <a:t>.</a:t>
            </a:r>
          </a:p>
          <a:p>
            <a:endParaRPr lang="pt-BR" dirty="0"/>
          </a:p>
        </p:txBody>
      </p:sp>
      <p:sp>
        <p:nvSpPr>
          <p:cNvPr id="7" name="Footer Placeholder 4"/>
          <p:cNvSpPr>
            <a:spLocks noGrp="1"/>
          </p:cNvSpPr>
          <p:nvPr>
            <p:ph type="ftr" sz="quarter" idx="11"/>
          </p:nvPr>
        </p:nvSpPr>
        <p:spPr/>
        <p:txBody>
          <a:bodyPr/>
          <a:lstStyle/>
          <a:p>
            <a:r>
              <a:rPr lang="en-US" dirty="0" err="1"/>
              <a:t>mhGAP</a:t>
            </a:r>
            <a:r>
              <a:rPr lang="en-US" dirty="0"/>
              <a:t>-IG base</a:t>
            </a:r>
          </a:p>
        </p:txBody>
      </p:sp>
      <p:sp>
        <p:nvSpPr>
          <p:cNvPr id="8" name="Slide Number Placeholder 5"/>
          <p:cNvSpPr>
            <a:spLocks noGrp="1"/>
          </p:cNvSpPr>
          <p:nvPr>
            <p:ph type="sldNum" sz="quarter" idx="12"/>
          </p:nvPr>
        </p:nvSpPr>
        <p:spPr/>
        <p:txBody>
          <a:bodyPr/>
          <a:lstStyle/>
          <a:p>
            <a:pPr>
              <a:defRPr/>
            </a:pPr>
            <a:fld id="{38D1C734-88E1-4F92-8858-308DD8770977}" type="slidenum">
              <a:rPr lang="en-US"/>
              <a:pPr>
                <a:defRPr/>
              </a:pPr>
              <a:t>50</a:t>
            </a:fld>
            <a:endParaRPr lang="en-US" dirty="0"/>
          </a:p>
        </p:txBody>
      </p:sp>
    </p:spTree>
    <p:extLst>
      <p:ext uri="{BB962C8B-B14F-4D97-AF65-F5344CB8AC3E}">
        <p14:creationId xmlns:p14="http://schemas.microsoft.com/office/powerpoint/2010/main" val="3232423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dirty="0"/>
              <a:t>mhGAP-IG base course -  field test version 1.00 – May 2012</a:t>
            </a:r>
          </a:p>
        </p:txBody>
      </p:sp>
      <p:sp>
        <p:nvSpPr>
          <p:cNvPr id="5" name="Slide Number Placeholder 5"/>
          <p:cNvSpPr>
            <a:spLocks noGrp="1"/>
          </p:cNvSpPr>
          <p:nvPr>
            <p:ph type="sldNum" sz="quarter" idx="12"/>
          </p:nvPr>
        </p:nvSpPr>
        <p:spPr/>
        <p:txBody>
          <a:bodyPr/>
          <a:lstStyle/>
          <a:p>
            <a:pPr>
              <a:defRPr/>
            </a:pPr>
            <a:fld id="{ADCD188E-9D30-46E8-A86E-BA3A264B651F}" type="slidenum">
              <a:rPr lang="en-US"/>
              <a:pPr>
                <a:defRPr/>
              </a:pPr>
              <a:t>51</a:t>
            </a:fld>
            <a:endParaRPr lang="en-US" dirty="0"/>
          </a:p>
        </p:txBody>
      </p:sp>
      <p:sp>
        <p:nvSpPr>
          <p:cNvPr id="87043" name="Rectangle 2"/>
          <p:cNvSpPr>
            <a:spLocks noGrp="1"/>
          </p:cNvSpPr>
          <p:nvPr>
            <p:ph type="title"/>
          </p:nvPr>
        </p:nvSpPr>
        <p:spPr/>
        <p:txBody>
          <a:bodyPr/>
          <a:lstStyle/>
          <a:p>
            <a:r>
              <a:rPr lang="en-GB" sz="3200" dirty="0" err="1"/>
              <a:t>Apresentando</a:t>
            </a:r>
            <a:r>
              <a:rPr lang="en-GB" sz="3200" dirty="0"/>
              <a:t> </a:t>
            </a:r>
            <a:r>
              <a:rPr lang="en-GB" sz="3200" dirty="0" err="1"/>
              <a:t>os</a:t>
            </a:r>
            <a:r>
              <a:rPr lang="en-GB" sz="3200" dirty="0"/>
              <a:t> </a:t>
            </a:r>
            <a:r>
              <a:rPr lang="en-GB" sz="3200" dirty="0" err="1"/>
              <a:t>resultados</a:t>
            </a:r>
            <a:r>
              <a:rPr lang="en-GB" sz="3200" dirty="0"/>
              <a:t> da </a:t>
            </a:r>
            <a:r>
              <a:rPr lang="en-GB" sz="3200" dirty="0" err="1"/>
              <a:t>avaliação</a:t>
            </a:r>
            <a:endParaRPr lang="en-US" sz="3200" dirty="0"/>
          </a:p>
        </p:txBody>
      </p:sp>
      <p:sp>
        <p:nvSpPr>
          <p:cNvPr id="87044" name="Rectangle 3"/>
          <p:cNvSpPr>
            <a:spLocks noGrp="1"/>
          </p:cNvSpPr>
          <p:nvPr>
            <p:ph type="body" idx="1"/>
          </p:nvPr>
        </p:nvSpPr>
        <p:spPr/>
        <p:txBody>
          <a:bodyPr/>
          <a:lstStyle/>
          <a:p>
            <a:r>
              <a:rPr lang="en-GB" sz="2400" dirty="0" err="1"/>
              <a:t>Quando</a:t>
            </a:r>
            <a:r>
              <a:rPr lang="en-GB" sz="2400" dirty="0"/>
              <a:t> </a:t>
            </a:r>
            <a:r>
              <a:rPr lang="en-GB" sz="2400" dirty="0" err="1"/>
              <a:t>apresentar</a:t>
            </a:r>
            <a:r>
              <a:rPr lang="en-GB" sz="2400" dirty="0"/>
              <a:t> </a:t>
            </a:r>
            <a:r>
              <a:rPr lang="en-GB" sz="2400" dirty="0" err="1"/>
              <a:t>os</a:t>
            </a:r>
            <a:r>
              <a:rPr lang="en-GB" sz="2400" dirty="0"/>
              <a:t> </a:t>
            </a:r>
            <a:r>
              <a:rPr lang="en-GB" sz="2400" dirty="0" err="1"/>
              <a:t>resultados</a:t>
            </a:r>
            <a:r>
              <a:rPr lang="en-GB" sz="2400" dirty="0"/>
              <a:t>, </a:t>
            </a:r>
            <a:r>
              <a:rPr lang="en-GB" sz="2400" dirty="0" err="1"/>
              <a:t>seja</a:t>
            </a:r>
            <a:r>
              <a:rPr lang="en-GB" sz="2400" dirty="0"/>
              <a:t> </a:t>
            </a:r>
            <a:r>
              <a:rPr lang="en-GB" sz="2400" dirty="0" err="1"/>
              <a:t>honesto</a:t>
            </a:r>
            <a:r>
              <a:rPr lang="en-GB" sz="2400" dirty="0"/>
              <a:t> e </a:t>
            </a:r>
            <a:r>
              <a:rPr lang="en-GB" sz="2400" dirty="0" err="1"/>
              <a:t>tente</a:t>
            </a:r>
            <a:r>
              <a:rPr lang="en-GB" sz="2400" dirty="0"/>
              <a:t> </a:t>
            </a:r>
            <a:r>
              <a:rPr lang="en-GB" sz="2400" dirty="0" err="1"/>
              <a:t>ser</a:t>
            </a:r>
            <a:r>
              <a:rPr lang="en-GB" sz="2400" dirty="0"/>
              <a:t> </a:t>
            </a:r>
            <a:r>
              <a:rPr lang="en-GB" sz="2400" dirty="0" err="1"/>
              <a:t>sensível</a:t>
            </a:r>
            <a:r>
              <a:rPr lang="en-GB" sz="2400" dirty="0"/>
              <a:t> e </a:t>
            </a:r>
            <a:r>
              <a:rPr lang="en-GB" sz="2400" dirty="0" err="1"/>
              <a:t>não</a:t>
            </a:r>
            <a:r>
              <a:rPr lang="en-GB" sz="2400" dirty="0"/>
              <a:t> </a:t>
            </a:r>
            <a:r>
              <a:rPr lang="en-GB" sz="2400" dirty="0" err="1"/>
              <a:t>julgar</a:t>
            </a:r>
            <a:r>
              <a:rPr lang="en-GB" sz="2400" dirty="0"/>
              <a:t> a </a:t>
            </a:r>
            <a:r>
              <a:rPr lang="en-GB" sz="2400" dirty="0" err="1"/>
              <a:t>pessoa</a:t>
            </a:r>
            <a:endParaRPr lang="en-GB" sz="2400" dirty="0"/>
          </a:p>
          <a:p>
            <a:endParaRPr lang="en-GB" sz="2400" dirty="0"/>
          </a:p>
          <a:p>
            <a:r>
              <a:rPr lang="en-GB" sz="2400" dirty="0" err="1"/>
              <a:t>Diga</a:t>
            </a:r>
            <a:r>
              <a:rPr lang="en-GB" sz="2400" dirty="0"/>
              <a:t> </a:t>
            </a:r>
            <a:r>
              <a:rPr lang="en-GB" sz="2400" dirty="0" err="1"/>
              <a:t>quando</a:t>
            </a:r>
            <a:r>
              <a:rPr lang="en-GB" sz="2400" dirty="0"/>
              <a:t> as </a:t>
            </a:r>
            <a:r>
              <a:rPr lang="en-GB" sz="2400" dirty="0" err="1"/>
              <a:t>pessoas</a:t>
            </a:r>
            <a:r>
              <a:rPr lang="en-GB" sz="2400" dirty="0"/>
              <a:t> </a:t>
            </a:r>
            <a:r>
              <a:rPr lang="en-GB" sz="2400" dirty="0" err="1"/>
              <a:t>estejam</a:t>
            </a:r>
            <a:r>
              <a:rPr lang="en-GB" sz="2400" dirty="0"/>
              <a:t> </a:t>
            </a:r>
            <a:r>
              <a:rPr lang="en-GB" sz="2400" dirty="0" err="1"/>
              <a:t>bebendo</a:t>
            </a:r>
            <a:r>
              <a:rPr lang="en-GB" sz="2400" dirty="0"/>
              <a:t> de </a:t>
            </a:r>
            <a:r>
              <a:rPr lang="en-GB" sz="2400" dirty="0" err="1"/>
              <a:t>maneira</a:t>
            </a:r>
            <a:r>
              <a:rPr lang="en-GB" sz="2400" dirty="0"/>
              <a:t> prejudicial </a:t>
            </a:r>
            <a:r>
              <a:rPr lang="en-GB" sz="2400" dirty="0" err="1"/>
              <a:t>ou</a:t>
            </a:r>
            <a:r>
              <a:rPr lang="en-GB" sz="2400" dirty="0"/>
              <a:t> </a:t>
            </a:r>
            <a:r>
              <a:rPr lang="en-GB" sz="2400" dirty="0" err="1"/>
              <a:t>nociva</a:t>
            </a:r>
            <a:endParaRPr lang="en-GB" sz="2400" dirty="0"/>
          </a:p>
          <a:p>
            <a:endParaRPr lang="en-GB" sz="2400" dirty="0"/>
          </a:p>
          <a:p>
            <a:r>
              <a:rPr lang="en-GB" sz="2400" dirty="0" err="1"/>
              <a:t>Diga</a:t>
            </a:r>
            <a:r>
              <a:rPr lang="en-GB" sz="2400" dirty="0"/>
              <a:t> </a:t>
            </a:r>
            <a:r>
              <a:rPr lang="en-GB" sz="2400" dirty="0" err="1"/>
              <a:t>às</a:t>
            </a:r>
            <a:r>
              <a:rPr lang="en-GB" sz="2400" dirty="0"/>
              <a:t> </a:t>
            </a:r>
            <a:r>
              <a:rPr lang="en-GB" sz="2400" dirty="0" err="1"/>
              <a:t>pessoas</a:t>
            </a:r>
            <a:r>
              <a:rPr lang="en-GB" sz="2400" dirty="0"/>
              <a:t> </a:t>
            </a:r>
            <a:r>
              <a:rPr lang="en-GB" sz="2400" dirty="0" err="1"/>
              <a:t>quando</a:t>
            </a:r>
            <a:r>
              <a:rPr lang="en-GB" sz="2400" dirty="0"/>
              <a:t> </a:t>
            </a:r>
            <a:r>
              <a:rPr lang="en-GB" sz="2400" dirty="0" err="1"/>
              <a:t>você</a:t>
            </a:r>
            <a:r>
              <a:rPr lang="en-GB" sz="2400" dirty="0"/>
              <a:t> </a:t>
            </a:r>
            <a:r>
              <a:rPr lang="en-GB" sz="2400" dirty="0" err="1"/>
              <a:t>acredita</a:t>
            </a:r>
            <a:r>
              <a:rPr lang="en-GB" sz="2400" dirty="0"/>
              <a:t> </a:t>
            </a:r>
            <a:r>
              <a:rPr lang="en-GB" sz="2400" dirty="0" err="1"/>
              <a:t>que</a:t>
            </a:r>
            <a:r>
              <a:rPr lang="en-GB" sz="2400" dirty="0"/>
              <a:t> </a:t>
            </a:r>
            <a:r>
              <a:rPr lang="en-GB" sz="2400" dirty="0" err="1"/>
              <a:t>estejam</a:t>
            </a:r>
            <a:r>
              <a:rPr lang="en-GB" sz="2400" dirty="0"/>
              <a:t> </a:t>
            </a:r>
            <a:r>
              <a:rPr lang="en-GB" sz="2400" dirty="0" err="1"/>
              <a:t>dependentes</a:t>
            </a:r>
            <a:endParaRPr lang="en-GB" sz="2400" dirty="0"/>
          </a:p>
          <a:p>
            <a:endParaRPr lang="en-GB" sz="2400" dirty="0"/>
          </a:p>
          <a:p>
            <a:r>
              <a:rPr lang="en-GB" sz="2400" dirty="0" err="1"/>
              <a:t>Pode</a:t>
            </a:r>
            <a:r>
              <a:rPr lang="en-GB" sz="2400" dirty="0"/>
              <a:t> </a:t>
            </a:r>
            <a:r>
              <a:rPr lang="en-GB" sz="2400" dirty="0" err="1"/>
              <a:t>ser</a:t>
            </a:r>
            <a:r>
              <a:rPr lang="en-GB" sz="2400" dirty="0"/>
              <a:t> </a:t>
            </a:r>
            <a:r>
              <a:rPr lang="en-GB" sz="2400" dirty="0" err="1"/>
              <a:t>difícil</a:t>
            </a:r>
            <a:r>
              <a:rPr lang="en-GB" sz="2400" dirty="0"/>
              <a:t> para a </a:t>
            </a:r>
            <a:r>
              <a:rPr lang="en-GB" sz="2400" dirty="0" err="1"/>
              <a:t>pessoa</a:t>
            </a:r>
            <a:r>
              <a:rPr lang="en-GB" sz="2400" dirty="0"/>
              <a:t> </a:t>
            </a:r>
            <a:r>
              <a:rPr lang="en-GB" sz="2400" dirty="0" err="1"/>
              <a:t>ouvir</a:t>
            </a:r>
            <a:r>
              <a:rPr lang="en-GB" sz="2400" dirty="0"/>
              <a:t> mas a </a:t>
            </a:r>
            <a:r>
              <a:rPr lang="en-GB" sz="2400" dirty="0" err="1"/>
              <a:t>informação</a:t>
            </a:r>
            <a:r>
              <a:rPr lang="en-GB" sz="2400" dirty="0"/>
              <a:t> </a:t>
            </a:r>
            <a:r>
              <a:rPr lang="en-GB" sz="2400" dirty="0" err="1"/>
              <a:t>deve</a:t>
            </a:r>
            <a:r>
              <a:rPr lang="en-GB" sz="2400" dirty="0"/>
              <a:t> </a:t>
            </a:r>
            <a:r>
              <a:rPr lang="en-GB" sz="2400" dirty="0" err="1"/>
              <a:t>ser</a:t>
            </a:r>
            <a:r>
              <a:rPr lang="en-GB" sz="2400" dirty="0"/>
              <a:t> </a:t>
            </a:r>
            <a:r>
              <a:rPr lang="en-GB" sz="2400" dirty="0" err="1"/>
              <a:t>clara</a:t>
            </a:r>
            <a:endParaRPr lang="en-GB" sz="2400" dirty="0"/>
          </a:p>
          <a:p>
            <a:endParaRPr lang="en-US" sz="24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dirty="0"/>
              <a:t>mhGAP-IG base course -  field test version 1.00 – May 2012</a:t>
            </a:r>
          </a:p>
        </p:txBody>
      </p:sp>
      <p:sp>
        <p:nvSpPr>
          <p:cNvPr id="5" name="Slide Number Placeholder 5"/>
          <p:cNvSpPr>
            <a:spLocks noGrp="1"/>
          </p:cNvSpPr>
          <p:nvPr>
            <p:ph type="sldNum" sz="quarter" idx="12"/>
          </p:nvPr>
        </p:nvSpPr>
        <p:spPr/>
        <p:txBody>
          <a:bodyPr/>
          <a:lstStyle/>
          <a:p>
            <a:pPr>
              <a:defRPr/>
            </a:pPr>
            <a:fld id="{3E2141D9-7E2E-463E-8646-86FFC9E9A59C}" type="slidenum">
              <a:rPr lang="en-US"/>
              <a:pPr>
                <a:defRPr/>
              </a:pPr>
              <a:t>52</a:t>
            </a:fld>
            <a:endParaRPr lang="en-US" dirty="0"/>
          </a:p>
        </p:txBody>
      </p:sp>
      <p:sp>
        <p:nvSpPr>
          <p:cNvPr id="91139" name="Rectangle 2"/>
          <p:cNvSpPr>
            <a:spLocks noGrp="1"/>
          </p:cNvSpPr>
          <p:nvPr>
            <p:ph type="title"/>
          </p:nvPr>
        </p:nvSpPr>
        <p:spPr/>
        <p:txBody>
          <a:bodyPr/>
          <a:lstStyle/>
          <a:p>
            <a:r>
              <a:rPr lang="en-GB" sz="3200" dirty="0" err="1"/>
              <a:t>Avalie</a:t>
            </a:r>
            <a:r>
              <a:rPr lang="en-GB" sz="3200" dirty="0"/>
              <a:t> a </a:t>
            </a:r>
            <a:r>
              <a:rPr lang="en-GB" sz="3200" dirty="0" err="1"/>
              <a:t>motivação</a:t>
            </a:r>
            <a:r>
              <a:rPr lang="en-GB" sz="3200" dirty="0"/>
              <a:t> para a </a:t>
            </a:r>
            <a:r>
              <a:rPr lang="en-GB" sz="3200" dirty="0" err="1"/>
              <a:t>mudança</a:t>
            </a:r>
            <a:endParaRPr lang="en-US" sz="3200" dirty="0"/>
          </a:p>
        </p:txBody>
      </p:sp>
      <p:sp>
        <p:nvSpPr>
          <p:cNvPr id="91140" name="Rectangle 3"/>
          <p:cNvSpPr>
            <a:spLocks noGrp="1"/>
          </p:cNvSpPr>
          <p:nvPr>
            <p:ph type="body" idx="1"/>
          </p:nvPr>
        </p:nvSpPr>
        <p:spPr>
          <a:xfrm>
            <a:off x="211015" y="1600200"/>
            <a:ext cx="8475785" cy="4525963"/>
          </a:xfrm>
        </p:spPr>
        <p:txBody>
          <a:bodyPr/>
          <a:lstStyle/>
          <a:p>
            <a:r>
              <a:rPr lang="en-GB" sz="2400" dirty="0" err="1"/>
              <a:t>Pergunte</a:t>
            </a:r>
            <a:r>
              <a:rPr lang="en-GB" sz="2400" dirty="0"/>
              <a:t> o </a:t>
            </a:r>
            <a:r>
              <a:rPr lang="en-GB" sz="2400" dirty="0" err="1"/>
              <a:t>que</a:t>
            </a:r>
            <a:r>
              <a:rPr lang="en-GB" sz="2400" dirty="0"/>
              <a:t> a </a:t>
            </a:r>
            <a:r>
              <a:rPr lang="en-GB" sz="2400" dirty="0" err="1"/>
              <a:t>pessoa</a:t>
            </a:r>
            <a:r>
              <a:rPr lang="en-GB" sz="2400" dirty="0"/>
              <a:t> </a:t>
            </a:r>
            <a:r>
              <a:rPr lang="en-GB" sz="2400" dirty="0" err="1"/>
              <a:t>pensa</a:t>
            </a:r>
            <a:r>
              <a:rPr lang="en-GB" sz="2400" dirty="0"/>
              <a:t> do </a:t>
            </a:r>
            <a:r>
              <a:rPr lang="en-GB" sz="2400" dirty="0" err="1"/>
              <a:t>próprio</a:t>
            </a:r>
            <a:r>
              <a:rPr lang="en-GB" sz="2400" dirty="0"/>
              <a:t> </a:t>
            </a:r>
            <a:r>
              <a:rPr lang="en-GB" sz="2400" dirty="0" err="1"/>
              <a:t>consumo</a:t>
            </a:r>
            <a:r>
              <a:rPr lang="en-GB" sz="2400" dirty="0"/>
              <a:t>, se é um </a:t>
            </a:r>
            <a:r>
              <a:rPr lang="en-GB" sz="2400" dirty="0" err="1"/>
              <a:t>problema</a:t>
            </a:r>
            <a:r>
              <a:rPr lang="en-GB" sz="2400" dirty="0"/>
              <a:t> para </a:t>
            </a:r>
            <a:r>
              <a:rPr lang="en-GB" sz="2400" dirty="0" err="1"/>
              <a:t>ela</a:t>
            </a:r>
            <a:r>
              <a:rPr lang="en-GB" sz="2400" dirty="0"/>
              <a:t> </a:t>
            </a:r>
          </a:p>
          <a:p>
            <a:pPr lvl="1"/>
            <a:r>
              <a:rPr lang="en-GB" sz="2400" dirty="0"/>
              <a:t>e.g. “o </a:t>
            </a:r>
            <a:r>
              <a:rPr lang="en-GB" sz="2400" dirty="0" err="1"/>
              <a:t>quão</a:t>
            </a:r>
            <a:r>
              <a:rPr lang="en-GB" sz="2400" dirty="0"/>
              <a:t> </a:t>
            </a:r>
            <a:r>
              <a:rPr lang="en-GB" sz="2400" dirty="0" err="1"/>
              <a:t>preocupado</a:t>
            </a:r>
            <a:r>
              <a:rPr lang="en-GB" sz="2400" dirty="0"/>
              <a:t>/a </a:t>
            </a:r>
            <a:r>
              <a:rPr lang="en-GB" sz="2400" dirty="0" err="1"/>
              <a:t>você</a:t>
            </a:r>
            <a:r>
              <a:rPr lang="en-GB" sz="2400" dirty="0"/>
              <a:t> </a:t>
            </a:r>
            <a:r>
              <a:rPr lang="en-GB" sz="2400" dirty="0" err="1"/>
              <a:t>está</a:t>
            </a:r>
            <a:r>
              <a:rPr lang="en-GB" sz="2400" dirty="0"/>
              <a:t> com o </a:t>
            </a:r>
            <a:r>
              <a:rPr lang="en-GB" sz="2400" dirty="0" err="1"/>
              <a:t>seu</a:t>
            </a:r>
            <a:r>
              <a:rPr lang="en-GB" sz="2400" dirty="0"/>
              <a:t> </a:t>
            </a:r>
            <a:r>
              <a:rPr lang="en-GB" sz="2400" dirty="0" err="1"/>
              <a:t>consumo</a:t>
            </a:r>
            <a:r>
              <a:rPr lang="en-GB" sz="2400" dirty="0"/>
              <a:t>?”</a:t>
            </a:r>
          </a:p>
          <a:p>
            <a:r>
              <a:rPr lang="en-US" sz="2400" dirty="0" err="1"/>
              <a:t>Avalie</a:t>
            </a:r>
            <a:r>
              <a:rPr lang="en-US" sz="2400" dirty="0"/>
              <a:t> o </a:t>
            </a:r>
            <a:r>
              <a:rPr lang="en-US" sz="2400" dirty="0" err="1"/>
              <a:t>balanço</a:t>
            </a:r>
            <a:r>
              <a:rPr lang="en-US" sz="2400" dirty="0"/>
              <a:t> entre </a:t>
            </a:r>
            <a:r>
              <a:rPr lang="en-US" sz="2400" dirty="0" err="1"/>
              <a:t>os</a:t>
            </a:r>
            <a:r>
              <a:rPr lang="en-US" sz="2400" dirty="0"/>
              <a:t> </a:t>
            </a:r>
            <a:r>
              <a:rPr lang="en-US" sz="2400" dirty="0" err="1"/>
              <a:t>efeitos</a:t>
            </a:r>
            <a:r>
              <a:rPr lang="en-US" sz="2400" dirty="0"/>
              <a:t> </a:t>
            </a:r>
            <a:r>
              <a:rPr lang="en-US" sz="2400" dirty="0" err="1"/>
              <a:t>positivos</a:t>
            </a:r>
            <a:r>
              <a:rPr lang="en-US" sz="2400" dirty="0"/>
              <a:t> e </a:t>
            </a:r>
            <a:r>
              <a:rPr lang="en-US" sz="2400" dirty="0" err="1"/>
              <a:t>negativos</a:t>
            </a:r>
            <a:r>
              <a:rPr lang="en-US" sz="2400" dirty="0"/>
              <a:t> do </a:t>
            </a:r>
            <a:r>
              <a:rPr lang="en-US" sz="2400" dirty="0" err="1"/>
              <a:t>consumo</a:t>
            </a:r>
            <a:r>
              <a:rPr lang="en-US" sz="2400" dirty="0"/>
              <a:t> e </a:t>
            </a:r>
            <a:r>
              <a:rPr lang="en-US" sz="2400" dirty="0" err="1"/>
              <a:t>esclareça</a:t>
            </a:r>
            <a:r>
              <a:rPr lang="en-US" sz="2400" dirty="0"/>
              <a:t> </a:t>
            </a:r>
            <a:r>
              <a:rPr lang="en-US" sz="2400" dirty="0" err="1"/>
              <a:t>mitos</a:t>
            </a:r>
            <a:r>
              <a:rPr lang="en-US" sz="2400" dirty="0"/>
              <a:t> </a:t>
            </a:r>
            <a:r>
              <a:rPr lang="en-US" sz="2400" dirty="0" err="1"/>
              <a:t>ou</a:t>
            </a:r>
            <a:r>
              <a:rPr lang="en-US" sz="2400" dirty="0"/>
              <a:t> </a:t>
            </a:r>
            <a:r>
              <a:rPr lang="en-US" sz="2400" dirty="0" err="1"/>
              <a:t>informação</a:t>
            </a:r>
            <a:r>
              <a:rPr lang="en-US" sz="2400" dirty="0"/>
              <a:t> </a:t>
            </a:r>
            <a:r>
              <a:rPr lang="en-US" sz="2400" dirty="0" err="1"/>
              <a:t>falsa</a:t>
            </a:r>
            <a:endParaRPr lang="en-GB" sz="2400" dirty="0"/>
          </a:p>
          <a:p>
            <a:r>
              <a:rPr lang="en-GB" sz="2400" dirty="0" err="1"/>
              <a:t>Pergunte</a:t>
            </a:r>
            <a:r>
              <a:rPr lang="en-GB" sz="2400" dirty="0"/>
              <a:t> se a </a:t>
            </a:r>
            <a:r>
              <a:rPr lang="en-GB" sz="2400" dirty="0" err="1"/>
              <a:t>pessoa</a:t>
            </a:r>
            <a:r>
              <a:rPr lang="en-GB" sz="2400" dirty="0"/>
              <a:t> se </a:t>
            </a:r>
            <a:r>
              <a:rPr lang="en-GB" sz="2400" dirty="0" err="1"/>
              <a:t>sente</a:t>
            </a:r>
            <a:r>
              <a:rPr lang="en-GB" sz="2400" dirty="0"/>
              <a:t> </a:t>
            </a:r>
            <a:r>
              <a:rPr lang="en-GB" sz="2400" dirty="0" err="1"/>
              <a:t>culpada</a:t>
            </a:r>
            <a:r>
              <a:rPr lang="en-GB" sz="2400" dirty="0"/>
              <a:t> </a:t>
            </a:r>
            <a:r>
              <a:rPr lang="en-GB" sz="2400" dirty="0" err="1"/>
              <a:t>pelo</a:t>
            </a:r>
            <a:r>
              <a:rPr lang="en-GB" sz="2400" dirty="0"/>
              <a:t> </a:t>
            </a:r>
            <a:r>
              <a:rPr lang="en-GB" sz="2400" dirty="0" err="1"/>
              <a:t>próprio</a:t>
            </a:r>
            <a:r>
              <a:rPr lang="en-GB" sz="2400" dirty="0"/>
              <a:t> </a:t>
            </a:r>
            <a:r>
              <a:rPr lang="en-GB" sz="2400" dirty="0" err="1"/>
              <a:t>consumo</a:t>
            </a:r>
            <a:endParaRPr lang="en-GB" sz="2400" dirty="0"/>
          </a:p>
          <a:p>
            <a:r>
              <a:rPr lang="en-GB" sz="2400" dirty="0" err="1"/>
              <a:t>Pergunte</a:t>
            </a:r>
            <a:r>
              <a:rPr lang="en-GB" sz="2400" dirty="0"/>
              <a:t> se a </a:t>
            </a:r>
            <a:r>
              <a:rPr lang="en-GB" sz="2400" dirty="0" err="1"/>
              <a:t>pessoa</a:t>
            </a:r>
            <a:r>
              <a:rPr lang="en-GB" sz="2400" dirty="0"/>
              <a:t> </a:t>
            </a:r>
            <a:r>
              <a:rPr lang="en-GB" sz="2400" dirty="0" err="1"/>
              <a:t>pensou</a:t>
            </a:r>
            <a:r>
              <a:rPr lang="en-GB" sz="2400" dirty="0"/>
              <a:t> </a:t>
            </a:r>
            <a:r>
              <a:rPr lang="en-GB" sz="2400" dirty="0" err="1"/>
              <a:t>em</a:t>
            </a:r>
            <a:r>
              <a:rPr lang="en-GB" sz="2400" dirty="0"/>
              <a:t> </a:t>
            </a:r>
            <a:r>
              <a:rPr lang="en-GB" sz="2400" dirty="0" err="1"/>
              <a:t>diminuir</a:t>
            </a:r>
            <a:r>
              <a:rPr lang="en-GB" sz="2400" dirty="0"/>
              <a:t> </a:t>
            </a:r>
            <a:r>
              <a:rPr lang="en-GB" sz="2400" dirty="0" err="1"/>
              <a:t>ou</a:t>
            </a:r>
            <a:r>
              <a:rPr lang="en-GB" sz="2400" dirty="0"/>
              <a:t> </a:t>
            </a:r>
            <a:r>
              <a:rPr lang="en-GB" sz="2400" dirty="0" err="1"/>
              <a:t>parar</a:t>
            </a:r>
            <a:r>
              <a:rPr lang="en-GB" sz="2400" dirty="0"/>
              <a:t> de </a:t>
            </a:r>
            <a:r>
              <a:rPr lang="en-GB" sz="2400" dirty="0" err="1"/>
              <a:t>beber</a:t>
            </a:r>
            <a:endParaRPr lang="en-GB" sz="2400" dirty="0"/>
          </a:p>
          <a:p>
            <a:r>
              <a:rPr lang="en-GB" sz="2400" dirty="0" err="1"/>
              <a:t>Pergunte</a:t>
            </a:r>
            <a:r>
              <a:rPr lang="en-GB" sz="2400" dirty="0"/>
              <a:t> o </a:t>
            </a:r>
            <a:r>
              <a:rPr lang="en-GB" sz="2400" dirty="0" err="1"/>
              <a:t>que</a:t>
            </a:r>
            <a:r>
              <a:rPr lang="en-GB" sz="2400" dirty="0"/>
              <a:t> </a:t>
            </a:r>
            <a:r>
              <a:rPr lang="en-GB" sz="2400" dirty="0" err="1"/>
              <a:t>ela</a:t>
            </a:r>
            <a:r>
              <a:rPr lang="en-GB" sz="2400" dirty="0"/>
              <a:t> </a:t>
            </a:r>
            <a:r>
              <a:rPr lang="en-GB" sz="2400" dirty="0" err="1"/>
              <a:t>pensa</a:t>
            </a:r>
            <a:r>
              <a:rPr lang="en-GB" sz="2400" dirty="0"/>
              <a:t> </a:t>
            </a:r>
            <a:r>
              <a:rPr lang="en-GB" sz="2400" dirty="0" err="1"/>
              <a:t>sobre</a:t>
            </a:r>
            <a:r>
              <a:rPr lang="en-GB" sz="2400" dirty="0"/>
              <a:t> as </a:t>
            </a:r>
            <a:r>
              <a:rPr lang="en-GB" sz="2400" dirty="0" err="1"/>
              <a:t>possíveis</a:t>
            </a:r>
            <a:r>
              <a:rPr lang="en-GB" sz="2400" dirty="0"/>
              <a:t> </a:t>
            </a:r>
            <a:r>
              <a:rPr lang="en-GB" sz="2400" dirty="0" err="1"/>
              <a:t>consequências</a:t>
            </a:r>
            <a:r>
              <a:rPr lang="en-GB" sz="2400" dirty="0"/>
              <a:t> de </a:t>
            </a:r>
            <a:r>
              <a:rPr lang="en-GB" sz="2400" dirty="0" err="1"/>
              <a:t>diminuir</a:t>
            </a:r>
            <a:r>
              <a:rPr lang="en-GB" sz="2400" dirty="0"/>
              <a:t> </a:t>
            </a:r>
            <a:r>
              <a:rPr lang="en-GB" sz="2400" dirty="0" err="1"/>
              <a:t>ou</a:t>
            </a:r>
            <a:r>
              <a:rPr lang="en-GB" sz="2400" dirty="0"/>
              <a:t> </a:t>
            </a:r>
            <a:r>
              <a:rPr lang="en-GB" sz="2400" dirty="0" err="1"/>
              <a:t>parar</a:t>
            </a:r>
            <a:r>
              <a:rPr lang="en-GB" sz="2400" dirty="0"/>
              <a:t> de </a:t>
            </a:r>
            <a:r>
              <a:rPr lang="en-GB" sz="2400" dirty="0" err="1"/>
              <a:t>beber</a:t>
            </a:r>
            <a:endParaRPr lang="en-GB" sz="24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dirty="0"/>
              <a:t>mhGAP-IG base course -  field test version 1.00 – May 2012</a:t>
            </a:r>
          </a:p>
        </p:txBody>
      </p:sp>
      <p:sp>
        <p:nvSpPr>
          <p:cNvPr id="5" name="Slide Number Placeholder 5"/>
          <p:cNvSpPr>
            <a:spLocks noGrp="1"/>
          </p:cNvSpPr>
          <p:nvPr>
            <p:ph type="sldNum" sz="quarter" idx="12"/>
          </p:nvPr>
        </p:nvSpPr>
        <p:spPr/>
        <p:txBody>
          <a:bodyPr/>
          <a:lstStyle/>
          <a:p>
            <a:pPr>
              <a:defRPr/>
            </a:pPr>
            <a:fld id="{73C92095-3D0A-4B05-9AB3-2CB8C42941D0}" type="slidenum">
              <a:rPr lang="en-US"/>
              <a:pPr>
                <a:defRPr/>
              </a:pPr>
              <a:t>53</a:t>
            </a:fld>
            <a:endParaRPr lang="en-US" dirty="0"/>
          </a:p>
        </p:txBody>
      </p:sp>
      <p:sp>
        <p:nvSpPr>
          <p:cNvPr id="93187" name="Rectangle 2"/>
          <p:cNvSpPr>
            <a:spLocks noGrp="1"/>
          </p:cNvSpPr>
          <p:nvPr>
            <p:ph type="title"/>
          </p:nvPr>
        </p:nvSpPr>
        <p:spPr/>
        <p:txBody>
          <a:bodyPr/>
          <a:lstStyle/>
          <a:p>
            <a:r>
              <a:rPr lang="en-GB" sz="3200" dirty="0" err="1"/>
              <a:t>Apresentando</a:t>
            </a:r>
            <a:r>
              <a:rPr lang="en-GB" sz="3200" dirty="0"/>
              <a:t> a </a:t>
            </a:r>
            <a:r>
              <a:rPr lang="en-GB" sz="3200" dirty="0" err="1"/>
              <a:t>recomendação</a:t>
            </a:r>
            <a:r>
              <a:rPr lang="en-GB" sz="3200" dirty="0"/>
              <a:t> de </a:t>
            </a:r>
            <a:r>
              <a:rPr lang="en-GB" sz="3200" dirty="0" err="1"/>
              <a:t>diminuir</a:t>
            </a:r>
            <a:r>
              <a:rPr lang="en-GB" sz="3200" dirty="0"/>
              <a:t> </a:t>
            </a:r>
            <a:r>
              <a:rPr lang="en-GB" sz="3200" dirty="0" err="1"/>
              <a:t>ou</a:t>
            </a:r>
            <a:r>
              <a:rPr lang="en-GB" sz="3200" dirty="0"/>
              <a:t> </a:t>
            </a:r>
            <a:r>
              <a:rPr lang="en-GB" sz="3200" dirty="0" err="1"/>
              <a:t>parar</a:t>
            </a:r>
            <a:r>
              <a:rPr lang="en-GB" sz="3200" dirty="0"/>
              <a:t> de </a:t>
            </a:r>
            <a:r>
              <a:rPr lang="en-GB" sz="3200" dirty="0" err="1"/>
              <a:t>beber</a:t>
            </a:r>
            <a:endParaRPr lang="en-US" sz="3200" dirty="0"/>
          </a:p>
        </p:txBody>
      </p:sp>
      <p:sp>
        <p:nvSpPr>
          <p:cNvPr id="93188" name="Rectangle 3"/>
          <p:cNvSpPr>
            <a:spLocks noGrp="1"/>
          </p:cNvSpPr>
          <p:nvPr>
            <p:ph type="body" idx="1"/>
          </p:nvPr>
        </p:nvSpPr>
        <p:spPr/>
        <p:txBody>
          <a:bodyPr/>
          <a:lstStyle/>
          <a:p>
            <a:r>
              <a:rPr lang="en-GB" sz="2400" dirty="0" err="1"/>
              <a:t>Somente</a:t>
            </a:r>
            <a:r>
              <a:rPr lang="en-GB" sz="2400" dirty="0"/>
              <a:t> </a:t>
            </a:r>
            <a:r>
              <a:rPr lang="en-GB" sz="2400" dirty="0" err="1"/>
              <a:t>depois</a:t>
            </a:r>
            <a:r>
              <a:rPr lang="en-GB" sz="2400" dirty="0"/>
              <a:t> de </a:t>
            </a:r>
            <a:r>
              <a:rPr lang="en-GB" sz="2400" dirty="0" err="1"/>
              <a:t>perguntar</a:t>
            </a:r>
            <a:r>
              <a:rPr lang="en-GB" sz="2400" dirty="0"/>
              <a:t> </a:t>
            </a:r>
            <a:r>
              <a:rPr lang="en-GB" sz="2400" dirty="0" err="1"/>
              <a:t>sobre</a:t>
            </a:r>
            <a:r>
              <a:rPr lang="en-GB" sz="2400" dirty="0"/>
              <a:t> as </a:t>
            </a:r>
            <a:r>
              <a:rPr lang="en-GB" sz="2400" dirty="0" err="1"/>
              <a:t>razões</a:t>
            </a:r>
            <a:r>
              <a:rPr lang="en-GB" sz="2400" dirty="0"/>
              <a:t> para o </a:t>
            </a:r>
            <a:r>
              <a:rPr lang="en-GB" sz="2400" dirty="0" err="1"/>
              <a:t>consumo</a:t>
            </a:r>
            <a:r>
              <a:rPr lang="en-GB" sz="2400" dirty="0"/>
              <a:t> se </a:t>
            </a:r>
            <a:r>
              <a:rPr lang="en-GB" sz="2400" dirty="0" err="1"/>
              <a:t>pode</a:t>
            </a:r>
            <a:r>
              <a:rPr lang="en-GB" sz="2400" dirty="0"/>
              <a:t> </a:t>
            </a:r>
            <a:r>
              <a:rPr lang="en-GB" sz="2400" dirty="0" err="1"/>
              <a:t>recomendar</a:t>
            </a:r>
            <a:r>
              <a:rPr lang="en-GB" sz="2400" dirty="0"/>
              <a:t> </a:t>
            </a:r>
            <a:r>
              <a:rPr lang="en-GB" sz="2400" dirty="0" err="1"/>
              <a:t>que</a:t>
            </a:r>
            <a:r>
              <a:rPr lang="en-GB" sz="2400" dirty="0"/>
              <a:t> a </a:t>
            </a:r>
            <a:r>
              <a:rPr lang="en-GB" sz="2400" dirty="0" err="1"/>
              <a:t>pessoa</a:t>
            </a:r>
            <a:r>
              <a:rPr lang="en-GB" sz="2400" dirty="0"/>
              <a:t> </a:t>
            </a:r>
            <a:r>
              <a:rPr lang="en-GB" sz="2400" dirty="0" err="1"/>
              <a:t>diminua</a:t>
            </a:r>
            <a:r>
              <a:rPr lang="en-GB" sz="2400" dirty="0"/>
              <a:t> </a:t>
            </a:r>
            <a:r>
              <a:rPr lang="en-GB" sz="2400" dirty="0" err="1"/>
              <a:t>ou</a:t>
            </a:r>
            <a:r>
              <a:rPr lang="en-GB" sz="2400" dirty="0"/>
              <a:t> pare de </a:t>
            </a:r>
            <a:r>
              <a:rPr lang="en-GB" sz="2400" dirty="0" err="1"/>
              <a:t>beber</a:t>
            </a:r>
            <a:r>
              <a:rPr lang="en-GB" sz="2400" dirty="0"/>
              <a:t> </a:t>
            </a:r>
            <a:r>
              <a:rPr lang="en-GB" sz="2400" dirty="0" err="1"/>
              <a:t>álcool</a:t>
            </a:r>
            <a:endParaRPr lang="en-GB" sz="2400" dirty="0"/>
          </a:p>
          <a:p>
            <a:pPr lvl="1"/>
            <a:r>
              <a:rPr lang="en-GB" sz="2400" dirty="0"/>
              <a:t>A </a:t>
            </a:r>
            <a:r>
              <a:rPr lang="en-GB" sz="2400" dirty="0" err="1"/>
              <a:t>pessoa</a:t>
            </a:r>
            <a:r>
              <a:rPr lang="en-GB" sz="2400" dirty="0"/>
              <a:t> </a:t>
            </a:r>
            <a:r>
              <a:rPr lang="en-GB" sz="2400" dirty="0" err="1"/>
              <a:t>pode</a:t>
            </a:r>
            <a:r>
              <a:rPr lang="en-GB" sz="2400" dirty="0"/>
              <a:t> </a:t>
            </a:r>
            <a:r>
              <a:rPr lang="en-GB" sz="2400" dirty="0" err="1"/>
              <a:t>não</a:t>
            </a:r>
            <a:r>
              <a:rPr lang="en-GB" sz="2400" dirty="0"/>
              <a:t> </a:t>
            </a:r>
            <a:r>
              <a:rPr lang="en-GB" sz="2400" dirty="0" err="1"/>
              <a:t>estar</a:t>
            </a:r>
            <a:r>
              <a:rPr lang="en-GB" sz="2400" dirty="0"/>
              <a:t> </a:t>
            </a:r>
            <a:r>
              <a:rPr lang="en-GB" sz="2400" dirty="0" err="1"/>
              <a:t>pronta</a:t>
            </a:r>
            <a:r>
              <a:rPr lang="en-GB" sz="2400" dirty="0"/>
              <a:t> a </a:t>
            </a:r>
            <a:r>
              <a:rPr lang="en-GB" sz="2400" dirty="0" err="1"/>
              <a:t>mudar</a:t>
            </a:r>
            <a:r>
              <a:rPr lang="en-GB" sz="2400" dirty="0"/>
              <a:t> mas </a:t>
            </a:r>
            <a:r>
              <a:rPr lang="en-GB" sz="2400" dirty="0" err="1"/>
              <a:t>ela</a:t>
            </a:r>
            <a:r>
              <a:rPr lang="en-GB" sz="2400" dirty="0"/>
              <a:t> </a:t>
            </a:r>
            <a:r>
              <a:rPr lang="en-GB" sz="2400" dirty="0" err="1"/>
              <a:t>precisa</a:t>
            </a:r>
            <a:r>
              <a:rPr lang="en-GB" sz="2400" dirty="0"/>
              <a:t> </a:t>
            </a:r>
            <a:r>
              <a:rPr lang="en-GB" sz="2400" dirty="0" err="1"/>
              <a:t>entender</a:t>
            </a:r>
            <a:r>
              <a:rPr lang="en-GB" sz="2400" dirty="0"/>
              <a:t> a </a:t>
            </a:r>
            <a:r>
              <a:rPr lang="en-GB" sz="2400" dirty="0" err="1"/>
              <a:t>recomendação</a:t>
            </a:r>
            <a:r>
              <a:rPr lang="en-GB" sz="2400" dirty="0"/>
              <a:t> </a:t>
            </a:r>
            <a:r>
              <a:rPr lang="en-GB" sz="2400" dirty="0" err="1"/>
              <a:t>claramente</a:t>
            </a:r>
            <a:endParaRPr lang="en-GB" sz="2400" dirty="0"/>
          </a:p>
          <a:p>
            <a:pPr lvl="1"/>
            <a:endParaRPr lang="en-GB" sz="2400" dirty="0"/>
          </a:p>
          <a:p>
            <a:r>
              <a:rPr lang="en-GB" sz="2400" dirty="0" err="1"/>
              <a:t>Explique</a:t>
            </a:r>
            <a:r>
              <a:rPr lang="en-GB" sz="2400" dirty="0"/>
              <a:t> </a:t>
            </a:r>
            <a:r>
              <a:rPr lang="en-GB" sz="2400" dirty="0" err="1"/>
              <a:t>que</a:t>
            </a:r>
            <a:r>
              <a:rPr lang="en-GB" sz="2400" dirty="0"/>
              <a:t> </a:t>
            </a:r>
            <a:r>
              <a:rPr lang="en-GB" sz="2400" dirty="0" err="1"/>
              <a:t>você</a:t>
            </a:r>
            <a:r>
              <a:rPr lang="en-GB" sz="2400" dirty="0"/>
              <a:t> </a:t>
            </a:r>
            <a:r>
              <a:rPr lang="en-GB" sz="2400" dirty="0" err="1"/>
              <a:t>está</a:t>
            </a:r>
            <a:r>
              <a:rPr lang="en-GB" sz="2400" dirty="0"/>
              <a:t> pronto/a </a:t>
            </a:r>
            <a:r>
              <a:rPr lang="en-GB" sz="2400" dirty="0" err="1"/>
              <a:t>a</a:t>
            </a:r>
            <a:r>
              <a:rPr lang="en-GB" sz="2400" dirty="0"/>
              <a:t> </a:t>
            </a:r>
            <a:r>
              <a:rPr lang="en-GB" sz="2400" dirty="0" err="1"/>
              <a:t>ajudar</a:t>
            </a:r>
            <a:r>
              <a:rPr lang="en-GB" sz="2400" dirty="0"/>
              <a:t> </a:t>
            </a:r>
            <a:r>
              <a:rPr lang="en-GB" sz="2400" dirty="0" err="1"/>
              <a:t>quando</a:t>
            </a:r>
            <a:r>
              <a:rPr lang="en-GB" sz="2400" dirty="0"/>
              <a:t> a </a:t>
            </a:r>
            <a:r>
              <a:rPr lang="en-GB" sz="2400" dirty="0" err="1"/>
              <a:t>pessoa</a:t>
            </a:r>
            <a:r>
              <a:rPr lang="en-GB" sz="2400" dirty="0"/>
              <a:t> </a:t>
            </a:r>
            <a:r>
              <a:rPr lang="en-GB" sz="2400" dirty="0" err="1"/>
              <a:t>estiver</a:t>
            </a:r>
            <a:r>
              <a:rPr lang="en-GB" sz="2400" dirty="0"/>
              <a:t> </a:t>
            </a:r>
            <a:r>
              <a:rPr lang="en-GB" sz="2400" dirty="0" err="1"/>
              <a:t>pronta</a:t>
            </a:r>
            <a:r>
              <a:rPr lang="en-GB" sz="2400" dirty="0"/>
              <a:t> para </a:t>
            </a:r>
            <a:r>
              <a:rPr lang="en-GB" sz="2400" dirty="0" err="1"/>
              <a:t>dar</a:t>
            </a:r>
            <a:r>
              <a:rPr lang="en-GB" sz="2400" dirty="0"/>
              <a:t> </a:t>
            </a:r>
            <a:r>
              <a:rPr lang="en-GB" sz="2400" dirty="0" err="1"/>
              <a:t>uma</a:t>
            </a:r>
            <a:r>
              <a:rPr lang="en-GB" sz="2400" dirty="0"/>
              <a:t> </a:t>
            </a:r>
            <a:r>
              <a:rPr lang="en-GB" sz="2400" dirty="0" err="1"/>
              <a:t>resposta</a:t>
            </a:r>
            <a:r>
              <a:rPr lang="en-GB" sz="2400" dirty="0"/>
              <a:t> </a:t>
            </a:r>
            <a:r>
              <a:rPr lang="en-GB" sz="2400" dirty="0" err="1"/>
              <a:t>ao</a:t>
            </a:r>
            <a:r>
              <a:rPr lang="en-GB" sz="2400" dirty="0"/>
              <a:t> </a:t>
            </a:r>
            <a:r>
              <a:rPr lang="en-GB" sz="2400" dirty="0" err="1"/>
              <a:t>seu</a:t>
            </a:r>
            <a:r>
              <a:rPr lang="en-GB" sz="2400" dirty="0"/>
              <a:t> </a:t>
            </a:r>
            <a:r>
              <a:rPr lang="en-GB" sz="2400" dirty="0" err="1"/>
              <a:t>consumo</a:t>
            </a:r>
            <a:r>
              <a:rPr lang="en-GB" sz="2400" dirty="0"/>
              <a:t> </a:t>
            </a:r>
            <a:endParaRPr lang="en-US" sz="24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dirty="0"/>
              <a:t>mhGAP-IG base course -  field test version 1.00 – May 2012</a:t>
            </a:r>
          </a:p>
        </p:txBody>
      </p:sp>
      <p:sp>
        <p:nvSpPr>
          <p:cNvPr id="8" name="Slide Number Placeholder 5"/>
          <p:cNvSpPr>
            <a:spLocks noGrp="1"/>
          </p:cNvSpPr>
          <p:nvPr>
            <p:ph type="sldNum" sz="quarter" idx="12"/>
          </p:nvPr>
        </p:nvSpPr>
        <p:spPr/>
        <p:txBody>
          <a:bodyPr/>
          <a:lstStyle/>
          <a:p>
            <a:pPr>
              <a:defRPr/>
            </a:pPr>
            <a:fld id="{38D1C734-88E1-4F92-8858-308DD8770977}" type="slidenum">
              <a:rPr lang="en-US"/>
              <a:pPr>
                <a:defRPr/>
              </a:pPr>
              <a:t>54</a:t>
            </a:fld>
            <a:endParaRPr lang="en-US" dirty="0"/>
          </a:p>
        </p:txBody>
      </p:sp>
      <p:sp>
        <p:nvSpPr>
          <p:cNvPr id="84995" name="Title 1"/>
          <p:cNvSpPr>
            <a:spLocks noGrp="1"/>
          </p:cNvSpPr>
          <p:nvPr>
            <p:ph type="title"/>
          </p:nvPr>
        </p:nvSpPr>
        <p:spPr/>
        <p:txBody>
          <a:bodyPr/>
          <a:lstStyle/>
          <a:p>
            <a:pPr marL="342900" indent="-342900" eaLnBrk="1" hangingPunct="1"/>
            <a:r>
              <a:rPr lang="en-US" sz="3200" dirty="0" err="1"/>
              <a:t>Intervenção</a:t>
            </a:r>
            <a:r>
              <a:rPr lang="en-US" sz="3200" dirty="0"/>
              <a:t> Breve</a:t>
            </a:r>
          </a:p>
        </p:txBody>
      </p:sp>
      <p:sp>
        <p:nvSpPr>
          <p:cNvPr id="84996" name="Content Placeholder 2"/>
          <p:cNvSpPr>
            <a:spLocks noGrp="1"/>
          </p:cNvSpPr>
          <p:nvPr>
            <p:ph idx="1"/>
          </p:nvPr>
        </p:nvSpPr>
        <p:spPr>
          <a:xfrm>
            <a:off x="4997450" y="1387475"/>
            <a:ext cx="3689350" cy="5116513"/>
          </a:xfrm>
        </p:spPr>
        <p:txBody>
          <a:bodyPr/>
          <a:lstStyle/>
          <a:p>
            <a:pPr eaLnBrk="1" hangingPunct="1">
              <a:buSzPct val="70000"/>
              <a:buFontTx/>
              <a:buChar char="•"/>
            </a:pPr>
            <a:r>
              <a:rPr lang="en-GB" sz="2400" dirty="0" err="1"/>
              <a:t>Abrir</a:t>
            </a:r>
            <a:r>
              <a:rPr lang="en-GB" sz="2400" dirty="0"/>
              <a:t> </a:t>
            </a:r>
            <a:r>
              <a:rPr lang="en-GB" sz="2400" dirty="0" err="1"/>
              <a:t>mhGAP</a:t>
            </a:r>
            <a:r>
              <a:rPr lang="en-GB" sz="2400" dirty="0"/>
              <a:t>-MI p 60 e </a:t>
            </a:r>
            <a:r>
              <a:rPr lang="en-GB" sz="2400" dirty="0" err="1"/>
              <a:t>ler</a:t>
            </a:r>
            <a:r>
              <a:rPr lang="en-GB" sz="2400" dirty="0"/>
              <a:t> a </a:t>
            </a:r>
            <a:r>
              <a:rPr lang="en-GB" sz="2400" dirty="0" err="1"/>
              <a:t>seção</a:t>
            </a:r>
            <a:r>
              <a:rPr lang="en-GB" sz="2400" dirty="0"/>
              <a:t> </a:t>
            </a:r>
            <a:r>
              <a:rPr lang="en-GB" sz="2400" dirty="0" err="1"/>
              <a:t>referida</a:t>
            </a:r>
            <a:endParaRPr lang="en-US" sz="2400" dirty="0"/>
          </a:p>
          <a:p>
            <a:pPr eaLnBrk="1" hangingPunct="1">
              <a:buSzPct val="70000"/>
              <a:buFontTx/>
              <a:buChar char="•"/>
            </a:pPr>
            <a:endParaRPr lang="en-US" sz="2400" dirty="0"/>
          </a:p>
          <a:p>
            <a:pPr eaLnBrk="1" hangingPunct="1">
              <a:buSzPct val="70000"/>
              <a:buFontTx/>
              <a:buChar char="•"/>
            </a:pPr>
            <a:r>
              <a:rPr lang="en-US" sz="2400" dirty="0"/>
              <a:t>As </a:t>
            </a:r>
            <a:r>
              <a:rPr lang="en-US" sz="2400" dirty="0" err="1"/>
              <a:t>intervenções</a:t>
            </a:r>
            <a:r>
              <a:rPr lang="en-US" sz="2400" dirty="0"/>
              <a:t> breves </a:t>
            </a:r>
            <a:r>
              <a:rPr lang="en-US" sz="2400" dirty="0" err="1"/>
              <a:t>motivam</a:t>
            </a:r>
            <a:r>
              <a:rPr lang="en-US" sz="2400" dirty="0"/>
              <a:t> a </a:t>
            </a:r>
            <a:r>
              <a:rPr lang="en-US" sz="2400" dirty="0" err="1"/>
              <a:t>pessoa</a:t>
            </a:r>
            <a:r>
              <a:rPr lang="en-US" sz="2400" dirty="0"/>
              <a:t> a </a:t>
            </a:r>
            <a:r>
              <a:rPr lang="en-US" sz="2400" dirty="0" err="1"/>
              <a:t>mudar</a:t>
            </a:r>
            <a:endParaRPr lang="en-US" sz="2400" dirty="0"/>
          </a:p>
          <a:p>
            <a:pPr eaLnBrk="1" hangingPunct="1">
              <a:buSzPct val="70000"/>
              <a:buFontTx/>
              <a:buChar char="•"/>
            </a:pPr>
            <a:endParaRPr lang="en-US" sz="2400" dirty="0"/>
          </a:p>
          <a:p>
            <a:pPr eaLnBrk="1" hangingPunct="1">
              <a:buSzPct val="70000"/>
              <a:buFontTx/>
              <a:buChar char="•"/>
            </a:pPr>
            <a:r>
              <a:rPr lang="en-US" sz="2400" dirty="0"/>
              <a:t>Na p 62, 2.2 Leia </a:t>
            </a:r>
            <a:r>
              <a:rPr lang="en-US" sz="2400" dirty="0" err="1"/>
              <a:t>sobre</a:t>
            </a:r>
            <a:r>
              <a:rPr lang="en-US" sz="2400" dirty="0"/>
              <a:t> a </a:t>
            </a:r>
            <a:r>
              <a:rPr lang="en-US" sz="2400" dirty="0" err="1"/>
              <a:t>intervenção</a:t>
            </a:r>
            <a:r>
              <a:rPr lang="en-US" sz="2400" dirty="0"/>
              <a:t> breve para </a:t>
            </a:r>
            <a:r>
              <a:rPr lang="en-US" sz="2400" dirty="0" err="1"/>
              <a:t>reduzir</a:t>
            </a:r>
            <a:r>
              <a:rPr lang="en-US" sz="2400" dirty="0"/>
              <a:t> o </a:t>
            </a:r>
            <a:r>
              <a:rPr lang="en-US" sz="2400" dirty="0" err="1"/>
              <a:t>consumo</a:t>
            </a:r>
            <a:endParaRPr lang="en-GB" sz="2400" dirty="0"/>
          </a:p>
        </p:txBody>
      </p:sp>
      <p:sp>
        <p:nvSpPr>
          <p:cNvPr id="2" name="Rectangle 1"/>
          <p:cNvSpPr/>
          <p:nvPr/>
        </p:nvSpPr>
        <p:spPr>
          <a:xfrm>
            <a:off x="175846" y="1177400"/>
            <a:ext cx="4572000" cy="5693866"/>
          </a:xfrm>
          <a:prstGeom prst="rect">
            <a:avLst/>
          </a:prstGeom>
        </p:spPr>
        <p:txBody>
          <a:bodyPr>
            <a:spAutoFit/>
          </a:bodyPr>
          <a:lstStyle/>
          <a:p>
            <a:r>
              <a:rPr lang="pt-BR" sz="1400" dirty="0"/>
              <a:t>Informe claramente o paciente sobre os resultados</a:t>
            </a:r>
          </a:p>
          <a:p>
            <a:r>
              <a:rPr lang="pt-BR" sz="1400" dirty="0"/>
              <a:t>da avaliação do uso de álcool e explique a</a:t>
            </a:r>
          </a:p>
          <a:p>
            <a:r>
              <a:rPr lang="pt-BR" sz="1400" dirty="0"/>
              <a:t>ligação entre o nível do uso, seus problemas de</a:t>
            </a:r>
          </a:p>
          <a:p>
            <a:r>
              <a:rPr lang="pt-BR" sz="1400" dirty="0"/>
              <a:t>saúde, e os riscos de curto e longo prazo de</a:t>
            </a:r>
          </a:p>
          <a:p>
            <a:r>
              <a:rPr lang="pt-BR" sz="1400" dirty="0"/>
              <a:t>continuar usando no mesmo nível.</a:t>
            </a:r>
          </a:p>
          <a:p>
            <a:r>
              <a:rPr lang="pt-BR" sz="1400" dirty="0"/>
              <a:t>Pergunte sobre o uso de outras substâncias</a:t>
            </a:r>
          </a:p>
          <a:p>
            <a:r>
              <a:rPr lang="en-US" sz="1400" dirty="0" err="1"/>
              <a:t>psicoativas</a:t>
            </a:r>
            <a:r>
              <a:rPr lang="en-US" sz="1400" dirty="0"/>
              <a:t>. </a:t>
            </a:r>
            <a:r>
              <a:rPr lang="en-US" sz="1400" b="1" dirty="0"/>
              <a:t>» DRO 2.1</a:t>
            </a:r>
          </a:p>
          <a:p>
            <a:r>
              <a:rPr lang="pt-BR" sz="1400" dirty="0"/>
              <a:t>Aborde brevemente com o paciente o seu uso</a:t>
            </a:r>
          </a:p>
          <a:p>
            <a:r>
              <a:rPr lang="en-US" sz="1400" dirty="0"/>
              <a:t>de </a:t>
            </a:r>
            <a:r>
              <a:rPr lang="en-US" sz="1400" dirty="0" err="1"/>
              <a:t>drogas</a:t>
            </a:r>
            <a:r>
              <a:rPr lang="en-US" sz="1400" dirty="0"/>
              <a:t>.</a:t>
            </a:r>
          </a:p>
          <a:p>
            <a:r>
              <a:rPr lang="en-US" sz="1400" dirty="0" err="1"/>
              <a:t>Acompanhamento</a:t>
            </a:r>
            <a:r>
              <a:rPr lang="en-US" sz="1400" dirty="0"/>
              <a:t> no </a:t>
            </a:r>
            <a:r>
              <a:rPr lang="en-US" sz="1400" dirty="0" err="1"/>
              <a:t>próximo</a:t>
            </a:r>
            <a:r>
              <a:rPr lang="en-US" sz="1400" dirty="0"/>
              <a:t> </a:t>
            </a:r>
            <a:r>
              <a:rPr lang="en-US" sz="1400" dirty="0" err="1"/>
              <a:t>encontro</a:t>
            </a:r>
            <a:r>
              <a:rPr lang="en-US" sz="1400" dirty="0"/>
              <a:t>.</a:t>
            </a:r>
          </a:p>
          <a:p>
            <a:endParaRPr lang="en-US" sz="1400" dirty="0"/>
          </a:p>
          <a:p>
            <a:r>
              <a:rPr lang="pt-BR" sz="1400" b="1" dirty="0"/>
              <a:t>Veja Intervenção Breve » ALC 2.2 para mais</a:t>
            </a:r>
          </a:p>
          <a:p>
            <a:r>
              <a:rPr lang="en-US" sz="1400" b="1" dirty="0" err="1"/>
              <a:t>detalhes</a:t>
            </a:r>
            <a:r>
              <a:rPr lang="en-US" sz="1400" b="1" dirty="0"/>
              <a:t>.</a:t>
            </a:r>
          </a:p>
          <a:p>
            <a:endParaRPr lang="en-US" sz="1400" b="1" dirty="0"/>
          </a:p>
          <a:p>
            <a:r>
              <a:rPr lang="pt-BR" sz="1400" dirty="0"/>
              <a:t>Seja claro ao recomendar tanto a redução do uso de álcool para níveis mais seguros quanto a interrupção completa do </a:t>
            </a:r>
            <a:r>
              <a:rPr lang="pt-BR" sz="1400" dirty="0" err="1"/>
              <a:t>iso</a:t>
            </a:r>
            <a:r>
              <a:rPr lang="pt-BR" sz="1400" dirty="0"/>
              <a:t> de bebidas alcoólicas, colocando-se disponível para ajudar a pessoa neste sentido (obs. tradução que será utilizada na publicação).</a:t>
            </a:r>
          </a:p>
          <a:p>
            <a:r>
              <a:rPr lang="pt-BR" sz="1400" dirty="0"/>
              <a:t>Se a pessoa estiver disposta a reduzir ou</a:t>
            </a:r>
          </a:p>
          <a:p>
            <a:r>
              <a:rPr lang="pt-BR" sz="1400" dirty="0"/>
              <a:t>interromper o consumo, discuta os melhores</a:t>
            </a:r>
          </a:p>
          <a:p>
            <a:r>
              <a:rPr lang="pt-BR" sz="1400" dirty="0"/>
              <a:t>meios de atingir esse objetivo.</a:t>
            </a:r>
          </a:p>
          <a:p>
            <a:r>
              <a:rPr lang="pt-BR" sz="1400" dirty="0"/>
              <a:t>Se não, insista que é possível interromper ou</a:t>
            </a:r>
          </a:p>
          <a:p>
            <a:r>
              <a:rPr lang="pt-BR" sz="1400" dirty="0"/>
              <a:t>reduzir tanto o uso nocivo como o arriscado de</a:t>
            </a:r>
          </a:p>
          <a:p>
            <a:r>
              <a:rPr lang="pt-BR" sz="1400" dirty="0"/>
              <a:t>álcool, e encoraje-a a retornar, se desejar</a:t>
            </a:r>
          </a:p>
          <a:p>
            <a:r>
              <a:rPr lang="en-US" sz="1400" dirty="0" err="1"/>
              <a:t>conversar</a:t>
            </a:r>
            <a:r>
              <a:rPr lang="en-US" sz="1400" dirty="0"/>
              <a:t> </a:t>
            </a:r>
            <a:r>
              <a:rPr lang="en-US" sz="1400" dirty="0" err="1"/>
              <a:t>mais</a:t>
            </a:r>
            <a:r>
              <a:rPr lang="en-US" sz="1400" dirty="0"/>
              <a:t> </a:t>
            </a:r>
            <a:r>
              <a:rPr lang="en-US" sz="1400" dirty="0" err="1"/>
              <a:t>sobre</a:t>
            </a:r>
            <a:r>
              <a:rPr lang="en-US" sz="1400" dirty="0"/>
              <a:t> </a:t>
            </a:r>
            <a:r>
              <a:rPr lang="en-US" sz="1400" dirty="0" err="1"/>
              <a:t>isso</a:t>
            </a:r>
            <a:r>
              <a:rPr lang="en-US" sz="1400" dirty="0"/>
              <a:t>.</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dirty="0"/>
              <a:t>mhGAP-IG base course -  field test version 1.00 – May 2012</a:t>
            </a:r>
          </a:p>
        </p:txBody>
      </p:sp>
      <p:sp>
        <p:nvSpPr>
          <p:cNvPr id="5" name="Slide Number Placeholder 5"/>
          <p:cNvSpPr>
            <a:spLocks noGrp="1"/>
          </p:cNvSpPr>
          <p:nvPr>
            <p:ph type="sldNum" sz="quarter" idx="12"/>
          </p:nvPr>
        </p:nvSpPr>
        <p:spPr/>
        <p:txBody>
          <a:bodyPr/>
          <a:lstStyle/>
          <a:p>
            <a:pPr>
              <a:defRPr/>
            </a:pPr>
            <a:fld id="{EB24FC0A-AC9F-434D-8E22-7971957958C6}" type="slidenum">
              <a:rPr lang="en-US"/>
              <a:pPr>
                <a:defRPr/>
              </a:pPr>
              <a:t>55</a:t>
            </a:fld>
            <a:endParaRPr lang="en-US" dirty="0"/>
          </a:p>
        </p:txBody>
      </p:sp>
      <p:sp>
        <p:nvSpPr>
          <p:cNvPr id="97283" name="Title 1"/>
          <p:cNvSpPr>
            <a:spLocks noGrp="1"/>
          </p:cNvSpPr>
          <p:nvPr>
            <p:ph type="title" idx="4294967295"/>
          </p:nvPr>
        </p:nvSpPr>
        <p:spPr/>
        <p:txBody>
          <a:bodyPr/>
          <a:lstStyle/>
          <a:p>
            <a:pPr eaLnBrk="1" hangingPunct="1"/>
            <a:r>
              <a:rPr lang="en-US" sz="3200" dirty="0"/>
              <a:t>Role Play - </a:t>
            </a:r>
            <a:r>
              <a:rPr lang="en-US" sz="3200" dirty="0" err="1"/>
              <a:t>Intervenção</a:t>
            </a:r>
            <a:r>
              <a:rPr lang="en-US" sz="3200" dirty="0"/>
              <a:t> Breve para Sr Mário </a:t>
            </a:r>
          </a:p>
        </p:txBody>
      </p:sp>
      <p:sp>
        <p:nvSpPr>
          <p:cNvPr id="97284" name="Content Placeholder 2"/>
          <p:cNvSpPr>
            <a:spLocks noGrp="1"/>
          </p:cNvSpPr>
          <p:nvPr>
            <p:ph idx="4294967295"/>
          </p:nvPr>
        </p:nvSpPr>
        <p:spPr/>
        <p:txBody>
          <a:bodyPr/>
          <a:lstStyle/>
          <a:p>
            <a:pPr eaLnBrk="1" hangingPunct="1"/>
            <a:r>
              <a:rPr lang="en-US" sz="2400" dirty="0"/>
              <a:t>Sr </a:t>
            </a:r>
            <a:r>
              <a:rPr lang="en-US" sz="2400" dirty="0" err="1"/>
              <a:t>Mário</a:t>
            </a:r>
            <a:r>
              <a:rPr lang="en-US" sz="2400" dirty="0"/>
              <a:t> é um </a:t>
            </a:r>
            <a:r>
              <a:rPr lang="en-US" sz="2400" dirty="0" err="1"/>
              <a:t>assistente</a:t>
            </a:r>
            <a:r>
              <a:rPr lang="en-US" sz="2400" dirty="0"/>
              <a:t> social </a:t>
            </a:r>
          </a:p>
          <a:p>
            <a:pPr lvl="1" eaLnBrk="1" hangingPunct="1">
              <a:lnSpc>
                <a:spcPct val="140000"/>
              </a:lnSpc>
            </a:pPr>
            <a:r>
              <a:rPr lang="en-US" sz="2400" dirty="0" err="1"/>
              <a:t>Ele</a:t>
            </a:r>
            <a:r>
              <a:rPr lang="en-US" sz="2400" dirty="0"/>
              <a:t> </a:t>
            </a:r>
            <a:r>
              <a:rPr lang="en-US" sz="2400" dirty="0" err="1"/>
              <a:t>consegue</a:t>
            </a:r>
            <a:r>
              <a:rPr lang="en-US" sz="2400" dirty="0"/>
              <a:t> </a:t>
            </a:r>
            <a:r>
              <a:rPr lang="en-US" sz="2400" dirty="0" err="1"/>
              <a:t>ficar</a:t>
            </a:r>
            <a:r>
              <a:rPr lang="en-US" sz="2400" dirty="0"/>
              <a:t> </a:t>
            </a:r>
            <a:r>
              <a:rPr lang="en-US" sz="2400" dirty="0" err="1"/>
              <a:t>sem</a:t>
            </a:r>
            <a:r>
              <a:rPr lang="en-US" sz="2400" dirty="0"/>
              <a:t> </a:t>
            </a:r>
            <a:r>
              <a:rPr lang="en-US" sz="2400" dirty="0" err="1"/>
              <a:t>beber</a:t>
            </a:r>
            <a:r>
              <a:rPr lang="en-US" sz="2400" dirty="0"/>
              <a:t> </a:t>
            </a:r>
            <a:r>
              <a:rPr lang="en-US" sz="2400" dirty="0" err="1"/>
              <a:t>por</a:t>
            </a:r>
            <a:r>
              <a:rPr lang="en-US" sz="2400" dirty="0"/>
              <a:t> 2-3 </a:t>
            </a:r>
            <a:r>
              <a:rPr lang="en-US" sz="2400" dirty="0" err="1"/>
              <a:t>semanas</a:t>
            </a:r>
            <a:endParaRPr lang="en-US" sz="2400" dirty="0"/>
          </a:p>
          <a:p>
            <a:pPr lvl="1" eaLnBrk="1" hangingPunct="1">
              <a:lnSpc>
                <a:spcPct val="140000"/>
              </a:lnSpc>
            </a:pPr>
            <a:r>
              <a:rPr lang="en-US" sz="2400" dirty="0" err="1"/>
              <a:t>Ele</a:t>
            </a:r>
            <a:r>
              <a:rPr lang="en-US" sz="2400" dirty="0"/>
              <a:t> </a:t>
            </a:r>
            <a:r>
              <a:rPr lang="en-US" sz="2400" dirty="0" err="1"/>
              <a:t>somente</a:t>
            </a:r>
            <a:r>
              <a:rPr lang="en-US" sz="2400" dirty="0"/>
              <a:t> </a:t>
            </a:r>
            <a:r>
              <a:rPr lang="en-US" sz="2400" dirty="0" err="1"/>
              <a:t>bebe</a:t>
            </a:r>
            <a:r>
              <a:rPr lang="en-US" sz="2400" dirty="0"/>
              <a:t> </a:t>
            </a:r>
            <a:r>
              <a:rPr lang="en-US" sz="2400" dirty="0" err="1"/>
              <a:t>em</a:t>
            </a:r>
            <a:r>
              <a:rPr lang="en-US" sz="2400" dirty="0"/>
              <a:t> fins de </a:t>
            </a:r>
            <a:r>
              <a:rPr lang="en-US" sz="2400" dirty="0" err="1"/>
              <a:t>semana</a:t>
            </a:r>
            <a:r>
              <a:rPr lang="en-US" sz="2400" dirty="0"/>
              <a:t> </a:t>
            </a:r>
            <a:r>
              <a:rPr lang="en-US" sz="2400" dirty="0" err="1"/>
              <a:t>em</a:t>
            </a:r>
            <a:r>
              <a:rPr lang="en-US" sz="2400" dirty="0"/>
              <a:t> </a:t>
            </a:r>
            <a:r>
              <a:rPr lang="en-US" sz="2400" dirty="0" err="1"/>
              <a:t>festas</a:t>
            </a:r>
            <a:endParaRPr lang="en-US" sz="2400" dirty="0"/>
          </a:p>
          <a:p>
            <a:pPr lvl="1" eaLnBrk="1" hangingPunct="1">
              <a:lnSpc>
                <a:spcPct val="140000"/>
              </a:lnSpc>
            </a:pPr>
            <a:r>
              <a:rPr lang="en-US" sz="2400" dirty="0" err="1"/>
              <a:t>Ele</a:t>
            </a:r>
            <a:r>
              <a:rPr lang="en-US" sz="2400" dirty="0"/>
              <a:t> </a:t>
            </a:r>
            <a:r>
              <a:rPr lang="en-US" sz="2400" dirty="0" err="1"/>
              <a:t>bebe</a:t>
            </a:r>
            <a:r>
              <a:rPr lang="en-US" sz="2400" dirty="0"/>
              <a:t> </a:t>
            </a:r>
            <a:r>
              <a:rPr lang="en-US" sz="2400" dirty="0" err="1"/>
              <a:t>ocasionalmente</a:t>
            </a:r>
            <a:r>
              <a:rPr lang="en-US" sz="2400" dirty="0"/>
              <a:t> 7-9 drinks </a:t>
            </a:r>
            <a:r>
              <a:rPr lang="en-US" sz="2400" dirty="0" err="1"/>
              <a:t>em</a:t>
            </a:r>
            <a:r>
              <a:rPr lang="en-US" sz="2400" dirty="0"/>
              <a:t> </a:t>
            </a:r>
            <a:r>
              <a:rPr lang="en-US" sz="2400" dirty="0" err="1"/>
              <a:t>uma</a:t>
            </a:r>
            <a:r>
              <a:rPr lang="en-US" sz="2400" dirty="0"/>
              <a:t> </a:t>
            </a:r>
            <a:r>
              <a:rPr lang="en-US" sz="2400" dirty="0" err="1"/>
              <a:t>noite</a:t>
            </a:r>
            <a:r>
              <a:rPr lang="en-US" sz="2400" dirty="0"/>
              <a:t> </a:t>
            </a:r>
          </a:p>
          <a:p>
            <a:pPr lvl="1" eaLnBrk="1" hangingPunct="1">
              <a:lnSpc>
                <a:spcPct val="140000"/>
              </a:lnSpc>
            </a:pPr>
            <a:r>
              <a:rPr lang="en-US" sz="2400" dirty="0"/>
              <a:t>As </a:t>
            </a:r>
            <a:r>
              <a:rPr lang="en-US" sz="2400" dirty="0" err="1"/>
              <a:t>vezes</a:t>
            </a:r>
            <a:r>
              <a:rPr lang="en-US" sz="2400" dirty="0"/>
              <a:t> </a:t>
            </a:r>
            <a:r>
              <a:rPr lang="en-US" sz="2400" dirty="0" err="1"/>
              <a:t>não</a:t>
            </a:r>
            <a:r>
              <a:rPr lang="en-US" sz="2400" dirty="0"/>
              <a:t> se </a:t>
            </a:r>
            <a:r>
              <a:rPr lang="en-US" sz="2400" dirty="0" err="1"/>
              <a:t>lembra</a:t>
            </a:r>
            <a:r>
              <a:rPr lang="en-US" sz="2400" dirty="0"/>
              <a:t> </a:t>
            </a:r>
            <a:r>
              <a:rPr lang="en-US" sz="2400" dirty="0" err="1"/>
              <a:t>como</a:t>
            </a:r>
            <a:r>
              <a:rPr lang="en-US" sz="2400" dirty="0"/>
              <a:t> </a:t>
            </a:r>
            <a:r>
              <a:rPr lang="en-US" sz="2400" dirty="0" err="1"/>
              <a:t>chegou</a:t>
            </a:r>
            <a:r>
              <a:rPr lang="en-US" sz="2400" dirty="0"/>
              <a:t> </a:t>
            </a:r>
            <a:r>
              <a:rPr lang="en-US" sz="2400" dirty="0" err="1"/>
              <a:t>em</a:t>
            </a:r>
            <a:r>
              <a:rPr lang="en-US" sz="2400" dirty="0"/>
              <a:t> casa</a:t>
            </a:r>
          </a:p>
          <a:p>
            <a:pPr lvl="1" eaLnBrk="1" hangingPunct="1"/>
            <a:endParaRPr lang="en-US" sz="2400" dirty="0"/>
          </a:p>
          <a:p>
            <a:pPr eaLnBrk="1" hangingPunct="1">
              <a:buSzPct val="70000"/>
              <a:buFontTx/>
              <a:buChar char="•"/>
            </a:pPr>
            <a:r>
              <a:rPr lang="en-US" sz="2400" dirty="0" err="1"/>
              <a:t>Fale</a:t>
            </a:r>
            <a:r>
              <a:rPr lang="en-US" sz="2400" dirty="0"/>
              <a:t> com </a:t>
            </a:r>
            <a:r>
              <a:rPr lang="en-US" sz="2400" dirty="0" err="1"/>
              <a:t>ele</a:t>
            </a:r>
            <a:r>
              <a:rPr lang="en-US" sz="2400" dirty="0"/>
              <a:t> </a:t>
            </a:r>
            <a:r>
              <a:rPr lang="en-US" sz="2400" dirty="0" err="1"/>
              <a:t>sobre</a:t>
            </a:r>
            <a:r>
              <a:rPr lang="en-US" sz="2400" dirty="0"/>
              <a:t> a </a:t>
            </a:r>
            <a:r>
              <a:rPr lang="en-US" sz="2400" dirty="0" err="1"/>
              <a:t>sua</a:t>
            </a:r>
            <a:r>
              <a:rPr lang="en-US" sz="2400" dirty="0"/>
              <a:t> </a:t>
            </a:r>
            <a:r>
              <a:rPr lang="en-US" sz="2400" dirty="0" err="1"/>
              <a:t>situação</a:t>
            </a:r>
            <a:r>
              <a:rPr lang="en-US" sz="2400" dirty="0"/>
              <a:t> e </a:t>
            </a:r>
            <a:r>
              <a:rPr lang="en-US" sz="2400" dirty="0" err="1"/>
              <a:t>recomende</a:t>
            </a:r>
            <a:r>
              <a:rPr lang="en-US" sz="2400" dirty="0"/>
              <a:t> a </a:t>
            </a:r>
            <a:r>
              <a:rPr lang="en-US" sz="2400" dirty="0" err="1"/>
              <a:t>redução</a:t>
            </a:r>
            <a:r>
              <a:rPr lang="en-US" sz="2400" dirty="0"/>
              <a:t> do </a:t>
            </a:r>
            <a:r>
              <a:rPr lang="en-US" sz="2400" dirty="0" err="1"/>
              <a:t>consumo</a:t>
            </a:r>
            <a:endParaRPr lang="en-US" sz="2400" dirty="0"/>
          </a:p>
          <a:p>
            <a:pPr eaLnBrk="1" hangingPunct="1"/>
            <a:endParaRPr lang="en-US" sz="3000" dirty="0"/>
          </a:p>
        </p:txBody>
      </p:sp>
      <p:pic>
        <p:nvPicPr>
          <p:cNvPr id="6" name="Picture 4"/>
          <p:cNvPicPr>
            <a:picLocks noChangeAspect="1" noChangeArrowheads="1"/>
          </p:cNvPicPr>
          <p:nvPr/>
        </p:nvPicPr>
        <p:blipFill>
          <a:blip r:embed="rId3"/>
          <a:srcRect/>
          <a:stretch>
            <a:fillRect/>
          </a:stretch>
        </p:blipFill>
        <p:spPr bwMode="auto">
          <a:xfrm>
            <a:off x="0" y="5988962"/>
            <a:ext cx="792163" cy="652462"/>
          </a:xfrm>
          <a:prstGeom prst="rect">
            <a:avLst/>
          </a:prstGeom>
          <a:noFill/>
          <a:ln w="9525">
            <a:noFill/>
            <a:miter lim="800000"/>
            <a:headEnd/>
            <a:tailEnd/>
          </a:ln>
        </p:spPr>
      </p:pic>
    </p:spTree>
    <p:extLst>
      <p:ext uri="{BB962C8B-B14F-4D97-AF65-F5344CB8AC3E}">
        <p14:creationId xmlns:p14="http://schemas.microsoft.com/office/powerpoint/2010/main" val="1832406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dirty="0"/>
              <a:t>mhGAP-IG base course -  field test version 1.00 – May 2012</a:t>
            </a:r>
          </a:p>
        </p:txBody>
      </p:sp>
      <p:sp>
        <p:nvSpPr>
          <p:cNvPr id="5" name="Slide Number Placeholder 5"/>
          <p:cNvSpPr>
            <a:spLocks noGrp="1"/>
          </p:cNvSpPr>
          <p:nvPr>
            <p:ph type="sldNum" sz="quarter" idx="12"/>
          </p:nvPr>
        </p:nvSpPr>
        <p:spPr/>
        <p:txBody>
          <a:bodyPr/>
          <a:lstStyle/>
          <a:p>
            <a:pPr>
              <a:defRPr/>
            </a:pPr>
            <a:fld id="{A3438C19-1276-4C65-B7EA-D600C86E9F59}" type="slidenum">
              <a:rPr lang="en-US"/>
              <a:pPr>
                <a:defRPr/>
              </a:pPr>
              <a:t>56</a:t>
            </a:fld>
            <a:endParaRPr lang="en-US" dirty="0"/>
          </a:p>
        </p:txBody>
      </p:sp>
      <p:sp>
        <p:nvSpPr>
          <p:cNvPr id="111619" name="Title 1"/>
          <p:cNvSpPr>
            <a:spLocks noGrp="1"/>
          </p:cNvSpPr>
          <p:nvPr>
            <p:ph type="title"/>
          </p:nvPr>
        </p:nvSpPr>
        <p:spPr/>
        <p:txBody>
          <a:bodyPr/>
          <a:lstStyle/>
          <a:p>
            <a:pPr eaLnBrk="1" hangingPunct="1"/>
            <a:r>
              <a:rPr lang="en-US" sz="3200" dirty="0" err="1"/>
              <a:t>Intervenções</a:t>
            </a:r>
            <a:r>
              <a:rPr lang="en-US" sz="3200" dirty="0"/>
              <a:t> </a:t>
            </a:r>
            <a:r>
              <a:rPr lang="en-US" sz="3200" dirty="0" err="1"/>
              <a:t>Psicosociais</a:t>
            </a:r>
            <a:endParaRPr lang="en-US" sz="3200" dirty="0"/>
          </a:p>
        </p:txBody>
      </p:sp>
      <p:pic>
        <p:nvPicPr>
          <p:cNvPr id="3" name="Imagem 2" descr="Uma imagem contendo computer, escuro, fogos de artifício, noite&#10;&#10;Descrição gerada automaticamente">
            <a:extLst>
              <a:ext uri="{FF2B5EF4-FFF2-40B4-BE49-F238E27FC236}">
                <a16:creationId xmlns:a16="http://schemas.microsoft.com/office/drawing/2014/main" id="{039A613B-864F-41A0-84DC-CA5B0A5F027A}"/>
              </a:ext>
            </a:extLst>
          </p:cNvPr>
          <p:cNvPicPr>
            <a:picLocks noChangeAspect="1"/>
          </p:cNvPicPr>
          <p:nvPr/>
        </p:nvPicPr>
        <p:blipFill rotWithShape="1">
          <a:blip r:embed="rId3"/>
          <a:srcRect t="6633" b="6633"/>
          <a:stretch/>
        </p:blipFill>
        <p:spPr>
          <a:xfrm>
            <a:off x="0" y="1291904"/>
            <a:ext cx="9144000" cy="5043102"/>
          </a:xfrm>
          <a:prstGeom prst="rect">
            <a:avLst/>
          </a:prstGeom>
        </p:spPr>
      </p:pic>
    </p:spTree>
    <p:extLst>
      <p:ext uri="{BB962C8B-B14F-4D97-AF65-F5344CB8AC3E}">
        <p14:creationId xmlns:p14="http://schemas.microsoft.com/office/powerpoint/2010/main" val="12913540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dirty="0"/>
              <a:t>mhGAP-IG base course -  field test version 1.00 – May 2012</a:t>
            </a:r>
          </a:p>
        </p:txBody>
      </p:sp>
      <p:sp>
        <p:nvSpPr>
          <p:cNvPr id="5" name="Slide Number Placeholder 5"/>
          <p:cNvSpPr>
            <a:spLocks noGrp="1"/>
          </p:cNvSpPr>
          <p:nvPr>
            <p:ph type="sldNum" sz="quarter" idx="12"/>
          </p:nvPr>
        </p:nvSpPr>
        <p:spPr/>
        <p:txBody>
          <a:bodyPr/>
          <a:lstStyle/>
          <a:p>
            <a:pPr>
              <a:defRPr/>
            </a:pPr>
            <a:fld id="{49AB8960-65C2-42B9-98B5-6C6CB8590E4C}" type="slidenum">
              <a:rPr lang="en-US"/>
              <a:pPr>
                <a:defRPr/>
              </a:pPr>
              <a:t>57</a:t>
            </a:fld>
            <a:endParaRPr lang="en-US" dirty="0"/>
          </a:p>
        </p:txBody>
      </p:sp>
      <p:sp>
        <p:nvSpPr>
          <p:cNvPr id="64515" name="Title 1"/>
          <p:cNvSpPr>
            <a:spLocks noGrp="1"/>
          </p:cNvSpPr>
          <p:nvPr>
            <p:ph type="title"/>
          </p:nvPr>
        </p:nvSpPr>
        <p:spPr/>
        <p:txBody>
          <a:bodyPr/>
          <a:lstStyle/>
          <a:p>
            <a:r>
              <a:rPr lang="en-US" sz="3200" dirty="0"/>
              <a:t>Caso </a:t>
            </a:r>
            <a:r>
              <a:rPr lang="en-US" sz="3200" dirty="0" err="1"/>
              <a:t>sobre</a:t>
            </a:r>
            <a:r>
              <a:rPr lang="en-US" sz="3200" dirty="0"/>
              <a:t> </a:t>
            </a:r>
            <a:r>
              <a:rPr lang="en-US" sz="3200" dirty="0" err="1"/>
              <a:t>dependência</a:t>
            </a:r>
            <a:r>
              <a:rPr lang="en-US" sz="3200" dirty="0"/>
              <a:t> – </a:t>
            </a:r>
            <a:r>
              <a:rPr lang="en-US" sz="3200"/>
              <a:t>Qual a </a:t>
            </a:r>
            <a:r>
              <a:rPr lang="en-US" sz="3200" dirty="0" err="1"/>
              <a:t>conduta</a:t>
            </a:r>
            <a:r>
              <a:rPr lang="en-US" sz="3200" dirty="0"/>
              <a:t> ?</a:t>
            </a:r>
          </a:p>
        </p:txBody>
      </p:sp>
      <p:sp>
        <p:nvSpPr>
          <p:cNvPr id="3" name="Content Placeholder 2"/>
          <p:cNvSpPr>
            <a:spLocks noGrp="1"/>
          </p:cNvSpPr>
          <p:nvPr>
            <p:ph idx="1"/>
          </p:nvPr>
        </p:nvSpPr>
        <p:spPr/>
        <p:txBody>
          <a:bodyPr>
            <a:normAutofit/>
          </a:bodyPr>
          <a:lstStyle/>
          <a:p>
            <a:pPr>
              <a:lnSpc>
                <a:spcPct val="80000"/>
              </a:lnSpc>
            </a:pPr>
            <a:r>
              <a:rPr lang="en-US" sz="2200" dirty="0" err="1"/>
              <a:t>Adão</a:t>
            </a:r>
            <a:r>
              <a:rPr lang="en-US" sz="2200" dirty="0"/>
              <a:t> tem 50 </a:t>
            </a:r>
            <a:r>
              <a:rPr lang="en-US" sz="2200" dirty="0" err="1"/>
              <a:t>anos</a:t>
            </a:r>
            <a:r>
              <a:rPr lang="en-US" sz="2200" dirty="0"/>
              <a:t> de Caxias do </a:t>
            </a:r>
            <a:r>
              <a:rPr lang="en-US" sz="2200" dirty="0" err="1"/>
              <a:t>Sul</a:t>
            </a:r>
            <a:r>
              <a:rPr lang="en-US" sz="2200" dirty="0"/>
              <a:t> e </a:t>
            </a:r>
            <a:r>
              <a:rPr lang="en-US" sz="2200" dirty="0" err="1"/>
              <a:t>veio</a:t>
            </a:r>
            <a:r>
              <a:rPr lang="en-US" sz="2200" dirty="0"/>
              <a:t> </a:t>
            </a:r>
            <a:r>
              <a:rPr lang="en-US" sz="2200" dirty="0" err="1"/>
              <a:t>ao</a:t>
            </a:r>
            <a:r>
              <a:rPr lang="en-US" sz="2200" dirty="0"/>
              <a:t> </a:t>
            </a:r>
            <a:r>
              <a:rPr lang="en-US" sz="2200" dirty="0" err="1"/>
              <a:t>seu</a:t>
            </a:r>
            <a:r>
              <a:rPr lang="en-US" sz="2200" dirty="0"/>
              <a:t> </a:t>
            </a:r>
            <a:r>
              <a:rPr lang="en-US" sz="2200" dirty="0" err="1"/>
              <a:t>consultório</a:t>
            </a:r>
            <a:r>
              <a:rPr lang="en-US" sz="2200" dirty="0"/>
              <a:t> com </a:t>
            </a:r>
            <a:r>
              <a:rPr lang="en-US" sz="2200" dirty="0" err="1"/>
              <a:t>dor</a:t>
            </a:r>
            <a:r>
              <a:rPr lang="en-US" sz="2200" dirty="0"/>
              <a:t> abdominal </a:t>
            </a:r>
            <a:r>
              <a:rPr lang="en-US" sz="2200" dirty="0" err="1"/>
              <a:t>recente</a:t>
            </a:r>
            <a:endParaRPr lang="en-US" sz="2200" dirty="0"/>
          </a:p>
          <a:p>
            <a:pPr>
              <a:lnSpc>
                <a:spcPct val="80000"/>
              </a:lnSpc>
            </a:pPr>
            <a:r>
              <a:rPr lang="en-US" sz="2200" dirty="0" err="1"/>
              <a:t>Conversando</a:t>
            </a:r>
            <a:r>
              <a:rPr lang="en-US" sz="2200" dirty="0"/>
              <a:t> com </a:t>
            </a:r>
            <a:r>
              <a:rPr lang="en-US" sz="2200" dirty="0" err="1"/>
              <a:t>ele</a:t>
            </a:r>
            <a:r>
              <a:rPr lang="en-US" sz="2200" dirty="0"/>
              <a:t> </a:t>
            </a:r>
            <a:r>
              <a:rPr lang="en-US" sz="2200" dirty="0" err="1"/>
              <a:t>você</a:t>
            </a:r>
            <a:r>
              <a:rPr lang="en-US" sz="2200" dirty="0"/>
              <a:t> </a:t>
            </a:r>
            <a:r>
              <a:rPr lang="en-US" sz="2200" dirty="0" err="1"/>
              <a:t>pergunta</a:t>
            </a:r>
            <a:r>
              <a:rPr lang="en-US" sz="2200" dirty="0"/>
              <a:t> </a:t>
            </a:r>
            <a:r>
              <a:rPr lang="en-US" sz="2200" dirty="0" err="1"/>
              <a:t>sobre</a:t>
            </a:r>
            <a:r>
              <a:rPr lang="en-US" sz="2200" dirty="0"/>
              <a:t> o </a:t>
            </a:r>
            <a:r>
              <a:rPr lang="en-US" sz="2200" dirty="0" err="1"/>
              <a:t>consumo</a:t>
            </a:r>
            <a:r>
              <a:rPr lang="en-US" sz="2200" dirty="0"/>
              <a:t> de </a:t>
            </a:r>
            <a:r>
              <a:rPr lang="en-US" sz="2200" dirty="0" err="1"/>
              <a:t>álcool</a:t>
            </a:r>
            <a:r>
              <a:rPr lang="en-US" sz="2200" dirty="0"/>
              <a:t>:</a:t>
            </a:r>
          </a:p>
          <a:p>
            <a:pPr lvl="1">
              <a:lnSpc>
                <a:spcPct val="80000"/>
              </a:lnSpc>
            </a:pPr>
            <a:r>
              <a:rPr lang="en-US" sz="2200" dirty="0" err="1"/>
              <a:t>Ele</a:t>
            </a:r>
            <a:r>
              <a:rPr lang="en-US" sz="2200" dirty="0"/>
              <a:t> </a:t>
            </a:r>
            <a:r>
              <a:rPr lang="en-US" sz="2200" dirty="0" err="1"/>
              <a:t>consome</a:t>
            </a:r>
            <a:r>
              <a:rPr lang="en-US" sz="2200" dirty="0"/>
              <a:t> 5-6 </a:t>
            </a:r>
            <a:r>
              <a:rPr lang="en-US" sz="2200" dirty="0" err="1"/>
              <a:t>garrafas</a:t>
            </a:r>
            <a:r>
              <a:rPr lang="en-US" sz="2200" dirty="0"/>
              <a:t> de </a:t>
            </a:r>
            <a:r>
              <a:rPr lang="en-US" sz="2200" dirty="0" err="1"/>
              <a:t>cerveja</a:t>
            </a:r>
            <a:r>
              <a:rPr lang="en-US" sz="2200" dirty="0"/>
              <a:t> </a:t>
            </a:r>
            <a:r>
              <a:rPr lang="en-US" sz="2200" dirty="0" err="1"/>
              <a:t>por</a:t>
            </a:r>
            <a:r>
              <a:rPr lang="en-US" sz="2200" dirty="0"/>
              <a:t> </a:t>
            </a:r>
            <a:r>
              <a:rPr lang="en-US" sz="2200" dirty="0" err="1"/>
              <a:t>dia</a:t>
            </a:r>
            <a:r>
              <a:rPr lang="en-US" sz="2200" dirty="0"/>
              <a:t> (750ml </a:t>
            </a:r>
            <a:r>
              <a:rPr lang="en-US" sz="2200" dirty="0" err="1"/>
              <a:t>cada</a:t>
            </a:r>
            <a:r>
              <a:rPr lang="en-US" sz="2200" dirty="0"/>
              <a:t>). </a:t>
            </a:r>
            <a:r>
              <a:rPr lang="en-US" sz="2200" dirty="0" err="1"/>
              <a:t>Ele</a:t>
            </a:r>
            <a:r>
              <a:rPr lang="en-US" sz="2200" dirty="0"/>
              <a:t> </a:t>
            </a:r>
            <a:r>
              <a:rPr lang="en-US" sz="2200" dirty="0" err="1"/>
              <a:t>consumia</a:t>
            </a:r>
            <a:r>
              <a:rPr lang="en-US" sz="2200" dirty="0"/>
              <a:t> 3 </a:t>
            </a:r>
            <a:r>
              <a:rPr lang="en-US" sz="2200" dirty="0" err="1"/>
              <a:t>ou</a:t>
            </a:r>
            <a:r>
              <a:rPr lang="en-US" sz="2200" dirty="0"/>
              <a:t> 4 </a:t>
            </a:r>
            <a:r>
              <a:rPr lang="en-US" sz="2200" dirty="0" err="1"/>
              <a:t>latas</a:t>
            </a:r>
            <a:r>
              <a:rPr lang="en-US" sz="2200" dirty="0"/>
              <a:t> no </a:t>
            </a:r>
            <a:r>
              <a:rPr lang="en-US" sz="2200" dirty="0" err="1"/>
              <a:t>jantar</a:t>
            </a:r>
            <a:r>
              <a:rPr lang="en-US" sz="2200" dirty="0"/>
              <a:t>, um </a:t>
            </a:r>
            <a:r>
              <a:rPr lang="en-US" sz="2200" dirty="0" err="1"/>
              <a:t>pouco</a:t>
            </a:r>
            <a:r>
              <a:rPr lang="en-US" sz="2200" dirty="0"/>
              <a:t> </a:t>
            </a:r>
            <a:r>
              <a:rPr lang="en-US" sz="2200" dirty="0" err="1"/>
              <a:t>mais</a:t>
            </a:r>
            <a:r>
              <a:rPr lang="en-US" sz="2200" dirty="0"/>
              <a:t> </a:t>
            </a:r>
            <a:r>
              <a:rPr lang="en-US" sz="2200" dirty="0" err="1"/>
              <a:t>nos</a:t>
            </a:r>
            <a:r>
              <a:rPr lang="en-US" sz="2200" dirty="0"/>
              <a:t> fins de </a:t>
            </a:r>
            <a:r>
              <a:rPr lang="en-US" sz="2200" dirty="0" err="1"/>
              <a:t>semana</a:t>
            </a:r>
            <a:r>
              <a:rPr lang="en-US" sz="2200" dirty="0"/>
              <a:t> e as </a:t>
            </a:r>
            <a:r>
              <a:rPr lang="en-US" sz="2200" dirty="0" err="1"/>
              <a:t>vezes</a:t>
            </a:r>
            <a:r>
              <a:rPr lang="en-US" sz="2200" dirty="0"/>
              <a:t> </a:t>
            </a:r>
            <a:r>
              <a:rPr lang="en-US" sz="2200" dirty="0" err="1"/>
              <a:t>tomava</a:t>
            </a:r>
            <a:r>
              <a:rPr lang="en-US" sz="2200" dirty="0"/>
              <a:t> cachaça </a:t>
            </a:r>
            <a:r>
              <a:rPr lang="en-US" sz="2200" dirty="0" err="1"/>
              <a:t>ou</a:t>
            </a:r>
            <a:r>
              <a:rPr lang="en-US" sz="2200" dirty="0"/>
              <a:t> </a:t>
            </a:r>
            <a:r>
              <a:rPr lang="en-US" sz="2200" dirty="0" err="1"/>
              <a:t>caipirinha</a:t>
            </a:r>
            <a:r>
              <a:rPr lang="en-US" sz="2200" dirty="0"/>
              <a:t>, mas </a:t>
            </a:r>
            <a:r>
              <a:rPr lang="en-US" sz="2200" dirty="0" err="1"/>
              <a:t>quando</a:t>
            </a:r>
            <a:r>
              <a:rPr lang="en-US" sz="2200" dirty="0"/>
              <a:t> </a:t>
            </a:r>
            <a:r>
              <a:rPr lang="en-US" sz="2200" dirty="0" err="1"/>
              <a:t>ele</a:t>
            </a:r>
            <a:r>
              <a:rPr lang="en-US" sz="2200" dirty="0"/>
              <a:t> </a:t>
            </a:r>
            <a:r>
              <a:rPr lang="en-US" sz="2200" dirty="0" err="1"/>
              <a:t>perdeu</a:t>
            </a:r>
            <a:r>
              <a:rPr lang="en-US" sz="2200" dirty="0"/>
              <a:t> o </a:t>
            </a:r>
            <a:r>
              <a:rPr lang="en-US" sz="2200" dirty="0" err="1"/>
              <a:t>emprego</a:t>
            </a:r>
            <a:r>
              <a:rPr lang="en-US" sz="2200" dirty="0"/>
              <a:t> </a:t>
            </a:r>
            <a:r>
              <a:rPr lang="en-US" sz="2200" dirty="0" err="1"/>
              <a:t>há</a:t>
            </a:r>
            <a:r>
              <a:rPr lang="en-US" sz="2200" dirty="0"/>
              <a:t> 2 </a:t>
            </a:r>
            <a:r>
              <a:rPr lang="en-US" sz="2200" dirty="0" err="1"/>
              <a:t>anos</a:t>
            </a:r>
            <a:r>
              <a:rPr lang="en-US" sz="2200" dirty="0"/>
              <a:t> </a:t>
            </a:r>
            <a:r>
              <a:rPr lang="en-US" sz="2200" dirty="0" err="1"/>
              <a:t>ele</a:t>
            </a:r>
            <a:r>
              <a:rPr lang="en-US" sz="2200" dirty="0"/>
              <a:t> </a:t>
            </a:r>
            <a:r>
              <a:rPr lang="en-US" sz="2200" dirty="0" err="1"/>
              <a:t>começou</a:t>
            </a:r>
            <a:r>
              <a:rPr lang="en-US" sz="2200" dirty="0"/>
              <a:t> a </a:t>
            </a:r>
            <a:r>
              <a:rPr lang="en-US" sz="2200" dirty="0" err="1"/>
              <a:t>beber</a:t>
            </a:r>
            <a:r>
              <a:rPr lang="en-US" sz="2200" dirty="0"/>
              <a:t> </a:t>
            </a:r>
            <a:r>
              <a:rPr lang="en-US" sz="2200" dirty="0" err="1"/>
              <a:t>mais</a:t>
            </a:r>
            <a:r>
              <a:rPr lang="en-US" sz="2200" dirty="0"/>
              <a:t>. </a:t>
            </a:r>
            <a:r>
              <a:rPr lang="en-US" sz="2200" dirty="0" err="1"/>
              <a:t>Ele</a:t>
            </a:r>
            <a:r>
              <a:rPr lang="en-US" sz="2200" dirty="0"/>
              <a:t> </a:t>
            </a:r>
            <a:r>
              <a:rPr lang="en-US" sz="2200" dirty="0" err="1"/>
              <a:t>diz</a:t>
            </a:r>
            <a:r>
              <a:rPr lang="en-US" sz="2200" dirty="0"/>
              <a:t> </a:t>
            </a:r>
            <a:r>
              <a:rPr lang="en-US" sz="2200" dirty="0" err="1"/>
              <a:t>que</a:t>
            </a:r>
            <a:r>
              <a:rPr lang="en-US" sz="2200" dirty="0"/>
              <a:t> </a:t>
            </a:r>
            <a:r>
              <a:rPr lang="en-US" sz="2200" dirty="0" err="1"/>
              <a:t>nunca</a:t>
            </a:r>
            <a:r>
              <a:rPr lang="en-US" sz="2200" dirty="0"/>
              <a:t> </a:t>
            </a:r>
            <a:r>
              <a:rPr lang="en-US" sz="2200" dirty="0" err="1"/>
              <a:t>fica</a:t>
            </a:r>
            <a:r>
              <a:rPr lang="en-US" sz="2200" dirty="0"/>
              <a:t> </a:t>
            </a:r>
            <a:r>
              <a:rPr lang="en-US" sz="2200" dirty="0" err="1"/>
              <a:t>bebado</a:t>
            </a:r>
            <a:r>
              <a:rPr lang="en-US" sz="2200" dirty="0"/>
              <a:t> mas </a:t>
            </a:r>
            <a:r>
              <a:rPr lang="en-US" sz="2200" dirty="0" err="1"/>
              <a:t>quando</a:t>
            </a:r>
            <a:r>
              <a:rPr lang="en-US" sz="2200" dirty="0"/>
              <a:t> </a:t>
            </a:r>
            <a:r>
              <a:rPr lang="en-US" sz="2200" dirty="0" err="1"/>
              <a:t>não</a:t>
            </a:r>
            <a:r>
              <a:rPr lang="en-US" sz="2200" dirty="0"/>
              <a:t> </a:t>
            </a:r>
            <a:r>
              <a:rPr lang="en-US" sz="2200" dirty="0" err="1"/>
              <a:t>toma</a:t>
            </a:r>
            <a:r>
              <a:rPr lang="en-US" sz="2200" dirty="0"/>
              <a:t> nada </a:t>
            </a:r>
            <a:r>
              <a:rPr lang="en-US" sz="2200" dirty="0" err="1"/>
              <a:t>em</a:t>
            </a:r>
            <a:r>
              <a:rPr lang="en-US" sz="2200" dirty="0"/>
              <a:t> um </a:t>
            </a:r>
            <a:r>
              <a:rPr lang="en-US" sz="2200" dirty="0" err="1"/>
              <a:t>determinado</a:t>
            </a:r>
            <a:r>
              <a:rPr lang="en-US" sz="2200" dirty="0"/>
              <a:t> </a:t>
            </a:r>
            <a:r>
              <a:rPr lang="en-US" sz="2200" dirty="0" err="1"/>
              <a:t>dia</a:t>
            </a:r>
            <a:r>
              <a:rPr lang="en-US" sz="2200" dirty="0"/>
              <a:t>, </a:t>
            </a:r>
            <a:r>
              <a:rPr lang="en-US" sz="2200" dirty="0" err="1"/>
              <a:t>não</a:t>
            </a:r>
            <a:r>
              <a:rPr lang="en-US" sz="2200" dirty="0"/>
              <a:t> se </a:t>
            </a:r>
            <a:r>
              <a:rPr lang="en-US" sz="2200" dirty="0" err="1"/>
              <a:t>sente</a:t>
            </a:r>
            <a:r>
              <a:rPr lang="en-US" sz="2200" dirty="0"/>
              <a:t> </a:t>
            </a:r>
            <a:r>
              <a:rPr lang="en-US" sz="2200" dirty="0" err="1"/>
              <a:t>bem</a:t>
            </a:r>
            <a:r>
              <a:rPr lang="en-US" sz="2200" dirty="0"/>
              <a:t> e </a:t>
            </a:r>
            <a:r>
              <a:rPr lang="en-US" sz="2200" dirty="0" err="1"/>
              <a:t>fica</a:t>
            </a:r>
            <a:r>
              <a:rPr lang="en-US" sz="2200" dirty="0"/>
              <a:t> </a:t>
            </a:r>
            <a:r>
              <a:rPr lang="en-US" sz="2200" dirty="0" err="1"/>
              <a:t>nervoso</a:t>
            </a:r>
            <a:r>
              <a:rPr lang="en-US" sz="2200" dirty="0"/>
              <a:t>.</a:t>
            </a:r>
          </a:p>
          <a:p>
            <a:pPr lvl="1">
              <a:lnSpc>
                <a:spcPct val="80000"/>
              </a:lnSpc>
            </a:pPr>
            <a:r>
              <a:rPr lang="en-US" sz="2200" dirty="0" err="1"/>
              <a:t>Ele</a:t>
            </a:r>
            <a:r>
              <a:rPr lang="en-US" sz="2200" dirty="0"/>
              <a:t> </a:t>
            </a:r>
            <a:r>
              <a:rPr lang="en-US" sz="2200" dirty="0" err="1"/>
              <a:t>tentou</a:t>
            </a:r>
            <a:r>
              <a:rPr lang="en-US" sz="2200" dirty="0"/>
              <a:t> </a:t>
            </a:r>
            <a:r>
              <a:rPr lang="en-US" sz="2200" dirty="0" err="1"/>
              <a:t>reduzir</a:t>
            </a:r>
            <a:r>
              <a:rPr lang="en-US" sz="2200" dirty="0"/>
              <a:t> o </a:t>
            </a:r>
            <a:r>
              <a:rPr lang="en-US" sz="2200" dirty="0" err="1"/>
              <a:t>consumo</a:t>
            </a:r>
            <a:r>
              <a:rPr lang="en-US" sz="2200" dirty="0"/>
              <a:t> </a:t>
            </a:r>
            <a:r>
              <a:rPr lang="en-US" sz="2200" dirty="0" err="1"/>
              <a:t>porque</a:t>
            </a:r>
            <a:r>
              <a:rPr lang="en-US" sz="2200" dirty="0"/>
              <a:t> a </a:t>
            </a:r>
            <a:r>
              <a:rPr lang="en-US" sz="2200" dirty="0" err="1"/>
              <a:t>mulher</a:t>
            </a:r>
            <a:r>
              <a:rPr lang="en-US" sz="2200" dirty="0"/>
              <a:t> </a:t>
            </a:r>
            <a:r>
              <a:rPr lang="en-US" sz="2200" dirty="0" err="1"/>
              <a:t>reclamava</a:t>
            </a:r>
            <a:r>
              <a:rPr lang="en-US" sz="2200" dirty="0"/>
              <a:t> mas </a:t>
            </a:r>
            <a:r>
              <a:rPr lang="en-US" sz="2200" dirty="0" err="1"/>
              <a:t>achou</a:t>
            </a:r>
            <a:r>
              <a:rPr lang="en-US" sz="2200" dirty="0"/>
              <a:t> </a:t>
            </a:r>
            <a:r>
              <a:rPr lang="en-US" sz="2200" dirty="0" err="1"/>
              <a:t>difícil</a:t>
            </a:r>
            <a:r>
              <a:rPr lang="en-US" sz="2200" dirty="0"/>
              <a:t> </a:t>
            </a:r>
            <a:r>
              <a:rPr lang="en-US" sz="2200" dirty="0" err="1"/>
              <a:t>manter</a:t>
            </a:r>
            <a:r>
              <a:rPr lang="en-US" sz="2200" dirty="0"/>
              <a:t>. </a:t>
            </a:r>
            <a:r>
              <a:rPr lang="en-US" sz="2200" dirty="0" err="1"/>
              <a:t>Ele</a:t>
            </a:r>
            <a:r>
              <a:rPr lang="en-US" sz="2200" dirty="0"/>
              <a:t> </a:t>
            </a:r>
            <a:r>
              <a:rPr lang="en-US" sz="2200" dirty="0" err="1"/>
              <a:t>tentou</a:t>
            </a:r>
            <a:r>
              <a:rPr lang="en-US" sz="2200" dirty="0"/>
              <a:t> </a:t>
            </a:r>
            <a:r>
              <a:rPr lang="en-US" sz="2200" dirty="0" err="1"/>
              <a:t>parar</a:t>
            </a:r>
            <a:r>
              <a:rPr lang="en-US" sz="2200" dirty="0"/>
              <a:t> </a:t>
            </a:r>
            <a:r>
              <a:rPr lang="en-US" sz="2200" dirty="0" err="1"/>
              <a:t>alguma</a:t>
            </a:r>
            <a:r>
              <a:rPr lang="en-US" sz="2200" dirty="0"/>
              <a:t> </a:t>
            </a:r>
            <a:r>
              <a:rPr lang="en-US" sz="2200" dirty="0" err="1"/>
              <a:t>vezes</a:t>
            </a:r>
            <a:r>
              <a:rPr lang="en-US" sz="2200" dirty="0"/>
              <a:t> mas </a:t>
            </a:r>
            <a:r>
              <a:rPr lang="en-US" sz="2200" dirty="0" err="1"/>
              <a:t>depois</a:t>
            </a:r>
            <a:r>
              <a:rPr lang="en-US" sz="2200" dirty="0"/>
              <a:t> de um </a:t>
            </a:r>
            <a:r>
              <a:rPr lang="en-US" sz="2200" dirty="0" err="1"/>
              <a:t>dia</a:t>
            </a:r>
            <a:r>
              <a:rPr lang="en-US" sz="2200" dirty="0"/>
              <a:t> </a:t>
            </a:r>
            <a:r>
              <a:rPr lang="en-US" sz="2200" dirty="0" err="1"/>
              <a:t>voltava</a:t>
            </a:r>
            <a:r>
              <a:rPr lang="en-US" sz="2200" dirty="0"/>
              <a:t> a </a:t>
            </a:r>
            <a:r>
              <a:rPr lang="en-US" sz="2200" dirty="0" err="1"/>
              <a:t>beber</a:t>
            </a:r>
            <a:r>
              <a:rPr lang="en-US" sz="2200" dirty="0"/>
              <a:t> </a:t>
            </a:r>
            <a:r>
              <a:rPr lang="en-US" sz="2200" dirty="0" err="1"/>
              <a:t>novamente</a:t>
            </a:r>
            <a:r>
              <a:rPr lang="en-US" sz="2200" dirty="0"/>
              <a:t>.</a:t>
            </a:r>
          </a:p>
          <a:p>
            <a:pPr lvl="1">
              <a:lnSpc>
                <a:spcPct val="80000"/>
              </a:lnSpc>
            </a:pPr>
            <a:r>
              <a:rPr lang="en-US" sz="2200" dirty="0" err="1"/>
              <a:t>Ele</a:t>
            </a:r>
            <a:r>
              <a:rPr lang="en-US" sz="2200" dirty="0"/>
              <a:t> </a:t>
            </a:r>
            <a:r>
              <a:rPr lang="en-US" sz="2200" dirty="0" err="1"/>
              <a:t>costumava</a:t>
            </a:r>
            <a:r>
              <a:rPr lang="en-US" sz="2200" dirty="0"/>
              <a:t> </a:t>
            </a:r>
            <a:r>
              <a:rPr lang="en-US" sz="2200" dirty="0" err="1"/>
              <a:t>ser</a:t>
            </a:r>
            <a:r>
              <a:rPr lang="en-US" sz="2200" dirty="0"/>
              <a:t> </a:t>
            </a:r>
            <a:r>
              <a:rPr lang="en-US" sz="2200" dirty="0" err="1"/>
              <a:t>mais</a:t>
            </a:r>
            <a:r>
              <a:rPr lang="en-US" sz="2200" dirty="0"/>
              <a:t> </a:t>
            </a:r>
            <a:r>
              <a:rPr lang="en-US" sz="2200" dirty="0" err="1"/>
              <a:t>ativo</a:t>
            </a:r>
            <a:r>
              <a:rPr lang="en-US" sz="2200" dirty="0"/>
              <a:t> mas agora </a:t>
            </a:r>
            <a:r>
              <a:rPr lang="en-US" sz="2200" dirty="0" err="1"/>
              <a:t>passa</a:t>
            </a:r>
            <a:r>
              <a:rPr lang="en-US" sz="2200" dirty="0"/>
              <a:t> </a:t>
            </a:r>
            <a:r>
              <a:rPr lang="en-US" sz="2200" dirty="0" err="1"/>
              <a:t>dia</a:t>
            </a:r>
            <a:r>
              <a:rPr lang="en-US" sz="2200" dirty="0"/>
              <a:t> </a:t>
            </a:r>
            <a:r>
              <a:rPr lang="en-US" sz="2200" dirty="0" err="1"/>
              <a:t>em</a:t>
            </a:r>
            <a:r>
              <a:rPr lang="en-US" sz="2200" dirty="0"/>
              <a:t> casa </a:t>
            </a:r>
            <a:r>
              <a:rPr lang="en-US" sz="2200" dirty="0" err="1"/>
              <a:t>em</a:t>
            </a:r>
            <a:r>
              <a:rPr lang="en-US" sz="2200" dirty="0"/>
              <a:t> </a:t>
            </a:r>
            <a:r>
              <a:rPr lang="en-US" sz="2200" dirty="0" err="1"/>
              <a:t>frente</a:t>
            </a:r>
            <a:r>
              <a:rPr lang="en-US" sz="2200" dirty="0"/>
              <a:t> da </a:t>
            </a:r>
            <a:r>
              <a:rPr lang="en-US" sz="2200" dirty="0" err="1"/>
              <a:t>televisão</a:t>
            </a:r>
            <a:r>
              <a:rPr lang="en-US" sz="2200" dirty="0"/>
              <a:t> </a:t>
            </a:r>
            <a:r>
              <a:rPr lang="en-US" sz="2200" dirty="0" err="1"/>
              <a:t>sozinho</a:t>
            </a:r>
            <a:r>
              <a:rPr lang="en-US" sz="2200" dirty="0"/>
              <a:t> </a:t>
            </a:r>
            <a:r>
              <a:rPr lang="en-US" sz="2200" dirty="0" err="1"/>
              <a:t>ou</a:t>
            </a:r>
            <a:r>
              <a:rPr lang="en-US" sz="2200" dirty="0"/>
              <a:t> com outros amigos </a:t>
            </a:r>
            <a:r>
              <a:rPr lang="en-US" sz="2200" dirty="0" err="1"/>
              <a:t>que</a:t>
            </a:r>
            <a:r>
              <a:rPr lang="en-US" sz="2200" dirty="0"/>
              <a:t> </a:t>
            </a:r>
            <a:r>
              <a:rPr lang="en-US" sz="2200" dirty="0" err="1"/>
              <a:t>também</a:t>
            </a:r>
            <a:r>
              <a:rPr lang="en-US" sz="2200" dirty="0"/>
              <a:t> </a:t>
            </a:r>
            <a:r>
              <a:rPr lang="en-US" sz="2200" dirty="0" err="1"/>
              <a:t>bebem</a:t>
            </a:r>
            <a:r>
              <a:rPr lang="en-US" sz="2200" dirty="0"/>
              <a:t>; </a:t>
            </a:r>
            <a:r>
              <a:rPr lang="en-US" sz="2200" dirty="0" err="1"/>
              <a:t>quase</a:t>
            </a:r>
            <a:r>
              <a:rPr lang="en-US" sz="2200" dirty="0"/>
              <a:t> </a:t>
            </a:r>
            <a:r>
              <a:rPr lang="en-US" sz="2200" dirty="0" err="1"/>
              <a:t>todo</a:t>
            </a:r>
            <a:r>
              <a:rPr lang="en-US" sz="2200" dirty="0"/>
              <a:t> </a:t>
            </a:r>
            <a:r>
              <a:rPr lang="en-US" sz="2200" dirty="0" err="1"/>
              <a:t>dia</a:t>
            </a:r>
            <a:r>
              <a:rPr lang="en-US" sz="2200" dirty="0"/>
              <a:t> se </a:t>
            </a:r>
            <a:r>
              <a:rPr lang="en-US" sz="2200" dirty="0" err="1"/>
              <a:t>encontram</a:t>
            </a:r>
            <a:r>
              <a:rPr lang="en-US" sz="2200" dirty="0"/>
              <a:t> </a:t>
            </a:r>
            <a:r>
              <a:rPr lang="en-US" sz="2200" dirty="0" err="1"/>
              <a:t>em</a:t>
            </a:r>
            <a:r>
              <a:rPr lang="en-US" sz="2200" dirty="0"/>
              <a:t> </a:t>
            </a:r>
            <a:r>
              <a:rPr lang="en-US" sz="2200" dirty="0" err="1"/>
              <a:t>algum</a:t>
            </a:r>
            <a:r>
              <a:rPr lang="en-US" sz="2200" dirty="0"/>
              <a:t> bar do </a:t>
            </a:r>
            <a:r>
              <a:rPr lang="en-US" sz="2200" dirty="0" err="1"/>
              <a:t>bairro</a:t>
            </a:r>
            <a:r>
              <a:rPr lang="en-US" sz="2200" dirty="0"/>
              <a:t>.  </a:t>
            </a:r>
            <a:r>
              <a:rPr lang="en-US" sz="2400" dirty="0"/>
              <a:t> </a:t>
            </a:r>
            <a:r>
              <a:rPr lang="en-US" sz="2000" dirty="0"/>
              <a:t> </a:t>
            </a:r>
          </a:p>
          <a:p>
            <a:pPr lvl="1">
              <a:lnSpc>
                <a:spcPct val="80000"/>
              </a:lnSpc>
            </a:pPr>
            <a:endParaRPr lang="en-US" sz="2000" dirty="0"/>
          </a:p>
          <a:p>
            <a:pPr lvl="1">
              <a:lnSpc>
                <a:spcPct val="80000"/>
              </a:lnSpc>
            </a:pPr>
            <a:endParaRPr lang="en-US" sz="2000" dirty="0"/>
          </a:p>
        </p:txBody>
      </p:sp>
    </p:spTree>
    <p:extLst>
      <p:ext uri="{BB962C8B-B14F-4D97-AF65-F5344CB8AC3E}">
        <p14:creationId xmlns:p14="http://schemas.microsoft.com/office/powerpoint/2010/main" val="30990463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dirty="0"/>
              <a:t>mhGAP-IG base course -  field test version 1.00 – May 2012</a:t>
            </a:r>
          </a:p>
        </p:txBody>
      </p:sp>
      <p:sp>
        <p:nvSpPr>
          <p:cNvPr id="5" name="Slide Number Placeholder 5"/>
          <p:cNvSpPr>
            <a:spLocks noGrp="1"/>
          </p:cNvSpPr>
          <p:nvPr>
            <p:ph type="sldNum" sz="quarter" idx="12"/>
          </p:nvPr>
        </p:nvSpPr>
        <p:spPr/>
        <p:txBody>
          <a:bodyPr/>
          <a:lstStyle/>
          <a:p>
            <a:pPr>
              <a:defRPr/>
            </a:pPr>
            <a:fld id="{A3438C19-1276-4C65-B7EA-D600C86E9F59}" type="slidenum">
              <a:rPr lang="en-US"/>
              <a:pPr>
                <a:defRPr/>
              </a:pPr>
              <a:t>58</a:t>
            </a:fld>
            <a:endParaRPr lang="en-US" dirty="0"/>
          </a:p>
        </p:txBody>
      </p:sp>
      <p:sp>
        <p:nvSpPr>
          <p:cNvPr id="111619" name="Title 1"/>
          <p:cNvSpPr>
            <a:spLocks noGrp="1"/>
          </p:cNvSpPr>
          <p:nvPr>
            <p:ph type="title"/>
          </p:nvPr>
        </p:nvSpPr>
        <p:spPr/>
        <p:txBody>
          <a:bodyPr/>
          <a:lstStyle/>
          <a:p>
            <a:pPr eaLnBrk="1" hangingPunct="1"/>
            <a:r>
              <a:rPr lang="en-US" sz="3200" dirty="0" err="1"/>
              <a:t>Protocolo</a:t>
            </a:r>
            <a:endParaRPr lang="en-US" sz="3200" dirty="0"/>
          </a:p>
        </p:txBody>
      </p:sp>
      <p:pic>
        <p:nvPicPr>
          <p:cNvPr id="7" name="Imagem 6" descr="Interface gráfica do usuário, Texto&#10;&#10;Descrição gerada automaticamente">
            <a:extLst>
              <a:ext uri="{FF2B5EF4-FFF2-40B4-BE49-F238E27FC236}">
                <a16:creationId xmlns:a16="http://schemas.microsoft.com/office/drawing/2014/main" id="{C4812138-3E8F-411D-87D3-5F8A4EBB723B}"/>
              </a:ext>
            </a:extLst>
          </p:cNvPr>
          <p:cNvPicPr>
            <a:picLocks noChangeAspect="1"/>
          </p:cNvPicPr>
          <p:nvPr/>
        </p:nvPicPr>
        <p:blipFill rotWithShape="1">
          <a:blip r:embed="rId3"/>
          <a:srcRect t="7035"/>
          <a:stretch/>
        </p:blipFill>
        <p:spPr>
          <a:xfrm>
            <a:off x="512632" y="922788"/>
            <a:ext cx="8255713" cy="5201175"/>
          </a:xfrm>
          <a:prstGeom prst="rect">
            <a:avLst/>
          </a:prstGeom>
        </p:spPr>
      </p:pic>
    </p:spTree>
    <p:extLst>
      <p:ext uri="{BB962C8B-B14F-4D97-AF65-F5344CB8AC3E}">
        <p14:creationId xmlns:p14="http://schemas.microsoft.com/office/powerpoint/2010/main" val="15573817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dirty="0"/>
              <a:t>mhGAP-IG base course -  field test version 1.00 – May 2012</a:t>
            </a:r>
          </a:p>
        </p:txBody>
      </p:sp>
      <p:sp>
        <p:nvSpPr>
          <p:cNvPr id="5" name="Slide Number Placeholder 5"/>
          <p:cNvSpPr>
            <a:spLocks noGrp="1"/>
          </p:cNvSpPr>
          <p:nvPr>
            <p:ph type="sldNum" sz="quarter" idx="12"/>
          </p:nvPr>
        </p:nvSpPr>
        <p:spPr/>
        <p:txBody>
          <a:bodyPr/>
          <a:lstStyle/>
          <a:p>
            <a:pPr>
              <a:defRPr/>
            </a:pPr>
            <a:fld id="{B0A55506-6641-4E4F-BEA2-1FB46ED33177}" type="slidenum">
              <a:rPr lang="en-US"/>
              <a:pPr>
                <a:defRPr/>
              </a:pPr>
              <a:t>59</a:t>
            </a:fld>
            <a:endParaRPr lang="en-US" dirty="0"/>
          </a:p>
        </p:txBody>
      </p:sp>
      <p:sp>
        <p:nvSpPr>
          <p:cNvPr id="70659" name="Title 1"/>
          <p:cNvSpPr>
            <a:spLocks noGrp="1"/>
          </p:cNvSpPr>
          <p:nvPr>
            <p:ph type="title"/>
          </p:nvPr>
        </p:nvSpPr>
        <p:spPr/>
        <p:txBody>
          <a:bodyPr/>
          <a:lstStyle/>
          <a:p>
            <a:pPr marL="342900" indent="-342900" eaLnBrk="1" hangingPunct="1"/>
            <a:r>
              <a:rPr lang="en-GB" sz="3200" dirty="0" err="1"/>
              <a:t>Sempre</a:t>
            </a:r>
            <a:r>
              <a:rPr lang="en-GB" sz="3200" dirty="0"/>
              <a:t> </a:t>
            </a:r>
            <a:r>
              <a:rPr lang="en-GB" sz="3200" dirty="0" err="1"/>
              <a:t>preste</a:t>
            </a:r>
            <a:r>
              <a:rPr lang="en-GB" sz="3200" dirty="0"/>
              <a:t> </a:t>
            </a:r>
            <a:r>
              <a:rPr lang="en-GB" sz="3200" dirty="0" err="1"/>
              <a:t>atenção</a:t>
            </a:r>
            <a:r>
              <a:rPr lang="en-GB" sz="3200" dirty="0"/>
              <a:t> </a:t>
            </a:r>
            <a:r>
              <a:rPr lang="en-GB" sz="3200" dirty="0" err="1"/>
              <a:t>ao</a:t>
            </a:r>
            <a:r>
              <a:rPr lang="en-GB" sz="3200" dirty="0"/>
              <a:t> </a:t>
            </a:r>
            <a:r>
              <a:rPr lang="en-GB" sz="3200" dirty="0" err="1"/>
              <a:t>estado</a:t>
            </a:r>
            <a:r>
              <a:rPr lang="en-GB" sz="3200" dirty="0"/>
              <a:t> de </a:t>
            </a:r>
            <a:r>
              <a:rPr lang="en-GB" sz="3200" dirty="0" err="1"/>
              <a:t>sobriedade</a:t>
            </a:r>
            <a:r>
              <a:rPr lang="en-GB" sz="3200" dirty="0"/>
              <a:t> da </a:t>
            </a:r>
            <a:r>
              <a:rPr lang="en-GB" sz="3200" dirty="0" err="1"/>
              <a:t>pessoa</a:t>
            </a:r>
            <a:endParaRPr lang="en-US" sz="3200" dirty="0">
              <a:solidFill>
                <a:srgbClr val="000000"/>
              </a:solidFill>
            </a:endParaRPr>
          </a:p>
        </p:txBody>
      </p:sp>
      <p:sp>
        <p:nvSpPr>
          <p:cNvPr id="50178" name="Content Placeholder 2"/>
          <p:cNvSpPr>
            <a:spLocks noGrp="1"/>
          </p:cNvSpPr>
          <p:nvPr>
            <p:ph idx="1"/>
          </p:nvPr>
        </p:nvSpPr>
        <p:spPr>
          <a:xfrm>
            <a:off x="566738" y="1924050"/>
            <a:ext cx="7727950" cy="4019550"/>
          </a:xfrm>
        </p:spPr>
        <p:txBody>
          <a:bodyPr>
            <a:noAutofit/>
          </a:bodyPr>
          <a:lstStyle/>
          <a:p>
            <a:pPr marL="0" indent="0">
              <a:buSzPct val="70000"/>
              <a:buFontTx/>
              <a:buChar char="•"/>
              <a:defRPr/>
            </a:pPr>
            <a:r>
              <a:rPr lang="en-GB" sz="2400" dirty="0"/>
              <a:t>   </a:t>
            </a:r>
            <a:r>
              <a:rPr lang="en-GB" dirty="0"/>
              <a:t>Se a </a:t>
            </a:r>
            <a:r>
              <a:rPr lang="en-GB" dirty="0" err="1"/>
              <a:t>pessoa</a:t>
            </a:r>
            <a:r>
              <a:rPr lang="en-GB" dirty="0"/>
              <a:t> </a:t>
            </a:r>
            <a:r>
              <a:rPr lang="en-GB" dirty="0" err="1"/>
              <a:t>está</a:t>
            </a:r>
            <a:r>
              <a:rPr lang="en-GB" dirty="0"/>
              <a:t> </a:t>
            </a:r>
            <a:r>
              <a:rPr lang="en-GB" dirty="0" err="1"/>
              <a:t>intoxicada</a:t>
            </a:r>
            <a:r>
              <a:rPr lang="en-GB" dirty="0"/>
              <a:t>, </a:t>
            </a:r>
            <a:r>
              <a:rPr lang="en-GB" dirty="0" err="1"/>
              <a:t>sóbria</a:t>
            </a:r>
            <a:r>
              <a:rPr lang="en-GB" dirty="0"/>
              <a:t> </a:t>
            </a:r>
            <a:r>
              <a:rPr lang="en-GB" dirty="0" err="1"/>
              <a:t>ou</a:t>
            </a:r>
            <a:r>
              <a:rPr lang="en-GB" dirty="0"/>
              <a:t> </a:t>
            </a:r>
            <a:r>
              <a:rPr lang="en-GB" dirty="0" err="1"/>
              <a:t>em</a:t>
            </a:r>
            <a:r>
              <a:rPr lang="en-GB" dirty="0"/>
              <a:t> </a:t>
            </a:r>
            <a:r>
              <a:rPr lang="en-GB" dirty="0" err="1"/>
              <a:t>estado</a:t>
            </a:r>
            <a:r>
              <a:rPr lang="en-GB" dirty="0"/>
              <a:t> de </a:t>
            </a:r>
            <a:r>
              <a:rPr lang="en-GB" dirty="0" err="1"/>
              <a:t>abstinência</a:t>
            </a:r>
            <a:r>
              <a:rPr lang="en-GB" dirty="0"/>
              <a:t> </a:t>
            </a:r>
          </a:p>
          <a:p>
            <a:pPr>
              <a:buSzPct val="70000"/>
              <a:buFontTx/>
              <a:buChar char="•"/>
              <a:defRPr/>
            </a:pPr>
            <a:r>
              <a:rPr lang="en-GB" dirty="0"/>
              <a:t>Se a </a:t>
            </a:r>
            <a:r>
              <a:rPr lang="en-GB" dirty="0" err="1"/>
              <a:t>pessoa</a:t>
            </a:r>
            <a:r>
              <a:rPr lang="en-GB" dirty="0"/>
              <a:t> </a:t>
            </a:r>
            <a:r>
              <a:rPr lang="en-GB" dirty="0" err="1"/>
              <a:t>está</a:t>
            </a:r>
            <a:r>
              <a:rPr lang="en-GB" dirty="0"/>
              <a:t> </a:t>
            </a:r>
            <a:r>
              <a:rPr lang="en-GB" dirty="0" err="1"/>
              <a:t>muito</a:t>
            </a:r>
            <a:r>
              <a:rPr lang="en-GB" dirty="0"/>
              <a:t> </a:t>
            </a:r>
            <a:r>
              <a:rPr lang="en-GB" dirty="0" err="1"/>
              <a:t>intoxicada</a:t>
            </a:r>
            <a:r>
              <a:rPr lang="en-GB" dirty="0"/>
              <a:t> para a </a:t>
            </a:r>
            <a:r>
              <a:rPr lang="en-GB" dirty="0" err="1"/>
              <a:t>avaliação</a:t>
            </a:r>
            <a:r>
              <a:rPr lang="en-GB" dirty="0"/>
              <a:t> e </a:t>
            </a:r>
            <a:r>
              <a:rPr lang="en-GB" dirty="0" err="1"/>
              <a:t>discussão</a:t>
            </a:r>
            <a:r>
              <a:rPr lang="en-GB" dirty="0"/>
              <a:t> </a:t>
            </a:r>
            <a:r>
              <a:rPr lang="en-GB" dirty="0" err="1"/>
              <a:t>sobre</a:t>
            </a:r>
            <a:r>
              <a:rPr lang="en-GB" dirty="0"/>
              <a:t> o </a:t>
            </a:r>
            <a:r>
              <a:rPr lang="en-GB" dirty="0" err="1"/>
              <a:t>consumo</a:t>
            </a:r>
            <a:r>
              <a:rPr lang="en-GB" dirty="0"/>
              <a:t>, </a:t>
            </a:r>
            <a:r>
              <a:rPr lang="en-GB" dirty="0" err="1"/>
              <a:t>considere</a:t>
            </a:r>
            <a:r>
              <a:rPr lang="en-GB" dirty="0"/>
              <a:t> um </a:t>
            </a:r>
            <a:r>
              <a:rPr lang="en-GB" dirty="0" err="1"/>
              <a:t>seguimento</a:t>
            </a:r>
            <a:r>
              <a:rPr lang="en-GB" dirty="0">
                <a:solidFill>
                  <a:srgbClr val="FF0000"/>
                </a:solidFill>
              </a:rPr>
              <a:t> </a:t>
            </a:r>
            <a:r>
              <a:rPr lang="en-GB" dirty="0" err="1"/>
              <a:t>em</a:t>
            </a:r>
            <a:r>
              <a:rPr lang="en-GB" dirty="0"/>
              <a:t> </a:t>
            </a:r>
            <a:r>
              <a:rPr lang="en-GB" dirty="0" err="1"/>
              <a:t>separado</a:t>
            </a:r>
            <a:r>
              <a:rPr lang="en-GB" dirty="0"/>
              <a:t> para </a:t>
            </a:r>
            <a:r>
              <a:rPr lang="en-GB" dirty="0" err="1"/>
              <a:t>fazê</a:t>
            </a:r>
            <a:r>
              <a:rPr lang="en-GB" dirty="0"/>
              <a:t>-la</a:t>
            </a:r>
          </a:p>
          <a:p>
            <a:pPr>
              <a:buSzPct val="70000"/>
              <a:buFontTx/>
              <a:buChar char="•"/>
              <a:defRPr/>
            </a:pPr>
            <a:endParaRPr lang="en-GB" dirty="0"/>
          </a:p>
        </p:txBody>
      </p:sp>
    </p:spTree>
    <p:extLst>
      <p:ext uri="{BB962C8B-B14F-4D97-AF65-F5344CB8AC3E}">
        <p14:creationId xmlns:p14="http://schemas.microsoft.com/office/powerpoint/2010/main" val="633038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mhGAP-IG base course -  field test version 1.00 – May 2012</a:t>
            </a:r>
          </a:p>
        </p:txBody>
      </p:sp>
      <p:sp>
        <p:nvSpPr>
          <p:cNvPr id="6" name="Slide Number Placeholder 5"/>
          <p:cNvSpPr>
            <a:spLocks noGrp="1"/>
          </p:cNvSpPr>
          <p:nvPr>
            <p:ph type="sldNum" sz="quarter" idx="12"/>
          </p:nvPr>
        </p:nvSpPr>
        <p:spPr/>
        <p:txBody>
          <a:bodyPr/>
          <a:lstStyle/>
          <a:p>
            <a:pPr>
              <a:defRPr/>
            </a:pPr>
            <a:fld id="{14222CAD-0FAE-411A-A735-49F65B15F998}" type="slidenum">
              <a:rPr lang="en-US"/>
              <a:pPr>
                <a:defRPr/>
              </a:pPr>
              <a:t>6</a:t>
            </a:fld>
            <a:endParaRPr lang="en-US" dirty="0"/>
          </a:p>
        </p:txBody>
      </p:sp>
      <p:sp>
        <p:nvSpPr>
          <p:cNvPr id="25603" name="Title 5"/>
          <p:cNvSpPr>
            <a:spLocks noGrp="1"/>
          </p:cNvSpPr>
          <p:nvPr>
            <p:ph type="title"/>
          </p:nvPr>
        </p:nvSpPr>
        <p:spPr/>
        <p:txBody>
          <a:bodyPr/>
          <a:lstStyle/>
          <a:p>
            <a:r>
              <a:rPr lang="en-US" sz="3200" dirty="0" err="1"/>
              <a:t>Efeitos</a:t>
            </a:r>
            <a:r>
              <a:rPr lang="en-US" sz="3200" dirty="0"/>
              <a:t> do </a:t>
            </a:r>
            <a:r>
              <a:rPr lang="en-US" sz="3200" dirty="0" err="1"/>
              <a:t>álcool</a:t>
            </a:r>
            <a:r>
              <a:rPr lang="en-US" sz="3200" dirty="0"/>
              <a:t> </a:t>
            </a:r>
            <a:r>
              <a:rPr lang="en-US" sz="3200" dirty="0" err="1"/>
              <a:t>na</a:t>
            </a:r>
            <a:r>
              <a:rPr lang="en-US" sz="3200" dirty="0"/>
              <a:t> </a:t>
            </a:r>
            <a:r>
              <a:rPr lang="en-US" sz="3200" dirty="0" err="1"/>
              <a:t>saude</a:t>
            </a:r>
            <a:endParaRPr lang="en-GB" sz="3200" dirty="0"/>
          </a:p>
        </p:txBody>
      </p:sp>
      <p:sp>
        <p:nvSpPr>
          <p:cNvPr id="25604" name="Content Placeholder 6"/>
          <p:cNvSpPr>
            <a:spLocks noGrp="1"/>
          </p:cNvSpPr>
          <p:nvPr>
            <p:ph idx="1"/>
          </p:nvPr>
        </p:nvSpPr>
        <p:spPr>
          <a:xfrm>
            <a:off x="457200" y="1417638"/>
            <a:ext cx="3897313" cy="4525962"/>
          </a:xfrm>
        </p:spPr>
        <p:txBody>
          <a:bodyPr/>
          <a:lstStyle/>
          <a:p>
            <a:pPr>
              <a:spcAft>
                <a:spcPts val="1200"/>
              </a:spcAft>
            </a:pPr>
            <a:r>
              <a:rPr lang="en-GB" sz="2400" dirty="0" err="1"/>
              <a:t>Intoxicação</a:t>
            </a:r>
            <a:r>
              <a:rPr lang="en-GB" sz="2400" dirty="0"/>
              <a:t> </a:t>
            </a:r>
          </a:p>
          <a:p>
            <a:pPr>
              <a:spcAft>
                <a:spcPts val="1200"/>
              </a:spcAft>
            </a:pPr>
            <a:r>
              <a:rPr lang="en-GB" sz="2400" dirty="0" err="1"/>
              <a:t>Efeitos</a:t>
            </a:r>
            <a:r>
              <a:rPr lang="en-GB" sz="2400" dirty="0"/>
              <a:t> </a:t>
            </a:r>
            <a:r>
              <a:rPr lang="en-GB" sz="2400" dirty="0" err="1"/>
              <a:t>tóxicos</a:t>
            </a:r>
            <a:endParaRPr lang="en-GB" sz="2400" dirty="0"/>
          </a:p>
          <a:p>
            <a:pPr>
              <a:spcAft>
                <a:spcPts val="1200"/>
              </a:spcAft>
            </a:pPr>
            <a:r>
              <a:rPr lang="en-GB" sz="2400" dirty="0" err="1"/>
              <a:t>Efeitos</a:t>
            </a:r>
            <a:r>
              <a:rPr lang="en-GB" sz="2400" dirty="0"/>
              <a:t> </a:t>
            </a:r>
            <a:r>
              <a:rPr lang="en-GB" sz="2400" dirty="0" err="1"/>
              <a:t>imunosupressores</a:t>
            </a:r>
            <a:endParaRPr lang="en-GB" sz="2400" dirty="0"/>
          </a:p>
          <a:p>
            <a:pPr>
              <a:spcAft>
                <a:spcPts val="1200"/>
              </a:spcAft>
            </a:pPr>
            <a:r>
              <a:rPr lang="en-GB" sz="2400" dirty="0" err="1"/>
              <a:t>Efeitos</a:t>
            </a:r>
            <a:r>
              <a:rPr lang="en-GB" sz="2400" dirty="0"/>
              <a:t> </a:t>
            </a:r>
            <a:r>
              <a:rPr lang="en-GB" sz="2400" dirty="0" err="1"/>
              <a:t>teratogênicos</a:t>
            </a:r>
            <a:endParaRPr lang="en-GB" sz="2400" dirty="0"/>
          </a:p>
          <a:p>
            <a:endParaRPr lang="en-GB" sz="2400" dirty="0"/>
          </a:p>
        </p:txBody>
      </p:sp>
      <p:sp>
        <p:nvSpPr>
          <p:cNvPr id="4" name="Content Placeholder 6"/>
          <p:cNvSpPr txBox="1">
            <a:spLocks/>
          </p:cNvSpPr>
          <p:nvPr/>
        </p:nvSpPr>
        <p:spPr bwMode="auto">
          <a:xfrm>
            <a:off x="4506913" y="1417638"/>
            <a:ext cx="3897312" cy="4525962"/>
          </a:xfrm>
          <a:prstGeom prst="rect">
            <a:avLst/>
          </a:prstGeom>
          <a:noFill/>
          <a:ln w="9525">
            <a:noFill/>
            <a:miter lim="800000"/>
            <a:headEnd/>
            <a:tailEnd/>
          </a:ln>
        </p:spPr>
        <p:txBody>
          <a:bodyPr/>
          <a:lstStyle/>
          <a:p>
            <a:pPr marL="342900" indent="-342900" eaLnBrk="0" hangingPunct="0">
              <a:spcBef>
                <a:spcPct val="20000"/>
              </a:spcBef>
              <a:spcAft>
                <a:spcPts val="1200"/>
              </a:spcAft>
              <a:buFont typeface="Arial" charset="0"/>
              <a:buChar char="•"/>
              <a:defRPr/>
            </a:pPr>
            <a:r>
              <a:rPr lang="en-GB" sz="2400" dirty="0" err="1">
                <a:latin typeface="Calibri" pitchFamily="34" charset="0"/>
                <a:cs typeface="+mn-cs"/>
              </a:rPr>
              <a:t>Acidentes</a:t>
            </a:r>
            <a:r>
              <a:rPr lang="en-GB" sz="2400" dirty="0">
                <a:latin typeface="Calibri" pitchFamily="34" charset="0"/>
                <a:cs typeface="+mn-cs"/>
              </a:rPr>
              <a:t>, </a:t>
            </a:r>
            <a:r>
              <a:rPr lang="en-GB" sz="2400" dirty="0" err="1">
                <a:latin typeface="Calibri" pitchFamily="34" charset="0"/>
                <a:cs typeface="+mn-cs"/>
              </a:rPr>
              <a:t>lesões</a:t>
            </a:r>
            <a:endParaRPr lang="en-GB" sz="2400" dirty="0">
              <a:latin typeface="Calibri" pitchFamily="34" charset="0"/>
              <a:cs typeface="+mn-cs"/>
            </a:endParaRPr>
          </a:p>
          <a:p>
            <a:pPr marL="342900" indent="-342900" eaLnBrk="0" hangingPunct="0">
              <a:spcBef>
                <a:spcPct val="20000"/>
              </a:spcBef>
              <a:spcAft>
                <a:spcPts val="1200"/>
              </a:spcAft>
              <a:buFont typeface="Arial" charset="0"/>
              <a:buChar char="•"/>
              <a:defRPr/>
            </a:pPr>
            <a:r>
              <a:rPr lang="en-GB" sz="2400" dirty="0" err="1">
                <a:latin typeface="Calibri" pitchFamily="34" charset="0"/>
                <a:cs typeface="+mn-cs"/>
              </a:rPr>
              <a:t>Fibrose</a:t>
            </a:r>
            <a:r>
              <a:rPr lang="en-GB" sz="2400" dirty="0">
                <a:latin typeface="Calibri" pitchFamily="34" charset="0"/>
                <a:cs typeface="+mn-cs"/>
              </a:rPr>
              <a:t> do </a:t>
            </a:r>
            <a:r>
              <a:rPr lang="en-GB" sz="2400" dirty="0" err="1">
                <a:latin typeface="Calibri" pitchFamily="34" charset="0"/>
                <a:cs typeface="+mn-cs"/>
              </a:rPr>
              <a:t>fígado</a:t>
            </a:r>
            <a:endParaRPr lang="en-GB" sz="2400" dirty="0">
              <a:latin typeface="Calibri" pitchFamily="34" charset="0"/>
              <a:cs typeface="+mn-cs"/>
            </a:endParaRPr>
          </a:p>
          <a:p>
            <a:pPr marL="342900" indent="-342900" eaLnBrk="0" hangingPunct="0">
              <a:spcBef>
                <a:spcPct val="20000"/>
              </a:spcBef>
              <a:spcAft>
                <a:spcPts val="1200"/>
              </a:spcAft>
              <a:buFont typeface="Arial" charset="0"/>
              <a:buChar char="•"/>
              <a:defRPr/>
            </a:pPr>
            <a:r>
              <a:rPr lang="en-GB" sz="2400" dirty="0" err="1">
                <a:latin typeface="Calibri" pitchFamily="34" charset="0"/>
                <a:cs typeface="+mn-cs"/>
              </a:rPr>
              <a:t>Lesões</a:t>
            </a:r>
            <a:r>
              <a:rPr lang="en-GB" sz="2400" dirty="0">
                <a:latin typeface="Calibri" pitchFamily="34" charset="0"/>
                <a:cs typeface="+mn-cs"/>
              </a:rPr>
              <a:t> </a:t>
            </a:r>
            <a:r>
              <a:rPr lang="en-GB" sz="2400" dirty="0" err="1">
                <a:latin typeface="Calibri" pitchFamily="34" charset="0"/>
                <a:cs typeface="+mn-cs"/>
              </a:rPr>
              <a:t>cerbrais</a:t>
            </a:r>
            <a:endParaRPr lang="en-GB" sz="2400" dirty="0">
              <a:latin typeface="Calibri" pitchFamily="34" charset="0"/>
              <a:cs typeface="+mn-cs"/>
            </a:endParaRPr>
          </a:p>
          <a:p>
            <a:pPr marL="342900" indent="-342900" eaLnBrk="0" hangingPunct="0">
              <a:spcBef>
                <a:spcPct val="20000"/>
              </a:spcBef>
              <a:spcAft>
                <a:spcPts val="1200"/>
              </a:spcAft>
              <a:buFont typeface="Arial" charset="0"/>
              <a:buChar char="•"/>
              <a:defRPr/>
            </a:pPr>
            <a:r>
              <a:rPr lang="en-GB" sz="2400" dirty="0" err="1">
                <a:latin typeface="Calibri" pitchFamily="34" charset="0"/>
                <a:cs typeface="+mn-cs"/>
              </a:rPr>
              <a:t>Câncer</a:t>
            </a:r>
            <a:endParaRPr lang="en-GB" sz="2400" dirty="0">
              <a:latin typeface="Calibri" pitchFamily="34" charset="0"/>
              <a:cs typeface="+mn-cs"/>
            </a:endParaRPr>
          </a:p>
          <a:p>
            <a:pPr marL="342900" indent="-342900" eaLnBrk="0" hangingPunct="0">
              <a:spcBef>
                <a:spcPct val="20000"/>
              </a:spcBef>
              <a:spcAft>
                <a:spcPts val="1200"/>
              </a:spcAft>
              <a:buFont typeface="Arial" charset="0"/>
              <a:buChar char="•"/>
              <a:defRPr/>
            </a:pPr>
            <a:r>
              <a:rPr lang="en-GB" sz="2400" dirty="0" err="1">
                <a:latin typeface="Calibri" pitchFamily="34" charset="0"/>
                <a:cs typeface="+mn-cs"/>
              </a:rPr>
              <a:t>Infecções</a:t>
            </a:r>
            <a:endParaRPr lang="en-GB" sz="2400" dirty="0">
              <a:latin typeface="Calibri" pitchFamily="34" charset="0"/>
              <a:cs typeface="+mn-cs"/>
            </a:endParaRPr>
          </a:p>
          <a:p>
            <a:pPr marL="342900" indent="-342900" eaLnBrk="0" hangingPunct="0">
              <a:spcBef>
                <a:spcPct val="20000"/>
              </a:spcBef>
              <a:spcAft>
                <a:spcPts val="1200"/>
              </a:spcAft>
              <a:buFont typeface="Arial" charset="0"/>
              <a:buChar char="•"/>
              <a:defRPr/>
            </a:pPr>
            <a:r>
              <a:rPr lang="en-GB" sz="2400" dirty="0" err="1">
                <a:latin typeface="Calibri" pitchFamily="34" charset="0"/>
                <a:cs typeface="+mn-cs"/>
              </a:rPr>
              <a:t>Hipertensão</a:t>
            </a:r>
            <a:r>
              <a:rPr lang="en-GB" sz="2400" dirty="0">
                <a:latin typeface="Calibri" pitchFamily="34" charset="0"/>
                <a:cs typeface="+mn-cs"/>
              </a:rPr>
              <a:t>/AVC</a:t>
            </a:r>
          </a:p>
          <a:p>
            <a:pPr marL="342900" indent="-342900" eaLnBrk="0" hangingPunct="0">
              <a:spcBef>
                <a:spcPct val="20000"/>
              </a:spcBef>
              <a:spcAft>
                <a:spcPts val="1200"/>
              </a:spcAft>
              <a:buFont typeface="Arial" charset="0"/>
              <a:buChar char="•"/>
              <a:defRPr/>
            </a:pPr>
            <a:r>
              <a:rPr lang="en-GB" sz="2400" dirty="0" err="1">
                <a:latin typeface="Calibri" pitchFamily="34" charset="0"/>
                <a:cs typeface="+mn-cs"/>
              </a:rPr>
              <a:t>Síndrome</a:t>
            </a:r>
            <a:r>
              <a:rPr lang="en-GB" sz="2400" dirty="0">
                <a:latin typeface="Calibri" pitchFamily="34" charset="0"/>
                <a:cs typeface="+mn-cs"/>
              </a:rPr>
              <a:t> </a:t>
            </a:r>
            <a:r>
              <a:rPr lang="en-GB" sz="2400" dirty="0" err="1">
                <a:latin typeface="Calibri" pitchFamily="34" charset="0"/>
                <a:cs typeface="+mn-cs"/>
              </a:rPr>
              <a:t>fetal</a:t>
            </a:r>
            <a:r>
              <a:rPr lang="en-GB" sz="2400" dirty="0">
                <a:latin typeface="Calibri" pitchFamily="34" charset="0"/>
                <a:cs typeface="+mn-cs"/>
              </a:rPr>
              <a:t> </a:t>
            </a:r>
            <a:r>
              <a:rPr lang="en-GB" sz="2400" dirty="0" err="1">
                <a:latin typeface="Calibri" pitchFamily="34" charset="0"/>
                <a:cs typeface="+mn-cs"/>
              </a:rPr>
              <a:t>pelo</a:t>
            </a:r>
            <a:r>
              <a:rPr lang="en-GB" sz="2400" dirty="0">
                <a:latin typeface="Calibri" pitchFamily="34" charset="0"/>
                <a:cs typeface="+mn-cs"/>
              </a:rPr>
              <a:t> </a:t>
            </a:r>
            <a:r>
              <a:rPr lang="en-GB" sz="2400" dirty="0" err="1">
                <a:latin typeface="Calibri" pitchFamily="34" charset="0"/>
                <a:cs typeface="+mn-cs"/>
              </a:rPr>
              <a:t>álcool</a:t>
            </a:r>
            <a:endParaRPr lang="en-GB" sz="2400" dirty="0">
              <a:latin typeface="Calibri" pitchFamily="34" charset="0"/>
              <a:cs typeface="+mn-cs"/>
            </a:endParaRPr>
          </a:p>
          <a:p>
            <a:pPr marL="342900" indent="-342900" eaLnBrk="0" hangingPunct="0">
              <a:spcBef>
                <a:spcPct val="20000"/>
              </a:spcBef>
              <a:spcAft>
                <a:spcPts val="1200"/>
              </a:spcAft>
              <a:buFont typeface="Arial" charset="0"/>
              <a:buChar char="•"/>
              <a:defRPr/>
            </a:pPr>
            <a:r>
              <a:rPr lang="en-GB" sz="2400" dirty="0" err="1">
                <a:latin typeface="Calibri" pitchFamily="34" charset="0"/>
                <a:cs typeface="+mn-cs"/>
              </a:rPr>
              <a:t>Dependência</a:t>
            </a:r>
            <a:endParaRPr lang="en-GB" sz="2400" dirty="0">
              <a:latin typeface="Calibri" pitchFamily="34" charset="0"/>
              <a:cs typeface="+mn-cs"/>
            </a:endParaRPr>
          </a:p>
          <a:p>
            <a:pPr marL="342900" indent="-342900" eaLnBrk="0" hangingPunct="0">
              <a:spcBef>
                <a:spcPct val="20000"/>
              </a:spcBef>
              <a:buFont typeface="Arial" charset="0"/>
              <a:buChar char="•"/>
              <a:defRPr/>
            </a:pPr>
            <a:endParaRPr lang="en-GB" sz="2400" dirty="0">
              <a:latin typeface="+mn-lt"/>
              <a:cs typeface="+mn-cs"/>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dirty="0"/>
              <a:t>mhGAP-IG base course -  field test version 1.00 – May 2012</a:t>
            </a:r>
          </a:p>
        </p:txBody>
      </p:sp>
      <p:sp>
        <p:nvSpPr>
          <p:cNvPr id="5" name="Slide Number Placeholder 5"/>
          <p:cNvSpPr>
            <a:spLocks noGrp="1"/>
          </p:cNvSpPr>
          <p:nvPr>
            <p:ph type="sldNum" sz="quarter" idx="12"/>
          </p:nvPr>
        </p:nvSpPr>
        <p:spPr/>
        <p:txBody>
          <a:bodyPr/>
          <a:lstStyle/>
          <a:p>
            <a:pPr>
              <a:defRPr/>
            </a:pPr>
            <a:fld id="{4B52F7A9-E235-4262-9B05-31BCF1D65FFB}" type="slidenum">
              <a:rPr lang="en-US"/>
              <a:pPr>
                <a:defRPr/>
              </a:pPr>
              <a:t>60</a:t>
            </a:fld>
            <a:endParaRPr lang="en-US" dirty="0"/>
          </a:p>
        </p:txBody>
      </p:sp>
      <p:sp>
        <p:nvSpPr>
          <p:cNvPr id="95235" name="Title 1"/>
          <p:cNvSpPr>
            <a:spLocks noGrp="1"/>
          </p:cNvSpPr>
          <p:nvPr>
            <p:ph type="title" idx="4294967295"/>
          </p:nvPr>
        </p:nvSpPr>
        <p:spPr/>
        <p:txBody>
          <a:bodyPr/>
          <a:lstStyle/>
          <a:p>
            <a:pPr marL="342900" indent="-342900" eaLnBrk="1" hangingPunct="1"/>
            <a:br>
              <a:rPr lang="en-US" sz="3200" dirty="0"/>
            </a:br>
            <a:r>
              <a:rPr lang="en-US" sz="3200" dirty="0" err="1"/>
              <a:t>Manejo</a:t>
            </a:r>
            <a:r>
              <a:rPr lang="en-US" sz="3200" dirty="0"/>
              <a:t> da </a:t>
            </a:r>
            <a:r>
              <a:rPr lang="en-US" sz="3200" dirty="0" err="1"/>
              <a:t>Dependência</a:t>
            </a:r>
            <a:r>
              <a:rPr lang="en-US" sz="3200" dirty="0"/>
              <a:t> e </a:t>
            </a:r>
            <a:r>
              <a:rPr lang="en-US" sz="3200" dirty="0" err="1"/>
              <a:t>Abstinencia</a:t>
            </a:r>
            <a:r>
              <a:rPr lang="en-US" sz="3200" dirty="0"/>
              <a:t> -  </a:t>
            </a:r>
            <a:r>
              <a:rPr lang="en-US" sz="3200" dirty="0" err="1"/>
              <a:t>Resumo</a:t>
            </a:r>
            <a:r>
              <a:rPr lang="en-US" sz="3200" dirty="0"/>
              <a:t> </a:t>
            </a:r>
            <a:br>
              <a:rPr lang="en-US" sz="3200" dirty="0"/>
            </a:br>
            <a:endParaRPr lang="en-US" sz="3200" dirty="0"/>
          </a:p>
        </p:txBody>
      </p:sp>
      <p:sp>
        <p:nvSpPr>
          <p:cNvPr id="74754" name="Content Placeholder 2"/>
          <p:cNvSpPr>
            <a:spLocks noGrp="1"/>
          </p:cNvSpPr>
          <p:nvPr>
            <p:ph idx="4294967295"/>
          </p:nvPr>
        </p:nvSpPr>
        <p:spPr>
          <a:xfrm>
            <a:off x="457200" y="1143000"/>
            <a:ext cx="8229600" cy="5632938"/>
          </a:xfrm>
        </p:spPr>
        <p:txBody>
          <a:bodyPr>
            <a:normAutofit fontScale="70000" lnSpcReduction="20000"/>
          </a:bodyPr>
          <a:lstStyle/>
          <a:p>
            <a:pPr eaLnBrk="1" hangingPunct="1">
              <a:lnSpc>
                <a:spcPct val="110000"/>
              </a:lnSpc>
            </a:pPr>
            <a:r>
              <a:rPr lang="en-US" sz="2900" dirty="0" err="1"/>
              <a:t>Recomende</a:t>
            </a:r>
            <a:r>
              <a:rPr lang="en-US" sz="2900" dirty="0"/>
              <a:t> </a:t>
            </a:r>
            <a:r>
              <a:rPr lang="en-US" sz="2900" dirty="0" err="1"/>
              <a:t>parar</a:t>
            </a:r>
            <a:r>
              <a:rPr lang="en-US" sz="2900" dirty="0"/>
              <a:t> o </a:t>
            </a:r>
            <a:r>
              <a:rPr lang="en-US" sz="2900" dirty="0" err="1"/>
              <a:t>consumo</a:t>
            </a:r>
            <a:r>
              <a:rPr lang="en-US" sz="2900" dirty="0"/>
              <a:t> </a:t>
            </a:r>
            <a:r>
              <a:rPr lang="en-US" sz="2900" dirty="0" err="1"/>
              <a:t>completamente</a:t>
            </a:r>
            <a:r>
              <a:rPr lang="en-US" sz="2900" dirty="0"/>
              <a:t> </a:t>
            </a:r>
          </a:p>
          <a:p>
            <a:pPr eaLnBrk="1" hangingPunct="1">
              <a:lnSpc>
                <a:spcPct val="110000"/>
              </a:lnSpc>
            </a:pPr>
            <a:r>
              <a:rPr lang="en-US" sz="2900" dirty="0" err="1"/>
              <a:t>Recomende</a:t>
            </a:r>
            <a:r>
              <a:rPr lang="en-US" sz="2900" dirty="0"/>
              <a:t>, se </a:t>
            </a:r>
            <a:r>
              <a:rPr lang="en-US" sz="2900" dirty="0" err="1"/>
              <a:t>necessario</a:t>
            </a:r>
            <a:r>
              <a:rPr lang="en-US" sz="2900" dirty="0"/>
              <a:t>, </a:t>
            </a:r>
            <a:r>
              <a:rPr lang="en-US" sz="2900" dirty="0" err="1"/>
              <a:t>consumo</a:t>
            </a:r>
            <a:r>
              <a:rPr lang="en-US" sz="2900" dirty="0"/>
              <a:t> </a:t>
            </a:r>
            <a:r>
              <a:rPr lang="en-US" sz="2900" dirty="0" err="1"/>
              <a:t>diário</a:t>
            </a:r>
            <a:r>
              <a:rPr lang="en-US" sz="2900" dirty="0"/>
              <a:t> de </a:t>
            </a:r>
            <a:r>
              <a:rPr lang="en-US" sz="2900" dirty="0" err="1"/>
              <a:t>vitamina</a:t>
            </a:r>
            <a:r>
              <a:rPr lang="en-US" sz="2900" dirty="0"/>
              <a:t> B1 (</a:t>
            </a:r>
            <a:r>
              <a:rPr lang="en-US" sz="2900" dirty="0" err="1"/>
              <a:t>tiamina</a:t>
            </a:r>
            <a:r>
              <a:rPr lang="en-US" sz="2900" dirty="0"/>
              <a:t> para </a:t>
            </a:r>
            <a:r>
              <a:rPr lang="en-US" sz="2900" dirty="0" err="1"/>
              <a:t>prevenir</a:t>
            </a:r>
            <a:r>
              <a:rPr lang="en-US" sz="2900" dirty="0"/>
              <a:t> </a:t>
            </a:r>
            <a:r>
              <a:rPr lang="en-US" sz="2900" dirty="0" err="1"/>
              <a:t>dano</a:t>
            </a:r>
            <a:r>
              <a:rPr lang="en-US" sz="2900" dirty="0"/>
              <a:t> cerebral</a:t>
            </a:r>
          </a:p>
          <a:p>
            <a:pPr eaLnBrk="1" hangingPunct="1">
              <a:lnSpc>
                <a:spcPct val="110000"/>
              </a:lnSpc>
            </a:pPr>
            <a:r>
              <a:rPr lang="en-US" sz="2900" dirty="0" err="1"/>
              <a:t>Ajuda</a:t>
            </a:r>
            <a:r>
              <a:rPr lang="en-US" sz="2900" dirty="0"/>
              <a:t> a </a:t>
            </a:r>
            <a:r>
              <a:rPr lang="en-US" sz="2900" dirty="0" err="1"/>
              <a:t>lidar</a:t>
            </a:r>
            <a:r>
              <a:rPr lang="en-US" sz="2900" dirty="0"/>
              <a:t> com a </a:t>
            </a:r>
            <a:r>
              <a:rPr lang="en-US" sz="2900" dirty="0" err="1"/>
              <a:t>abstinência</a:t>
            </a:r>
            <a:r>
              <a:rPr lang="en-US" sz="2900" dirty="0"/>
              <a:t> </a:t>
            </a:r>
          </a:p>
          <a:p>
            <a:pPr lvl="1" eaLnBrk="1" hangingPunct="1">
              <a:lnSpc>
                <a:spcPct val="110000"/>
              </a:lnSpc>
            </a:pPr>
            <a:r>
              <a:rPr lang="en-US" sz="2900" dirty="0" err="1"/>
              <a:t>Em</a:t>
            </a:r>
            <a:r>
              <a:rPr lang="en-US" sz="2900" dirty="0"/>
              <a:t> </a:t>
            </a:r>
            <a:r>
              <a:rPr lang="en-US" sz="2900" dirty="0" err="1"/>
              <a:t>atenção</a:t>
            </a:r>
            <a:r>
              <a:rPr lang="en-US" sz="2900" dirty="0"/>
              <a:t> </a:t>
            </a:r>
            <a:r>
              <a:rPr lang="en-US" sz="2900" dirty="0" err="1"/>
              <a:t>primária</a:t>
            </a:r>
            <a:endParaRPr lang="en-US" sz="2900" dirty="0"/>
          </a:p>
          <a:p>
            <a:pPr lvl="2" eaLnBrk="1" hangingPunct="1">
              <a:lnSpc>
                <a:spcPct val="110000"/>
              </a:lnSpc>
            </a:pPr>
            <a:r>
              <a:rPr lang="en-US" sz="2900" dirty="0" err="1"/>
              <a:t>Referir</a:t>
            </a:r>
            <a:r>
              <a:rPr lang="en-US" sz="2900" dirty="0"/>
              <a:t> </a:t>
            </a:r>
            <a:r>
              <a:rPr lang="en-US" sz="2900" dirty="0" err="1"/>
              <a:t>ao</a:t>
            </a:r>
            <a:r>
              <a:rPr lang="en-US" sz="2900" dirty="0"/>
              <a:t> hospital </a:t>
            </a:r>
            <a:r>
              <a:rPr lang="en-US" sz="2900" dirty="0" err="1"/>
              <a:t>ou</a:t>
            </a:r>
            <a:r>
              <a:rPr lang="en-US" sz="2900" dirty="0"/>
              <a:t> </a:t>
            </a:r>
            <a:r>
              <a:rPr lang="en-US" sz="2900" dirty="0" err="1"/>
              <a:t>desintoxicação</a:t>
            </a:r>
            <a:r>
              <a:rPr lang="en-US" sz="2900" dirty="0"/>
              <a:t> </a:t>
            </a:r>
            <a:r>
              <a:rPr lang="en-US" sz="2900" dirty="0" err="1"/>
              <a:t>ambulatorial</a:t>
            </a:r>
            <a:r>
              <a:rPr lang="en-US" sz="2900" dirty="0"/>
              <a:t> com </a:t>
            </a:r>
            <a:r>
              <a:rPr lang="en-US" sz="2900" dirty="0" err="1"/>
              <a:t>acompanhamento</a:t>
            </a:r>
            <a:r>
              <a:rPr lang="en-US" sz="2900" dirty="0"/>
              <a:t> regular</a:t>
            </a:r>
          </a:p>
          <a:p>
            <a:pPr lvl="2" eaLnBrk="1" hangingPunct="1">
              <a:lnSpc>
                <a:spcPct val="110000"/>
              </a:lnSpc>
            </a:pPr>
            <a:r>
              <a:rPr lang="en-US" sz="2900" dirty="0"/>
              <a:t>Se </a:t>
            </a:r>
            <a:r>
              <a:rPr lang="en-US" sz="2900" dirty="0" err="1"/>
              <a:t>possível</a:t>
            </a:r>
            <a:r>
              <a:rPr lang="en-US" sz="2900" dirty="0"/>
              <a:t> </a:t>
            </a:r>
            <a:r>
              <a:rPr lang="en-US" sz="2900" dirty="0" err="1"/>
              <a:t>fazer</a:t>
            </a:r>
            <a:r>
              <a:rPr lang="en-US" sz="2900" dirty="0"/>
              <a:t> a </a:t>
            </a:r>
            <a:r>
              <a:rPr lang="en-US" sz="2900" dirty="0" err="1"/>
              <a:t>desintoxicação</a:t>
            </a:r>
            <a:r>
              <a:rPr lang="en-US" sz="2900" dirty="0"/>
              <a:t>  </a:t>
            </a:r>
            <a:r>
              <a:rPr lang="en-US" sz="2900" dirty="0" err="1"/>
              <a:t>em</a:t>
            </a:r>
            <a:r>
              <a:rPr lang="en-US" sz="2900" dirty="0"/>
              <a:t> casa </a:t>
            </a:r>
            <a:r>
              <a:rPr lang="en-US" sz="2900" dirty="0" err="1"/>
              <a:t>usando</a:t>
            </a:r>
            <a:r>
              <a:rPr lang="en-US" sz="2900" dirty="0"/>
              <a:t> diazepam para </a:t>
            </a:r>
            <a:r>
              <a:rPr lang="en-US" sz="2900" dirty="0" err="1"/>
              <a:t>tratar</a:t>
            </a:r>
            <a:r>
              <a:rPr lang="en-US" sz="2900" dirty="0"/>
              <a:t> </a:t>
            </a:r>
            <a:r>
              <a:rPr lang="en-US" sz="2900" dirty="0" err="1"/>
              <a:t>os</a:t>
            </a:r>
            <a:r>
              <a:rPr lang="en-US" sz="2900" dirty="0"/>
              <a:t> </a:t>
            </a:r>
            <a:r>
              <a:rPr lang="en-US" sz="2900" dirty="0" err="1"/>
              <a:t>sintomas</a:t>
            </a:r>
            <a:r>
              <a:rPr lang="en-US" sz="2900" dirty="0"/>
              <a:t> da </a:t>
            </a:r>
            <a:r>
              <a:rPr lang="en-US" sz="2900" dirty="0" err="1"/>
              <a:t>abstinência</a:t>
            </a:r>
            <a:endParaRPr lang="en-US" sz="2900" dirty="0"/>
          </a:p>
          <a:p>
            <a:pPr lvl="1" eaLnBrk="1" hangingPunct="1">
              <a:lnSpc>
                <a:spcPct val="110000"/>
              </a:lnSpc>
            </a:pPr>
            <a:r>
              <a:rPr lang="en-US" sz="2900" dirty="0"/>
              <a:t>No hospital</a:t>
            </a:r>
          </a:p>
          <a:p>
            <a:pPr lvl="2" eaLnBrk="1" hangingPunct="1">
              <a:lnSpc>
                <a:spcPct val="110000"/>
              </a:lnSpc>
            </a:pPr>
            <a:r>
              <a:rPr lang="en-US" sz="2900" dirty="0" err="1"/>
              <a:t>Usar</a:t>
            </a:r>
            <a:r>
              <a:rPr lang="en-US" sz="2900" dirty="0"/>
              <a:t> diazepam</a:t>
            </a:r>
          </a:p>
          <a:p>
            <a:pPr lvl="2" eaLnBrk="1" hangingPunct="1">
              <a:lnSpc>
                <a:spcPct val="110000"/>
              </a:lnSpc>
            </a:pPr>
            <a:r>
              <a:rPr lang="en-US" sz="2900" dirty="0" err="1"/>
              <a:t>Alucinações</a:t>
            </a:r>
            <a:r>
              <a:rPr lang="en-US" sz="2900" dirty="0"/>
              <a:t> e DT- </a:t>
            </a:r>
            <a:r>
              <a:rPr lang="en-US" sz="2900" dirty="0" err="1"/>
              <a:t>sempre</a:t>
            </a:r>
            <a:r>
              <a:rPr lang="en-US" sz="2900" dirty="0"/>
              <a:t> no hospital, alto </a:t>
            </a:r>
            <a:r>
              <a:rPr lang="en-US" sz="2900" dirty="0" err="1"/>
              <a:t>risco</a:t>
            </a:r>
            <a:r>
              <a:rPr lang="en-US" sz="2900" dirty="0"/>
              <a:t> de </a:t>
            </a:r>
            <a:r>
              <a:rPr lang="en-US" sz="2900" dirty="0" err="1"/>
              <a:t>morte</a:t>
            </a:r>
            <a:endParaRPr lang="en-US" sz="2900" dirty="0"/>
          </a:p>
          <a:p>
            <a:pPr eaLnBrk="1" hangingPunct="1">
              <a:lnSpc>
                <a:spcPct val="110000"/>
              </a:lnSpc>
            </a:pPr>
            <a:r>
              <a:rPr lang="en-US" sz="2900" dirty="0" err="1"/>
              <a:t>Depois</a:t>
            </a:r>
            <a:r>
              <a:rPr lang="en-US" sz="2900" dirty="0"/>
              <a:t> da </a:t>
            </a:r>
            <a:r>
              <a:rPr lang="en-US" sz="2900" dirty="0" err="1"/>
              <a:t>desintoxicação</a:t>
            </a:r>
            <a:endParaRPr lang="en-US" sz="2900" dirty="0"/>
          </a:p>
          <a:p>
            <a:pPr lvl="1" eaLnBrk="1" hangingPunct="1">
              <a:lnSpc>
                <a:spcPct val="110000"/>
              </a:lnSpc>
            </a:pPr>
            <a:r>
              <a:rPr lang="en-US" sz="2900" dirty="0" err="1"/>
              <a:t>Apoio</a:t>
            </a:r>
            <a:r>
              <a:rPr lang="en-US" sz="2900" dirty="0"/>
              <a:t> </a:t>
            </a:r>
            <a:r>
              <a:rPr lang="en-US" sz="2900" dirty="0" err="1"/>
              <a:t>psicosocial</a:t>
            </a:r>
            <a:r>
              <a:rPr lang="en-US" sz="2900" dirty="0"/>
              <a:t>- </a:t>
            </a:r>
            <a:r>
              <a:rPr lang="en-US" sz="2900" dirty="0" err="1"/>
              <a:t>visitas</a:t>
            </a:r>
            <a:r>
              <a:rPr lang="en-US" sz="2900" dirty="0"/>
              <a:t> </a:t>
            </a:r>
            <a:r>
              <a:rPr lang="en-US" sz="2900" dirty="0" err="1"/>
              <a:t>regulares</a:t>
            </a:r>
            <a:r>
              <a:rPr lang="en-US" sz="2900" dirty="0"/>
              <a:t> </a:t>
            </a:r>
          </a:p>
          <a:p>
            <a:pPr lvl="1" eaLnBrk="1" hangingPunct="1">
              <a:lnSpc>
                <a:spcPct val="110000"/>
              </a:lnSpc>
            </a:pPr>
            <a:r>
              <a:rPr lang="en-US" sz="2900" dirty="0" err="1"/>
              <a:t>Apoio</a:t>
            </a:r>
            <a:r>
              <a:rPr lang="en-US" sz="2900" dirty="0"/>
              <a:t> de </a:t>
            </a:r>
            <a:r>
              <a:rPr lang="en-US" sz="2900" dirty="0" err="1"/>
              <a:t>grupos</a:t>
            </a:r>
            <a:r>
              <a:rPr lang="en-US" sz="2900" dirty="0"/>
              <a:t> de auto-</a:t>
            </a:r>
            <a:r>
              <a:rPr lang="en-US" sz="2900" dirty="0" err="1"/>
              <a:t>ajuda</a:t>
            </a:r>
            <a:r>
              <a:rPr lang="en-US" sz="2900" dirty="0"/>
              <a:t>, </a:t>
            </a:r>
            <a:r>
              <a:rPr lang="en-US" sz="2900" dirty="0" err="1"/>
              <a:t>família</a:t>
            </a:r>
            <a:r>
              <a:rPr lang="en-US" sz="2900" dirty="0"/>
              <a:t> </a:t>
            </a:r>
            <a:r>
              <a:rPr lang="en-US" sz="2900" dirty="0" err="1"/>
              <a:t>ou</a:t>
            </a:r>
            <a:r>
              <a:rPr lang="en-US" sz="2900" dirty="0"/>
              <a:t> </a:t>
            </a:r>
            <a:r>
              <a:rPr lang="en-US" sz="2900" dirty="0" err="1"/>
              <a:t>serviços</a:t>
            </a:r>
            <a:r>
              <a:rPr lang="en-US" sz="2900" dirty="0"/>
              <a:t>  </a:t>
            </a:r>
            <a:r>
              <a:rPr lang="en-US" sz="2900" dirty="0" err="1"/>
              <a:t>comunitários</a:t>
            </a:r>
            <a:r>
              <a:rPr lang="en-US" sz="2900" dirty="0"/>
              <a:t> </a:t>
            </a:r>
            <a:r>
              <a:rPr lang="en-US" sz="2900" dirty="0" err="1"/>
              <a:t>especializados</a:t>
            </a:r>
            <a:r>
              <a:rPr lang="en-US" sz="2900" dirty="0"/>
              <a:t> (CAPS-AD) </a:t>
            </a:r>
            <a:r>
              <a:rPr lang="en-US" sz="2900" dirty="0" err="1"/>
              <a:t>existentes</a:t>
            </a:r>
            <a:endParaRPr lang="en-US" sz="2900" dirty="0"/>
          </a:p>
          <a:p>
            <a:pPr marL="457200" lvl="1" indent="0" eaLnBrk="1" hangingPunct="1">
              <a:lnSpc>
                <a:spcPct val="110000"/>
              </a:lnSpc>
              <a:buNone/>
            </a:pPr>
            <a:endParaRPr lang="en-US" sz="20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mhGAP-IG base course -  field test version 1.00 – May 2012</a:t>
            </a:r>
          </a:p>
        </p:txBody>
      </p:sp>
      <p:sp>
        <p:nvSpPr>
          <p:cNvPr id="6" name="Slide Number Placeholder 5"/>
          <p:cNvSpPr>
            <a:spLocks noGrp="1"/>
          </p:cNvSpPr>
          <p:nvPr>
            <p:ph type="sldNum" sz="quarter" idx="12"/>
          </p:nvPr>
        </p:nvSpPr>
        <p:spPr/>
        <p:txBody>
          <a:bodyPr/>
          <a:lstStyle/>
          <a:p>
            <a:pPr>
              <a:defRPr/>
            </a:pPr>
            <a:fld id="{559A2FDB-2170-457D-A08B-788D2C5E6BA8}" type="slidenum">
              <a:rPr lang="en-US"/>
              <a:pPr>
                <a:defRPr/>
              </a:pPr>
              <a:t>61</a:t>
            </a:fld>
            <a:endParaRPr lang="en-US" dirty="0"/>
          </a:p>
        </p:txBody>
      </p:sp>
      <p:sp>
        <p:nvSpPr>
          <p:cNvPr id="35843" name="Title 1"/>
          <p:cNvSpPr>
            <a:spLocks noGrp="1"/>
          </p:cNvSpPr>
          <p:nvPr>
            <p:ph type="title"/>
          </p:nvPr>
        </p:nvSpPr>
        <p:spPr/>
        <p:txBody>
          <a:bodyPr/>
          <a:lstStyle/>
          <a:p>
            <a:pPr eaLnBrk="1" hangingPunct="1"/>
            <a:r>
              <a:rPr lang="en-GB" sz="3200" dirty="0" err="1"/>
              <a:t>Conteúdo</a:t>
            </a:r>
            <a:r>
              <a:rPr lang="en-GB" sz="3200" dirty="0"/>
              <a:t> (</a:t>
            </a:r>
            <a:r>
              <a:rPr lang="en-GB" sz="3200" dirty="0" err="1"/>
              <a:t>Uso</a:t>
            </a:r>
            <a:r>
              <a:rPr lang="en-GB" sz="3200" dirty="0"/>
              <a:t> de </a:t>
            </a:r>
            <a:r>
              <a:rPr lang="en-GB" sz="3200" dirty="0" err="1"/>
              <a:t>Álcool</a:t>
            </a:r>
            <a:r>
              <a:rPr lang="en-GB" sz="3200" dirty="0"/>
              <a:t>)</a:t>
            </a:r>
          </a:p>
        </p:txBody>
      </p:sp>
      <p:sp>
        <p:nvSpPr>
          <p:cNvPr id="35844" name="Content Placeholder 2"/>
          <p:cNvSpPr>
            <a:spLocks noGrp="1"/>
          </p:cNvSpPr>
          <p:nvPr>
            <p:ph idx="1"/>
          </p:nvPr>
        </p:nvSpPr>
        <p:spPr/>
        <p:txBody>
          <a:bodyPr/>
          <a:lstStyle/>
          <a:p>
            <a:pPr marL="514350" indent="-514350" eaLnBrk="1" hangingPunct="1">
              <a:lnSpc>
                <a:spcPct val="90000"/>
              </a:lnSpc>
              <a:buFont typeface="Arial" charset="0"/>
              <a:buAutoNum type="alphaUcPeriod"/>
            </a:pPr>
            <a:r>
              <a:rPr lang="en-GB" sz="2400" dirty="0" err="1"/>
              <a:t>Introdução</a:t>
            </a:r>
            <a:endParaRPr lang="en-GB" sz="2400" dirty="0"/>
          </a:p>
          <a:p>
            <a:pPr marL="514350" indent="-514350" eaLnBrk="1" hangingPunct="1">
              <a:lnSpc>
                <a:spcPct val="90000"/>
              </a:lnSpc>
              <a:buFont typeface="Arial" charset="0"/>
              <a:buAutoNum type="alphaUcPeriod"/>
            </a:pPr>
            <a:r>
              <a:rPr lang="en-GB" sz="2400" dirty="0" err="1"/>
              <a:t>Objetivos</a:t>
            </a:r>
            <a:r>
              <a:rPr lang="en-GB" sz="2400" dirty="0"/>
              <a:t> do </a:t>
            </a:r>
            <a:r>
              <a:rPr lang="en-GB" sz="2400" dirty="0" err="1"/>
              <a:t>Aprendizado</a:t>
            </a:r>
            <a:endParaRPr lang="en-GB" sz="2400" b="1" dirty="0">
              <a:solidFill>
                <a:srgbClr val="FF0000"/>
              </a:solidFill>
            </a:endParaRPr>
          </a:p>
          <a:p>
            <a:pPr marL="514350" indent="-514350" eaLnBrk="1" hangingPunct="1">
              <a:lnSpc>
                <a:spcPct val="90000"/>
              </a:lnSpc>
              <a:buFont typeface="Arial" charset="0"/>
              <a:buAutoNum type="alphaUcPeriod"/>
            </a:pPr>
            <a:r>
              <a:rPr lang="en-US" sz="2400" dirty="0" err="1"/>
              <a:t>Ações</a:t>
            </a:r>
            <a:r>
              <a:rPr lang="en-US" sz="2400" dirty="0"/>
              <a:t> </a:t>
            </a:r>
            <a:r>
              <a:rPr lang="en-US" sz="2400" dirty="0" err="1"/>
              <a:t>prioritárias</a:t>
            </a:r>
            <a:endParaRPr lang="en-US" sz="2400" dirty="0"/>
          </a:p>
          <a:p>
            <a:pPr lvl="2" indent="-457200" eaLnBrk="1" hangingPunct="1">
              <a:lnSpc>
                <a:spcPct val="90000"/>
              </a:lnSpc>
              <a:buFont typeface="Calibri" pitchFamily="34" charset="0"/>
              <a:buAutoNum type="arabicPeriod"/>
            </a:pPr>
            <a:r>
              <a:rPr lang="en-US" dirty="0" err="1"/>
              <a:t>Estabelecer</a:t>
            </a:r>
            <a:r>
              <a:rPr lang="en-US" dirty="0"/>
              <a:t> </a:t>
            </a:r>
            <a:r>
              <a:rPr lang="en-US" dirty="0" err="1"/>
              <a:t>comunicação</a:t>
            </a:r>
            <a:r>
              <a:rPr lang="en-US" dirty="0"/>
              <a:t> e </a:t>
            </a:r>
            <a:r>
              <a:rPr lang="en-US" dirty="0" err="1"/>
              <a:t>confiança</a:t>
            </a:r>
            <a:endParaRPr lang="en-US" dirty="0"/>
          </a:p>
          <a:p>
            <a:pPr lvl="2" indent="-457200" eaLnBrk="1" hangingPunct="1">
              <a:lnSpc>
                <a:spcPct val="90000"/>
              </a:lnSpc>
              <a:buFont typeface="Calibri" pitchFamily="34" charset="0"/>
              <a:buAutoNum type="arabicPeriod"/>
            </a:pPr>
            <a:r>
              <a:rPr lang="en-US" dirty="0" err="1"/>
              <a:t>Conduzir</a:t>
            </a:r>
            <a:r>
              <a:rPr lang="en-US" dirty="0"/>
              <a:t> a </a:t>
            </a:r>
            <a:r>
              <a:rPr lang="en-US" dirty="0" err="1"/>
              <a:t>avaliação</a:t>
            </a:r>
            <a:endParaRPr lang="en-US" dirty="0"/>
          </a:p>
          <a:p>
            <a:pPr lvl="2" indent="-457200" eaLnBrk="1" hangingPunct="1">
              <a:lnSpc>
                <a:spcPct val="90000"/>
              </a:lnSpc>
              <a:buFont typeface="Calibri" pitchFamily="34" charset="0"/>
              <a:buAutoNum type="arabicPeriod"/>
            </a:pPr>
            <a:r>
              <a:rPr lang="en-US" dirty="0"/>
              <a:t>Planejar e </a:t>
            </a:r>
            <a:r>
              <a:rPr lang="en-US" dirty="0" err="1"/>
              <a:t>começar</a:t>
            </a:r>
            <a:r>
              <a:rPr lang="en-US" dirty="0"/>
              <a:t> a </a:t>
            </a:r>
            <a:r>
              <a:rPr lang="en-US" dirty="0" err="1"/>
              <a:t>intervenção</a:t>
            </a:r>
            <a:endParaRPr lang="en-US" dirty="0"/>
          </a:p>
          <a:p>
            <a:pPr lvl="2" indent="-457200" eaLnBrk="1" hangingPunct="1">
              <a:lnSpc>
                <a:spcPct val="90000"/>
              </a:lnSpc>
              <a:buFont typeface="Calibri" pitchFamily="34" charset="0"/>
              <a:buAutoNum type="arabicPeriod"/>
            </a:pPr>
            <a:r>
              <a:rPr lang="en-US" b="1" dirty="0" err="1">
                <a:solidFill>
                  <a:srgbClr val="FF0000"/>
                </a:solidFill>
              </a:rPr>
              <a:t>Vincular</a:t>
            </a:r>
            <a:r>
              <a:rPr lang="en-US" b="1" dirty="0">
                <a:solidFill>
                  <a:srgbClr val="FF0000"/>
                </a:solidFill>
              </a:rPr>
              <a:t> com outros </a:t>
            </a:r>
            <a:r>
              <a:rPr lang="en-US" b="1" dirty="0" err="1">
                <a:solidFill>
                  <a:srgbClr val="FF0000"/>
                </a:solidFill>
              </a:rPr>
              <a:t>serviços</a:t>
            </a:r>
            <a:r>
              <a:rPr lang="en-US" b="1" dirty="0">
                <a:solidFill>
                  <a:srgbClr val="FF0000"/>
                </a:solidFill>
              </a:rPr>
              <a:t> e </a:t>
            </a:r>
            <a:r>
              <a:rPr lang="en-US" b="1" dirty="0" err="1">
                <a:solidFill>
                  <a:srgbClr val="FF0000"/>
                </a:solidFill>
              </a:rPr>
              <a:t>apoios</a:t>
            </a:r>
            <a:endParaRPr lang="en-US" b="1" dirty="0">
              <a:solidFill>
                <a:srgbClr val="FF0000"/>
              </a:solidFill>
            </a:endParaRPr>
          </a:p>
          <a:p>
            <a:pPr lvl="2" indent="-457200" eaLnBrk="1" hangingPunct="1">
              <a:lnSpc>
                <a:spcPct val="90000"/>
              </a:lnSpc>
              <a:buFont typeface="Calibri" pitchFamily="34" charset="0"/>
              <a:buAutoNum type="arabicPeriod"/>
            </a:pPr>
            <a:r>
              <a:rPr lang="en-US" b="1" dirty="0" err="1">
                <a:solidFill>
                  <a:srgbClr val="FF0000"/>
                </a:solidFill>
              </a:rPr>
              <a:t>Seguimento</a:t>
            </a:r>
            <a:endParaRPr lang="en-US" b="1" dirty="0">
              <a:solidFill>
                <a:srgbClr val="FF0000"/>
              </a:solidFill>
            </a:endParaRPr>
          </a:p>
          <a:p>
            <a:pPr marL="514350" indent="-514350" eaLnBrk="1" hangingPunct="1">
              <a:lnSpc>
                <a:spcPct val="90000"/>
              </a:lnSpc>
              <a:buFont typeface="Calibri" pitchFamily="34" charset="0"/>
              <a:buAutoNum type="alphaUcPeriod"/>
            </a:pPr>
            <a:endParaRPr lang="en-GB" b="1" dirty="0"/>
          </a:p>
          <a:p>
            <a:pPr marL="514350" indent="-514350" eaLnBrk="1" hangingPunct="1">
              <a:lnSpc>
                <a:spcPct val="90000"/>
              </a:lnSpc>
              <a:buFont typeface="Calibri" pitchFamily="34" charset="0"/>
              <a:buNone/>
            </a:pPr>
            <a:endParaRPr lang="en-US" sz="2400" b="1" dirty="0"/>
          </a:p>
          <a:p>
            <a:pPr marL="514350" indent="-514350" eaLnBrk="1" hangingPunct="1">
              <a:lnSpc>
                <a:spcPct val="90000"/>
              </a:lnSpc>
              <a:buFont typeface="Arial" charset="0"/>
              <a:buAutoNum type="alphaUcPeriod"/>
            </a:pPr>
            <a:endParaRPr lang="en-GB" sz="2400" dirty="0"/>
          </a:p>
        </p:txBody>
      </p:sp>
      <p:sp>
        <p:nvSpPr>
          <p:cNvPr id="4" name="Slide Number Placeholder 3"/>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4D87C119-DF84-4557-A9AA-F5D8358D3D2F}" type="slidenum">
              <a:rPr lang="en-US" sz="1200">
                <a:solidFill>
                  <a:schemeClr val="tx1">
                    <a:tint val="75000"/>
                  </a:schemeClr>
                </a:solidFill>
                <a:latin typeface="+mn-lt"/>
                <a:cs typeface="+mn-cs"/>
              </a:rPr>
              <a:pPr algn="r" fontAlgn="auto">
                <a:spcBef>
                  <a:spcPts val="0"/>
                </a:spcBef>
                <a:spcAft>
                  <a:spcPts val="0"/>
                </a:spcAft>
                <a:defRPr/>
              </a:pPr>
              <a:t>61</a:t>
            </a:fld>
            <a:endParaRPr lang="en-US" sz="1200" dirty="0">
              <a:solidFill>
                <a:schemeClr val="tx1">
                  <a:tint val="75000"/>
                </a:schemeClr>
              </a:solidFill>
              <a:latin typeface="+mn-lt"/>
              <a:cs typeface="+mn-cs"/>
            </a:endParaRPr>
          </a:p>
        </p:txBody>
      </p:sp>
    </p:spTree>
    <p:extLst>
      <p:ext uri="{BB962C8B-B14F-4D97-AF65-F5344CB8AC3E}">
        <p14:creationId xmlns:p14="http://schemas.microsoft.com/office/powerpoint/2010/main" val="17441922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dirty="0"/>
              <a:t>mhGAP-IG base course -  field test version 1.00 – May 2012</a:t>
            </a:r>
          </a:p>
        </p:txBody>
      </p:sp>
      <p:sp>
        <p:nvSpPr>
          <p:cNvPr id="5" name="Slide Number Placeholder 5"/>
          <p:cNvSpPr>
            <a:spLocks noGrp="1"/>
          </p:cNvSpPr>
          <p:nvPr>
            <p:ph type="sldNum" sz="quarter" idx="12"/>
          </p:nvPr>
        </p:nvSpPr>
        <p:spPr/>
        <p:txBody>
          <a:bodyPr/>
          <a:lstStyle/>
          <a:p>
            <a:pPr>
              <a:defRPr/>
            </a:pPr>
            <a:fld id="{84CC878E-5269-4EFD-B793-3128BFB8310A}" type="slidenum">
              <a:rPr lang="en-US"/>
              <a:pPr>
                <a:defRPr/>
              </a:pPr>
              <a:t>62</a:t>
            </a:fld>
            <a:endParaRPr lang="en-US" dirty="0"/>
          </a:p>
        </p:txBody>
      </p:sp>
      <p:sp>
        <p:nvSpPr>
          <p:cNvPr id="101379" name="Title 1"/>
          <p:cNvSpPr>
            <a:spLocks noGrp="1"/>
          </p:cNvSpPr>
          <p:nvPr>
            <p:ph type="title"/>
          </p:nvPr>
        </p:nvSpPr>
        <p:spPr/>
        <p:txBody>
          <a:bodyPr/>
          <a:lstStyle/>
          <a:p>
            <a:pPr marL="342900" indent="-342900" eaLnBrk="1" hangingPunct="1"/>
            <a:r>
              <a:rPr lang="en-US" sz="3200" dirty="0" err="1"/>
              <a:t>Vínculo</a:t>
            </a:r>
            <a:r>
              <a:rPr lang="en-US" sz="3200" dirty="0"/>
              <a:t> com outros </a:t>
            </a:r>
            <a:r>
              <a:rPr lang="en-US" sz="3200" dirty="0" err="1"/>
              <a:t>serviços</a:t>
            </a:r>
            <a:r>
              <a:rPr lang="en-US" sz="3200" dirty="0"/>
              <a:t> e </a:t>
            </a:r>
            <a:r>
              <a:rPr lang="en-US" sz="3200" dirty="0" err="1"/>
              <a:t>apoios</a:t>
            </a:r>
            <a:endParaRPr lang="en-US" sz="3200" dirty="0"/>
          </a:p>
        </p:txBody>
      </p:sp>
      <p:sp>
        <p:nvSpPr>
          <p:cNvPr id="101380" name="Content Placeholder 2"/>
          <p:cNvSpPr>
            <a:spLocks noGrp="1"/>
          </p:cNvSpPr>
          <p:nvPr>
            <p:ph idx="1"/>
          </p:nvPr>
        </p:nvSpPr>
        <p:spPr/>
        <p:txBody>
          <a:bodyPr/>
          <a:lstStyle/>
          <a:p>
            <a:pPr marL="0" indent="0"/>
            <a:r>
              <a:rPr lang="en-US" sz="2400" b="1" dirty="0"/>
              <a:t> </a:t>
            </a:r>
            <a:r>
              <a:rPr lang="en-US" sz="2400" dirty="0" err="1"/>
              <a:t>Pessoas</a:t>
            </a:r>
            <a:r>
              <a:rPr lang="en-US" sz="2400" dirty="0"/>
              <a:t> com </a:t>
            </a:r>
            <a:r>
              <a:rPr lang="en-US" sz="2400" dirty="0" err="1"/>
              <a:t>qualquer</a:t>
            </a:r>
            <a:r>
              <a:rPr lang="en-US" sz="2400" dirty="0"/>
              <a:t> </a:t>
            </a:r>
            <a:r>
              <a:rPr lang="en-US" sz="2400" dirty="0" err="1"/>
              <a:t>tipo</a:t>
            </a:r>
            <a:r>
              <a:rPr lang="en-US" sz="2400" dirty="0"/>
              <a:t> de </a:t>
            </a:r>
            <a:r>
              <a:rPr lang="en-US" sz="2400" dirty="0" err="1"/>
              <a:t>problema</a:t>
            </a:r>
            <a:r>
              <a:rPr lang="en-US" sz="2400" dirty="0"/>
              <a:t> com o </a:t>
            </a:r>
            <a:r>
              <a:rPr lang="en-US" sz="2400" dirty="0" err="1"/>
              <a:t>consumo</a:t>
            </a:r>
            <a:r>
              <a:rPr lang="en-US" sz="2400" dirty="0"/>
              <a:t> </a:t>
            </a:r>
            <a:r>
              <a:rPr lang="en-US" sz="2400" dirty="0" err="1"/>
              <a:t>podem</a:t>
            </a:r>
            <a:r>
              <a:rPr lang="en-US" sz="2400" dirty="0"/>
              <a:t> se </a:t>
            </a:r>
            <a:r>
              <a:rPr lang="en-US" sz="2400" dirty="0" err="1"/>
              <a:t>beneficiar</a:t>
            </a:r>
            <a:r>
              <a:rPr lang="en-US" sz="2400" dirty="0"/>
              <a:t> de</a:t>
            </a:r>
          </a:p>
          <a:p>
            <a:pPr marL="914400" lvl="1" indent="-514350"/>
            <a:r>
              <a:rPr lang="en-US" sz="2400" dirty="0" err="1"/>
              <a:t>Grupos</a:t>
            </a:r>
            <a:r>
              <a:rPr lang="en-US" sz="2400" dirty="0"/>
              <a:t> de auto-</a:t>
            </a:r>
            <a:r>
              <a:rPr lang="en-US" sz="2400" dirty="0" err="1"/>
              <a:t>ajuda</a:t>
            </a:r>
            <a:endParaRPr lang="en-US" sz="2400" dirty="0"/>
          </a:p>
          <a:p>
            <a:pPr marL="914400" lvl="1" indent="-514350"/>
            <a:r>
              <a:rPr lang="en-US" sz="2400" dirty="0"/>
              <a:t>CAPS-AD</a:t>
            </a:r>
          </a:p>
          <a:p>
            <a:pPr marL="914400" lvl="1" indent="-514350"/>
            <a:r>
              <a:rPr lang="en-US" sz="2400" dirty="0" err="1"/>
              <a:t>Apoio</a:t>
            </a:r>
            <a:r>
              <a:rPr lang="en-US" sz="2400" dirty="0"/>
              <a:t> dos </a:t>
            </a:r>
            <a:r>
              <a:rPr lang="en-US" sz="2400" dirty="0" err="1"/>
              <a:t>familiares</a:t>
            </a:r>
            <a:endParaRPr lang="en-US" sz="2400" dirty="0"/>
          </a:p>
          <a:p>
            <a:pPr marL="914400" lvl="1" indent="-514350"/>
            <a:r>
              <a:rPr lang="en-GB" sz="2400" dirty="0" err="1"/>
              <a:t>Serviços</a:t>
            </a:r>
            <a:r>
              <a:rPr lang="en-GB" sz="2400" dirty="0"/>
              <a:t> </a:t>
            </a:r>
            <a:r>
              <a:rPr lang="en-GB" sz="2400" dirty="0" err="1"/>
              <a:t>Sociais</a:t>
            </a:r>
            <a:r>
              <a:rPr lang="en-GB" sz="2400" dirty="0"/>
              <a:t> (</a:t>
            </a:r>
            <a:r>
              <a:rPr lang="en-GB" sz="2400" dirty="0" err="1"/>
              <a:t>moradia</a:t>
            </a:r>
            <a:r>
              <a:rPr lang="en-GB" sz="2400" dirty="0"/>
              <a:t> e </a:t>
            </a:r>
            <a:r>
              <a:rPr lang="en-GB" sz="2400" dirty="0" err="1"/>
              <a:t>emprego</a:t>
            </a:r>
            <a:r>
              <a:rPr lang="en-GB" sz="2400" dirty="0"/>
              <a:t>) –CRAS/CREAS</a:t>
            </a:r>
          </a:p>
          <a:p>
            <a:pPr marL="914400" lvl="1" indent="-514350"/>
            <a:r>
              <a:rPr lang="en-GB" sz="2400" dirty="0" err="1"/>
              <a:t>Outras</a:t>
            </a:r>
            <a:r>
              <a:rPr lang="en-GB" sz="2400" dirty="0"/>
              <a:t> </a:t>
            </a:r>
            <a:r>
              <a:rPr lang="en-GB" sz="2400" dirty="0" err="1"/>
              <a:t>pessoas</a:t>
            </a:r>
            <a:r>
              <a:rPr lang="en-GB" sz="2400" dirty="0"/>
              <a:t> da </a:t>
            </a:r>
            <a:r>
              <a:rPr lang="en-GB" sz="2400" dirty="0" err="1"/>
              <a:t>comunidade</a:t>
            </a:r>
            <a:endParaRPr lang="en-GB" sz="2400" dirty="0"/>
          </a:p>
          <a:p>
            <a:pPr lvl="2"/>
            <a:r>
              <a:rPr lang="en-GB" dirty="0"/>
              <a:t>E.g. </a:t>
            </a:r>
            <a:r>
              <a:rPr lang="en-GB" dirty="0" err="1"/>
              <a:t>líderes</a:t>
            </a:r>
            <a:r>
              <a:rPr lang="en-GB" dirty="0"/>
              <a:t> </a:t>
            </a:r>
            <a:r>
              <a:rPr lang="en-GB" dirty="0" err="1"/>
              <a:t>religiosos</a:t>
            </a:r>
            <a:r>
              <a:rPr lang="en-GB" dirty="0"/>
              <a:t>, </a:t>
            </a:r>
            <a:r>
              <a:rPr lang="en-GB" dirty="0" err="1"/>
              <a:t>líderes</a:t>
            </a:r>
            <a:r>
              <a:rPr lang="en-GB" dirty="0"/>
              <a:t> </a:t>
            </a:r>
            <a:r>
              <a:rPr lang="en-GB" dirty="0" err="1"/>
              <a:t>comunitários</a:t>
            </a:r>
            <a:endParaRPr lang="en-US" dirty="0"/>
          </a:p>
          <a:p>
            <a:pPr marL="0" indent="0"/>
            <a:endParaRPr lang="en-US" sz="2400" dirty="0"/>
          </a:p>
          <a:p>
            <a:pPr marL="0" indent="0"/>
            <a:r>
              <a:rPr lang="en-US" sz="2400" dirty="0"/>
              <a:t>O </a:t>
            </a:r>
            <a:r>
              <a:rPr lang="en-US" sz="2400" dirty="0" err="1"/>
              <a:t>que</a:t>
            </a:r>
            <a:r>
              <a:rPr lang="en-US" sz="2400" dirty="0"/>
              <a:t> </a:t>
            </a:r>
            <a:r>
              <a:rPr lang="en-US" sz="2400" dirty="0" err="1"/>
              <a:t>existe</a:t>
            </a:r>
            <a:r>
              <a:rPr lang="en-US" sz="2400" dirty="0"/>
              <a:t> </a:t>
            </a:r>
            <a:r>
              <a:rPr lang="en-US" sz="2400" dirty="0" err="1"/>
              <a:t>na</a:t>
            </a:r>
            <a:r>
              <a:rPr lang="en-US" sz="2400" dirty="0"/>
              <a:t> </a:t>
            </a:r>
            <a:r>
              <a:rPr lang="en-US" sz="2400" dirty="0" err="1"/>
              <a:t>sua</a:t>
            </a:r>
            <a:r>
              <a:rPr lang="en-US" sz="2400" dirty="0"/>
              <a:t> </a:t>
            </a:r>
            <a:r>
              <a:rPr lang="en-US" sz="2400" dirty="0" err="1"/>
              <a:t>comunidade</a:t>
            </a:r>
            <a:r>
              <a:rPr lang="en-US" sz="2400" dirty="0"/>
              <a:t>?</a:t>
            </a:r>
          </a:p>
        </p:txBody>
      </p:sp>
      <p:pic>
        <p:nvPicPr>
          <p:cNvPr id="6" name="Picture 4"/>
          <p:cNvPicPr>
            <a:picLocks noChangeAspect="1" noChangeArrowheads="1"/>
          </p:cNvPicPr>
          <p:nvPr/>
        </p:nvPicPr>
        <p:blipFill>
          <a:blip r:embed="rId3"/>
          <a:srcRect/>
          <a:stretch>
            <a:fillRect/>
          </a:stretch>
        </p:blipFill>
        <p:spPr bwMode="auto">
          <a:xfrm>
            <a:off x="0" y="5988962"/>
            <a:ext cx="792163" cy="652462"/>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dirty="0"/>
              <a:t>mhGAP-IG base course -  field test version 1.00 – May 2012</a:t>
            </a:r>
          </a:p>
        </p:txBody>
      </p:sp>
      <p:sp>
        <p:nvSpPr>
          <p:cNvPr id="5" name="Slide Number Placeholder 5"/>
          <p:cNvSpPr>
            <a:spLocks noGrp="1"/>
          </p:cNvSpPr>
          <p:nvPr>
            <p:ph type="sldNum" sz="quarter" idx="12"/>
          </p:nvPr>
        </p:nvSpPr>
        <p:spPr/>
        <p:txBody>
          <a:bodyPr/>
          <a:lstStyle/>
          <a:p>
            <a:pPr>
              <a:defRPr/>
            </a:pPr>
            <a:fld id="{2E7D9ED5-6073-4858-8781-75B909DE3CCD}" type="slidenum">
              <a:rPr lang="en-US"/>
              <a:pPr>
                <a:defRPr/>
              </a:pPr>
              <a:t>63</a:t>
            </a:fld>
            <a:endParaRPr lang="en-US" dirty="0"/>
          </a:p>
        </p:txBody>
      </p:sp>
      <p:sp>
        <p:nvSpPr>
          <p:cNvPr id="105475" name="Title 1"/>
          <p:cNvSpPr>
            <a:spLocks noGrp="1"/>
          </p:cNvSpPr>
          <p:nvPr>
            <p:ph type="title"/>
          </p:nvPr>
        </p:nvSpPr>
        <p:spPr/>
        <p:txBody>
          <a:bodyPr/>
          <a:lstStyle/>
          <a:p>
            <a:pPr eaLnBrk="1" hangingPunct="1"/>
            <a:r>
              <a:rPr lang="en-US" sz="3200" dirty="0" err="1"/>
              <a:t>Seguimento</a:t>
            </a:r>
            <a:endParaRPr lang="en-US" sz="3200" dirty="0"/>
          </a:p>
        </p:txBody>
      </p:sp>
      <p:sp>
        <p:nvSpPr>
          <p:cNvPr id="105476" name="Content Placeholder 2"/>
          <p:cNvSpPr>
            <a:spLocks noGrp="1"/>
          </p:cNvSpPr>
          <p:nvPr>
            <p:ph idx="1"/>
          </p:nvPr>
        </p:nvSpPr>
        <p:spPr/>
        <p:txBody>
          <a:bodyPr/>
          <a:lstStyle/>
          <a:p>
            <a:pPr eaLnBrk="1" hangingPunct="1"/>
            <a:r>
              <a:rPr lang="en-GB" sz="2400" dirty="0" err="1"/>
              <a:t>Tratar</a:t>
            </a:r>
            <a:r>
              <a:rPr lang="en-GB" sz="2400" dirty="0"/>
              <a:t> </a:t>
            </a:r>
            <a:r>
              <a:rPr lang="en-GB" sz="2400" dirty="0" err="1"/>
              <a:t>pessoas</a:t>
            </a:r>
            <a:r>
              <a:rPr lang="en-GB" sz="2400" dirty="0"/>
              <a:t> com </a:t>
            </a:r>
            <a:r>
              <a:rPr lang="en-GB" sz="2400" dirty="0" err="1"/>
              <a:t>transtornos</a:t>
            </a:r>
            <a:r>
              <a:rPr lang="en-GB" sz="2400" dirty="0"/>
              <a:t> </a:t>
            </a:r>
            <a:r>
              <a:rPr lang="en-GB" sz="2400" dirty="0" err="1"/>
              <a:t>por</a:t>
            </a:r>
            <a:r>
              <a:rPr lang="en-GB" sz="2400" dirty="0"/>
              <a:t> </a:t>
            </a:r>
            <a:r>
              <a:rPr lang="en-GB" sz="2400" dirty="0" err="1"/>
              <a:t>uso</a:t>
            </a:r>
            <a:r>
              <a:rPr lang="en-GB" sz="2400" dirty="0"/>
              <a:t> de </a:t>
            </a:r>
            <a:r>
              <a:rPr lang="en-GB" sz="2400" dirty="0" err="1"/>
              <a:t>álcool</a:t>
            </a:r>
            <a:r>
              <a:rPr lang="en-GB" sz="2400" dirty="0"/>
              <a:t> </a:t>
            </a:r>
            <a:r>
              <a:rPr lang="en-GB" sz="2400" dirty="0" err="1"/>
              <a:t>pode</a:t>
            </a:r>
            <a:r>
              <a:rPr lang="en-GB" sz="2400" dirty="0"/>
              <a:t> </a:t>
            </a:r>
            <a:r>
              <a:rPr lang="en-GB" sz="2400" dirty="0" err="1"/>
              <a:t>ser</a:t>
            </a:r>
            <a:r>
              <a:rPr lang="en-GB" sz="2400" dirty="0"/>
              <a:t> um </a:t>
            </a:r>
            <a:r>
              <a:rPr lang="en-GB" sz="2400" dirty="0" err="1"/>
              <a:t>longo</a:t>
            </a:r>
            <a:r>
              <a:rPr lang="en-GB" sz="2400" dirty="0"/>
              <a:t> </a:t>
            </a:r>
            <a:r>
              <a:rPr lang="en-GB" sz="2400" dirty="0" err="1"/>
              <a:t>processo</a:t>
            </a:r>
            <a:endParaRPr lang="en-GB" sz="2400" dirty="0"/>
          </a:p>
          <a:p>
            <a:pPr eaLnBrk="1" hangingPunct="1">
              <a:buFont typeface="Arial" charset="0"/>
              <a:buNone/>
            </a:pPr>
            <a:endParaRPr lang="en-US" sz="2400" dirty="0"/>
          </a:p>
          <a:p>
            <a:pPr eaLnBrk="1" hangingPunct="1"/>
            <a:r>
              <a:rPr lang="en-GB" sz="2400" dirty="0" err="1"/>
              <a:t>Pode</a:t>
            </a:r>
            <a:r>
              <a:rPr lang="en-GB" sz="2400" dirty="0"/>
              <a:t> </a:t>
            </a:r>
            <a:r>
              <a:rPr lang="en-GB" sz="2400" dirty="0" err="1"/>
              <a:t>levar</a:t>
            </a:r>
            <a:r>
              <a:rPr lang="en-GB" sz="2400" dirty="0"/>
              <a:t> tempo para a </a:t>
            </a:r>
            <a:r>
              <a:rPr lang="en-GB" sz="2400" dirty="0" err="1"/>
              <a:t>pessoa</a:t>
            </a:r>
            <a:r>
              <a:rPr lang="en-GB" sz="2400" dirty="0"/>
              <a:t> </a:t>
            </a:r>
            <a:r>
              <a:rPr lang="en-GB" sz="2400" dirty="0" err="1"/>
              <a:t>reconhecer</a:t>
            </a:r>
            <a:r>
              <a:rPr lang="en-GB" sz="2400" dirty="0"/>
              <a:t> </a:t>
            </a:r>
            <a:r>
              <a:rPr lang="en-GB" sz="2400" dirty="0" err="1"/>
              <a:t>que</a:t>
            </a:r>
            <a:r>
              <a:rPr lang="en-GB" sz="2400" dirty="0"/>
              <a:t> tem um </a:t>
            </a:r>
            <a:r>
              <a:rPr lang="en-GB" sz="2400" dirty="0" err="1"/>
              <a:t>problema</a:t>
            </a:r>
            <a:endParaRPr lang="en-GB" sz="2400" dirty="0"/>
          </a:p>
          <a:p>
            <a:pPr eaLnBrk="1" hangingPunct="1"/>
            <a:endParaRPr lang="en-GB" sz="2400" dirty="0"/>
          </a:p>
          <a:p>
            <a:pPr eaLnBrk="1" hangingPunct="1"/>
            <a:r>
              <a:rPr lang="en-GB" sz="2400" dirty="0" err="1"/>
              <a:t>Você</a:t>
            </a:r>
            <a:r>
              <a:rPr lang="en-GB" sz="2400" dirty="0"/>
              <a:t> </a:t>
            </a:r>
            <a:r>
              <a:rPr lang="en-GB" sz="2400" dirty="0" err="1"/>
              <a:t>precisa</a:t>
            </a:r>
            <a:r>
              <a:rPr lang="en-GB" sz="2400" dirty="0"/>
              <a:t> </a:t>
            </a:r>
            <a:r>
              <a:rPr lang="en-GB" sz="2400" dirty="0" err="1"/>
              <a:t>ser</a:t>
            </a:r>
            <a:r>
              <a:rPr lang="en-GB" sz="2400" dirty="0"/>
              <a:t> </a:t>
            </a:r>
            <a:r>
              <a:rPr lang="en-GB" sz="2400" dirty="0" err="1"/>
              <a:t>paciente</a:t>
            </a:r>
            <a:r>
              <a:rPr lang="en-GB" sz="2400" dirty="0"/>
              <a:t> e </a:t>
            </a:r>
            <a:r>
              <a:rPr lang="en-GB" sz="2400" dirty="0" err="1"/>
              <a:t>entender</a:t>
            </a:r>
            <a:r>
              <a:rPr lang="en-GB" sz="2400" dirty="0"/>
              <a:t> </a:t>
            </a:r>
            <a:r>
              <a:rPr lang="en-GB" sz="2400" dirty="0" err="1"/>
              <a:t>que</a:t>
            </a:r>
            <a:r>
              <a:rPr lang="en-GB" sz="2400" dirty="0"/>
              <a:t> as </a:t>
            </a:r>
            <a:r>
              <a:rPr lang="en-GB" sz="2400" dirty="0" err="1"/>
              <a:t>recaídas</a:t>
            </a:r>
            <a:r>
              <a:rPr lang="en-GB" sz="2400" dirty="0"/>
              <a:t> </a:t>
            </a:r>
            <a:r>
              <a:rPr lang="en-GB" sz="2400" dirty="0" err="1"/>
              <a:t>são</a:t>
            </a:r>
            <a:r>
              <a:rPr lang="en-GB" sz="2400" dirty="0"/>
              <a:t> parte do </a:t>
            </a:r>
            <a:r>
              <a:rPr lang="en-GB" sz="2400" dirty="0" err="1"/>
              <a:t>processo</a:t>
            </a:r>
            <a:r>
              <a:rPr lang="en-GB" sz="2400" dirty="0"/>
              <a:t>; a </a:t>
            </a:r>
            <a:r>
              <a:rPr lang="en-GB" sz="2400" dirty="0" err="1"/>
              <a:t>recuperação</a:t>
            </a:r>
            <a:r>
              <a:rPr lang="en-GB" sz="2400" dirty="0"/>
              <a:t> </a:t>
            </a:r>
            <a:r>
              <a:rPr lang="en-GB" sz="2400" dirty="0" err="1"/>
              <a:t>vem</a:t>
            </a:r>
            <a:r>
              <a:rPr lang="en-GB" sz="2400" dirty="0"/>
              <a:t> com o tempo</a:t>
            </a:r>
          </a:p>
          <a:p>
            <a:pPr eaLnBrk="1" hangingPunct="1"/>
            <a:endParaRPr lang="en-GB" sz="2400" dirty="0"/>
          </a:p>
          <a:p>
            <a:pPr eaLnBrk="1" hangingPunct="1"/>
            <a:r>
              <a:rPr lang="en-GB" sz="2400" dirty="0"/>
              <a:t>É </a:t>
            </a:r>
            <a:r>
              <a:rPr lang="en-GB" sz="2400" dirty="0" err="1"/>
              <a:t>importante</a:t>
            </a:r>
            <a:r>
              <a:rPr lang="en-GB" sz="2400" dirty="0"/>
              <a:t> </a:t>
            </a:r>
            <a:r>
              <a:rPr lang="en-GB" sz="2400" dirty="0" err="1"/>
              <a:t>marcar</a:t>
            </a:r>
            <a:r>
              <a:rPr lang="en-GB" sz="2400" dirty="0"/>
              <a:t> </a:t>
            </a:r>
            <a:r>
              <a:rPr lang="en-GB" sz="2400" dirty="0" err="1"/>
              <a:t>retornos</a:t>
            </a:r>
            <a:r>
              <a:rPr lang="en-GB" sz="2400" dirty="0"/>
              <a:t> </a:t>
            </a:r>
            <a:r>
              <a:rPr lang="en-GB" sz="2400" dirty="0" err="1"/>
              <a:t>regulares</a:t>
            </a:r>
            <a:endParaRPr lang="en-US" sz="2400" dirty="0"/>
          </a:p>
          <a:p>
            <a:pPr eaLnBrk="1" hangingPunct="1">
              <a:buFont typeface="Arial" charset="0"/>
              <a:buNone/>
            </a:pPr>
            <a:endParaRPr lang="en-US" sz="24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dirty="0"/>
              <a:t>mhGAP-IG base course -  field test version 1.00 – May 2012</a:t>
            </a:r>
          </a:p>
        </p:txBody>
      </p:sp>
      <p:sp>
        <p:nvSpPr>
          <p:cNvPr id="5" name="Slide Number Placeholder 5"/>
          <p:cNvSpPr>
            <a:spLocks noGrp="1"/>
          </p:cNvSpPr>
          <p:nvPr>
            <p:ph type="sldNum" sz="quarter" idx="12"/>
          </p:nvPr>
        </p:nvSpPr>
        <p:spPr/>
        <p:txBody>
          <a:bodyPr/>
          <a:lstStyle/>
          <a:p>
            <a:pPr>
              <a:defRPr/>
            </a:pPr>
            <a:fld id="{347430BE-288A-4309-95B3-9AB124DB92BD}" type="slidenum">
              <a:rPr lang="en-US"/>
              <a:pPr>
                <a:defRPr/>
              </a:pPr>
              <a:t>64</a:t>
            </a:fld>
            <a:endParaRPr lang="en-US" dirty="0"/>
          </a:p>
        </p:txBody>
      </p:sp>
      <p:sp>
        <p:nvSpPr>
          <p:cNvPr id="107523" name="Title 1"/>
          <p:cNvSpPr>
            <a:spLocks noGrp="1"/>
          </p:cNvSpPr>
          <p:nvPr>
            <p:ph type="title"/>
          </p:nvPr>
        </p:nvSpPr>
        <p:spPr/>
        <p:txBody>
          <a:bodyPr/>
          <a:lstStyle/>
          <a:p>
            <a:pPr eaLnBrk="1" hangingPunct="1"/>
            <a:r>
              <a:rPr lang="en-US" sz="3200" dirty="0"/>
              <a:t>O </a:t>
            </a:r>
            <a:r>
              <a:rPr lang="en-US" sz="3200" dirty="0" err="1"/>
              <a:t>que</a:t>
            </a:r>
            <a:r>
              <a:rPr lang="en-US" sz="3200" dirty="0"/>
              <a:t> </a:t>
            </a:r>
            <a:r>
              <a:rPr lang="en-US" sz="3200" dirty="0" err="1"/>
              <a:t>fazer</a:t>
            </a:r>
            <a:r>
              <a:rPr lang="en-US" sz="3200" dirty="0"/>
              <a:t> no </a:t>
            </a:r>
            <a:r>
              <a:rPr lang="en-US" sz="3200" dirty="0" err="1"/>
              <a:t>seguimento</a:t>
            </a:r>
            <a:r>
              <a:rPr lang="en-US" sz="3200" dirty="0"/>
              <a:t>?</a:t>
            </a:r>
          </a:p>
        </p:txBody>
      </p:sp>
      <p:sp>
        <p:nvSpPr>
          <p:cNvPr id="107524" name="Content Placeholder 2"/>
          <p:cNvSpPr>
            <a:spLocks noGrp="1"/>
          </p:cNvSpPr>
          <p:nvPr>
            <p:ph idx="1"/>
          </p:nvPr>
        </p:nvSpPr>
        <p:spPr/>
        <p:txBody>
          <a:bodyPr/>
          <a:lstStyle/>
          <a:p>
            <a:pPr eaLnBrk="1" hangingPunct="1">
              <a:lnSpc>
                <a:spcPct val="90000"/>
              </a:lnSpc>
            </a:pPr>
            <a:r>
              <a:rPr lang="en-US" sz="2400" dirty="0" err="1"/>
              <a:t>Reavaliar</a:t>
            </a:r>
            <a:r>
              <a:rPr lang="en-US" sz="2400" dirty="0"/>
              <a:t> o </a:t>
            </a:r>
            <a:r>
              <a:rPr lang="en-US" sz="2400" dirty="0" err="1"/>
              <a:t>consumo</a:t>
            </a:r>
            <a:r>
              <a:rPr lang="en-US" sz="2400" dirty="0"/>
              <a:t> e </a:t>
            </a:r>
            <a:r>
              <a:rPr lang="en-US" sz="2400" dirty="0" err="1"/>
              <a:t>seu</a:t>
            </a:r>
            <a:r>
              <a:rPr lang="en-US" sz="2400" dirty="0"/>
              <a:t> </a:t>
            </a:r>
            <a:r>
              <a:rPr lang="en-US" sz="2400" dirty="0" err="1"/>
              <a:t>impacto</a:t>
            </a:r>
            <a:r>
              <a:rPr lang="en-US" sz="2400" dirty="0"/>
              <a:t> </a:t>
            </a:r>
            <a:r>
              <a:rPr lang="en-US" sz="2400" dirty="0" err="1"/>
              <a:t>na</a:t>
            </a:r>
            <a:r>
              <a:rPr lang="en-US" sz="2400" dirty="0"/>
              <a:t> </a:t>
            </a:r>
            <a:r>
              <a:rPr lang="en-US" sz="2400" dirty="0" err="1"/>
              <a:t>vida</a:t>
            </a:r>
            <a:r>
              <a:rPr lang="en-US" sz="2400" dirty="0"/>
              <a:t> da </a:t>
            </a:r>
            <a:r>
              <a:rPr lang="en-US" sz="2400" dirty="0" err="1"/>
              <a:t>pessoa</a:t>
            </a:r>
            <a:r>
              <a:rPr lang="en-US" sz="2400" dirty="0"/>
              <a:t> </a:t>
            </a:r>
          </a:p>
          <a:p>
            <a:pPr eaLnBrk="1" hangingPunct="1">
              <a:lnSpc>
                <a:spcPct val="90000"/>
              </a:lnSpc>
            </a:pPr>
            <a:endParaRPr lang="en-US" sz="2400" dirty="0"/>
          </a:p>
          <a:p>
            <a:pPr eaLnBrk="1" hangingPunct="1">
              <a:lnSpc>
                <a:spcPct val="90000"/>
              </a:lnSpc>
            </a:pPr>
            <a:r>
              <a:rPr lang="en-US" sz="2400" dirty="0" err="1"/>
              <a:t>Reavaliar</a:t>
            </a:r>
            <a:r>
              <a:rPr lang="en-US" sz="2400" dirty="0"/>
              <a:t> o </a:t>
            </a:r>
            <a:r>
              <a:rPr lang="en-US" sz="2400" dirty="0" err="1"/>
              <a:t>impacto</a:t>
            </a:r>
            <a:r>
              <a:rPr lang="en-US" sz="2400" dirty="0"/>
              <a:t> </a:t>
            </a:r>
            <a:r>
              <a:rPr lang="en-US" sz="2400" dirty="0" err="1"/>
              <a:t>na</a:t>
            </a:r>
            <a:r>
              <a:rPr lang="en-US" sz="2400" dirty="0"/>
              <a:t> </a:t>
            </a:r>
            <a:r>
              <a:rPr lang="en-US" sz="2400" dirty="0" err="1"/>
              <a:t>saude</a:t>
            </a:r>
            <a:r>
              <a:rPr lang="en-US" sz="2400" dirty="0"/>
              <a:t> </a:t>
            </a:r>
            <a:r>
              <a:rPr lang="en-US" sz="2400" dirty="0" err="1"/>
              <a:t>fisica</a:t>
            </a:r>
            <a:r>
              <a:rPr lang="en-US" sz="2400" dirty="0"/>
              <a:t> da </a:t>
            </a:r>
            <a:r>
              <a:rPr lang="en-US" sz="2400" dirty="0" err="1"/>
              <a:t>pessoa</a:t>
            </a:r>
            <a:endParaRPr lang="en-US" sz="2400" dirty="0"/>
          </a:p>
          <a:p>
            <a:pPr eaLnBrk="1" hangingPunct="1">
              <a:lnSpc>
                <a:spcPct val="90000"/>
              </a:lnSpc>
            </a:pPr>
            <a:endParaRPr lang="en-US" sz="2400" dirty="0"/>
          </a:p>
          <a:p>
            <a:pPr eaLnBrk="1" hangingPunct="1">
              <a:lnSpc>
                <a:spcPct val="90000"/>
              </a:lnSpc>
            </a:pPr>
            <a:r>
              <a:rPr lang="en-US" sz="2400" dirty="0"/>
              <a:t>Continue a </a:t>
            </a:r>
            <a:r>
              <a:rPr lang="en-US" sz="2400" dirty="0" err="1"/>
              <a:t>fazer</a:t>
            </a:r>
            <a:r>
              <a:rPr lang="en-US" sz="2400" dirty="0"/>
              <a:t> a </a:t>
            </a:r>
            <a:r>
              <a:rPr lang="en-US" sz="2400" dirty="0" err="1"/>
              <a:t>intervenção</a:t>
            </a:r>
            <a:r>
              <a:rPr lang="en-US" sz="2400" dirty="0"/>
              <a:t> breve</a:t>
            </a:r>
          </a:p>
          <a:p>
            <a:pPr lvl="1" eaLnBrk="1" hangingPunct="1">
              <a:lnSpc>
                <a:spcPct val="90000"/>
              </a:lnSpc>
            </a:pPr>
            <a:r>
              <a:rPr lang="en-US" sz="2400" dirty="0" err="1"/>
              <a:t>Reavalie</a:t>
            </a:r>
            <a:r>
              <a:rPr lang="en-US" sz="2400" dirty="0"/>
              <a:t> a </a:t>
            </a:r>
            <a:r>
              <a:rPr lang="en-US" sz="2400" dirty="0" err="1"/>
              <a:t>atitude</a:t>
            </a:r>
            <a:r>
              <a:rPr lang="en-US" sz="2400" dirty="0"/>
              <a:t> da </a:t>
            </a:r>
            <a:r>
              <a:rPr lang="en-US" sz="2400" dirty="0" err="1"/>
              <a:t>pessoa</a:t>
            </a:r>
            <a:r>
              <a:rPr lang="en-US" sz="2400" dirty="0"/>
              <a:t> com </a:t>
            </a:r>
            <a:r>
              <a:rPr lang="en-US" sz="2400" dirty="0" err="1"/>
              <a:t>relação</a:t>
            </a:r>
            <a:r>
              <a:rPr lang="en-US" sz="2400" dirty="0"/>
              <a:t> </a:t>
            </a:r>
            <a:r>
              <a:rPr lang="en-US" sz="2400" dirty="0" err="1"/>
              <a:t>ao</a:t>
            </a:r>
            <a:r>
              <a:rPr lang="en-US" sz="2400" dirty="0"/>
              <a:t> </a:t>
            </a:r>
            <a:r>
              <a:rPr lang="en-US" sz="2400" dirty="0" err="1"/>
              <a:t>álcool</a:t>
            </a:r>
            <a:r>
              <a:rPr lang="en-US" sz="2400" dirty="0"/>
              <a:t> e </a:t>
            </a:r>
            <a:r>
              <a:rPr lang="en-US" sz="2400" dirty="0" err="1"/>
              <a:t>ofereça</a:t>
            </a:r>
            <a:r>
              <a:rPr lang="en-US" sz="2400" dirty="0"/>
              <a:t> </a:t>
            </a:r>
            <a:r>
              <a:rPr lang="en-US" sz="2400" dirty="0" err="1"/>
              <a:t>aconselhamento</a:t>
            </a:r>
            <a:r>
              <a:rPr lang="en-US" sz="2400" dirty="0"/>
              <a:t> e </a:t>
            </a:r>
            <a:r>
              <a:rPr lang="en-US" sz="2400" dirty="0" err="1"/>
              <a:t>serviços</a:t>
            </a:r>
            <a:r>
              <a:rPr lang="en-US" sz="2400" dirty="0"/>
              <a:t>  </a:t>
            </a:r>
          </a:p>
          <a:p>
            <a:pPr lvl="1" eaLnBrk="1" hangingPunct="1"/>
            <a:r>
              <a:rPr lang="en-US" sz="2400" dirty="0" err="1"/>
              <a:t>Considere</a:t>
            </a:r>
            <a:r>
              <a:rPr lang="en-US" sz="2400" dirty="0"/>
              <a:t> </a:t>
            </a:r>
            <a:r>
              <a:rPr lang="en-US" sz="2400" dirty="0" err="1"/>
              <a:t>referir</a:t>
            </a:r>
            <a:r>
              <a:rPr lang="en-US" sz="2400" dirty="0"/>
              <a:t> a um </a:t>
            </a:r>
            <a:r>
              <a:rPr lang="en-US" sz="2400" dirty="0" err="1"/>
              <a:t>especialista</a:t>
            </a:r>
            <a:r>
              <a:rPr lang="en-US" sz="2400" dirty="0"/>
              <a:t> se a </a:t>
            </a:r>
            <a:r>
              <a:rPr lang="en-US" sz="2400" dirty="0" err="1"/>
              <a:t>pessoa</a:t>
            </a:r>
            <a:r>
              <a:rPr lang="en-US" sz="2400" dirty="0"/>
              <a:t> </a:t>
            </a:r>
            <a:r>
              <a:rPr lang="en-US" sz="2400" dirty="0" err="1"/>
              <a:t>está</a:t>
            </a:r>
            <a:r>
              <a:rPr lang="en-US" sz="2400" dirty="0"/>
              <a:t> </a:t>
            </a:r>
            <a:r>
              <a:rPr lang="en-US" sz="2400" dirty="0" err="1"/>
              <a:t>colocando</a:t>
            </a:r>
            <a:r>
              <a:rPr lang="en-US" sz="2400" dirty="0"/>
              <a:t> </a:t>
            </a:r>
            <a:r>
              <a:rPr lang="en-US" sz="2400" dirty="0" err="1"/>
              <a:t>outras</a:t>
            </a:r>
            <a:r>
              <a:rPr lang="en-US" sz="2400" dirty="0"/>
              <a:t> </a:t>
            </a:r>
            <a:r>
              <a:rPr lang="en-US" sz="2400" dirty="0" err="1"/>
              <a:t>pessoas</a:t>
            </a:r>
            <a:r>
              <a:rPr lang="en-US" sz="2400" dirty="0"/>
              <a:t> </a:t>
            </a:r>
            <a:r>
              <a:rPr lang="en-US" sz="2400" dirty="0" err="1"/>
              <a:t>em</a:t>
            </a:r>
            <a:r>
              <a:rPr lang="en-US" sz="2400" dirty="0"/>
              <a:t> </a:t>
            </a:r>
            <a:r>
              <a:rPr lang="en-US" sz="2400" dirty="0" err="1"/>
              <a:t>perigo</a:t>
            </a:r>
            <a:r>
              <a:rPr lang="en-US" sz="2400" dirty="0"/>
              <a:t> (e.g., </a:t>
            </a:r>
            <a:r>
              <a:rPr lang="en-US" sz="2400" dirty="0" err="1"/>
              <a:t>violência</a:t>
            </a:r>
            <a:r>
              <a:rPr lang="en-US" sz="2400" dirty="0"/>
              <a:t> </a:t>
            </a:r>
            <a:r>
              <a:rPr lang="en-US" sz="2400" dirty="0" err="1"/>
              <a:t>doméstica</a:t>
            </a:r>
            <a:r>
              <a:rPr lang="en-US" sz="2400" dirty="0"/>
              <a:t>, </a:t>
            </a:r>
            <a:r>
              <a:rPr lang="en-US" sz="2400" dirty="0" err="1"/>
              <a:t>negligência</a:t>
            </a:r>
            <a:r>
              <a:rPr lang="en-US" sz="2400" dirty="0"/>
              <a:t>, </a:t>
            </a:r>
            <a:r>
              <a:rPr lang="en-US" sz="2400" dirty="0" err="1"/>
              <a:t>dirigir</a:t>
            </a:r>
            <a:r>
              <a:rPr lang="en-US" sz="2400" dirty="0"/>
              <a:t> </a:t>
            </a:r>
            <a:r>
              <a:rPr lang="en-US" sz="2400" dirty="0" err="1"/>
              <a:t>embriagado</a:t>
            </a:r>
            <a:r>
              <a:rPr lang="en-US" sz="2400" dirty="0"/>
              <a:t>)</a:t>
            </a:r>
          </a:p>
          <a:p>
            <a:pPr eaLnBrk="1" hangingPunct="1">
              <a:lnSpc>
                <a:spcPct val="90000"/>
              </a:lnSpc>
            </a:pPr>
            <a:endParaRPr lang="en-US" sz="240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dirty="0"/>
              <a:t>mhGAP-IG base course -  field test version 1.00 – May 2012</a:t>
            </a:r>
          </a:p>
        </p:txBody>
      </p:sp>
      <p:sp>
        <p:nvSpPr>
          <p:cNvPr id="5" name="Slide Number Placeholder 5"/>
          <p:cNvSpPr>
            <a:spLocks noGrp="1"/>
          </p:cNvSpPr>
          <p:nvPr>
            <p:ph type="sldNum" sz="quarter" idx="12"/>
          </p:nvPr>
        </p:nvSpPr>
        <p:spPr/>
        <p:txBody>
          <a:bodyPr/>
          <a:lstStyle/>
          <a:p>
            <a:pPr>
              <a:defRPr/>
            </a:pPr>
            <a:fld id="{17AB472D-5F71-4759-962E-E9C4958B71AD}" type="slidenum">
              <a:rPr lang="en-US"/>
              <a:pPr>
                <a:defRPr/>
              </a:pPr>
              <a:t>65</a:t>
            </a:fld>
            <a:endParaRPr lang="en-US" dirty="0"/>
          </a:p>
        </p:txBody>
      </p:sp>
      <p:sp>
        <p:nvSpPr>
          <p:cNvPr id="109571" name="Title 1"/>
          <p:cNvSpPr>
            <a:spLocks noGrp="1"/>
          </p:cNvSpPr>
          <p:nvPr>
            <p:ph type="title" idx="4294967295"/>
          </p:nvPr>
        </p:nvSpPr>
        <p:spPr>
          <a:xfrm>
            <a:off x="3175" y="0"/>
            <a:ext cx="9144000" cy="1143000"/>
          </a:xfrm>
        </p:spPr>
        <p:txBody>
          <a:bodyPr/>
          <a:lstStyle/>
          <a:p>
            <a:pPr eaLnBrk="1" hangingPunct="1"/>
            <a:r>
              <a:rPr lang="en-US" sz="3200" dirty="0" err="1"/>
              <a:t>Perguntas</a:t>
            </a:r>
            <a:endParaRPr lang="en-US" sz="3200" dirty="0"/>
          </a:p>
        </p:txBody>
      </p:sp>
      <p:sp>
        <p:nvSpPr>
          <p:cNvPr id="109572" name="Content Placeholder 2"/>
          <p:cNvSpPr>
            <a:spLocks noGrp="1"/>
          </p:cNvSpPr>
          <p:nvPr>
            <p:ph sz="quarter" idx="4294967295"/>
          </p:nvPr>
        </p:nvSpPr>
        <p:spPr>
          <a:xfrm>
            <a:off x="611188" y="1700213"/>
            <a:ext cx="8153400" cy="4495800"/>
          </a:xfrm>
        </p:spPr>
        <p:txBody>
          <a:bodyPr/>
          <a:lstStyle/>
          <a:p>
            <a:pPr eaLnBrk="1" hangingPunct="1">
              <a:buSzPct val="70000"/>
            </a:pPr>
            <a:r>
              <a:rPr lang="en-US" sz="2400" dirty="0" err="1"/>
              <a:t>Você</a:t>
            </a:r>
            <a:r>
              <a:rPr lang="en-US" sz="2400" dirty="0"/>
              <a:t> </a:t>
            </a:r>
            <a:r>
              <a:rPr lang="en-US" sz="2400" dirty="0" err="1"/>
              <a:t>gostaria</a:t>
            </a:r>
            <a:r>
              <a:rPr lang="en-US" sz="2400" dirty="0"/>
              <a:t> de </a:t>
            </a:r>
            <a:r>
              <a:rPr lang="en-US" sz="2400" dirty="0" err="1"/>
              <a:t>fazer</a:t>
            </a:r>
            <a:r>
              <a:rPr lang="en-US" sz="2400" dirty="0"/>
              <a:t> </a:t>
            </a:r>
            <a:r>
              <a:rPr lang="en-US" sz="2400" dirty="0" err="1"/>
              <a:t>comentários</a:t>
            </a:r>
            <a:r>
              <a:rPr lang="en-US" sz="2400" dirty="0"/>
              <a:t> </a:t>
            </a:r>
            <a:r>
              <a:rPr lang="en-US" sz="2400" dirty="0" err="1"/>
              <a:t>sobre</a:t>
            </a:r>
            <a:r>
              <a:rPr lang="en-US" sz="2400" dirty="0"/>
              <a:t> o material?</a:t>
            </a:r>
          </a:p>
          <a:p>
            <a:pPr eaLnBrk="1" hangingPunct="1">
              <a:buSzPct val="70000"/>
            </a:pPr>
            <a:endParaRPr lang="en-US" sz="2400" dirty="0"/>
          </a:p>
          <a:p>
            <a:pPr eaLnBrk="1" hangingPunct="1">
              <a:buSzPct val="70000"/>
            </a:pPr>
            <a:r>
              <a:rPr lang="en-US" sz="2400" dirty="0" err="1"/>
              <a:t>Algo</a:t>
            </a:r>
            <a:r>
              <a:rPr lang="en-US" sz="2400" dirty="0"/>
              <a:t> </a:t>
            </a:r>
            <a:r>
              <a:rPr lang="en-US" sz="2400" dirty="0" err="1"/>
              <a:t>foi</a:t>
            </a:r>
            <a:r>
              <a:rPr lang="en-US" sz="2400" dirty="0"/>
              <a:t> </a:t>
            </a:r>
            <a:r>
              <a:rPr lang="en-US" sz="2400" dirty="0" err="1"/>
              <a:t>discutido</a:t>
            </a:r>
            <a:r>
              <a:rPr lang="en-US" sz="2400" dirty="0"/>
              <a:t> </a:t>
            </a:r>
            <a:r>
              <a:rPr lang="en-US" sz="2400" dirty="0" err="1"/>
              <a:t>que</a:t>
            </a:r>
            <a:r>
              <a:rPr lang="en-US" sz="2400" dirty="0"/>
              <a:t> </a:t>
            </a:r>
            <a:r>
              <a:rPr lang="en-US" sz="2400" dirty="0" err="1"/>
              <a:t>você</a:t>
            </a:r>
            <a:r>
              <a:rPr lang="en-US" sz="2400" dirty="0"/>
              <a:t> </a:t>
            </a:r>
            <a:r>
              <a:rPr lang="en-US" sz="2400" dirty="0" err="1"/>
              <a:t>não</a:t>
            </a:r>
            <a:r>
              <a:rPr lang="en-US" sz="2400" dirty="0"/>
              <a:t> </a:t>
            </a:r>
            <a:r>
              <a:rPr lang="en-US" sz="2400" dirty="0" err="1"/>
              <a:t>concordou</a:t>
            </a:r>
            <a:r>
              <a:rPr lang="en-US" sz="2400" dirty="0"/>
              <a:t>?</a:t>
            </a:r>
          </a:p>
          <a:p>
            <a:pPr eaLnBrk="1" hangingPunct="1">
              <a:buSzPct val="70000"/>
            </a:pPr>
            <a:endParaRPr lang="en-US" sz="2400" dirty="0"/>
          </a:p>
          <a:p>
            <a:pPr eaLnBrk="1" hangingPunct="1">
              <a:buSzPct val="70000"/>
            </a:pPr>
            <a:r>
              <a:rPr lang="en-US" sz="2400" dirty="0" err="1"/>
              <a:t>Algo</a:t>
            </a:r>
            <a:r>
              <a:rPr lang="en-US" sz="2400" dirty="0"/>
              <a:t> </a:t>
            </a:r>
            <a:r>
              <a:rPr lang="en-US" sz="2400" dirty="0" err="1"/>
              <a:t>foi</a:t>
            </a:r>
            <a:r>
              <a:rPr lang="en-US" sz="2400" dirty="0"/>
              <a:t> </a:t>
            </a:r>
            <a:r>
              <a:rPr lang="en-US" sz="2400" dirty="0" err="1"/>
              <a:t>discutido</a:t>
            </a:r>
            <a:r>
              <a:rPr lang="en-US" sz="2400" dirty="0"/>
              <a:t> </a:t>
            </a:r>
            <a:r>
              <a:rPr lang="en-US" sz="2400" dirty="0" err="1"/>
              <a:t>que</a:t>
            </a:r>
            <a:r>
              <a:rPr lang="en-US" sz="2400" dirty="0"/>
              <a:t> </a:t>
            </a:r>
            <a:r>
              <a:rPr lang="en-US" sz="2400" dirty="0" err="1"/>
              <a:t>você</a:t>
            </a:r>
            <a:r>
              <a:rPr lang="en-US" sz="2400" dirty="0"/>
              <a:t> </a:t>
            </a:r>
            <a:r>
              <a:rPr lang="en-US" sz="2400" dirty="0" err="1"/>
              <a:t>não</a:t>
            </a:r>
            <a:r>
              <a:rPr lang="en-US" sz="2400" dirty="0"/>
              <a:t> </a:t>
            </a:r>
            <a:r>
              <a:rPr lang="en-US" sz="2400" dirty="0" err="1"/>
              <a:t>entendeu</a:t>
            </a:r>
            <a:r>
              <a:rPr lang="en-US" sz="2400" dirty="0"/>
              <a:t>?</a:t>
            </a:r>
          </a:p>
          <a:p>
            <a:pPr eaLnBrk="1" hangingPunct="1">
              <a:buSzPct val="70000"/>
            </a:pPr>
            <a:endParaRPr lang="en-US" sz="2400" dirty="0"/>
          </a:p>
          <a:p>
            <a:pPr eaLnBrk="1" hangingPunct="1"/>
            <a:endParaRPr lang="en-US" sz="270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dirty="0"/>
              <a:t>mhGAP-IG base course -  field test version 1.00 – May 2012</a:t>
            </a:r>
          </a:p>
        </p:txBody>
      </p:sp>
      <p:sp>
        <p:nvSpPr>
          <p:cNvPr id="5" name="Slide Number Placeholder 5"/>
          <p:cNvSpPr>
            <a:spLocks noGrp="1"/>
          </p:cNvSpPr>
          <p:nvPr>
            <p:ph type="sldNum" sz="quarter" idx="12"/>
          </p:nvPr>
        </p:nvSpPr>
        <p:spPr/>
        <p:txBody>
          <a:bodyPr/>
          <a:lstStyle/>
          <a:p>
            <a:pPr>
              <a:defRPr/>
            </a:pPr>
            <a:fld id="{A3438C19-1276-4C65-B7EA-D600C86E9F59}" type="slidenum">
              <a:rPr lang="en-US"/>
              <a:pPr>
                <a:defRPr/>
              </a:pPr>
              <a:t>66</a:t>
            </a:fld>
            <a:endParaRPr lang="en-US" dirty="0"/>
          </a:p>
        </p:txBody>
      </p:sp>
      <p:sp>
        <p:nvSpPr>
          <p:cNvPr id="111619" name="Title 1"/>
          <p:cNvSpPr>
            <a:spLocks noGrp="1"/>
          </p:cNvSpPr>
          <p:nvPr>
            <p:ph type="title"/>
          </p:nvPr>
        </p:nvSpPr>
        <p:spPr/>
        <p:txBody>
          <a:bodyPr/>
          <a:lstStyle/>
          <a:p>
            <a:pPr eaLnBrk="1" hangingPunct="1"/>
            <a:r>
              <a:rPr lang="en-US" sz="3200" dirty="0" err="1"/>
              <a:t>Mensagens</a:t>
            </a:r>
            <a:r>
              <a:rPr lang="en-US" sz="3200" dirty="0"/>
              <a:t> Chaves</a:t>
            </a:r>
          </a:p>
        </p:txBody>
      </p:sp>
      <p:sp>
        <p:nvSpPr>
          <p:cNvPr id="111620" name="Content Placeholder 2"/>
          <p:cNvSpPr>
            <a:spLocks noGrp="1"/>
          </p:cNvSpPr>
          <p:nvPr>
            <p:ph idx="1"/>
          </p:nvPr>
        </p:nvSpPr>
        <p:spPr>
          <a:xfrm>
            <a:off x="457200" y="1025236"/>
            <a:ext cx="8229600" cy="5606473"/>
          </a:xfrm>
        </p:spPr>
        <p:txBody>
          <a:bodyPr/>
          <a:lstStyle/>
          <a:p>
            <a:pPr eaLnBrk="1" hangingPunct="1">
              <a:lnSpc>
                <a:spcPct val="120000"/>
              </a:lnSpc>
            </a:pPr>
            <a:r>
              <a:rPr lang="en-US" sz="2400" dirty="0"/>
              <a:t>O </a:t>
            </a:r>
            <a:r>
              <a:rPr lang="en-US" sz="2400" dirty="0" err="1"/>
              <a:t>uso</a:t>
            </a:r>
            <a:r>
              <a:rPr lang="en-US" sz="2400" dirty="0"/>
              <a:t> de álcool </a:t>
            </a:r>
            <a:r>
              <a:rPr lang="en-US" sz="2400" dirty="0" err="1"/>
              <a:t>está</a:t>
            </a:r>
            <a:r>
              <a:rPr lang="en-US" sz="2400" dirty="0"/>
              <a:t> </a:t>
            </a:r>
            <a:r>
              <a:rPr lang="en-US" sz="2400" dirty="0" err="1"/>
              <a:t>associado</a:t>
            </a:r>
            <a:r>
              <a:rPr lang="en-US" sz="2400" dirty="0"/>
              <a:t> a </a:t>
            </a:r>
            <a:r>
              <a:rPr lang="en-US" sz="2400" dirty="0" err="1"/>
              <a:t>problemas</a:t>
            </a:r>
            <a:r>
              <a:rPr lang="en-US" sz="2400" dirty="0"/>
              <a:t> </a:t>
            </a:r>
            <a:r>
              <a:rPr lang="en-US" sz="2400" dirty="0" err="1"/>
              <a:t>sociais</a:t>
            </a:r>
            <a:r>
              <a:rPr lang="en-US" sz="2400" dirty="0"/>
              <a:t> e de saúde</a:t>
            </a:r>
          </a:p>
          <a:p>
            <a:pPr eaLnBrk="1" hangingPunct="1">
              <a:lnSpc>
                <a:spcPct val="120000"/>
              </a:lnSpc>
            </a:pPr>
            <a:r>
              <a:rPr lang="en-US" sz="2400" dirty="0" err="1"/>
              <a:t>Todos</a:t>
            </a:r>
            <a:r>
              <a:rPr lang="en-US" sz="2400" dirty="0"/>
              <a:t> </a:t>
            </a:r>
            <a:r>
              <a:rPr lang="en-US" sz="2400" dirty="0" err="1"/>
              <a:t>os</a:t>
            </a:r>
            <a:r>
              <a:rPr lang="en-US" sz="2400" dirty="0"/>
              <a:t> </a:t>
            </a:r>
            <a:r>
              <a:rPr lang="en-US" sz="2400" dirty="0" err="1"/>
              <a:t>profissionais</a:t>
            </a:r>
            <a:r>
              <a:rPr lang="en-US" sz="2400" dirty="0"/>
              <a:t> de saúde </a:t>
            </a:r>
            <a:r>
              <a:rPr lang="en-US" sz="2400" dirty="0" err="1"/>
              <a:t>podem</a:t>
            </a:r>
            <a:r>
              <a:rPr lang="en-US" sz="2400" dirty="0"/>
              <a:t> </a:t>
            </a:r>
            <a:r>
              <a:rPr lang="en-US" sz="2400" dirty="0" err="1"/>
              <a:t>ajudar</a:t>
            </a:r>
            <a:r>
              <a:rPr lang="en-US" sz="2400" dirty="0"/>
              <a:t> no </a:t>
            </a:r>
            <a:r>
              <a:rPr lang="en-US" sz="2400" dirty="0" err="1"/>
              <a:t>cuidado</a:t>
            </a:r>
            <a:endParaRPr lang="en-US" sz="2400" dirty="0"/>
          </a:p>
          <a:p>
            <a:pPr eaLnBrk="1" hangingPunct="1">
              <a:lnSpc>
                <a:spcPct val="120000"/>
              </a:lnSpc>
            </a:pPr>
            <a:r>
              <a:rPr lang="en-US" sz="2400" dirty="0" err="1"/>
              <a:t>Sempre</a:t>
            </a:r>
            <a:r>
              <a:rPr lang="en-US" sz="2400" dirty="0"/>
              <a:t> </a:t>
            </a:r>
            <a:r>
              <a:rPr lang="en-US" sz="2400" dirty="0" err="1"/>
              <a:t>pergunte</a:t>
            </a:r>
            <a:r>
              <a:rPr lang="en-US" sz="2400" dirty="0"/>
              <a:t> </a:t>
            </a:r>
            <a:r>
              <a:rPr lang="en-US" sz="2400" dirty="0" err="1"/>
              <a:t>sobre</a:t>
            </a:r>
            <a:r>
              <a:rPr lang="en-US" sz="2400" dirty="0"/>
              <a:t> o </a:t>
            </a:r>
            <a:r>
              <a:rPr lang="en-US" sz="2400" dirty="0" err="1"/>
              <a:t>consumo</a:t>
            </a:r>
            <a:endParaRPr lang="en-US" sz="2400" dirty="0"/>
          </a:p>
          <a:p>
            <a:pPr eaLnBrk="1" hangingPunct="1">
              <a:lnSpc>
                <a:spcPct val="120000"/>
              </a:lnSpc>
            </a:pPr>
            <a:r>
              <a:rPr lang="en-US" sz="2400" dirty="0" err="1"/>
              <a:t>Diferencie</a:t>
            </a:r>
            <a:r>
              <a:rPr lang="en-US" sz="2400" dirty="0"/>
              <a:t> entre </a:t>
            </a:r>
            <a:r>
              <a:rPr lang="en-US" sz="2400" dirty="0" err="1"/>
              <a:t>consumo</a:t>
            </a:r>
            <a:r>
              <a:rPr lang="en-US" sz="2400" dirty="0"/>
              <a:t> prejudicial, </a:t>
            </a:r>
            <a:r>
              <a:rPr lang="en-US" sz="2400" dirty="0" err="1"/>
              <a:t>nocivo</a:t>
            </a:r>
            <a:r>
              <a:rPr lang="en-US" sz="2400" dirty="0"/>
              <a:t> e </a:t>
            </a:r>
            <a:r>
              <a:rPr lang="en-US" sz="2400" dirty="0" err="1"/>
              <a:t>dependência</a:t>
            </a:r>
            <a:endParaRPr lang="en-US" sz="2400" dirty="0"/>
          </a:p>
          <a:p>
            <a:pPr eaLnBrk="1" hangingPunct="1">
              <a:lnSpc>
                <a:spcPct val="120000"/>
              </a:lnSpc>
            </a:pPr>
            <a:r>
              <a:rPr lang="en-US" sz="2400" dirty="0" err="1"/>
              <a:t>Ofereça</a:t>
            </a:r>
            <a:r>
              <a:rPr lang="en-US" sz="2400" dirty="0"/>
              <a:t> </a:t>
            </a:r>
            <a:r>
              <a:rPr lang="en-US" sz="2400" dirty="0" err="1"/>
              <a:t>intervenção</a:t>
            </a:r>
            <a:r>
              <a:rPr lang="en-US" sz="2400" dirty="0"/>
              <a:t> breve para </a:t>
            </a:r>
            <a:r>
              <a:rPr lang="en-US" sz="2400" dirty="0" err="1"/>
              <a:t>consumo</a:t>
            </a:r>
            <a:r>
              <a:rPr lang="en-US" sz="2400" dirty="0"/>
              <a:t> prejudicial e </a:t>
            </a:r>
            <a:r>
              <a:rPr lang="en-US" sz="2400" dirty="0" err="1"/>
              <a:t>nocivo</a:t>
            </a:r>
            <a:endParaRPr lang="en-US" sz="2400" dirty="0"/>
          </a:p>
          <a:p>
            <a:pPr eaLnBrk="1" hangingPunct="1">
              <a:lnSpc>
                <a:spcPct val="120000"/>
              </a:lnSpc>
            </a:pPr>
            <a:r>
              <a:rPr lang="en-US" sz="2400" dirty="0"/>
              <a:t>Se a </a:t>
            </a:r>
            <a:r>
              <a:rPr lang="en-US" sz="2400" dirty="0" err="1"/>
              <a:t>pessoa</a:t>
            </a:r>
            <a:r>
              <a:rPr lang="en-US" sz="2400" dirty="0"/>
              <a:t> é </a:t>
            </a:r>
            <a:r>
              <a:rPr lang="en-US" sz="2400" dirty="0" err="1"/>
              <a:t>dependente</a:t>
            </a:r>
            <a:r>
              <a:rPr lang="en-US" sz="2400" dirty="0"/>
              <a:t> do </a:t>
            </a:r>
            <a:r>
              <a:rPr lang="en-US" sz="2400" dirty="0" err="1"/>
              <a:t>alcool</a:t>
            </a:r>
            <a:r>
              <a:rPr lang="en-US" sz="2400" dirty="0"/>
              <a:t>, </a:t>
            </a:r>
            <a:r>
              <a:rPr lang="en-US" sz="2400" dirty="0" err="1"/>
              <a:t>consulte</a:t>
            </a:r>
            <a:r>
              <a:rPr lang="en-US" sz="2400" dirty="0"/>
              <a:t> </a:t>
            </a:r>
            <a:r>
              <a:rPr lang="en-US" sz="2400" dirty="0" err="1"/>
              <a:t>seu</a:t>
            </a:r>
            <a:r>
              <a:rPr lang="en-US" sz="2400" dirty="0"/>
              <a:t>/</a:t>
            </a:r>
            <a:r>
              <a:rPr lang="en-US" sz="2400" dirty="0" err="1"/>
              <a:t>sua</a:t>
            </a:r>
            <a:r>
              <a:rPr lang="en-US" sz="2400" dirty="0"/>
              <a:t> supervisor/a e </a:t>
            </a:r>
            <a:r>
              <a:rPr lang="en-US" sz="2400" dirty="0" err="1"/>
              <a:t>encaminhe</a:t>
            </a:r>
            <a:r>
              <a:rPr lang="en-US" sz="2400" dirty="0"/>
              <a:t> se </a:t>
            </a:r>
            <a:r>
              <a:rPr lang="en-US" sz="2400" dirty="0" err="1"/>
              <a:t>necessário</a:t>
            </a:r>
            <a:r>
              <a:rPr lang="en-US" sz="2400" dirty="0"/>
              <a:t> (</a:t>
            </a:r>
            <a:r>
              <a:rPr lang="en-US" sz="2400" dirty="0" err="1"/>
              <a:t>até</a:t>
            </a:r>
            <a:r>
              <a:rPr lang="en-US" sz="2400" dirty="0"/>
              <a:t> ter o </a:t>
            </a:r>
            <a:r>
              <a:rPr lang="en-US" sz="2400" dirty="0" err="1"/>
              <a:t>treinamento</a:t>
            </a:r>
            <a:r>
              <a:rPr lang="en-US" sz="2400" dirty="0"/>
              <a:t> </a:t>
            </a:r>
            <a:r>
              <a:rPr lang="en-US" sz="2400" dirty="0" err="1"/>
              <a:t>necessário</a:t>
            </a:r>
            <a:r>
              <a:rPr lang="en-US" sz="2400" dirty="0"/>
              <a:t>)</a:t>
            </a:r>
          </a:p>
          <a:p>
            <a:pPr eaLnBrk="1" hangingPunct="1">
              <a:lnSpc>
                <a:spcPct val="120000"/>
              </a:lnSpc>
            </a:pPr>
            <a:r>
              <a:rPr lang="en-US" sz="2400" dirty="0" err="1"/>
              <a:t>Vincule</a:t>
            </a:r>
            <a:r>
              <a:rPr lang="en-US" sz="2400" dirty="0"/>
              <a:t> com outros </a:t>
            </a:r>
            <a:r>
              <a:rPr lang="en-US" sz="2400" dirty="0" err="1"/>
              <a:t>serviços</a:t>
            </a:r>
            <a:r>
              <a:rPr lang="en-US" sz="2400" dirty="0"/>
              <a:t> e </a:t>
            </a:r>
            <a:r>
              <a:rPr lang="en-US" sz="2400" dirty="0" err="1"/>
              <a:t>apoios</a:t>
            </a:r>
            <a:endParaRPr lang="en-US" sz="2400" dirty="0"/>
          </a:p>
          <a:p>
            <a:pPr eaLnBrk="1" hangingPunct="1">
              <a:lnSpc>
                <a:spcPct val="120000"/>
              </a:lnSpc>
            </a:pPr>
            <a:r>
              <a:rPr lang="en-US" sz="2400" dirty="0"/>
              <a:t>É um </a:t>
            </a:r>
            <a:r>
              <a:rPr lang="en-US" sz="2400" dirty="0" err="1"/>
              <a:t>problema</a:t>
            </a:r>
            <a:r>
              <a:rPr lang="en-US" sz="2400" dirty="0"/>
              <a:t> </a:t>
            </a:r>
            <a:r>
              <a:rPr lang="en-US" sz="2400" dirty="0" err="1"/>
              <a:t>crônico</a:t>
            </a:r>
            <a:r>
              <a:rPr lang="en-US" sz="2400" dirty="0"/>
              <a:t>, </a:t>
            </a:r>
            <a:r>
              <a:rPr lang="en-US" sz="2400" dirty="0" err="1"/>
              <a:t>como</a:t>
            </a:r>
            <a:r>
              <a:rPr lang="en-US" sz="2400" dirty="0"/>
              <a:t> diabetes e </a:t>
            </a:r>
            <a:r>
              <a:rPr lang="en-US" sz="2400" dirty="0" err="1"/>
              <a:t>hipertensão</a:t>
            </a:r>
            <a:r>
              <a:rPr lang="en-US" sz="2400" dirty="0"/>
              <a:t>. </a:t>
            </a:r>
            <a:r>
              <a:rPr lang="en-US" sz="2400" dirty="0" err="1"/>
              <a:t>Pode</a:t>
            </a:r>
            <a:r>
              <a:rPr lang="en-US" sz="2400" dirty="0"/>
              <a:t> haver </a:t>
            </a:r>
            <a:r>
              <a:rPr lang="en-US" sz="2400" dirty="0" err="1"/>
              <a:t>recaídas</a:t>
            </a:r>
            <a:endParaRPr 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mhGAP-IG base course -  field test version 1.00 – May 2012</a:t>
            </a:r>
          </a:p>
        </p:txBody>
      </p:sp>
      <p:sp>
        <p:nvSpPr>
          <p:cNvPr id="6" name="Slide Number Placeholder 5"/>
          <p:cNvSpPr>
            <a:spLocks noGrp="1"/>
          </p:cNvSpPr>
          <p:nvPr>
            <p:ph type="sldNum" sz="quarter" idx="12"/>
          </p:nvPr>
        </p:nvSpPr>
        <p:spPr/>
        <p:txBody>
          <a:bodyPr/>
          <a:lstStyle/>
          <a:p>
            <a:pPr>
              <a:defRPr/>
            </a:pPr>
            <a:fld id="{BB0EDD5D-C7CD-4AB9-8CA6-6BCAD572D6ED}" type="slidenum">
              <a:rPr lang="en-US"/>
              <a:pPr>
                <a:defRPr/>
              </a:pPr>
              <a:t>7</a:t>
            </a:fld>
            <a:endParaRPr lang="en-US" dirty="0"/>
          </a:p>
        </p:txBody>
      </p:sp>
      <p:sp>
        <p:nvSpPr>
          <p:cNvPr id="27650" name="Slide Number Placeholder 5"/>
          <p:cNvSpPr txBox="1">
            <a:spLocks noGrp="1"/>
          </p:cNvSpPr>
          <p:nvPr/>
        </p:nvSpPr>
        <p:spPr bwMode="auto">
          <a:xfrm>
            <a:off x="3489325" y="6310313"/>
            <a:ext cx="2133600" cy="365125"/>
          </a:xfrm>
          <a:prstGeom prst="rect">
            <a:avLst/>
          </a:prstGeom>
          <a:noFill/>
          <a:ln w="9525">
            <a:noFill/>
            <a:miter lim="800000"/>
            <a:headEnd/>
            <a:tailEnd/>
          </a:ln>
        </p:spPr>
        <p:txBody>
          <a:bodyPr anchor="ctr"/>
          <a:lstStyle/>
          <a:p>
            <a:pPr algn="ctr"/>
            <a:fld id="{4C4294A3-11FD-42B1-91BA-3253E73B4C38}" type="slidenum">
              <a:rPr lang="en-US" sz="1200">
                <a:solidFill>
                  <a:srgbClr val="898989"/>
                </a:solidFill>
                <a:latin typeface="Calibri" pitchFamily="34" charset="0"/>
              </a:rPr>
              <a:pPr algn="ctr"/>
              <a:t>7</a:t>
            </a:fld>
            <a:endParaRPr lang="en-US" sz="1200" dirty="0">
              <a:solidFill>
                <a:srgbClr val="898989"/>
              </a:solidFill>
              <a:latin typeface="Calibri" pitchFamily="34" charset="0"/>
            </a:endParaRPr>
          </a:p>
        </p:txBody>
      </p:sp>
      <p:sp>
        <p:nvSpPr>
          <p:cNvPr id="27651" name="Title 1"/>
          <p:cNvSpPr>
            <a:spLocks noGrp="1"/>
          </p:cNvSpPr>
          <p:nvPr>
            <p:ph type="title"/>
          </p:nvPr>
        </p:nvSpPr>
        <p:spPr/>
        <p:txBody>
          <a:bodyPr/>
          <a:lstStyle/>
          <a:p>
            <a:r>
              <a:rPr lang="en-US" sz="3200" dirty="0" err="1"/>
              <a:t>Efeitos</a:t>
            </a:r>
            <a:r>
              <a:rPr lang="en-US" sz="3200" dirty="0"/>
              <a:t> do </a:t>
            </a:r>
            <a:r>
              <a:rPr lang="en-US" sz="3200" dirty="0" err="1"/>
              <a:t>álcool</a:t>
            </a:r>
            <a:r>
              <a:rPr lang="en-US" sz="3200" dirty="0"/>
              <a:t> </a:t>
            </a:r>
            <a:r>
              <a:rPr lang="en-US" sz="3200" dirty="0" err="1"/>
              <a:t>na</a:t>
            </a:r>
            <a:r>
              <a:rPr lang="en-US" sz="3200" dirty="0"/>
              <a:t> </a:t>
            </a:r>
            <a:r>
              <a:rPr lang="en-US" sz="3200" dirty="0" err="1"/>
              <a:t>mortalidade</a:t>
            </a:r>
            <a:r>
              <a:rPr lang="en-US" sz="3200" dirty="0"/>
              <a:t> total</a:t>
            </a:r>
          </a:p>
        </p:txBody>
      </p:sp>
      <p:pic>
        <p:nvPicPr>
          <p:cNvPr id="27652" name="Picture 4" descr="Google-Ergebnis für http___www.bcmj.org_sites_default_files_june-09-core-1-figure-1.jpg-1.jpg"/>
          <p:cNvPicPr>
            <a:picLocks noChangeAspect="1"/>
          </p:cNvPicPr>
          <p:nvPr/>
        </p:nvPicPr>
        <p:blipFill>
          <a:blip r:embed="rId3"/>
          <a:srcRect/>
          <a:stretch>
            <a:fillRect/>
          </a:stretch>
        </p:blipFill>
        <p:spPr bwMode="auto">
          <a:xfrm>
            <a:off x="352425" y="1178170"/>
            <a:ext cx="8407400" cy="60960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mhGAP-IG base course -  field test version 1.00 – May 2012</a:t>
            </a:r>
          </a:p>
        </p:txBody>
      </p:sp>
      <p:sp>
        <p:nvSpPr>
          <p:cNvPr id="6" name="Slide Number Placeholder 5"/>
          <p:cNvSpPr>
            <a:spLocks noGrp="1"/>
          </p:cNvSpPr>
          <p:nvPr>
            <p:ph type="sldNum" sz="quarter" idx="12"/>
          </p:nvPr>
        </p:nvSpPr>
        <p:spPr/>
        <p:txBody>
          <a:bodyPr/>
          <a:lstStyle/>
          <a:p>
            <a:pPr>
              <a:defRPr/>
            </a:pPr>
            <a:fld id="{CD0841FA-30C0-46F8-8B3D-85C549C0E185}" type="slidenum">
              <a:rPr lang="en-US"/>
              <a:pPr>
                <a:defRPr/>
              </a:pPr>
              <a:t>8</a:t>
            </a:fld>
            <a:endParaRPr lang="en-US" dirty="0"/>
          </a:p>
        </p:txBody>
      </p:sp>
      <p:sp>
        <p:nvSpPr>
          <p:cNvPr id="29699" name="Rectangle 2"/>
          <p:cNvSpPr>
            <a:spLocks noGrp="1"/>
          </p:cNvSpPr>
          <p:nvPr>
            <p:ph type="title" idx="4294967295"/>
          </p:nvPr>
        </p:nvSpPr>
        <p:spPr/>
        <p:txBody>
          <a:bodyPr/>
          <a:lstStyle/>
          <a:p>
            <a:pPr eaLnBrk="1" hangingPunct="1"/>
            <a:r>
              <a:rPr lang="en-GB" sz="3200" dirty="0" err="1"/>
              <a:t>Papel</a:t>
            </a:r>
            <a:r>
              <a:rPr lang="en-GB" sz="3200" dirty="0"/>
              <a:t> da </a:t>
            </a:r>
            <a:r>
              <a:rPr lang="en-GB" sz="3200" dirty="0" err="1"/>
              <a:t>atenção</a:t>
            </a:r>
            <a:r>
              <a:rPr lang="en-GB" sz="3200" dirty="0"/>
              <a:t> </a:t>
            </a:r>
            <a:r>
              <a:rPr lang="en-GB" sz="3200" dirty="0" err="1"/>
              <a:t>primária</a:t>
            </a:r>
            <a:endParaRPr lang="en-US" sz="3200" dirty="0"/>
          </a:p>
        </p:txBody>
      </p:sp>
      <p:sp>
        <p:nvSpPr>
          <p:cNvPr id="29700" name="Rectangle 3"/>
          <p:cNvSpPr>
            <a:spLocks noGrp="1"/>
          </p:cNvSpPr>
          <p:nvPr>
            <p:ph type="body" idx="4294967295"/>
          </p:nvPr>
        </p:nvSpPr>
        <p:spPr/>
        <p:txBody>
          <a:bodyPr/>
          <a:lstStyle/>
          <a:p>
            <a:pPr marL="0" indent="0" eaLnBrk="1" hangingPunct="1">
              <a:buSzPct val="70000"/>
              <a:buFontTx/>
              <a:buChar char="•"/>
            </a:pPr>
            <a:r>
              <a:rPr lang="en-US" sz="2400" dirty="0"/>
              <a:t> </a:t>
            </a:r>
            <a:r>
              <a:rPr lang="en-US" sz="2400" dirty="0" err="1"/>
              <a:t>Em</a:t>
            </a:r>
            <a:r>
              <a:rPr lang="en-US" sz="2400" dirty="0"/>
              <a:t> </a:t>
            </a:r>
            <a:r>
              <a:rPr lang="en-US" sz="2400" dirty="0" err="1"/>
              <a:t>média</a:t>
            </a:r>
            <a:r>
              <a:rPr lang="en-US" sz="2400" dirty="0"/>
              <a:t>, 1 de </a:t>
            </a:r>
            <a:r>
              <a:rPr lang="en-US" sz="2400" dirty="0" err="1"/>
              <a:t>cada</a:t>
            </a:r>
            <a:r>
              <a:rPr lang="en-US" sz="2400" dirty="0"/>
              <a:t> 5 </a:t>
            </a:r>
            <a:r>
              <a:rPr lang="en-US" sz="2400" dirty="0" err="1"/>
              <a:t>pessoas</a:t>
            </a:r>
            <a:r>
              <a:rPr lang="en-US" sz="2400" dirty="0"/>
              <a:t> </a:t>
            </a:r>
            <a:r>
              <a:rPr lang="en-US" sz="2400" dirty="0" err="1"/>
              <a:t>que</a:t>
            </a:r>
            <a:r>
              <a:rPr lang="en-US" sz="2400" dirty="0"/>
              <a:t> </a:t>
            </a:r>
            <a:r>
              <a:rPr lang="en-US" sz="2400" dirty="0" err="1"/>
              <a:t>vem</a:t>
            </a:r>
            <a:r>
              <a:rPr lang="en-US" sz="2400" dirty="0"/>
              <a:t> </a:t>
            </a:r>
            <a:r>
              <a:rPr lang="en-US" sz="2400" dirty="0" err="1"/>
              <a:t>ao</a:t>
            </a:r>
            <a:r>
              <a:rPr lang="en-US" sz="2400" dirty="0"/>
              <a:t> </a:t>
            </a:r>
            <a:r>
              <a:rPr lang="en-US" sz="2400" dirty="0" err="1"/>
              <a:t>serviço</a:t>
            </a:r>
            <a:r>
              <a:rPr lang="en-US" sz="2400" dirty="0"/>
              <a:t> de </a:t>
            </a:r>
            <a:r>
              <a:rPr lang="en-US" sz="2400" dirty="0" err="1"/>
              <a:t>atenção</a:t>
            </a:r>
            <a:r>
              <a:rPr lang="en-US" sz="2400" dirty="0"/>
              <a:t> </a:t>
            </a:r>
            <a:r>
              <a:rPr lang="en-US" sz="2400" dirty="0" err="1"/>
              <a:t>primária</a:t>
            </a:r>
            <a:r>
              <a:rPr lang="en-US" sz="2400" dirty="0"/>
              <a:t> e </a:t>
            </a:r>
            <a:r>
              <a:rPr lang="en-US" sz="2400" dirty="0" err="1"/>
              <a:t>aos</a:t>
            </a:r>
            <a:r>
              <a:rPr lang="en-US" sz="2400" dirty="0"/>
              <a:t> </a:t>
            </a:r>
            <a:r>
              <a:rPr lang="en-US" sz="2400" dirty="0" err="1"/>
              <a:t>hospitais</a:t>
            </a:r>
            <a:r>
              <a:rPr lang="en-US" sz="2400" dirty="0"/>
              <a:t> tem </a:t>
            </a:r>
            <a:r>
              <a:rPr lang="en-US" sz="2400" dirty="0" err="1"/>
              <a:t>uso</a:t>
            </a:r>
            <a:r>
              <a:rPr lang="en-US" sz="2400" dirty="0"/>
              <a:t> de </a:t>
            </a:r>
            <a:r>
              <a:rPr lang="en-US" sz="2400" dirty="0" err="1"/>
              <a:t>risco</a:t>
            </a:r>
            <a:r>
              <a:rPr lang="en-US" sz="2400" dirty="0"/>
              <a:t>, </a:t>
            </a:r>
            <a:r>
              <a:rPr lang="en-US" sz="2400" dirty="0" err="1"/>
              <a:t>nocivo</a:t>
            </a:r>
            <a:r>
              <a:rPr lang="en-US" sz="2400" dirty="0"/>
              <a:t> </a:t>
            </a:r>
            <a:r>
              <a:rPr lang="en-US" sz="2400" dirty="0" err="1"/>
              <a:t>ou</a:t>
            </a:r>
            <a:r>
              <a:rPr lang="en-US" sz="2400" dirty="0"/>
              <a:t> </a:t>
            </a:r>
            <a:r>
              <a:rPr lang="en-US" sz="2400" dirty="0" err="1"/>
              <a:t>dependência</a:t>
            </a:r>
            <a:r>
              <a:rPr lang="en-US" sz="2400" dirty="0"/>
              <a:t> do </a:t>
            </a:r>
            <a:r>
              <a:rPr lang="en-US" sz="2400" dirty="0" err="1"/>
              <a:t>álcool</a:t>
            </a:r>
            <a:endParaRPr lang="en-US" sz="2400" dirty="0"/>
          </a:p>
          <a:p>
            <a:pPr marL="0" indent="0" eaLnBrk="1" hangingPunct="1">
              <a:buSzPct val="70000"/>
              <a:buFontTx/>
              <a:buChar char="•"/>
            </a:pPr>
            <a:endParaRPr lang="en-US" sz="2400" dirty="0"/>
          </a:p>
          <a:p>
            <a:pPr marL="0" indent="0" eaLnBrk="1" hangingPunct="1">
              <a:buSzPct val="70000"/>
              <a:buFontTx/>
              <a:buChar char="•"/>
            </a:pPr>
            <a:r>
              <a:rPr lang="en-US" sz="2400" dirty="0"/>
              <a:t> </a:t>
            </a:r>
            <a:r>
              <a:rPr lang="en-US" sz="2400" dirty="0" err="1"/>
              <a:t>Perguntar</a:t>
            </a:r>
            <a:r>
              <a:rPr lang="en-US" sz="2400" dirty="0"/>
              <a:t>, </a:t>
            </a:r>
            <a:r>
              <a:rPr lang="en-US" sz="2400" dirty="0" err="1"/>
              <a:t>aconselhar</a:t>
            </a:r>
            <a:r>
              <a:rPr lang="en-US" sz="2400" dirty="0"/>
              <a:t> e </a:t>
            </a:r>
            <a:r>
              <a:rPr lang="en-US" sz="2400" dirty="0" err="1"/>
              <a:t>referir</a:t>
            </a:r>
            <a:r>
              <a:rPr lang="en-US" sz="2400" dirty="0"/>
              <a:t> </a:t>
            </a:r>
            <a:r>
              <a:rPr lang="en-US" sz="2400" dirty="0" err="1"/>
              <a:t>pacientes</a:t>
            </a:r>
            <a:r>
              <a:rPr lang="en-US" sz="2400" dirty="0"/>
              <a:t> </a:t>
            </a:r>
            <a:r>
              <a:rPr lang="en-US" sz="2400" dirty="0" err="1"/>
              <a:t>pode</a:t>
            </a:r>
            <a:r>
              <a:rPr lang="en-US" sz="2400" dirty="0"/>
              <a:t> </a:t>
            </a:r>
            <a:r>
              <a:rPr lang="en-US" sz="2400" dirty="0" err="1"/>
              <a:t>prolongar</a:t>
            </a:r>
            <a:r>
              <a:rPr lang="en-US" sz="2400" dirty="0"/>
              <a:t> a </a:t>
            </a:r>
            <a:r>
              <a:rPr lang="en-US" sz="2400" dirty="0" err="1"/>
              <a:t>vida</a:t>
            </a:r>
            <a:r>
              <a:rPr lang="en-US" sz="2400" dirty="0"/>
              <a:t> e </a:t>
            </a:r>
            <a:r>
              <a:rPr lang="en-US" sz="2400" dirty="0" err="1"/>
              <a:t>melhorar</a:t>
            </a:r>
            <a:r>
              <a:rPr lang="en-US" sz="2400" dirty="0"/>
              <a:t> a </a:t>
            </a:r>
            <a:r>
              <a:rPr lang="en-US" sz="2400" dirty="0" err="1"/>
              <a:t>qualidade</a:t>
            </a:r>
            <a:r>
              <a:rPr lang="en-US" sz="2400" dirty="0"/>
              <a:t> de </a:t>
            </a:r>
            <a:r>
              <a:rPr lang="en-US" sz="2400" dirty="0" err="1"/>
              <a:t>vida</a:t>
            </a:r>
            <a:r>
              <a:rPr lang="en-US" sz="2400" dirty="0"/>
              <a:t> das </a:t>
            </a:r>
            <a:r>
              <a:rPr lang="en-US" sz="2400" dirty="0" err="1"/>
              <a:t>pessoas</a:t>
            </a:r>
            <a:r>
              <a:rPr lang="en-US" sz="2400" dirty="0"/>
              <a:t> com </a:t>
            </a:r>
            <a:r>
              <a:rPr lang="en-US" sz="2400" dirty="0" err="1"/>
              <a:t>risco</a:t>
            </a:r>
            <a:r>
              <a:rPr lang="en-US" sz="2400" dirty="0"/>
              <a:t> de </a:t>
            </a:r>
            <a:r>
              <a:rPr lang="en-US" sz="2400" dirty="0" err="1"/>
              <a:t>ter</a:t>
            </a:r>
            <a:r>
              <a:rPr lang="en-US" sz="2400" dirty="0"/>
              <a:t> </a:t>
            </a:r>
            <a:r>
              <a:rPr lang="en-US" sz="2400" dirty="0" err="1"/>
              <a:t>problemas</a:t>
            </a:r>
            <a:r>
              <a:rPr lang="en-US" sz="2400" dirty="0"/>
              <a:t> </a:t>
            </a:r>
            <a:r>
              <a:rPr lang="en-US" sz="2400" dirty="0" err="1"/>
              <a:t>futuros</a:t>
            </a:r>
            <a:r>
              <a:rPr lang="en-US" sz="2400" dirty="0"/>
              <a:t> </a:t>
            </a:r>
            <a:r>
              <a:rPr lang="en-US" sz="2400" dirty="0" err="1"/>
              <a:t>ou</a:t>
            </a:r>
            <a:r>
              <a:rPr lang="en-US" sz="2400" dirty="0"/>
              <a:t> </a:t>
            </a:r>
            <a:r>
              <a:rPr lang="en-US" sz="2400" dirty="0" err="1"/>
              <a:t>que</a:t>
            </a:r>
            <a:r>
              <a:rPr lang="en-US" sz="2400" dirty="0"/>
              <a:t> </a:t>
            </a:r>
            <a:r>
              <a:rPr lang="en-US" sz="2400" dirty="0" err="1"/>
              <a:t>já</a:t>
            </a:r>
            <a:r>
              <a:rPr lang="en-US" sz="2400" dirty="0"/>
              <a:t> </a:t>
            </a:r>
            <a:r>
              <a:rPr lang="en-US" sz="2400" dirty="0" err="1"/>
              <a:t>tenham</a:t>
            </a:r>
            <a:r>
              <a:rPr lang="en-US" sz="2400" dirty="0"/>
              <a:t> </a:t>
            </a:r>
            <a:r>
              <a:rPr lang="en-US" sz="2400" dirty="0" err="1"/>
              <a:t>problemas</a:t>
            </a:r>
            <a:r>
              <a:rPr lang="en-US" sz="2400" dirty="0"/>
              <a:t> com o </a:t>
            </a:r>
            <a:r>
              <a:rPr lang="en-US" sz="2400" dirty="0" err="1"/>
              <a:t>álcool</a:t>
            </a:r>
            <a:endParaRPr lang="en-US" sz="2400" dirty="0"/>
          </a:p>
          <a:p>
            <a:pPr marL="0" indent="0" eaLnBrk="1" hangingPunct="1">
              <a:buSzPct val="70000"/>
              <a:buFontTx/>
              <a:buChar char="•"/>
            </a:pPr>
            <a:endParaRPr lang="en-US" sz="2400" dirty="0"/>
          </a:p>
          <a:p>
            <a:pPr marL="0" indent="0" eaLnBrk="1" hangingPunct="1">
              <a:buSzPct val="70000"/>
              <a:buFontTx/>
              <a:buChar char="•"/>
            </a:pPr>
            <a:r>
              <a:rPr lang="en-US" sz="2400" dirty="0"/>
              <a:t> Uma </a:t>
            </a:r>
            <a:r>
              <a:rPr lang="en-US" sz="2400" dirty="0" err="1"/>
              <a:t>só</a:t>
            </a:r>
            <a:r>
              <a:rPr lang="en-US" sz="2400" dirty="0"/>
              <a:t> </a:t>
            </a:r>
            <a:r>
              <a:rPr lang="en-US" sz="2400" dirty="0" err="1"/>
              <a:t>pergunta</a:t>
            </a:r>
            <a:r>
              <a:rPr lang="en-US" sz="2400" dirty="0"/>
              <a:t> (</a:t>
            </a:r>
            <a:r>
              <a:rPr lang="en-US" sz="2400" dirty="0" err="1"/>
              <a:t>você</a:t>
            </a:r>
            <a:r>
              <a:rPr lang="en-US" sz="2400" dirty="0"/>
              <a:t> </a:t>
            </a:r>
            <a:r>
              <a:rPr lang="en-US" sz="2400" dirty="0" err="1"/>
              <a:t>bebe</a:t>
            </a:r>
            <a:r>
              <a:rPr lang="en-US" sz="2400" dirty="0"/>
              <a:t>…) </a:t>
            </a:r>
            <a:r>
              <a:rPr lang="en-US" sz="2400" dirty="0" err="1"/>
              <a:t>já</a:t>
            </a:r>
            <a:r>
              <a:rPr lang="en-US" sz="2400" dirty="0"/>
              <a:t> </a:t>
            </a:r>
            <a:r>
              <a:rPr lang="en-US" sz="2400" dirty="0" err="1"/>
              <a:t>pode</a:t>
            </a:r>
            <a:r>
              <a:rPr lang="en-US" sz="2400" dirty="0"/>
              <a:t> </a:t>
            </a:r>
            <a:r>
              <a:rPr lang="en-US" sz="2400" dirty="0" err="1"/>
              <a:t>promover</a:t>
            </a:r>
            <a:r>
              <a:rPr lang="en-US" sz="2400" dirty="0"/>
              <a:t> </a:t>
            </a:r>
            <a:r>
              <a:rPr lang="en-US" sz="2400" dirty="0" err="1"/>
              <a:t>mudanças</a:t>
            </a:r>
            <a:r>
              <a:rPr lang="en-US" sz="2400" dirty="0"/>
              <a:t> </a:t>
            </a:r>
          </a:p>
        </p:txBody>
      </p:sp>
      <p:sp>
        <p:nvSpPr>
          <p:cNvPr id="29701" name="TextBox 1"/>
          <p:cNvSpPr txBox="1">
            <a:spLocks noChangeArrowheads="1"/>
          </p:cNvSpPr>
          <p:nvPr/>
        </p:nvSpPr>
        <p:spPr bwMode="auto">
          <a:xfrm>
            <a:off x="14312900" y="4738688"/>
            <a:ext cx="184150" cy="369887"/>
          </a:xfrm>
          <a:prstGeom prst="rect">
            <a:avLst/>
          </a:prstGeom>
          <a:noFill/>
          <a:ln w="9525">
            <a:noFill/>
            <a:miter lim="800000"/>
            <a:headEnd/>
            <a:tailEnd/>
          </a:ln>
        </p:spPr>
        <p:txBody>
          <a:bodyPr wrap="none">
            <a:spAutoFit/>
          </a:bodyPr>
          <a:lstStyle/>
          <a:p>
            <a:endParaRPr lang="en-US" dirty="0">
              <a:latin typeface="Calibri"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mhGAP-IG base course -  field test version 1.00 – May 2012</a:t>
            </a:r>
          </a:p>
        </p:txBody>
      </p:sp>
      <p:sp>
        <p:nvSpPr>
          <p:cNvPr id="6" name="Slide Number Placeholder 5"/>
          <p:cNvSpPr>
            <a:spLocks noGrp="1"/>
          </p:cNvSpPr>
          <p:nvPr>
            <p:ph type="sldNum" sz="quarter" idx="12"/>
          </p:nvPr>
        </p:nvSpPr>
        <p:spPr/>
        <p:txBody>
          <a:bodyPr/>
          <a:lstStyle/>
          <a:p>
            <a:pPr>
              <a:defRPr/>
            </a:pPr>
            <a:fld id="{559A2FDB-2170-457D-A08B-788D2C5E6BA8}" type="slidenum">
              <a:rPr lang="en-US"/>
              <a:pPr>
                <a:defRPr/>
              </a:pPr>
              <a:t>9</a:t>
            </a:fld>
            <a:endParaRPr lang="en-US" dirty="0"/>
          </a:p>
        </p:txBody>
      </p:sp>
      <p:sp>
        <p:nvSpPr>
          <p:cNvPr id="35843" name="Title 1"/>
          <p:cNvSpPr>
            <a:spLocks noGrp="1"/>
          </p:cNvSpPr>
          <p:nvPr>
            <p:ph type="title"/>
          </p:nvPr>
        </p:nvSpPr>
        <p:spPr/>
        <p:txBody>
          <a:bodyPr/>
          <a:lstStyle/>
          <a:p>
            <a:pPr eaLnBrk="1" hangingPunct="1"/>
            <a:r>
              <a:rPr lang="en-GB" sz="3200" dirty="0" err="1"/>
              <a:t>Conteúdo</a:t>
            </a:r>
            <a:r>
              <a:rPr lang="en-GB" sz="3200" dirty="0"/>
              <a:t> (</a:t>
            </a:r>
            <a:r>
              <a:rPr lang="en-GB" sz="3200" dirty="0" err="1"/>
              <a:t>Uso</a:t>
            </a:r>
            <a:r>
              <a:rPr lang="en-GB" sz="3200" dirty="0"/>
              <a:t> de </a:t>
            </a:r>
            <a:r>
              <a:rPr lang="en-GB" sz="3200" dirty="0" err="1"/>
              <a:t>Álcool</a:t>
            </a:r>
            <a:r>
              <a:rPr lang="en-GB" sz="3200" dirty="0"/>
              <a:t>)</a:t>
            </a:r>
          </a:p>
        </p:txBody>
      </p:sp>
      <p:sp>
        <p:nvSpPr>
          <p:cNvPr id="35844" name="Content Placeholder 2"/>
          <p:cNvSpPr>
            <a:spLocks noGrp="1"/>
          </p:cNvSpPr>
          <p:nvPr>
            <p:ph idx="1"/>
          </p:nvPr>
        </p:nvSpPr>
        <p:spPr/>
        <p:txBody>
          <a:bodyPr/>
          <a:lstStyle/>
          <a:p>
            <a:pPr marL="514350" indent="-514350" eaLnBrk="1" hangingPunct="1">
              <a:lnSpc>
                <a:spcPct val="90000"/>
              </a:lnSpc>
              <a:buFont typeface="Arial" charset="0"/>
              <a:buAutoNum type="alphaUcPeriod"/>
            </a:pPr>
            <a:r>
              <a:rPr lang="en-GB" sz="2400" dirty="0" err="1"/>
              <a:t>Introdução</a:t>
            </a:r>
            <a:endParaRPr lang="en-GB" sz="2400" dirty="0"/>
          </a:p>
          <a:p>
            <a:pPr marL="514350" indent="-514350" eaLnBrk="1" hangingPunct="1">
              <a:lnSpc>
                <a:spcPct val="90000"/>
              </a:lnSpc>
              <a:buFont typeface="Arial" charset="0"/>
              <a:buAutoNum type="alphaUcPeriod"/>
            </a:pPr>
            <a:r>
              <a:rPr lang="en-GB" sz="2400" b="1" dirty="0" err="1">
                <a:solidFill>
                  <a:srgbClr val="FF0000"/>
                </a:solidFill>
              </a:rPr>
              <a:t>Objetivos</a:t>
            </a:r>
            <a:r>
              <a:rPr lang="en-GB" sz="2400" b="1" dirty="0">
                <a:solidFill>
                  <a:srgbClr val="FF0000"/>
                </a:solidFill>
              </a:rPr>
              <a:t> do </a:t>
            </a:r>
            <a:r>
              <a:rPr lang="en-GB" sz="2400" b="1" dirty="0" err="1">
                <a:solidFill>
                  <a:srgbClr val="FF0000"/>
                </a:solidFill>
              </a:rPr>
              <a:t>Aprendizado</a:t>
            </a:r>
            <a:endParaRPr lang="en-GB" sz="2400" b="1" u="sng" dirty="0">
              <a:solidFill>
                <a:srgbClr val="FF0000"/>
              </a:solidFill>
            </a:endParaRPr>
          </a:p>
          <a:p>
            <a:pPr marL="514350" indent="-514350" eaLnBrk="1" hangingPunct="1">
              <a:lnSpc>
                <a:spcPct val="90000"/>
              </a:lnSpc>
              <a:buFont typeface="Arial" charset="0"/>
              <a:buAutoNum type="alphaUcPeriod"/>
            </a:pPr>
            <a:r>
              <a:rPr lang="en-US" sz="2400" dirty="0" err="1"/>
              <a:t>Ações</a:t>
            </a:r>
            <a:r>
              <a:rPr lang="en-US" sz="2400" dirty="0"/>
              <a:t> </a:t>
            </a:r>
            <a:r>
              <a:rPr lang="en-US" sz="2400" dirty="0" err="1"/>
              <a:t>prioritárias</a:t>
            </a:r>
            <a:endParaRPr lang="en-US" sz="2400" dirty="0"/>
          </a:p>
          <a:p>
            <a:pPr lvl="2" indent="-457200" eaLnBrk="1" hangingPunct="1">
              <a:lnSpc>
                <a:spcPct val="90000"/>
              </a:lnSpc>
              <a:buFont typeface="Calibri" pitchFamily="34" charset="0"/>
              <a:buAutoNum type="arabicPeriod"/>
            </a:pPr>
            <a:r>
              <a:rPr lang="en-US" dirty="0" err="1"/>
              <a:t>Estabelecer</a:t>
            </a:r>
            <a:r>
              <a:rPr lang="en-US" dirty="0"/>
              <a:t> </a:t>
            </a:r>
            <a:r>
              <a:rPr lang="en-US" dirty="0" err="1"/>
              <a:t>comunicação</a:t>
            </a:r>
            <a:r>
              <a:rPr lang="en-US" dirty="0"/>
              <a:t> e </a:t>
            </a:r>
            <a:r>
              <a:rPr lang="en-US" dirty="0" err="1"/>
              <a:t>confiança</a:t>
            </a:r>
            <a:endParaRPr lang="en-US" dirty="0"/>
          </a:p>
          <a:p>
            <a:pPr lvl="2" indent="-457200" eaLnBrk="1" hangingPunct="1">
              <a:lnSpc>
                <a:spcPct val="90000"/>
              </a:lnSpc>
              <a:buFont typeface="Calibri" pitchFamily="34" charset="0"/>
              <a:buAutoNum type="arabicPeriod"/>
            </a:pPr>
            <a:r>
              <a:rPr lang="en-US" dirty="0" err="1"/>
              <a:t>Conduzir</a:t>
            </a:r>
            <a:r>
              <a:rPr lang="en-US" dirty="0"/>
              <a:t> a </a:t>
            </a:r>
            <a:r>
              <a:rPr lang="en-US" dirty="0" err="1"/>
              <a:t>avaliação</a:t>
            </a:r>
            <a:endParaRPr lang="en-US" b="1" dirty="0"/>
          </a:p>
          <a:p>
            <a:pPr lvl="2" indent="-457200" eaLnBrk="1" hangingPunct="1">
              <a:lnSpc>
                <a:spcPct val="90000"/>
              </a:lnSpc>
              <a:buFont typeface="Calibri" pitchFamily="34" charset="0"/>
              <a:buAutoNum type="arabicPeriod"/>
            </a:pPr>
            <a:r>
              <a:rPr lang="en-US" dirty="0"/>
              <a:t>Planejar e </a:t>
            </a:r>
            <a:r>
              <a:rPr lang="en-US" dirty="0" err="1"/>
              <a:t>começar</a:t>
            </a:r>
            <a:r>
              <a:rPr lang="en-US" dirty="0"/>
              <a:t> a </a:t>
            </a:r>
            <a:r>
              <a:rPr lang="en-US" dirty="0" err="1"/>
              <a:t>intervenção</a:t>
            </a:r>
            <a:endParaRPr lang="en-US" b="1" dirty="0"/>
          </a:p>
          <a:p>
            <a:pPr lvl="2" indent="-457200" eaLnBrk="1" hangingPunct="1">
              <a:lnSpc>
                <a:spcPct val="90000"/>
              </a:lnSpc>
              <a:buFont typeface="Calibri" pitchFamily="34" charset="0"/>
              <a:buAutoNum type="arabicPeriod"/>
            </a:pPr>
            <a:r>
              <a:rPr lang="en-US" dirty="0" err="1"/>
              <a:t>Vincular</a:t>
            </a:r>
            <a:r>
              <a:rPr lang="en-US" dirty="0"/>
              <a:t> com outros </a:t>
            </a:r>
            <a:r>
              <a:rPr lang="en-US" dirty="0" err="1"/>
              <a:t>serviços</a:t>
            </a:r>
            <a:r>
              <a:rPr lang="en-US" dirty="0"/>
              <a:t> e </a:t>
            </a:r>
            <a:r>
              <a:rPr lang="en-US" dirty="0" err="1"/>
              <a:t>apoios</a:t>
            </a:r>
            <a:endParaRPr lang="en-US" b="1" dirty="0"/>
          </a:p>
          <a:p>
            <a:pPr lvl="2" indent="-457200" eaLnBrk="1" hangingPunct="1">
              <a:lnSpc>
                <a:spcPct val="90000"/>
              </a:lnSpc>
              <a:buFont typeface="Calibri" pitchFamily="34" charset="0"/>
              <a:buAutoNum type="arabicPeriod"/>
            </a:pPr>
            <a:r>
              <a:rPr lang="en-US" dirty="0" err="1"/>
              <a:t>Seguimento</a:t>
            </a:r>
            <a:endParaRPr lang="en-US" b="1" dirty="0"/>
          </a:p>
          <a:p>
            <a:pPr marL="514350" indent="-514350" eaLnBrk="1" hangingPunct="1">
              <a:lnSpc>
                <a:spcPct val="90000"/>
              </a:lnSpc>
              <a:buFont typeface="Calibri" pitchFamily="34" charset="0"/>
              <a:buAutoNum type="alphaUcPeriod"/>
            </a:pPr>
            <a:endParaRPr lang="en-GB" b="1" dirty="0"/>
          </a:p>
          <a:p>
            <a:pPr marL="514350" indent="-514350" eaLnBrk="1" hangingPunct="1">
              <a:lnSpc>
                <a:spcPct val="90000"/>
              </a:lnSpc>
              <a:buFont typeface="Calibri" pitchFamily="34" charset="0"/>
              <a:buNone/>
            </a:pPr>
            <a:endParaRPr lang="en-US" sz="2400" b="1" dirty="0"/>
          </a:p>
          <a:p>
            <a:pPr marL="514350" indent="-514350" eaLnBrk="1" hangingPunct="1">
              <a:lnSpc>
                <a:spcPct val="90000"/>
              </a:lnSpc>
              <a:buFont typeface="Arial" charset="0"/>
              <a:buAutoNum type="alphaUcPeriod"/>
            </a:pPr>
            <a:endParaRPr lang="en-GB" sz="2400" dirty="0"/>
          </a:p>
        </p:txBody>
      </p:sp>
      <p:sp>
        <p:nvSpPr>
          <p:cNvPr id="4" name="Slide Number Placeholder 3"/>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4D87C119-DF84-4557-A9AA-F5D8358D3D2F}" type="slidenum">
              <a:rPr lang="en-US" sz="1200">
                <a:solidFill>
                  <a:schemeClr val="tx1">
                    <a:tint val="75000"/>
                  </a:schemeClr>
                </a:solidFill>
                <a:latin typeface="+mn-lt"/>
                <a:cs typeface="+mn-cs"/>
              </a:rPr>
              <a:pPr algn="r" fontAlgn="auto">
                <a:spcBef>
                  <a:spcPts val="0"/>
                </a:spcBef>
                <a:spcAft>
                  <a:spcPts val="0"/>
                </a:spcAft>
                <a:defRPr/>
              </a:pPr>
              <a:t>9</a:t>
            </a:fld>
            <a:endParaRPr lang="en-US" sz="1200" dirty="0">
              <a:solidFill>
                <a:schemeClr val="tx1">
                  <a:tint val="75000"/>
                </a:schemeClr>
              </a:solidFill>
              <a:latin typeface="+mn-lt"/>
              <a:cs typeface="+mn-cs"/>
            </a:endParaRPr>
          </a:p>
        </p:txBody>
      </p:sp>
    </p:spTree>
    <p:extLst>
      <p:ext uri="{BB962C8B-B14F-4D97-AF65-F5344CB8AC3E}">
        <p14:creationId xmlns:p14="http://schemas.microsoft.com/office/powerpoint/2010/main" val="24711886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GUID" val="a5022719-0d58-4c89-85c9-60973a4eea5b"/>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75201FBCA2BD7A4180C0D16F5A8E1048" ma:contentTypeVersion="0" ma:contentTypeDescription="Crie um novo documento." ma:contentTypeScope="" ma:versionID="d366614653aaf0bad910b6f692c4450d">
  <xsd:schema xmlns:xsd="http://www.w3.org/2001/XMLSchema" xmlns:xs="http://www.w3.org/2001/XMLSchema" xmlns:p="http://schemas.microsoft.com/office/2006/metadata/properties" targetNamespace="http://schemas.microsoft.com/office/2006/metadata/properties" ma:root="true" ma:fieldsID="6e078010f886becc52d8153076464ff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EE94CFB-D8B4-4C42-A6B3-67EDC37DE5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A0F29318-ABAE-4CE2-8F3C-4B7435140196}">
  <ds:schemaRefs>
    <ds:schemaRef ds:uri="http://purl.org/dc/elements/1.1/"/>
    <ds:schemaRef ds:uri="http://purl.org/dc/dcmitype/"/>
    <ds:schemaRef ds:uri="http://schemas.microsoft.com/office/2006/documentManagement/types"/>
    <ds:schemaRef ds:uri="http://schemas.openxmlformats.org/package/2006/metadata/core-properties"/>
    <ds:schemaRef ds:uri="http://purl.org/dc/terms/"/>
    <ds:schemaRef ds:uri="http://www.w3.org/XML/1998/namespace"/>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251D4E46-325B-4864-AB40-D1EBDE29FB5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15573</TotalTime>
  <Words>7290</Words>
  <Application>Microsoft Office PowerPoint</Application>
  <PresentationFormat>Apresentação na tela (4:3)</PresentationFormat>
  <Paragraphs>840</Paragraphs>
  <Slides>66</Slides>
  <Notes>49</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66</vt:i4>
      </vt:variant>
    </vt:vector>
  </HeadingPairs>
  <TitlesOfParts>
    <vt:vector size="70" baseType="lpstr">
      <vt:lpstr>Arial</vt:lpstr>
      <vt:lpstr>Calibri</vt:lpstr>
      <vt:lpstr>Times New Roman</vt:lpstr>
      <vt:lpstr>Office Theme</vt:lpstr>
      <vt:lpstr> Uso problemático de álcool:  mitos e verdades</vt:lpstr>
      <vt:lpstr>Conteúdo (Uso de Álcool)</vt:lpstr>
      <vt:lpstr>Historia Pessoal </vt:lpstr>
      <vt:lpstr>Introdução</vt:lpstr>
      <vt:lpstr>Introdução</vt:lpstr>
      <vt:lpstr>Efeitos do álcool na saude</vt:lpstr>
      <vt:lpstr>Efeitos do álcool na mortalidade total</vt:lpstr>
      <vt:lpstr>Papel da atenção primária</vt:lpstr>
      <vt:lpstr>Conteúdo (Uso de Álcool)</vt:lpstr>
      <vt:lpstr>Objetivos do Aprendizado</vt:lpstr>
      <vt:lpstr>Conteúdo (Uso de Álcool)</vt:lpstr>
      <vt:lpstr>Tempestade de Ideias </vt:lpstr>
      <vt:lpstr>Estabelecer a comunicação e confiança do paciente</vt:lpstr>
      <vt:lpstr>Estabelecer a comunicação e confiança do paciente</vt:lpstr>
      <vt:lpstr>Estabelecer a comunicação e confiança do paciente</vt:lpstr>
      <vt:lpstr>Apresentação do PowerPoint</vt:lpstr>
      <vt:lpstr>Apresentação do PowerPoint</vt:lpstr>
      <vt:lpstr>Reflexão</vt:lpstr>
      <vt:lpstr>Apresentação do PowerPoint</vt:lpstr>
      <vt:lpstr>Apresentação do PowerPoint</vt:lpstr>
      <vt:lpstr>Conceito </vt:lpstr>
      <vt:lpstr>CONCEITOS</vt:lpstr>
      <vt:lpstr>Apresentação do PowerPoint</vt:lpstr>
      <vt:lpstr>Conteúdo (Uso de Álcool)</vt:lpstr>
      <vt:lpstr>Apresentação do PowerPoint</vt:lpstr>
      <vt:lpstr>Apresentação do PowerPoint</vt:lpstr>
      <vt:lpstr>A avaliação envolve perguntar o quanto uma pessoa bebe, mas quanto existe em um drink?</vt:lpstr>
      <vt:lpstr>Apresentação do PowerPoint</vt:lpstr>
      <vt:lpstr>Apresentação do PowerPoint</vt:lpstr>
      <vt:lpstr>Para avaliar o consumo problemático-  pergunte! </vt:lpstr>
      <vt:lpstr>Pergunte sobre o consumo- SEMPRE! </vt:lpstr>
      <vt:lpstr>Identifique o padrão de consumo de álcool</vt:lpstr>
      <vt:lpstr>Existe consumo prejudicial se a pessoa responder SIM a qualquer uma destas perguntas</vt:lpstr>
      <vt:lpstr>PERGUNTAS DO AUDIT(4-10)</vt:lpstr>
      <vt:lpstr>Níveis de risco de acordo com o AUDIT</vt:lpstr>
      <vt:lpstr>Apresentação do PowerPoint</vt:lpstr>
      <vt:lpstr>  Transtornos mentais e comportamentais devidos ao uso de álcool - CID 10: F10 </vt:lpstr>
      <vt:lpstr>CIAP-2</vt:lpstr>
      <vt:lpstr>O que é consumo nocivo?</vt:lpstr>
      <vt:lpstr>O que é dependência do álcool?</vt:lpstr>
      <vt:lpstr>Quais são os sinais da dependência? </vt:lpstr>
      <vt:lpstr>Apresentações de emergência</vt:lpstr>
      <vt:lpstr>Apresentação do PowerPoint</vt:lpstr>
      <vt:lpstr>O que causa  sintomas de  abstinência de drogas?</vt:lpstr>
      <vt:lpstr>Processo de Diagnóstico e de Construção do Plano de Cuidados</vt:lpstr>
      <vt:lpstr>Conteúdo (Uso de Álcool)</vt:lpstr>
      <vt:lpstr>Exame físico e investigação adicional</vt:lpstr>
      <vt:lpstr>Intervenção breve para o uso prejudicial e nocivo</vt:lpstr>
      <vt:lpstr>Intervenção Breve</vt:lpstr>
      <vt:lpstr>Intervenção Breve</vt:lpstr>
      <vt:lpstr>Apresentando os resultados da avaliação</vt:lpstr>
      <vt:lpstr>Avalie a motivação para a mudança</vt:lpstr>
      <vt:lpstr>Apresentando a recomendação de diminuir ou parar de beber</vt:lpstr>
      <vt:lpstr>Intervenção Breve</vt:lpstr>
      <vt:lpstr>Role Play - Intervenção Breve para Sr Mário </vt:lpstr>
      <vt:lpstr>Intervenções Psicosociais</vt:lpstr>
      <vt:lpstr>Caso sobre dependência – Qual a conduta ?</vt:lpstr>
      <vt:lpstr>Protocolo</vt:lpstr>
      <vt:lpstr>Sempre preste atenção ao estado de sobriedade da pessoa</vt:lpstr>
      <vt:lpstr> Manejo da Dependência e Abstinencia -  Resumo  </vt:lpstr>
      <vt:lpstr>Conteúdo (Uso de Álcool)</vt:lpstr>
      <vt:lpstr>Vínculo com outros serviços e apoios</vt:lpstr>
      <vt:lpstr>Seguimento</vt:lpstr>
      <vt:lpstr>O que fazer no seguimento?</vt:lpstr>
      <vt:lpstr>Perguntas</vt:lpstr>
      <vt:lpstr>Mensagens Chaves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Alcohol Use Level A</dc:title>
  <dc:creator>Rabih El Chammay</dc:creator>
  <cp:lastModifiedBy>Joana Moscoso Teixeira De Mendonca</cp:lastModifiedBy>
  <cp:revision>386</cp:revision>
  <cp:lastPrinted>2014-10-16T14:20:49Z</cp:lastPrinted>
  <dcterms:created xsi:type="dcterms:W3CDTF">2012-05-18T08:39:58Z</dcterms:created>
  <dcterms:modified xsi:type="dcterms:W3CDTF">2022-11-01T20:31:32Z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0x01010075201FBCA2BD7A4180C0D16F5A8E1048</vt:lpwstr>
  </property>
</Properties>
</file>