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5.xml" ContentType="application/vnd.openxmlformats-officedocument.theme+xml"/>
  <Override PartName="/ppt/slideLayouts/slideLayout4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  <p:sldMasterId id="2147483698" r:id="rId2"/>
    <p:sldMasterId id="2147483648" r:id="rId3"/>
    <p:sldMasterId id="2147483672" r:id="rId4"/>
    <p:sldMasterId id="2147483660" r:id="rId5"/>
    <p:sldMasterId id="2147483701" r:id="rId6"/>
  </p:sldMasterIdLst>
  <p:notesMasterIdLst>
    <p:notesMasterId r:id="rId44"/>
  </p:notesMasterIdLst>
  <p:handoutMasterIdLst>
    <p:handoutMasterId r:id="rId45"/>
  </p:handoutMasterIdLst>
  <p:sldIdLst>
    <p:sldId id="263" r:id="rId7"/>
    <p:sldId id="1663" r:id="rId8"/>
    <p:sldId id="265" r:id="rId9"/>
    <p:sldId id="270" r:id="rId10"/>
    <p:sldId id="271" r:id="rId11"/>
    <p:sldId id="272" r:id="rId12"/>
    <p:sldId id="273" r:id="rId13"/>
    <p:sldId id="276" r:id="rId14"/>
    <p:sldId id="277" r:id="rId15"/>
    <p:sldId id="278" r:id="rId16"/>
    <p:sldId id="274" r:id="rId17"/>
    <p:sldId id="279" r:id="rId18"/>
    <p:sldId id="282" r:id="rId19"/>
    <p:sldId id="1643" r:id="rId20"/>
    <p:sldId id="284" r:id="rId21"/>
    <p:sldId id="1645" r:id="rId22"/>
    <p:sldId id="1648" r:id="rId23"/>
    <p:sldId id="1646" r:id="rId24"/>
    <p:sldId id="1647" r:id="rId25"/>
    <p:sldId id="1653" r:id="rId26"/>
    <p:sldId id="1655" r:id="rId27"/>
    <p:sldId id="1656" r:id="rId28"/>
    <p:sldId id="1657" r:id="rId29"/>
    <p:sldId id="1658" r:id="rId30"/>
    <p:sldId id="1659" r:id="rId31"/>
    <p:sldId id="1660" r:id="rId32"/>
    <p:sldId id="1661" r:id="rId33"/>
    <p:sldId id="1662" r:id="rId34"/>
    <p:sldId id="1664" r:id="rId35"/>
    <p:sldId id="1668" r:id="rId36"/>
    <p:sldId id="1644" r:id="rId37"/>
    <p:sldId id="1665" r:id="rId38"/>
    <p:sldId id="1666" r:id="rId39"/>
    <p:sldId id="1667" r:id="rId40"/>
    <p:sldId id="275" r:id="rId41"/>
    <p:sldId id="281" r:id="rId42"/>
    <p:sldId id="268" r:id="rId4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D9CA"/>
    <a:srgbClr val="015641"/>
    <a:srgbClr val="008387"/>
    <a:srgbClr val="004936"/>
    <a:srgbClr val="003F2E"/>
    <a:srgbClr val="009999"/>
    <a:srgbClr val="0D50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404" autoAdjust="0"/>
  </p:normalViewPr>
  <p:slideViewPr>
    <p:cSldViewPr snapToGrid="0">
      <p:cViewPr varScale="1">
        <p:scale>
          <a:sx n="62" d="100"/>
          <a:sy n="62" d="100"/>
        </p:scale>
        <p:origin x="980" y="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viewProps" Target="viewProps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theme" Target="theme/theme1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presProps" Target="presProps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C24839-7C19-45C1-9C4A-821238DD8A81}" type="datetimeFigureOut">
              <a:rPr lang="pt-BR" smtClean="0"/>
              <a:t>04/01/2022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DA19F5-598E-46EC-B008-6B9FDEF94F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1462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B22B06-FE82-4328-8488-C3EC27F1050C}" type="datetimeFigureOut">
              <a:rPr lang="pt-BR" smtClean="0"/>
              <a:t>04/01/2022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E9CC49-8AAC-42AA-B613-EF32362739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6285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609323" y="2640562"/>
            <a:ext cx="7374294" cy="776094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72800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3182" y="840986"/>
            <a:ext cx="10515600" cy="1260087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03182" y="215702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03182" y="2980936"/>
            <a:ext cx="5157787" cy="306530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735594" y="215702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735594" y="2980936"/>
            <a:ext cx="5183188" cy="306530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1442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1139133"/>
            <a:ext cx="10515600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61000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0745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0916" y="77444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2021" y="118336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10916" y="2374641"/>
            <a:ext cx="3932237" cy="368235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68801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1763" y="709127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619316" y="124729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31763" y="2309327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17121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858058"/>
            <a:ext cx="10093412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42783" y="2318558"/>
            <a:ext cx="10093412" cy="3765001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4709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65402" y="965621"/>
            <a:ext cx="2628900" cy="5173922"/>
          </a:xfrm>
        </p:spPr>
        <p:txBody>
          <a:bodyPr vert="eaVert"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0" y="965621"/>
            <a:ext cx="7613002" cy="5173922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59778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88384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7DC58E-069D-4F36-BE29-0B66CB30F52D}" type="datetimeFigureOut">
              <a:rPr lang="pt-BR" smtClean="0"/>
              <a:t>04/01/2022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863D64-5C49-418F-86B0-72AC76350E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8302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07520" y="1122363"/>
            <a:ext cx="9144000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752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5346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7DC58E-069D-4F36-BE29-0B66CB30F52D}" type="datetimeFigureOut">
              <a:rPr lang="pt-BR" smtClean="0"/>
              <a:t>04/01/2022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863D64-5C49-418F-86B0-72AC76350E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57355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7675356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244" y="14049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5244" y="42846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32309617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980514"/>
            <a:ext cx="10515600" cy="1325562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32486" y="2397211"/>
            <a:ext cx="5181600" cy="377975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766486" y="2397211"/>
            <a:ext cx="5181600" cy="377975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5654852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3182" y="840986"/>
            <a:ext cx="10515600" cy="1260087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03182" y="215702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03182" y="2980936"/>
            <a:ext cx="5157787" cy="306530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735594" y="215702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735594" y="2980936"/>
            <a:ext cx="5183188" cy="306530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7551565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1139133"/>
            <a:ext cx="10515600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0350119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46804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0916" y="77444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2021" y="118336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10916" y="2374641"/>
            <a:ext cx="3932237" cy="368235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458421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1763" y="709127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619316" y="124729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31763" y="2309327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50294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858058"/>
            <a:ext cx="10093412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42783" y="2318558"/>
            <a:ext cx="10093412" cy="3765001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40134946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65402" y="965621"/>
            <a:ext cx="2628900" cy="5173922"/>
          </a:xfrm>
        </p:spPr>
        <p:txBody>
          <a:bodyPr vert="eaVert"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0" y="965621"/>
            <a:ext cx="7613002" cy="5173922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633700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EF4E54-BDC0-4992-B36C-CAB217AFDE3B}" type="datetimeFigureOut">
              <a:rPr lang="pt-BR" smtClean="0"/>
              <a:t>04/01/2022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6ABCCC-0DD3-4179-8564-23AA74F5A7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0438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407519" y="1122363"/>
            <a:ext cx="10639925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pt-BR" dirty="0"/>
              <a:t>Clique para editar o </a:t>
            </a:r>
            <a:br>
              <a:rPr lang="pt-BR" dirty="0"/>
            </a:br>
            <a:r>
              <a:rPr lang="pt-BR" dirty="0"/>
              <a:t>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7519" y="3602038"/>
            <a:ext cx="10639925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6749467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4281971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244" y="128986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5244" y="416958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3756166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32486" y="2397967"/>
            <a:ext cx="5181600" cy="3582955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766486" y="2397967"/>
            <a:ext cx="5181600" cy="3582955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0486423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3182" y="989045"/>
            <a:ext cx="10515600" cy="1177504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03182" y="2267338"/>
            <a:ext cx="5157787" cy="7135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03182" y="2980936"/>
            <a:ext cx="5157787" cy="2981325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735594" y="2267338"/>
            <a:ext cx="5183188" cy="7135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735594" y="2980936"/>
            <a:ext cx="5183188" cy="2981325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7279930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1139133"/>
            <a:ext cx="10515600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82425737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75139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0916" y="77444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2021" y="118336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10916" y="237464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18352049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1763" y="709127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743305" y="1247291"/>
            <a:ext cx="6172200" cy="46592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31763" y="2309327"/>
            <a:ext cx="3932237" cy="359720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313621259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1045029"/>
            <a:ext cx="10520686" cy="1138592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42783" y="2318558"/>
            <a:ext cx="10520686" cy="3596210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838435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ítulo 1"/>
          <p:cNvSpPr>
            <a:spLocks noGrp="1"/>
          </p:cNvSpPr>
          <p:nvPr>
            <p:ph type="title"/>
          </p:nvPr>
        </p:nvSpPr>
        <p:spPr>
          <a:xfrm>
            <a:off x="1457130" y="2163905"/>
            <a:ext cx="7108371" cy="866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353221374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250594" y="1082351"/>
            <a:ext cx="2628900" cy="4814596"/>
          </a:xfrm>
        </p:spPr>
        <p:txBody>
          <a:bodyPr vert="eaVert"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87828" y="1082351"/>
            <a:ext cx="7510366" cy="4814596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93899662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7315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7DC58E-069D-4F36-BE29-0B66CB30F52D}" type="datetimeFigureOut">
              <a:rPr lang="pt-BR" smtClean="0"/>
              <a:t>04/01/2022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863D64-5C49-418F-86B0-72AC76350E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9941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0752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752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9712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15641"/>
                </a:solidFill>
              </a:defRPr>
            </a:lvl1pPr>
            <a:lvl2pPr>
              <a:defRPr>
                <a:solidFill>
                  <a:srgbClr val="015641"/>
                </a:solidFill>
              </a:defRPr>
            </a:lvl2pPr>
            <a:lvl3pPr>
              <a:defRPr>
                <a:solidFill>
                  <a:srgbClr val="015641"/>
                </a:solidFill>
              </a:defRPr>
            </a:lvl3pPr>
            <a:lvl4pPr>
              <a:defRPr>
                <a:solidFill>
                  <a:srgbClr val="015641"/>
                </a:solidFill>
              </a:defRPr>
            </a:lvl4pPr>
            <a:lvl5pPr>
              <a:defRPr>
                <a:solidFill>
                  <a:srgbClr val="015641"/>
                </a:solidFill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1677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244" y="14049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5244" y="42846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423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980514"/>
            <a:ext cx="10515600" cy="1325562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32486" y="2397211"/>
            <a:ext cx="5181600" cy="377975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766486" y="2397211"/>
            <a:ext cx="5181600" cy="377975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2159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image" Target="../media/image8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image" Target="../media/image5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10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8" name="Retângulo 7"/>
          <p:cNvSpPr/>
          <p:nvPr userDrawn="1"/>
        </p:nvSpPr>
        <p:spPr>
          <a:xfrm>
            <a:off x="4599214" y="2352502"/>
            <a:ext cx="7592785" cy="1438102"/>
          </a:xfrm>
          <a:prstGeom prst="rect">
            <a:avLst/>
          </a:prstGeom>
          <a:solidFill>
            <a:srgbClr val="003F2E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99214" y="2638273"/>
            <a:ext cx="7108371" cy="866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401451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703" r:id="rId3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1999" cy="6855218"/>
          </a:xfrm>
          <a:prstGeom prst="rect">
            <a:avLst/>
          </a:prstGeom>
        </p:spPr>
      </p:pic>
      <p:sp>
        <p:nvSpPr>
          <p:cNvPr id="6" name="Retângulo 5"/>
          <p:cNvSpPr/>
          <p:nvPr userDrawn="1"/>
        </p:nvSpPr>
        <p:spPr>
          <a:xfrm>
            <a:off x="0" y="1"/>
            <a:ext cx="12192000" cy="222098"/>
          </a:xfrm>
          <a:prstGeom prst="rect">
            <a:avLst/>
          </a:prstGeom>
          <a:solidFill>
            <a:srgbClr val="01564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Imagem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00073"/>
            <a:ext cx="12192000" cy="255146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457130" y="2163905"/>
            <a:ext cx="7108371" cy="866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pic>
        <p:nvPicPr>
          <p:cNvPr id="3" name="Imagem 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886" y="6595298"/>
            <a:ext cx="12209885" cy="259921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57" t="-1021" b="-1"/>
          <a:stretch/>
        </p:blipFill>
        <p:spPr>
          <a:xfrm>
            <a:off x="8572500" y="2465896"/>
            <a:ext cx="3619499" cy="262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163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01564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B9D9CA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42783" y="980513"/>
            <a:ext cx="1005222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42783" y="2441013"/>
            <a:ext cx="10052222" cy="36444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  <p:sp>
        <p:nvSpPr>
          <p:cNvPr id="4" name="Retângulo 3"/>
          <p:cNvSpPr/>
          <p:nvPr userDrawn="1"/>
        </p:nvSpPr>
        <p:spPr>
          <a:xfrm>
            <a:off x="0" y="1"/>
            <a:ext cx="12192000" cy="222098"/>
          </a:xfrm>
          <a:prstGeom prst="rect">
            <a:avLst/>
          </a:prstGeom>
          <a:solidFill>
            <a:srgbClr val="01564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 userDrawn="1"/>
        </p:nvSpPr>
        <p:spPr>
          <a:xfrm>
            <a:off x="319215" y="393924"/>
            <a:ext cx="196746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/>
            <a:r>
              <a:rPr lang="pt-BR" sz="2800" b="0" cap="none" spc="0" dirty="0" err="1">
                <a:ln w="0"/>
                <a:solidFill>
                  <a:srgbClr val="015641"/>
                </a:solidFill>
                <a:effectLst/>
                <a:latin typeface="+mn-lt"/>
              </a:rPr>
              <a:t>PlanificaSUS</a:t>
            </a:r>
            <a:endParaRPr lang="pt-BR" sz="2800" b="0" cap="none" spc="0" dirty="0">
              <a:ln w="0"/>
              <a:solidFill>
                <a:srgbClr val="015641"/>
              </a:solidFill>
              <a:effectLst/>
              <a:latin typeface="+mn-lt"/>
            </a:endParaRPr>
          </a:p>
        </p:txBody>
      </p:sp>
      <p:pic>
        <p:nvPicPr>
          <p:cNvPr id="9" name="Imagem 8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80"/>
          <a:stretch/>
        </p:blipFill>
        <p:spPr>
          <a:xfrm>
            <a:off x="10927823" y="3956180"/>
            <a:ext cx="1264177" cy="2901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746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7" r:id="rId12"/>
    <p:sldLayoutId id="214748369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 baseline="0">
          <a:solidFill>
            <a:schemeClr val="tx1">
              <a:lumMod val="65000"/>
              <a:lumOff val="35000"/>
            </a:schemeClr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9999"/>
        </a:buClr>
        <a:buFontTx/>
        <a:buBlip>
          <a:blip r:embed="rId16"/>
        </a:buBlip>
        <a:defRPr sz="2200" kern="1200" baseline="0">
          <a:solidFill>
            <a:srgbClr val="015641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6"/>
        </a:buBlip>
        <a:defRPr sz="2000" kern="1200" baseline="0">
          <a:solidFill>
            <a:srgbClr val="01564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6"/>
        </a:buBlip>
        <a:defRPr sz="1800" kern="1200" baseline="0">
          <a:solidFill>
            <a:srgbClr val="01564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6"/>
        </a:buBlip>
        <a:defRPr sz="1600" kern="1200" baseline="0">
          <a:solidFill>
            <a:srgbClr val="01564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6"/>
        </a:buBlip>
        <a:defRPr sz="1400" kern="1200" baseline="0">
          <a:solidFill>
            <a:srgbClr val="01564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564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42783" y="980513"/>
            <a:ext cx="1005222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42783" y="2441013"/>
            <a:ext cx="10052222" cy="36444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13" name="Retângulo 12"/>
          <p:cNvSpPr/>
          <p:nvPr userDrawn="1"/>
        </p:nvSpPr>
        <p:spPr>
          <a:xfrm>
            <a:off x="0" y="1"/>
            <a:ext cx="12192000" cy="222098"/>
          </a:xfrm>
          <a:prstGeom prst="rect">
            <a:avLst/>
          </a:prstGeom>
          <a:solidFill>
            <a:srgbClr val="008387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 userDrawn="1"/>
        </p:nvSpPr>
        <p:spPr>
          <a:xfrm>
            <a:off x="319215" y="393924"/>
            <a:ext cx="196746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/>
            <a:r>
              <a:rPr lang="pt-BR" sz="2800" b="0" cap="none" spc="0" dirty="0" err="1">
                <a:ln w="0"/>
                <a:solidFill>
                  <a:schemeClr val="bg1"/>
                </a:solidFill>
                <a:effectLst/>
                <a:latin typeface="+mn-lt"/>
              </a:rPr>
              <a:t>PlanificaSUS</a:t>
            </a:r>
            <a:endParaRPr lang="pt-BR" sz="2800" b="0" cap="none" spc="0" dirty="0">
              <a:ln w="0"/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9" name="Imagem 8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27"/>
          <a:stretch/>
        </p:blipFill>
        <p:spPr>
          <a:xfrm>
            <a:off x="10957399" y="3956179"/>
            <a:ext cx="1237712" cy="290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222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 baseline="0">
          <a:solidFill>
            <a:schemeClr val="bg1"/>
          </a:solidFill>
          <a:latin typeface="Calibri Light" panose="020F03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9999"/>
        </a:buClr>
        <a:buFontTx/>
        <a:buBlip>
          <a:blip r:embed="rId14"/>
        </a:buBlip>
        <a:defRPr sz="22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4"/>
        </a:buBlip>
        <a:defRPr sz="20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4"/>
        </a:buBlip>
        <a:defRPr sz="18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4"/>
        </a:buBlip>
        <a:defRPr sz="16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4"/>
        </a:buBlip>
        <a:defRPr sz="14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42783" y="1108988"/>
            <a:ext cx="10515600" cy="1197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42783" y="2441013"/>
            <a:ext cx="10515600" cy="35127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Retângulo 5"/>
          <p:cNvSpPr/>
          <p:nvPr userDrawn="1"/>
        </p:nvSpPr>
        <p:spPr>
          <a:xfrm>
            <a:off x="319215" y="393924"/>
            <a:ext cx="196746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/>
            <a:r>
              <a:rPr lang="pt-BR" sz="2800" b="0" cap="none" spc="0" dirty="0" err="1">
                <a:ln w="0"/>
                <a:solidFill>
                  <a:srgbClr val="015641"/>
                </a:solidFill>
                <a:effectLst/>
                <a:latin typeface="+mn-lt"/>
              </a:rPr>
              <a:t>PlanificaSUS</a:t>
            </a:r>
            <a:endParaRPr lang="pt-BR" sz="2800" b="0" cap="none" spc="0" dirty="0">
              <a:ln w="0"/>
              <a:solidFill>
                <a:srgbClr val="015641"/>
              </a:solidFill>
              <a:effectLst/>
              <a:latin typeface="+mn-lt"/>
            </a:endParaRPr>
          </a:p>
        </p:txBody>
      </p:sp>
      <p:pic>
        <p:nvPicPr>
          <p:cNvPr id="8" name="Imagem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886" y="6595298"/>
            <a:ext cx="12209885" cy="259921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80"/>
          <a:stretch/>
        </p:blipFill>
        <p:spPr>
          <a:xfrm>
            <a:off x="10927823" y="3956180"/>
            <a:ext cx="1264177" cy="2901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282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 baseline="0">
          <a:solidFill>
            <a:schemeClr val="tx1">
              <a:lumMod val="65000"/>
              <a:lumOff val="35000"/>
            </a:schemeClr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9999"/>
        </a:buClr>
        <a:buFontTx/>
        <a:buBlip>
          <a:blip r:embed="rId15"/>
        </a:buBlip>
        <a:defRPr sz="2200" kern="1200" baseline="0">
          <a:solidFill>
            <a:srgbClr val="015641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5"/>
        </a:buBlip>
        <a:defRPr sz="2000" kern="1200" baseline="0">
          <a:solidFill>
            <a:srgbClr val="01564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5"/>
        </a:buBlip>
        <a:defRPr sz="1800" kern="1200" baseline="0">
          <a:solidFill>
            <a:srgbClr val="01564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5"/>
        </a:buBlip>
        <a:defRPr sz="1600" kern="1200" baseline="0">
          <a:solidFill>
            <a:srgbClr val="01564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5"/>
        </a:buBlip>
        <a:defRPr sz="1400" kern="1200" baseline="0">
          <a:solidFill>
            <a:srgbClr val="01564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ço Reservado para Conteúdo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pic>
        <p:nvPicPr>
          <p:cNvPr id="8" name="Imagem 7"/>
          <p:cNvPicPr/>
          <p:nvPr userDrawn="1"/>
        </p:nvPicPr>
        <p:blipFill rotWithShape="1">
          <a:blip r:embed="rId4"/>
          <a:srcRect l="37967" t="34437" r="37998" b="35296"/>
          <a:stretch/>
        </p:blipFill>
        <p:spPr bwMode="auto">
          <a:xfrm>
            <a:off x="6353146" y="2763399"/>
            <a:ext cx="1510694" cy="14763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Retângulo 8"/>
          <p:cNvSpPr/>
          <p:nvPr userDrawn="1"/>
        </p:nvSpPr>
        <p:spPr>
          <a:xfrm>
            <a:off x="5027958" y="899010"/>
            <a:ext cx="398728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srgbClr val="015641"/>
                </a:solidFill>
              </a:rPr>
              <a:t>planificasus.com.br</a:t>
            </a:r>
          </a:p>
          <a:p>
            <a:pPr algn="ctr"/>
            <a:endParaRPr lang="pt-BR" sz="2400" b="1" dirty="0">
              <a:solidFill>
                <a:srgbClr val="015641"/>
              </a:solidFill>
            </a:endParaRPr>
          </a:p>
          <a:p>
            <a:pPr algn="ctr"/>
            <a:r>
              <a:rPr lang="pt-BR" dirty="0">
                <a:solidFill>
                  <a:srgbClr val="015641"/>
                </a:solidFill>
              </a:rPr>
              <a:t>Para saber mais sobre os projetos</a:t>
            </a:r>
          </a:p>
          <a:p>
            <a:pPr algn="ctr"/>
            <a:r>
              <a:rPr lang="pt-BR" b="1" dirty="0">
                <a:solidFill>
                  <a:srgbClr val="015641"/>
                </a:solidFill>
              </a:rPr>
              <a:t>PROADI-SUS do Triênio 2021-2023 </a:t>
            </a:r>
          </a:p>
          <a:p>
            <a:pPr algn="ctr"/>
            <a:r>
              <a:rPr lang="pt-BR" dirty="0">
                <a:solidFill>
                  <a:srgbClr val="015641"/>
                </a:solidFill>
              </a:rPr>
              <a:t>Acesse o Portal PROADI-SUS:</a:t>
            </a:r>
          </a:p>
        </p:txBody>
      </p:sp>
    </p:spTree>
    <p:extLst>
      <p:ext uri="{BB962C8B-B14F-4D97-AF65-F5344CB8AC3E}">
        <p14:creationId xmlns:p14="http://schemas.microsoft.com/office/powerpoint/2010/main" val="2058422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607236" y="2582779"/>
            <a:ext cx="7584764" cy="970179"/>
          </a:xfrm>
        </p:spPr>
        <p:txBody>
          <a:bodyPr>
            <a:normAutofit fontScale="90000"/>
          </a:bodyPr>
          <a:lstStyle/>
          <a:p>
            <a:r>
              <a:rPr lang="pt-BR" dirty="0"/>
              <a:t>Território e Gestão de Base Populacional</a:t>
            </a:r>
            <a:br>
              <a:rPr lang="pt-BR" dirty="0"/>
            </a:br>
            <a:r>
              <a:rPr lang="pt-BR" dirty="0"/>
              <a:t>Oficina Tutorial 2.2 APS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B7CDF6B1-3256-4E5B-9283-EF17F1FB06E1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15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título: calibri (Light Títulos) 40 - branco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Alinhada à direita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reposicionar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imagens</a:t>
            </a:r>
          </a:p>
        </p:txBody>
      </p:sp>
    </p:spTree>
    <p:extLst>
      <p:ext uri="{BB962C8B-B14F-4D97-AF65-F5344CB8AC3E}">
        <p14:creationId xmlns:p14="http://schemas.microsoft.com/office/powerpoint/2010/main" val="4060215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15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ORIENTAÇÕES: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 corpo ORIENTAÇÕES: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Tutor</a:t>
            </a: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da unidade: 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Customizar slides com achados importantes da atividades 3 para contextualizar a equipe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4288F222-D980-4EB9-A1D5-36DB836F3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783" y="790275"/>
            <a:ext cx="10052222" cy="1325563"/>
          </a:xfrm>
        </p:spPr>
        <p:txBody>
          <a:bodyPr/>
          <a:lstStyle/>
          <a:p>
            <a:r>
              <a:rPr lang="pt-BR" dirty="0"/>
              <a:t>Giro na sala de vacina (planejamento)</a:t>
            </a:r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71AA7583-8C72-40C8-9C38-2FA4F2C2BD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3" y="1966209"/>
            <a:ext cx="10052222" cy="466194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dirty="0"/>
              <a:t>Discussão sobre os temas vinculados à etapa 2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pt-BR" dirty="0">
              <a:solidFill>
                <a:srgbClr val="01564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dirty="0">
                <a:solidFill>
                  <a:srgbClr val="015641"/>
                </a:solidFill>
              </a:rPr>
              <a:t>Giro na unidade em formato de roda de conversa </a:t>
            </a:r>
            <a:r>
              <a:rPr lang="pt-BR" dirty="0"/>
              <a:t>para avaliar processos relacionados à sala de vacina:</a:t>
            </a:r>
            <a:endParaRPr lang="pt-BR" dirty="0">
              <a:solidFill>
                <a:srgbClr val="01564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pt-BR" dirty="0">
              <a:solidFill>
                <a:srgbClr val="015641"/>
              </a:solidFill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pt-BR" sz="2200" dirty="0">
                <a:solidFill>
                  <a:srgbClr val="015641"/>
                </a:solidFill>
              </a:rPr>
              <a:t>Aspectos gerais da sala de vacinação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pt-BR" sz="2200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pt-BR" sz="2200" dirty="0"/>
              <a:t>Procedimentos técnicos</a:t>
            </a:r>
            <a:endParaRPr lang="pt-BR" sz="2200" dirty="0">
              <a:solidFill>
                <a:srgbClr val="015641"/>
              </a:solidFill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pt-BR" sz="2200" dirty="0">
              <a:solidFill>
                <a:srgbClr val="015641"/>
              </a:solidFill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pt-BR" sz="2200" dirty="0">
                <a:solidFill>
                  <a:srgbClr val="015641"/>
                </a:solidFill>
              </a:rPr>
              <a:t>Rede de frio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pt-BR" sz="2200" dirty="0">
              <a:solidFill>
                <a:srgbClr val="015641"/>
              </a:solidFill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pt-BR" sz="2200" dirty="0">
                <a:solidFill>
                  <a:srgbClr val="015641"/>
                </a:solidFill>
              </a:rPr>
              <a:t>Sistema de informação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pt-BR" sz="2200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pt-BR" sz="2200" dirty="0"/>
              <a:t>Vigilância epidemiológica</a:t>
            </a:r>
            <a:endParaRPr lang="pt-BR" sz="2200" dirty="0">
              <a:solidFill>
                <a:srgbClr val="0156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2195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77B438-5C7F-4C07-90AE-075E48CD1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8421" y="2163905"/>
            <a:ext cx="5357081" cy="1265095"/>
          </a:xfrm>
        </p:spPr>
        <p:txBody>
          <a:bodyPr>
            <a:normAutofit/>
          </a:bodyPr>
          <a:lstStyle/>
          <a:p>
            <a:r>
              <a:rPr lang="pt-BR" dirty="0"/>
              <a:t>4. Avaliação dos macroprocessos da APS</a:t>
            </a:r>
          </a:p>
        </p:txBody>
      </p:sp>
    </p:spTree>
    <p:extLst>
      <p:ext uri="{BB962C8B-B14F-4D97-AF65-F5344CB8AC3E}">
        <p14:creationId xmlns:p14="http://schemas.microsoft.com/office/powerpoint/2010/main" val="23310869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15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ORIENTAÇÕES: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 corpo ORIENTAÇÕES: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Tutor</a:t>
            </a: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da unidade: 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Customizar slides com achados importantes da atividades 2 para contextualizar a equipe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4288F222-D980-4EB9-A1D5-36DB836F3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783" y="980513"/>
            <a:ext cx="10052222" cy="1325563"/>
          </a:xfrm>
        </p:spPr>
        <p:txBody>
          <a:bodyPr/>
          <a:lstStyle/>
          <a:p>
            <a:r>
              <a:rPr lang="pt-BR" dirty="0"/>
              <a:t>Avaliação dos macroprocessos da APS</a:t>
            </a:r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71AA7583-8C72-40C8-9C38-2FA4F2C2BD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3" y="2441013"/>
            <a:ext cx="10052222" cy="3644410"/>
          </a:xfrm>
        </p:spPr>
        <p:txBody>
          <a:bodyPr>
            <a:normAutofit/>
          </a:bodyPr>
          <a:lstStyle/>
          <a:p>
            <a:r>
              <a:rPr lang="pt-BR" dirty="0"/>
              <a:t>Realizar a avaliação dos macroprocessos da APS;</a:t>
            </a:r>
          </a:p>
          <a:p>
            <a:endParaRPr lang="pt-BR" dirty="0"/>
          </a:p>
          <a:p>
            <a:r>
              <a:rPr lang="pt-BR" dirty="0"/>
              <a:t>Neste momento será realizada a linha de base dos macroprocessos;</a:t>
            </a:r>
          </a:p>
          <a:p>
            <a:endParaRPr lang="pt-BR" dirty="0"/>
          </a:p>
          <a:p>
            <a:r>
              <a:rPr lang="pt-BR" dirty="0"/>
              <a:t>Instrumento deve ser preenchido integralmente;</a:t>
            </a:r>
          </a:p>
          <a:p>
            <a:endParaRPr lang="pt-BR" dirty="0"/>
          </a:p>
          <a:p>
            <a:r>
              <a:rPr lang="pt-BR" dirty="0"/>
              <a:t>Os itens avaliados como “não conforme” ou “parcialmente” devem ser incluídos no plano de ação</a:t>
            </a:r>
            <a:endParaRPr lang="pt-BR" dirty="0">
              <a:solidFill>
                <a:srgbClr val="0156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3781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B006B7-0925-4293-AD19-E84AF5942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2197" y="2163905"/>
            <a:ext cx="4293303" cy="1265095"/>
          </a:xfrm>
        </p:spPr>
        <p:txBody>
          <a:bodyPr>
            <a:normAutofit/>
          </a:bodyPr>
          <a:lstStyle/>
          <a:p>
            <a:r>
              <a:rPr lang="pt-BR" dirty="0"/>
              <a:t>5. Organização dos processos da vacina</a:t>
            </a:r>
          </a:p>
        </p:txBody>
      </p:sp>
    </p:spTree>
    <p:extLst>
      <p:ext uri="{BB962C8B-B14F-4D97-AF65-F5344CB8AC3E}">
        <p14:creationId xmlns:p14="http://schemas.microsoft.com/office/powerpoint/2010/main" val="19566904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6C3239DA-2098-4B01-94DB-4EE222B77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A43A7-0D40-40BD-8D89-8FF5F6727FEB}" type="slidenum">
              <a:rPr kumimoji="0" lang="pt-BR" alt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Espaço Reservado para Texto 1">
            <a:extLst>
              <a:ext uri="{FF2B5EF4-FFF2-40B4-BE49-F238E27FC236}">
                <a16:creationId xmlns:a16="http://schemas.microsoft.com/office/drawing/2014/main" id="{09C43DF4-07F8-4B79-BB64-C18C615C122A}"/>
              </a:ext>
            </a:extLst>
          </p:cNvPr>
          <p:cNvSpPr txBox="1">
            <a:spLocks/>
          </p:cNvSpPr>
          <p:nvPr/>
        </p:nvSpPr>
        <p:spPr bwMode="auto">
          <a:xfrm>
            <a:off x="696650" y="3007401"/>
            <a:ext cx="10798700" cy="843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9" tIns="45709" rIns="91419" bIns="45709" numCol="1" rtlCol="0" anchor="t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marL="0" algn="ctr" defTabSz="949201" rtl="0" eaLnBrk="1" latinLnBrk="0" hangingPunct="1"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74600" algn="l" defTabSz="9492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9201" algn="l" defTabSz="9492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3801" algn="l" defTabSz="9492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98401" algn="l" defTabSz="9492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73002" algn="l" defTabSz="9492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47603" algn="l" defTabSz="9492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22203" algn="l" defTabSz="9492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96803" algn="l" defTabSz="9492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492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600" dirty="0">
                <a:solidFill>
                  <a:srgbClr val="015641"/>
                </a:solidFill>
                <a:latin typeface="Calibri" panose="020F0502020204030204"/>
                <a:ea typeface="Segoe UI" pitchFamily="34" charset="0"/>
                <a:cs typeface="Segoe UI" pitchFamily="34" charset="0"/>
              </a:rPr>
              <a:t>ONDE ESTÁ A SALA DE VACINA NA CASA DA APS</a:t>
            </a:r>
            <a:r>
              <a:rPr kumimoji="0" lang="pt-BR" sz="3600" b="0" i="0" u="none" strike="noStrike" kern="1200" cap="none" spc="0" normalizeH="0" baseline="0" noProof="0" dirty="0">
                <a:ln>
                  <a:noFill/>
                </a:ln>
                <a:solidFill>
                  <a:srgbClr val="015641"/>
                </a:solidFill>
                <a:effectLst/>
                <a:uLnTx/>
                <a:uFillTx/>
                <a:latin typeface="Calibri" panose="020F0502020204030204"/>
                <a:ea typeface="Segoe UI" pitchFamily="34" charset="0"/>
                <a:cs typeface="Segoe UI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958703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B8DB65-A3CE-4762-A6DE-52294B3BC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Vacinação</a:t>
            </a:r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042AA99F-982E-4329-8191-1446ECAAACCE}"/>
              </a:ext>
            </a:extLst>
          </p:cNvPr>
          <p:cNvGrpSpPr/>
          <p:nvPr/>
        </p:nvGrpSpPr>
        <p:grpSpPr>
          <a:xfrm>
            <a:off x="1159529" y="2293932"/>
            <a:ext cx="3995210" cy="3863056"/>
            <a:chOff x="335360" y="476672"/>
            <a:chExt cx="2988000" cy="2518810"/>
          </a:xfrm>
        </p:grpSpPr>
        <p:pic>
          <p:nvPicPr>
            <p:cNvPr id="6" name="Imagem 5">
              <a:extLst>
                <a:ext uri="{FF2B5EF4-FFF2-40B4-BE49-F238E27FC236}">
                  <a16:creationId xmlns:a16="http://schemas.microsoft.com/office/drawing/2014/main" id="{5E50B52A-2405-49B2-9F2E-2631FC283DB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7368" y="527487"/>
              <a:ext cx="2795382" cy="2467995"/>
            </a:xfrm>
            <a:prstGeom prst="rect">
              <a:avLst/>
            </a:prstGeom>
          </p:spPr>
        </p:pic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EAD43429-AED3-4F5D-83D6-67E8BDB7E71B}"/>
                </a:ext>
              </a:extLst>
            </p:cNvPr>
            <p:cNvSpPr/>
            <p:nvPr/>
          </p:nvSpPr>
          <p:spPr>
            <a:xfrm>
              <a:off x="335360" y="476672"/>
              <a:ext cx="2988000" cy="2232000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852"/>
            </a:p>
          </p:txBody>
        </p:sp>
      </p:grpSp>
      <p:grpSp>
        <p:nvGrpSpPr>
          <p:cNvPr id="12" name="Agrupar 11">
            <a:extLst>
              <a:ext uri="{FF2B5EF4-FFF2-40B4-BE49-F238E27FC236}">
                <a16:creationId xmlns:a16="http://schemas.microsoft.com/office/drawing/2014/main" id="{AE8AD86C-C3BE-47F5-BAD5-4AEEBA3FC5B7}"/>
              </a:ext>
            </a:extLst>
          </p:cNvPr>
          <p:cNvGrpSpPr/>
          <p:nvPr/>
        </p:nvGrpSpPr>
        <p:grpSpPr>
          <a:xfrm>
            <a:off x="5970075" y="1191427"/>
            <a:ext cx="5779142" cy="5198142"/>
            <a:chOff x="4601778" y="849643"/>
            <a:chExt cx="5779142" cy="519814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F19276A-77B1-4FD2-B4FC-A91BC7AA436B}"/>
                </a:ext>
              </a:extLst>
            </p:cNvPr>
            <p:cNvSpPr/>
            <p:nvPr/>
          </p:nvSpPr>
          <p:spPr>
            <a:xfrm>
              <a:off x="4601778" y="1852085"/>
              <a:ext cx="5779142" cy="4195700"/>
            </a:xfrm>
            <a:prstGeom prst="rect">
              <a:avLst/>
            </a:prstGeom>
            <a:solidFill>
              <a:srgbClr val="BACDE4"/>
            </a:solidFill>
          </p:spPr>
          <p:txBody>
            <a:bodyPr wrap="square">
              <a:spAutoFit/>
            </a:bodyPr>
            <a:lstStyle/>
            <a:p>
              <a:pPr marL="102903">
                <a:lnSpc>
                  <a:spcPct val="150000"/>
                </a:lnSpc>
                <a:buClr>
                  <a:srgbClr val="B00000"/>
                </a:buClr>
                <a:buSzPct val="90000"/>
              </a:pPr>
              <a:r>
                <a:rPr lang="pt-BR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Lucida Grande" panose="020B0600040502020204"/>
                </a:rPr>
                <a:t>Microprocessos básicos da APS:</a:t>
              </a:r>
            </a:p>
            <a:p>
              <a:pPr marL="462247" indent="-256441">
                <a:lnSpc>
                  <a:spcPct val="150000"/>
                </a:lnSpc>
                <a:buClr>
                  <a:schemeClr val="tx1">
                    <a:lumMod val="75000"/>
                    <a:lumOff val="25000"/>
                  </a:schemeClr>
                </a:buClr>
                <a:buSzPct val="80000"/>
                <a:buFont typeface="Arial" panose="020B0604020202020204" pitchFamily="34" charset="0"/>
                <a:buChar char="•"/>
                <a:tabLst>
                  <a:tab pos="833023" algn="l"/>
                </a:tabLst>
                <a:defRPr/>
              </a:pPr>
              <a:r>
                <a:rPr lang="pt-BR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Lucida Grande" panose="020B0600040502020204"/>
                </a:rPr>
                <a:t>Recepção, acolhimento e preparo.</a:t>
              </a:r>
            </a:p>
            <a:p>
              <a:pPr marL="462247" indent="-256441">
                <a:lnSpc>
                  <a:spcPct val="150000"/>
                </a:lnSpc>
                <a:buClr>
                  <a:schemeClr val="tx1">
                    <a:lumMod val="75000"/>
                    <a:lumOff val="25000"/>
                  </a:schemeClr>
                </a:buClr>
                <a:buSzPct val="80000"/>
                <a:buFont typeface="Arial" panose="020B0604020202020204" pitchFamily="34" charset="0"/>
                <a:buChar char="•"/>
                <a:tabLst>
                  <a:tab pos="833023" algn="l"/>
                </a:tabLst>
                <a:defRPr/>
              </a:pPr>
              <a:r>
                <a:rPr lang="pt-BR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Lucida Grande" panose="020B0600040502020204"/>
                </a:rPr>
                <a:t>Vacinação.</a:t>
              </a:r>
            </a:p>
            <a:p>
              <a:pPr marL="462247" indent="-256441">
                <a:lnSpc>
                  <a:spcPct val="150000"/>
                </a:lnSpc>
                <a:buClr>
                  <a:schemeClr val="tx1">
                    <a:lumMod val="75000"/>
                    <a:lumOff val="25000"/>
                  </a:schemeClr>
                </a:buClr>
                <a:buSzPct val="80000"/>
                <a:buFont typeface="Arial" panose="020B0604020202020204" pitchFamily="34" charset="0"/>
                <a:buChar char="•"/>
                <a:tabLst>
                  <a:tab pos="833023" algn="l"/>
                </a:tabLst>
                <a:defRPr/>
              </a:pPr>
              <a:r>
                <a:rPr lang="pt-BR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Lucida Grande" panose="020B0600040502020204"/>
                </a:rPr>
                <a:t>Curativo.</a:t>
              </a:r>
            </a:p>
            <a:p>
              <a:pPr marL="462247" indent="-256441">
                <a:lnSpc>
                  <a:spcPct val="150000"/>
                </a:lnSpc>
                <a:buClr>
                  <a:schemeClr val="tx1">
                    <a:lumMod val="75000"/>
                    <a:lumOff val="25000"/>
                  </a:schemeClr>
                </a:buClr>
                <a:buSzPct val="80000"/>
                <a:buFont typeface="Arial" panose="020B0604020202020204" pitchFamily="34" charset="0"/>
                <a:buChar char="•"/>
                <a:tabLst>
                  <a:tab pos="833023" algn="l"/>
                </a:tabLst>
                <a:defRPr/>
              </a:pPr>
              <a:r>
                <a:rPr lang="pt-BR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Lucida Grande" panose="020B0600040502020204"/>
                </a:rPr>
                <a:t>Farmácia.</a:t>
              </a:r>
            </a:p>
            <a:p>
              <a:pPr marL="462247" indent="-256441">
                <a:lnSpc>
                  <a:spcPct val="150000"/>
                </a:lnSpc>
                <a:buClr>
                  <a:schemeClr val="tx1">
                    <a:lumMod val="75000"/>
                    <a:lumOff val="25000"/>
                  </a:schemeClr>
                </a:buClr>
                <a:buSzPct val="80000"/>
                <a:buFont typeface="Arial" panose="020B0604020202020204" pitchFamily="34" charset="0"/>
                <a:buChar char="•"/>
                <a:tabLst>
                  <a:tab pos="833023" algn="l"/>
                </a:tabLst>
                <a:defRPr/>
              </a:pPr>
              <a:r>
                <a:rPr lang="pt-BR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Lucida Grande" panose="020B0600040502020204"/>
                </a:rPr>
                <a:t>Coleta de exame.</a:t>
              </a:r>
            </a:p>
            <a:p>
              <a:pPr marL="462247" indent="-256441">
                <a:lnSpc>
                  <a:spcPct val="150000"/>
                </a:lnSpc>
                <a:buClr>
                  <a:schemeClr val="tx1">
                    <a:lumMod val="75000"/>
                    <a:lumOff val="25000"/>
                  </a:schemeClr>
                </a:buClr>
                <a:buSzPct val="80000"/>
                <a:buFont typeface="Arial" panose="020B0604020202020204" pitchFamily="34" charset="0"/>
                <a:buChar char="•"/>
                <a:tabLst>
                  <a:tab pos="833023" algn="l"/>
                </a:tabLst>
                <a:defRPr/>
              </a:pPr>
              <a:r>
                <a:rPr lang="pt-BR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Lucida Grande" panose="020B0600040502020204"/>
                </a:rPr>
                <a:t>Procedimentos terapêuticos.</a:t>
              </a:r>
            </a:p>
            <a:p>
              <a:pPr marL="462247" indent="-256441">
                <a:lnSpc>
                  <a:spcPct val="150000"/>
                </a:lnSpc>
                <a:buClr>
                  <a:schemeClr val="tx1">
                    <a:lumMod val="75000"/>
                    <a:lumOff val="25000"/>
                  </a:schemeClr>
                </a:buClr>
                <a:buSzPct val="80000"/>
                <a:buFont typeface="Arial" panose="020B0604020202020204" pitchFamily="34" charset="0"/>
                <a:buChar char="•"/>
                <a:tabLst>
                  <a:tab pos="833023" algn="l"/>
                </a:tabLst>
                <a:defRPr/>
              </a:pPr>
              <a:r>
                <a:rPr lang="pt-BR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Lucida Grande" panose="020B0600040502020204"/>
                </a:rPr>
                <a:t>Higienização de mãos.</a:t>
              </a:r>
            </a:p>
            <a:p>
              <a:pPr marL="462247" indent="-256441">
                <a:lnSpc>
                  <a:spcPct val="150000"/>
                </a:lnSpc>
                <a:buClr>
                  <a:schemeClr val="tx1">
                    <a:lumMod val="75000"/>
                    <a:lumOff val="25000"/>
                  </a:schemeClr>
                </a:buClr>
                <a:buSzPct val="80000"/>
                <a:buFont typeface="Arial" panose="020B0604020202020204" pitchFamily="34" charset="0"/>
                <a:buChar char="•"/>
                <a:tabLst>
                  <a:tab pos="833023" algn="l"/>
                </a:tabLst>
                <a:defRPr/>
              </a:pPr>
              <a:r>
                <a:rPr lang="pt-BR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Lucida Grande" panose="020B0600040502020204"/>
                </a:rPr>
                <a:t>Higienização e esterilização.</a:t>
              </a:r>
            </a:p>
            <a:p>
              <a:pPr marL="462247" indent="-256441">
                <a:lnSpc>
                  <a:spcPct val="150000"/>
                </a:lnSpc>
                <a:buClr>
                  <a:schemeClr val="tx1">
                    <a:lumMod val="75000"/>
                    <a:lumOff val="25000"/>
                  </a:schemeClr>
                </a:buClr>
                <a:buSzPct val="80000"/>
                <a:buFont typeface="Arial" panose="020B0604020202020204" pitchFamily="34" charset="0"/>
                <a:buChar char="•"/>
                <a:tabLst>
                  <a:tab pos="833023" algn="l"/>
                </a:tabLst>
                <a:defRPr/>
              </a:pPr>
              <a:r>
                <a:rPr lang="pt-BR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Lucida Grande" panose="020B0600040502020204"/>
                </a:rPr>
                <a:t>Gerenciamento de resíduos.</a:t>
              </a:r>
            </a:p>
          </p:txBody>
        </p:sp>
        <p:grpSp>
          <p:nvGrpSpPr>
            <p:cNvPr id="8" name="Agrupar 7">
              <a:extLst>
                <a:ext uri="{FF2B5EF4-FFF2-40B4-BE49-F238E27FC236}">
                  <a16:creationId xmlns:a16="http://schemas.microsoft.com/office/drawing/2014/main" id="{1F61E8C8-E07B-4FB5-8C04-43A48CB982E2}"/>
                </a:ext>
              </a:extLst>
            </p:cNvPr>
            <p:cNvGrpSpPr/>
            <p:nvPr/>
          </p:nvGrpSpPr>
          <p:grpSpPr>
            <a:xfrm>
              <a:off x="4601778" y="849643"/>
              <a:ext cx="5779142" cy="926042"/>
              <a:chOff x="4511824" y="528957"/>
              <a:chExt cx="7488832" cy="900000"/>
            </a:xfrm>
          </p:grpSpPr>
          <p:sp>
            <p:nvSpPr>
              <p:cNvPr id="9" name="Retângulo 8">
                <a:extLst>
                  <a:ext uri="{FF2B5EF4-FFF2-40B4-BE49-F238E27FC236}">
                    <a16:creationId xmlns:a16="http://schemas.microsoft.com/office/drawing/2014/main" id="{E7B8FED9-7852-434F-84FE-ED8362A39644}"/>
                  </a:ext>
                </a:extLst>
              </p:cNvPr>
              <p:cNvSpPr/>
              <p:nvPr/>
            </p:nvSpPr>
            <p:spPr bwMode="auto">
              <a:xfrm>
                <a:off x="4872656" y="528957"/>
                <a:ext cx="7128000" cy="900000"/>
              </a:xfrm>
              <a:prstGeom prst="rect">
                <a:avLst/>
              </a:prstGeom>
              <a:solidFill>
                <a:srgbClr val="BACDE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150000"/>
                  </a:lnSpc>
                  <a:defRPr/>
                </a:pPr>
                <a:r>
                  <a:rPr lang="pt-BR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Lucida Grande" panose="020B0600040502020204"/>
                    <a:ea typeface="Verdana" pitchFamily="34" charset="0"/>
                    <a:cs typeface="Verdana" pitchFamily="34" charset="0"/>
                  </a:rPr>
                  <a:t>Intervenções na estrutura e</a:t>
                </a:r>
              </a:p>
              <a:p>
                <a:pPr algn="ctr">
                  <a:lnSpc>
                    <a:spcPct val="150000"/>
                  </a:lnSpc>
                  <a:defRPr/>
                </a:pPr>
                <a:r>
                  <a:rPr lang="pt-BR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Lucida Grande" panose="020B0600040502020204"/>
                    <a:ea typeface="Verdana" pitchFamily="34" charset="0"/>
                    <a:cs typeface="Verdana" pitchFamily="34" charset="0"/>
                  </a:rPr>
                  <a:t>macro e microprocessos básicos</a:t>
                </a:r>
              </a:p>
            </p:txBody>
          </p:sp>
          <p:sp>
            <p:nvSpPr>
              <p:cNvPr id="10" name="Retângulo 9">
                <a:extLst>
                  <a:ext uri="{FF2B5EF4-FFF2-40B4-BE49-F238E27FC236}">
                    <a16:creationId xmlns:a16="http://schemas.microsoft.com/office/drawing/2014/main" id="{9FE226C2-BDA4-4390-A397-F83D928E122A}"/>
                  </a:ext>
                </a:extLst>
              </p:cNvPr>
              <p:cNvSpPr/>
              <p:nvPr/>
            </p:nvSpPr>
            <p:spPr bwMode="auto">
              <a:xfrm>
                <a:off x="4511824" y="528957"/>
                <a:ext cx="360000" cy="9000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pt-BR" sz="2264" dirty="0">
                    <a:solidFill>
                      <a:schemeClr val="bg1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1</a:t>
                </a:r>
              </a:p>
            </p:txBody>
          </p:sp>
        </p:grpSp>
        <p:sp>
          <p:nvSpPr>
            <p:cNvPr id="11" name="Quadro 10">
              <a:extLst>
                <a:ext uri="{FF2B5EF4-FFF2-40B4-BE49-F238E27FC236}">
                  <a16:creationId xmlns:a16="http://schemas.microsoft.com/office/drawing/2014/main" id="{95F53C8C-6EC0-48FA-B708-37FEA40B64D2}"/>
                </a:ext>
              </a:extLst>
            </p:cNvPr>
            <p:cNvSpPr/>
            <p:nvPr/>
          </p:nvSpPr>
          <p:spPr>
            <a:xfrm>
              <a:off x="4740684" y="2736131"/>
              <a:ext cx="5322094" cy="432048"/>
            </a:xfrm>
            <a:prstGeom prst="frame">
              <a:avLst/>
            </a:prstGeom>
            <a:solidFill>
              <a:srgbClr val="3366CC"/>
            </a:solidFill>
            <a:ln w="3175">
              <a:solidFill>
                <a:srgbClr val="3366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t-BR" sz="1852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344676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C036BE-8279-47C8-A7EB-01DE417B4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783" y="980512"/>
            <a:ext cx="10052222" cy="1325563"/>
          </a:xfrm>
        </p:spPr>
        <p:txBody>
          <a:bodyPr/>
          <a:lstStyle/>
          <a:p>
            <a:r>
              <a:rPr lang="pt-BR" dirty="0" err="1"/>
              <a:t>Microprocesso</a:t>
            </a:r>
            <a:r>
              <a:rPr lang="pt-BR" dirty="0"/>
              <a:t> sala de vacina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410C3BD-BEC9-48EA-85B7-D6B5770C62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362" y="2306075"/>
            <a:ext cx="5026111" cy="4165721"/>
          </a:xfrm>
        </p:spPr>
        <p:txBody>
          <a:bodyPr>
            <a:normAutofit/>
          </a:bodyPr>
          <a:lstStyle/>
          <a:p>
            <a:pPr algn="just"/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Atualização do cadastro. </a:t>
            </a:r>
          </a:p>
          <a:p>
            <a:pPr algn="just"/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Registar no cartão de vacinação data, lote prazo de validade e assinatura do aplicador</a:t>
            </a:r>
            <a:r>
              <a:rPr lang="pt-BR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. </a:t>
            </a:r>
          </a:p>
          <a:p>
            <a:pPr algn="just"/>
            <a:r>
              <a:rPr lang="pt-BR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Orientar sobre eventos adversos pós-vacinação</a:t>
            </a:r>
            <a:r>
              <a:rPr lang="pt-BR" sz="3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.</a:t>
            </a:r>
          </a:p>
          <a:p>
            <a:pPr algn="just"/>
            <a:r>
              <a:rPr lang="pt-BR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Alimentar o Sistema de Informação do Programa Nacional de Imunizações</a:t>
            </a:r>
            <a:r>
              <a:rPr lang="pt-BR" kern="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.</a:t>
            </a:r>
          </a:p>
          <a:p>
            <a:pPr algn="just"/>
            <a:r>
              <a:rPr lang="pt-BR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Administrar vacina conforme indicação.</a:t>
            </a:r>
          </a:p>
          <a:p>
            <a:pPr algn="just"/>
            <a:r>
              <a:rPr lang="pt-BR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Agendar retorno com hora marcada</a:t>
            </a:r>
            <a:endParaRPr lang="pt-BR" dirty="0">
              <a:latin typeface="+mn-lt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11434F0-A363-4F43-BE9C-2870CF356F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894" y="2306075"/>
            <a:ext cx="6660465" cy="334995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32906340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F5BFD2-B581-4C5A-B37C-A0EDD8156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Avaliação - Linha de base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/>
          <a:srcRect r="4805"/>
          <a:stretch/>
        </p:blipFill>
        <p:spPr>
          <a:xfrm>
            <a:off x="4312693" y="980513"/>
            <a:ext cx="7544817" cy="5764534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442783" y="2306076"/>
            <a:ext cx="3021661" cy="4715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" indent="-228600">
              <a:lnSpc>
                <a:spcPct val="120000"/>
              </a:lnSpc>
              <a:buClr>
                <a:srgbClr val="009999"/>
              </a:buClr>
              <a:buBlip>
                <a:blip r:embed="rId3"/>
              </a:buBlip>
            </a:pPr>
            <a:r>
              <a:rPr lang="pt-BR" sz="2200" dirty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charset="-128"/>
              </a:rPr>
              <a:t>Avaliação de 129 itens </a:t>
            </a:r>
          </a:p>
        </p:txBody>
      </p:sp>
    </p:spTree>
    <p:extLst>
      <p:ext uri="{BB962C8B-B14F-4D97-AF65-F5344CB8AC3E}">
        <p14:creationId xmlns:p14="http://schemas.microsoft.com/office/powerpoint/2010/main" val="9237613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6C3239DA-2098-4B01-94DB-4EE222B77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A43A7-0D40-40BD-8D89-8FF5F6727FEB}" type="slidenum">
              <a:rPr kumimoji="0" lang="pt-BR" alt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Espaço Reservado para Texto 1">
            <a:extLst>
              <a:ext uri="{FF2B5EF4-FFF2-40B4-BE49-F238E27FC236}">
                <a16:creationId xmlns:a16="http://schemas.microsoft.com/office/drawing/2014/main" id="{09C43DF4-07F8-4B79-BB64-C18C615C122A}"/>
              </a:ext>
            </a:extLst>
          </p:cNvPr>
          <p:cNvSpPr txBox="1">
            <a:spLocks/>
          </p:cNvSpPr>
          <p:nvPr/>
        </p:nvSpPr>
        <p:spPr bwMode="auto">
          <a:xfrm>
            <a:off x="696650" y="3007401"/>
            <a:ext cx="10798700" cy="843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9" tIns="45709" rIns="91419" bIns="45709" numCol="1" rtlCol="0" anchor="t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marL="0" algn="ctr" defTabSz="949201" rtl="0" eaLnBrk="1" latinLnBrk="0" hangingPunct="1"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74600" algn="l" defTabSz="9492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9201" algn="l" defTabSz="9492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3801" algn="l" defTabSz="9492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98401" algn="l" defTabSz="9492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73002" algn="l" defTabSz="9492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47603" algn="l" defTabSz="9492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22203" algn="l" defTabSz="9492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96803" algn="l" defTabSz="9492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492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600" dirty="0">
                <a:solidFill>
                  <a:srgbClr val="015641"/>
                </a:solidFill>
                <a:latin typeface="Calibri" panose="020F0502020204030204"/>
                <a:ea typeface="Segoe UI" pitchFamily="34" charset="0"/>
                <a:cs typeface="Segoe UI" pitchFamily="34" charset="0"/>
              </a:rPr>
              <a:t>POR QUE GERENCIAR O PROCESSO</a:t>
            </a:r>
            <a:r>
              <a:rPr kumimoji="0" lang="pt-BR" sz="3600" b="0" i="0" u="none" strike="noStrike" kern="1200" cap="none" spc="0" normalizeH="0" baseline="0" noProof="0" dirty="0">
                <a:ln>
                  <a:noFill/>
                </a:ln>
                <a:solidFill>
                  <a:srgbClr val="015641"/>
                </a:solidFill>
                <a:effectLst/>
                <a:uLnTx/>
                <a:uFillTx/>
                <a:latin typeface="Calibri" panose="020F0502020204030204"/>
                <a:ea typeface="Segoe UI" pitchFamily="34" charset="0"/>
                <a:cs typeface="Segoe UI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315702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826FB5-5192-4F18-ABC4-38F18F4B6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783" y="980514"/>
            <a:ext cx="10052222" cy="944540"/>
          </a:xfrm>
        </p:spPr>
        <p:txBody>
          <a:bodyPr/>
          <a:lstStyle/>
          <a:p>
            <a:r>
              <a:rPr lang="pt-BR" dirty="0"/>
              <a:t>Microprocesso Sala de Vacina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9E1C364-5585-4020-9221-94590D10AF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3" y="2113571"/>
            <a:ext cx="10052222" cy="3943745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ＭＳ Ｐゴシック" charset="-128"/>
              </a:rPr>
              <a:t>Redução da variabilidade.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pt-BR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ＭＳ Ｐゴシック" charset="-128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ＭＳ Ｐゴシック" charset="-128"/>
              </a:rPr>
              <a:t>Redução da ocorrência de riscos evitáveis.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pt-BR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ＭＳ Ｐゴシック" charset="-128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ＭＳ Ｐゴシック" charset="-128"/>
              </a:rPr>
              <a:t>Redução de custos/desperdícios.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pt-BR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ＭＳ Ｐゴシック" charset="-128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ＭＳ Ｐゴシック" charset="-128"/>
              </a:rPr>
              <a:t>Determinação das responsabilidades e das autoridades.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pt-BR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ＭＳ Ｐゴシック" charset="-128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ＭＳ Ｐゴシック" charset="-128"/>
              </a:rPr>
              <a:t>Aumento da previsibilidade e da confiabilidade nos resultados.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pt-BR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ＭＳ Ｐゴシック" charset="-128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ＭＳ Ｐゴシック" charset="-128"/>
              </a:rPr>
              <a:t>Elevação do grau de satisfação dos usuários.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87213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9911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6C3239DA-2098-4B01-94DB-4EE222B77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A43A7-0D40-40BD-8D89-8FF5F6727FEB}" type="slidenum">
              <a:rPr kumimoji="0" lang="pt-BR" alt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Espaço Reservado para Texto 1">
            <a:extLst>
              <a:ext uri="{FF2B5EF4-FFF2-40B4-BE49-F238E27FC236}">
                <a16:creationId xmlns:a16="http://schemas.microsoft.com/office/drawing/2014/main" id="{09C43DF4-07F8-4B79-BB64-C18C615C122A}"/>
              </a:ext>
            </a:extLst>
          </p:cNvPr>
          <p:cNvSpPr txBox="1">
            <a:spLocks/>
          </p:cNvSpPr>
          <p:nvPr/>
        </p:nvSpPr>
        <p:spPr bwMode="auto">
          <a:xfrm>
            <a:off x="696650" y="3007401"/>
            <a:ext cx="10798700" cy="843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9" tIns="45709" rIns="91419" bIns="45709" numCol="1" rtlCol="0" anchor="t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marL="0" algn="ctr" defTabSz="949201" rtl="0" eaLnBrk="1" latinLnBrk="0" hangingPunct="1"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74600" algn="l" defTabSz="9492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9201" algn="l" defTabSz="9492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3801" algn="l" defTabSz="9492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98401" algn="l" defTabSz="9492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73002" algn="l" defTabSz="9492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47603" algn="l" defTabSz="9492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22203" algn="l" defTabSz="9492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96803" algn="l" defTabSz="9492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492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600" dirty="0">
                <a:solidFill>
                  <a:srgbClr val="015641"/>
                </a:solidFill>
                <a:latin typeface="Calibri" panose="020F0502020204030204"/>
                <a:ea typeface="Segoe UI" pitchFamily="34" charset="0"/>
                <a:cs typeface="Segoe UI" pitchFamily="34" charset="0"/>
              </a:rPr>
              <a:t>POR QUE PADRONIZAR</a:t>
            </a:r>
            <a:r>
              <a:rPr kumimoji="0" lang="pt-BR" sz="3600" b="0" i="0" u="none" strike="noStrike" kern="1200" cap="none" spc="0" normalizeH="0" baseline="0" noProof="0" dirty="0">
                <a:ln>
                  <a:noFill/>
                </a:ln>
                <a:solidFill>
                  <a:srgbClr val="015641"/>
                </a:solidFill>
                <a:effectLst/>
                <a:uLnTx/>
                <a:uFillTx/>
                <a:latin typeface="Calibri" panose="020F0502020204030204"/>
                <a:ea typeface="Segoe UI" pitchFamily="34" charset="0"/>
                <a:cs typeface="Segoe UI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43526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44A414-B428-4599-A1C9-FD766FA80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742" y="725249"/>
            <a:ext cx="8637048" cy="1325563"/>
          </a:xfrm>
        </p:spPr>
        <p:txBody>
          <a:bodyPr/>
          <a:lstStyle/>
          <a:p>
            <a:r>
              <a:rPr lang="pt-BR" dirty="0" err="1"/>
              <a:t>Microprocesso</a:t>
            </a:r>
            <a:r>
              <a:rPr lang="pt-BR" dirty="0"/>
              <a:t> da sala de vacina</a:t>
            </a:r>
          </a:p>
        </p:txBody>
      </p:sp>
      <p:pic>
        <p:nvPicPr>
          <p:cNvPr id="5" name="Picture 12" descr="Trabalho em Equipe">
            <a:extLst>
              <a:ext uri="{FF2B5EF4-FFF2-40B4-BE49-F238E27FC236}">
                <a16:creationId xmlns:a16="http://schemas.microsoft.com/office/drawing/2014/main" id="{9D663BA1-64EE-48C1-BD4A-592C9E45B4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8896" y="1627807"/>
            <a:ext cx="3649788" cy="3602386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6" name="Espaço Reservado para Conteúdo 2">
            <a:extLst>
              <a:ext uri="{FF2B5EF4-FFF2-40B4-BE49-F238E27FC236}">
                <a16:creationId xmlns:a16="http://schemas.microsoft.com/office/drawing/2014/main" id="{E9397B04-B35A-4CDE-96AE-61041E5D16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742" y="2425005"/>
            <a:ext cx="6262817" cy="200799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ＭＳ Ｐゴシック" charset="-128"/>
              </a:rPr>
              <a:t>A padronização tem como principal objetivo a redução da variabilidade</a:t>
            </a:r>
            <a:r>
              <a:rPr lang="pt-BR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dos processos de trabalho</a:t>
            </a:r>
            <a:r>
              <a:rPr lang="pt-BR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ＭＳ Ｐゴシック" charset="-128"/>
              </a:rPr>
              <a:t>sem  prejudicar sua flexibilidade.</a:t>
            </a:r>
            <a:endParaRPr lang="pt-BR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pt-BR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pt-B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173636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E61183-5BA2-48C0-AE59-E1658F21C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Procedimentos e normalização dos processos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9ADBE92-2C98-4085-8348-6A05B8202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3" y="2306076"/>
            <a:ext cx="10690438" cy="420701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ＭＳ Ｐゴシック" charset="-128"/>
              </a:rPr>
              <a:t>O POP estabelece e fixa condições para execução de quaisquer operações de conteúdo técnico ou administrativo. Deve ser elaborado por quem realiza o procedimento.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pt-BR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ＭＳ Ｐゴシック" charset="-128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ＭＳ Ｐゴシック" charset="-128"/>
              </a:rPr>
              <a:t>O POP descreve as atividades críticas do executor como: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pt-BR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ＭＳ Ｐゴシック" charset="-128"/>
              </a:rPr>
              <a:t> Manutenção e utilização do equipamento.	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pt-BR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ＭＳ Ｐゴシック" charset="-128"/>
              </a:rPr>
              <a:t> Higienização de materiais.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pt-BR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ＭＳ Ｐゴシック" charset="-128"/>
              </a:rPr>
              <a:t> Realização do procedimento.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pt-B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573832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4A434D-FACE-403D-B9BF-17E4A6B6A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Procedimentos operacionais padrão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E8DB280E-FC1E-41B8-859C-A81C4701B7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552" y="1996363"/>
            <a:ext cx="4786943" cy="4533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0549" y="1996363"/>
            <a:ext cx="5900382" cy="4447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0541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18AFE4-352F-411C-8831-AD8EBC2D6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Treinamento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CDF3606-CB0D-4E34-8701-BFCA1D4474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buClr>
                <a:schemeClr val="accent1"/>
              </a:buClr>
            </a:pP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Lucida Grande" panose="020B0600040502020204"/>
                <a:ea typeface="ＭＳ Ｐゴシック" charset="-128"/>
              </a:rPr>
              <a:t>O coordenador do processo deve efetuar o treinamento da equipe com base no POP.</a:t>
            </a:r>
          </a:p>
          <a:p>
            <a:pPr algn="just">
              <a:lnSpc>
                <a:spcPct val="150000"/>
              </a:lnSpc>
              <a:buClr>
                <a:schemeClr val="accent1"/>
              </a:buClr>
            </a:pPr>
            <a:endParaRPr lang="pt-BR" sz="2400" b="1" dirty="0">
              <a:solidFill>
                <a:schemeClr val="tx1">
                  <a:lumMod val="65000"/>
                  <a:lumOff val="35000"/>
                </a:schemeClr>
              </a:solidFill>
              <a:latin typeface="Lucida Grande" panose="020B0600040502020204"/>
            </a:endParaRPr>
          </a:p>
          <a:p>
            <a:pPr algn="just">
              <a:lnSpc>
                <a:spcPct val="150000"/>
              </a:lnSpc>
              <a:buClr>
                <a:schemeClr val="accent1"/>
              </a:buClr>
            </a:pP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Lucida Grande" panose="020B0600040502020204"/>
                <a:ea typeface="ＭＳ Ｐゴシック" charset="-128"/>
              </a:rPr>
              <a:t>Quanto</a:t>
            </a: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Lucida Grande" panose="020B0600040502020204"/>
              </a:rPr>
              <a:t> mais </a:t>
            </a: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Lucida Grande" panose="020B0600040502020204"/>
                <a:ea typeface="ＭＳ Ｐゴシック" charset="-128"/>
              </a:rPr>
              <a:t>bem treinado o executor, </a:t>
            </a: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Lucida Grande" panose="020B0600040502020204"/>
              </a:rPr>
              <a:t>menor </a:t>
            </a: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Lucida Grande" panose="020B0600040502020204"/>
                <a:ea typeface="ＭＳ Ｐゴシック" charset="-128"/>
              </a:rPr>
              <a:t>exigência de supervisão e </a:t>
            </a: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Lucida Grande" panose="020B0600040502020204"/>
              </a:rPr>
              <a:t>maior </a:t>
            </a: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Lucida Grande" panose="020B0600040502020204"/>
                <a:ea typeface="ＭＳ Ｐゴシック" charset="-128"/>
              </a:rPr>
              <a:t>possibilidade de delegação de função</a:t>
            </a: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Lucida Grande" panose="020B0600040502020204"/>
              </a:rPr>
              <a:t>.</a:t>
            </a: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Lucida Grande" panose="020B0600040502020204"/>
              </a:rPr>
              <a:t> 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727182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5D0E6C-3F0D-4948-B169-0D985CB90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Anexos sala de vacina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5391" y="2024378"/>
            <a:ext cx="5325946" cy="4302341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707" y="2024378"/>
            <a:ext cx="5512634" cy="4302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0260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B0092F-D8F9-413B-A2C9-353BC5ABB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Anexos sala de vacina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/>
          <a:srcRect l="162"/>
          <a:stretch/>
        </p:blipFill>
        <p:spPr>
          <a:xfrm>
            <a:off x="232012" y="2160032"/>
            <a:ext cx="7233971" cy="2662267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DE426EEA-3794-419A-8ACC-BA50370155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3" t="23880" r="11156" b="20611"/>
          <a:stretch/>
        </p:blipFill>
        <p:spPr bwMode="auto">
          <a:xfrm>
            <a:off x="5943304" y="3799493"/>
            <a:ext cx="6074381" cy="289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55710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6C3239DA-2098-4B01-94DB-4EE222B77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A43A7-0D40-40BD-8D89-8FF5F6727FEB}" type="slidenum">
              <a:rPr kumimoji="0" lang="pt-BR" alt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Espaço Reservado para Texto 1">
            <a:extLst>
              <a:ext uri="{FF2B5EF4-FFF2-40B4-BE49-F238E27FC236}">
                <a16:creationId xmlns:a16="http://schemas.microsoft.com/office/drawing/2014/main" id="{09C43DF4-07F8-4B79-BB64-C18C615C122A}"/>
              </a:ext>
            </a:extLst>
          </p:cNvPr>
          <p:cNvSpPr txBox="1">
            <a:spLocks/>
          </p:cNvSpPr>
          <p:nvPr/>
        </p:nvSpPr>
        <p:spPr bwMode="auto">
          <a:xfrm>
            <a:off x="696650" y="3007401"/>
            <a:ext cx="10798700" cy="843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9" tIns="45709" rIns="91419" bIns="45709" numCol="1" rtlCol="0" anchor="t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marL="0" algn="ctr" defTabSz="949201" rtl="0" eaLnBrk="1" latinLnBrk="0" hangingPunct="1"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74600" algn="l" defTabSz="9492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9201" algn="l" defTabSz="9492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3801" algn="l" defTabSz="9492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98401" algn="l" defTabSz="9492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73002" algn="l" defTabSz="9492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47603" algn="l" defTabSz="9492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22203" algn="l" defTabSz="9492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96803" algn="l" defTabSz="9492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492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600" dirty="0">
                <a:solidFill>
                  <a:srgbClr val="015641"/>
                </a:solidFill>
                <a:latin typeface="Calibri" panose="020F0502020204030204"/>
                <a:ea typeface="Segoe UI" pitchFamily="34" charset="0"/>
                <a:cs typeface="Segoe UI" pitchFamily="34" charset="0"/>
              </a:rPr>
              <a:t>O QUE SE ESPERA</a:t>
            </a:r>
            <a:r>
              <a:rPr kumimoji="0" lang="pt-BR" sz="3600" b="0" i="0" u="none" strike="noStrike" kern="1200" cap="none" spc="0" normalizeH="0" baseline="0" noProof="0" dirty="0">
                <a:ln>
                  <a:noFill/>
                </a:ln>
                <a:solidFill>
                  <a:srgbClr val="015641"/>
                </a:solidFill>
                <a:effectLst/>
                <a:uLnTx/>
                <a:uFillTx/>
                <a:latin typeface="Calibri" panose="020F0502020204030204"/>
                <a:ea typeface="Segoe UI" pitchFamily="34" charset="0"/>
                <a:cs typeface="Segoe UI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042467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F58A0BCB-0116-4A20-868F-0A4DA93490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470" y="1955124"/>
            <a:ext cx="7578537" cy="4294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03F495DB-2527-4522-B79D-BE8AFB815F6D}"/>
              </a:ext>
            </a:extLst>
          </p:cNvPr>
          <p:cNvSpPr txBox="1">
            <a:spLocks/>
          </p:cNvSpPr>
          <p:nvPr/>
        </p:nvSpPr>
        <p:spPr>
          <a:xfrm>
            <a:off x="458825" y="1140933"/>
            <a:ext cx="10052222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pt-BR"/>
              <a:t>Microprocesso sala de vacina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493561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B006B7-0925-4293-AD19-E84AF5942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2197" y="2163905"/>
            <a:ext cx="4293303" cy="1265095"/>
          </a:xfrm>
        </p:spPr>
        <p:txBody>
          <a:bodyPr>
            <a:normAutofit fontScale="90000"/>
          </a:bodyPr>
          <a:lstStyle/>
          <a:p>
            <a:r>
              <a:rPr lang="pt-BR" dirty="0"/>
              <a:t>6. Organização dos processos relacionados à Vacinação </a:t>
            </a:r>
          </a:p>
        </p:txBody>
      </p:sp>
    </p:spTree>
    <p:extLst>
      <p:ext uri="{BB962C8B-B14F-4D97-AF65-F5344CB8AC3E}">
        <p14:creationId xmlns:p14="http://schemas.microsoft.com/office/powerpoint/2010/main" val="2255280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Atividades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8A6A3541-DBD1-427C-A910-43D7B8EB53E9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15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título: calibri (Corpo) 36 - azul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reposicionar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imagens</a:t>
            </a:r>
          </a:p>
        </p:txBody>
      </p:sp>
    </p:spTree>
    <p:extLst>
      <p:ext uri="{BB962C8B-B14F-4D97-AF65-F5344CB8AC3E}">
        <p14:creationId xmlns:p14="http://schemas.microsoft.com/office/powerpoint/2010/main" val="36053127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6C3239DA-2098-4B01-94DB-4EE222B77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A43A7-0D40-40BD-8D89-8FF5F6727FEB}" type="slidenum">
              <a:rPr kumimoji="0" lang="pt-BR" alt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Espaço Reservado para Texto 1">
            <a:extLst>
              <a:ext uri="{FF2B5EF4-FFF2-40B4-BE49-F238E27FC236}">
                <a16:creationId xmlns:a16="http://schemas.microsoft.com/office/drawing/2014/main" id="{09C43DF4-07F8-4B79-BB64-C18C615C122A}"/>
              </a:ext>
            </a:extLst>
          </p:cNvPr>
          <p:cNvSpPr txBox="1">
            <a:spLocks/>
          </p:cNvSpPr>
          <p:nvPr/>
        </p:nvSpPr>
        <p:spPr bwMode="auto">
          <a:xfrm>
            <a:off x="696650" y="3007401"/>
            <a:ext cx="10798700" cy="843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9" tIns="45709" rIns="91419" bIns="45709" numCol="1" rtlCol="0" anchor="t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marL="0" algn="ctr" defTabSz="949201" rtl="0" eaLnBrk="1" latinLnBrk="0" hangingPunct="1"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74600" algn="l" defTabSz="9492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9201" algn="l" defTabSz="9492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3801" algn="l" defTabSz="9492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98401" algn="l" defTabSz="9492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73002" algn="l" defTabSz="9492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47603" algn="l" defTabSz="9492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22203" algn="l" defTabSz="9492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96803" algn="l" defTabSz="9492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492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600" dirty="0">
                <a:solidFill>
                  <a:srgbClr val="015641"/>
                </a:solidFill>
                <a:latin typeface="Calibri" panose="020F0502020204030204"/>
                <a:ea typeface="Segoe UI" pitchFamily="34" charset="0"/>
                <a:cs typeface="Segoe UI" pitchFamily="34" charset="0"/>
              </a:rPr>
              <a:t>ONDE ESTÁ A VACINAÇÃO NA CASA DA APS</a:t>
            </a:r>
            <a:r>
              <a:rPr kumimoji="0" lang="pt-BR" sz="3600" b="0" i="0" u="none" strike="noStrike" kern="1200" cap="none" spc="0" normalizeH="0" baseline="0" noProof="0" dirty="0">
                <a:ln>
                  <a:noFill/>
                </a:ln>
                <a:solidFill>
                  <a:srgbClr val="015641"/>
                </a:solidFill>
                <a:effectLst/>
                <a:uLnTx/>
                <a:uFillTx/>
                <a:latin typeface="Calibri" panose="020F0502020204030204"/>
                <a:ea typeface="Segoe UI" pitchFamily="34" charset="0"/>
                <a:cs typeface="Segoe UI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573912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B8DB65-A3CE-4762-A6DE-52294B3BC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Vacinação</a:t>
            </a:r>
          </a:p>
        </p:txBody>
      </p:sp>
      <p:grpSp>
        <p:nvGrpSpPr>
          <p:cNvPr id="25" name="Agrupar 24">
            <a:extLst>
              <a:ext uri="{FF2B5EF4-FFF2-40B4-BE49-F238E27FC236}">
                <a16:creationId xmlns:a16="http://schemas.microsoft.com/office/drawing/2014/main" id="{28BC20D0-24AD-49E0-80F4-8338E6A5ACE3}"/>
              </a:ext>
            </a:extLst>
          </p:cNvPr>
          <p:cNvGrpSpPr/>
          <p:nvPr/>
        </p:nvGrpSpPr>
        <p:grpSpPr>
          <a:xfrm>
            <a:off x="5575616" y="997925"/>
            <a:ext cx="6173601" cy="4988072"/>
            <a:chOff x="4644603" y="653146"/>
            <a:chExt cx="6356460" cy="4742917"/>
          </a:xfrm>
        </p:grpSpPr>
        <p:grpSp>
          <p:nvGrpSpPr>
            <p:cNvPr id="18" name="Agrupar 17">
              <a:extLst>
                <a:ext uri="{FF2B5EF4-FFF2-40B4-BE49-F238E27FC236}">
                  <a16:creationId xmlns:a16="http://schemas.microsoft.com/office/drawing/2014/main" id="{C0C02218-5090-4D34-9406-D8ED13A63D2D}"/>
                </a:ext>
              </a:extLst>
            </p:cNvPr>
            <p:cNvGrpSpPr/>
            <p:nvPr/>
          </p:nvGrpSpPr>
          <p:grpSpPr>
            <a:xfrm>
              <a:off x="4664369" y="653146"/>
              <a:ext cx="6336694" cy="1124563"/>
              <a:chOff x="4512553" y="457007"/>
              <a:chExt cx="7478948" cy="858453"/>
            </a:xfrm>
          </p:grpSpPr>
          <p:sp>
            <p:nvSpPr>
              <p:cNvPr id="22" name="Retângulo 21">
                <a:extLst>
                  <a:ext uri="{FF2B5EF4-FFF2-40B4-BE49-F238E27FC236}">
                    <a16:creationId xmlns:a16="http://schemas.microsoft.com/office/drawing/2014/main" id="{B020FBE8-9ECA-4592-BF15-B1F68B7A56EB}"/>
                  </a:ext>
                </a:extLst>
              </p:cNvPr>
              <p:cNvSpPr/>
              <p:nvPr/>
            </p:nvSpPr>
            <p:spPr bwMode="auto">
              <a:xfrm>
                <a:off x="4863502" y="457007"/>
                <a:ext cx="7127999" cy="858453"/>
              </a:xfrm>
              <a:prstGeom prst="rect">
                <a:avLst/>
              </a:prstGeom>
              <a:solidFill>
                <a:srgbClr val="FFFB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150000"/>
                  </a:lnSpc>
                  <a:defRPr/>
                </a:pPr>
                <a:r>
                  <a:rPr lang="pt-BR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Lucida Grande" panose="020B0600040502020204"/>
                    <a:ea typeface="Verdana" pitchFamily="34" charset="0"/>
                    <a:cs typeface="Verdana" pitchFamily="34" charset="0"/>
                  </a:rPr>
                  <a:t>Macroprocessos de atenção preventiva</a:t>
                </a:r>
              </a:p>
            </p:txBody>
          </p:sp>
          <p:sp>
            <p:nvSpPr>
              <p:cNvPr id="23" name="Retângulo 22">
                <a:extLst>
                  <a:ext uri="{FF2B5EF4-FFF2-40B4-BE49-F238E27FC236}">
                    <a16:creationId xmlns:a16="http://schemas.microsoft.com/office/drawing/2014/main" id="{91FEDB1B-9E22-4149-9460-319ADCA81116}"/>
                  </a:ext>
                </a:extLst>
              </p:cNvPr>
              <p:cNvSpPr/>
              <p:nvPr/>
            </p:nvSpPr>
            <p:spPr bwMode="auto">
              <a:xfrm>
                <a:off x="4512553" y="461061"/>
                <a:ext cx="374235" cy="819116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pt-BR" sz="2264" dirty="0">
                    <a:solidFill>
                      <a:schemeClr val="tx1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4</a:t>
                </a:r>
              </a:p>
            </p:txBody>
          </p:sp>
        </p:grpSp>
        <p:grpSp>
          <p:nvGrpSpPr>
            <p:cNvPr id="19" name="Agrupar 18">
              <a:extLst>
                <a:ext uri="{FF2B5EF4-FFF2-40B4-BE49-F238E27FC236}">
                  <a16:creationId xmlns:a16="http://schemas.microsoft.com/office/drawing/2014/main" id="{BA01FDE0-7C61-4B9B-B464-5A2B1E3C0E8E}"/>
                </a:ext>
              </a:extLst>
            </p:cNvPr>
            <p:cNvGrpSpPr/>
            <p:nvPr/>
          </p:nvGrpSpPr>
          <p:grpSpPr>
            <a:xfrm>
              <a:off x="4644603" y="1841342"/>
              <a:ext cx="6356459" cy="3554721"/>
              <a:chOff x="2915439" y="1405551"/>
              <a:chExt cx="5616000" cy="3454756"/>
            </a:xfrm>
          </p:grpSpPr>
          <p:sp>
            <p:nvSpPr>
              <p:cNvPr id="20" name="Rectangle 3">
                <a:extLst>
                  <a:ext uri="{FF2B5EF4-FFF2-40B4-BE49-F238E27FC236}">
                    <a16:creationId xmlns:a16="http://schemas.microsoft.com/office/drawing/2014/main" id="{E5229C97-29BE-4EE2-96C6-5DF5F21340C7}"/>
                  </a:ext>
                </a:extLst>
              </p:cNvPr>
              <p:cNvSpPr/>
              <p:nvPr/>
            </p:nvSpPr>
            <p:spPr>
              <a:xfrm>
                <a:off x="2915439" y="1405551"/>
                <a:ext cx="5616000" cy="3454756"/>
              </a:xfrm>
              <a:prstGeom prst="rect">
                <a:avLst/>
              </a:prstGeom>
              <a:solidFill>
                <a:srgbClr val="FFFBCD"/>
              </a:solidFill>
            </p:spPr>
            <p:txBody>
              <a:bodyPr wrap="square">
                <a:spAutoFit/>
              </a:bodyPr>
              <a:lstStyle/>
              <a:p>
                <a:pPr marL="102903">
                  <a:lnSpc>
                    <a:spcPct val="150000"/>
                  </a:lnSpc>
                  <a:buClr>
                    <a:srgbClr val="B00000"/>
                  </a:buClr>
                  <a:buSzPct val="90000"/>
                </a:pPr>
                <a:r>
                  <a:rPr lang="pt-BR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Lucida Grande" panose="020B0600040502020204"/>
                  </a:rPr>
                  <a:t>Macroprocessos relativos aos principais fatores de risco proximais e aos individuais biopsicológicos: </a:t>
                </a:r>
              </a:p>
              <a:p>
                <a:pPr marL="462247" indent="-256441">
                  <a:lnSpc>
                    <a:spcPct val="150000"/>
                  </a:lnSpc>
                  <a:buClr>
                    <a:schemeClr val="tx1">
                      <a:lumMod val="75000"/>
                      <a:lumOff val="25000"/>
                    </a:schemeClr>
                  </a:buClr>
                  <a:buSzPct val="80000"/>
                  <a:buFont typeface="Arial" panose="020B0604020202020204" pitchFamily="34" charset="0"/>
                  <a:buChar char="•"/>
                  <a:tabLst>
                    <a:tab pos="833023" algn="l"/>
                  </a:tabLst>
                  <a:defRPr/>
                </a:pPr>
                <a:r>
                  <a:rPr lang="pt-BR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Lucida Grande" panose="020B0600040502020204"/>
                  </a:rPr>
                  <a:t>Programa de atividade física.</a:t>
                </a:r>
              </a:p>
              <a:p>
                <a:pPr marL="462247" indent="-256441">
                  <a:lnSpc>
                    <a:spcPct val="150000"/>
                  </a:lnSpc>
                  <a:buClr>
                    <a:schemeClr val="tx1">
                      <a:lumMod val="75000"/>
                      <a:lumOff val="25000"/>
                    </a:schemeClr>
                  </a:buClr>
                  <a:buSzPct val="80000"/>
                  <a:buFont typeface="Arial" panose="020B0604020202020204" pitchFamily="34" charset="0"/>
                  <a:buChar char="•"/>
                  <a:tabLst>
                    <a:tab pos="833023" algn="l"/>
                  </a:tabLst>
                  <a:defRPr/>
                </a:pPr>
                <a:r>
                  <a:rPr lang="pt-BR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Lucida Grande" panose="020B0600040502020204"/>
                  </a:rPr>
                  <a:t>Programa de reeducação alimentar.</a:t>
                </a:r>
              </a:p>
              <a:p>
                <a:pPr marL="462247" indent="-256441">
                  <a:lnSpc>
                    <a:spcPct val="150000"/>
                  </a:lnSpc>
                  <a:buClr>
                    <a:schemeClr val="tx1">
                      <a:lumMod val="75000"/>
                      <a:lumOff val="25000"/>
                    </a:schemeClr>
                  </a:buClr>
                  <a:buSzPct val="80000"/>
                  <a:buFont typeface="Arial" panose="020B0604020202020204" pitchFamily="34" charset="0"/>
                  <a:buChar char="•"/>
                  <a:tabLst>
                    <a:tab pos="833023" algn="l"/>
                  </a:tabLst>
                  <a:defRPr/>
                </a:pPr>
                <a:r>
                  <a:rPr lang="pt-BR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Lucida Grande" panose="020B0600040502020204"/>
                  </a:rPr>
                  <a:t>Programa de controle do tabagismo.</a:t>
                </a:r>
              </a:p>
              <a:p>
                <a:pPr marL="462247" indent="-256441">
                  <a:lnSpc>
                    <a:spcPct val="150000"/>
                  </a:lnSpc>
                  <a:buClr>
                    <a:schemeClr val="tx1">
                      <a:lumMod val="75000"/>
                      <a:lumOff val="25000"/>
                    </a:schemeClr>
                  </a:buClr>
                  <a:buSzPct val="80000"/>
                  <a:buFont typeface="Arial" panose="020B0604020202020204" pitchFamily="34" charset="0"/>
                  <a:buChar char="•"/>
                  <a:tabLst>
                    <a:tab pos="833023" algn="l"/>
                  </a:tabLst>
                  <a:defRPr/>
                </a:pPr>
                <a:r>
                  <a:rPr lang="pt-BR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Lucida Grande" panose="020B0600040502020204"/>
                  </a:rPr>
                  <a:t>Programa de controle do álcool e outras drogas.</a:t>
                </a:r>
              </a:p>
              <a:p>
                <a:pPr marL="462247" indent="-256441">
                  <a:lnSpc>
                    <a:spcPct val="150000"/>
                  </a:lnSpc>
                  <a:buClr>
                    <a:schemeClr val="tx1">
                      <a:lumMod val="75000"/>
                      <a:lumOff val="25000"/>
                    </a:schemeClr>
                  </a:buClr>
                  <a:buSzPct val="80000"/>
                  <a:buFont typeface="Arial" panose="020B0604020202020204" pitchFamily="34" charset="0"/>
                  <a:buChar char="•"/>
                  <a:tabLst>
                    <a:tab pos="833023" algn="l"/>
                  </a:tabLst>
                  <a:defRPr/>
                </a:pPr>
                <a:r>
                  <a:rPr lang="pt-BR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Lucida Grande" panose="020B0600040502020204"/>
                  </a:rPr>
                  <a:t>Programas de rastreamento.</a:t>
                </a:r>
              </a:p>
              <a:p>
                <a:pPr marL="462247" indent="-256441">
                  <a:lnSpc>
                    <a:spcPct val="150000"/>
                  </a:lnSpc>
                  <a:buClr>
                    <a:schemeClr val="tx1">
                      <a:lumMod val="75000"/>
                      <a:lumOff val="25000"/>
                    </a:schemeClr>
                  </a:buClr>
                  <a:buSzPct val="80000"/>
                  <a:buFont typeface="Arial" panose="020B0604020202020204" pitchFamily="34" charset="0"/>
                  <a:buChar char="•"/>
                  <a:tabLst>
                    <a:tab pos="833023" algn="l"/>
                  </a:tabLst>
                  <a:defRPr/>
                </a:pPr>
                <a:r>
                  <a:rPr lang="pt-BR" sz="16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Lucida Grande" panose="020B0600040502020204"/>
                  </a:rPr>
                  <a:t>Vacinação.</a:t>
                </a:r>
              </a:p>
              <a:p>
                <a:pPr marL="462247" indent="-256441">
                  <a:lnSpc>
                    <a:spcPct val="150000"/>
                  </a:lnSpc>
                  <a:buClr>
                    <a:schemeClr val="tx1">
                      <a:lumMod val="75000"/>
                      <a:lumOff val="25000"/>
                    </a:schemeClr>
                  </a:buClr>
                  <a:buSzPct val="80000"/>
                  <a:buFont typeface="Arial" panose="020B0604020202020204" pitchFamily="34" charset="0"/>
                  <a:buChar char="•"/>
                  <a:tabLst>
                    <a:tab pos="833023" algn="l"/>
                  </a:tabLst>
                  <a:defRPr/>
                </a:pPr>
                <a:r>
                  <a:rPr lang="pt-BR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Lucida Grande" panose="020B0600040502020204"/>
                  </a:rPr>
                  <a:t>Controle das arboviroses.</a:t>
                </a:r>
              </a:p>
              <a:p>
                <a:pPr marL="462247" indent="-256441">
                  <a:lnSpc>
                    <a:spcPct val="150000"/>
                  </a:lnSpc>
                  <a:buClr>
                    <a:schemeClr val="tx1">
                      <a:lumMod val="75000"/>
                      <a:lumOff val="25000"/>
                    </a:schemeClr>
                  </a:buClr>
                  <a:buSzPct val="80000"/>
                  <a:buFont typeface="Arial" panose="020B0604020202020204" pitchFamily="34" charset="0"/>
                  <a:buChar char="•"/>
                  <a:tabLst>
                    <a:tab pos="833023" algn="l"/>
                  </a:tabLst>
                  <a:defRPr/>
                </a:pPr>
                <a:r>
                  <a:rPr lang="pt-BR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Lucida Grande" panose="020B0600040502020204"/>
                  </a:rPr>
                  <a:t>Prevenção primária, secundária, terciária e quaternária</a:t>
                </a:r>
                <a:r>
                  <a:rPr lang="pt-BR" sz="1600" dirty="0">
                    <a:latin typeface="Lucida Grande" panose="020B0600040502020204"/>
                  </a:rPr>
                  <a:t>.</a:t>
                </a:r>
              </a:p>
            </p:txBody>
          </p:sp>
          <p:sp>
            <p:nvSpPr>
              <p:cNvPr id="21" name="Quadro 20">
                <a:extLst>
                  <a:ext uri="{FF2B5EF4-FFF2-40B4-BE49-F238E27FC236}">
                    <a16:creationId xmlns:a16="http://schemas.microsoft.com/office/drawing/2014/main" id="{5D77DB51-D1A4-4BC6-BFE5-0517E9F5C056}"/>
                  </a:ext>
                </a:extLst>
              </p:cNvPr>
              <p:cNvSpPr/>
              <p:nvPr/>
            </p:nvSpPr>
            <p:spPr>
              <a:xfrm>
                <a:off x="2967285" y="3811029"/>
                <a:ext cx="5050057" cy="380570"/>
              </a:xfrm>
              <a:prstGeom prst="frame">
                <a:avLst/>
              </a:prstGeom>
              <a:solidFill>
                <a:srgbClr val="3366CC"/>
              </a:solidFill>
              <a:ln w="3175">
                <a:solidFill>
                  <a:srgbClr val="33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pt-BR" sz="1852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26" name="Agrupar 25">
            <a:extLst>
              <a:ext uri="{FF2B5EF4-FFF2-40B4-BE49-F238E27FC236}">
                <a16:creationId xmlns:a16="http://schemas.microsoft.com/office/drawing/2014/main" id="{6D7002D5-675C-4E15-8FA2-4326CCCB2AAD}"/>
              </a:ext>
            </a:extLst>
          </p:cNvPr>
          <p:cNvGrpSpPr/>
          <p:nvPr/>
        </p:nvGrpSpPr>
        <p:grpSpPr>
          <a:xfrm>
            <a:off x="1159529" y="2293932"/>
            <a:ext cx="4005142" cy="3863056"/>
            <a:chOff x="1476251" y="2830632"/>
            <a:chExt cx="2227649" cy="2217119"/>
          </a:xfrm>
        </p:grpSpPr>
        <p:pic>
          <p:nvPicPr>
            <p:cNvPr id="27" name="Imagem 26">
              <a:extLst>
                <a:ext uri="{FF2B5EF4-FFF2-40B4-BE49-F238E27FC236}">
                  <a16:creationId xmlns:a16="http://schemas.microsoft.com/office/drawing/2014/main" id="{D852083D-9DF2-4CA5-8EFF-6695BF1730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51824" y="2874122"/>
              <a:ext cx="2084046" cy="2112249"/>
            </a:xfrm>
            <a:prstGeom prst="rect">
              <a:avLst/>
            </a:prstGeom>
          </p:spPr>
        </p:pic>
        <p:sp>
          <p:nvSpPr>
            <p:cNvPr id="28" name="Retângulo 27">
              <a:extLst>
                <a:ext uri="{FF2B5EF4-FFF2-40B4-BE49-F238E27FC236}">
                  <a16:creationId xmlns:a16="http://schemas.microsoft.com/office/drawing/2014/main" id="{373EFC44-6424-4053-98FF-44F223511E9E}"/>
                </a:ext>
              </a:extLst>
            </p:cNvPr>
            <p:cNvSpPr/>
            <p:nvPr/>
          </p:nvSpPr>
          <p:spPr>
            <a:xfrm>
              <a:off x="1476251" y="3784507"/>
              <a:ext cx="2227649" cy="1263244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852" dirty="0"/>
            </a:p>
          </p:txBody>
        </p:sp>
        <p:sp>
          <p:nvSpPr>
            <p:cNvPr id="29" name="Retângulo 28">
              <a:extLst>
                <a:ext uri="{FF2B5EF4-FFF2-40B4-BE49-F238E27FC236}">
                  <a16:creationId xmlns:a16="http://schemas.microsoft.com/office/drawing/2014/main" id="{AA979949-68DE-4F40-ACFF-A190BCA165AC}"/>
                </a:ext>
              </a:extLst>
            </p:cNvPr>
            <p:cNvSpPr/>
            <p:nvPr/>
          </p:nvSpPr>
          <p:spPr>
            <a:xfrm>
              <a:off x="1551794" y="2830632"/>
              <a:ext cx="2120406" cy="801171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852" dirty="0"/>
            </a:p>
          </p:txBody>
        </p:sp>
      </p:grpSp>
    </p:spTree>
    <p:extLst>
      <p:ext uri="{BB962C8B-B14F-4D97-AF65-F5344CB8AC3E}">
        <p14:creationId xmlns:p14="http://schemas.microsoft.com/office/powerpoint/2010/main" val="33474298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8E2E2-9E86-48BF-9757-B0A60CDE5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Organização dos processos relacionados à Vacinação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482A34F-DDE9-4AF0-A4B3-46781D951E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dirty="0"/>
              <a:t>Realizar discussão com a equipe sobre os processos que envolvem o macroprocesso preventivo Vacinação:</a:t>
            </a:r>
          </a:p>
          <a:p>
            <a:pPr marL="0" indent="0" algn="just">
              <a:buNone/>
            </a:pPr>
            <a:endParaRPr lang="pt-BR" dirty="0"/>
          </a:p>
          <a:p>
            <a:pPr lvl="1" algn="just"/>
            <a:r>
              <a:rPr lang="pt-BR" dirty="0"/>
              <a:t>Organização da unidade relacionada aos aspectos relacionados à vacinação</a:t>
            </a:r>
          </a:p>
          <a:p>
            <a:pPr marL="457200" lvl="1" indent="0" algn="just">
              <a:buNone/>
            </a:pPr>
            <a:endParaRPr lang="pt-BR" dirty="0"/>
          </a:p>
          <a:p>
            <a:pPr lvl="1" algn="just"/>
            <a:r>
              <a:rPr lang="pt-BR" dirty="0"/>
              <a:t>Cobertura vacinal</a:t>
            </a:r>
          </a:p>
          <a:p>
            <a:pPr marL="457200" lvl="1" indent="0" algn="just">
              <a:buNone/>
            </a:pPr>
            <a:endParaRPr lang="pt-BR" dirty="0"/>
          </a:p>
          <a:p>
            <a:pPr lvl="1" algn="just"/>
            <a:r>
              <a:rPr lang="pt-BR" dirty="0"/>
              <a:t>Supervisão das atividades de vacinação </a:t>
            </a:r>
          </a:p>
          <a:p>
            <a:pPr lvl="1" algn="just"/>
            <a:endParaRPr lang="pt-BR" dirty="0">
              <a:solidFill>
                <a:srgbClr val="015641"/>
              </a:solidFill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15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>
                <a:solidFill>
                  <a:prstClr val="white"/>
                </a:solidFill>
                <a:ea typeface="+mn-lt"/>
                <a:cs typeface="Calibri" panose="020F0502020204030204"/>
              </a:rPr>
              <a:t>ORIENTAÇÕES:</a:t>
            </a:r>
            <a:endParaRPr lang="en-US" dirty="0">
              <a:solidFill>
                <a:prstClr val="white"/>
              </a:solidFill>
              <a:ea typeface="+mn-lt"/>
              <a:cs typeface="Calibri" panose="020F0502020204030204"/>
            </a:endParaRPr>
          </a:p>
          <a:p>
            <a:pPr algn="ctr">
              <a:defRPr/>
            </a:pPr>
            <a:endParaRPr lang="pt-BR" dirty="0">
              <a:solidFill>
                <a:prstClr val="white"/>
              </a:solidFill>
              <a:ea typeface="+mn-lt"/>
              <a:cs typeface="Calibri" panose="020F0502020204030204"/>
            </a:endParaRPr>
          </a:p>
          <a:p>
            <a:pPr marL="285750" indent="-285750">
              <a:buFont typeface="Arial,Sans-Serif"/>
              <a:buChar char="•"/>
              <a:defRPr/>
            </a:pPr>
            <a:r>
              <a:rPr lang="pt-BR" dirty="0">
                <a:solidFill>
                  <a:prstClr val="white"/>
                </a:solidFill>
                <a:ea typeface="+mn-lt"/>
                <a:cs typeface="Calibri" panose="020F0502020204030204"/>
              </a:rPr>
              <a:t>Slide corpo TUTORIA</a:t>
            </a:r>
            <a:endParaRPr lang="en-US" dirty="0">
              <a:solidFill>
                <a:prstClr val="white"/>
              </a:solidFill>
              <a:ea typeface="+mn-lt"/>
              <a:cs typeface="Calibri" panose="020F0502020204030204"/>
            </a:endParaRPr>
          </a:p>
          <a:p>
            <a:pPr marL="285750" indent="-285750">
              <a:buFont typeface="Arial,Sans-Serif"/>
              <a:buChar char="•"/>
              <a:defRPr/>
            </a:pPr>
            <a:r>
              <a:rPr lang="pt-BR" dirty="0">
                <a:solidFill>
                  <a:prstClr val="white"/>
                </a:solidFill>
                <a:ea typeface="+mn-lt"/>
                <a:cs typeface="Calibri" panose="020F0502020204030204"/>
              </a:rPr>
              <a:t>Fonte de </a:t>
            </a:r>
            <a:r>
              <a:rPr lang="pt-BR" dirty="0" err="1">
                <a:solidFill>
                  <a:prstClr val="white"/>
                </a:solidFill>
                <a:ea typeface="+mn-lt"/>
                <a:cs typeface="Calibri" panose="020F0502020204030204"/>
              </a:rPr>
              <a:t>sub-título</a:t>
            </a:r>
            <a:r>
              <a:rPr lang="pt-BR" dirty="0">
                <a:solidFill>
                  <a:prstClr val="white"/>
                </a:solidFill>
                <a:ea typeface="+mn-lt"/>
                <a:cs typeface="Calibri" panose="020F0502020204030204"/>
              </a:rPr>
              <a:t>: </a:t>
            </a:r>
            <a:r>
              <a:rPr lang="pt-BR" dirty="0" err="1">
                <a:solidFill>
                  <a:prstClr val="white"/>
                </a:solidFill>
                <a:ea typeface="+mn-lt"/>
                <a:cs typeface="Calibri" panose="020F0502020204030204"/>
              </a:rPr>
              <a:t>calibri</a:t>
            </a:r>
            <a:r>
              <a:rPr lang="pt-BR" dirty="0">
                <a:solidFill>
                  <a:prstClr val="white"/>
                </a:solidFill>
                <a:ea typeface="+mn-lt"/>
                <a:cs typeface="Calibri" panose="020F0502020204030204"/>
              </a:rPr>
              <a:t> 28 - cor do marcador</a:t>
            </a:r>
            <a:endParaRPr lang="en-US" dirty="0">
              <a:solidFill>
                <a:prstClr val="white"/>
              </a:solidFill>
              <a:ea typeface="+mn-lt"/>
              <a:cs typeface="Calibri" panose="020F0502020204030204"/>
            </a:endParaRPr>
          </a:p>
          <a:p>
            <a:pPr marL="285750" indent="-285750">
              <a:buFont typeface="Arial,Sans-Serif"/>
              <a:buChar char="•"/>
              <a:defRPr/>
            </a:pPr>
            <a:r>
              <a:rPr lang="pt-BR" dirty="0">
                <a:solidFill>
                  <a:prstClr val="white"/>
                </a:solidFill>
                <a:ea typeface="+mn-lt"/>
                <a:cs typeface="Calibri" panose="020F0502020204030204"/>
              </a:rPr>
              <a:t>Corpo do texto: </a:t>
            </a:r>
            <a:r>
              <a:rPr lang="pt-BR" dirty="0" err="1">
                <a:solidFill>
                  <a:prstClr val="white"/>
                </a:solidFill>
                <a:ea typeface="+mn-lt"/>
                <a:cs typeface="Calibri" panose="020F0502020204030204"/>
              </a:rPr>
              <a:t>calibri</a:t>
            </a:r>
            <a:r>
              <a:rPr lang="pt-BR" dirty="0">
                <a:solidFill>
                  <a:prstClr val="white"/>
                </a:solidFill>
                <a:ea typeface="+mn-lt"/>
                <a:cs typeface="Calibri" panose="020F0502020204030204"/>
              </a:rPr>
              <a:t> 22 – azul</a:t>
            </a:r>
            <a:endParaRPr lang="en-US" dirty="0">
              <a:solidFill>
                <a:prstClr val="white"/>
              </a:solidFill>
              <a:ea typeface="+mn-lt"/>
              <a:cs typeface="Calibri" panose="020F0502020204030204"/>
            </a:endParaRPr>
          </a:p>
          <a:p>
            <a:pPr marL="285750" indent="-285750">
              <a:buFont typeface="Arial,Sans-Serif"/>
              <a:buChar char="•"/>
              <a:defRPr/>
            </a:pPr>
            <a:r>
              <a:rPr lang="pt-BR" dirty="0">
                <a:solidFill>
                  <a:prstClr val="white"/>
                </a:solidFill>
                <a:ea typeface="+mn-lt"/>
                <a:cs typeface="Calibri" panose="020F0502020204030204"/>
              </a:rPr>
              <a:t>Manter os marcadores</a:t>
            </a:r>
            <a:endParaRPr lang="en-US" dirty="0">
              <a:solidFill>
                <a:prstClr val="white"/>
              </a:solidFill>
              <a:ea typeface="+mn-lt"/>
              <a:cs typeface="Calibri" panose="020F0502020204030204"/>
            </a:endParaRPr>
          </a:p>
          <a:p>
            <a:pPr marL="285750" indent="-285750">
              <a:buFont typeface="Arial,Sans-Serif"/>
              <a:buChar char="•"/>
              <a:defRPr/>
            </a:pPr>
            <a:r>
              <a:rPr lang="pt-BR" dirty="0">
                <a:solidFill>
                  <a:prstClr val="white"/>
                </a:solidFill>
                <a:ea typeface="+mn-lt"/>
                <a:cs typeface="Calibri" panose="020F0502020204030204"/>
              </a:rPr>
              <a:t>Máximo cinco tópicos por slide</a:t>
            </a:r>
            <a:endParaRPr lang="en-US" dirty="0">
              <a:solidFill>
                <a:prstClr val="white"/>
              </a:solidFill>
              <a:ea typeface="+mn-lt"/>
              <a:cs typeface="Calibri" panose="020F0502020204030204"/>
            </a:endParaRPr>
          </a:p>
          <a:p>
            <a:pPr marL="285750" indent="-285750">
              <a:buFont typeface="Arial,Sans-Serif"/>
              <a:buChar char="•"/>
              <a:defRPr/>
            </a:pPr>
            <a:r>
              <a:rPr lang="pt-BR" dirty="0">
                <a:solidFill>
                  <a:prstClr val="white"/>
                </a:solidFill>
                <a:ea typeface="+mn-lt"/>
                <a:cs typeface="Calibri" panose="020F0502020204030204"/>
              </a:rPr>
              <a:t>Tópicos alinhados à esquerda</a:t>
            </a:r>
            <a:endParaRPr lang="pt-BR" dirty="0">
              <a:solidFill>
                <a:prstClr val="white"/>
              </a:solidFill>
            </a:endParaRPr>
          </a:p>
          <a:p>
            <a:pPr algn="ctr">
              <a:defRPr/>
            </a:pPr>
            <a:endParaRPr lang="pt-B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9266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B006B7-0925-4293-AD19-E84AF5942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2197" y="2163905"/>
            <a:ext cx="4293303" cy="1265095"/>
          </a:xfrm>
        </p:spPr>
        <p:txBody>
          <a:bodyPr>
            <a:normAutofit fontScale="90000"/>
          </a:bodyPr>
          <a:lstStyle/>
          <a:p>
            <a:r>
              <a:rPr lang="pt-BR" dirty="0"/>
              <a:t>7. Organização dos processos referentes à segurança do paciente</a:t>
            </a:r>
          </a:p>
        </p:txBody>
      </p:sp>
    </p:spTree>
    <p:extLst>
      <p:ext uri="{BB962C8B-B14F-4D97-AF65-F5344CB8AC3E}">
        <p14:creationId xmlns:p14="http://schemas.microsoft.com/office/powerpoint/2010/main" val="130840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8E2E2-9E86-48BF-9757-B0A60CDE5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Organização dos processos referentes à segurança do paciente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482A34F-DDE9-4AF0-A4B3-46781D951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3" y="2441013"/>
            <a:ext cx="10052222" cy="4150856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t-BR" dirty="0"/>
              <a:t>Realizar discussão com a equipe sobre os processos que envolvem a segurança do paciente:</a:t>
            </a:r>
          </a:p>
          <a:p>
            <a:pPr marL="0" indent="0" algn="just">
              <a:buNone/>
            </a:pPr>
            <a:endParaRPr lang="pt-BR" dirty="0"/>
          </a:p>
          <a:p>
            <a:pPr lvl="1" algn="just"/>
            <a:r>
              <a:rPr lang="pt-BR" dirty="0"/>
              <a:t>Segurança do paciente durante a realização de procedimentos</a:t>
            </a:r>
          </a:p>
          <a:p>
            <a:pPr lvl="2" algn="just"/>
            <a:r>
              <a:rPr lang="pt-BR" dirty="0"/>
              <a:t>Existe procedimento descrito para realização dos procedimentos? </a:t>
            </a:r>
          </a:p>
          <a:p>
            <a:pPr lvl="2" algn="just"/>
            <a:r>
              <a:rPr lang="pt-BR" dirty="0"/>
              <a:t>É confirmado os dados do usuário antes de qualquer procedimento? </a:t>
            </a:r>
          </a:p>
          <a:p>
            <a:pPr marL="457200" lvl="1" indent="0" algn="just">
              <a:buNone/>
            </a:pPr>
            <a:endParaRPr lang="pt-BR" dirty="0"/>
          </a:p>
          <a:p>
            <a:pPr lvl="1" algn="just"/>
            <a:r>
              <a:rPr lang="pt-BR" dirty="0"/>
              <a:t>Segurança do paciente para realização de registros</a:t>
            </a:r>
          </a:p>
          <a:p>
            <a:pPr lvl="2" algn="just"/>
            <a:r>
              <a:rPr lang="pt-BR" dirty="0"/>
              <a:t>Existe padrão no registro? Quais informações devem ser registradas? </a:t>
            </a:r>
          </a:p>
          <a:p>
            <a:pPr marL="457200" lvl="1" indent="0" algn="just">
              <a:buNone/>
            </a:pPr>
            <a:endParaRPr lang="pt-BR" dirty="0"/>
          </a:p>
          <a:p>
            <a:pPr lvl="1" algn="just"/>
            <a:r>
              <a:rPr lang="pt-BR" dirty="0"/>
              <a:t>Supervisão das atividades relacionadas à segurança do paciente</a:t>
            </a:r>
          </a:p>
          <a:p>
            <a:pPr lvl="2" algn="just"/>
            <a:r>
              <a:rPr lang="pt-BR" dirty="0"/>
              <a:t>Existe supervisão das atividades? É acompanhado os eventos adversos pós vacinação? Eles são notificados? </a:t>
            </a:r>
          </a:p>
          <a:p>
            <a:pPr lvl="1" algn="just"/>
            <a:endParaRPr lang="pt-BR" dirty="0"/>
          </a:p>
          <a:p>
            <a:pPr lvl="1" algn="just"/>
            <a:endParaRPr lang="pt-BR" dirty="0">
              <a:solidFill>
                <a:srgbClr val="015641"/>
              </a:solidFill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15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>
                <a:solidFill>
                  <a:prstClr val="white"/>
                </a:solidFill>
                <a:ea typeface="+mn-lt"/>
                <a:cs typeface="Calibri" panose="020F0502020204030204"/>
              </a:rPr>
              <a:t>ORIENTAÇÕES:</a:t>
            </a:r>
            <a:endParaRPr lang="en-US" dirty="0">
              <a:solidFill>
                <a:prstClr val="white"/>
              </a:solidFill>
              <a:ea typeface="+mn-lt"/>
              <a:cs typeface="Calibri" panose="020F0502020204030204"/>
            </a:endParaRPr>
          </a:p>
          <a:p>
            <a:pPr algn="ctr">
              <a:defRPr/>
            </a:pPr>
            <a:endParaRPr lang="pt-BR" dirty="0">
              <a:solidFill>
                <a:prstClr val="white"/>
              </a:solidFill>
              <a:ea typeface="+mn-lt"/>
              <a:cs typeface="Calibri" panose="020F0502020204030204"/>
            </a:endParaRPr>
          </a:p>
          <a:p>
            <a:pPr marL="285750" indent="-285750">
              <a:buFont typeface="Arial,Sans-Serif"/>
              <a:buChar char="•"/>
              <a:defRPr/>
            </a:pPr>
            <a:r>
              <a:rPr lang="pt-BR" dirty="0">
                <a:solidFill>
                  <a:prstClr val="white"/>
                </a:solidFill>
                <a:ea typeface="+mn-lt"/>
                <a:cs typeface="Calibri" panose="020F0502020204030204"/>
              </a:rPr>
              <a:t>Slide corpo TUTORIA</a:t>
            </a:r>
            <a:endParaRPr lang="en-US" dirty="0">
              <a:solidFill>
                <a:prstClr val="white"/>
              </a:solidFill>
              <a:ea typeface="+mn-lt"/>
              <a:cs typeface="Calibri" panose="020F0502020204030204"/>
            </a:endParaRPr>
          </a:p>
          <a:p>
            <a:pPr marL="285750" indent="-285750">
              <a:buFont typeface="Arial,Sans-Serif"/>
              <a:buChar char="•"/>
              <a:defRPr/>
            </a:pPr>
            <a:r>
              <a:rPr lang="pt-BR" dirty="0">
                <a:solidFill>
                  <a:prstClr val="white"/>
                </a:solidFill>
                <a:ea typeface="+mn-lt"/>
                <a:cs typeface="Calibri" panose="020F0502020204030204"/>
              </a:rPr>
              <a:t>Fonte de </a:t>
            </a:r>
            <a:r>
              <a:rPr lang="pt-BR" dirty="0" err="1">
                <a:solidFill>
                  <a:prstClr val="white"/>
                </a:solidFill>
                <a:ea typeface="+mn-lt"/>
                <a:cs typeface="Calibri" panose="020F0502020204030204"/>
              </a:rPr>
              <a:t>sub-título</a:t>
            </a:r>
            <a:r>
              <a:rPr lang="pt-BR" dirty="0">
                <a:solidFill>
                  <a:prstClr val="white"/>
                </a:solidFill>
                <a:ea typeface="+mn-lt"/>
                <a:cs typeface="Calibri" panose="020F0502020204030204"/>
              </a:rPr>
              <a:t>: </a:t>
            </a:r>
            <a:r>
              <a:rPr lang="pt-BR" dirty="0" err="1">
                <a:solidFill>
                  <a:prstClr val="white"/>
                </a:solidFill>
                <a:ea typeface="+mn-lt"/>
                <a:cs typeface="Calibri" panose="020F0502020204030204"/>
              </a:rPr>
              <a:t>calibri</a:t>
            </a:r>
            <a:r>
              <a:rPr lang="pt-BR" dirty="0">
                <a:solidFill>
                  <a:prstClr val="white"/>
                </a:solidFill>
                <a:ea typeface="+mn-lt"/>
                <a:cs typeface="Calibri" panose="020F0502020204030204"/>
              </a:rPr>
              <a:t> 28 - cor do marcador</a:t>
            </a:r>
            <a:endParaRPr lang="en-US" dirty="0">
              <a:solidFill>
                <a:prstClr val="white"/>
              </a:solidFill>
              <a:ea typeface="+mn-lt"/>
              <a:cs typeface="Calibri" panose="020F0502020204030204"/>
            </a:endParaRPr>
          </a:p>
          <a:p>
            <a:pPr marL="285750" indent="-285750">
              <a:buFont typeface="Arial,Sans-Serif"/>
              <a:buChar char="•"/>
              <a:defRPr/>
            </a:pPr>
            <a:r>
              <a:rPr lang="pt-BR" dirty="0">
                <a:solidFill>
                  <a:prstClr val="white"/>
                </a:solidFill>
                <a:ea typeface="+mn-lt"/>
                <a:cs typeface="Calibri" panose="020F0502020204030204"/>
              </a:rPr>
              <a:t>Corpo do texto: </a:t>
            </a:r>
            <a:r>
              <a:rPr lang="pt-BR" dirty="0" err="1">
                <a:solidFill>
                  <a:prstClr val="white"/>
                </a:solidFill>
                <a:ea typeface="+mn-lt"/>
                <a:cs typeface="Calibri" panose="020F0502020204030204"/>
              </a:rPr>
              <a:t>calibri</a:t>
            </a:r>
            <a:r>
              <a:rPr lang="pt-BR" dirty="0">
                <a:solidFill>
                  <a:prstClr val="white"/>
                </a:solidFill>
                <a:ea typeface="+mn-lt"/>
                <a:cs typeface="Calibri" panose="020F0502020204030204"/>
              </a:rPr>
              <a:t> 22 – azul</a:t>
            </a:r>
            <a:endParaRPr lang="en-US" dirty="0">
              <a:solidFill>
                <a:prstClr val="white"/>
              </a:solidFill>
              <a:ea typeface="+mn-lt"/>
              <a:cs typeface="Calibri" panose="020F0502020204030204"/>
            </a:endParaRPr>
          </a:p>
          <a:p>
            <a:pPr marL="285750" indent="-285750">
              <a:buFont typeface="Arial,Sans-Serif"/>
              <a:buChar char="•"/>
              <a:defRPr/>
            </a:pPr>
            <a:r>
              <a:rPr lang="pt-BR" dirty="0">
                <a:solidFill>
                  <a:prstClr val="white"/>
                </a:solidFill>
                <a:ea typeface="+mn-lt"/>
                <a:cs typeface="Calibri" panose="020F0502020204030204"/>
              </a:rPr>
              <a:t>Manter os marcadores</a:t>
            </a:r>
            <a:endParaRPr lang="en-US" dirty="0">
              <a:solidFill>
                <a:prstClr val="white"/>
              </a:solidFill>
              <a:ea typeface="+mn-lt"/>
              <a:cs typeface="Calibri" panose="020F0502020204030204"/>
            </a:endParaRPr>
          </a:p>
          <a:p>
            <a:pPr marL="285750" indent="-285750">
              <a:buFont typeface="Arial,Sans-Serif"/>
              <a:buChar char="•"/>
              <a:defRPr/>
            </a:pPr>
            <a:r>
              <a:rPr lang="pt-BR" dirty="0">
                <a:solidFill>
                  <a:prstClr val="white"/>
                </a:solidFill>
                <a:ea typeface="+mn-lt"/>
                <a:cs typeface="Calibri" panose="020F0502020204030204"/>
              </a:rPr>
              <a:t>Máximo cinco tópicos por slide</a:t>
            </a:r>
            <a:endParaRPr lang="en-US" dirty="0">
              <a:solidFill>
                <a:prstClr val="white"/>
              </a:solidFill>
              <a:ea typeface="+mn-lt"/>
              <a:cs typeface="Calibri" panose="020F0502020204030204"/>
            </a:endParaRPr>
          </a:p>
          <a:p>
            <a:pPr marL="285750" indent="-285750">
              <a:buFont typeface="Arial,Sans-Serif"/>
              <a:buChar char="•"/>
              <a:defRPr/>
            </a:pPr>
            <a:r>
              <a:rPr lang="pt-BR" dirty="0">
                <a:solidFill>
                  <a:prstClr val="white"/>
                </a:solidFill>
                <a:ea typeface="+mn-lt"/>
                <a:cs typeface="Calibri" panose="020F0502020204030204"/>
              </a:rPr>
              <a:t>Tópicos alinhados à esquerda</a:t>
            </a:r>
            <a:endParaRPr lang="pt-BR" dirty="0">
              <a:solidFill>
                <a:prstClr val="white"/>
              </a:solidFill>
            </a:endParaRPr>
          </a:p>
          <a:p>
            <a:pPr algn="ctr">
              <a:defRPr/>
            </a:pPr>
            <a:endParaRPr lang="pt-B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1408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B006B7-0925-4293-AD19-E84AF5942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2197" y="2163905"/>
            <a:ext cx="4293303" cy="1265095"/>
          </a:xfrm>
        </p:spPr>
        <p:txBody>
          <a:bodyPr>
            <a:normAutofit/>
          </a:bodyPr>
          <a:lstStyle/>
          <a:p>
            <a:r>
              <a:rPr lang="pt-BR" dirty="0"/>
              <a:t>8. Análise local e plano de ação</a:t>
            </a:r>
          </a:p>
        </p:txBody>
      </p:sp>
    </p:spTree>
    <p:extLst>
      <p:ext uri="{BB962C8B-B14F-4D97-AF65-F5344CB8AC3E}">
        <p14:creationId xmlns:p14="http://schemas.microsoft.com/office/powerpoint/2010/main" val="12769684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8E2E2-9E86-48BF-9757-B0A60CDE5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Análise local e plano de ação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482A34F-DDE9-4AF0-A4B3-46781D951E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b="1" dirty="0"/>
              <a:t>Objetivo da atividade</a:t>
            </a:r>
            <a:r>
              <a:rPr lang="pt-BR" dirty="0"/>
              <a:t>:  Realizar a análise local para identificar, investigar e priorizar problemas e oportunidades de melhorias relacionadas a etapa. Construir plano de ação customizado a realidade local, considerando:</a:t>
            </a:r>
          </a:p>
          <a:p>
            <a:pPr algn="just"/>
            <a:endParaRPr lang="pt-BR" dirty="0">
              <a:solidFill>
                <a:schemeClr val="bg2">
                  <a:lumMod val="25000"/>
                </a:schemeClr>
              </a:solidFill>
              <a:cs typeface="Calibri"/>
            </a:endParaRPr>
          </a:p>
          <a:p>
            <a:pPr lvl="1" algn="just"/>
            <a:r>
              <a:rPr lang="pt-BR" dirty="0">
                <a:solidFill>
                  <a:srgbClr val="015641"/>
                </a:solidFill>
              </a:rPr>
              <a:t>Situação atual</a:t>
            </a:r>
          </a:p>
          <a:p>
            <a:pPr lvl="1" algn="just"/>
            <a:r>
              <a:rPr lang="pt-BR" dirty="0">
                <a:solidFill>
                  <a:srgbClr val="015641"/>
                </a:solidFill>
              </a:rPr>
              <a:t>Análise (causa raiz)</a:t>
            </a:r>
          </a:p>
          <a:p>
            <a:pPr lvl="1" algn="just"/>
            <a:r>
              <a:rPr lang="pt-BR" dirty="0"/>
              <a:t>Objetivo</a:t>
            </a:r>
            <a:endParaRPr lang="pt-BR" dirty="0">
              <a:solidFill>
                <a:srgbClr val="015641"/>
              </a:solidFill>
            </a:endParaRPr>
          </a:p>
          <a:p>
            <a:pPr lvl="1" algn="just"/>
            <a:r>
              <a:rPr lang="pt-BR" dirty="0">
                <a:solidFill>
                  <a:srgbClr val="015641"/>
                </a:solidFill>
              </a:rPr>
              <a:t>Metas e Indicadores </a:t>
            </a:r>
          </a:p>
          <a:p>
            <a:pPr lvl="1" algn="just"/>
            <a:endParaRPr lang="pt-BR" dirty="0"/>
          </a:p>
          <a:p>
            <a:pPr lvl="1" algn="just"/>
            <a:endParaRPr lang="pt-BR" dirty="0">
              <a:solidFill>
                <a:srgbClr val="015641"/>
              </a:solidFill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15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ORIENTAÇÕES: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lt"/>
              <a:cs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lt"/>
              <a:cs typeface="Calibri" panose="020F0502020204030204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,Sans-Serif"/>
              <a:buChar char="•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Slide corpo TUTORIA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lt"/>
              <a:cs typeface="Calibri" panose="020F0502020204030204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,Sans-Serif"/>
              <a:buChar char="•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Fonte de </a:t>
            </a: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sub-título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: </a:t>
            </a: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calibri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 28 - cor do marcador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lt"/>
              <a:cs typeface="Calibri" panose="020F0502020204030204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,Sans-Serif"/>
              <a:buChar char="•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Corpo do texto: </a:t>
            </a: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calibri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 22 – azul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lt"/>
              <a:cs typeface="Calibri" panose="020F0502020204030204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,Sans-Serif"/>
              <a:buChar char="•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Manter os marcadores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lt"/>
              <a:cs typeface="Calibri" panose="020F0502020204030204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,Sans-Serif"/>
              <a:buChar char="•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Máximo cinco tópicos por slide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lt"/>
              <a:cs typeface="Calibri" panose="020F0502020204030204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,Sans-Serif"/>
              <a:buChar char="•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Tópicos alinhados à esquerda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64355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AEC8AFA4-C92E-4675-9886-03CA33B7AE4F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15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reposicionar o texto do link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imagens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texto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mensagens de agradecimento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Slide padrão de finalização</a:t>
            </a:r>
          </a:p>
        </p:txBody>
      </p:sp>
    </p:spTree>
    <p:extLst>
      <p:ext uri="{BB962C8B-B14F-4D97-AF65-F5344CB8AC3E}">
        <p14:creationId xmlns:p14="http://schemas.microsoft.com/office/powerpoint/2010/main" val="3597706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15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ORIENTAÇÕES: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 corpo TUTORIA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Fonte de sub-título: calibri 28 - cor do marcador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Corpo do texto: calibri 22 – azul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Manter os marcadores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Máximo cinco tópicos por slide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Tópicos alinhados à esquerda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4288F222-D980-4EB9-A1D5-36DB836F3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783" y="980513"/>
            <a:ext cx="10052222" cy="1325563"/>
          </a:xfrm>
        </p:spPr>
        <p:txBody>
          <a:bodyPr/>
          <a:lstStyle/>
          <a:p>
            <a:r>
              <a:rPr lang="pt-BR" dirty="0"/>
              <a:t>Painel de Atividades</a:t>
            </a:r>
          </a:p>
        </p:txBody>
      </p:sp>
      <p:graphicFrame>
        <p:nvGraphicFramePr>
          <p:cNvPr id="13" name="Espaço Reservado para Conteúdo 8">
            <a:extLst>
              <a:ext uri="{FF2B5EF4-FFF2-40B4-BE49-F238E27FC236}">
                <a16:creationId xmlns:a16="http://schemas.microsoft.com/office/drawing/2014/main" id="{87135E8B-3EDF-4817-81F2-BE46F6123EB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9012857"/>
              </p:ext>
            </p:extLst>
          </p:nvPr>
        </p:nvGraphicFramePr>
        <p:xfrm>
          <a:off x="442783" y="2441013"/>
          <a:ext cx="10576512" cy="34745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19115">
                  <a:extLst>
                    <a:ext uri="{9D8B030D-6E8A-4147-A177-3AD203B41FA5}">
                      <a16:colId xmlns:a16="http://schemas.microsoft.com/office/drawing/2014/main" val="355230656"/>
                    </a:ext>
                  </a:extLst>
                </a:gridCol>
                <a:gridCol w="2157397">
                  <a:extLst>
                    <a:ext uri="{9D8B030D-6E8A-4147-A177-3AD203B41FA5}">
                      <a16:colId xmlns:a16="http://schemas.microsoft.com/office/drawing/2014/main" val="2330279056"/>
                    </a:ext>
                  </a:extLst>
                </a:gridCol>
              </a:tblGrid>
              <a:tr h="382972"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800" dirty="0">
                          <a:effectLst/>
                        </a:rPr>
                        <a:t>Atividade​</a:t>
                      </a:r>
                      <a:endParaRPr lang="pt-BR" b="1" i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>
                    <a:solidFill>
                      <a:srgbClr val="01564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800" dirty="0">
                          <a:effectLst/>
                        </a:rPr>
                        <a:t>Tempo​</a:t>
                      </a:r>
                      <a:endParaRPr lang="pt-BR" b="1" i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>
                    <a:solidFill>
                      <a:srgbClr val="01564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3219951"/>
                  </a:ext>
                </a:extLst>
              </a:tr>
              <a:tr h="410765">
                <a:tc>
                  <a:txBody>
                    <a:bodyPr/>
                    <a:lstStyle/>
                    <a:p>
                      <a:pPr algn="l" fontAlgn="base"/>
                      <a:r>
                        <a:rPr lang="pt-BR" sz="1800" dirty="0">
                          <a:effectLst/>
                        </a:rPr>
                        <a:t>Atividade 1: Giro na unidade (monitoramento)</a:t>
                      </a:r>
                      <a:endParaRPr lang="pt-BR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solidFill>
                      <a:srgbClr val="B9D9C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pt-BR" b="0" i="0" dirty="0">
                          <a:solidFill>
                            <a:srgbClr val="000000"/>
                          </a:solidFill>
                          <a:effectLst/>
                        </a:rPr>
                        <a:t>1 hora e 30 minutos</a:t>
                      </a:r>
                    </a:p>
                  </a:txBody>
                  <a:tcPr>
                    <a:solidFill>
                      <a:srgbClr val="B9D9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4020327"/>
                  </a:ext>
                </a:extLst>
              </a:tr>
              <a:tr h="382972">
                <a:tc>
                  <a:txBody>
                    <a:bodyPr/>
                    <a:lstStyle/>
                    <a:p>
                      <a:pPr algn="l" fontAlgn="base"/>
                      <a:r>
                        <a:rPr lang="pt-BR" sz="1800" dirty="0">
                          <a:effectLst/>
                        </a:rPr>
                        <a:t>Atividade 2</a:t>
                      </a:r>
                      <a:r>
                        <a:rPr lang="pt-BR" sz="1800">
                          <a:effectLst/>
                        </a:rPr>
                        <a:t>: Consolidar, padronizar e replanejar</a:t>
                      </a:r>
                      <a:endParaRPr lang="pt-BR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pt-BR" dirty="0"/>
                        <a:t>1 hora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0249900"/>
                  </a:ext>
                </a:extLst>
              </a:tr>
              <a:tr h="382972">
                <a:tc>
                  <a:txBody>
                    <a:bodyPr/>
                    <a:lstStyle/>
                    <a:p>
                      <a:pPr algn="l" fontAlgn="base"/>
                      <a:r>
                        <a:rPr lang="pt-BR" sz="1800" dirty="0">
                          <a:effectLst/>
                        </a:rPr>
                        <a:t>Atividade 3: Giro na sala de vacina (planejamento)</a:t>
                      </a:r>
                      <a:endParaRPr lang="pt-BR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solidFill>
                      <a:srgbClr val="B9D9C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pt-BR" b="0" i="0" dirty="0">
                          <a:solidFill>
                            <a:srgbClr val="000000"/>
                          </a:solidFill>
                          <a:effectLst/>
                        </a:rPr>
                        <a:t>1 hora e 30 minutos</a:t>
                      </a:r>
                    </a:p>
                  </a:txBody>
                  <a:tcPr>
                    <a:solidFill>
                      <a:srgbClr val="B9D9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3064219"/>
                  </a:ext>
                </a:extLst>
              </a:tr>
              <a:tr h="382972">
                <a:tc>
                  <a:txBody>
                    <a:bodyPr/>
                    <a:lstStyle/>
                    <a:p>
                      <a:pPr algn="l" fontAlgn="base"/>
                      <a:r>
                        <a:rPr lang="pt-BR" b="0" i="0" dirty="0">
                          <a:solidFill>
                            <a:srgbClr val="000000"/>
                          </a:solidFill>
                          <a:effectLst/>
                        </a:rPr>
                        <a:t>Atividade 4: Autoavaliação dos macroprocessos da APS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pt-BR" b="0" i="0" dirty="0">
                          <a:solidFill>
                            <a:srgbClr val="000000"/>
                          </a:solidFill>
                          <a:effectLst/>
                        </a:rPr>
                        <a:t>1 hora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0480125"/>
                  </a:ext>
                </a:extLst>
              </a:tr>
              <a:tr h="382972">
                <a:tc>
                  <a:txBody>
                    <a:bodyPr/>
                    <a:lstStyle/>
                    <a:p>
                      <a:pPr algn="l" fontAlgn="base"/>
                      <a:r>
                        <a:rPr lang="pt-BR" b="0" i="0" dirty="0">
                          <a:solidFill>
                            <a:srgbClr val="000000"/>
                          </a:solidFill>
                          <a:effectLst/>
                        </a:rPr>
                        <a:t>Atividade 5: Organização dos processos da vacina</a:t>
                      </a:r>
                    </a:p>
                  </a:txBody>
                  <a:tcPr>
                    <a:solidFill>
                      <a:srgbClr val="B9D9C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pt-BR" b="0" i="0" dirty="0">
                          <a:solidFill>
                            <a:srgbClr val="000000"/>
                          </a:solidFill>
                          <a:effectLst/>
                        </a:rPr>
                        <a:t>1 hora</a:t>
                      </a:r>
                    </a:p>
                  </a:txBody>
                  <a:tcPr>
                    <a:solidFill>
                      <a:srgbClr val="B9D9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2319947"/>
                  </a:ext>
                </a:extLst>
              </a:tr>
              <a:tr h="382972">
                <a:tc>
                  <a:txBody>
                    <a:bodyPr/>
                    <a:lstStyle/>
                    <a:p>
                      <a:pPr algn="l" fontAlgn="base"/>
                      <a:r>
                        <a:rPr lang="pt-BR" b="0" i="0" dirty="0">
                          <a:solidFill>
                            <a:srgbClr val="000000"/>
                          </a:solidFill>
                          <a:effectLst/>
                        </a:rPr>
                        <a:t>Atividade 6: Organização dos processos relacionados à Vacinação 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pt-BR" b="0" i="0" dirty="0">
                          <a:solidFill>
                            <a:srgbClr val="000000"/>
                          </a:solidFill>
                          <a:effectLst/>
                        </a:rPr>
                        <a:t>30 minutos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7464586"/>
                  </a:ext>
                </a:extLst>
              </a:tr>
              <a:tr h="382972">
                <a:tc>
                  <a:txBody>
                    <a:bodyPr/>
                    <a:lstStyle/>
                    <a:p>
                      <a:pPr algn="l" fontAlgn="base"/>
                      <a:r>
                        <a:rPr lang="pt-BR" b="0" i="0" dirty="0">
                          <a:solidFill>
                            <a:srgbClr val="000000"/>
                          </a:solidFill>
                          <a:effectLst/>
                        </a:rPr>
                        <a:t>Atividade 7: Organização dos processos referentes à segurança do paciente</a:t>
                      </a:r>
                    </a:p>
                  </a:txBody>
                  <a:tcPr>
                    <a:solidFill>
                      <a:srgbClr val="B9D9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0" i="0" dirty="0">
                          <a:solidFill>
                            <a:srgbClr val="000000"/>
                          </a:solidFill>
                          <a:effectLst/>
                        </a:rPr>
                        <a:t>30 minutos</a:t>
                      </a:r>
                    </a:p>
                  </a:txBody>
                  <a:tcPr>
                    <a:solidFill>
                      <a:srgbClr val="B9D9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2972"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0" i="0" dirty="0">
                          <a:solidFill>
                            <a:srgbClr val="000000"/>
                          </a:solidFill>
                          <a:effectLst/>
                        </a:rPr>
                        <a:t>Atividade 8: Análise local e plano de ação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0" i="0" dirty="0">
                          <a:solidFill>
                            <a:srgbClr val="000000"/>
                          </a:solidFill>
                          <a:effectLst/>
                        </a:rPr>
                        <a:t>1 hora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020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705726" y="2163905"/>
            <a:ext cx="4859775" cy="1108684"/>
          </a:xfrm>
        </p:spPr>
        <p:txBody>
          <a:bodyPr>
            <a:normAutofit/>
          </a:bodyPr>
          <a:lstStyle/>
          <a:p>
            <a:r>
              <a:rPr lang="pt-BR" dirty="0"/>
              <a:t>1. Giro na unidade (monitoramento)</a:t>
            </a:r>
          </a:p>
        </p:txBody>
      </p:sp>
    </p:spTree>
    <p:extLst>
      <p:ext uri="{BB962C8B-B14F-4D97-AF65-F5344CB8AC3E}">
        <p14:creationId xmlns:p14="http://schemas.microsoft.com/office/powerpoint/2010/main" val="2175288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15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ORIENTAÇÕES: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 corpo ORIENTAÇÕES: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Tutor</a:t>
            </a: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da unidade: 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Customizar slides com achados importantes da atividade 1 para contextualizar a equipe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4288F222-D980-4EB9-A1D5-36DB836F3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783" y="980513"/>
            <a:ext cx="10052222" cy="1325563"/>
          </a:xfrm>
        </p:spPr>
        <p:txBody>
          <a:bodyPr/>
          <a:lstStyle/>
          <a:p>
            <a:r>
              <a:rPr lang="pt-BR" dirty="0"/>
              <a:t>Subtítulo da seção</a:t>
            </a:r>
          </a:p>
        </p:txBody>
      </p:sp>
      <p:sp>
        <p:nvSpPr>
          <p:cNvPr id="12" name="Espaço Reservado para Conteúdo 2">
            <a:extLst>
              <a:ext uri="{FF2B5EF4-FFF2-40B4-BE49-F238E27FC236}">
                <a16:creationId xmlns:a16="http://schemas.microsoft.com/office/drawing/2014/main" id="{8A840B02-8C53-42AB-BD75-FCB2222531EE}"/>
              </a:ext>
            </a:extLst>
          </p:cNvPr>
          <p:cNvSpPr txBox="1">
            <a:spLocks/>
          </p:cNvSpPr>
          <p:nvPr/>
        </p:nvSpPr>
        <p:spPr>
          <a:xfrm>
            <a:off x="595183" y="2593413"/>
            <a:ext cx="10052222" cy="364441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9999"/>
              </a:buClr>
              <a:buFontTx/>
              <a:buBlip>
                <a:blip r:embed="rId2"/>
              </a:buBlip>
              <a:defRPr sz="2200" kern="1200" baseline="0">
                <a:solidFill>
                  <a:srgbClr val="01564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2"/>
              </a:buBlip>
              <a:defRPr sz="2000" kern="1200" baseline="0">
                <a:solidFill>
                  <a:srgbClr val="01564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2"/>
              </a:buBlip>
              <a:defRPr sz="1800" kern="1200" baseline="0">
                <a:solidFill>
                  <a:srgbClr val="01564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2"/>
              </a:buBlip>
              <a:defRPr sz="1600" kern="1200" baseline="0">
                <a:solidFill>
                  <a:srgbClr val="01564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2"/>
              </a:buBlip>
              <a:defRPr sz="1400" kern="1200" baseline="0">
                <a:solidFill>
                  <a:srgbClr val="01564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9999"/>
              </a:buClr>
              <a:buSzTx/>
              <a:buFontTx/>
              <a:buBlip>
                <a:blip r:embed="rId2"/>
              </a:buBlip>
              <a:tabLst/>
              <a:defRPr/>
            </a:pPr>
            <a:r>
              <a:rPr kumimoji="0" lang="pt-BR" sz="2200" b="0" i="0" u="none" strike="noStrike" kern="1200" cap="none" spc="0" normalizeH="0" baseline="0" noProof="0" dirty="0">
                <a:ln>
                  <a:noFill/>
                </a:ln>
                <a:solidFill>
                  <a:srgbClr val="01564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Tópico 1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9999"/>
              </a:buClr>
              <a:buSzTx/>
              <a:buFontTx/>
              <a:buBlip>
                <a:blip r:embed="rId2"/>
              </a:buBlip>
              <a:tabLst/>
              <a:defRPr/>
            </a:pPr>
            <a:endParaRPr kumimoji="0" lang="pt-BR" sz="2200" b="0" i="0" u="none" strike="noStrike" kern="1200" cap="none" spc="0" normalizeH="0" baseline="0" noProof="0" dirty="0">
              <a:ln>
                <a:noFill/>
              </a:ln>
              <a:solidFill>
                <a:srgbClr val="01564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9999"/>
              </a:buClr>
              <a:buSzTx/>
              <a:buFontTx/>
              <a:buBlip>
                <a:blip r:embed="rId2"/>
              </a:buBlip>
              <a:tabLst/>
              <a:defRPr/>
            </a:pPr>
            <a:r>
              <a:rPr kumimoji="0" lang="pt-BR" sz="2200" b="0" i="0" u="none" strike="noStrike" kern="1200" cap="none" spc="0" normalizeH="0" baseline="0" noProof="0" dirty="0">
                <a:ln>
                  <a:noFill/>
                </a:ln>
                <a:solidFill>
                  <a:srgbClr val="01564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Tópico 2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9999"/>
              </a:buClr>
              <a:buSzTx/>
              <a:buFontTx/>
              <a:buBlip>
                <a:blip r:embed="rId2"/>
              </a:buBlip>
              <a:tabLst/>
              <a:defRPr/>
            </a:pPr>
            <a:endParaRPr kumimoji="0" lang="pt-BR" sz="2200" b="0" i="0" u="none" strike="noStrike" kern="1200" cap="none" spc="0" normalizeH="0" baseline="0" noProof="0" dirty="0">
              <a:ln>
                <a:noFill/>
              </a:ln>
              <a:solidFill>
                <a:srgbClr val="01564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9999"/>
              </a:buClr>
              <a:buSzTx/>
              <a:buFontTx/>
              <a:buBlip>
                <a:blip r:embed="rId2"/>
              </a:buBlip>
              <a:tabLst/>
              <a:defRPr/>
            </a:pPr>
            <a:r>
              <a:rPr kumimoji="0" lang="pt-BR" sz="2200" b="0" i="0" u="none" strike="noStrike" kern="1200" cap="none" spc="0" normalizeH="0" baseline="0" noProof="0" dirty="0">
                <a:ln>
                  <a:noFill/>
                </a:ln>
                <a:solidFill>
                  <a:srgbClr val="01564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Tópico 3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9999"/>
              </a:buClr>
              <a:buSzTx/>
              <a:buFontTx/>
              <a:buBlip>
                <a:blip r:embed="rId2"/>
              </a:buBlip>
              <a:tabLst/>
              <a:defRPr/>
            </a:pPr>
            <a:endParaRPr kumimoji="0" lang="pt-BR" sz="2200" b="0" i="0" u="none" strike="noStrike" kern="1200" cap="none" spc="0" normalizeH="0" baseline="0" noProof="0" dirty="0">
              <a:ln>
                <a:noFill/>
              </a:ln>
              <a:solidFill>
                <a:srgbClr val="01564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9999"/>
              </a:buClr>
              <a:buSzTx/>
              <a:buFontTx/>
              <a:buBlip>
                <a:blip r:embed="rId2"/>
              </a:buBlip>
              <a:tabLst/>
              <a:defRPr/>
            </a:pPr>
            <a:r>
              <a:rPr kumimoji="0" lang="pt-BR" sz="2200" b="0" i="0" u="none" strike="noStrike" kern="1200" cap="none" spc="0" normalizeH="0" baseline="0" noProof="0" dirty="0">
                <a:ln>
                  <a:noFill/>
                </a:ln>
                <a:solidFill>
                  <a:srgbClr val="01564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Tópico 4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9999"/>
              </a:buClr>
              <a:buSzTx/>
              <a:buFontTx/>
              <a:buBlip>
                <a:blip r:embed="rId2"/>
              </a:buBlip>
              <a:tabLst/>
              <a:defRPr/>
            </a:pPr>
            <a:endParaRPr kumimoji="0" lang="pt-BR" sz="2200" b="0" i="0" u="none" strike="noStrike" kern="1200" cap="none" spc="0" normalizeH="0" baseline="0" noProof="0" dirty="0">
              <a:ln>
                <a:noFill/>
              </a:ln>
              <a:solidFill>
                <a:srgbClr val="01564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9999"/>
              </a:buClr>
              <a:buSzTx/>
              <a:buFontTx/>
              <a:buBlip>
                <a:blip r:embed="rId2"/>
              </a:buBlip>
              <a:tabLst/>
              <a:defRPr/>
            </a:pPr>
            <a:r>
              <a:rPr kumimoji="0" lang="pt-BR" sz="2200" b="0" i="0" u="none" strike="noStrike" kern="1200" cap="none" spc="0" normalizeH="0" baseline="0" noProof="0" dirty="0">
                <a:ln>
                  <a:noFill/>
                </a:ln>
                <a:solidFill>
                  <a:srgbClr val="01564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Tópico 5</a:t>
            </a:r>
          </a:p>
        </p:txBody>
      </p:sp>
    </p:spTree>
    <p:extLst>
      <p:ext uri="{BB962C8B-B14F-4D97-AF65-F5344CB8AC3E}">
        <p14:creationId xmlns:p14="http://schemas.microsoft.com/office/powerpoint/2010/main" val="16529043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6DCA45-1093-4459-9AF2-13634B089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2511" y="2163905"/>
            <a:ext cx="4772990" cy="1265095"/>
          </a:xfrm>
        </p:spPr>
        <p:txBody>
          <a:bodyPr/>
          <a:lstStyle/>
          <a:p>
            <a:r>
              <a:rPr lang="pt-BR" dirty="0"/>
              <a:t>2. Consolidar, padronizar e replanejar  </a:t>
            </a:r>
          </a:p>
        </p:txBody>
      </p:sp>
    </p:spTree>
    <p:extLst>
      <p:ext uri="{BB962C8B-B14F-4D97-AF65-F5344CB8AC3E}">
        <p14:creationId xmlns:p14="http://schemas.microsoft.com/office/powerpoint/2010/main" val="7496121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15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ORIENTAÇÕES: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 corpo ORIENTAÇÕES: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Tutor</a:t>
            </a: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da unidade: 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Customizar slides com achados importantes da atividades 2 para contextualizar a equipe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4288F222-D980-4EB9-A1D5-36DB836F3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783" y="980513"/>
            <a:ext cx="10052222" cy="1325563"/>
          </a:xfrm>
        </p:spPr>
        <p:txBody>
          <a:bodyPr/>
          <a:lstStyle/>
          <a:p>
            <a:r>
              <a:rPr lang="pt-BR" dirty="0"/>
              <a:t>Consolidar, padronizar e replanejar</a:t>
            </a:r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71AA7583-8C72-40C8-9C38-2FA4F2C2BD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3" y="2441013"/>
            <a:ext cx="10052222" cy="3644410"/>
          </a:xfrm>
        </p:spPr>
        <p:txBody>
          <a:bodyPr>
            <a:normAutofit/>
          </a:bodyPr>
          <a:lstStyle/>
          <a:p>
            <a:r>
              <a:rPr lang="pt-BR" dirty="0"/>
              <a:t>Consolidar o que foi identificado no giro;</a:t>
            </a:r>
          </a:p>
          <a:p>
            <a:endParaRPr lang="pt-BR" dirty="0"/>
          </a:p>
          <a:p>
            <a:r>
              <a:rPr lang="pt-BR" dirty="0"/>
              <a:t>Padronizar ações pertinentes ao processo de trabalho da unidade;</a:t>
            </a:r>
          </a:p>
          <a:p>
            <a:endParaRPr lang="pt-BR" dirty="0"/>
          </a:p>
          <a:p>
            <a:r>
              <a:rPr lang="pt-BR" dirty="0"/>
              <a:t>Revisitar o plano de ação para verificação da necessidade de replanejamento a partir das informações sistematizadas. </a:t>
            </a:r>
            <a:endParaRPr lang="pt-BR" dirty="0">
              <a:solidFill>
                <a:srgbClr val="0156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9413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C2360F-94F6-41C0-8CD0-38391ED83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7521" y="2163905"/>
            <a:ext cx="4787980" cy="1265095"/>
          </a:xfrm>
        </p:spPr>
        <p:txBody>
          <a:bodyPr>
            <a:normAutofit/>
          </a:bodyPr>
          <a:lstStyle/>
          <a:p>
            <a:r>
              <a:rPr lang="pt-BR" dirty="0"/>
              <a:t>3. Giro na sala de vacina (planejamento)</a:t>
            </a:r>
          </a:p>
        </p:txBody>
      </p:sp>
    </p:spTree>
    <p:extLst>
      <p:ext uri="{BB962C8B-B14F-4D97-AF65-F5344CB8AC3E}">
        <p14:creationId xmlns:p14="http://schemas.microsoft.com/office/powerpoint/2010/main" val="3687347465"/>
      </p:ext>
    </p:extLst>
  </p:cSld>
  <p:clrMapOvr>
    <a:masterClrMapping/>
  </p:clrMapOvr>
</p:sld>
</file>

<file path=ppt/theme/theme1.xml><?xml version="1.0" encoding="utf-8"?>
<a:theme xmlns:a="http://schemas.openxmlformats.org/drawingml/2006/main" name="Capa Iníci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apa Seçã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onteúdo 1">
  <a:themeElements>
    <a:clrScheme name="Azul Quen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onteúdo 2">
  <a:themeElements>
    <a:clrScheme name="Azul Quen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onteúdo 3">
  <a:themeElements>
    <a:clrScheme name="Azul Quen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Capa Fina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1662</TotalTime>
  <Words>1190</Words>
  <Application>Microsoft Office PowerPoint</Application>
  <PresentationFormat>Widescreen</PresentationFormat>
  <Paragraphs>238</Paragraphs>
  <Slides>37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6</vt:i4>
      </vt:variant>
      <vt:variant>
        <vt:lpstr>Títulos de slides</vt:lpstr>
      </vt:variant>
      <vt:variant>
        <vt:i4>37</vt:i4>
      </vt:variant>
    </vt:vector>
  </HeadingPairs>
  <TitlesOfParts>
    <vt:vector size="48" baseType="lpstr">
      <vt:lpstr>Arial</vt:lpstr>
      <vt:lpstr>Arial,Sans-Serif</vt:lpstr>
      <vt:lpstr>Calibri</vt:lpstr>
      <vt:lpstr>Calibri Light</vt:lpstr>
      <vt:lpstr>Lucida Grande</vt:lpstr>
      <vt:lpstr>Capa Início</vt:lpstr>
      <vt:lpstr>Capa Seção</vt:lpstr>
      <vt:lpstr>Conteúdo 1</vt:lpstr>
      <vt:lpstr>Conteúdo 2</vt:lpstr>
      <vt:lpstr>Conteúdo 3</vt:lpstr>
      <vt:lpstr>Capa Final</vt:lpstr>
      <vt:lpstr>Território e Gestão de Base Populacional Oficina Tutorial 2.2 APS</vt:lpstr>
      <vt:lpstr>Apresentação do PowerPoint</vt:lpstr>
      <vt:lpstr>Atividades</vt:lpstr>
      <vt:lpstr>Painel de Atividades</vt:lpstr>
      <vt:lpstr>1. Giro na unidade (monitoramento)</vt:lpstr>
      <vt:lpstr>Subtítulo da seção</vt:lpstr>
      <vt:lpstr>2. Consolidar, padronizar e replanejar  </vt:lpstr>
      <vt:lpstr>Consolidar, padronizar e replanejar</vt:lpstr>
      <vt:lpstr>3. Giro na sala de vacina (planejamento)</vt:lpstr>
      <vt:lpstr>Giro na sala de vacina (planejamento)</vt:lpstr>
      <vt:lpstr>4. Avaliação dos macroprocessos da APS</vt:lpstr>
      <vt:lpstr>Avaliação dos macroprocessos da APS</vt:lpstr>
      <vt:lpstr>5. Organização dos processos da vacina</vt:lpstr>
      <vt:lpstr>Apresentação do PowerPoint</vt:lpstr>
      <vt:lpstr>Vacinação</vt:lpstr>
      <vt:lpstr>Microprocesso sala de vacina</vt:lpstr>
      <vt:lpstr>Avaliação - Linha de base</vt:lpstr>
      <vt:lpstr>Apresentação do PowerPoint</vt:lpstr>
      <vt:lpstr>Microprocesso Sala de Vacina</vt:lpstr>
      <vt:lpstr>Apresentação do PowerPoint</vt:lpstr>
      <vt:lpstr>Microprocesso da sala de vacina</vt:lpstr>
      <vt:lpstr>Procedimentos e normalização dos processos</vt:lpstr>
      <vt:lpstr>Procedimentos operacionais padrão</vt:lpstr>
      <vt:lpstr>Treinamento</vt:lpstr>
      <vt:lpstr>Anexos sala de vacina</vt:lpstr>
      <vt:lpstr>Anexos sala de vacina</vt:lpstr>
      <vt:lpstr>Apresentação do PowerPoint</vt:lpstr>
      <vt:lpstr>Apresentação do PowerPoint</vt:lpstr>
      <vt:lpstr>6. Organização dos processos relacionados à Vacinação </vt:lpstr>
      <vt:lpstr>Apresentação do PowerPoint</vt:lpstr>
      <vt:lpstr>Vacinação</vt:lpstr>
      <vt:lpstr>Organização dos processos relacionados à Vacinação</vt:lpstr>
      <vt:lpstr>7. Organização dos processos referentes à segurança do paciente</vt:lpstr>
      <vt:lpstr>Organização dos processos referentes à segurança do paciente</vt:lpstr>
      <vt:lpstr>8. Análise local e plano de ação</vt:lpstr>
      <vt:lpstr>Análise local e plano de ação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</dc:creator>
  <cp:lastModifiedBy>Adriane Reis Arcos</cp:lastModifiedBy>
  <cp:revision>105</cp:revision>
  <dcterms:created xsi:type="dcterms:W3CDTF">2021-05-10T00:56:02Z</dcterms:created>
  <dcterms:modified xsi:type="dcterms:W3CDTF">2022-01-04T21:56:10Z</dcterms:modified>
</cp:coreProperties>
</file>