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6" r:id="rId2"/>
    <p:sldMasterId id="2147483703" r:id="rId3"/>
    <p:sldMasterId id="2147483698" r:id="rId4"/>
    <p:sldMasterId id="2147483648" r:id="rId5"/>
    <p:sldMasterId id="2147483672" r:id="rId6"/>
    <p:sldMasterId id="2147483660" r:id="rId7"/>
    <p:sldMasterId id="2147483701" r:id="rId8"/>
  </p:sldMasterIdLst>
  <p:notesMasterIdLst>
    <p:notesMasterId r:id="rId33"/>
  </p:notesMasterIdLst>
  <p:handoutMasterIdLst>
    <p:handoutMasterId r:id="rId34"/>
  </p:handoutMasterIdLst>
  <p:sldIdLst>
    <p:sldId id="263" r:id="rId9"/>
    <p:sldId id="271" r:id="rId10"/>
    <p:sldId id="270" r:id="rId11"/>
    <p:sldId id="265" r:id="rId12"/>
    <p:sldId id="284" r:id="rId13"/>
    <p:sldId id="285" r:id="rId14"/>
    <p:sldId id="292" r:id="rId15"/>
    <p:sldId id="287" r:id="rId16"/>
    <p:sldId id="382" r:id="rId17"/>
    <p:sldId id="384" r:id="rId18"/>
    <p:sldId id="383" r:id="rId19"/>
    <p:sldId id="291" r:id="rId20"/>
    <p:sldId id="389" r:id="rId21"/>
    <p:sldId id="289" r:id="rId22"/>
    <p:sldId id="290" r:id="rId23"/>
    <p:sldId id="293" r:id="rId24"/>
    <p:sldId id="390" r:id="rId25"/>
    <p:sldId id="294" r:id="rId26"/>
    <p:sldId id="385" r:id="rId27"/>
    <p:sldId id="381" r:id="rId28"/>
    <p:sldId id="386" r:id="rId29"/>
    <p:sldId id="387" r:id="rId30"/>
    <p:sldId id="388" r:id="rId31"/>
    <p:sldId id="268" r:id="rId3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521"/>
    <a:srgbClr val="9A96C8"/>
    <a:srgbClr val="C45748"/>
    <a:srgbClr val="BE6311"/>
    <a:srgbClr val="F3BF85"/>
    <a:srgbClr val="A75E19"/>
    <a:srgbClr val="ED9D41"/>
    <a:srgbClr val="BE6312"/>
    <a:srgbClr val="C76B18"/>
    <a:srgbClr val="006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824" autoAdjust="0"/>
  </p:normalViewPr>
  <p:slideViewPr>
    <p:cSldViewPr snapToGrid="0">
      <p:cViewPr varScale="1">
        <p:scale>
          <a:sx n="64" d="100"/>
          <a:sy n="64" d="100"/>
        </p:scale>
        <p:origin x="85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C24839-7C19-45C1-9C4A-821238DD8A81}" type="datetimeFigureOut">
              <a:rPr lang="pt-BR" smtClean="0"/>
              <a:t>23/09/2022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DA19F5-598E-46EC-B008-6B9FDEF94FE6}" type="slidenum">
              <a:rPr lang="pt-BR" smtClean="0"/>
              <a:t>‹nº›</a:t>
            </a:fld>
            <a:endParaRPr lang="pt-BR"/>
          </a:p>
        </p:txBody>
      </p:sp>
    </p:spTree>
    <p:extLst>
      <p:ext uri="{BB962C8B-B14F-4D97-AF65-F5344CB8AC3E}">
        <p14:creationId xmlns:p14="http://schemas.microsoft.com/office/powerpoint/2010/main" val="22614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22B06-FE82-4328-8488-C3EC27F1050C}" type="datetimeFigureOut">
              <a:rPr lang="pt-BR" smtClean="0"/>
              <a:t>23/09/2022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CC49-8AAC-42AA-B613-EF323627394B}" type="slidenum">
              <a:rPr lang="pt-BR" smtClean="0"/>
              <a:t>‹nº›</a:t>
            </a:fld>
            <a:endParaRPr lang="pt-BR"/>
          </a:p>
        </p:txBody>
      </p:sp>
    </p:spTree>
    <p:extLst>
      <p:ext uri="{BB962C8B-B14F-4D97-AF65-F5344CB8AC3E}">
        <p14:creationId xmlns:p14="http://schemas.microsoft.com/office/powerpoint/2010/main" val="148628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BE9CC49-8AAC-42AA-B613-EF323627394B}" type="slidenum">
              <a:rPr lang="pt-BR" smtClean="0"/>
              <a:t>20</a:t>
            </a:fld>
            <a:endParaRPr lang="pt-BR"/>
          </a:p>
        </p:txBody>
      </p:sp>
    </p:spTree>
    <p:extLst>
      <p:ext uri="{BB962C8B-B14F-4D97-AF65-F5344CB8AC3E}">
        <p14:creationId xmlns:p14="http://schemas.microsoft.com/office/powerpoint/2010/main" val="5982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BE9CC49-8AAC-42AA-B613-EF323627394B}" type="slidenum">
              <a:rPr lang="pt-BR" smtClean="0"/>
              <a:t>21</a:t>
            </a:fld>
            <a:endParaRPr lang="pt-BR"/>
          </a:p>
        </p:txBody>
      </p:sp>
    </p:spTree>
    <p:extLst>
      <p:ext uri="{BB962C8B-B14F-4D97-AF65-F5344CB8AC3E}">
        <p14:creationId xmlns:p14="http://schemas.microsoft.com/office/powerpoint/2010/main" val="417596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BE9CC49-8AAC-42AA-B613-EF323627394B}" type="slidenum">
              <a:rPr lang="pt-BR" smtClean="0"/>
              <a:t>22</a:t>
            </a:fld>
            <a:endParaRPr lang="pt-BR"/>
          </a:p>
        </p:txBody>
      </p:sp>
    </p:spTree>
    <p:extLst>
      <p:ext uri="{BB962C8B-B14F-4D97-AF65-F5344CB8AC3E}">
        <p14:creationId xmlns:p14="http://schemas.microsoft.com/office/powerpoint/2010/main" val="289812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BE9CC49-8AAC-42AA-B613-EF323627394B}" type="slidenum">
              <a:rPr lang="pt-BR" smtClean="0"/>
              <a:t>23</a:t>
            </a:fld>
            <a:endParaRPr lang="pt-BR"/>
          </a:p>
        </p:txBody>
      </p:sp>
    </p:spTree>
    <p:extLst>
      <p:ext uri="{BB962C8B-B14F-4D97-AF65-F5344CB8AC3E}">
        <p14:creationId xmlns:p14="http://schemas.microsoft.com/office/powerpoint/2010/main" val="174172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609323" y="2640562"/>
            <a:ext cx="7374294" cy="776094"/>
          </a:xfrm>
        </p:spPr>
        <p:txBody>
          <a:bodyPr anchor="b">
            <a:normAutofit/>
          </a:bodyPr>
          <a:lstStyle>
            <a:lvl1pPr algn="r">
              <a:defRPr sz="4000"/>
            </a:lvl1pPr>
          </a:lstStyle>
          <a:p>
            <a:r>
              <a:rPr lang="pt-BR" dirty="0"/>
              <a:t>Clique para editar o título mestre</a:t>
            </a:r>
          </a:p>
        </p:txBody>
      </p:sp>
    </p:spTree>
    <p:extLst>
      <p:ext uri="{BB962C8B-B14F-4D97-AF65-F5344CB8AC3E}">
        <p14:creationId xmlns:p14="http://schemas.microsoft.com/office/powerpoint/2010/main" val="27280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742521"/>
                </a:solidFill>
              </a:defRPr>
            </a:lvl1pPr>
            <a:lvl2pPr>
              <a:defRPr>
                <a:solidFill>
                  <a:srgbClr val="742521"/>
                </a:solidFill>
              </a:defRPr>
            </a:lvl2pPr>
            <a:lvl3pPr>
              <a:defRPr>
                <a:solidFill>
                  <a:srgbClr val="742521"/>
                </a:solidFill>
              </a:defRPr>
            </a:lvl3pPr>
            <a:lvl4pPr>
              <a:defRPr>
                <a:solidFill>
                  <a:srgbClr val="742521"/>
                </a:solidFill>
              </a:defRPr>
            </a:lvl4pPr>
            <a:lvl5pPr>
              <a:defRPr>
                <a:solidFill>
                  <a:srgbClr val="742521"/>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6167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8342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3215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111442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
        <p:nvSpPr>
          <p:cNvPr id="5" name="Espaço Reservado para Número de Slide 4"/>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926100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83074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93688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741712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31047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66597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23/09/2022</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226573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838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23/09/2022</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830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l">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45346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bg1"/>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76753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230961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565485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755156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2035011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8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4584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566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05029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4013494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63370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07519" y="1122363"/>
            <a:ext cx="10639925" cy="2387600"/>
          </a:xfrm>
        </p:spPr>
        <p:txBody>
          <a:bodyPr anchor="b"/>
          <a:lstStyle>
            <a:lvl1pPr algn="l">
              <a:defRPr sz="6000"/>
            </a:lvl1pPr>
          </a:lstStyle>
          <a:p>
            <a:r>
              <a:rPr lang="pt-BR" dirty="0"/>
              <a:t>Clique para editar o </a:t>
            </a:r>
            <a:br>
              <a:rPr lang="pt-BR" dirty="0"/>
            </a:br>
            <a:r>
              <a:rPr lang="pt-BR" dirty="0"/>
              <a:t>título mestre</a:t>
            </a:r>
          </a:p>
        </p:txBody>
      </p:sp>
      <p:sp>
        <p:nvSpPr>
          <p:cNvPr id="3" name="Subtítulo 2"/>
          <p:cNvSpPr>
            <a:spLocks noGrp="1"/>
          </p:cNvSpPr>
          <p:nvPr>
            <p:ph type="subTitle" idx="1"/>
          </p:nvPr>
        </p:nvSpPr>
        <p:spPr>
          <a:xfrm>
            <a:off x="407519" y="3602038"/>
            <a:ext cx="106399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Tree>
    <p:extLst>
      <p:ext uri="{BB962C8B-B14F-4D97-AF65-F5344CB8AC3E}">
        <p14:creationId xmlns:p14="http://schemas.microsoft.com/office/powerpoint/2010/main" val="1674946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742521"/>
                </a:solidFill>
              </a:defRPr>
            </a:lvl1pPr>
            <a:lvl2pPr>
              <a:defRPr>
                <a:solidFill>
                  <a:srgbClr val="742521"/>
                </a:solidFill>
              </a:defRPr>
            </a:lvl2pPr>
            <a:lvl3pPr>
              <a:defRPr>
                <a:solidFill>
                  <a:srgbClr val="742521"/>
                </a:solidFill>
              </a:defRPr>
            </a:lvl3pPr>
            <a:lvl4pPr>
              <a:defRPr>
                <a:solidFill>
                  <a:srgbClr val="742521"/>
                </a:solidFill>
              </a:defRPr>
            </a:lvl4pPr>
            <a:lvl5pPr>
              <a:defRPr>
                <a:solidFill>
                  <a:srgbClr val="742521"/>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428197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289861"/>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1695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75616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967"/>
            <a:ext cx="5181600" cy="358295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967"/>
            <a:ext cx="5181600" cy="358295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48642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989045"/>
            <a:ext cx="10515600" cy="1177504"/>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267338"/>
            <a:ext cx="5157787"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403182" y="2980936"/>
            <a:ext cx="5157787" cy="298132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267338"/>
            <a:ext cx="5183188"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5735594" y="2980936"/>
            <a:ext cx="5183188" cy="29813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727993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1824257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1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546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1835204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dirty="0"/>
              <a:t>Clique para editar o título mestre</a:t>
            </a:r>
          </a:p>
        </p:txBody>
      </p:sp>
      <p:sp>
        <p:nvSpPr>
          <p:cNvPr id="3" name="Espaço Reservado para Imagem 2"/>
          <p:cNvSpPr>
            <a:spLocks noGrp="1"/>
          </p:cNvSpPr>
          <p:nvPr>
            <p:ph type="pic" idx="1"/>
          </p:nvPr>
        </p:nvSpPr>
        <p:spPr>
          <a:xfrm>
            <a:off x="4743305" y="1247291"/>
            <a:ext cx="6172200" cy="46592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431763" y="2309327"/>
            <a:ext cx="3932237" cy="35972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3136212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1045029"/>
            <a:ext cx="10520686" cy="1138592"/>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520686" cy="3596210"/>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1838435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250594" y="1082351"/>
            <a:ext cx="2628900" cy="4814596"/>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587828" y="1082351"/>
            <a:ext cx="7510366" cy="4814596"/>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38996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31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81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6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353221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23/09/2022</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994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ctr">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019712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5.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7.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44.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Retângulo 7"/>
          <p:cNvSpPr/>
          <p:nvPr userDrawn="1"/>
        </p:nvSpPr>
        <p:spPr>
          <a:xfrm>
            <a:off x="4599214" y="2352502"/>
            <a:ext cx="7592785" cy="1438102"/>
          </a:xfrm>
          <a:prstGeom prst="rect">
            <a:avLst/>
          </a:prstGeom>
          <a:solidFill>
            <a:srgbClr val="74252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4599214" y="2638273"/>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1401451466"/>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067158"/>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1891724038"/>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5219"/>
          </a:xfrm>
          <a:prstGeom prst="rect">
            <a:avLst/>
          </a:prstGeom>
          <a:solidFill>
            <a:srgbClr val="006F7B"/>
          </a:solidFill>
        </p:spPr>
      </p:pic>
      <p:pic>
        <p:nvPicPr>
          <p:cNvPr id="3" name="Imagem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595298"/>
            <a:ext cx="12192000" cy="259921"/>
          </a:xfrm>
          <a:prstGeom prst="rect">
            <a:avLst/>
          </a:prstGeom>
        </p:spPr>
      </p:pic>
      <p:pic>
        <p:nvPicPr>
          <p:cNvPr id="9" name="Imagem 8"/>
          <p:cNvPicPr>
            <a:picLocks noChangeAspect="1"/>
          </p:cNvPicPr>
          <p:nvPr userDrawn="1"/>
        </p:nvPicPr>
        <p:blipFill rotWithShape="1">
          <a:blip r:embed="rId5" cstate="print">
            <a:extLst>
              <a:ext uri="{28A0092B-C50C-407E-A947-70E740481C1C}">
                <a14:useLocalDpi xmlns:a14="http://schemas.microsoft.com/office/drawing/2010/main" val="0"/>
              </a:ext>
            </a:extLst>
          </a:blip>
          <a:srcRect l="70270" t="-7920"/>
          <a:stretch/>
        </p:blipFill>
        <p:spPr>
          <a:xfrm>
            <a:off x="8567350" y="2446639"/>
            <a:ext cx="3624647" cy="280506"/>
          </a:xfrm>
          <a:prstGeom prst="rect">
            <a:avLst/>
          </a:prstGeom>
        </p:spPr>
      </p:pic>
      <p:sp>
        <p:nvSpPr>
          <p:cNvPr id="6" name="Retângulo 5"/>
          <p:cNvSpPr/>
          <p:nvPr userDrawn="1"/>
        </p:nvSpPr>
        <p:spPr>
          <a:xfrm>
            <a:off x="0" y="1"/>
            <a:ext cx="12192000" cy="222098"/>
          </a:xfrm>
          <a:prstGeom prst="rect">
            <a:avLst/>
          </a:prstGeom>
          <a:solidFill>
            <a:srgbClr val="74252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2567163464"/>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r" defTabSz="914400" rtl="0" eaLnBrk="1" latinLnBrk="0" hangingPunct="1">
        <a:lnSpc>
          <a:spcPct val="90000"/>
        </a:lnSpc>
        <a:spcBef>
          <a:spcPct val="0"/>
        </a:spcBef>
        <a:buNone/>
        <a:defRPr sz="3600" kern="1200">
          <a:solidFill>
            <a:srgbClr val="742521"/>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Imagem 4"/>
          <p:cNvPicPr>
            <a:picLocks noChangeAspect="1"/>
          </p:cNvPicPr>
          <p:nvPr userDrawn="1"/>
        </p:nvPicPr>
        <p:blipFill rotWithShape="1">
          <a:blip r:embed="rId15" cstate="print">
            <a:extLst>
              <a:ext uri="{28A0092B-C50C-407E-A947-70E740481C1C}">
                <a14:useLocalDpi xmlns:a14="http://schemas.microsoft.com/office/drawing/2010/main" val="0"/>
              </a:ext>
            </a:extLst>
          </a:blip>
          <a:srcRect r="10607"/>
          <a:stretch/>
        </p:blipFill>
        <p:spPr>
          <a:xfrm>
            <a:off x="10942366" y="3956181"/>
            <a:ext cx="1249634" cy="2914245"/>
          </a:xfrm>
          <a:prstGeom prst="rect">
            <a:avLst/>
          </a:prstGeom>
        </p:spPr>
      </p:pic>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BDAA-36E9-4AC9-8C53-4A47F672A043}" type="slidenum">
              <a:rPr lang="pt-BR" smtClean="0"/>
              <a:t>‹nº›</a:t>
            </a:fld>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742521"/>
                </a:solidFill>
                <a:effectLst/>
                <a:latin typeface="+mn-lt"/>
              </a:rPr>
              <a:t>PlanificaSUS</a:t>
            </a:r>
            <a:endParaRPr lang="pt-BR" sz="2800" b="0" cap="none" spc="0" dirty="0">
              <a:ln w="0"/>
              <a:solidFill>
                <a:srgbClr val="742521"/>
              </a:solidFill>
              <a:effectLst/>
              <a:latin typeface="+mn-lt"/>
            </a:endParaRPr>
          </a:p>
        </p:txBody>
      </p:sp>
      <p:sp>
        <p:nvSpPr>
          <p:cNvPr id="11" name="Retângulo 10"/>
          <p:cNvSpPr/>
          <p:nvPr userDrawn="1"/>
        </p:nvSpPr>
        <p:spPr>
          <a:xfrm>
            <a:off x="0" y="1"/>
            <a:ext cx="12192000" cy="222098"/>
          </a:xfrm>
          <a:prstGeom prst="rect">
            <a:avLst/>
          </a:prstGeom>
          <a:solidFill>
            <a:srgbClr val="74252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6074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 id="2147483694" r:id="rId13"/>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009999"/>
        </a:buClr>
        <a:buFontTx/>
        <a:buBlip>
          <a:blip r:embed="rId16"/>
        </a:buBlip>
        <a:defRPr sz="2200" kern="1200" baseline="0">
          <a:solidFill>
            <a:srgbClr val="74252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6"/>
        </a:buBlip>
        <a:defRPr sz="2000" kern="1200" baseline="0">
          <a:solidFill>
            <a:srgbClr val="74252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6"/>
        </a:buBlip>
        <a:defRPr sz="1800" kern="1200" baseline="0">
          <a:solidFill>
            <a:srgbClr val="74252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6"/>
        </a:buBlip>
        <a:defRPr sz="1600" kern="1200" baseline="0">
          <a:solidFill>
            <a:srgbClr val="74252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6"/>
        </a:buBlip>
        <a:defRPr sz="1400" kern="1200" baseline="0">
          <a:solidFill>
            <a:srgbClr val="74252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tângulo 3"/>
          <p:cNvSpPr/>
          <p:nvPr userDrawn="1"/>
        </p:nvSpPr>
        <p:spPr>
          <a:xfrm>
            <a:off x="0" y="0"/>
            <a:ext cx="12192000" cy="6858000"/>
          </a:xfrm>
          <a:prstGeom prst="rect">
            <a:avLst/>
          </a:prstGeom>
          <a:solidFill>
            <a:srgbClr val="74252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5" name="Imagem 4"/>
          <p:cNvPicPr>
            <a:picLocks noChangeAspect="1"/>
          </p:cNvPicPr>
          <p:nvPr userDrawn="1"/>
        </p:nvPicPr>
        <p:blipFill rotWithShape="1">
          <a:blip r:embed="rId13" cstate="print">
            <a:extLst>
              <a:ext uri="{28A0092B-C50C-407E-A947-70E740481C1C}">
                <a14:useLocalDpi xmlns:a14="http://schemas.microsoft.com/office/drawing/2010/main" val="0"/>
              </a:ext>
            </a:extLst>
          </a:blip>
          <a:srcRect r="10706"/>
          <a:stretch/>
        </p:blipFill>
        <p:spPr>
          <a:xfrm>
            <a:off x="10957314" y="3956181"/>
            <a:ext cx="1242924" cy="2901820"/>
          </a:xfrm>
          <a:prstGeom prst="rect">
            <a:avLst/>
          </a:prstGeom>
        </p:spPr>
      </p:pic>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3" name="Retângulo 12"/>
          <p:cNvSpPr/>
          <p:nvPr userDrawn="1"/>
        </p:nvSpPr>
        <p:spPr>
          <a:xfrm>
            <a:off x="0" y="1"/>
            <a:ext cx="12192000" cy="222098"/>
          </a:xfrm>
          <a:prstGeom prst="rect">
            <a:avLst/>
          </a:prstGeom>
          <a:solidFill>
            <a:srgbClr val="C4574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chemeClr val="bg1"/>
                </a:solidFill>
                <a:effectLst/>
                <a:latin typeface="+mn-lt"/>
              </a:rPr>
              <a:t>PlanificaSUS</a:t>
            </a:r>
            <a:endParaRPr lang="pt-BR" sz="2800" b="0" cap="none" spc="0" dirty="0">
              <a:ln w="0"/>
              <a:solidFill>
                <a:schemeClr val="bg1"/>
              </a:solidFill>
              <a:effectLst/>
              <a:latin typeface="+mn-lt"/>
            </a:endParaRPr>
          </a:p>
        </p:txBody>
      </p:sp>
    </p:spTree>
    <p:extLst>
      <p:ext uri="{BB962C8B-B14F-4D97-AF65-F5344CB8AC3E}">
        <p14:creationId xmlns:p14="http://schemas.microsoft.com/office/powerpoint/2010/main" val="2829222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b="1" kern="1200" baseline="0">
          <a:solidFill>
            <a:schemeClr val="bg1"/>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4"/>
        </a:buBlip>
        <a:defRPr sz="2200" kern="1200"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4"/>
        </a:buBlip>
        <a:defRPr sz="2000" kern="1200" baseline="0">
          <a:solidFill>
            <a:schemeClr val="bg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4"/>
        </a:buBlip>
        <a:defRPr sz="1800" kern="1200" baseline="0">
          <a:solidFill>
            <a:schemeClr val="bg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4"/>
        </a:buBlip>
        <a:defRPr sz="1600" kern="1200" baseline="0">
          <a:solidFill>
            <a:schemeClr val="bg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4"/>
        </a:buBlip>
        <a:defRPr sz="1400" kern="1200" baseline="0">
          <a:solidFill>
            <a:schemeClr val="bg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m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595298"/>
            <a:ext cx="12192000" cy="259921"/>
          </a:xfrm>
          <a:prstGeom prst="rect">
            <a:avLst/>
          </a:prstGeom>
        </p:spPr>
      </p:pic>
      <p:sp>
        <p:nvSpPr>
          <p:cNvPr id="2" name="Espaço Reservado para Título 1"/>
          <p:cNvSpPr>
            <a:spLocks noGrp="1"/>
          </p:cNvSpPr>
          <p:nvPr>
            <p:ph type="title"/>
          </p:nvPr>
        </p:nvSpPr>
        <p:spPr>
          <a:xfrm>
            <a:off x="442783" y="1108988"/>
            <a:ext cx="10515600" cy="1197088"/>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515600" cy="3512789"/>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Retângulo 5"/>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742521"/>
                </a:solidFill>
                <a:effectLst/>
                <a:latin typeface="+mn-lt"/>
              </a:rPr>
              <a:t>PlanificaSUS</a:t>
            </a:r>
            <a:endParaRPr lang="pt-BR" sz="2800" b="0" cap="none" spc="0" dirty="0">
              <a:ln w="0"/>
              <a:solidFill>
                <a:srgbClr val="742521"/>
              </a:solidFill>
              <a:effectLst/>
              <a:latin typeface="+mn-lt"/>
            </a:endParaRPr>
          </a:p>
        </p:txBody>
      </p:sp>
      <p:pic>
        <p:nvPicPr>
          <p:cNvPr id="8" name="Imagem 7"/>
          <p:cNvPicPr>
            <a:picLocks noChangeAspect="1"/>
          </p:cNvPicPr>
          <p:nvPr userDrawn="1"/>
        </p:nvPicPr>
        <p:blipFill rotWithShape="1">
          <a:blip r:embed="rId14" cstate="print">
            <a:extLst>
              <a:ext uri="{28A0092B-C50C-407E-A947-70E740481C1C}">
                <a14:useLocalDpi xmlns:a14="http://schemas.microsoft.com/office/drawing/2010/main" val="0"/>
              </a:ext>
            </a:extLst>
          </a:blip>
          <a:srcRect r="10607"/>
          <a:stretch/>
        </p:blipFill>
        <p:spPr>
          <a:xfrm>
            <a:off x="10942366" y="3956181"/>
            <a:ext cx="1249634" cy="2914245"/>
          </a:xfrm>
          <a:prstGeom prst="rect">
            <a:avLst/>
          </a:prstGeom>
        </p:spPr>
      </p:pic>
    </p:spTree>
    <p:extLst>
      <p:ext uri="{BB962C8B-B14F-4D97-AF65-F5344CB8AC3E}">
        <p14:creationId xmlns:p14="http://schemas.microsoft.com/office/powerpoint/2010/main" val="2209282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5"/>
        </a:buBlip>
        <a:defRPr sz="2200" kern="1200" baseline="0">
          <a:solidFill>
            <a:srgbClr val="74252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5"/>
        </a:buBlip>
        <a:defRPr sz="2000" kern="1200" baseline="0">
          <a:solidFill>
            <a:srgbClr val="74252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5"/>
        </a:buBlip>
        <a:defRPr sz="1800" kern="1200" baseline="0">
          <a:solidFill>
            <a:srgbClr val="74252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5"/>
        </a:buBlip>
        <a:defRPr sz="1600" kern="1200" baseline="0">
          <a:solidFill>
            <a:srgbClr val="74252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5"/>
        </a:buBlip>
        <a:defRPr sz="1400" kern="1200" baseline="0">
          <a:solidFill>
            <a:srgbClr val="74252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spaço Reservado para Conteúdo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tângulo 4"/>
          <p:cNvSpPr/>
          <p:nvPr userDrawn="1"/>
        </p:nvSpPr>
        <p:spPr>
          <a:xfrm>
            <a:off x="4967416" y="899010"/>
            <a:ext cx="4160108" cy="1569660"/>
          </a:xfrm>
          <a:prstGeom prst="rect">
            <a:avLst/>
          </a:prstGeom>
        </p:spPr>
        <p:txBody>
          <a:bodyPr wrap="square">
            <a:spAutoFit/>
          </a:bodyPr>
          <a:lstStyle/>
          <a:p>
            <a:pPr algn="ctr"/>
            <a:r>
              <a:rPr lang="pt-BR" sz="3200" b="1" dirty="0">
                <a:solidFill>
                  <a:srgbClr val="742521"/>
                </a:solidFill>
              </a:rPr>
              <a:t>planificasus.com.br</a:t>
            </a:r>
          </a:p>
          <a:p>
            <a:pPr algn="ctr"/>
            <a:endParaRPr lang="pt-BR" sz="2400" b="1" dirty="0">
              <a:solidFill>
                <a:srgbClr val="742521"/>
              </a:solidFill>
            </a:endParaRPr>
          </a:p>
          <a:p>
            <a:pPr algn="ctr"/>
            <a:r>
              <a:rPr lang="pt-BR" sz="2000" dirty="0">
                <a:solidFill>
                  <a:srgbClr val="742521"/>
                </a:solidFill>
              </a:rPr>
              <a:t>Visite o </a:t>
            </a:r>
            <a:r>
              <a:rPr lang="pt-BR" sz="2000" b="1" dirty="0">
                <a:solidFill>
                  <a:srgbClr val="742521"/>
                </a:solidFill>
              </a:rPr>
              <a:t>e-Planifica </a:t>
            </a:r>
            <a:r>
              <a:rPr lang="pt-BR" sz="2000" dirty="0">
                <a:solidFill>
                  <a:srgbClr val="742521"/>
                </a:solidFill>
              </a:rPr>
              <a:t>e acesse os materiais do </a:t>
            </a:r>
            <a:r>
              <a:rPr lang="pt-BR" sz="2000" dirty="0" err="1">
                <a:solidFill>
                  <a:srgbClr val="742521"/>
                </a:solidFill>
              </a:rPr>
              <a:t>PlanificaSUS</a:t>
            </a:r>
            <a:r>
              <a:rPr lang="pt-BR" sz="2000" dirty="0">
                <a:solidFill>
                  <a:srgbClr val="742521"/>
                </a:solidFill>
              </a:rPr>
              <a:t>:</a:t>
            </a:r>
          </a:p>
        </p:txBody>
      </p:sp>
      <p:pic>
        <p:nvPicPr>
          <p:cNvPr id="6" name="Image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1042" y="2578442"/>
            <a:ext cx="1802937" cy="1802937"/>
          </a:xfrm>
          <a:prstGeom prst="rect">
            <a:avLst/>
          </a:prstGeom>
        </p:spPr>
      </p:pic>
    </p:spTree>
    <p:extLst>
      <p:ext uri="{BB962C8B-B14F-4D97-AF65-F5344CB8AC3E}">
        <p14:creationId xmlns:p14="http://schemas.microsoft.com/office/powerpoint/2010/main" val="2058422450"/>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dirty="0"/>
              <a:t>Etapa 4: Gestão do Cuidado</a:t>
            </a:r>
            <a:br>
              <a:rPr lang="pt-BR" dirty="0"/>
            </a:br>
            <a:r>
              <a:rPr lang="pt-BR" dirty="0"/>
              <a:t>Oficina Tutorial 4.2 AAE</a:t>
            </a:r>
          </a:p>
        </p:txBody>
      </p:sp>
      <p:sp>
        <p:nvSpPr>
          <p:cNvPr id="3" name="Retângulo 2">
            <a:extLst>
              <a:ext uri="{FF2B5EF4-FFF2-40B4-BE49-F238E27FC236}">
                <a16:creationId xmlns:a16="http://schemas.microsoft.com/office/drawing/2014/main" id="{B7CDF6B1-3256-4E5B-9283-EF17F1FB06E1}"/>
              </a:ext>
            </a:extLst>
          </p:cNvPr>
          <p:cNvSpPr/>
          <p:nvPr/>
        </p:nvSpPr>
        <p:spPr>
          <a:xfrm>
            <a:off x="-2408238" y="0"/>
            <a:ext cx="2378075" cy="6858000"/>
          </a:xfrm>
          <a:prstGeom prst="rect">
            <a:avLst/>
          </a:prstGeom>
          <a:solidFill>
            <a:srgbClr val="742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(Light Títulos) 40 - branco</a:t>
            </a:r>
          </a:p>
          <a:p>
            <a:pPr marL="285750" indent="-285750">
              <a:buFont typeface="Arial" panose="020B0604020202020204" pitchFamily="34" charset="0"/>
              <a:buChar char="•"/>
              <a:defRPr/>
            </a:pPr>
            <a:r>
              <a:rPr lang="pt-BR" dirty="0"/>
              <a:t>Alinhada à direita</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406021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2FBBE-6D50-4527-91F7-CEA5B0C0D11D}"/>
              </a:ext>
            </a:extLst>
          </p:cNvPr>
          <p:cNvSpPr>
            <a:spLocks noGrp="1"/>
          </p:cNvSpPr>
          <p:nvPr>
            <p:ph type="title"/>
          </p:nvPr>
        </p:nvSpPr>
        <p:spPr/>
        <p:txBody>
          <a:bodyPr/>
          <a:lstStyle/>
          <a:p>
            <a:r>
              <a:rPr lang="pt-BR" dirty="0"/>
              <a:t>Componente 1 – Processos Preliminares</a:t>
            </a:r>
          </a:p>
        </p:txBody>
      </p:sp>
      <p:sp>
        <p:nvSpPr>
          <p:cNvPr id="3" name="Espaço Reservado para Conteúdo 2">
            <a:extLst>
              <a:ext uri="{FF2B5EF4-FFF2-40B4-BE49-F238E27FC236}">
                <a16:creationId xmlns:a16="http://schemas.microsoft.com/office/drawing/2014/main" id="{EE9F7A5F-98BD-4D9A-9E76-2C52A6CD8175}"/>
              </a:ext>
            </a:extLst>
          </p:cNvPr>
          <p:cNvSpPr>
            <a:spLocks noGrp="1"/>
          </p:cNvSpPr>
          <p:nvPr>
            <p:ph idx="1"/>
          </p:nvPr>
        </p:nvSpPr>
        <p:spPr>
          <a:xfrm>
            <a:off x="442782" y="2188564"/>
            <a:ext cx="10694910" cy="4377127"/>
          </a:xfrm>
        </p:spPr>
        <p:txBody>
          <a:bodyPr>
            <a:normAutofit fontScale="85000" lnSpcReduction="10000"/>
          </a:bodyPr>
          <a:lstStyle/>
          <a:p>
            <a:pPr>
              <a:lnSpc>
                <a:spcPct val="110000"/>
              </a:lnSpc>
              <a:spcBef>
                <a:spcPts val="0"/>
              </a:spcBef>
            </a:pPr>
            <a:r>
              <a:rPr lang="pt-BR" sz="2400" dirty="0"/>
              <a:t>Profissionais envolvidos: enfermeiro</a:t>
            </a:r>
          </a:p>
          <a:p>
            <a:pPr>
              <a:lnSpc>
                <a:spcPct val="110000"/>
              </a:lnSpc>
              <a:spcBef>
                <a:spcPts val="0"/>
              </a:spcBef>
            </a:pPr>
            <a:endParaRPr lang="pt-BR" sz="2400" dirty="0"/>
          </a:p>
          <a:p>
            <a:pPr>
              <a:lnSpc>
                <a:spcPct val="110000"/>
              </a:lnSpc>
              <a:spcBef>
                <a:spcPts val="0"/>
              </a:spcBef>
            </a:pPr>
            <a:r>
              <a:rPr lang="pt-BR" sz="2400" dirty="0"/>
              <a:t>Desenvolvimento: avaliação do compartilhamento do cuidado pelo enfermeiro</a:t>
            </a:r>
          </a:p>
          <a:p>
            <a:pPr>
              <a:lnSpc>
                <a:spcPct val="110000"/>
              </a:lnSpc>
              <a:spcBef>
                <a:spcPts val="0"/>
              </a:spcBef>
            </a:pPr>
            <a:endParaRPr lang="pt-BR" sz="2400" dirty="0"/>
          </a:p>
          <a:p>
            <a:pPr lvl="1">
              <a:lnSpc>
                <a:spcPct val="110000"/>
              </a:lnSpc>
              <a:spcBef>
                <a:spcPts val="600"/>
              </a:spcBef>
            </a:pPr>
            <a:r>
              <a:rPr lang="pt-BR" sz="2400" dirty="0"/>
              <a:t>Verificação de pessoas usuárias em primeiro atendimento ou atendimento subsequente</a:t>
            </a:r>
          </a:p>
          <a:p>
            <a:pPr lvl="1">
              <a:lnSpc>
                <a:spcPct val="110000"/>
              </a:lnSpc>
              <a:spcBef>
                <a:spcPts val="600"/>
              </a:spcBef>
            </a:pPr>
            <a:r>
              <a:rPr lang="pt-BR" sz="2400" dirty="0"/>
              <a:t>Confirmação da estratificação de risco</a:t>
            </a:r>
          </a:p>
          <a:p>
            <a:pPr lvl="1">
              <a:lnSpc>
                <a:spcPct val="110000"/>
              </a:lnSpc>
              <a:spcBef>
                <a:spcPts val="600"/>
              </a:spcBef>
            </a:pPr>
            <a:r>
              <a:rPr lang="pt-BR" sz="2400" dirty="0"/>
              <a:t>Verificação de documentos e exames</a:t>
            </a:r>
          </a:p>
          <a:p>
            <a:pPr lvl="1">
              <a:lnSpc>
                <a:spcPct val="110000"/>
              </a:lnSpc>
              <a:spcBef>
                <a:spcPts val="600"/>
              </a:spcBef>
            </a:pPr>
            <a:r>
              <a:rPr lang="pt-BR" sz="2400" dirty="0"/>
              <a:t>Aplicação de escala de avaliação </a:t>
            </a:r>
          </a:p>
          <a:p>
            <a:pPr lvl="1" algn="just">
              <a:lnSpc>
                <a:spcPct val="110000"/>
              </a:lnSpc>
              <a:spcBef>
                <a:spcPts val="600"/>
              </a:spcBef>
            </a:pPr>
            <a:r>
              <a:rPr lang="pt-BR" sz="2400" dirty="0"/>
              <a:t>Pessoas usuárias que não atendam aos critérios pactuados para compartilhamento do cuidado são encaminhados à avaliação inicial do assistente social</a:t>
            </a:r>
          </a:p>
          <a:p>
            <a:pPr lvl="1" algn="just">
              <a:lnSpc>
                <a:spcPct val="110000"/>
              </a:lnSpc>
              <a:spcBef>
                <a:spcPts val="600"/>
              </a:spcBef>
            </a:pPr>
            <a:r>
              <a:rPr lang="pt-BR" sz="2400" dirty="0"/>
              <a:t>Para atendimentos subsequentes, identificação dos profissionais que participarão do ciclo de atendimentos (a partir do plano de cuidados anterior ou necessidade da pessoa usuária).</a:t>
            </a:r>
          </a:p>
          <a:p>
            <a:pPr lvl="1">
              <a:lnSpc>
                <a:spcPct val="110000"/>
              </a:lnSpc>
              <a:spcBef>
                <a:spcPts val="0"/>
              </a:spcBef>
            </a:pPr>
            <a:endParaRPr lang="pt-BR" sz="2400" dirty="0"/>
          </a:p>
        </p:txBody>
      </p:sp>
    </p:spTree>
    <p:extLst>
      <p:ext uri="{BB962C8B-B14F-4D97-AF65-F5344CB8AC3E}">
        <p14:creationId xmlns:p14="http://schemas.microsoft.com/office/powerpoint/2010/main" val="2821498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B354B-9ECC-4BF3-A93F-0612304AFA47}"/>
              </a:ext>
            </a:extLst>
          </p:cNvPr>
          <p:cNvSpPr>
            <a:spLocks noGrp="1"/>
          </p:cNvSpPr>
          <p:nvPr>
            <p:ph type="title"/>
          </p:nvPr>
        </p:nvSpPr>
        <p:spPr/>
        <p:txBody>
          <a:bodyPr/>
          <a:lstStyle/>
          <a:p>
            <a:r>
              <a:rPr lang="pt-BR" dirty="0"/>
              <a:t>Componente 1 – Processos Preliminares</a:t>
            </a:r>
          </a:p>
        </p:txBody>
      </p:sp>
      <p:sp>
        <p:nvSpPr>
          <p:cNvPr id="3" name="Espaço Reservado para Conteúdo 2">
            <a:extLst>
              <a:ext uri="{FF2B5EF4-FFF2-40B4-BE49-F238E27FC236}">
                <a16:creationId xmlns:a16="http://schemas.microsoft.com/office/drawing/2014/main" id="{4AF0E743-BDA3-4DF3-964E-605CEFD2DBA8}"/>
              </a:ext>
            </a:extLst>
          </p:cNvPr>
          <p:cNvSpPr>
            <a:spLocks noGrp="1"/>
          </p:cNvSpPr>
          <p:nvPr>
            <p:ph idx="1"/>
          </p:nvPr>
        </p:nvSpPr>
        <p:spPr>
          <a:xfrm>
            <a:off x="442783" y="2186180"/>
            <a:ext cx="10052222" cy="4394502"/>
          </a:xfrm>
        </p:spPr>
        <p:txBody>
          <a:bodyPr>
            <a:normAutofit fontScale="92500" lnSpcReduction="10000"/>
          </a:bodyPr>
          <a:lstStyle/>
          <a:p>
            <a:pPr>
              <a:lnSpc>
                <a:spcPct val="110000"/>
              </a:lnSpc>
              <a:spcBef>
                <a:spcPts val="0"/>
              </a:spcBef>
            </a:pPr>
            <a:r>
              <a:rPr lang="pt-BR" sz="2000" dirty="0"/>
              <a:t>Profissionais envolvidos: assistente social</a:t>
            </a:r>
          </a:p>
          <a:p>
            <a:pPr>
              <a:lnSpc>
                <a:spcPct val="110000"/>
              </a:lnSpc>
              <a:spcBef>
                <a:spcPts val="0"/>
              </a:spcBef>
            </a:pPr>
            <a:endParaRPr lang="pt-BR" sz="2000" dirty="0"/>
          </a:p>
          <a:p>
            <a:pPr>
              <a:lnSpc>
                <a:spcPct val="110000"/>
              </a:lnSpc>
              <a:spcBef>
                <a:spcPts val="0"/>
              </a:spcBef>
            </a:pPr>
            <a:r>
              <a:rPr lang="pt-BR" sz="2000" dirty="0"/>
              <a:t>Público-alvo: p</a:t>
            </a:r>
            <a:r>
              <a:rPr lang="pt-BR" sz="2100" dirty="0"/>
              <a:t>essoas usuárias que não atendam aos critérios pactuados identificadas na avaliação inicial realizada pelo enfermeiro.</a:t>
            </a:r>
          </a:p>
          <a:p>
            <a:pPr marL="0" indent="0">
              <a:lnSpc>
                <a:spcPct val="110000"/>
              </a:lnSpc>
              <a:spcBef>
                <a:spcPts val="0"/>
              </a:spcBef>
              <a:buNone/>
            </a:pPr>
            <a:endParaRPr lang="pt-BR" sz="2100" dirty="0"/>
          </a:p>
          <a:p>
            <a:pPr>
              <a:lnSpc>
                <a:spcPct val="110000"/>
              </a:lnSpc>
              <a:spcBef>
                <a:spcPts val="600"/>
              </a:spcBef>
            </a:pPr>
            <a:r>
              <a:rPr lang="pt-BR" sz="2000" dirty="0"/>
              <a:t>Desenvolvimento: </a:t>
            </a:r>
            <a:r>
              <a:rPr lang="pt-BR" sz="2100" dirty="0"/>
              <a:t>supervisão indireta</a:t>
            </a:r>
          </a:p>
          <a:p>
            <a:pPr algn="just"/>
            <a:endParaRPr lang="pt-BR" dirty="0"/>
          </a:p>
          <a:p>
            <a:pPr lvl="1" algn="just"/>
            <a:r>
              <a:rPr lang="pt-BR" dirty="0"/>
              <a:t>Interlocução com a APS (inconsistências, documentação, usuários que necessitam acompanhante e outras situações específicas)</a:t>
            </a:r>
          </a:p>
          <a:p>
            <a:pPr lvl="1" algn="just"/>
            <a:endParaRPr lang="pt-BR" dirty="0"/>
          </a:p>
          <a:p>
            <a:pPr lvl="1" algn="just"/>
            <a:r>
              <a:rPr lang="pt-BR" dirty="0"/>
              <a:t>Pactuação de data e horário para atendimento na unidade de referência da pessoa usuária</a:t>
            </a:r>
          </a:p>
          <a:p>
            <a:pPr lvl="1" algn="just"/>
            <a:endParaRPr lang="pt-BR" dirty="0"/>
          </a:p>
          <a:p>
            <a:pPr lvl="1" algn="just"/>
            <a:r>
              <a:rPr lang="pt-BR" dirty="0"/>
              <a:t>Utilização dos instrumentos de apoio para o processo de trabalho do assistente social (mapeamento do território regional, registros de intervenções na RAS)</a:t>
            </a:r>
          </a:p>
          <a:p>
            <a:pPr algn="just"/>
            <a:endParaRPr lang="pt-BR" dirty="0"/>
          </a:p>
        </p:txBody>
      </p:sp>
    </p:spTree>
    <p:extLst>
      <p:ext uri="{BB962C8B-B14F-4D97-AF65-F5344CB8AC3E}">
        <p14:creationId xmlns:p14="http://schemas.microsoft.com/office/powerpoint/2010/main" val="27337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492459-042C-48A9-B9C0-B6CEDEDF905B}"/>
              </a:ext>
            </a:extLst>
          </p:cNvPr>
          <p:cNvSpPr>
            <a:spLocks noGrp="1"/>
          </p:cNvSpPr>
          <p:nvPr>
            <p:ph type="title"/>
          </p:nvPr>
        </p:nvSpPr>
        <p:spPr/>
        <p:txBody>
          <a:bodyPr/>
          <a:lstStyle/>
          <a:p>
            <a:r>
              <a:rPr lang="pt-BR" dirty="0"/>
              <a:t>Componente 2 – Ponto de apoio</a:t>
            </a:r>
          </a:p>
        </p:txBody>
      </p:sp>
      <p:sp>
        <p:nvSpPr>
          <p:cNvPr id="3" name="Espaço Reservado para Conteúdo 2">
            <a:extLst>
              <a:ext uri="{FF2B5EF4-FFF2-40B4-BE49-F238E27FC236}">
                <a16:creationId xmlns:a16="http://schemas.microsoft.com/office/drawing/2014/main" id="{01924C78-BB7C-4D65-8775-92F6225388FD}"/>
              </a:ext>
            </a:extLst>
          </p:cNvPr>
          <p:cNvSpPr>
            <a:spLocks noGrp="1"/>
          </p:cNvSpPr>
          <p:nvPr>
            <p:ph idx="1"/>
          </p:nvPr>
        </p:nvSpPr>
        <p:spPr>
          <a:xfrm>
            <a:off x="442783" y="2186179"/>
            <a:ext cx="10052222" cy="4178526"/>
          </a:xfrm>
        </p:spPr>
        <p:txBody>
          <a:bodyPr>
            <a:normAutofit fontScale="62500" lnSpcReduction="20000"/>
          </a:bodyPr>
          <a:lstStyle/>
          <a:p>
            <a:r>
              <a:rPr lang="pt-BR" sz="3200" dirty="0"/>
              <a:t>Profissionais envolvidos: profissional do ponto de apoio.</a:t>
            </a:r>
          </a:p>
          <a:p>
            <a:endParaRPr lang="pt-BR" sz="3200" dirty="0"/>
          </a:p>
          <a:p>
            <a:pPr algn="just"/>
            <a:r>
              <a:rPr lang="pt-BR" sz="3200" dirty="0"/>
              <a:t>Local: espaço considerado o núcleo da atenção contínua - local de referência no ambulatório para a pessoa usuária, acompanhantes e equipe multiprofissional (verificar apresentação da etapa 4.1 sobre Ponto de Apoio)</a:t>
            </a:r>
          </a:p>
          <a:p>
            <a:pPr algn="just"/>
            <a:endParaRPr lang="pt-BR" sz="3200" dirty="0"/>
          </a:p>
          <a:p>
            <a:r>
              <a:rPr lang="pt-BR" sz="3200" dirty="0"/>
              <a:t>Desenvolvimento:</a:t>
            </a:r>
          </a:p>
          <a:p>
            <a:endParaRPr lang="pt-BR" sz="3200" dirty="0"/>
          </a:p>
          <a:p>
            <a:pPr lvl="1" algn="just"/>
            <a:r>
              <a:rPr lang="pt-BR" sz="3200" kern="1200" baseline="0" dirty="0">
                <a:solidFill>
                  <a:srgbClr val="742521"/>
                </a:solidFill>
                <a:latin typeface="Calibri" panose="020F0502020204030204" pitchFamily="34" charset="0"/>
                <a:ea typeface="+mn-ea"/>
                <a:cs typeface="+mn-cs"/>
              </a:rPr>
              <a:t>Gerenciamento dos fluxos do percurso do cuidado do usuário durante o ciclo de atenção contínua. </a:t>
            </a:r>
          </a:p>
          <a:p>
            <a:pPr lvl="1" algn="just"/>
            <a:endParaRPr lang="pt-BR" sz="3200" kern="1200" baseline="0" dirty="0">
              <a:solidFill>
                <a:srgbClr val="742521"/>
              </a:solidFill>
              <a:latin typeface="Calibri" panose="020F0502020204030204" pitchFamily="34" charset="0"/>
              <a:ea typeface="+mn-ea"/>
              <a:cs typeface="+mn-cs"/>
            </a:endParaRPr>
          </a:p>
          <a:p>
            <a:pPr lvl="1" algn="just"/>
            <a:r>
              <a:rPr lang="pt-BR" sz="3200" dirty="0"/>
              <a:t>Acompanhamento da ordem e coerência lógica do ciclo de atendimentos e identificação e correção de retrabalhos (verificar matriz de gerenciamento do ciclo de atenção contínua).</a:t>
            </a:r>
          </a:p>
          <a:p>
            <a:pPr lvl="1" algn="just"/>
            <a:endParaRPr lang="pt-BR" sz="3200" dirty="0"/>
          </a:p>
          <a:p>
            <a:pPr algn="just"/>
            <a:endParaRPr lang="pt-BR" kern="1200" baseline="0" dirty="0">
              <a:solidFill>
                <a:srgbClr val="742521"/>
              </a:solidFill>
              <a:latin typeface="Calibri" panose="020F0502020204030204" pitchFamily="34" charset="0"/>
              <a:ea typeface="+mn-ea"/>
              <a:cs typeface="+mn-cs"/>
            </a:endParaRPr>
          </a:p>
        </p:txBody>
      </p:sp>
    </p:spTree>
    <p:extLst>
      <p:ext uri="{BB962C8B-B14F-4D97-AF65-F5344CB8AC3E}">
        <p14:creationId xmlns:p14="http://schemas.microsoft.com/office/powerpoint/2010/main" val="17865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225CE6-17A0-4A0F-85F8-82E408432960}"/>
              </a:ext>
            </a:extLst>
          </p:cNvPr>
          <p:cNvSpPr>
            <a:spLocks noGrp="1"/>
          </p:cNvSpPr>
          <p:nvPr>
            <p:ph type="title"/>
          </p:nvPr>
        </p:nvSpPr>
        <p:spPr/>
        <p:txBody>
          <a:bodyPr/>
          <a:lstStyle/>
          <a:p>
            <a:r>
              <a:rPr lang="pt-BR" dirty="0"/>
              <a:t>Componente 2 – Ponto de apoio</a:t>
            </a:r>
          </a:p>
        </p:txBody>
      </p:sp>
      <p:sp>
        <p:nvSpPr>
          <p:cNvPr id="3" name="Espaço Reservado para Conteúdo 2">
            <a:extLst>
              <a:ext uri="{FF2B5EF4-FFF2-40B4-BE49-F238E27FC236}">
                <a16:creationId xmlns:a16="http://schemas.microsoft.com/office/drawing/2014/main" id="{272956B8-1CCD-4D7D-9FB7-FBC49537B3F5}"/>
              </a:ext>
            </a:extLst>
          </p:cNvPr>
          <p:cNvSpPr>
            <a:spLocks noGrp="1"/>
          </p:cNvSpPr>
          <p:nvPr>
            <p:ph idx="1"/>
          </p:nvPr>
        </p:nvSpPr>
        <p:spPr>
          <a:xfrm>
            <a:off x="442783" y="2441012"/>
            <a:ext cx="10052222" cy="4096265"/>
          </a:xfrm>
        </p:spPr>
        <p:txBody>
          <a:bodyPr>
            <a:normAutofit lnSpcReduction="10000"/>
          </a:bodyPr>
          <a:lstStyle/>
          <a:p>
            <a:pPr algn="just"/>
            <a:r>
              <a:rPr lang="pt-BR" sz="2000" dirty="0"/>
              <a:t>Desenvolvimento:</a:t>
            </a:r>
          </a:p>
          <a:p>
            <a:pPr algn="just"/>
            <a:endParaRPr lang="pt-BR" sz="2000" dirty="0"/>
          </a:p>
          <a:p>
            <a:pPr lvl="1" algn="just"/>
            <a:r>
              <a:rPr lang="pt-BR" kern="1200" baseline="0" dirty="0">
                <a:solidFill>
                  <a:srgbClr val="742521"/>
                </a:solidFill>
                <a:latin typeface="Calibri" panose="020F0502020204030204" pitchFamily="34" charset="0"/>
                <a:ea typeface="+mn-ea"/>
                <a:cs typeface="+mn-cs"/>
              </a:rPr>
              <a:t>Realização de atendimento individual durante todo o ciclo de atenção contínua. O objetivo é checar, ao final do atendimento de cada profissional,  se a pessoa usuária compreendeu  as informações apresentadas.</a:t>
            </a:r>
          </a:p>
          <a:p>
            <a:pPr lvl="1" algn="just"/>
            <a:endParaRPr lang="pt-BR" dirty="0"/>
          </a:p>
          <a:p>
            <a:pPr lvl="1" algn="just"/>
            <a:r>
              <a:rPr lang="pt-BR" dirty="0"/>
              <a:t>Monitoramento dos ciclos de primeiro atendimento  (atenção contínua completa) </a:t>
            </a:r>
          </a:p>
          <a:p>
            <a:pPr lvl="1" algn="just"/>
            <a:endParaRPr lang="pt-BR" dirty="0"/>
          </a:p>
          <a:p>
            <a:pPr lvl="1" algn="just"/>
            <a:r>
              <a:rPr lang="pt-BR" dirty="0"/>
              <a:t>Monitoramento dos ciclos de atendimentos subsequentes (atenção contínua parcial - de acordo com as recomendações do plano de cuidado anterior e/ou de acordo com as necessidades identificadas no momento)</a:t>
            </a:r>
          </a:p>
          <a:p>
            <a:pPr lvl="1" algn="just"/>
            <a:endParaRPr lang="pt-BR" dirty="0"/>
          </a:p>
          <a:p>
            <a:pPr lvl="1" algn="just"/>
            <a:r>
              <a:rPr lang="pt-BR" dirty="0"/>
              <a:t>Articulação durante para que a equipe se reúna, discuta e elabore o plano de cuidados.</a:t>
            </a:r>
          </a:p>
          <a:p>
            <a:endParaRPr lang="pt-BR" dirty="0"/>
          </a:p>
        </p:txBody>
      </p:sp>
    </p:spTree>
    <p:extLst>
      <p:ext uri="{BB962C8B-B14F-4D97-AF65-F5344CB8AC3E}">
        <p14:creationId xmlns:p14="http://schemas.microsoft.com/office/powerpoint/2010/main" val="251985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DA7A9F-42C6-47F4-99BD-92ABDD17C93C}"/>
              </a:ext>
            </a:extLst>
          </p:cNvPr>
          <p:cNvSpPr>
            <a:spLocks noGrp="1"/>
          </p:cNvSpPr>
          <p:nvPr>
            <p:ph type="title"/>
          </p:nvPr>
        </p:nvSpPr>
        <p:spPr/>
        <p:txBody>
          <a:bodyPr/>
          <a:lstStyle/>
          <a:p>
            <a:r>
              <a:rPr lang="pt-BR" dirty="0"/>
              <a:t>Componente 3 – Ciclos de Atendimentos</a:t>
            </a:r>
          </a:p>
        </p:txBody>
      </p:sp>
      <p:sp>
        <p:nvSpPr>
          <p:cNvPr id="3" name="Espaço Reservado para Conteúdo 2">
            <a:extLst>
              <a:ext uri="{FF2B5EF4-FFF2-40B4-BE49-F238E27FC236}">
                <a16:creationId xmlns:a16="http://schemas.microsoft.com/office/drawing/2014/main" id="{D73289D1-B86F-47F3-9F88-18E6B22D0E59}"/>
              </a:ext>
            </a:extLst>
          </p:cNvPr>
          <p:cNvSpPr>
            <a:spLocks noGrp="1"/>
          </p:cNvSpPr>
          <p:nvPr>
            <p:ph idx="1"/>
          </p:nvPr>
        </p:nvSpPr>
        <p:spPr>
          <a:xfrm>
            <a:off x="442783" y="2441013"/>
            <a:ext cx="10052222" cy="4034738"/>
          </a:xfrm>
        </p:spPr>
        <p:txBody>
          <a:bodyPr>
            <a:normAutofit fontScale="92500" lnSpcReduction="20000"/>
          </a:bodyPr>
          <a:lstStyle/>
          <a:p>
            <a:r>
              <a:rPr lang="pt-BR" dirty="0"/>
              <a:t>Público-alvo: pessoas usuárias com critérios de compartilhamento confirmados</a:t>
            </a:r>
          </a:p>
          <a:p>
            <a:endParaRPr lang="pt-BR" dirty="0"/>
          </a:p>
          <a:p>
            <a:pPr algn="just"/>
            <a:r>
              <a:rPr lang="pt-BR" dirty="0"/>
              <a:t>Desenvolvimento: </a:t>
            </a:r>
          </a:p>
          <a:p>
            <a:pPr algn="just"/>
            <a:endParaRPr lang="pt-BR" dirty="0"/>
          </a:p>
          <a:p>
            <a:pPr lvl="1" algn="just"/>
            <a:r>
              <a:rPr lang="pt-BR" dirty="0"/>
              <a:t>Atendimentos individuais e organizados a partir de uma sequência lógica, conforme a linha de cuidados</a:t>
            </a:r>
          </a:p>
          <a:p>
            <a:pPr algn="just"/>
            <a:endParaRPr lang="pt-BR" dirty="0"/>
          </a:p>
          <a:p>
            <a:pPr lvl="1"/>
            <a:r>
              <a:rPr lang="pt-BR" dirty="0"/>
              <a:t>Equipe definida pela carteira de serviços específica por linha de cuidado</a:t>
            </a:r>
          </a:p>
          <a:p>
            <a:endParaRPr lang="pt-BR" dirty="0"/>
          </a:p>
          <a:p>
            <a:pPr lvl="1"/>
            <a:r>
              <a:rPr lang="pt-BR" dirty="0"/>
              <a:t>Equipe multiprofissional, interprofissional e interdisciplinar</a:t>
            </a:r>
          </a:p>
          <a:p>
            <a:pPr marL="0" indent="0">
              <a:buNone/>
            </a:pPr>
            <a:endParaRPr lang="pt-BR" dirty="0"/>
          </a:p>
          <a:p>
            <a:pPr lvl="1"/>
            <a:r>
              <a:rPr lang="pt-BR" dirty="0"/>
              <a:t>Atendimento da pessoa usuária por todos os profissionais no mesmo dia e durante um único ciclo de atenção contínua</a:t>
            </a:r>
          </a:p>
          <a:p>
            <a:endParaRPr lang="pt-BR" dirty="0"/>
          </a:p>
          <a:p>
            <a:endParaRPr lang="pt-BR" dirty="0"/>
          </a:p>
        </p:txBody>
      </p:sp>
    </p:spTree>
    <p:extLst>
      <p:ext uri="{BB962C8B-B14F-4D97-AF65-F5344CB8AC3E}">
        <p14:creationId xmlns:p14="http://schemas.microsoft.com/office/powerpoint/2010/main" val="283994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EE05-F17A-4E4B-A717-7D59019ECDAA}"/>
              </a:ext>
            </a:extLst>
          </p:cNvPr>
          <p:cNvSpPr>
            <a:spLocks noGrp="1"/>
          </p:cNvSpPr>
          <p:nvPr>
            <p:ph type="title"/>
          </p:nvPr>
        </p:nvSpPr>
        <p:spPr/>
        <p:txBody>
          <a:bodyPr/>
          <a:lstStyle/>
          <a:p>
            <a:r>
              <a:rPr lang="pt-BR" dirty="0"/>
              <a:t>Componente 3 – Ciclos de Atendimentos</a:t>
            </a:r>
          </a:p>
        </p:txBody>
      </p:sp>
      <p:sp>
        <p:nvSpPr>
          <p:cNvPr id="3" name="Espaço Reservado para Conteúdo 2">
            <a:extLst>
              <a:ext uri="{FF2B5EF4-FFF2-40B4-BE49-F238E27FC236}">
                <a16:creationId xmlns:a16="http://schemas.microsoft.com/office/drawing/2014/main" id="{1E09F27E-A163-4235-A562-1B66B260B4F5}"/>
              </a:ext>
            </a:extLst>
          </p:cNvPr>
          <p:cNvSpPr>
            <a:spLocks noGrp="1"/>
          </p:cNvSpPr>
          <p:nvPr>
            <p:ph idx="1"/>
          </p:nvPr>
        </p:nvSpPr>
        <p:spPr/>
        <p:txBody>
          <a:bodyPr>
            <a:normAutofit lnSpcReduction="10000"/>
          </a:bodyPr>
          <a:lstStyle/>
          <a:p>
            <a:r>
              <a:rPr lang="pt-BR" dirty="0"/>
              <a:t>Desenvolvimento:</a:t>
            </a:r>
          </a:p>
          <a:p>
            <a:endParaRPr lang="pt-BR" dirty="0"/>
          </a:p>
          <a:p>
            <a:pPr lvl="1"/>
            <a:r>
              <a:rPr lang="pt-BR" dirty="0"/>
              <a:t>Atendimentos, avaliações específicas, procedimentos e exames complementares </a:t>
            </a:r>
          </a:p>
          <a:p>
            <a:endParaRPr lang="pt-BR" dirty="0"/>
          </a:p>
          <a:p>
            <a:pPr lvl="1" algn="just"/>
            <a:r>
              <a:rPr lang="pt-BR" dirty="0"/>
              <a:t>Profissionais da equipe com atendimentos orientados por roteiros, por categoria profissional, relacionados às competências específicas (os roteiros são elaborados considerando a complementariedade das informações para minimizar redundância e o retrabalho da equipe)</a:t>
            </a:r>
          </a:p>
          <a:p>
            <a:endParaRPr lang="pt-BR" dirty="0"/>
          </a:p>
          <a:p>
            <a:pPr lvl="1"/>
            <a:r>
              <a:rPr lang="pt-BR" dirty="0"/>
              <a:t>O teleatendimento pode ser considerado para atendimentos subsequentes de pessoas com condição de saúde estável </a:t>
            </a:r>
          </a:p>
          <a:p>
            <a:endParaRPr lang="pt-BR" dirty="0"/>
          </a:p>
          <a:p>
            <a:endParaRPr lang="pt-BR" dirty="0"/>
          </a:p>
        </p:txBody>
      </p:sp>
    </p:spTree>
    <p:extLst>
      <p:ext uri="{BB962C8B-B14F-4D97-AF65-F5344CB8AC3E}">
        <p14:creationId xmlns:p14="http://schemas.microsoft.com/office/powerpoint/2010/main" val="51176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80F91C-0C30-47D6-9D26-7A1A237A62DA}"/>
              </a:ext>
            </a:extLst>
          </p:cNvPr>
          <p:cNvSpPr>
            <a:spLocks noGrp="1"/>
          </p:cNvSpPr>
          <p:nvPr>
            <p:ph type="title"/>
          </p:nvPr>
        </p:nvSpPr>
        <p:spPr/>
        <p:txBody>
          <a:bodyPr/>
          <a:lstStyle/>
          <a:p>
            <a:r>
              <a:rPr lang="pt-BR" dirty="0"/>
              <a:t>Componente 4 – Plano de Cuidados</a:t>
            </a:r>
          </a:p>
        </p:txBody>
      </p:sp>
      <p:sp>
        <p:nvSpPr>
          <p:cNvPr id="3" name="Espaço Reservado para Conteúdo 2">
            <a:extLst>
              <a:ext uri="{FF2B5EF4-FFF2-40B4-BE49-F238E27FC236}">
                <a16:creationId xmlns:a16="http://schemas.microsoft.com/office/drawing/2014/main" id="{C72A8E6E-6E1B-4A05-B8FB-316D6B85C986}"/>
              </a:ext>
            </a:extLst>
          </p:cNvPr>
          <p:cNvSpPr>
            <a:spLocks noGrp="1"/>
          </p:cNvSpPr>
          <p:nvPr>
            <p:ph idx="1"/>
          </p:nvPr>
        </p:nvSpPr>
        <p:spPr>
          <a:xfrm>
            <a:off x="442783" y="2217729"/>
            <a:ext cx="10052222" cy="4332766"/>
          </a:xfrm>
        </p:spPr>
        <p:txBody>
          <a:bodyPr>
            <a:normAutofit lnSpcReduction="10000"/>
          </a:bodyPr>
          <a:lstStyle/>
          <a:p>
            <a:r>
              <a:rPr lang="pt-BR" dirty="0"/>
              <a:t>Público alvo: pessoas usuárias atendidas no ciclo de atenção contínua</a:t>
            </a:r>
          </a:p>
          <a:p>
            <a:endParaRPr lang="pt-BR" dirty="0"/>
          </a:p>
          <a:p>
            <a:r>
              <a:rPr lang="pt-BR" dirty="0"/>
              <a:t>Definição: </a:t>
            </a:r>
          </a:p>
          <a:p>
            <a:endParaRPr lang="pt-BR" dirty="0"/>
          </a:p>
          <a:p>
            <a:pPr lvl="1"/>
            <a:r>
              <a:rPr lang="pt-BR" dirty="0"/>
              <a:t>Consiste em um consenso sobre o conjunto de cuidados necessários e prioritários, com formulação em documento único para favorecer a apropriação pela pessoa usuária. </a:t>
            </a:r>
          </a:p>
          <a:p>
            <a:pPr lvl="1"/>
            <a:endParaRPr lang="pt-BR" dirty="0"/>
          </a:p>
          <a:p>
            <a:pPr lvl="1"/>
            <a:r>
              <a:rPr lang="pt-BR" dirty="0"/>
              <a:t>Conjunto de avaliações, orientações e recomendações para o cuidado da pessoa usuária com uma determinada condição de saúde, incluindo metas terapêuticas definidas junto à própria pessoa.</a:t>
            </a:r>
          </a:p>
          <a:p>
            <a:endParaRPr lang="pt-BR" dirty="0"/>
          </a:p>
          <a:p>
            <a:pPr lvl="1"/>
            <a:r>
              <a:rPr lang="pt-BR" dirty="0"/>
              <a:t>Principal ferramenta de comunicação com as equipes da APS, favorecendo o monitoramento do cuidado longitudinal.</a:t>
            </a:r>
          </a:p>
          <a:p>
            <a:endParaRPr lang="pt-BR" dirty="0"/>
          </a:p>
          <a:p>
            <a:pPr lvl="1"/>
            <a:endParaRPr lang="pt-BR" dirty="0"/>
          </a:p>
          <a:p>
            <a:endParaRPr lang="pt-BR" dirty="0"/>
          </a:p>
        </p:txBody>
      </p:sp>
    </p:spTree>
    <p:extLst>
      <p:ext uri="{BB962C8B-B14F-4D97-AF65-F5344CB8AC3E}">
        <p14:creationId xmlns:p14="http://schemas.microsoft.com/office/powerpoint/2010/main" val="1486564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136CD-ECAA-4297-B1B6-684DBD295F51}"/>
              </a:ext>
            </a:extLst>
          </p:cNvPr>
          <p:cNvSpPr>
            <a:spLocks noGrp="1"/>
          </p:cNvSpPr>
          <p:nvPr>
            <p:ph type="title"/>
          </p:nvPr>
        </p:nvSpPr>
        <p:spPr/>
        <p:txBody>
          <a:bodyPr/>
          <a:lstStyle/>
          <a:p>
            <a:r>
              <a:rPr lang="pt-BR" dirty="0"/>
              <a:t>Componente 4 – Plano de Cuidados</a:t>
            </a:r>
          </a:p>
        </p:txBody>
      </p:sp>
      <p:sp>
        <p:nvSpPr>
          <p:cNvPr id="3" name="Espaço Reservado para Conteúdo 2">
            <a:extLst>
              <a:ext uri="{FF2B5EF4-FFF2-40B4-BE49-F238E27FC236}">
                <a16:creationId xmlns:a16="http://schemas.microsoft.com/office/drawing/2014/main" id="{61A1A27A-5CAA-4C53-A661-B7E9C4DA888E}"/>
              </a:ext>
            </a:extLst>
          </p:cNvPr>
          <p:cNvSpPr>
            <a:spLocks noGrp="1"/>
          </p:cNvSpPr>
          <p:nvPr>
            <p:ph idx="1"/>
          </p:nvPr>
        </p:nvSpPr>
        <p:spPr>
          <a:xfrm>
            <a:off x="442783" y="2441012"/>
            <a:ext cx="10052222" cy="4416987"/>
          </a:xfrm>
        </p:spPr>
        <p:txBody>
          <a:bodyPr>
            <a:normAutofit/>
          </a:bodyPr>
          <a:lstStyle/>
          <a:p>
            <a:r>
              <a:rPr lang="pt-BR" dirty="0"/>
              <a:t>Desenvolvimento:</a:t>
            </a:r>
          </a:p>
          <a:p>
            <a:endParaRPr lang="pt-BR" dirty="0"/>
          </a:p>
          <a:p>
            <a:pPr lvl="1"/>
            <a:r>
              <a:rPr lang="pt-BR" dirty="0"/>
              <a:t>Elaboração de um “produto” comum, resultado de discussão do caso, ao final do ciclo de atenção contínua das pessoas usuárias em primeiro atendimento, com participação de todos os representantes das especialidades envolvidas na assistência. </a:t>
            </a:r>
          </a:p>
          <a:p>
            <a:pPr lvl="1"/>
            <a:endParaRPr lang="pt-BR" dirty="0"/>
          </a:p>
          <a:p>
            <a:pPr lvl="1"/>
            <a:r>
              <a:rPr lang="pt-BR" dirty="0"/>
              <a:t>Para os atendimentos subsequentes, o plano de cuidados deve ser discutido e atualizado pelos profissionais envolvidos no atendimento.</a:t>
            </a:r>
          </a:p>
          <a:p>
            <a:pPr lvl="1"/>
            <a:endParaRPr lang="pt-BR" dirty="0"/>
          </a:p>
          <a:p>
            <a:endParaRPr lang="pt-BR" dirty="0"/>
          </a:p>
        </p:txBody>
      </p:sp>
    </p:spTree>
    <p:extLst>
      <p:ext uri="{BB962C8B-B14F-4D97-AF65-F5344CB8AC3E}">
        <p14:creationId xmlns:p14="http://schemas.microsoft.com/office/powerpoint/2010/main" val="352987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2E6BEB-262A-43B5-8BF1-A8FCE7D02CAB}"/>
              </a:ext>
            </a:extLst>
          </p:cNvPr>
          <p:cNvSpPr>
            <a:spLocks noGrp="1"/>
          </p:cNvSpPr>
          <p:nvPr>
            <p:ph type="title"/>
          </p:nvPr>
        </p:nvSpPr>
        <p:spPr/>
        <p:txBody>
          <a:bodyPr/>
          <a:lstStyle/>
          <a:p>
            <a:r>
              <a:rPr lang="pt-BR" dirty="0"/>
              <a:t>Componente 5 – Pós atendimento</a:t>
            </a:r>
          </a:p>
        </p:txBody>
      </p:sp>
      <p:sp>
        <p:nvSpPr>
          <p:cNvPr id="3" name="Espaço Reservado para Conteúdo 2">
            <a:extLst>
              <a:ext uri="{FF2B5EF4-FFF2-40B4-BE49-F238E27FC236}">
                <a16:creationId xmlns:a16="http://schemas.microsoft.com/office/drawing/2014/main" id="{2A35EA2E-9100-478E-901E-D6766C9D473B}"/>
              </a:ext>
            </a:extLst>
          </p:cNvPr>
          <p:cNvSpPr>
            <a:spLocks noGrp="1"/>
          </p:cNvSpPr>
          <p:nvPr>
            <p:ph idx="1"/>
          </p:nvPr>
        </p:nvSpPr>
        <p:spPr>
          <a:xfrm>
            <a:off x="442782" y="2115404"/>
            <a:ext cx="10816621" cy="4585648"/>
          </a:xfrm>
        </p:spPr>
        <p:txBody>
          <a:bodyPr>
            <a:normAutofit fontScale="92500" lnSpcReduction="10000"/>
          </a:bodyPr>
          <a:lstStyle/>
          <a:p>
            <a:pPr algn="just"/>
            <a:r>
              <a:rPr lang="pt-BR" sz="2000" dirty="0"/>
              <a:t>Profissionais envolvidos: profissional ponto de apoio.</a:t>
            </a:r>
          </a:p>
          <a:p>
            <a:pPr algn="just"/>
            <a:endParaRPr lang="pt-BR" sz="2000" dirty="0"/>
          </a:p>
          <a:p>
            <a:pPr algn="just"/>
            <a:r>
              <a:rPr lang="pt-BR" sz="2000" dirty="0"/>
              <a:t>Desenvolvimento:</a:t>
            </a:r>
          </a:p>
          <a:p>
            <a:pPr algn="just"/>
            <a:endParaRPr lang="pt-BR" sz="2000" dirty="0"/>
          </a:p>
          <a:p>
            <a:pPr lvl="1"/>
            <a:r>
              <a:rPr lang="pt-BR" sz="1800" dirty="0"/>
              <a:t>Apresentação, discussão e fechamento pelo ponto de apoio com a pessoa usuária.</a:t>
            </a:r>
          </a:p>
          <a:p>
            <a:pPr lvl="1"/>
            <a:endParaRPr lang="pt-BR" sz="1800" dirty="0"/>
          </a:p>
          <a:p>
            <a:pPr lvl="1"/>
            <a:r>
              <a:rPr lang="pt-BR" sz="1800" dirty="0"/>
              <a:t>Disponibilização de uma cópia do plano de cuidados para a pessoa usuária, uma para APS e manter uma via no prontuário. </a:t>
            </a:r>
          </a:p>
          <a:p>
            <a:pPr lvl="1"/>
            <a:endParaRPr lang="pt-BR" sz="1800" dirty="0"/>
          </a:p>
          <a:p>
            <a:pPr lvl="1"/>
            <a:r>
              <a:rPr lang="pt-BR" sz="1800" dirty="0"/>
              <a:t>Verificação das informações do formulário de compartilhamento do cuidado ou plano de cuidados da APS: o profissional de referência da APS  e o dia e horário proposto para a discussão do plano de cuidados.</a:t>
            </a:r>
          </a:p>
          <a:p>
            <a:pPr lvl="1"/>
            <a:endParaRPr lang="pt-BR" sz="1800" dirty="0"/>
          </a:p>
          <a:p>
            <a:pPr lvl="1"/>
            <a:r>
              <a:rPr lang="pt-BR" sz="1800" dirty="0"/>
              <a:t>Apresentação e discussão do plano de cuidados por um membro da equipe do ambulatório para a equipe de referência da pessoa usuária na APS</a:t>
            </a:r>
          </a:p>
          <a:p>
            <a:pPr lvl="1" algn="just"/>
            <a:endParaRPr lang="pt-BR" sz="1800" dirty="0"/>
          </a:p>
          <a:p>
            <a:pPr lvl="1" algn="just"/>
            <a:r>
              <a:rPr lang="pt-BR" sz="1800" dirty="0"/>
              <a:t>Realização de registro do contato no prontuário da pessoa usuária.</a:t>
            </a:r>
          </a:p>
        </p:txBody>
      </p:sp>
    </p:spTree>
    <p:extLst>
      <p:ext uri="{BB962C8B-B14F-4D97-AF65-F5344CB8AC3E}">
        <p14:creationId xmlns:p14="http://schemas.microsoft.com/office/powerpoint/2010/main" val="208402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24424-52A4-477D-963C-3F33FD1E894E}"/>
              </a:ext>
            </a:extLst>
          </p:cNvPr>
          <p:cNvSpPr>
            <a:spLocks noGrp="1"/>
          </p:cNvSpPr>
          <p:nvPr>
            <p:ph type="title"/>
          </p:nvPr>
        </p:nvSpPr>
        <p:spPr>
          <a:xfrm>
            <a:off x="3642610" y="2163905"/>
            <a:ext cx="4922891" cy="866559"/>
          </a:xfrm>
        </p:spPr>
        <p:txBody>
          <a:bodyPr>
            <a:normAutofit fontScale="90000"/>
          </a:bodyPr>
          <a:lstStyle/>
          <a:p>
            <a:r>
              <a:rPr lang="pt-BR" sz="3600" dirty="0"/>
              <a:t>Diagrama representativo do Ciclo de Atenção </a:t>
            </a:r>
            <a:r>
              <a:rPr lang="pt-BR" dirty="0"/>
              <a:t>C</a:t>
            </a:r>
            <a:r>
              <a:rPr lang="pt-BR" sz="3600" dirty="0"/>
              <a:t>ontínua</a:t>
            </a:r>
            <a:endParaRPr lang="pt-BR" dirty="0"/>
          </a:p>
        </p:txBody>
      </p:sp>
    </p:spTree>
    <p:extLst>
      <p:ext uri="{BB962C8B-B14F-4D97-AF65-F5344CB8AC3E}">
        <p14:creationId xmlns:p14="http://schemas.microsoft.com/office/powerpoint/2010/main" val="32620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1" y="0"/>
            <a:ext cx="12191999" cy="6857999"/>
            <a:chOff x="1" y="0"/>
            <a:chExt cx="12191999" cy="6857999"/>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7999"/>
            </a:xfrm>
            <a:prstGeom prst="rect">
              <a:avLst/>
            </a:prstGeom>
          </p:spPr>
        </p:pic>
        <p:sp>
          <p:nvSpPr>
            <p:cNvPr id="5" name="CaixaDeTexto 4"/>
            <p:cNvSpPr txBox="1"/>
            <p:nvPr/>
          </p:nvSpPr>
          <p:spPr>
            <a:xfrm>
              <a:off x="2031650" y="181155"/>
              <a:ext cx="8013412" cy="1200329"/>
            </a:xfrm>
            <a:prstGeom prst="rect">
              <a:avLst/>
            </a:prstGeom>
            <a:noFill/>
          </p:spPr>
          <p:txBody>
            <a:bodyPr wrap="none" rtlCol="0">
              <a:spAutoFit/>
            </a:bodyPr>
            <a:lstStyle/>
            <a:p>
              <a:pPr algn="ctr"/>
              <a:r>
                <a:rPr lang="pt-BR" sz="3000" b="1" dirty="0">
                  <a:solidFill>
                    <a:schemeClr val="bg1"/>
                  </a:solidFill>
                </a:rPr>
                <a:t>Cheguei! </a:t>
              </a:r>
              <a:endParaRPr lang="pt-BR" sz="3000" dirty="0">
                <a:solidFill>
                  <a:schemeClr val="bg1"/>
                </a:solidFill>
              </a:endParaRPr>
            </a:p>
            <a:p>
              <a:pPr algn="ctr"/>
              <a:r>
                <a:rPr lang="pt-BR" sz="2100" dirty="0">
                  <a:solidFill>
                    <a:schemeClr val="bg1"/>
                  </a:solidFill>
                </a:rPr>
                <a:t>Sou a </a:t>
              </a:r>
              <a:r>
                <a:rPr lang="pt-BR" sz="2100" b="1" dirty="0">
                  <a:solidFill>
                    <a:schemeClr val="bg1"/>
                  </a:solidFill>
                </a:rPr>
                <a:t>Zezé </a:t>
              </a:r>
              <a:r>
                <a:rPr lang="pt-BR" sz="2100" dirty="0">
                  <a:solidFill>
                    <a:schemeClr val="bg1"/>
                  </a:solidFill>
                </a:rPr>
                <a:t>e estou aqui para apoiar vocês! </a:t>
              </a:r>
            </a:p>
            <a:p>
              <a:pPr algn="ctr"/>
              <a:r>
                <a:rPr lang="pt-BR" sz="2100" dirty="0">
                  <a:solidFill>
                    <a:schemeClr val="bg1"/>
                  </a:solidFill>
                </a:rPr>
                <a:t>Para nossa maior integração, vou compartilhar quatro fatos sobre mim: </a:t>
              </a:r>
            </a:p>
          </p:txBody>
        </p:sp>
        <p:grpSp>
          <p:nvGrpSpPr>
            <p:cNvPr id="6" name="Agrupar 5"/>
            <p:cNvGrpSpPr/>
            <p:nvPr/>
          </p:nvGrpSpPr>
          <p:grpSpPr>
            <a:xfrm>
              <a:off x="6718326" y="2399277"/>
              <a:ext cx="2503310" cy="3492556"/>
              <a:chOff x="6614814" y="2683955"/>
              <a:chExt cx="2503310" cy="3492556"/>
            </a:xfrm>
          </p:grpSpPr>
          <p:sp>
            <p:nvSpPr>
              <p:cNvPr id="20" name="Retângulo Arredondado 19"/>
              <p:cNvSpPr/>
              <p:nvPr/>
            </p:nvSpPr>
            <p:spPr>
              <a:xfrm>
                <a:off x="6614814" y="3588587"/>
                <a:ext cx="2503310" cy="2587924"/>
              </a:xfrm>
              <a:prstGeom prst="roundRect">
                <a:avLst/>
              </a:prstGeom>
              <a:no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6682102" y="4097719"/>
                <a:ext cx="2368734" cy="1815882"/>
              </a:xfrm>
              <a:prstGeom prst="rect">
                <a:avLst/>
              </a:prstGeom>
              <a:noFill/>
            </p:spPr>
            <p:txBody>
              <a:bodyPr wrap="square" rtlCol="0">
                <a:spAutoFit/>
              </a:bodyPr>
              <a:lstStyle/>
              <a:p>
                <a:pPr algn="ctr"/>
                <a:r>
                  <a:rPr lang="pt-BR" sz="1600" dirty="0">
                    <a:solidFill>
                      <a:schemeClr val="bg1"/>
                    </a:solidFill>
                  </a:rPr>
                  <a:t>Sou uma profissional virtual e estou aqui pra apoiar na produção de sentido entre conceitos e atividades apresentadas com a realidade do seu contexto de trabalho. </a:t>
                </a:r>
              </a:p>
            </p:txBody>
          </p:sp>
          <p:pic>
            <p:nvPicPr>
              <p:cNvPr id="22" name="Image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2225" y="2683955"/>
                <a:ext cx="1286258" cy="1368166"/>
              </a:xfrm>
              <a:prstGeom prst="rect">
                <a:avLst/>
              </a:prstGeom>
            </p:spPr>
          </p:pic>
        </p:grpSp>
        <p:grpSp>
          <p:nvGrpSpPr>
            <p:cNvPr id="7" name="Agrupar 6"/>
            <p:cNvGrpSpPr/>
            <p:nvPr/>
          </p:nvGrpSpPr>
          <p:grpSpPr>
            <a:xfrm>
              <a:off x="9437589" y="2397559"/>
              <a:ext cx="2503310" cy="3494274"/>
              <a:chOff x="9334077" y="2682237"/>
              <a:chExt cx="2503310" cy="3494274"/>
            </a:xfrm>
          </p:grpSpPr>
          <p:sp>
            <p:nvSpPr>
              <p:cNvPr id="17" name="CaixaDeTexto 16"/>
              <p:cNvSpPr txBox="1"/>
              <p:nvPr/>
            </p:nvSpPr>
            <p:spPr>
              <a:xfrm>
                <a:off x="9497939" y="4097719"/>
                <a:ext cx="2175586" cy="1569660"/>
              </a:xfrm>
              <a:prstGeom prst="rect">
                <a:avLst/>
              </a:prstGeom>
              <a:noFill/>
            </p:spPr>
            <p:txBody>
              <a:bodyPr wrap="square" rtlCol="0">
                <a:spAutoFit/>
              </a:bodyPr>
              <a:lstStyle/>
              <a:p>
                <a:pPr algn="ctr"/>
                <a:r>
                  <a:rPr lang="pt-BR" sz="1600" dirty="0">
                    <a:solidFill>
                      <a:schemeClr val="bg1"/>
                    </a:solidFill>
                  </a:rPr>
                  <a:t>É possível me encontrar no conteúdo </a:t>
                </a:r>
                <a:r>
                  <a:rPr lang="pt-BR" sz="1600" dirty="0" err="1">
                    <a:solidFill>
                      <a:schemeClr val="bg1"/>
                    </a:solidFill>
                  </a:rPr>
                  <a:t>EaD</a:t>
                </a:r>
                <a:r>
                  <a:rPr lang="pt-BR" sz="1600" dirty="0">
                    <a:solidFill>
                      <a:schemeClr val="bg1"/>
                    </a:solidFill>
                  </a:rPr>
                  <a:t>, </a:t>
                </a:r>
              </a:p>
              <a:p>
                <a:pPr algn="ctr"/>
                <a:r>
                  <a:rPr lang="pt-BR" sz="1600" dirty="0">
                    <a:solidFill>
                      <a:schemeClr val="bg1"/>
                    </a:solidFill>
                  </a:rPr>
                  <a:t>nos materiais de apoio e até mesmo no </a:t>
                </a:r>
                <a:br>
                  <a:rPr lang="pt-BR" sz="1600" dirty="0">
                    <a:solidFill>
                      <a:schemeClr val="bg1"/>
                    </a:solidFill>
                  </a:rPr>
                </a:br>
                <a:r>
                  <a:rPr lang="pt-BR" sz="1600" dirty="0">
                    <a:solidFill>
                      <a:schemeClr val="bg1"/>
                    </a:solidFill>
                  </a:rPr>
                  <a:t>e-Planifica, nossa plataforma virtual. </a:t>
                </a:r>
              </a:p>
            </p:txBody>
          </p:sp>
          <p:sp>
            <p:nvSpPr>
              <p:cNvPr id="18" name="Retângulo Arredondado 17"/>
              <p:cNvSpPr/>
              <p:nvPr/>
            </p:nvSpPr>
            <p:spPr>
              <a:xfrm>
                <a:off x="9334077" y="3588587"/>
                <a:ext cx="2503310" cy="2587924"/>
              </a:xfrm>
              <a:prstGeom prst="roundRect">
                <a:avLst/>
              </a:prstGeom>
              <a:no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7784" y="2682237"/>
                <a:ext cx="1511736" cy="1493522"/>
              </a:xfrm>
              <a:prstGeom prst="rect">
                <a:avLst/>
              </a:prstGeom>
            </p:spPr>
          </p:pic>
        </p:grpSp>
        <p:grpSp>
          <p:nvGrpSpPr>
            <p:cNvPr id="8" name="Agrupar 7"/>
            <p:cNvGrpSpPr/>
            <p:nvPr/>
          </p:nvGrpSpPr>
          <p:grpSpPr>
            <a:xfrm>
              <a:off x="245241" y="2398931"/>
              <a:ext cx="2383024" cy="3492902"/>
              <a:chOff x="141729" y="2683609"/>
              <a:chExt cx="2383024" cy="3492902"/>
            </a:xfrm>
          </p:grpSpPr>
          <p:sp>
            <p:nvSpPr>
              <p:cNvPr id="14" name="CaixaDeTexto 13"/>
              <p:cNvSpPr txBox="1"/>
              <p:nvPr/>
            </p:nvSpPr>
            <p:spPr>
              <a:xfrm>
                <a:off x="308072" y="4097719"/>
                <a:ext cx="2050339" cy="1569660"/>
              </a:xfrm>
              <a:prstGeom prst="rect">
                <a:avLst/>
              </a:prstGeom>
              <a:noFill/>
            </p:spPr>
            <p:txBody>
              <a:bodyPr wrap="square" rtlCol="0">
                <a:spAutoFit/>
              </a:bodyPr>
              <a:lstStyle/>
              <a:p>
                <a:pPr algn="ctr"/>
                <a:r>
                  <a:rPr lang="pt-BR" sz="1600" dirty="0">
                    <a:solidFill>
                      <a:schemeClr val="bg1"/>
                    </a:solidFill>
                  </a:rPr>
                  <a:t>Todo mundo acha que Zezé é meu apelido, mas não é, viu? </a:t>
                </a:r>
                <a:br>
                  <a:rPr lang="pt-BR" sz="1600" dirty="0">
                    <a:solidFill>
                      <a:schemeClr val="bg1"/>
                    </a:solidFill>
                  </a:rPr>
                </a:br>
                <a:r>
                  <a:rPr lang="pt-BR" sz="1600" dirty="0">
                    <a:solidFill>
                      <a:schemeClr val="bg1"/>
                    </a:solidFill>
                  </a:rPr>
                  <a:t>É meu nome! </a:t>
                </a:r>
                <a:br>
                  <a:rPr lang="pt-BR" sz="1600" dirty="0">
                    <a:solidFill>
                      <a:schemeClr val="bg1"/>
                    </a:solidFill>
                  </a:rPr>
                </a:br>
                <a:r>
                  <a:rPr lang="pt-BR" sz="1600" dirty="0">
                    <a:solidFill>
                      <a:schemeClr val="bg1"/>
                    </a:solidFill>
                  </a:rPr>
                  <a:t>Zezé e com muito orgulho! </a:t>
                </a:r>
              </a:p>
            </p:txBody>
          </p:sp>
          <p:sp>
            <p:nvSpPr>
              <p:cNvPr id="15" name="Retângulo Arredondado 14"/>
              <p:cNvSpPr/>
              <p:nvPr/>
            </p:nvSpPr>
            <p:spPr>
              <a:xfrm>
                <a:off x="141729" y="3588587"/>
                <a:ext cx="2383024" cy="2587924"/>
              </a:xfrm>
              <a:prstGeom prst="roundRect">
                <a:avLst/>
              </a:prstGeom>
              <a:no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74" y="2683609"/>
                <a:ext cx="1524002" cy="1448106"/>
              </a:xfrm>
              <a:prstGeom prst="rect">
                <a:avLst/>
              </a:prstGeom>
            </p:spPr>
          </p:pic>
        </p:grpSp>
        <p:grpSp>
          <p:nvGrpSpPr>
            <p:cNvPr id="9" name="Agrupar 8"/>
            <p:cNvGrpSpPr/>
            <p:nvPr/>
          </p:nvGrpSpPr>
          <p:grpSpPr>
            <a:xfrm>
              <a:off x="2869773" y="2397659"/>
              <a:ext cx="2383024" cy="3494174"/>
              <a:chOff x="2766261" y="2682337"/>
              <a:chExt cx="2383024" cy="3494174"/>
            </a:xfrm>
          </p:grpSpPr>
          <p:sp>
            <p:nvSpPr>
              <p:cNvPr id="11" name="CaixaDeTexto 10"/>
              <p:cNvSpPr txBox="1"/>
              <p:nvPr/>
            </p:nvSpPr>
            <p:spPr>
              <a:xfrm>
                <a:off x="2884433" y="4097719"/>
                <a:ext cx="2146681" cy="1815882"/>
              </a:xfrm>
              <a:prstGeom prst="rect">
                <a:avLst/>
              </a:prstGeom>
              <a:noFill/>
            </p:spPr>
            <p:txBody>
              <a:bodyPr wrap="square" rtlCol="0">
                <a:spAutoFit/>
              </a:bodyPr>
              <a:lstStyle/>
              <a:p>
                <a:pPr algn="ctr"/>
                <a:r>
                  <a:rPr lang="pt-BR" sz="1600" dirty="0">
                    <a:solidFill>
                      <a:schemeClr val="bg1"/>
                    </a:solidFill>
                  </a:rPr>
                  <a:t>Tem a ver com, digamos, minha criação. Eu não sou </a:t>
                </a:r>
                <a:br>
                  <a:rPr lang="pt-BR" sz="1600" dirty="0">
                    <a:solidFill>
                      <a:schemeClr val="bg1"/>
                    </a:solidFill>
                  </a:rPr>
                </a:br>
                <a:r>
                  <a:rPr lang="pt-BR" sz="1600" dirty="0">
                    <a:solidFill>
                      <a:schemeClr val="bg1"/>
                    </a:solidFill>
                  </a:rPr>
                  <a:t>um desenho e nem </a:t>
                </a:r>
                <a:br>
                  <a:rPr lang="pt-BR" sz="1600" dirty="0">
                    <a:solidFill>
                      <a:schemeClr val="bg1"/>
                    </a:solidFill>
                  </a:rPr>
                </a:br>
                <a:r>
                  <a:rPr lang="pt-BR" sz="1600" dirty="0">
                    <a:solidFill>
                      <a:schemeClr val="bg1"/>
                    </a:solidFill>
                  </a:rPr>
                  <a:t>um holograma tá? </a:t>
                </a:r>
                <a:br>
                  <a:rPr lang="pt-BR" sz="1600" dirty="0">
                    <a:solidFill>
                      <a:schemeClr val="bg1"/>
                    </a:solidFill>
                  </a:rPr>
                </a:br>
                <a:r>
                  <a:rPr lang="pt-BR" sz="1600" dirty="0">
                    <a:solidFill>
                      <a:schemeClr val="bg1"/>
                    </a:solidFill>
                  </a:rPr>
                  <a:t>Eu sou toda </a:t>
                </a:r>
                <a:br>
                  <a:rPr lang="pt-BR" sz="1600" dirty="0">
                    <a:solidFill>
                      <a:schemeClr val="bg1"/>
                    </a:solidFill>
                  </a:rPr>
                </a:br>
                <a:r>
                  <a:rPr lang="pt-BR" sz="1600" dirty="0">
                    <a:solidFill>
                      <a:schemeClr val="bg1"/>
                    </a:solidFill>
                  </a:rPr>
                  <a:t>feita em 3D! </a:t>
                </a:r>
              </a:p>
            </p:txBody>
          </p:sp>
          <p:sp>
            <p:nvSpPr>
              <p:cNvPr id="12" name="Retângulo Arredondado 11"/>
              <p:cNvSpPr/>
              <p:nvPr/>
            </p:nvSpPr>
            <p:spPr>
              <a:xfrm>
                <a:off x="2766261" y="3588587"/>
                <a:ext cx="2383024" cy="2587924"/>
              </a:xfrm>
              <a:prstGeom prst="roundRect">
                <a:avLst/>
              </a:prstGeom>
              <a:no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4793" y="2682337"/>
                <a:ext cx="1301498" cy="1386643"/>
              </a:xfrm>
              <a:prstGeom prst="rect">
                <a:avLst/>
              </a:prstGeom>
            </p:spPr>
          </p:pic>
        </p:grpSp>
        <p:pic>
          <p:nvPicPr>
            <p:cNvPr id="10" name="Image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2857" y="1378660"/>
              <a:ext cx="3718914" cy="5479338"/>
            </a:xfrm>
            <a:prstGeom prst="rect">
              <a:avLst/>
            </a:prstGeom>
          </p:spPr>
        </p:pic>
      </p:grpSp>
    </p:spTree>
    <p:extLst>
      <p:ext uri="{BB962C8B-B14F-4D97-AF65-F5344CB8AC3E}">
        <p14:creationId xmlns:p14="http://schemas.microsoft.com/office/powerpoint/2010/main" val="3527596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emicírculo 29">
            <a:extLst>
              <a:ext uri="{FF2B5EF4-FFF2-40B4-BE49-F238E27FC236}">
                <a16:creationId xmlns:a16="http://schemas.microsoft.com/office/drawing/2014/main" id="{BDA14305-DA91-40E4-A24F-D512A23FF0AB}"/>
              </a:ext>
            </a:extLst>
          </p:cNvPr>
          <p:cNvSpPr>
            <a:spLocks noChangeAspect="1"/>
          </p:cNvSpPr>
          <p:nvPr/>
        </p:nvSpPr>
        <p:spPr>
          <a:xfrm rot="8199034">
            <a:off x="3306148" y="685861"/>
            <a:ext cx="5609033" cy="5618397"/>
          </a:xfrm>
          <a:prstGeom prst="blockArc">
            <a:avLst>
              <a:gd name="adj1" fmla="val 4447734"/>
              <a:gd name="adj2" fmla="val 1893968"/>
              <a:gd name="adj3" fmla="val 6526"/>
            </a:avLst>
          </a:prstGeom>
          <a:solidFill>
            <a:srgbClr val="74252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Retângulo: Cantos Arredondados 30">
            <a:extLst>
              <a:ext uri="{FF2B5EF4-FFF2-40B4-BE49-F238E27FC236}">
                <a16:creationId xmlns:a16="http://schemas.microsoft.com/office/drawing/2014/main" id="{AC3C33E3-03C8-4B28-BEB5-97E55A16DE2B}"/>
              </a:ext>
            </a:extLst>
          </p:cNvPr>
          <p:cNvSpPr/>
          <p:nvPr/>
        </p:nvSpPr>
        <p:spPr>
          <a:xfrm>
            <a:off x="5261296" y="6229544"/>
            <a:ext cx="1455912" cy="415611"/>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Enfermeiro</a:t>
            </a:r>
          </a:p>
        </p:txBody>
      </p:sp>
      <p:sp>
        <p:nvSpPr>
          <p:cNvPr id="32" name="Retângulo: Cantos Arredondados 31">
            <a:extLst>
              <a:ext uri="{FF2B5EF4-FFF2-40B4-BE49-F238E27FC236}">
                <a16:creationId xmlns:a16="http://schemas.microsoft.com/office/drawing/2014/main" id="{67A77B87-D0D9-4AD3-831D-A152DA1DD7D4}"/>
              </a:ext>
            </a:extLst>
          </p:cNvPr>
          <p:cNvSpPr/>
          <p:nvPr/>
        </p:nvSpPr>
        <p:spPr>
          <a:xfrm>
            <a:off x="2895727" y="5071865"/>
            <a:ext cx="1507046" cy="37995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Psicólogo</a:t>
            </a:r>
          </a:p>
        </p:txBody>
      </p:sp>
      <p:sp>
        <p:nvSpPr>
          <p:cNvPr id="33" name="Retângulo: Cantos Arredondados 32">
            <a:extLst>
              <a:ext uri="{FF2B5EF4-FFF2-40B4-BE49-F238E27FC236}">
                <a16:creationId xmlns:a16="http://schemas.microsoft.com/office/drawing/2014/main" id="{A8691AEF-88C9-4EB9-80D3-1E935E08A3AC}"/>
              </a:ext>
            </a:extLst>
          </p:cNvPr>
          <p:cNvSpPr/>
          <p:nvPr/>
        </p:nvSpPr>
        <p:spPr>
          <a:xfrm>
            <a:off x="6132243" y="727684"/>
            <a:ext cx="1703377" cy="43361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Assistente</a:t>
            </a:r>
            <a:r>
              <a:rPr lang="pt-BR" sz="1600" baseline="0" dirty="0">
                <a:solidFill>
                  <a:schemeClr val="tx1"/>
                </a:solidFill>
              </a:rPr>
              <a:t> Social</a:t>
            </a:r>
            <a:endParaRPr lang="pt-BR" sz="1600" dirty="0">
              <a:solidFill>
                <a:schemeClr val="tx1"/>
              </a:solidFill>
            </a:endParaRPr>
          </a:p>
        </p:txBody>
      </p:sp>
      <p:sp>
        <p:nvSpPr>
          <p:cNvPr id="34" name="Retângulo: Cantos Arredondados 33">
            <a:extLst>
              <a:ext uri="{FF2B5EF4-FFF2-40B4-BE49-F238E27FC236}">
                <a16:creationId xmlns:a16="http://schemas.microsoft.com/office/drawing/2014/main" id="{92F26580-F411-4F55-AF6F-24AD17A40C6F}"/>
              </a:ext>
            </a:extLst>
          </p:cNvPr>
          <p:cNvSpPr/>
          <p:nvPr/>
        </p:nvSpPr>
        <p:spPr>
          <a:xfrm>
            <a:off x="3688306" y="5651174"/>
            <a:ext cx="1455913" cy="415611"/>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Nutricionista</a:t>
            </a:r>
          </a:p>
        </p:txBody>
      </p:sp>
      <p:sp>
        <p:nvSpPr>
          <p:cNvPr id="35" name="Retângulo: Cantos Arredondados 34">
            <a:extLst>
              <a:ext uri="{FF2B5EF4-FFF2-40B4-BE49-F238E27FC236}">
                <a16:creationId xmlns:a16="http://schemas.microsoft.com/office/drawing/2014/main" id="{B0C8FDD6-2AAF-415A-A138-2CB072CD2493}"/>
              </a:ext>
            </a:extLst>
          </p:cNvPr>
          <p:cNvSpPr/>
          <p:nvPr/>
        </p:nvSpPr>
        <p:spPr>
          <a:xfrm>
            <a:off x="8560413" y="1972696"/>
            <a:ext cx="1611097" cy="46343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Fonoaudiólogo</a:t>
            </a:r>
          </a:p>
        </p:txBody>
      </p:sp>
      <p:sp>
        <p:nvSpPr>
          <p:cNvPr id="36" name="Retângulo: Cantos Arredondados 35">
            <a:extLst>
              <a:ext uri="{FF2B5EF4-FFF2-40B4-BE49-F238E27FC236}">
                <a16:creationId xmlns:a16="http://schemas.microsoft.com/office/drawing/2014/main" id="{0A53825A-292E-4026-A42E-FA2ECD8057C7}"/>
              </a:ext>
            </a:extLst>
          </p:cNvPr>
          <p:cNvSpPr/>
          <p:nvPr/>
        </p:nvSpPr>
        <p:spPr>
          <a:xfrm>
            <a:off x="8560711" y="4650340"/>
            <a:ext cx="1946836" cy="47734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Ginecologista Obstetra </a:t>
            </a:r>
          </a:p>
        </p:txBody>
      </p:sp>
      <p:sp>
        <p:nvSpPr>
          <p:cNvPr id="37" name="Retângulo: Cantos Arredondados 36">
            <a:extLst>
              <a:ext uri="{FF2B5EF4-FFF2-40B4-BE49-F238E27FC236}">
                <a16:creationId xmlns:a16="http://schemas.microsoft.com/office/drawing/2014/main" id="{9FB663E3-343D-4392-98A7-0C4AFDE2D190}"/>
              </a:ext>
            </a:extLst>
          </p:cNvPr>
          <p:cNvSpPr/>
          <p:nvPr/>
        </p:nvSpPr>
        <p:spPr>
          <a:xfrm>
            <a:off x="8598040" y="3660608"/>
            <a:ext cx="1160593" cy="44664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Pediatra</a:t>
            </a:r>
          </a:p>
        </p:txBody>
      </p:sp>
      <p:sp>
        <p:nvSpPr>
          <p:cNvPr id="41" name="Retângulo: Cantos Arredondados 40">
            <a:extLst>
              <a:ext uri="{FF2B5EF4-FFF2-40B4-BE49-F238E27FC236}">
                <a16:creationId xmlns:a16="http://schemas.microsoft.com/office/drawing/2014/main" id="{3AFBCB4B-4D93-42F1-9A1E-B5B654A8A766}"/>
              </a:ext>
            </a:extLst>
          </p:cNvPr>
          <p:cNvSpPr/>
          <p:nvPr/>
        </p:nvSpPr>
        <p:spPr>
          <a:xfrm>
            <a:off x="8625443" y="2710037"/>
            <a:ext cx="1509900" cy="44664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Fisioterapeuta</a:t>
            </a:r>
          </a:p>
        </p:txBody>
      </p:sp>
      <p:sp>
        <p:nvSpPr>
          <p:cNvPr id="42" name="Retângulo: Cantos Arredondados 41">
            <a:extLst>
              <a:ext uri="{FF2B5EF4-FFF2-40B4-BE49-F238E27FC236}">
                <a16:creationId xmlns:a16="http://schemas.microsoft.com/office/drawing/2014/main" id="{99E7938C-D03B-431C-8D0B-C536D692757D}"/>
              </a:ext>
            </a:extLst>
          </p:cNvPr>
          <p:cNvSpPr/>
          <p:nvPr/>
        </p:nvSpPr>
        <p:spPr>
          <a:xfrm>
            <a:off x="9534129" y="5480723"/>
            <a:ext cx="2283724" cy="128984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90488"/>
            <a:r>
              <a:rPr lang="pt-BR" sz="1400" dirty="0">
                <a:solidFill>
                  <a:schemeClr val="tx1"/>
                </a:solidFill>
              </a:rPr>
              <a:t>Exames</a:t>
            </a:r>
          </a:p>
          <a:p>
            <a:pPr marL="90488"/>
            <a:r>
              <a:rPr lang="pt-BR" sz="1400" dirty="0">
                <a:solidFill>
                  <a:schemeClr val="tx1"/>
                </a:solidFill>
              </a:rPr>
              <a:t>- Ultrassom obstétrico</a:t>
            </a:r>
          </a:p>
          <a:p>
            <a:pPr marL="90488"/>
            <a:r>
              <a:rPr lang="pt-BR" sz="1400" dirty="0">
                <a:solidFill>
                  <a:schemeClr val="tx1"/>
                </a:solidFill>
              </a:rPr>
              <a:t>- Ultrassom obstétrico com doppler</a:t>
            </a:r>
          </a:p>
          <a:p>
            <a:pPr marL="90488">
              <a:buFontTx/>
              <a:buChar char="-"/>
            </a:pPr>
            <a:r>
              <a:rPr lang="pt-BR" sz="1400" dirty="0">
                <a:solidFill>
                  <a:schemeClr val="tx1"/>
                </a:solidFill>
              </a:rPr>
              <a:t>Ultrassom morfológico </a:t>
            </a:r>
          </a:p>
          <a:p>
            <a:pPr marL="90488"/>
            <a:r>
              <a:rPr lang="pt-BR" sz="1400" dirty="0">
                <a:solidFill>
                  <a:schemeClr val="tx1"/>
                </a:solidFill>
              </a:rPr>
              <a:t>- Eletrocardiograma </a:t>
            </a:r>
            <a:endParaRPr lang="pt-BR" sz="1600" dirty="0">
              <a:solidFill>
                <a:schemeClr val="tx1"/>
              </a:solidFill>
            </a:endParaRPr>
          </a:p>
        </p:txBody>
      </p:sp>
      <p:sp>
        <p:nvSpPr>
          <p:cNvPr id="50" name="Elipse 49">
            <a:extLst>
              <a:ext uri="{FF2B5EF4-FFF2-40B4-BE49-F238E27FC236}">
                <a16:creationId xmlns:a16="http://schemas.microsoft.com/office/drawing/2014/main" id="{C855DFBD-14BE-4E8D-BFDE-BA19A6A09983}"/>
              </a:ext>
            </a:extLst>
          </p:cNvPr>
          <p:cNvSpPr>
            <a:spLocks noChangeAspect="1"/>
          </p:cNvSpPr>
          <p:nvPr/>
        </p:nvSpPr>
        <p:spPr>
          <a:xfrm>
            <a:off x="4260790" y="1751778"/>
            <a:ext cx="3675902" cy="3414564"/>
          </a:xfrm>
          <a:prstGeom prst="ellipse">
            <a:avLst/>
          </a:prstGeom>
          <a:solidFill>
            <a:srgbClr val="F8F8FA"/>
          </a:solidFill>
          <a:ln w="34925">
            <a:solidFill>
              <a:srgbClr val="74252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2000" b="1" dirty="0">
                <a:solidFill>
                  <a:srgbClr val="742521"/>
                </a:solidFill>
              </a:rPr>
              <a:t>CICLO DE</a:t>
            </a:r>
          </a:p>
          <a:p>
            <a:pPr algn="ctr"/>
            <a:r>
              <a:rPr lang="pt-BR" sz="2000" b="1" dirty="0">
                <a:solidFill>
                  <a:srgbClr val="742521"/>
                </a:solidFill>
              </a:rPr>
              <a:t>ATENÇÃO CONTÍNUA</a:t>
            </a:r>
            <a:endParaRPr lang="pt-BR" sz="1800" b="1" dirty="0">
              <a:solidFill>
                <a:srgbClr val="742521"/>
              </a:solidFill>
            </a:endParaRPr>
          </a:p>
          <a:p>
            <a:pPr algn="ctr">
              <a:spcBef>
                <a:spcPts val="600"/>
              </a:spcBef>
            </a:pPr>
            <a:r>
              <a:rPr lang="pt-BR" sz="1800" b="1" dirty="0">
                <a:solidFill>
                  <a:srgbClr val="742521"/>
                </a:solidFill>
              </a:rPr>
              <a:t>Atendimentos individuais sequenciais para elaboração do Plano de Cuidados Integrado </a:t>
            </a:r>
          </a:p>
        </p:txBody>
      </p:sp>
      <p:sp>
        <p:nvSpPr>
          <p:cNvPr id="54" name="Título 1">
            <a:extLst>
              <a:ext uri="{FF2B5EF4-FFF2-40B4-BE49-F238E27FC236}">
                <a16:creationId xmlns:a16="http://schemas.microsoft.com/office/drawing/2014/main" id="{2148D43B-4ECA-481C-8A7E-B3E3818B479A}"/>
              </a:ext>
            </a:extLst>
          </p:cNvPr>
          <p:cNvSpPr>
            <a:spLocks noGrp="1"/>
          </p:cNvSpPr>
          <p:nvPr>
            <p:ph type="title"/>
          </p:nvPr>
        </p:nvSpPr>
        <p:spPr>
          <a:xfrm>
            <a:off x="7726437" y="232374"/>
            <a:ext cx="4368735" cy="582167"/>
          </a:xfrm>
        </p:spPr>
        <p:txBody>
          <a:bodyPr>
            <a:noAutofit/>
          </a:bodyPr>
          <a:lstStyle/>
          <a:p>
            <a:pPr algn="r"/>
            <a:r>
              <a:rPr lang="pt-BR" sz="2200" dirty="0"/>
              <a:t>Linha de cuidado Materno Infantil</a:t>
            </a:r>
          </a:p>
        </p:txBody>
      </p:sp>
      <p:sp>
        <p:nvSpPr>
          <p:cNvPr id="56" name="Retângulo: Cantos Arredondados 55">
            <a:extLst>
              <a:ext uri="{FF2B5EF4-FFF2-40B4-BE49-F238E27FC236}">
                <a16:creationId xmlns:a16="http://schemas.microsoft.com/office/drawing/2014/main" id="{2B41D08A-9203-4E85-A72A-C6647C237B3E}"/>
              </a:ext>
            </a:extLst>
          </p:cNvPr>
          <p:cNvSpPr/>
          <p:nvPr/>
        </p:nvSpPr>
        <p:spPr>
          <a:xfrm>
            <a:off x="7468269" y="5851167"/>
            <a:ext cx="1738726" cy="501657"/>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Cardiotocografia Basal</a:t>
            </a:r>
          </a:p>
        </p:txBody>
      </p:sp>
      <p:sp>
        <p:nvSpPr>
          <p:cNvPr id="70" name="Retângulo: Cantos Arredondados 69">
            <a:extLst>
              <a:ext uri="{FF2B5EF4-FFF2-40B4-BE49-F238E27FC236}">
                <a16:creationId xmlns:a16="http://schemas.microsoft.com/office/drawing/2014/main" id="{37BA6E35-BD22-4D3B-B684-E155348F5633}"/>
              </a:ext>
            </a:extLst>
          </p:cNvPr>
          <p:cNvSpPr/>
          <p:nvPr/>
        </p:nvSpPr>
        <p:spPr>
          <a:xfrm>
            <a:off x="10360045" y="3260020"/>
            <a:ext cx="1509900" cy="44664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Neuropediatra</a:t>
            </a:r>
          </a:p>
        </p:txBody>
      </p:sp>
      <p:sp>
        <p:nvSpPr>
          <p:cNvPr id="78" name="Retângulo: Cantos Arredondados 77">
            <a:extLst>
              <a:ext uri="{FF2B5EF4-FFF2-40B4-BE49-F238E27FC236}">
                <a16:creationId xmlns:a16="http://schemas.microsoft.com/office/drawing/2014/main" id="{DE52B7B1-AA99-4F4A-9268-4B765D12FA89}"/>
              </a:ext>
            </a:extLst>
          </p:cNvPr>
          <p:cNvSpPr/>
          <p:nvPr/>
        </p:nvSpPr>
        <p:spPr>
          <a:xfrm>
            <a:off x="10430713" y="3931394"/>
            <a:ext cx="1509900" cy="60418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Oftalmologista|</a:t>
            </a:r>
          </a:p>
          <a:p>
            <a:pPr algn="ctr"/>
            <a:r>
              <a:rPr lang="pt-BR" sz="1600" dirty="0">
                <a:solidFill>
                  <a:schemeClr val="tx1"/>
                </a:solidFill>
              </a:rPr>
              <a:t>Retinologista</a:t>
            </a:r>
          </a:p>
        </p:txBody>
      </p:sp>
      <p:sp>
        <p:nvSpPr>
          <p:cNvPr id="92" name="Chave Esquerda 91">
            <a:extLst>
              <a:ext uri="{FF2B5EF4-FFF2-40B4-BE49-F238E27FC236}">
                <a16:creationId xmlns:a16="http://schemas.microsoft.com/office/drawing/2014/main" id="{436B0B82-0FB7-4E16-8715-C63C4EAC6FCB}"/>
              </a:ext>
            </a:extLst>
          </p:cNvPr>
          <p:cNvSpPr/>
          <p:nvPr/>
        </p:nvSpPr>
        <p:spPr>
          <a:xfrm>
            <a:off x="9882128" y="3356908"/>
            <a:ext cx="410926" cy="1036127"/>
          </a:xfrm>
          <a:prstGeom prst="leftBrace">
            <a:avLst/>
          </a:prstGeom>
          <a:ln w="12700">
            <a:solidFill>
              <a:srgbClr val="7425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3" name="Retângulo: Cantos Arredondados 92">
            <a:extLst>
              <a:ext uri="{FF2B5EF4-FFF2-40B4-BE49-F238E27FC236}">
                <a16:creationId xmlns:a16="http://schemas.microsoft.com/office/drawing/2014/main" id="{FE7B4347-1819-46FB-923A-15C34432A5E7}"/>
              </a:ext>
            </a:extLst>
          </p:cNvPr>
          <p:cNvSpPr/>
          <p:nvPr/>
        </p:nvSpPr>
        <p:spPr>
          <a:xfrm>
            <a:off x="8297944" y="1221012"/>
            <a:ext cx="1611097" cy="46343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Terapeuta Ocupacional</a:t>
            </a:r>
          </a:p>
        </p:txBody>
      </p:sp>
      <p:sp>
        <p:nvSpPr>
          <p:cNvPr id="48" name="Retângulo: Cantos Arredondados 47">
            <a:extLst>
              <a:ext uri="{FF2B5EF4-FFF2-40B4-BE49-F238E27FC236}">
                <a16:creationId xmlns:a16="http://schemas.microsoft.com/office/drawing/2014/main" id="{2F8BD410-F074-43D9-9E46-6372CF55878E}"/>
              </a:ext>
            </a:extLst>
          </p:cNvPr>
          <p:cNvSpPr/>
          <p:nvPr/>
        </p:nvSpPr>
        <p:spPr>
          <a:xfrm>
            <a:off x="2129658" y="3190632"/>
            <a:ext cx="2107888" cy="1202403"/>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2000" b="1" dirty="0">
                <a:solidFill>
                  <a:schemeClr val="tx1"/>
                </a:solidFill>
              </a:rPr>
              <a:t>PONTO DE APOIO</a:t>
            </a:r>
          </a:p>
          <a:p>
            <a:pPr algn="ctr">
              <a:spcBef>
                <a:spcPts val="600"/>
              </a:spcBef>
            </a:pPr>
            <a:r>
              <a:rPr lang="pt-BR" sz="1400" b="1" dirty="0">
                <a:solidFill>
                  <a:schemeClr val="tx1"/>
                </a:solidFill>
              </a:rPr>
              <a:t>O ENFERMEIRO coordenador do ciclo de atenção contínua</a:t>
            </a:r>
            <a:endParaRPr lang="pt-BR" sz="1300" b="1" dirty="0">
              <a:solidFill>
                <a:schemeClr val="tx1"/>
              </a:solidFill>
            </a:endParaRPr>
          </a:p>
        </p:txBody>
      </p:sp>
      <p:sp>
        <p:nvSpPr>
          <p:cNvPr id="8" name="Seta: para Baixo 7">
            <a:extLst>
              <a:ext uri="{FF2B5EF4-FFF2-40B4-BE49-F238E27FC236}">
                <a16:creationId xmlns:a16="http://schemas.microsoft.com/office/drawing/2014/main" id="{BF983F5E-BA96-4229-B191-A77431B2C2ED}"/>
              </a:ext>
            </a:extLst>
          </p:cNvPr>
          <p:cNvSpPr/>
          <p:nvPr/>
        </p:nvSpPr>
        <p:spPr>
          <a:xfrm rot="1406106">
            <a:off x="3219491" y="2053638"/>
            <a:ext cx="721674" cy="1118865"/>
          </a:xfrm>
          <a:prstGeom prst="downArrow">
            <a:avLst/>
          </a:prstGeom>
          <a:solidFill>
            <a:srgbClr val="742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Cantos Arredondados 50">
            <a:extLst>
              <a:ext uri="{FF2B5EF4-FFF2-40B4-BE49-F238E27FC236}">
                <a16:creationId xmlns:a16="http://schemas.microsoft.com/office/drawing/2014/main" id="{DBE6310F-33C3-4D6D-A1C8-07AFD407667D}"/>
              </a:ext>
            </a:extLst>
          </p:cNvPr>
          <p:cNvSpPr/>
          <p:nvPr/>
        </p:nvSpPr>
        <p:spPr>
          <a:xfrm>
            <a:off x="2539830" y="1170871"/>
            <a:ext cx="2168647" cy="1265263"/>
          </a:xfrm>
          <a:prstGeom prst="roundRect">
            <a:avLst/>
          </a:prstGeom>
          <a:solidFill>
            <a:srgbClr val="F7B59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A EQUIPE discute o caso </a:t>
            </a:r>
          </a:p>
          <a:p>
            <a:pPr algn="ctr"/>
            <a:r>
              <a:rPr lang="pt-BR" sz="1600" dirty="0">
                <a:solidFill>
                  <a:schemeClr val="tx1"/>
                </a:solidFill>
              </a:rPr>
              <a:t>para elaboração do </a:t>
            </a:r>
          </a:p>
          <a:p>
            <a:pPr algn="ctr"/>
            <a:r>
              <a:rPr lang="pt-BR" sz="1800" dirty="0">
                <a:solidFill>
                  <a:schemeClr val="tx1"/>
                </a:solidFill>
              </a:rPr>
              <a:t>PLANO DE CUIDADOS</a:t>
            </a:r>
          </a:p>
          <a:p>
            <a:pPr algn="ctr"/>
            <a:r>
              <a:rPr lang="pt-BR" sz="1800" dirty="0">
                <a:solidFill>
                  <a:schemeClr val="tx1"/>
                </a:solidFill>
              </a:rPr>
              <a:t>INTEGRADO</a:t>
            </a:r>
          </a:p>
        </p:txBody>
      </p:sp>
      <p:cxnSp>
        <p:nvCxnSpPr>
          <p:cNvPr id="52" name="Conector de Seta Reta 38">
            <a:extLst>
              <a:ext uri="{FF2B5EF4-FFF2-40B4-BE49-F238E27FC236}">
                <a16:creationId xmlns:a16="http://schemas.microsoft.com/office/drawing/2014/main" id="{5B0AB16A-579E-4DB6-AD5A-A90B4CD495E7}"/>
              </a:ext>
            </a:extLst>
          </p:cNvPr>
          <p:cNvCxnSpPr>
            <a:cxnSpLocks/>
          </p:cNvCxnSpPr>
          <p:nvPr/>
        </p:nvCxnSpPr>
        <p:spPr>
          <a:xfrm>
            <a:off x="9926138" y="5141909"/>
            <a:ext cx="0" cy="326291"/>
          </a:xfrm>
          <a:prstGeom prst="straightConnector1">
            <a:avLst/>
          </a:prstGeom>
          <a:ln w="22225">
            <a:solidFill>
              <a:srgbClr val="7425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93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ector de Seta Reta 38">
            <a:extLst>
              <a:ext uri="{FF2B5EF4-FFF2-40B4-BE49-F238E27FC236}">
                <a16:creationId xmlns:a16="http://schemas.microsoft.com/office/drawing/2014/main" id="{5B0AB16A-579E-4DB6-AD5A-A90B4CD495E7}"/>
              </a:ext>
            </a:extLst>
          </p:cNvPr>
          <p:cNvCxnSpPr>
            <a:cxnSpLocks/>
          </p:cNvCxnSpPr>
          <p:nvPr/>
        </p:nvCxnSpPr>
        <p:spPr>
          <a:xfrm>
            <a:off x="9543235" y="5201626"/>
            <a:ext cx="0" cy="326291"/>
          </a:xfrm>
          <a:prstGeom prst="straightConnector1">
            <a:avLst/>
          </a:prstGeom>
          <a:ln w="22225">
            <a:solidFill>
              <a:srgbClr val="74252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de Seta Reta 56">
            <a:extLst>
              <a:ext uri="{FF2B5EF4-FFF2-40B4-BE49-F238E27FC236}">
                <a16:creationId xmlns:a16="http://schemas.microsoft.com/office/drawing/2014/main" id="{0C70B175-902F-4793-8E29-9BF635328768}"/>
              </a:ext>
            </a:extLst>
          </p:cNvPr>
          <p:cNvCxnSpPr>
            <a:cxnSpLocks/>
          </p:cNvCxnSpPr>
          <p:nvPr/>
        </p:nvCxnSpPr>
        <p:spPr>
          <a:xfrm flipV="1">
            <a:off x="10052758" y="1627510"/>
            <a:ext cx="439169" cy="3136"/>
          </a:xfrm>
          <a:prstGeom prst="straightConnector1">
            <a:avLst/>
          </a:prstGeom>
          <a:ln w="22225">
            <a:solidFill>
              <a:srgbClr val="742521"/>
            </a:solidFill>
            <a:tailEnd type="triangle"/>
          </a:ln>
        </p:spPr>
        <p:style>
          <a:lnRef idx="1">
            <a:schemeClr val="accent1"/>
          </a:lnRef>
          <a:fillRef idx="0">
            <a:schemeClr val="accent1"/>
          </a:fillRef>
          <a:effectRef idx="0">
            <a:schemeClr val="accent1"/>
          </a:effectRef>
          <a:fontRef idx="minor">
            <a:schemeClr val="tx1"/>
          </a:fontRef>
        </p:style>
      </p:cxnSp>
      <p:sp>
        <p:nvSpPr>
          <p:cNvPr id="30" name="Semicírculo 29">
            <a:extLst>
              <a:ext uri="{FF2B5EF4-FFF2-40B4-BE49-F238E27FC236}">
                <a16:creationId xmlns:a16="http://schemas.microsoft.com/office/drawing/2014/main" id="{BDA14305-DA91-40E4-A24F-D512A23FF0AB}"/>
              </a:ext>
            </a:extLst>
          </p:cNvPr>
          <p:cNvSpPr>
            <a:spLocks noChangeAspect="1"/>
          </p:cNvSpPr>
          <p:nvPr/>
        </p:nvSpPr>
        <p:spPr>
          <a:xfrm rot="8199034">
            <a:off x="3271227" y="685861"/>
            <a:ext cx="5609033" cy="5618397"/>
          </a:xfrm>
          <a:prstGeom prst="blockArc">
            <a:avLst>
              <a:gd name="adj1" fmla="val 4447734"/>
              <a:gd name="adj2" fmla="val 1893968"/>
              <a:gd name="adj3" fmla="val 6526"/>
            </a:avLst>
          </a:prstGeom>
          <a:solidFill>
            <a:srgbClr val="74252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Retângulo: Cantos Arredondados 30">
            <a:extLst>
              <a:ext uri="{FF2B5EF4-FFF2-40B4-BE49-F238E27FC236}">
                <a16:creationId xmlns:a16="http://schemas.microsoft.com/office/drawing/2014/main" id="{AC3C33E3-03C8-4B28-BEB5-97E55A16DE2B}"/>
              </a:ext>
            </a:extLst>
          </p:cNvPr>
          <p:cNvSpPr/>
          <p:nvPr/>
        </p:nvSpPr>
        <p:spPr>
          <a:xfrm>
            <a:off x="7174720" y="5735136"/>
            <a:ext cx="1832380" cy="40046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Enfermeiro</a:t>
            </a:r>
          </a:p>
        </p:txBody>
      </p:sp>
      <p:sp>
        <p:nvSpPr>
          <p:cNvPr id="32" name="Retângulo: Cantos Arredondados 31">
            <a:extLst>
              <a:ext uri="{FF2B5EF4-FFF2-40B4-BE49-F238E27FC236}">
                <a16:creationId xmlns:a16="http://schemas.microsoft.com/office/drawing/2014/main" id="{67A77B87-D0D9-4AD3-831D-A152DA1DD7D4}"/>
              </a:ext>
            </a:extLst>
          </p:cNvPr>
          <p:cNvSpPr/>
          <p:nvPr/>
        </p:nvSpPr>
        <p:spPr>
          <a:xfrm>
            <a:off x="1881365" y="4576727"/>
            <a:ext cx="1896736" cy="36610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Psicólogo</a:t>
            </a:r>
          </a:p>
        </p:txBody>
      </p:sp>
      <p:sp>
        <p:nvSpPr>
          <p:cNvPr id="33" name="Retângulo: Cantos Arredondados 32">
            <a:extLst>
              <a:ext uri="{FF2B5EF4-FFF2-40B4-BE49-F238E27FC236}">
                <a16:creationId xmlns:a16="http://schemas.microsoft.com/office/drawing/2014/main" id="{A8691AEF-88C9-4EB9-80D3-1E935E08A3AC}"/>
              </a:ext>
            </a:extLst>
          </p:cNvPr>
          <p:cNvSpPr/>
          <p:nvPr/>
        </p:nvSpPr>
        <p:spPr>
          <a:xfrm>
            <a:off x="3931908" y="488637"/>
            <a:ext cx="2143834" cy="417811"/>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Assistente</a:t>
            </a:r>
            <a:r>
              <a:rPr lang="pt-BR" sz="1600" baseline="0" dirty="0">
                <a:solidFill>
                  <a:schemeClr val="tx1"/>
                </a:solidFill>
              </a:rPr>
              <a:t> Social</a:t>
            </a:r>
            <a:endParaRPr lang="pt-BR" sz="1600" dirty="0">
              <a:solidFill>
                <a:schemeClr val="tx1"/>
              </a:solidFill>
            </a:endParaRPr>
          </a:p>
        </p:txBody>
      </p:sp>
      <p:sp>
        <p:nvSpPr>
          <p:cNvPr id="35" name="Retângulo: Cantos Arredondados 34">
            <a:extLst>
              <a:ext uri="{FF2B5EF4-FFF2-40B4-BE49-F238E27FC236}">
                <a16:creationId xmlns:a16="http://schemas.microsoft.com/office/drawing/2014/main" id="{B0C8FDD6-2AAF-415A-A138-2CB072CD2493}"/>
              </a:ext>
            </a:extLst>
          </p:cNvPr>
          <p:cNvSpPr/>
          <p:nvPr/>
        </p:nvSpPr>
        <p:spPr>
          <a:xfrm>
            <a:off x="8424773" y="2011549"/>
            <a:ext cx="1658128" cy="51470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Profissional de Educação Física</a:t>
            </a:r>
          </a:p>
        </p:txBody>
      </p:sp>
      <p:sp>
        <p:nvSpPr>
          <p:cNvPr id="41" name="Retângulo: Cantos Arredondados 40">
            <a:extLst>
              <a:ext uri="{FF2B5EF4-FFF2-40B4-BE49-F238E27FC236}">
                <a16:creationId xmlns:a16="http://schemas.microsoft.com/office/drawing/2014/main" id="{3AFBCB4B-4D93-42F1-9A1E-B5B654A8A766}"/>
              </a:ext>
            </a:extLst>
          </p:cNvPr>
          <p:cNvSpPr/>
          <p:nvPr/>
        </p:nvSpPr>
        <p:spPr>
          <a:xfrm>
            <a:off x="8090910" y="2710037"/>
            <a:ext cx="1900328" cy="430367"/>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Fisioterapeuta</a:t>
            </a:r>
          </a:p>
        </p:txBody>
      </p:sp>
      <p:sp>
        <p:nvSpPr>
          <p:cNvPr id="50" name="Elipse 49">
            <a:extLst>
              <a:ext uri="{FF2B5EF4-FFF2-40B4-BE49-F238E27FC236}">
                <a16:creationId xmlns:a16="http://schemas.microsoft.com/office/drawing/2014/main" id="{C855DFBD-14BE-4E8D-BFDE-BA19A6A09983}"/>
              </a:ext>
            </a:extLst>
          </p:cNvPr>
          <p:cNvSpPr>
            <a:spLocks noChangeAspect="1"/>
          </p:cNvSpPr>
          <p:nvPr/>
        </p:nvSpPr>
        <p:spPr>
          <a:xfrm>
            <a:off x="4250651" y="1751778"/>
            <a:ext cx="3541936" cy="3290122"/>
          </a:xfrm>
          <a:prstGeom prst="ellipse">
            <a:avLst/>
          </a:prstGeom>
          <a:solidFill>
            <a:srgbClr val="F8F8FA"/>
          </a:solidFill>
          <a:ln w="34925">
            <a:solidFill>
              <a:srgbClr val="74252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2000" b="1" dirty="0">
                <a:solidFill>
                  <a:srgbClr val="742521"/>
                </a:solidFill>
              </a:rPr>
              <a:t>CICLO DE</a:t>
            </a:r>
          </a:p>
          <a:p>
            <a:pPr algn="ctr"/>
            <a:r>
              <a:rPr lang="pt-BR" sz="2000" b="1" dirty="0">
                <a:solidFill>
                  <a:srgbClr val="742521"/>
                </a:solidFill>
              </a:rPr>
              <a:t>ATENÇÃO CONTÍNUA</a:t>
            </a:r>
            <a:endParaRPr lang="pt-BR" sz="1800" b="1" dirty="0">
              <a:solidFill>
                <a:srgbClr val="742521"/>
              </a:solidFill>
            </a:endParaRPr>
          </a:p>
          <a:p>
            <a:pPr algn="ctr">
              <a:spcBef>
                <a:spcPts val="600"/>
              </a:spcBef>
            </a:pPr>
            <a:r>
              <a:rPr lang="pt-BR" sz="1800" b="1" dirty="0">
                <a:solidFill>
                  <a:srgbClr val="742521"/>
                </a:solidFill>
              </a:rPr>
              <a:t>Atendimentos individuais sequenciais para elaboração do Plano de Cuidados Integrado </a:t>
            </a:r>
          </a:p>
        </p:txBody>
      </p:sp>
      <p:sp>
        <p:nvSpPr>
          <p:cNvPr id="54" name="Título 1">
            <a:extLst>
              <a:ext uri="{FF2B5EF4-FFF2-40B4-BE49-F238E27FC236}">
                <a16:creationId xmlns:a16="http://schemas.microsoft.com/office/drawing/2014/main" id="{2148D43B-4ECA-481C-8A7E-B3E3818B479A}"/>
              </a:ext>
            </a:extLst>
          </p:cNvPr>
          <p:cNvSpPr>
            <a:spLocks noGrp="1"/>
          </p:cNvSpPr>
          <p:nvPr>
            <p:ph type="title"/>
          </p:nvPr>
        </p:nvSpPr>
        <p:spPr>
          <a:xfrm>
            <a:off x="7112225" y="200271"/>
            <a:ext cx="5079775" cy="582167"/>
          </a:xfrm>
        </p:spPr>
        <p:txBody>
          <a:bodyPr>
            <a:noAutofit/>
          </a:bodyPr>
          <a:lstStyle/>
          <a:p>
            <a:pPr algn="r"/>
            <a:r>
              <a:rPr lang="pt-BR" sz="2200" dirty="0"/>
              <a:t>Linha de cuidado da pessoa com HAS/DM</a:t>
            </a:r>
          </a:p>
        </p:txBody>
      </p:sp>
      <p:sp>
        <p:nvSpPr>
          <p:cNvPr id="92" name="Chave Esquerda 91">
            <a:extLst>
              <a:ext uri="{FF2B5EF4-FFF2-40B4-BE49-F238E27FC236}">
                <a16:creationId xmlns:a16="http://schemas.microsoft.com/office/drawing/2014/main" id="{436B0B82-0FB7-4E16-8715-C63C4EAC6FCB}"/>
              </a:ext>
            </a:extLst>
          </p:cNvPr>
          <p:cNvSpPr/>
          <p:nvPr/>
        </p:nvSpPr>
        <p:spPr>
          <a:xfrm>
            <a:off x="9692970" y="3680122"/>
            <a:ext cx="517183" cy="1233345"/>
          </a:xfrm>
          <a:prstGeom prst="leftBrace">
            <a:avLst/>
          </a:prstGeom>
          <a:ln w="12700">
            <a:solidFill>
              <a:srgbClr val="7425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48" name="Retângulo: Cantos Arredondados 47">
            <a:extLst>
              <a:ext uri="{FF2B5EF4-FFF2-40B4-BE49-F238E27FC236}">
                <a16:creationId xmlns:a16="http://schemas.microsoft.com/office/drawing/2014/main" id="{2F8BD410-F074-43D9-9E46-6372CF55878E}"/>
              </a:ext>
            </a:extLst>
          </p:cNvPr>
          <p:cNvSpPr/>
          <p:nvPr/>
        </p:nvSpPr>
        <p:spPr>
          <a:xfrm>
            <a:off x="2196805" y="3158736"/>
            <a:ext cx="2102850" cy="102242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2000" b="1" dirty="0">
                <a:solidFill>
                  <a:schemeClr val="tx1"/>
                </a:solidFill>
              </a:rPr>
              <a:t>PONTO DE APOIO</a:t>
            </a:r>
          </a:p>
          <a:p>
            <a:pPr algn="ctr">
              <a:spcBef>
                <a:spcPts val="600"/>
              </a:spcBef>
            </a:pPr>
            <a:r>
              <a:rPr lang="pt-BR" sz="1400" b="1" dirty="0">
                <a:solidFill>
                  <a:schemeClr val="tx1"/>
                </a:solidFill>
              </a:rPr>
              <a:t>O ENFERMEIRO coordenador do ciclo de atenção contínua </a:t>
            </a:r>
            <a:endParaRPr lang="pt-BR" sz="1300" b="1" dirty="0">
              <a:solidFill>
                <a:schemeClr val="tx1"/>
              </a:solidFill>
            </a:endParaRPr>
          </a:p>
        </p:txBody>
      </p:sp>
      <p:sp>
        <p:nvSpPr>
          <p:cNvPr id="8" name="Seta: para Baixo 7">
            <a:extLst>
              <a:ext uri="{FF2B5EF4-FFF2-40B4-BE49-F238E27FC236}">
                <a16:creationId xmlns:a16="http://schemas.microsoft.com/office/drawing/2014/main" id="{BF983F5E-BA96-4229-B191-A77431B2C2ED}"/>
              </a:ext>
            </a:extLst>
          </p:cNvPr>
          <p:cNvSpPr/>
          <p:nvPr/>
        </p:nvSpPr>
        <p:spPr>
          <a:xfrm rot="1406106">
            <a:off x="3184570" y="2053638"/>
            <a:ext cx="721674" cy="1118865"/>
          </a:xfrm>
          <a:prstGeom prst="downArrow">
            <a:avLst/>
          </a:prstGeom>
          <a:solidFill>
            <a:srgbClr val="742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Cantos Arredondados 50">
            <a:extLst>
              <a:ext uri="{FF2B5EF4-FFF2-40B4-BE49-F238E27FC236}">
                <a16:creationId xmlns:a16="http://schemas.microsoft.com/office/drawing/2014/main" id="{DBE6310F-33C3-4D6D-A1C8-07AFD407667D}"/>
              </a:ext>
            </a:extLst>
          </p:cNvPr>
          <p:cNvSpPr/>
          <p:nvPr/>
        </p:nvSpPr>
        <p:spPr>
          <a:xfrm>
            <a:off x="2089183" y="1170872"/>
            <a:ext cx="2295731" cy="1121374"/>
          </a:xfrm>
          <a:prstGeom prst="roundRect">
            <a:avLst/>
          </a:prstGeom>
          <a:solidFill>
            <a:srgbClr val="F7B59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A EQUIPE discute o caso </a:t>
            </a:r>
          </a:p>
          <a:p>
            <a:pPr algn="ctr"/>
            <a:r>
              <a:rPr lang="pt-BR" sz="1600" dirty="0">
                <a:solidFill>
                  <a:schemeClr val="tx1"/>
                </a:solidFill>
              </a:rPr>
              <a:t>para elaboração do </a:t>
            </a:r>
          </a:p>
          <a:p>
            <a:pPr algn="ctr"/>
            <a:r>
              <a:rPr lang="pt-BR" sz="1800" dirty="0">
                <a:solidFill>
                  <a:schemeClr val="tx1"/>
                </a:solidFill>
              </a:rPr>
              <a:t>PLANO DE CUIDADOS</a:t>
            </a:r>
          </a:p>
          <a:p>
            <a:pPr algn="ctr"/>
            <a:r>
              <a:rPr lang="pt-BR" sz="1800" dirty="0">
                <a:solidFill>
                  <a:schemeClr val="tx1"/>
                </a:solidFill>
              </a:rPr>
              <a:t>INTEGRADO</a:t>
            </a:r>
          </a:p>
        </p:txBody>
      </p:sp>
      <p:sp>
        <p:nvSpPr>
          <p:cNvPr id="23" name="Retângulo: Cantos Arredondados 22">
            <a:extLst>
              <a:ext uri="{FF2B5EF4-FFF2-40B4-BE49-F238E27FC236}">
                <a16:creationId xmlns:a16="http://schemas.microsoft.com/office/drawing/2014/main" id="{2B7404D3-C41B-4C8C-A669-F374FF71DD93}"/>
              </a:ext>
            </a:extLst>
          </p:cNvPr>
          <p:cNvSpPr/>
          <p:nvPr/>
        </p:nvSpPr>
        <p:spPr>
          <a:xfrm>
            <a:off x="2104190" y="5171620"/>
            <a:ext cx="1994781" cy="430367"/>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Eletrocardiograma</a:t>
            </a:r>
          </a:p>
        </p:txBody>
      </p:sp>
      <p:sp>
        <p:nvSpPr>
          <p:cNvPr id="24" name="Retângulo: Cantos Arredondados 23">
            <a:extLst>
              <a:ext uri="{FF2B5EF4-FFF2-40B4-BE49-F238E27FC236}">
                <a16:creationId xmlns:a16="http://schemas.microsoft.com/office/drawing/2014/main" id="{93404748-72F9-4005-B984-2D70A68A5685}"/>
              </a:ext>
            </a:extLst>
          </p:cNvPr>
          <p:cNvSpPr/>
          <p:nvPr/>
        </p:nvSpPr>
        <p:spPr>
          <a:xfrm>
            <a:off x="3083947" y="5677976"/>
            <a:ext cx="1832381" cy="40046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Nutricionista</a:t>
            </a:r>
          </a:p>
        </p:txBody>
      </p:sp>
      <p:sp>
        <p:nvSpPr>
          <p:cNvPr id="25" name="Retângulo: Cantos Arredondados 24">
            <a:extLst>
              <a:ext uri="{FF2B5EF4-FFF2-40B4-BE49-F238E27FC236}">
                <a16:creationId xmlns:a16="http://schemas.microsoft.com/office/drawing/2014/main" id="{18620C85-2A4E-4FE4-A314-C1E770505FC7}"/>
              </a:ext>
            </a:extLst>
          </p:cNvPr>
          <p:cNvSpPr/>
          <p:nvPr/>
        </p:nvSpPr>
        <p:spPr>
          <a:xfrm>
            <a:off x="4899693" y="6172235"/>
            <a:ext cx="2188323" cy="538843"/>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Avaliação do Índice Tornozelo-Braquial (ITB)</a:t>
            </a:r>
          </a:p>
        </p:txBody>
      </p:sp>
      <p:sp>
        <p:nvSpPr>
          <p:cNvPr id="29" name="Retângulo: Cantos Arredondados 28">
            <a:extLst>
              <a:ext uri="{FF2B5EF4-FFF2-40B4-BE49-F238E27FC236}">
                <a16:creationId xmlns:a16="http://schemas.microsoft.com/office/drawing/2014/main" id="{5D75B608-9CCF-4C3C-91D0-BD03CF1780E3}"/>
              </a:ext>
            </a:extLst>
          </p:cNvPr>
          <p:cNvSpPr/>
          <p:nvPr/>
        </p:nvSpPr>
        <p:spPr>
          <a:xfrm>
            <a:off x="8003908" y="4745831"/>
            <a:ext cx="1658675" cy="48116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Cardiologista</a:t>
            </a:r>
          </a:p>
        </p:txBody>
      </p:sp>
      <p:sp>
        <p:nvSpPr>
          <p:cNvPr id="38" name="Retângulo: Cantos Arredondados 37">
            <a:extLst>
              <a:ext uri="{FF2B5EF4-FFF2-40B4-BE49-F238E27FC236}">
                <a16:creationId xmlns:a16="http://schemas.microsoft.com/office/drawing/2014/main" id="{64E8A1B5-DA0B-4849-ADC0-2A93C61DE140}"/>
              </a:ext>
            </a:extLst>
          </p:cNvPr>
          <p:cNvSpPr/>
          <p:nvPr/>
        </p:nvSpPr>
        <p:spPr>
          <a:xfrm>
            <a:off x="9358303" y="5527917"/>
            <a:ext cx="2188322" cy="123334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t-BR" sz="1600" dirty="0">
              <a:solidFill>
                <a:schemeClr val="tx1"/>
              </a:solidFill>
            </a:endParaRPr>
          </a:p>
          <a:p>
            <a:endParaRPr lang="pt-BR" sz="1600" dirty="0">
              <a:solidFill>
                <a:schemeClr val="tx1"/>
              </a:solidFill>
            </a:endParaRPr>
          </a:p>
          <a:p>
            <a:r>
              <a:rPr lang="pt-BR" sz="1400" dirty="0">
                <a:solidFill>
                  <a:schemeClr val="tx1"/>
                </a:solidFill>
              </a:rPr>
              <a:t>Exames cardiológicos**</a:t>
            </a:r>
          </a:p>
          <a:p>
            <a:r>
              <a:rPr lang="pt-BR" sz="1400" dirty="0">
                <a:solidFill>
                  <a:schemeClr val="tx1"/>
                </a:solidFill>
              </a:rPr>
              <a:t>-Teste Ergométrico</a:t>
            </a:r>
          </a:p>
          <a:p>
            <a:r>
              <a:rPr lang="pt-BR" sz="1400" dirty="0">
                <a:solidFill>
                  <a:schemeClr val="tx1"/>
                </a:solidFill>
              </a:rPr>
              <a:t>- Ecocardiograma</a:t>
            </a:r>
          </a:p>
          <a:p>
            <a:r>
              <a:rPr lang="pt-BR" sz="1400" dirty="0">
                <a:solidFill>
                  <a:schemeClr val="tx1"/>
                </a:solidFill>
              </a:rPr>
              <a:t>- MAPA</a:t>
            </a:r>
          </a:p>
          <a:p>
            <a:r>
              <a:rPr lang="pt-BR" sz="1400" dirty="0">
                <a:solidFill>
                  <a:schemeClr val="tx1"/>
                </a:solidFill>
              </a:rPr>
              <a:t>- Holter</a:t>
            </a:r>
          </a:p>
          <a:p>
            <a:endParaRPr lang="pt-BR" sz="1600" dirty="0">
              <a:solidFill>
                <a:schemeClr val="tx1"/>
              </a:solidFill>
            </a:endParaRPr>
          </a:p>
          <a:p>
            <a:pPr algn="ctr"/>
            <a:endParaRPr lang="pt-BR" sz="1600" dirty="0">
              <a:solidFill>
                <a:schemeClr val="tx1"/>
              </a:solidFill>
            </a:endParaRPr>
          </a:p>
        </p:txBody>
      </p:sp>
      <p:sp>
        <p:nvSpPr>
          <p:cNvPr id="46" name="Retângulo: Cantos Arredondados 45">
            <a:extLst>
              <a:ext uri="{FF2B5EF4-FFF2-40B4-BE49-F238E27FC236}">
                <a16:creationId xmlns:a16="http://schemas.microsoft.com/office/drawing/2014/main" id="{06BBBF9E-A0D7-4520-AD58-A84CDBECA71E}"/>
              </a:ext>
            </a:extLst>
          </p:cNvPr>
          <p:cNvSpPr/>
          <p:nvPr/>
        </p:nvSpPr>
        <p:spPr>
          <a:xfrm>
            <a:off x="7964125" y="4026564"/>
            <a:ext cx="1714004" cy="46368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Endocrinologista</a:t>
            </a:r>
          </a:p>
        </p:txBody>
      </p:sp>
      <p:sp>
        <p:nvSpPr>
          <p:cNvPr id="47" name="Retângulo: Cantos Arredondados 46">
            <a:extLst>
              <a:ext uri="{FF2B5EF4-FFF2-40B4-BE49-F238E27FC236}">
                <a16:creationId xmlns:a16="http://schemas.microsoft.com/office/drawing/2014/main" id="{11EEC232-0BB5-469B-B07C-11E7EBF93CB3}"/>
              </a:ext>
            </a:extLst>
          </p:cNvPr>
          <p:cNvSpPr/>
          <p:nvPr/>
        </p:nvSpPr>
        <p:spPr>
          <a:xfrm>
            <a:off x="10034638" y="4429464"/>
            <a:ext cx="1544849" cy="39224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Angiologista*</a:t>
            </a:r>
          </a:p>
        </p:txBody>
      </p:sp>
      <p:sp>
        <p:nvSpPr>
          <p:cNvPr id="49" name="Retângulo: Cantos Arredondados 48">
            <a:extLst>
              <a:ext uri="{FF2B5EF4-FFF2-40B4-BE49-F238E27FC236}">
                <a16:creationId xmlns:a16="http://schemas.microsoft.com/office/drawing/2014/main" id="{4832B4B8-18D2-4AFD-B991-DB37AA67EA40}"/>
              </a:ext>
            </a:extLst>
          </p:cNvPr>
          <p:cNvSpPr/>
          <p:nvPr/>
        </p:nvSpPr>
        <p:spPr>
          <a:xfrm>
            <a:off x="10082900" y="3830444"/>
            <a:ext cx="1510275" cy="39223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Nefrologista*</a:t>
            </a:r>
          </a:p>
        </p:txBody>
      </p:sp>
      <p:sp>
        <p:nvSpPr>
          <p:cNvPr id="52" name="Retângulo: Cantos Arredondados 51">
            <a:extLst>
              <a:ext uri="{FF2B5EF4-FFF2-40B4-BE49-F238E27FC236}">
                <a16:creationId xmlns:a16="http://schemas.microsoft.com/office/drawing/2014/main" id="{F3C4BFC4-F7E3-4551-96C0-75FA5E38011E}"/>
              </a:ext>
            </a:extLst>
          </p:cNvPr>
          <p:cNvSpPr/>
          <p:nvPr/>
        </p:nvSpPr>
        <p:spPr>
          <a:xfrm>
            <a:off x="8051234" y="3276717"/>
            <a:ext cx="1900328" cy="430367"/>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Farmacêutico Clínico</a:t>
            </a:r>
          </a:p>
        </p:txBody>
      </p:sp>
      <p:sp>
        <p:nvSpPr>
          <p:cNvPr id="53" name="Retângulo: Cantos Arredondados 52">
            <a:extLst>
              <a:ext uri="{FF2B5EF4-FFF2-40B4-BE49-F238E27FC236}">
                <a16:creationId xmlns:a16="http://schemas.microsoft.com/office/drawing/2014/main" id="{0BC9FF45-2CDB-4EFD-B691-3C38E6B69CF9}"/>
              </a:ext>
            </a:extLst>
          </p:cNvPr>
          <p:cNvSpPr/>
          <p:nvPr/>
        </p:nvSpPr>
        <p:spPr>
          <a:xfrm>
            <a:off x="10501187" y="1391144"/>
            <a:ext cx="1465527" cy="472731"/>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Oftalmologista*</a:t>
            </a:r>
          </a:p>
        </p:txBody>
      </p:sp>
      <p:sp>
        <p:nvSpPr>
          <p:cNvPr id="55" name="Retângulo: Cantos Arredondados 54">
            <a:extLst>
              <a:ext uri="{FF2B5EF4-FFF2-40B4-BE49-F238E27FC236}">
                <a16:creationId xmlns:a16="http://schemas.microsoft.com/office/drawing/2014/main" id="{1CE0CCEB-AE97-439A-8234-9DB11DDAFEE3}"/>
              </a:ext>
            </a:extLst>
          </p:cNvPr>
          <p:cNvSpPr/>
          <p:nvPr/>
        </p:nvSpPr>
        <p:spPr>
          <a:xfrm>
            <a:off x="7786617" y="1397099"/>
            <a:ext cx="2423536" cy="44654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Retinografia sem contraste</a:t>
            </a:r>
          </a:p>
        </p:txBody>
      </p:sp>
      <p:sp>
        <p:nvSpPr>
          <p:cNvPr id="58" name="Retângulo: Cantos Arredondados 57">
            <a:extLst>
              <a:ext uri="{FF2B5EF4-FFF2-40B4-BE49-F238E27FC236}">
                <a16:creationId xmlns:a16="http://schemas.microsoft.com/office/drawing/2014/main" id="{2CEBA079-D5DB-4214-84E5-2372AC7B40E2}"/>
              </a:ext>
            </a:extLst>
          </p:cNvPr>
          <p:cNvSpPr/>
          <p:nvPr/>
        </p:nvSpPr>
        <p:spPr>
          <a:xfrm>
            <a:off x="10170287" y="1936303"/>
            <a:ext cx="1900328" cy="123409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pt-BR" sz="1300" dirty="0">
                <a:solidFill>
                  <a:schemeClr val="tx1"/>
                </a:solidFill>
              </a:rPr>
              <a:t>Exames oftalmológicos***</a:t>
            </a:r>
          </a:p>
          <a:p>
            <a:r>
              <a:rPr lang="pt-BR" sz="1300" dirty="0">
                <a:solidFill>
                  <a:schemeClr val="tx1"/>
                </a:solidFill>
              </a:rPr>
              <a:t>-</a:t>
            </a:r>
            <a:r>
              <a:rPr lang="pt-BR" sz="1300" dirty="0" err="1">
                <a:solidFill>
                  <a:schemeClr val="tx1"/>
                </a:solidFill>
              </a:rPr>
              <a:t>Angiofluoresceinografia</a:t>
            </a:r>
            <a:endParaRPr lang="pt-BR" sz="1300" dirty="0">
              <a:solidFill>
                <a:schemeClr val="tx1"/>
              </a:solidFill>
            </a:endParaRPr>
          </a:p>
          <a:p>
            <a:r>
              <a:rPr lang="pt-BR" sz="1300" dirty="0">
                <a:solidFill>
                  <a:schemeClr val="tx1"/>
                </a:solidFill>
              </a:rPr>
              <a:t>- Fotocoagulação à laser</a:t>
            </a:r>
          </a:p>
          <a:p>
            <a:r>
              <a:rPr lang="pt-BR" sz="1300" dirty="0">
                <a:solidFill>
                  <a:schemeClr val="tx1"/>
                </a:solidFill>
              </a:rPr>
              <a:t>- OCT</a:t>
            </a:r>
          </a:p>
          <a:p>
            <a:r>
              <a:rPr lang="pt-BR" sz="1300" dirty="0">
                <a:solidFill>
                  <a:schemeClr val="tx1"/>
                </a:solidFill>
              </a:rPr>
              <a:t>- Injeção </a:t>
            </a:r>
            <a:r>
              <a:rPr lang="pt-BR" sz="1300" dirty="0" err="1">
                <a:solidFill>
                  <a:schemeClr val="tx1"/>
                </a:solidFill>
              </a:rPr>
              <a:t>intra</a:t>
            </a:r>
            <a:r>
              <a:rPr lang="pt-BR" sz="1300" dirty="0">
                <a:solidFill>
                  <a:schemeClr val="tx1"/>
                </a:solidFill>
              </a:rPr>
              <a:t> vítreo</a:t>
            </a:r>
          </a:p>
        </p:txBody>
      </p:sp>
      <p:sp>
        <p:nvSpPr>
          <p:cNvPr id="59" name="Retângulo: Cantos Arredondados 58">
            <a:extLst>
              <a:ext uri="{FF2B5EF4-FFF2-40B4-BE49-F238E27FC236}">
                <a16:creationId xmlns:a16="http://schemas.microsoft.com/office/drawing/2014/main" id="{BE8D15AF-6BC2-4C51-AABA-38F1ADDB0790}"/>
              </a:ext>
            </a:extLst>
          </p:cNvPr>
          <p:cNvSpPr/>
          <p:nvPr/>
        </p:nvSpPr>
        <p:spPr>
          <a:xfrm>
            <a:off x="6355192" y="685765"/>
            <a:ext cx="2764108" cy="63441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Serviço do Pé diabético </a:t>
            </a:r>
          </a:p>
          <a:p>
            <a:pPr algn="ctr"/>
            <a:r>
              <a:rPr lang="pt-BR" sz="1600" dirty="0">
                <a:solidFill>
                  <a:schemeClr val="tx1"/>
                </a:solidFill>
              </a:rPr>
              <a:t>usuário com ulceras ativas </a:t>
            </a:r>
          </a:p>
        </p:txBody>
      </p:sp>
      <p:sp>
        <p:nvSpPr>
          <p:cNvPr id="60" name="CaixaDeTexto 59">
            <a:extLst>
              <a:ext uri="{FF2B5EF4-FFF2-40B4-BE49-F238E27FC236}">
                <a16:creationId xmlns:a16="http://schemas.microsoft.com/office/drawing/2014/main" id="{8866EA8C-507C-4A1C-970F-D7EF25F144B3}"/>
              </a:ext>
            </a:extLst>
          </p:cNvPr>
          <p:cNvSpPr txBox="1"/>
          <p:nvPr/>
        </p:nvSpPr>
        <p:spPr>
          <a:xfrm>
            <a:off x="0" y="6078440"/>
            <a:ext cx="3950953" cy="830997"/>
          </a:xfrm>
          <a:prstGeom prst="rect">
            <a:avLst/>
          </a:prstGeom>
          <a:noFill/>
        </p:spPr>
        <p:txBody>
          <a:bodyPr wrap="square" rtlCol="0">
            <a:spAutoFit/>
          </a:bodyPr>
          <a:lstStyle/>
          <a:p>
            <a:r>
              <a:rPr lang="pt-BR" sz="1200" dirty="0">
                <a:solidFill>
                  <a:srgbClr val="742521"/>
                </a:solidFill>
                <a:latin typeface="Calibri"/>
                <a:cs typeface="Calibri"/>
              </a:rPr>
              <a:t>*Especialidades internas mediante a solicitação de interconsulta de acordo com a necessidade do usuário</a:t>
            </a:r>
          </a:p>
          <a:p>
            <a:r>
              <a:rPr lang="pt-BR" sz="1200" dirty="0">
                <a:solidFill>
                  <a:srgbClr val="742521"/>
                </a:solidFill>
                <a:latin typeface="Calibri"/>
                <a:cs typeface="Calibri"/>
              </a:rPr>
              <a:t>** Realizados a partir da solicitação do cardiologista</a:t>
            </a:r>
          </a:p>
          <a:p>
            <a:r>
              <a:rPr lang="pt-BR" sz="1200" dirty="0">
                <a:solidFill>
                  <a:srgbClr val="742521"/>
                </a:solidFill>
                <a:latin typeface="Calibri"/>
                <a:cs typeface="Calibri"/>
              </a:rPr>
              <a:t>*** Realizados a partir da solicitação do oftalmologista</a:t>
            </a:r>
            <a:endParaRPr lang="pt-BR" sz="1200" dirty="0">
              <a:solidFill>
                <a:srgbClr val="742521"/>
              </a:solidFill>
            </a:endParaRPr>
          </a:p>
        </p:txBody>
      </p:sp>
    </p:spTree>
    <p:extLst>
      <p:ext uri="{BB962C8B-B14F-4D97-AF65-F5344CB8AC3E}">
        <p14:creationId xmlns:p14="http://schemas.microsoft.com/office/powerpoint/2010/main" val="1650733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ector de Seta Reta 24">
            <a:extLst>
              <a:ext uri="{FF2B5EF4-FFF2-40B4-BE49-F238E27FC236}">
                <a16:creationId xmlns:a16="http://schemas.microsoft.com/office/drawing/2014/main" id="{718F1948-4B1E-447D-BB0E-B284DAF5791F}"/>
              </a:ext>
            </a:extLst>
          </p:cNvPr>
          <p:cNvCxnSpPr>
            <a:cxnSpLocks/>
          </p:cNvCxnSpPr>
          <p:nvPr/>
        </p:nvCxnSpPr>
        <p:spPr>
          <a:xfrm>
            <a:off x="9008712" y="5681155"/>
            <a:ext cx="682508" cy="0"/>
          </a:xfrm>
          <a:prstGeom prst="straightConnector1">
            <a:avLst/>
          </a:prstGeom>
          <a:ln w="22225">
            <a:solidFill>
              <a:srgbClr val="742521">
                <a:alpha val="99000"/>
              </a:srgbClr>
            </a:solidFill>
            <a:tailEnd type="triangle"/>
          </a:ln>
        </p:spPr>
        <p:style>
          <a:lnRef idx="1">
            <a:schemeClr val="accent1"/>
          </a:lnRef>
          <a:fillRef idx="0">
            <a:schemeClr val="accent1"/>
          </a:fillRef>
          <a:effectRef idx="0">
            <a:schemeClr val="accent1"/>
          </a:effectRef>
          <a:fontRef idx="minor">
            <a:schemeClr val="tx1"/>
          </a:fontRef>
        </p:style>
      </p:cxnSp>
      <p:sp>
        <p:nvSpPr>
          <p:cNvPr id="30" name="Semicírculo 29">
            <a:extLst>
              <a:ext uri="{FF2B5EF4-FFF2-40B4-BE49-F238E27FC236}">
                <a16:creationId xmlns:a16="http://schemas.microsoft.com/office/drawing/2014/main" id="{BDA14305-DA91-40E4-A24F-D512A23FF0AB}"/>
              </a:ext>
            </a:extLst>
          </p:cNvPr>
          <p:cNvSpPr>
            <a:spLocks noChangeAspect="1"/>
          </p:cNvSpPr>
          <p:nvPr/>
        </p:nvSpPr>
        <p:spPr>
          <a:xfrm rot="8199034">
            <a:off x="3783828" y="685861"/>
            <a:ext cx="5609033" cy="5618397"/>
          </a:xfrm>
          <a:prstGeom prst="blockArc">
            <a:avLst>
              <a:gd name="adj1" fmla="val 4447734"/>
              <a:gd name="adj2" fmla="val 1893968"/>
              <a:gd name="adj3" fmla="val 6526"/>
            </a:avLst>
          </a:prstGeom>
          <a:solidFill>
            <a:srgbClr val="74252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Retângulo: Cantos Arredondados 30">
            <a:extLst>
              <a:ext uri="{FF2B5EF4-FFF2-40B4-BE49-F238E27FC236}">
                <a16:creationId xmlns:a16="http://schemas.microsoft.com/office/drawing/2014/main" id="{AC3C33E3-03C8-4B28-BEB5-97E55A16DE2B}"/>
              </a:ext>
            </a:extLst>
          </p:cNvPr>
          <p:cNvSpPr/>
          <p:nvPr/>
        </p:nvSpPr>
        <p:spPr>
          <a:xfrm>
            <a:off x="5253324" y="6229545"/>
            <a:ext cx="1832380" cy="40046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Enfermeiro</a:t>
            </a:r>
          </a:p>
        </p:txBody>
      </p:sp>
      <p:sp>
        <p:nvSpPr>
          <p:cNvPr id="32" name="Retângulo: Cantos Arredondados 31">
            <a:extLst>
              <a:ext uri="{FF2B5EF4-FFF2-40B4-BE49-F238E27FC236}">
                <a16:creationId xmlns:a16="http://schemas.microsoft.com/office/drawing/2014/main" id="{67A77B87-D0D9-4AD3-831D-A152DA1DD7D4}"/>
              </a:ext>
            </a:extLst>
          </p:cNvPr>
          <p:cNvSpPr/>
          <p:nvPr/>
        </p:nvSpPr>
        <p:spPr>
          <a:xfrm>
            <a:off x="2874533" y="5071865"/>
            <a:ext cx="1896736" cy="36610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Psicólogo</a:t>
            </a:r>
          </a:p>
        </p:txBody>
      </p:sp>
      <p:sp>
        <p:nvSpPr>
          <p:cNvPr id="33" name="Retângulo: Cantos Arredondados 32">
            <a:extLst>
              <a:ext uri="{FF2B5EF4-FFF2-40B4-BE49-F238E27FC236}">
                <a16:creationId xmlns:a16="http://schemas.microsoft.com/office/drawing/2014/main" id="{A8691AEF-88C9-4EB9-80D3-1E935E08A3AC}"/>
              </a:ext>
            </a:extLst>
          </p:cNvPr>
          <p:cNvSpPr/>
          <p:nvPr/>
        </p:nvSpPr>
        <p:spPr>
          <a:xfrm>
            <a:off x="6060283" y="727684"/>
            <a:ext cx="2143834" cy="417811"/>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Assistente</a:t>
            </a:r>
            <a:r>
              <a:rPr lang="pt-BR" sz="1600" baseline="0" dirty="0">
                <a:solidFill>
                  <a:schemeClr val="tx1"/>
                </a:solidFill>
              </a:rPr>
              <a:t> Social</a:t>
            </a:r>
            <a:endParaRPr lang="pt-BR" sz="1600" dirty="0">
              <a:solidFill>
                <a:schemeClr val="tx1"/>
              </a:solidFill>
            </a:endParaRPr>
          </a:p>
        </p:txBody>
      </p:sp>
      <p:sp>
        <p:nvSpPr>
          <p:cNvPr id="34" name="Retângulo: Cantos Arredondados 33">
            <a:extLst>
              <a:ext uri="{FF2B5EF4-FFF2-40B4-BE49-F238E27FC236}">
                <a16:creationId xmlns:a16="http://schemas.microsoft.com/office/drawing/2014/main" id="{92F26580-F411-4F55-AF6F-24AD17A40C6F}"/>
              </a:ext>
            </a:extLst>
          </p:cNvPr>
          <p:cNvSpPr/>
          <p:nvPr/>
        </p:nvSpPr>
        <p:spPr>
          <a:xfrm>
            <a:off x="3680334" y="5651175"/>
            <a:ext cx="1832381" cy="40046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Nutricionista</a:t>
            </a:r>
          </a:p>
        </p:txBody>
      </p:sp>
      <p:sp>
        <p:nvSpPr>
          <p:cNvPr id="35" name="Retângulo: Cantos Arredondados 34">
            <a:extLst>
              <a:ext uri="{FF2B5EF4-FFF2-40B4-BE49-F238E27FC236}">
                <a16:creationId xmlns:a16="http://schemas.microsoft.com/office/drawing/2014/main" id="{B0C8FDD6-2AAF-415A-A138-2CB072CD2493}"/>
              </a:ext>
            </a:extLst>
          </p:cNvPr>
          <p:cNvSpPr/>
          <p:nvPr/>
        </p:nvSpPr>
        <p:spPr>
          <a:xfrm>
            <a:off x="8370030" y="1413726"/>
            <a:ext cx="2027692" cy="44654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Fonoaudiólogo</a:t>
            </a:r>
          </a:p>
        </p:txBody>
      </p:sp>
      <p:sp>
        <p:nvSpPr>
          <p:cNvPr id="41" name="Retângulo: Cantos Arredondados 40">
            <a:extLst>
              <a:ext uri="{FF2B5EF4-FFF2-40B4-BE49-F238E27FC236}">
                <a16:creationId xmlns:a16="http://schemas.microsoft.com/office/drawing/2014/main" id="{3AFBCB4B-4D93-42F1-9A1E-B5B654A8A766}"/>
              </a:ext>
            </a:extLst>
          </p:cNvPr>
          <p:cNvSpPr/>
          <p:nvPr/>
        </p:nvSpPr>
        <p:spPr>
          <a:xfrm>
            <a:off x="9241174" y="3352555"/>
            <a:ext cx="1900328" cy="430367"/>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Fisioterapeuta</a:t>
            </a:r>
          </a:p>
        </p:txBody>
      </p:sp>
      <p:sp>
        <p:nvSpPr>
          <p:cNvPr id="50" name="Elipse 49">
            <a:extLst>
              <a:ext uri="{FF2B5EF4-FFF2-40B4-BE49-F238E27FC236}">
                <a16:creationId xmlns:a16="http://schemas.microsoft.com/office/drawing/2014/main" id="{C855DFBD-14BE-4E8D-BFDE-BA19A6A09983}"/>
              </a:ext>
            </a:extLst>
          </p:cNvPr>
          <p:cNvSpPr>
            <a:spLocks noChangeAspect="1"/>
          </p:cNvSpPr>
          <p:nvPr/>
        </p:nvSpPr>
        <p:spPr>
          <a:xfrm>
            <a:off x="4763252" y="1751778"/>
            <a:ext cx="3541936" cy="3290122"/>
          </a:xfrm>
          <a:prstGeom prst="ellipse">
            <a:avLst/>
          </a:prstGeom>
          <a:solidFill>
            <a:srgbClr val="F8F8FA"/>
          </a:solidFill>
          <a:ln w="34925">
            <a:solidFill>
              <a:srgbClr val="74252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2000" b="1" dirty="0">
                <a:solidFill>
                  <a:srgbClr val="742521"/>
                </a:solidFill>
              </a:rPr>
              <a:t>CICLO DE</a:t>
            </a:r>
          </a:p>
          <a:p>
            <a:pPr algn="ctr"/>
            <a:r>
              <a:rPr lang="pt-BR" sz="2000" b="1" dirty="0">
                <a:solidFill>
                  <a:srgbClr val="742521"/>
                </a:solidFill>
              </a:rPr>
              <a:t>ATENÇÃO CONTÍNUA</a:t>
            </a:r>
            <a:endParaRPr lang="pt-BR" sz="1800" b="1" dirty="0">
              <a:solidFill>
                <a:srgbClr val="742521"/>
              </a:solidFill>
            </a:endParaRPr>
          </a:p>
          <a:p>
            <a:pPr algn="ctr">
              <a:spcBef>
                <a:spcPts val="600"/>
              </a:spcBef>
            </a:pPr>
            <a:r>
              <a:rPr lang="pt-BR" sz="1800" b="1" dirty="0">
                <a:solidFill>
                  <a:srgbClr val="742521"/>
                </a:solidFill>
              </a:rPr>
              <a:t>Atendimentos individuais sequenciais para elaboração do Plano de Cuidados Integrado </a:t>
            </a:r>
          </a:p>
        </p:txBody>
      </p:sp>
      <p:sp>
        <p:nvSpPr>
          <p:cNvPr id="54" name="Título 1">
            <a:extLst>
              <a:ext uri="{FF2B5EF4-FFF2-40B4-BE49-F238E27FC236}">
                <a16:creationId xmlns:a16="http://schemas.microsoft.com/office/drawing/2014/main" id="{2148D43B-4ECA-481C-8A7E-B3E3818B479A}"/>
              </a:ext>
            </a:extLst>
          </p:cNvPr>
          <p:cNvSpPr>
            <a:spLocks noGrp="1"/>
          </p:cNvSpPr>
          <p:nvPr>
            <p:ph type="title"/>
          </p:nvPr>
        </p:nvSpPr>
        <p:spPr>
          <a:xfrm>
            <a:off x="7726437" y="232374"/>
            <a:ext cx="4368735" cy="582167"/>
          </a:xfrm>
        </p:spPr>
        <p:txBody>
          <a:bodyPr>
            <a:noAutofit/>
          </a:bodyPr>
          <a:lstStyle/>
          <a:p>
            <a:pPr algn="r"/>
            <a:r>
              <a:rPr lang="pt-BR" sz="2200" dirty="0"/>
              <a:t>Linha de cuidado à Pessoa Idosa</a:t>
            </a:r>
          </a:p>
        </p:txBody>
      </p:sp>
      <p:sp>
        <p:nvSpPr>
          <p:cNvPr id="48" name="Retângulo: Cantos Arredondados 47">
            <a:extLst>
              <a:ext uri="{FF2B5EF4-FFF2-40B4-BE49-F238E27FC236}">
                <a16:creationId xmlns:a16="http://schemas.microsoft.com/office/drawing/2014/main" id="{2F8BD410-F074-43D9-9E46-6372CF55878E}"/>
              </a:ext>
            </a:extLst>
          </p:cNvPr>
          <p:cNvSpPr/>
          <p:nvPr/>
        </p:nvSpPr>
        <p:spPr>
          <a:xfrm>
            <a:off x="2005858" y="3190632"/>
            <a:ext cx="2396150" cy="104492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2000" b="1" dirty="0">
                <a:solidFill>
                  <a:schemeClr val="tx1"/>
                </a:solidFill>
              </a:rPr>
              <a:t>PONTO DE APOIO</a:t>
            </a:r>
          </a:p>
          <a:p>
            <a:pPr algn="ctr">
              <a:spcBef>
                <a:spcPts val="600"/>
              </a:spcBef>
            </a:pPr>
            <a:r>
              <a:rPr lang="pt-BR" sz="1400" b="1" dirty="0">
                <a:solidFill>
                  <a:schemeClr val="tx1"/>
                </a:solidFill>
              </a:rPr>
              <a:t>O ENFERMEIRO coordenador do ciclo de atenção contínua</a:t>
            </a:r>
            <a:endParaRPr lang="pt-BR" sz="1300" b="1" dirty="0">
              <a:solidFill>
                <a:schemeClr val="tx1"/>
              </a:solidFill>
            </a:endParaRPr>
          </a:p>
        </p:txBody>
      </p:sp>
      <p:sp>
        <p:nvSpPr>
          <p:cNvPr id="8" name="Seta: para Baixo 7">
            <a:extLst>
              <a:ext uri="{FF2B5EF4-FFF2-40B4-BE49-F238E27FC236}">
                <a16:creationId xmlns:a16="http://schemas.microsoft.com/office/drawing/2014/main" id="{BF983F5E-BA96-4229-B191-A77431B2C2ED}"/>
              </a:ext>
            </a:extLst>
          </p:cNvPr>
          <p:cNvSpPr/>
          <p:nvPr/>
        </p:nvSpPr>
        <p:spPr>
          <a:xfrm rot="1406106">
            <a:off x="3697171" y="2053638"/>
            <a:ext cx="721674" cy="1118865"/>
          </a:xfrm>
          <a:prstGeom prst="downArrow">
            <a:avLst/>
          </a:prstGeom>
          <a:solidFill>
            <a:srgbClr val="742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Cantos Arredondados 50">
            <a:extLst>
              <a:ext uri="{FF2B5EF4-FFF2-40B4-BE49-F238E27FC236}">
                <a16:creationId xmlns:a16="http://schemas.microsoft.com/office/drawing/2014/main" id="{DBE6310F-33C3-4D6D-A1C8-07AFD407667D}"/>
              </a:ext>
            </a:extLst>
          </p:cNvPr>
          <p:cNvSpPr/>
          <p:nvPr/>
        </p:nvSpPr>
        <p:spPr>
          <a:xfrm>
            <a:off x="2393966" y="1170871"/>
            <a:ext cx="2503549" cy="1183453"/>
          </a:xfrm>
          <a:prstGeom prst="roundRect">
            <a:avLst/>
          </a:prstGeom>
          <a:solidFill>
            <a:srgbClr val="F7B59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A EQUIPE discute o caso </a:t>
            </a:r>
          </a:p>
          <a:p>
            <a:pPr algn="ctr"/>
            <a:r>
              <a:rPr lang="pt-BR" sz="1600" dirty="0">
                <a:solidFill>
                  <a:schemeClr val="tx1"/>
                </a:solidFill>
              </a:rPr>
              <a:t>para elaboração do </a:t>
            </a:r>
          </a:p>
          <a:p>
            <a:pPr algn="ctr"/>
            <a:r>
              <a:rPr lang="pt-BR" sz="1800" dirty="0">
                <a:solidFill>
                  <a:schemeClr val="tx1"/>
                </a:solidFill>
              </a:rPr>
              <a:t>PLANO DE CUIDADOS</a:t>
            </a:r>
          </a:p>
          <a:p>
            <a:pPr algn="ctr"/>
            <a:r>
              <a:rPr lang="pt-BR" sz="1800" dirty="0">
                <a:solidFill>
                  <a:schemeClr val="tx1"/>
                </a:solidFill>
              </a:rPr>
              <a:t>INTEGRADO</a:t>
            </a:r>
          </a:p>
        </p:txBody>
      </p:sp>
      <p:sp>
        <p:nvSpPr>
          <p:cNvPr id="23" name="Retângulo: Cantos Arredondados 22">
            <a:extLst>
              <a:ext uri="{FF2B5EF4-FFF2-40B4-BE49-F238E27FC236}">
                <a16:creationId xmlns:a16="http://schemas.microsoft.com/office/drawing/2014/main" id="{327E6CE4-84C8-42F0-9815-EAD88066ABC6}"/>
              </a:ext>
            </a:extLst>
          </p:cNvPr>
          <p:cNvSpPr/>
          <p:nvPr/>
        </p:nvSpPr>
        <p:spPr>
          <a:xfrm>
            <a:off x="7353174" y="5462138"/>
            <a:ext cx="1832380" cy="44356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Geriatra</a:t>
            </a:r>
          </a:p>
        </p:txBody>
      </p:sp>
      <p:sp>
        <p:nvSpPr>
          <p:cNvPr id="24" name="Retângulo: Cantos Arredondados 23">
            <a:extLst>
              <a:ext uri="{FF2B5EF4-FFF2-40B4-BE49-F238E27FC236}">
                <a16:creationId xmlns:a16="http://schemas.microsoft.com/office/drawing/2014/main" id="{9E132946-356E-4708-AE92-521D62998130}"/>
              </a:ext>
            </a:extLst>
          </p:cNvPr>
          <p:cNvSpPr/>
          <p:nvPr/>
        </p:nvSpPr>
        <p:spPr>
          <a:xfrm>
            <a:off x="9718438" y="5055634"/>
            <a:ext cx="2254523" cy="1251041"/>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t-BR" sz="1600" dirty="0">
              <a:solidFill>
                <a:schemeClr val="tx1"/>
              </a:solidFill>
            </a:endParaRPr>
          </a:p>
          <a:p>
            <a:endParaRPr lang="pt-BR" sz="1600" dirty="0">
              <a:solidFill>
                <a:schemeClr val="tx1"/>
              </a:solidFill>
            </a:endParaRPr>
          </a:p>
          <a:p>
            <a:r>
              <a:rPr lang="pt-BR" sz="1400" dirty="0">
                <a:solidFill>
                  <a:schemeClr val="tx1"/>
                </a:solidFill>
              </a:rPr>
              <a:t>Exames complementares: *</a:t>
            </a:r>
          </a:p>
          <a:p>
            <a:pPr marL="171450" indent="-171450">
              <a:buFontTx/>
              <a:buChar char="-"/>
            </a:pPr>
            <a:r>
              <a:rPr lang="pt-BR" sz="1400" dirty="0">
                <a:solidFill>
                  <a:schemeClr val="tx1"/>
                </a:solidFill>
              </a:rPr>
              <a:t>Densitometria óssea</a:t>
            </a:r>
          </a:p>
          <a:p>
            <a:pPr marL="171450" indent="-171450">
              <a:buFontTx/>
              <a:buChar char="-"/>
            </a:pPr>
            <a:r>
              <a:rPr lang="pt-BR" sz="1400" dirty="0">
                <a:solidFill>
                  <a:schemeClr val="tx1"/>
                </a:solidFill>
              </a:rPr>
              <a:t>TC Crânio</a:t>
            </a:r>
          </a:p>
          <a:p>
            <a:pPr marL="171450" indent="-171450">
              <a:buFontTx/>
              <a:buChar char="-"/>
            </a:pPr>
            <a:r>
              <a:rPr lang="pt-BR" sz="1400" dirty="0">
                <a:solidFill>
                  <a:schemeClr val="tx1"/>
                </a:solidFill>
              </a:rPr>
              <a:t>ECG</a:t>
            </a:r>
          </a:p>
          <a:p>
            <a:pPr marL="171450" indent="-171450">
              <a:buFontTx/>
              <a:buChar char="-"/>
            </a:pPr>
            <a:r>
              <a:rPr lang="pt-BR" sz="1400" dirty="0">
                <a:solidFill>
                  <a:schemeClr val="tx1"/>
                </a:solidFill>
              </a:rPr>
              <a:t>Ultrassom abdominal</a:t>
            </a:r>
          </a:p>
          <a:p>
            <a:r>
              <a:rPr lang="pt-BR" sz="1200" dirty="0">
                <a:solidFill>
                  <a:schemeClr val="tx1"/>
                </a:solidFill>
              </a:rPr>
              <a:t>-</a:t>
            </a:r>
            <a:endParaRPr lang="pt-BR" sz="1600" dirty="0">
              <a:solidFill>
                <a:schemeClr val="tx1"/>
              </a:solidFill>
            </a:endParaRPr>
          </a:p>
          <a:p>
            <a:pPr algn="ctr"/>
            <a:endParaRPr lang="pt-BR" sz="1600" dirty="0">
              <a:solidFill>
                <a:schemeClr val="tx1"/>
              </a:solidFill>
            </a:endParaRPr>
          </a:p>
        </p:txBody>
      </p:sp>
      <p:sp>
        <p:nvSpPr>
          <p:cNvPr id="26" name="Retângulo: Cantos Arredondados 25">
            <a:extLst>
              <a:ext uri="{FF2B5EF4-FFF2-40B4-BE49-F238E27FC236}">
                <a16:creationId xmlns:a16="http://schemas.microsoft.com/office/drawing/2014/main" id="{0115C76D-7AF5-4E3F-BA88-EA1B67A57432}"/>
              </a:ext>
            </a:extLst>
          </p:cNvPr>
          <p:cNvSpPr/>
          <p:nvPr/>
        </p:nvSpPr>
        <p:spPr>
          <a:xfrm>
            <a:off x="8945371" y="4213222"/>
            <a:ext cx="1900328" cy="39954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Farmacêutico Clínico</a:t>
            </a:r>
          </a:p>
        </p:txBody>
      </p:sp>
      <p:sp>
        <p:nvSpPr>
          <p:cNvPr id="27" name="Retângulo: Cantos Arredondados 26">
            <a:extLst>
              <a:ext uri="{FF2B5EF4-FFF2-40B4-BE49-F238E27FC236}">
                <a16:creationId xmlns:a16="http://schemas.microsoft.com/office/drawing/2014/main" id="{B4352A7E-D2B6-4E2D-833A-5D5A69B51AB0}"/>
              </a:ext>
            </a:extLst>
          </p:cNvPr>
          <p:cNvSpPr/>
          <p:nvPr/>
        </p:nvSpPr>
        <p:spPr>
          <a:xfrm>
            <a:off x="9049651" y="2250355"/>
            <a:ext cx="1658128" cy="51470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Profissional de Educação Física</a:t>
            </a:r>
          </a:p>
        </p:txBody>
      </p:sp>
    </p:spTree>
    <p:extLst>
      <p:ext uri="{BB962C8B-B14F-4D97-AF65-F5344CB8AC3E}">
        <p14:creationId xmlns:p14="http://schemas.microsoft.com/office/powerpoint/2010/main" val="4196790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emicírculo 29">
            <a:extLst>
              <a:ext uri="{FF2B5EF4-FFF2-40B4-BE49-F238E27FC236}">
                <a16:creationId xmlns:a16="http://schemas.microsoft.com/office/drawing/2014/main" id="{BDA14305-DA91-40E4-A24F-D512A23FF0AB}"/>
              </a:ext>
            </a:extLst>
          </p:cNvPr>
          <p:cNvSpPr>
            <a:spLocks noChangeAspect="1"/>
          </p:cNvSpPr>
          <p:nvPr/>
        </p:nvSpPr>
        <p:spPr>
          <a:xfrm rot="8199034">
            <a:off x="3852068" y="685861"/>
            <a:ext cx="5609033" cy="5618397"/>
          </a:xfrm>
          <a:prstGeom prst="blockArc">
            <a:avLst>
              <a:gd name="adj1" fmla="val 4447734"/>
              <a:gd name="adj2" fmla="val 1893968"/>
              <a:gd name="adj3" fmla="val 6526"/>
            </a:avLst>
          </a:prstGeom>
          <a:solidFill>
            <a:srgbClr val="74252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Retângulo: Cantos Arredondados 30">
            <a:extLst>
              <a:ext uri="{FF2B5EF4-FFF2-40B4-BE49-F238E27FC236}">
                <a16:creationId xmlns:a16="http://schemas.microsoft.com/office/drawing/2014/main" id="{AC3C33E3-03C8-4B28-BEB5-97E55A16DE2B}"/>
              </a:ext>
            </a:extLst>
          </p:cNvPr>
          <p:cNvSpPr/>
          <p:nvPr/>
        </p:nvSpPr>
        <p:spPr>
          <a:xfrm>
            <a:off x="5321564" y="6229545"/>
            <a:ext cx="1832380" cy="40046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Enfermeiro</a:t>
            </a:r>
          </a:p>
        </p:txBody>
      </p:sp>
      <p:sp>
        <p:nvSpPr>
          <p:cNvPr id="32" name="Retângulo: Cantos Arredondados 31">
            <a:extLst>
              <a:ext uri="{FF2B5EF4-FFF2-40B4-BE49-F238E27FC236}">
                <a16:creationId xmlns:a16="http://schemas.microsoft.com/office/drawing/2014/main" id="{67A77B87-D0D9-4AD3-831D-A152DA1DD7D4}"/>
              </a:ext>
            </a:extLst>
          </p:cNvPr>
          <p:cNvSpPr/>
          <p:nvPr/>
        </p:nvSpPr>
        <p:spPr>
          <a:xfrm>
            <a:off x="2942773" y="5071865"/>
            <a:ext cx="1896736" cy="36610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Psicólogo</a:t>
            </a:r>
          </a:p>
        </p:txBody>
      </p:sp>
      <p:sp>
        <p:nvSpPr>
          <p:cNvPr id="33" name="Retângulo: Cantos Arredondados 32">
            <a:extLst>
              <a:ext uri="{FF2B5EF4-FFF2-40B4-BE49-F238E27FC236}">
                <a16:creationId xmlns:a16="http://schemas.microsoft.com/office/drawing/2014/main" id="{A8691AEF-88C9-4EB9-80D3-1E935E08A3AC}"/>
              </a:ext>
            </a:extLst>
          </p:cNvPr>
          <p:cNvSpPr/>
          <p:nvPr/>
        </p:nvSpPr>
        <p:spPr>
          <a:xfrm>
            <a:off x="5651196" y="627301"/>
            <a:ext cx="2143834" cy="417811"/>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Assistente</a:t>
            </a:r>
            <a:r>
              <a:rPr lang="pt-BR" sz="1600" baseline="0" dirty="0">
                <a:solidFill>
                  <a:schemeClr val="tx1"/>
                </a:solidFill>
              </a:rPr>
              <a:t> Social</a:t>
            </a:r>
            <a:endParaRPr lang="pt-BR" sz="1600" dirty="0">
              <a:solidFill>
                <a:schemeClr val="tx1"/>
              </a:solidFill>
            </a:endParaRPr>
          </a:p>
        </p:txBody>
      </p:sp>
      <p:sp>
        <p:nvSpPr>
          <p:cNvPr id="34" name="Retângulo: Cantos Arredondados 33">
            <a:extLst>
              <a:ext uri="{FF2B5EF4-FFF2-40B4-BE49-F238E27FC236}">
                <a16:creationId xmlns:a16="http://schemas.microsoft.com/office/drawing/2014/main" id="{92F26580-F411-4F55-AF6F-24AD17A40C6F}"/>
              </a:ext>
            </a:extLst>
          </p:cNvPr>
          <p:cNvSpPr/>
          <p:nvPr/>
        </p:nvSpPr>
        <p:spPr>
          <a:xfrm>
            <a:off x="3748574" y="5651175"/>
            <a:ext cx="1832381" cy="40046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Nutricionista</a:t>
            </a:r>
          </a:p>
        </p:txBody>
      </p:sp>
      <p:sp>
        <p:nvSpPr>
          <p:cNvPr id="50" name="Elipse 49">
            <a:extLst>
              <a:ext uri="{FF2B5EF4-FFF2-40B4-BE49-F238E27FC236}">
                <a16:creationId xmlns:a16="http://schemas.microsoft.com/office/drawing/2014/main" id="{C855DFBD-14BE-4E8D-BFDE-BA19A6A09983}"/>
              </a:ext>
            </a:extLst>
          </p:cNvPr>
          <p:cNvSpPr>
            <a:spLocks noChangeAspect="1"/>
          </p:cNvSpPr>
          <p:nvPr/>
        </p:nvSpPr>
        <p:spPr>
          <a:xfrm>
            <a:off x="4831492" y="1751778"/>
            <a:ext cx="3541936" cy="3290122"/>
          </a:xfrm>
          <a:prstGeom prst="ellipse">
            <a:avLst/>
          </a:prstGeom>
          <a:solidFill>
            <a:srgbClr val="F8F8FA"/>
          </a:solidFill>
          <a:ln w="34925">
            <a:solidFill>
              <a:srgbClr val="74252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2000" b="1" dirty="0">
                <a:solidFill>
                  <a:srgbClr val="742521"/>
                </a:solidFill>
              </a:rPr>
              <a:t>CICLO DE</a:t>
            </a:r>
          </a:p>
          <a:p>
            <a:pPr algn="ctr"/>
            <a:r>
              <a:rPr lang="pt-BR" sz="2000" b="1" dirty="0">
                <a:solidFill>
                  <a:srgbClr val="742521"/>
                </a:solidFill>
              </a:rPr>
              <a:t>ATENÇÃO CONTÍNUA</a:t>
            </a:r>
            <a:endParaRPr lang="pt-BR" sz="1800" b="1" dirty="0">
              <a:solidFill>
                <a:srgbClr val="742521"/>
              </a:solidFill>
            </a:endParaRPr>
          </a:p>
          <a:p>
            <a:pPr algn="ctr">
              <a:spcBef>
                <a:spcPts val="600"/>
              </a:spcBef>
            </a:pPr>
            <a:r>
              <a:rPr lang="pt-BR" sz="1800" b="1" dirty="0">
                <a:solidFill>
                  <a:srgbClr val="742521"/>
                </a:solidFill>
              </a:rPr>
              <a:t>Atendimentos individuais sequenciais para elaboração do Plano de Cuidados Integrado </a:t>
            </a:r>
          </a:p>
        </p:txBody>
      </p:sp>
      <p:sp>
        <p:nvSpPr>
          <p:cNvPr id="54" name="Título 1">
            <a:extLst>
              <a:ext uri="{FF2B5EF4-FFF2-40B4-BE49-F238E27FC236}">
                <a16:creationId xmlns:a16="http://schemas.microsoft.com/office/drawing/2014/main" id="{2148D43B-4ECA-481C-8A7E-B3E3818B479A}"/>
              </a:ext>
            </a:extLst>
          </p:cNvPr>
          <p:cNvSpPr>
            <a:spLocks noGrp="1"/>
          </p:cNvSpPr>
          <p:nvPr>
            <p:ph type="title"/>
          </p:nvPr>
        </p:nvSpPr>
        <p:spPr>
          <a:xfrm>
            <a:off x="5808079" y="336217"/>
            <a:ext cx="6383921" cy="582167"/>
          </a:xfrm>
        </p:spPr>
        <p:txBody>
          <a:bodyPr>
            <a:noAutofit/>
          </a:bodyPr>
          <a:lstStyle/>
          <a:p>
            <a:pPr algn="r"/>
            <a:r>
              <a:rPr lang="pt-BR" sz="2200" dirty="0"/>
              <a:t>Linha de cuidado à Saúde da Mulher no rastreamento do Câncer de Colo de Útero e Mama </a:t>
            </a:r>
          </a:p>
        </p:txBody>
      </p:sp>
      <p:sp>
        <p:nvSpPr>
          <p:cNvPr id="48" name="Retângulo: Cantos Arredondados 47">
            <a:extLst>
              <a:ext uri="{FF2B5EF4-FFF2-40B4-BE49-F238E27FC236}">
                <a16:creationId xmlns:a16="http://schemas.microsoft.com/office/drawing/2014/main" id="{2F8BD410-F074-43D9-9E46-6372CF55878E}"/>
              </a:ext>
            </a:extLst>
          </p:cNvPr>
          <p:cNvSpPr/>
          <p:nvPr/>
        </p:nvSpPr>
        <p:spPr>
          <a:xfrm>
            <a:off x="2386212" y="3267122"/>
            <a:ext cx="2084035" cy="96843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2000" b="1" dirty="0">
                <a:solidFill>
                  <a:schemeClr val="tx1"/>
                </a:solidFill>
              </a:rPr>
              <a:t>PONTO DE APOIO</a:t>
            </a:r>
          </a:p>
          <a:p>
            <a:pPr algn="ctr">
              <a:spcBef>
                <a:spcPts val="600"/>
              </a:spcBef>
            </a:pPr>
            <a:r>
              <a:rPr lang="pt-BR" sz="1400" b="1" dirty="0">
                <a:solidFill>
                  <a:schemeClr val="tx1"/>
                </a:solidFill>
              </a:rPr>
              <a:t>O ENFERMEIRO coordenador do ciclo de atenção contínua</a:t>
            </a:r>
            <a:endParaRPr lang="pt-BR" sz="1300" b="1" dirty="0">
              <a:solidFill>
                <a:schemeClr val="tx1"/>
              </a:solidFill>
            </a:endParaRPr>
          </a:p>
        </p:txBody>
      </p:sp>
      <p:sp>
        <p:nvSpPr>
          <p:cNvPr id="8" name="Seta: para Baixo 7">
            <a:extLst>
              <a:ext uri="{FF2B5EF4-FFF2-40B4-BE49-F238E27FC236}">
                <a16:creationId xmlns:a16="http://schemas.microsoft.com/office/drawing/2014/main" id="{BF983F5E-BA96-4229-B191-A77431B2C2ED}"/>
              </a:ext>
            </a:extLst>
          </p:cNvPr>
          <p:cNvSpPr/>
          <p:nvPr/>
        </p:nvSpPr>
        <p:spPr>
          <a:xfrm rot="1406106">
            <a:off x="3765411" y="2053638"/>
            <a:ext cx="721674" cy="1118865"/>
          </a:xfrm>
          <a:prstGeom prst="downArrow">
            <a:avLst/>
          </a:prstGeom>
          <a:solidFill>
            <a:srgbClr val="742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Cantos Arredondados 50">
            <a:extLst>
              <a:ext uri="{FF2B5EF4-FFF2-40B4-BE49-F238E27FC236}">
                <a16:creationId xmlns:a16="http://schemas.microsoft.com/office/drawing/2014/main" id="{DBE6310F-33C3-4D6D-A1C8-07AFD407667D}"/>
              </a:ext>
            </a:extLst>
          </p:cNvPr>
          <p:cNvSpPr/>
          <p:nvPr/>
        </p:nvSpPr>
        <p:spPr>
          <a:xfrm>
            <a:off x="2592521" y="1322745"/>
            <a:ext cx="2373234" cy="1031579"/>
          </a:xfrm>
          <a:prstGeom prst="roundRect">
            <a:avLst/>
          </a:prstGeom>
          <a:solidFill>
            <a:srgbClr val="F7B59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A EQUIPE discute o caso </a:t>
            </a:r>
          </a:p>
          <a:p>
            <a:pPr algn="ctr"/>
            <a:r>
              <a:rPr lang="pt-BR" sz="1600" dirty="0">
                <a:solidFill>
                  <a:schemeClr val="tx1"/>
                </a:solidFill>
              </a:rPr>
              <a:t>para elaboração do </a:t>
            </a:r>
          </a:p>
          <a:p>
            <a:pPr algn="ctr"/>
            <a:r>
              <a:rPr lang="pt-BR" sz="1800" dirty="0">
                <a:solidFill>
                  <a:schemeClr val="tx1"/>
                </a:solidFill>
              </a:rPr>
              <a:t>PLANO DE CUIDADOS</a:t>
            </a:r>
          </a:p>
          <a:p>
            <a:pPr algn="ctr"/>
            <a:r>
              <a:rPr lang="pt-BR" sz="1800" dirty="0">
                <a:solidFill>
                  <a:schemeClr val="tx1"/>
                </a:solidFill>
              </a:rPr>
              <a:t>INTEGRADO</a:t>
            </a:r>
          </a:p>
        </p:txBody>
      </p:sp>
      <p:sp>
        <p:nvSpPr>
          <p:cNvPr id="19" name="Retângulo: Cantos Arredondados 18">
            <a:extLst>
              <a:ext uri="{FF2B5EF4-FFF2-40B4-BE49-F238E27FC236}">
                <a16:creationId xmlns:a16="http://schemas.microsoft.com/office/drawing/2014/main" id="{FC3A0BA8-1ED6-43DE-971E-49B7A8F351E9}"/>
              </a:ext>
            </a:extLst>
          </p:cNvPr>
          <p:cNvSpPr/>
          <p:nvPr/>
        </p:nvSpPr>
        <p:spPr>
          <a:xfrm>
            <a:off x="8213689" y="4491245"/>
            <a:ext cx="2450246" cy="45994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Ginecologista Obstetra </a:t>
            </a:r>
          </a:p>
        </p:txBody>
      </p:sp>
      <p:sp>
        <p:nvSpPr>
          <p:cNvPr id="20" name="Retângulo: Cantos Arredondados 19">
            <a:extLst>
              <a:ext uri="{FF2B5EF4-FFF2-40B4-BE49-F238E27FC236}">
                <a16:creationId xmlns:a16="http://schemas.microsoft.com/office/drawing/2014/main" id="{9541E533-7CE0-405E-B353-05AD4458FA6A}"/>
              </a:ext>
            </a:extLst>
          </p:cNvPr>
          <p:cNvSpPr/>
          <p:nvPr/>
        </p:nvSpPr>
        <p:spPr>
          <a:xfrm>
            <a:off x="7876918" y="5318318"/>
            <a:ext cx="2743229" cy="141027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t-BR" sz="1600" dirty="0">
              <a:solidFill>
                <a:schemeClr val="tx1"/>
              </a:solidFill>
            </a:endParaRPr>
          </a:p>
          <a:p>
            <a:r>
              <a:rPr lang="pt-BR" sz="1400" dirty="0">
                <a:solidFill>
                  <a:schemeClr val="tx1"/>
                </a:solidFill>
              </a:rPr>
              <a:t>Exames e Procedimentos</a:t>
            </a:r>
          </a:p>
          <a:p>
            <a:r>
              <a:rPr lang="pt-BR" sz="1400" dirty="0">
                <a:solidFill>
                  <a:schemeClr val="tx1"/>
                </a:solidFill>
              </a:rPr>
              <a:t>- Ultrassom pélvico e Endovaginal</a:t>
            </a:r>
          </a:p>
          <a:p>
            <a:r>
              <a:rPr lang="pt-BR" sz="1400" dirty="0">
                <a:solidFill>
                  <a:schemeClr val="tx1"/>
                </a:solidFill>
              </a:rPr>
              <a:t>-Colposcopia</a:t>
            </a:r>
          </a:p>
          <a:p>
            <a:r>
              <a:rPr lang="pt-BR" sz="1400" dirty="0">
                <a:solidFill>
                  <a:schemeClr val="tx1"/>
                </a:solidFill>
              </a:rPr>
              <a:t>-Biopsia</a:t>
            </a:r>
          </a:p>
          <a:p>
            <a:r>
              <a:rPr lang="pt-BR" sz="1400" dirty="0">
                <a:solidFill>
                  <a:schemeClr val="tx1"/>
                </a:solidFill>
              </a:rPr>
              <a:t>-Eletrocauterização</a:t>
            </a:r>
          </a:p>
          <a:p>
            <a:r>
              <a:rPr lang="pt-BR" sz="1400" dirty="0">
                <a:solidFill>
                  <a:schemeClr val="tx1"/>
                </a:solidFill>
              </a:rPr>
              <a:t>- CAF/EZT</a:t>
            </a:r>
          </a:p>
          <a:p>
            <a:pPr marL="171450" indent="-171450">
              <a:buFontTx/>
              <a:buChar char="-"/>
            </a:pPr>
            <a:endParaRPr lang="pt-BR" sz="1200" dirty="0">
              <a:solidFill>
                <a:schemeClr val="tx1"/>
              </a:solidFill>
            </a:endParaRPr>
          </a:p>
        </p:txBody>
      </p:sp>
      <p:cxnSp>
        <p:nvCxnSpPr>
          <p:cNvPr id="21" name="Conector de Seta Reta 20">
            <a:extLst>
              <a:ext uri="{FF2B5EF4-FFF2-40B4-BE49-F238E27FC236}">
                <a16:creationId xmlns:a16="http://schemas.microsoft.com/office/drawing/2014/main" id="{36D8031D-6E3C-4C41-AF59-490168252472}"/>
              </a:ext>
            </a:extLst>
          </p:cNvPr>
          <p:cNvCxnSpPr>
            <a:cxnSpLocks/>
          </p:cNvCxnSpPr>
          <p:nvPr/>
        </p:nvCxnSpPr>
        <p:spPr>
          <a:xfrm>
            <a:off x="9158260" y="4965056"/>
            <a:ext cx="0" cy="359617"/>
          </a:xfrm>
          <a:prstGeom prst="straightConnector1">
            <a:avLst/>
          </a:prstGeom>
          <a:ln w="22225">
            <a:solidFill>
              <a:srgbClr val="742521"/>
            </a:solidFill>
            <a:tailEnd type="triangle"/>
          </a:ln>
        </p:spPr>
        <p:style>
          <a:lnRef idx="1">
            <a:schemeClr val="accent1"/>
          </a:lnRef>
          <a:fillRef idx="0">
            <a:schemeClr val="accent1"/>
          </a:fillRef>
          <a:effectRef idx="0">
            <a:schemeClr val="accent1"/>
          </a:effectRef>
          <a:fontRef idx="minor">
            <a:schemeClr val="tx1"/>
          </a:fontRef>
        </p:style>
      </p:cxnSp>
      <p:sp>
        <p:nvSpPr>
          <p:cNvPr id="22" name="Retângulo: Cantos Arredondados 21">
            <a:extLst>
              <a:ext uri="{FF2B5EF4-FFF2-40B4-BE49-F238E27FC236}">
                <a16:creationId xmlns:a16="http://schemas.microsoft.com/office/drawing/2014/main" id="{E4D693F1-AA92-409D-906E-98E6946A9D87}"/>
              </a:ext>
            </a:extLst>
          </p:cNvPr>
          <p:cNvSpPr/>
          <p:nvPr/>
        </p:nvSpPr>
        <p:spPr>
          <a:xfrm>
            <a:off x="8565588" y="1797909"/>
            <a:ext cx="2367735" cy="494777"/>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Mastologista</a:t>
            </a:r>
          </a:p>
        </p:txBody>
      </p:sp>
      <p:sp>
        <p:nvSpPr>
          <p:cNvPr id="28" name="Retângulo: Cantos Arredondados 27">
            <a:extLst>
              <a:ext uri="{FF2B5EF4-FFF2-40B4-BE49-F238E27FC236}">
                <a16:creationId xmlns:a16="http://schemas.microsoft.com/office/drawing/2014/main" id="{4DF214A2-9439-44F9-9E92-65BEE4D9211F}"/>
              </a:ext>
            </a:extLst>
          </p:cNvPr>
          <p:cNvSpPr/>
          <p:nvPr/>
        </p:nvSpPr>
        <p:spPr>
          <a:xfrm>
            <a:off x="9269870" y="2569518"/>
            <a:ext cx="2238324" cy="137289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pt-BR" sz="1400" dirty="0">
                <a:solidFill>
                  <a:schemeClr val="tx1"/>
                </a:solidFill>
              </a:rPr>
              <a:t>Exames e Procedimentos</a:t>
            </a:r>
          </a:p>
          <a:p>
            <a:r>
              <a:rPr lang="pt-BR" sz="1400" dirty="0">
                <a:solidFill>
                  <a:schemeClr val="tx1"/>
                </a:solidFill>
              </a:rPr>
              <a:t>- Mamografia</a:t>
            </a:r>
          </a:p>
          <a:p>
            <a:r>
              <a:rPr lang="pt-BR" sz="1400" dirty="0">
                <a:solidFill>
                  <a:schemeClr val="tx1"/>
                </a:solidFill>
              </a:rPr>
              <a:t>- Ultrassom de mamas</a:t>
            </a:r>
          </a:p>
          <a:p>
            <a:r>
              <a:rPr lang="pt-BR" sz="1400" dirty="0">
                <a:solidFill>
                  <a:schemeClr val="tx1"/>
                </a:solidFill>
              </a:rPr>
              <a:t>- PAAF</a:t>
            </a:r>
          </a:p>
          <a:p>
            <a:r>
              <a:rPr lang="pt-BR" sz="1400" dirty="0">
                <a:solidFill>
                  <a:schemeClr val="tx1"/>
                </a:solidFill>
              </a:rPr>
              <a:t>--Core-biopsy</a:t>
            </a:r>
          </a:p>
          <a:p>
            <a:r>
              <a:rPr lang="pt-BR" sz="1400" dirty="0">
                <a:solidFill>
                  <a:schemeClr val="tx1"/>
                </a:solidFill>
              </a:rPr>
              <a:t>- Exérese de nódulos</a:t>
            </a:r>
            <a:endParaRPr lang="pt-BR" dirty="0">
              <a:solidFill>
                <a:schemeClr val="tx1"/>
              </a:solidFill>
            </a:endParaRPr>
          </a:p>
        </p:txBody>
      </p:sp>
      <p:cxnSp>
        <p:nvCxnSpPr>
          <p:cNvPr id="29" name="Conector de Seta Reta 28">
            <a:extLst>
              <a:ext uri="{FF2B5EF4-FFF2-40B4-BE49-F238E27FC236}">
                <a16:creationId xmlns:a16="http://schemas.microsoft.com/office/drawing/2014/main" id="{508E3B29-7C42-471E-8BAD-401DD41B2E7E}"/>
              </a:ext>
            </a:extLst>
          </p:cNvPr>
          <p:cNvCxnSpPr>
            <a:cxnSpLocks/>
          </p:cNvCxnSpPr>
          <p:nvPr/>
        </p:nvCxnSpPr>
        <p:spPr>
          <a:xfrm>
            <a:off x="9834250" y="2233230"/>
            <a:ext cx="0" cy="35961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6" name="Retângulo: Cantos Arredondados 35">
            <a:extLst>
              <a:ext uri="{FF2B5EF4-FFF2-40B4-BE49-F238E27FC236}">
                <a16:creationId xmlns:a16="http://schemas.microsoft.com/office/drawing/2014/main" id="{4F3DCF08-2BEC-46E4-A9CC-D482652CD7C1}"/>
              </a:ext>
            </a:extLst>
          </p:cNvPr>
          <p:cNvSpPr/>
          <p:nvPr/>
        </p:nvSpPr>
        <p:spPr>
          <a:xfrm>
            <a:off x="7934426" y="1128851"/>
            <a:ext cx="1997751" cy="469043"/>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Fisioterapeuta</a:t>
            </a:r>
          </a:p>
        </p:txBody>
      </p:sp>
    </p:spTree>
    <p:extLst>
      <p:ext uri="{BB962C8B-B14F-4D97-AF65-F5344CB8AC3E}">
        <p14:creationId xmlns:p14="http://schemas.microsoft.com/office/powerpoint/2010/main" val="185211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EC8AFA4-C92E-4675-9886-03CA33B7AE4F}"/>
              </a:ext>
            </a:extLst>
          </p:cNvPr>
          <p:cNvSpPr/>
          <p:nvPr/>
        </p:nvSpPr>
        <p:spPr>
          <a:xfrm>
            <a:off x="-2408238" y="0"/>
            <a:ext cx="2378075" cy="6858000"/>
          </a:xfrm>
          <a:prstGeom prst="rect">
            <a:avLst/>
          </a:prstGeom>
          <a:solidFill>
            <a:srgbClr val="742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Não reposicionar o texto do link</a:t>
            </a:r>
          </a:p>
          <a:p>
            <a:pPr marL="285750" indent="-285750">
              <a:buFont typeface="Arial" panose="020B0604020202020204" pitchFamily="34" charset="0"/>
              <a:buChar char="•"/>
              <a:defRPr/>
            </a:pPr>
            <a:r>
              <a:rPr lang="pt-BR" dirty="0"/>
              <a:t>Não inserir imagens</a:t>
            </a:r>
          </a:p>
          <a:p>
            <a:pPr marL="285750" indent="-285750">
              <a:buFont typeface="Arial" panose="020B0604020202020204" pitchFamily="34" charset="0"/>
              <a:buChar char="•"/>
              <a:defRPr/>
            </a:pPr>
            <a:r>
              <a:rPr lang="pt-BR" dirty="0"/>
              <a:t>Não inserir texto</a:t>
            </a:r>
          </a:p>
          <a:p>
            <a:pPr marL="285750" indent="-285750">
              <a:buFont typeface="Arial" panose="020B0604020202020204" pitchFamily="34" charset="0"/>
              <a:buChar char="•"/>
              <a:defRPr/>
            </a:pPr>
            <a:r>
              <a:rPr lang="pt-BR" dirty="0"/>
              <a:t>Não inserir mensagens de agradecimento</a:t>
            </a:r>
          </a:p>
          <a:p>
            <a:pPr marL="285750" indent="-285750">
              <a:buFont typeface="Arial" panose="020B0604020202020204" pitchFamily="34" charset="0"/>
              <a:buChar char="•"/>
              <a:defRPr/>
            </a:pPr>
            <a:r>
              <a:rPr lang="pt-BR" dirty="0"/>
              <a:t>Slide padrão de finalização</a:t>
            </a: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39" y="763479"/>
            <a:ext cx="5245507" cy="5459768"/>
          </a:xfrm>
          <a:prstGeom prst="rect">
            <a:avLst/>
          </a:prstGeom>
        </p:spPr>
      </p:pic>
    </p:spTree>
    <p:extLst>
      <p:ext uri="{BB962C8B-B14F-4D97-AF65-F5344CB8AC3E}">
        <p14:creationId xmlns:p14="http://schemas.microsoft.com/office/powerpoint/2010/main" val="359770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7CDF6B1-3256-4E5B-9283-EF17F1FB06E1}"/>
              </a:ext>
            </a:extLst>
          </p:cNvPr>
          <p:cNvSpPr/>
          <p:nvPr/>
        </p:nvSpPr>
        <p:spPr>
          <a:xfrm>
            <a:off x="-2408238" y="0"/>
            <a:ext cx="2378075" cy="6858000"/>
          </a:xfrm>
          <a:prstGeom prst="rect">
            <a:avLst/>
          </a:prstGeom>
          <a:solidFill>
            <a:srgbClr val="742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262" y="647685"/>
            <a:ext cx="5486400" cy="5957722"/>
          </a:xfrm>
          <a:prstGeom prst="rect">
            <a:avLst/>
          </a:prstGeom>
        </p:spPr>
      </p:pic>
    </p:spTree>
    <p:extLst>
      <p:ext uri="{BB962C8B-B14F-4D97-AF65-F5344CB8AC3E}">
        <p14:creationId xmlns:p14="http://schemas.microsoft.com/office/powerpoint/2010/main" val="261738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Ciclo de atenção contínua</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742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 azul</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360531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D6B617-649F-4EFA-B6BB-91D2FA9B6D77}"/>
              </a:ext>
            </a:extLst>
          </p:cNvPr>
          <p:cNvSpPr>
            <a:spLocks noGrp="1"/>
          </p:cNvSpPr>
          <p:nvPr>
            <p:ph type="title"/>
          </p:nvPr>
        </p:nvSpPr>
        <p:spPr/>
        <p:txBody>
          <a:bodyPr/>
          <a:lstStyle/>
          <a:p>
            <a:r>
              <a:rPr lang="pt-BR" dirty="0"/>
              <a:t>Os macroprocessos da Atenção Ambulatorial Especializada</a:t>
            </a:r>
          </a:p>
        </p:txBody>
      </p:sp>
      <p:pic>
        <p:nvPicPr>
          <p:cNvPr id="5" name="Imagem 4">
            <a:extLst>
              <a:ext uri="{FF2B5EF4-FFF2-40B4-BE49-F238E27FC236}">
                <a16:creationId xmlns:a16="http://schemas.microsoft.com/office/drawing/2014/main" id="{B3D0F170-B377-4516-8F3D-45EED73F3AE2}"/>
              </a:ext>
            </a:extLst>
          </p:cNvPr>
          <p:cNvPicPr>
            <a:picLocks noChangeAspect="1"/>
          </p:cNvPicPr>
          <p:nvPr/>
        </p:nvPicPr>
        <p:blipFill>
          <a:blip r:embed="rId2"/>
          <a:stretch>
            <a:fillRect/>
          </a:stretch>
        </p:blipFill>
        <p:spPr>
          <a:xfrm>
            <a:off x="791259" y="2908950"/>
            <a:ext cx="2575073" cy="2317566"/>
          </a:xfrm>
          <a:prstGeom prst="rect">
            <a:avLst/>
          </a:prstGeom>
        </p:spPr>
      </p:pic>
      <p:pic>
        <p:nvPicPr>
          <p:cNvPr id="7" name="Imagem 6">
            <a:extLst>
              <a:ext uri="{FF2B5EF4-FFF2-40B4-BE49-F238E27FC236}">
                <a16:creationId xmlns:a16="http://schemas.microsoft.com/office/drawing/2014/main" id="{290A0AF4-0E22-44D5-B87C-E44D74797957}"/>
              </a:ext>
            </a:extLst>
          </p:cNvPr>
          <p:cNvPicPr>
            <a:picLocks noChangeAspect="1"/>
          </p:cNvPicPr>
          <p:nvPr/>
        </p:nvPicPr>
        <p:blipFill>
          <a:blip r:embed="rId3"/>
          <a:stretch>
            <a:fillRect/>
          </a:stretch>
        </p:blipFill>
        <p:spPr>
          <a:xfrm>
            <a:off x="3384786" y="2908949"/>
            <a:ext cx="2437442" cy="2317567"/>
          </a:xfrm>
          <a:prstGeom prst="rect">
            <a:avLst/>
          </a:prstGeom>
        </p:spPr>
      </p:pic>
      <p:pic>
        <p:nvPicPr>
          <p:cNvPr id="11" name="Imagem 10">
            <a:extLst>
              <a:ext uri="{FF2B5EF4-FFF2-40B4-BE49-F238E27FC236}">
                <a16:creationId xmlns:a16="http://schemas.microsoft.com/office/drawing/2014/main" id="{1D0E4BEB-9735-40E0-BF50-D10FFBDFE0E3}"/>
              </a:ext>
            </a:extLst>
          </p:cNvPr>
          <p:cNvPicPr>
            <a:picLocks noChangeAspect="1"/>
          </p:cNvPicPr>
          <p:nvPr/>
        </p:nvPicPr>
        <p:blipFill>
          <a:blip r:embed="rId4"/>
          <a:stretch>
            <a:fillRect/>
          </a:stretch>
        </p:blipFill>
        <p:spPr>
          <a:xfrm>
            <a:off x="8474683" y="2856988"/>
            <a:ext cx="2575072" cy="2451468"/>
          </a:xfrm>
          <a:prstGeom prst="rect">
            <a:avLst/>
          </a:prstGeom>
        </p:spPr>
      </p:pic>
      <p:grpSp>
        <p:nvGrpSpPr>
          <p:cNvPr id="4" name="Agrupar 3">
            <a:extLst>
              <a:ext uri="{FF2B5EF4-FFF2-40B4-BE49-F238E27FC236}">
                <a16:creationId xmlns:a16="http://schemas.microsoft.com/office/drawing/2014/main" id="{31D6E9C4-1F74-483F-B8FD-06ABB8B7BFC3}"/>
              </a:ext>
            </a:extLst>
          </p:cNvPr>
          <p:cNvGrpSpPr/>
          <p:nvPr/>
        </p:nvGrpSpPr>
        <p:grpSpPr>
          <a:xfrm>
            <a:off x="5901290" y="2908948"/>
            <a:ext cx="2494331" cy="2317568"/>
            <a:chOff x="5901290" y="2908948"/>
            <a:chExt cx="2494331" cy="2317568"/>
          </a:xfrm>
        </p:grpSpPr>
        <p:pic>
          <p:nvPicPr>
            <p:cNvPr id="9" name="Imagem 8">
              <a:extLst>
                <a:ext uri="{FF2B5EF4-FFF2-40B4-BE49-F238E27FC236}">
                  <a16:creationId xmlns:a16="http://schemas.microsoft.com/office/drawing/2014/main" id="{8E9F9B5B-5694-4C92-A2F2-E452C0C0A65C}"/>
                </a:ext>
              </a:extLst>
            </p:cNvPr>
            <p:cNvPicPr>
              <a:picLocks noChangeAspect="1"/>
            </p:cNvPicPr>
            <p:nvPr/>
          </p:nvPicPr>
          <p:blipFill>
            <a:blip r:embed="rId5"/>
            <a:stretch>
              <a:fillRect/>
            </a:stretch>
          </p:blipFill>
          <p:spPr>
            <a:xfrm>
              <a:off x="5901290" y="2908948"/>
              <a:ext cx="2494331" cy="2317568"/>
            </a:xfrm>
            <a:prstGeom prst="rect">
              <a:avLst/>
            </a:prstGeom>
          </p:spPr>
        </p:pic>
        <p:sp>
          <p:nvSpPr>
            <p:cNvPr id="3" name="CaixaDeTexto 2">
              <a:extLst>
                <a:ext uri="{FF2B5EF4-FFF2-40B4-BE49-F238E27FC236}">
                  <a16:creationId xmlns:a16="http://schemas.microsoft.com/office/drawing/2014/main" id="{A9527C8C-A299-4619-BFE1-21C642DC7359}"/>
                </a:ext>
              </a:extLst>
            </p:cNvPr>
            <p:cNvSpPr txBox="1"/>
            <p:nvPr/>
          </p:nvSpPr>
          <p:spPr>
            <a:xfrm>
              <a:off x="6206760" y="3621057"/>
              <a:ext cx="1883391" cy="923330"/>
            </a:xfrm>
            <a:prstGeom prst="rect">
              <a:avLst/>
            </a:prstGeom>
            <a:solidFill>
              <a:srgbClr val="9A96C8"/>
            </a:solidFill>
          </p:spPr>
          <p:txBody>
            <a:bodyPr wrap="square" rtlCol="0">
              <a:spAutoFit/>
            </a:bodyPr>
            <a:lstStyle/>
            <a:p>
              <a:pPr algn="ctr"/>
              <a:r>
                <a:rPr lang="pt-BR" b="1" dirty="0">
                  <a:solidFill>
                    <a:schemeClr val="bg1"/>
                  </a:solidFill>
                </a:rPr>
                <a:t>SUPERVISÃO/ APOIO INSTITUCIONAL</a:t>
              </a:r>
            </a:p>
          </p:txBody>
        </p:sp>
      </p:grpSp>
    </p:spTree>
    <p:extLst>
      <p:ext uri="{BB962C8B-B14F-4D97-AF65-F5344CB8AC3E}">
        <p14:creationId xmlns:p14="http://schemas.microsoft.com/office/powerpoint/2010/main" val="3021639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FD1F0-E53E-4532-9932-D23E450C9FA1}"/>
              </a:ext>
            </a:extLst>
          </p:cNvPr>
          <p:cNvSpPr>
            <a:spLocks noGrp="1"/>
          </p:cNvSpPr>
          <p:nvPr>
            <p:ph type="title"/>
          </p:nvPr>
        </p:nvSpPr>
        <p:spPr/>
        <p:txBody>
          <a:bodyPr/>
          <a:lstStyle/>
          <a:p>
            <a:r>
              <a:rPr lang="pt-BR" dirty="0"/>
              <a:t>Caracterização do ciclo de atenção contínua</a:t>
            </a:r>
          </a:p>
        </p:txBody>
      </p:sp>
      <p:sp>
        <p:nvSpPr>
          <p:cNvPr id="3" name="Espaço Reservado para Conteúdo 2">
            <a:extLst>
              <a:ext uri="{FF2B5EF4-FFF2-40B4-BE49-F238E27FC236}">
                <a16:creationId xmlns:a16="http://schemas.microsoft.com/office/drawing/2014/main" id="{267DB9E8-F409-422F-A7DA-261194CD82C9}"/>
              </a:ext>
            </a:extLst>
          </p:cNvPr>
          <p:cNvSpPr>
            <a:spLocks noGrp="1"/>
          </p:cNvSpPr>
          <p:nvPr>
            <p:ph idx="1"/>
          </p:nvPr>
        </p:nvSpPr>
        <p:spPr/>
        <p:txBody>
          <a:bodyPr>
            <a:normAutofit lnSpcReduction="10000"/>
          </a:bodyPr>
          <a:lstStyle/>
          <a:p>
            <a:r>
              <a:rPr lang="pt-BR" dirty="0"/>
              <a:t>Ciclos de atendimentos individuais sequenciais</a:t>
            </a:r>
          </a:p>
          <a:p>
            <a:endParaRPr lang="pt-BR" dirty="0"/>
          </a:p>
          <a:p>
            <a:r>
              <a:rPr lang="pt-BR" dirty="0"/>
              <a:t>Avaliação clínica por todos os profissionais da linha de cuidado</a:t>
            </a:r>
          </a:p>
          <a:p>
            <a:endParaRPr lang="pt-BR" dirty="0"/>
          </a:p>
          <a:p>
            <a:r>
              <a:rPr lang="pt-BR" dirty="0"/>
              <a:t>Pactuação de condutas e recomendações com a pessoa usuária</a:t>
            </a:r>
          </a:p>
          <a:p>
            <a:endParaRPr lang="pt-BR" dirty="0"/>
          </a:p>
          <a:p>
            <a:r>
              <a:rPr lang="pt-BR" dirty="0"/>
              <a:t>Construção de um plano de cuidados individual</a:t>
            </a:r>
          </a:p>
          <a:p>
            <a:pPr marL="0" indent="0">
              <a:buNone/>
            </a:pPr>
            <a:endParaRPr lang="pt-BR" dirty="0"/>
          </a:p>
          <a:p>
            <a:r>
              <a:rPr lang="pt-BR" dirty="0"/>
              <a:t>Atendimentos, procedimentos e exames diagnósticos complementares</a:t>
            </a:r>
          </a:p>
          <a:p>
            <a:endParaRPr lang="pt-BR" dirty="0"/>
          </a:p>
        </p:txBody>
      </p:sp>
      <p:pic>
        <p:nvPicPr>
          <p:cNvPr id="4" name="Imagem 3">
            <a:extLst>
              <a:ext uri="{FF2B5EF4-FFF2-40B4-BE49-F238E27FC236}">
                <a16:creationId xmlns:a16="http://schemas.microsoft.com/office/drawing/2014/main" id="{FBD91DE0-4BA6-497D-9EB6-C1A1411A89D7}"/>
              </a:ext>
            </a:extLst>
          </p:cNvPr>
          <p:cNvPicPr>
            <a:picLocks noChangeAspect="1"/>
          </p:cNvPicPr>
          <p:nvPr/>
        </p:nvPicPr>
        <p:blipFill>
          <a:blip r:embed="rId2"/>
          <a:stretch>
            <a:fillRect/>
          </a:stretch>
        </p:blipFill>
        <p:spPr>
          <a:xfrm>
            <a:off x="8371842" y="2306076"/>
            <a:ext cx="3226993" cy="2904294"/>
          </a:xfrm>
          <a:prstGeom prst="rect">
            <a:avLst/>
          </a:prstGeom>
        </p:spPr>
      </p:pic>
    </p:spTree>
    <p:extLst>
      <p:ext uri="{BB962C8B-B14F-4D97-AF65-F5344CB8AC3E}">
        <p14:creationId xmlns:p14="http://schemas.microsoft.com/office/powerpoint/2010/main" val="273938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2FEEE-F3D0-4DCA-85F2-BA4DFB907C0C}"/>
              </a:ext>
            </a:extLst>
          </p:cNvPr>
          <p:cNvSpPr>
            <a:spLocks noGrp="1"/>
          </p:cNvSpPr>
          <p:nvPr>
            <p:ph type="title"/>
          </p:nvPr>
        </p:nvSpPr>
        <p:spPr>
          <a:xfrm>
            <a:off x="960100" y="978102"/>
            <a:ext cx="10588434" cy="1062644"/>
          </a:xfrm>
        </p:spPr>
        <p:txBody>
          <a:bodyPr anchor="b">
            <a:normAutofit/>
          </a:bodyPr>
          <a:lstStyle/>
          <a:p>
            <a:r>
              <a:rPr lang="pt-BR" dirty="0"/>
              <a:t>O centro da atenção é a pessoa usuária!</a:t>
            </a:r>
          </a:p>
        </p:txBody>
      </p:sp>
      <p:pic>
        <p:nvPicPr>
          <p:cNvPr id="7" name="Gráfico 6" descr="Ciclo com pessoas com preenchimento sólido">
            <a:extLst>
              <a:ext uri="{FF2B5EF4-FFF2-40B4-BE49-F238E27FC236}">
                <a16:creationId xmlns:a16="http://schemas.microsoft.com/office/drawing/2014/main" id="{FC3DB9E7-C0FE-4B9E-B7A0-6612C01B37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691" y="2680721"/>
            <a:ext cx="2928114" cy="2928114"/>
          </a:xfrm>
          <a:prstGeom prst="rect">
            <a:avLst/>
          </a:prstGeom>
        </p:spPr>
      </p:pic>
      <p:sp>
        <p:nvSpPr>
          <p:cNvPr id="3" name="Espaço Reservado para Conteúdo 2">
            <a:extLst>
              <a:ext uri="{FF2B5EF4-FFF2-40B4-BE49-F238E27FC236}">
                <a16:creationId xmlns:a16="http://schemas.microsoft.com/office/drawing/2014/main" id="{4E248458-F3C8-4E8D-934B-EB937E5AB206}"/>
              </a:ext>
            </a:extLst>
          </p:cNvPr>
          <p:cNvSpPr>
            <a:spLocks noGrp="1"/>
          </p:cNvSpPr>
          <p:nvPr>
            <p:ph idx="1"/>
          </p:nvPr>
        </p:nvSpPr>
        <p:spPr>
          <a:xfrm>
            <a:off x="3728767" y="2218544"/>
            <a:ext cx="7819767" cy="4272197"/>
          </a:xfrm>
        </p:spPr>
        <p:txBody>
          <a:bodyPr>
            <a:normAutofit/>
          </a:bodyPr>
          <a:lstStyle/>
          <a:p>
            <a:pPr>
              <a:lnSpc>
                <a:spcPct val="100000"/>
              </a:lnSpc>
              <a:spcBef>
                <a:spcPts val="0"/>
              </a:spcBef>
            </a:pPr>
            <a:r>
              <a:rPr lang="pt-BR" sz="2000" dirty="0"/>
              <a:t>Devem ser organizados processos preliminares para um acolhimento coletivo humanizado</a:t>
            </a:r>
          </a:p>
          <a:p>
            <a:pPr>
              <a:lnSpc>
                <a:spcPct val="100000"/>
              </a:lnSpc>
              <a:spcBef>
                <a:spcPts val="0"/>
              </a:spcBef>
            </a:pPr>
            <a:endParaRPr lang="pt-BR" sz="2000" dirty="0"/>
          </a:p>
          <a:p>
            <a:pPr>
              <a:lnSpc>
                <a:spcPct val="100000"/>
              </a:lnSpc>
              <a:spcBef>
                <a:spcPts val="0"/>
              </a:spcBef>
            </a:pPr>
            <a:r>
              <a:rPr lang="pt-BR" sz="2000" dirty="0"/>
              <a:t>A necessidade de saúde da pessoa usuária se refere a uma multidimensionalidade de fatores</a:t>
            </a:r>
          </a:p>
          <a:p>
            <a:pPr>
              <a:lnSpc>
                <a:spcPct val="100000"/>
              </a:lnSpc>
              <a:spcBef>
                <a:spcPts val="0"/>
              </a:spcBef>
            </a:pPr>
            <a:endParaRPr lang="pt-BR" sz="2000" dirty="0"/>
          </a:p>
          <a:p>
            <a:pPr>
              <a:lnSpc>
                <a:spcPct val="100000"/>
              </a:lnSpc>
              <a:spcBef>
                <a:spcPts val="0"/>
              </a:spcBef>
            </a:pPr>
            <a:r>
              <a:rPr lang="pt-BR" sz="2000" dirty="0"/>
              <a:t>A resposta às necessidades e demandas identificadas pela equipe nos atendimentos sequenciais deve ser uma resposta Individual, integrada e pactuada com a pessoa usuária</a:t>
            </a:r>
          </a:p>
          <a:p>
            <a:pPr>
              <a:lnSpc>
                <a:spcPct val="100000"/>
              </a:lnSpc>
              <a:spcBef>
                <a:spcPts val="0"/>
              </a:spcBef>
            </a:pPr>
            <a:endParaRPr lang="pt-BR" sz="2000" dirty="0"/>
          </a:p>
          <a:p>
            <a:pPr>
              <a:lnSpc>
                <a:spcPct val="100000"/>
              </a:lnSpc>
              <a:spcBef>
                <a:spcPts val="0"/>
              </a:spcBef>
            </a:pPr>
            <a:r>
              <a:rPr lang="pt-BR" sz="2000" dirty="0"/>
              <a:t>O plano de cuidados individual e integrado é elaborado pela equipe multiprofissional após a discussão de caso</a:t>
            </a:r>
          </a:p>
        </p:txBody>
      </p:sp>
    </p:spTree>
    <p:extLst>
      <p:ext uri="{BB962C8B-B14F-4D97-AF65-F5344CB8AC3E}">
        <p14:creationId xmlns:p14="http://schemas.microsoft.com/office/powerpoint/2010/main" val="262214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C23A1-B50A-477F-87EE-C280269C8559}"/>
              </a:ext>
            </a:extLst>
          </p:cNvPr>
          <p:cNvSpPr>
            <a:spLocks noGrp="1"/>
          </p:cNvSpPr>
          <p:nvPr>
            <p:ph type="title"/>
          </p:nvPr>
        </p:nvSpPr>
        <p:spPr/>
        <p:txBody>
          <a:bodyPr/>
          <a:lstStyle/>
          <a:p>
            <a:r>
              <a:rPr lang="pt-BR" dirty="0"/>
              <a:t>Componente 1 – Processos Preliminares</a:t>
            </a:r>
          </a:p>
        </p:txBody>
      </p:sp>
      <p:sp>
        <p:nvSpPr>
          <p:cNvPr id="9" name="CaixaDeTexto 8">
            <a:extLst>
              <a:ext uri="{FF2B5EF4-FFF2-40B4-BE49-F238E27FC236}">
                <a16:creationId xmlns:a16="http://schemas.microsoft.com/office/drawing/2014/main" id="{9E3E0F18-6F50-47B2-9C0B-30D9B3B8769B}"/>
              </a:ext>
            </a:extLst>
          </p:cNvPr>
          <p:cNvSpPr txBox="1"/>
          <p:nvPr/>
        </p:nvSpPr>
        <p:spPr>
          <a:xfrm>
            <a:off x="2356883" y="3166930"/>
            <a:ext cx="8197762" cy="1384995"/>
          </a:xfrm>
          <a:prstGeom prst="rect">
            <a:avLst/>
          </a:prstGeom>
          <a:noFill/>
        </p:spPr>
        <p:txBody>
          <a:bodyPr wrap="square">
            <a:spAutoFit/>
          </a:bodyPr>
          <a:lstStyle/>
          <a:p>
            <a:pPr algn="just"/>
            <a:r>
              <a:rPr lang="pt-BR" sz="2800" b="1" dirty="0">
                <a:solidFill>
                  <a:srgbClr val="742521"/>
                </a:solidFill>
                <a:latin typeface="Calibri" panose="020F0502020204030204" pitchFamily="34" charset="0"/>
              </a:rPr>
              <a:t>Pessoas usuárias estratificadas pelas equipes da APS com alto ou muito alto risco e agendadas para o ciclo de atendimentos de acordo com as regras pactuadas</a:t>
            </a:r>
          </a:p>
        </p:txBody>
      </p:sp>
      <p:pic>
        <p:nvPicPr>
          <p:cNvPr id="12" name="Gráfico 11" descr="Marca de verificação do selo com preenchimento sólido">
            <a:extLst>
              <a:ext uri="{FF2B5EF4-FFF2-40B4-BE49-F238E27FC236}">
                <a16:creationId xmlns:a16="http://schemas.microsoft.com/office/drawing/2014/main" id="{7335E150-EA6B-4982-B5A0-3A87B3663C8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697" y="2987739"/>
            <a:ext cx="1564186" cy="1564186"/>
          </a:xfrm>
          <a:prstGeom prst="rect">
            <a:avLst/>
          </a:prstGeom>
        </p:spPr>
      </p:pic>
      <p:sp>
        <p:nvSpPr>
          <p:cNvPr id="6" name="Espaço Reservado para Conteúdo 2">
            <a:extLst>
              <a:ext uri="{FF2B5EF4-FFF2-40B4-BE49-F238E27FC236}">
                <a16:creationId xmlns:a16="http://schemas.microsoft.com/office/drawing/2014/main" id="{5551238F-A2B7-4C4A-BA95-AE869F9C059B}"/>
              </a:ext>
            </a:extLst>
          </p:cNvPr>
          <p:cNvSpPr>
            <a:spLocks noGrp="1"/>
          </p:cNvSpPr>
          <p:nvPr>
            <p:ph idx="1"/>
          </p:nvPr>
        </p:nvSpPr>
        <p:spPr>
          <a:xfrm>
            <a:off x="442783" y="2213726"/>
            <a:ext cx="10052222" cy="4124679"/>
          </a:xfrm>
        </p:spPr>
        <p:txBody>
          <a:bodyPr>
            <a:normAutofit/>
          </a:bodyPr>
          <a:lstStyle/>
          <a:p>
            <a:r>
              <a:rPr lang="pt-BR" sz="2800" dirty="0"/>
              <a:t>Público-alvo</a:t>
            </a:r>
          </a:p>
        </p:txBody>
      </p:sp>
    </p:spTree>
    <p:extLst>
      <p:ext uri="{BB962C8B-B14F-4D97-AF65-F5344CB8AC3E}">
        <p14:creationId xmlns:p14="http://schemas.microsoft.com/office/powerpoint/2010/main" val="403692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ítulo 1">
            <a:extLst>
              <a:ext uri="{FF2B5EF4-FFF2-40B4-BE49-F238E27FC236}">
                <a16:creationId xmlns:a16="http://schemas.microsoft.com/office/drawing/2014/main" id="{170CF155-ECE8-4C29-BDFE-A44218E4B27B}"/>
              </a:ext>
            </a:extLst>
          </p:cNvPr>
          <p:cNvSpPr>
            <a:spLocks noGrp="1"/>
          </p:cNvSpPr>
          <p:nvPr>
            <p:ph type="title"/>
          </p:nvPr>
        </p:nvSpPr>
        <p:spPr>
          <a:xfrm>
            <a:off x="3298567" y="31423"/>
            <a:ext cx="6186200" cy="1325563"/>
          </a:xfrm>
        </p:spPr>
        <p:txBody>
          <a:bodyPr/>
          <a:lstStyle/>
          <a:p>
            <a:r>
              <a:rPr lang="pt-BR" dirty="0"/>
              <a:t>Componente 1 – Processos Preliminares</a:t>
            </a:r>
          </a:p>
        </p:txBody>
      </p:sp>
      <p:grpSp>
        <p:nvGrpSpPr>
          <p:cNvPr id="85" name="Agrupar 84">
            <a:extLst>
              <a:ext uri="{FF2B5EF4-FFF2-40B4-BE49-F238E27FC236}">
                <a16:creationId xmlns:a16="http://schemas.microsoft.com/office/drawing/2014/main" id="{DDC5E412-FBBC-445A-9E6B-3E616CCB318E}"/>
              </a:ext>
            </a:extLst>
          </p:cNvPr>
          <p:cNvGrpSpPr/>
          <p:nvPr/>
        </p:nvGrpSpPr>
        <p:grpSpPr>
          <a:xfrm>
            <a:off x="2359492" y="1225768"/>
            <a:ext cx="7525501" cy="5488875"/>
            <a:chOff x="832079" y="1208534"/>
            <a:chExt cx="7525501" cy="5488875"/>
          </a:xfrm>
        </p:grpSpPr>
        <p:cxnSp>
          <p:nvCxnSpPr>
            <p:cNvPr id="86" name="Conector de Seta Reta 85">
              <a:extLst>
                <a:ext uri="{FF2B5EF4-FFF2-40B4-BE49-F238E27FC236}">
                  <a16:creationId xmlns:a16="http://schemas.microsoft.com/office/drawing/2014/main" id="{6790EED0-1133-44EC-A3EE-9B508D531B46}"/>
                </a:ext>
              </a:extLst>
            </p:cNvPr>
            <p:cNvCxnSpPr>
              <a:cxnSpLocks/>
            </p:cNvCxnSpPr>
            <p:nvPr/>
          </p:nvCxnSpPr>
          <p:spPr>
            <a:xfrm>
              <a:off x="4505191" y="4551214"/>
              <a:ext cx="1342992" cy="0"/>
            </a:xfrm>
            <a:prstGeom prst="straightConnector1">
              <a:avLst/>
            </a:prstGeom>
            <a:solidFill>
              <a:schemeClr val="bg1"/>
            </a:solidFill>
            <a:ln w="28575">
              <a:solidFill>
                <a:schemeClr val="tx1">
                  <a:lumMod val="65000"/>
                  <a:lumOff val="3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87" name="Conector de Seta Reta 86">
              <a:extLst>
                <a:ext uri="{FF2B5EF4-FFF2-40B4-BE49-F238E27FC236}">
                  <a16:creationId xmlns:a16="http://schemas.microsoft.com/office/drawing/2014/main" id="{F1FFA4D7-F8BA-4848-9066-E487B2DE43E3}"/>
                </a:ext>
              </a:extLst>
            </p:cNvPr>
            <p:cNvCxnSpPr>
              <a:cxnSpLocks/>
            </p:cNvCxnSpPr>
            <p:nvPr/>
          </p:nvCxnSpPr>
          <p:spPr>
            <a:xfrm flipH="1">
              <a:off x="832079" y="6069960"/>
              <a:ext cx="6056402" cy="0"/>
            </a:xfrm>
            <a:prstGeom prst="straightConnector1">
              <a:avLst/>
            </a:prstGeom>
            <a:solidFill>
              <a:schemeClr val="bg1"/>
            </a:solidFill>
            <a:ln w="28575">
              <a:solidFill>
                <a:schemeClr val="tx1">
                  <a:lumMod val="65000"/>
                  <a:lumOff val="35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88" name="Conector de Seta Reta 87">
              <a:extLst>
                <a:ext uri="{FF2B5EF4-FFF2-40B4-BE49-F238E27FC236}">
                  <a16:creationId xmlns:a16="http://schemas.microsoft.com/office/drawing/2014/main" id="{35B60ED7-FBBB-49A0-95B4-68024458CF74}"/>
                </a:ext>
              </a:extLst>
            </p:cNvPr>
            <p:cNvCxnSpPr>
              <a:cxnSpLocks/>
            </p:cNvCxnSpPr>
            <p:nvPr/>
          </p:nvCxnSpPr>
          <p:spPr>
            <a:xfrm>
              <a:off x="2916019" y="2280944"/>
              <a:ext cx="0" cy="301842"/>
            </a:xfrm>
            <a:prstGeom prst="straightConnector1">
              <a:avLst/>
            </a:prstGeom>
            <a:solidFill>
              <a:schemeClr val="bg1"/>
            </a:solidFill>
            <a:ln w="28575">
              <a:solidFill>
                <a:schemeClr val="tx1">
                  <a:lumMod val="65000"/>
                  <a:lumOff val="3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89" name="Retângulo: Cantos Arredondados 88">
              <a:extLst>
                <a:ext uri="{FF2B5EF4-FFF2-40B4-BE49-F238E27FC236}">
                  <a16:creationId xmlns:a16="http://schemas.microsoft.com/office/drawing/2014/main" id="{B184F73E-8540-4A36-826A-BAD0EE6C1B0B}"/>
                </a:ext>
              </a:extLst>
            </p:cNvPr>
            <p:cNvSpPr/>
            <p:nvPr/>
          </p:nvSpPr>
          <p:spPr>
            <a:xfrm>
              <a:off x="5491314" y="5635365"/>
              <a:ext cx="2820753" cy="1034061"/>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Supervisão Indireta APS e/ou de outros pontos da RAS</a:t>
              </a:r>
            </a:p>
            <a:p>
              <a:pPr algn="ctr"/>
              <a:r>
                <a:rPr lang="pt-BR" sz="1600" dirty="0">
                  <a:solidFill>
                    <a:schemeClr val="tx1"/>
                  </a:solidFill>
                </a:rPr>
                <a:t>ASSISTENTE</a:t>
              </a:r>
              <a:r>
                <a:rPr lang="pt-BR" sz="1600" baseline="0" dirty="0">
                  <a:solidFill>
                    <a:schemeClr val="tx1"/>
                  </a:solidFill>
                </a:rPr>
                <a:t> SOCIAL</a:t>
              </a:r>
              <a:endParaRPr lang="pt-BR" sz="1600" dirty="0">
                <a:solidFill>
                  <a:schemeClr val="tx1"/>
                </a:solidFill>
              </a:endParaRPr>
            </a:p>
          </p:txBody>
        </p:sp>
        <p:sp>
          <p:nvSpPr>
            <p:cNvPr id="90" name="Retângulo: Cantos Arredondados 89">
              <a:extLst>
                <a:ext uri="{FF2B5EF4-FFF2-40B4-BE49-F238E27FC236}">
                  <a16:creationId xmlns:a16="http://schemas.microsoft.com/office/drawing/2014/main" id="{99270CF5-A370-4CEE-A759-301D58562191}"/>
                </a:ext>
              </a:extLst>
            </p:cNvPr>
            <p:cNvSpPr/>
            <p:nvPr/>
          </p:nvSpPr>
          <p:spPr>
            <a:xfrm>
              <a:off x="5781656" y="2339874"/>
              <a:ext cx="2124000" cy="1080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2000" dirty="0">
                  <a:solidFill>
                    <a:schemeClr val="tx1"/>
                  </a:solidFill>
                </a:rPr>
                <a:t>PONTO DE APOIO</a:t>
              </a:r>
            </a:p>
            <a:p>
              <a:pPr algn="ctr">
                <a:spcBef>
                  <a:spcPts val="600"/>
                </a:spcBef>
              </a:pPr>
              <a:r>
                <a:rPr lang="pt-BR" sz="1400" dirty="0">
                  <a:solidFill>
                    <a:schemeClr val="tx1"/>
                  </a:solidFill>
                </a:rPr>
                <a:t>ENFERMEIRO coordenador do ciclo de atendimento</a:t>
              </a:r>
              <a:endParaRPr lang="pt-BR" sz="1800" dirty="0">
                <a:solidFill>
                  <a:schemeClr val="tx1"/>
                </a:solidFill>
              </a:endParaRPr>
            </a:p>
          </p:txBody>
        </p:sp>
        <p:sp>
          <p:nvSpPr>
            <p:cNvPr id="91" name="Retângulo: Cantos Arredondados 90">
              <a:extLst>
                <a:ext uri="{FF2B5EF4-FFF2-40B4-BE49-F238E27FC236}">
                  <a16:creationId xmlns:a16="http://schemas.microsoft.com/office/drawing/2014/main" id="{A1F38FF4-97EC-4DCC-A56E-BEF167B70E8B}"/>
                </a:ext>
              </a:extLst>
            </p:cNvPr>
            <p:cNvSpPr/>
            <p:nvPr/>
          </p:nvSpPr>
          <p:spPr>
            <a:xfrm>
              <a:off x="1392686" y="1208534"/>
              <a:ext cx="3471568" cy="1080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RECEPÇÃO|SERVIÇO DE ARQUIVO DE PRONTUÁRIO (SAP)</a:t>
              </a:r>
            </a:p>
            <a:p>
              <a:pPr algn="ctr">
                <a:spcBef>
                  <a:spcPts val="600"/>
                </a:spcBef>
              </a:pPr>
              <a:r>
                <a:rPr lang="pt-BR" sz="1200" dirty="0">
                  <a:solidFill>
                    <a:schemeClr val="tx1"/>
                  </a:solidFill>
                </a:rPr>
                <a:t>Confirmação de comparecimento e orientações gerais sobre o atendimento, controle dos prontuários</a:t>
              </a:r>
              <a:endParaRPr lang="pt-BR" sz="1200" baseline="30000" dirty="0">
                <a:solidFill>
                  <a:schemeClr val="tx1"/>
                </a:solidFill>
              </a:endParaRPr>
            </a:p>
          </p:txBody>
        </p:sp>
        <p:sp>
          <p:nvSpPr>
            <p:cNvPr id="92" name="Retângulo: Cantos Arredondados 91">
              <a:extLst>
                <a:ext uri="{FF2B5EF4-FFF2-40B4-BE49-F238E27FC236}">
                  <a16:creationId xmlns:a16="http://schemas.microsoft.com/office/drawing/2014/main" id="{C3B35CD7-4F48-4154-8268-48A554B8842C}"/>
                </a:ext>
              </a:extLst>
            </p:cNvPr>
            <p:cNvSpPr/>
            <p:nvPr/>
          </p:nvSpPr>
          <p:spPr>
            <a:xfrm>
              <a:off x="1321083" y="2582786"/>
              <a:ext cx="3543171" cy="1080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baseline="0" dirty="0">
                  <a:solidFill>
                    <a:schemeClr val="tx1"/>
                  </a:solidFill>
                </a:rPr>
                <a:t>Atendimento pelo</a:t>
              </a:r>
            </a:p>
            <a:p>
              <a:pPr algn="ctr"/>
              <a:r>
                <a:rPr lang="pt-BR" sz="1600" baseline="0" dirty="0">
                  <a:solidFill>
                    <a:schemeClr val="tx1"/>
                  </a:solidFill>
                </a:rPr>
                <a:t>TÉCNICO EM ENFERMAGEM</a:t>
              </a:r>
            </a:p>
            <a:p>
              <a:pPr algn="ctr">
                <a:spcBef>
                  <a:spcPts val="600"/>
                </a:spcBef>
              </a:pPr>
              <a:r>
                <a:rPr lang="pt-BR" sz="1400" dirty="0">
                  <a:solidFill>
                    <a:schemeClr val="tx1"/>
                  </a:solidFill>
                </a:rPr>
                <a:t>S</a:t>
              </a:r>
              <a:r>
                <a:rPr lang="pt-BR" sz="1400" baseline="0" dirty="0">
                  <a:solidFill>
                    <a:schemeClr val="tx1"/>
                  </a:solidFill>
                </a:rPr>
                <a:t>inais vitais, antropometria</a:t>
              </a:r>
            </a:p>
            <a:p>
              <a:pPr algn="ctr"/>
              <a:r>
                <a:rPr lang="pt-BR" sz="1400" baseline="0" dirty="0">
                  <a:solidFill>
                    <a:schemeClr val="tx1"/>
                  </a:solidFill>
                </a:rPr>
                <a:t>e sinais de alerta</a:t>
              </a:r>
              <a:endParaRPr lang="pt-BR" sz="1400" baseline="30000" dirty="0">
                <a:solidFill>
                  <a:schemeClr val="tx1"/>
                </a:solidFill>
              </a:endParaRPr>
            </a:p>
          </p:txBody>
        </p:sp>
        <p:sp>
          <p:nvSpPr>
            <p:cNvPr id="93" name="Retângulo: Cantos Arredondados 92">
              <a:extLst>
                <a:ext uri="{FF2B5EF4-FFF2-40B4-BE49-F238E27FC236}">
                  <a16:creationId xmlns:a16="http://schemas.microsoft.com/office/drawing/2014/main" id="{5DEBC63E-27DD-4DA5-905B-4A1B44B59A2A}"/>
                </a:ext>
              </a:extLst>
            </p:cNvPr>
            <p:cNvSpPr/>
            <p:nvPr/>
          </p:nvSpPr>
          <p:spPr>
            <a:xfrm>
              <a:off x="1321083" y="3975589"/>
              <a:ext cx="3543171" cy="118159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baseline="0" dirty="0">
                  <a:solidFill>
                    <a:schemeClr val="tx1"/>
                  </a:solidFill>
                </a:rPr>
                <a:t>Avaliação do Compartilhamento do Cuidado pelo ENFERMEIRO</a:t>
              </a:r>
            </a:p>
            <a:p>
              <a:pPr algn="ctr">
                <a:spcBef>
                  <a:spcPts val="600"/>
                </a:spcBef>
              </a:pPr>
              <a:r>
                <a:rPr lang="pt-BR" sz="1200" dirty="0">
                  <a:solidFill>
                    <a:schemeClr val="tx1"/>
                  </a:solidFill>
                </a:rPr>
                <a:t>V</a:t>
              </a:r>
              <a:r>
                <a:rPr lang="pt-BR" sz="1200" baseline="0" dirty="0">
                  <a:solidFill>
                    <a:schemeClr val="tx1"/>
                  </a:solidFill>
                </a:rPr>
                <a:t>erificação do formulário e critérios de compartilhamento e documentos necessários</a:t>
              </a:r>
            </a:p>
          </p:txBody>
        </p:sp>
        <p:sp>
          <p:nvSpPr>
            <p:cNvPr id="94" name="Fluxograma: Decisão 93">
              <a:extLst>
                <a:ext uri="{FF2B5EF4-FFF2-40B4-BE49-F238E27FC236}">
                  <a16:creationId xmlns:a16="http://schemas.microsoft.com/office/drawing/2014/main" id="{6D877139-4A64-40A2-947E-163C7DB094E6}"/>
                </a:ext>
              </a:extLst>
            </p:cNvPr>
            <p:cNvSpPr/>
            <p:nvPr/>
          </p:nvSpPr>
          <p:spPr>
            <a:xfrm>
              <a:off x="5329732" y="3876533"/>
              <a:ext cx="3027848" cy="1349363"/>
            </a:xfrm>
            <a:prstGeom prst="flowChartDecisi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1380" dirty="0">
                  <a:solidFill>
                    <a:schemeClr val="tx1"/>
                  </a:solidFill>
                </a:rPr>
                <a:t>Atende aos critérios de compartilhamento do cuidado?</a:t>
              </a:r>
            </a:p>
          </p:txBody>
        </p:sp>
        <p:sp>
          <p:nvSpPr>
            <p:cNvPr id="95" name="CaixaDeTexto 94">
              <a:extLst>
                <a:ext uri="{FF2B5EF4-FFF2-40B4-BE49-F238E27FC236}">
                  <a16:creationId xmlns:a16="http://schemas.microsoft.com/office/drawing/2014/main" id="{EBB9D424-0C81-4A01-9B57-9DE194698A10}"/>
                </a:ext>
              </a:extLst>
            </p:cNvPr>
            <p:cNvSpPr txBox="1"/>
            <p:nvPr/>
          </p:nvSpPr>
          <p:spPr>
            <a:xfrm>
              <a:off x="6940512" y="3569172"/>
              <a:ext cx="457196" cy="276999"/>
            </a:xfrm>
            <a:prstGeom prst="rect">
              <a:avLst/>
            </a:prstGeom>
            <a:noFill/>
          </p:spPr>
          <p:txBody>
            <a:bodyPr wrap="square" rtlCol="0">
              <a:spAutoFit/>
            </a:bodyPr>
            <a:lstStyle/>
            <a:p>
              <a:r>
                <a:rPr lang="pt-BR" sz="1200" dirty="0"/>
                <a:t>SIM </a:t>
              </a:r>
            </a:p>
          </p:txBody>
        </p:sp>
        <p:sp>
          <p:nvSpPr>
            <p:cNvPr id="96" name="Retângulo: Cantos Arredondados 95">
              <a:extLst>
                <a:ext uri="{FF2B5EF4-FFF2-40B4-BE49-F238E27FC236}">
                  <a16:creationId xmlns:a16="http://schemas.microsoft.com/office/drawing/2014/main" id="{ECAEACFB-C0B7-4B7D-9F4A-BAB93F994E45}"/>
                </a:ext>
              </a:extLst>
            </p:cNvPr>
            <p:cNvSpPr/>
            <p:nvPr/>
          </p:nvSpPr>
          <p:spPr>
            <a:xfrm>
              <a:off x="2056523" y="5748575"/>
              <a:ext cx="1493732" cy="94883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1600" dirty="0">
                  <a:solidFill>
                    <a:schemeClr val="tx1"/>
                  </a:solidFill>
                </a:rPr>
                <a:t>Agendamento de atendimento na APS</a:t>
              </a:r>
            </a:p>
          </p:txBody>
        </p:sp>
        <p:sp>
          <p:nvSpPr>
            <p:cNvPr id="97" name="CaixaDeTexto 96">
              <a:extLst>
                <a:ext uri="{FF2B5EF4-FFF2-40B4-BE49-F238E27FC236}">
                  <a16:creationId xmlns:a16="http://schemas.microsoft.com/office/drawing/2014/main" id="{8379A57E-8874-4707-B32C-D656EE622264}"/>
                </a:ext>
              </a:extLst>
            </p:cNvPr>
            <p:cNvSpPr txBox="1"/>
            <p:nvPr/>
          </p:nvSpPr>
          <p:spPr>
            <a:xfrm>
              <a:off x="6971531" y="5256258"/>
              <a:ext cx="568059" cy="276999"/>
            </a:xfrm>
            <a:prstGeom prst="rect">
              <a:avLst/>
            </a:prstGeom>
            <a:noFill/>
          </p:spPr>
          <p:txBody>
            <a:bodyPr wrap="square" rtlCol="0">
              <a:spAutoFit/>
            </a:bodyPr>
            <a:lstStyle/>
            <a:p>
              <a:r>
                <a:rPr lang="pt-BR" sz="1200" dirty="0"/>
                <a:t>NÃO </a:t>
              </a:r>
            </a:p>
          </p:txBody>
        </p:sp>
        <p:pic>
          <p:nvPicPr>
            <p:cNvPr id="98" name="Gráfico 97" descr="Destinatário">
              <a:extLst>
                <a:ext uri="{FF2B5EF4-FFF2-40B4-BE49-F238E27FC236}">
                  <a16:creationId xmlns:a16="http://schemas.microsoft.com/office/drawing/2014/main" id="{646D199E-7CBD-492F-A03E-74B67B95665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636352" y="5317613"/>
              <a:ext cx="387420" cy="387420"/>
            </a:xfrm>
            <a:prstGeom prst="rect">
              <a:avLst/>
            </a:prstGeom>
          </p:spPr>
        </p:pic>
        <p:cxnSp>
          <p:nvCxnSpPr>
            <p:cNvPr id="99" name="Conector de Seta Reta 98">
              <a:extLst>
                <a:ext uri="{FF2B5EF4-FFF2-40B4-BE49-F238E27FC236}">
                  <a16:creationId xmlns:a16="http://schemas.microsoft.com/office/drawing/2014/main" id="{54B10A15-6199-45C1-A452-A9CB68E3272A}"/>
                </a:ext>
              </a:extLst>
            </p:cNvPr>
            <p:cNvCxnSpPr>
              <a:cxnSpLocks/>
            </p:cNvCxnSpPr>
            <p:nvPr/>
          </p:nvCxnSpPr>
          <p:spPr>
            <a:xfrm flipV="1">
              <a:off x="833066" y="1591474"/>
              <a:ext cx="22539" cy="4356465"/>
            </a:xfrm>
            <a:prstGeom prst="straightConnector1">
              <a:avLst/>
            </a:prstGeom>
            <a:solidFill>
              <a:schemeClr val="bg1"/>
            </a:solidFill>
            <a:ln w="28575">
              <a:solidFill>
                <a:schemeClr val="tx1">
                  <a:lumMod val="65000"/>
                  <a:lumOff val="35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0" name="Conector de Seta Reta 99">
              <a:extLst>
                <a:ext uri="{FF2B5EF4-FFF2-40B4-BE49-F238E27FC236}">
                  <a16:creationId xmlns:a16="http://schemas.microsoft.com/office/drawing/2014/main" id="{89CBDE86-60C6-49BB-9131-1F94528FAA2E}"/>
                </a:ext>
              </a:extLst>
            </p:cNvPr>
            <p:cNvCxnSpPr>
              <a:cxnSpLocks/>
            </p:cNvCxnSpPr>
            <p:nvPr/>
          </p:nvCxnSpPr>
          <p:spPr>
            <a:xfrm>
              <a:off x="854149" y="1586128"/>
              <a:ext cx="517454" cy="0"/>
            </a:xfrm>
            <a:prstGeom prst="straightConnector1">
              <a:avLst/>
            </a:prstGeom>
            <a:solidFill>
              <a:schemeClr val="bg1"/>
            </a:solidFill>
            <a:ln w="28575">
              <a:solidFill>
                <a:schemeClr val="tx1">
                  <a:lumMod val="65000"/>
                  <a:lumOff val="35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1" name="Conector de Seta Reta 100">
              <a:extLst>
                <a:ext uri="{FF2B5EF4-FFF2-40B4-BE49-F238E27FC236}">
                  <a16:creationId xmlns:a16="http://schemas.microsoft.com/office/drawing/2014/main" id="{2902F8F8-DC9C-4441-96E7-EE8F4AA67E15}"/>
                </a:ext>
              </a:extLst>
            </p:cNvPr>
            <p:cNvCxnSpPr>
              <a:cxnSpLocks/>
            </p:cNvCxnSpPr>
            <p:nvPr/>
          </p:nvCxnSpPr>
          <p:spPr>
            <a:xfrm>
              <a:off x="2941435" y="3662786"/>
              <a:ext cx="0" cy="301842"/>
            </a:xfrm>
            <a:prstGeom prst="straightConnector1">
              <a:avLst/>
            </a:prstGeom>
            <a:solidFill>
              <a:schemeClr val="bg1"/>
            </a:solidFill>
            <a:ln w="28575">
              <a:solidFill>
                <a:schemeClr val="tx1">
                  <a:lumMod val="65000"/>
                  <a:lumOff val="3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2" name="Conector de Seta Reta 101">
              <a:extLst>
                <a:ext uri="{FF2B5EF4-FFF2-40B4-BE49-F238E27FC236}">
                  <a16:creationId xmlns:a16="http://schemas.microsoft.com/office/drawing/2014/main" id="{A7CC524B-ED1D-4C03-945E-508B2B80261A}"/>
                </a:ext>
              </a:extLst>
            </p:cNvPr>
            <p:cNvCxnSpPr>
              <a:cxnSpLocks/>
              <a:stCxn id="94" idx="2"/>
            </p:cNvCxnSpPr>
            <p:nvPr/>
          </p:nvCxnSpPr>
          <p:spPr>
            <a:xfrm>
              <a:off x="6843656" y="5225896"/>
              <a:ext cx="0" cy="393559"/>
            </a:xfrm>
            <a:prstGeom prst="straightConnector1">
              <a:avLst/>
            </a:prstGeom>
            <a:solidFill>
              <a:schemeClr val="bg1"/>
            </a:solidFill>
            <a:ln w="28575">
              <a:solidFill>
                <a:schemeClr val="tx1">
                  <a:lumMod val="65000"/>
                  <a:lumOff val="3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3" name="Conector de Seta Reta 102">
              <a:extLst>
                <a:ext uri="{FF2B5EF4-FFF2-40B4-BE49-F238E27FC236}">
                  <a16:creationId xmlns:a16="http://schemas.microsoft.com/office/drawing/2014/main" id="{BFBF14B0-2368-48B6-9C44-442449E99DC3}"/>
                </a:ext>
              </a:extLst>
            </p:cNvPr>
            <p:cNvCxnSpPr>
              <a:cxnSpLocks/>
            </p:cNvCxnSpPr>
            <p:nvPr/>
          </p:nvCxnSpPr>
          <p:spPr>
            <a:xfrm flipV="1">
              <a:off x="6843656" y="3429000"/>
              <a:ext cx="0" cy="468311"/>
            </a:xfrm>
            <a:prstGeom prst="straightConnector1">
              <a:avLst/>
            </a:prstGeom>
            <a:solidFill>
              <a:schemeClr val="bg1"/>
            </a:solidFill>
            <a:ln w="28575">
              <a:solidFill>
                <a:schemeClr val="tx1">
                  <a:lumMod val="65000"/>
                  <a:lumOff val="3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954326482"/>
      </p:ext>
    </p:extLst>
  </p:cSld>
  <p:clrMapOvr>
    <a:masterClrMapping/>
  </p:clrMapOvr>
</p:sld>
</file>

<file path=ppt/theme/theme1.xml><?xml version="1.0" encoding="utf-8"?>
<a:theme xmlns:a="http://schemas.openxmlformats.org/drawingml/2006/main" name="Capa Iníci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 Zezé">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a E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pa Seçã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údo 1">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údo 2">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údo 3">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apa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2286</TotalTime>
  <Words>1657</Words>
  <Application>Microsoft Office PowerPoint</Application>
  <PresentationFormat>Widescreen</PresentationFormat>
  <Paragraphs>294</Paragraphs>
  <Slides>24</Slides>
  <Notes>4</Notes>
  <HiddenSlides>0</HiddenSlides>
  <MMClips>0</MMClips>
  <ScaleCrop>false</ScaleCrop>
  <HeadingPairs>
    <vt:vector size="6" baseType="variant">
      <vt:variant>
        <vt:lpstr>Fontes usadas</vt:lpstr>
      </vt:variant>
      <vt:variant>
        <vt:i4>3</vt:i4>
      </vt:variant>
      <vt:variant>
        <vt:lpstr>Tema</vt:lpstr>
      </vt:variant>
      <vt:variant>
        <vt:i4>8</vt:i4>
      </vt:variant>
      <vt:variant>
        <vt:lpstr>Títulos de slides</vt:lpstr>
      </vt:variant>
      <vt:variant>
        <vt:i4>24</vt:i4>
      </vt:variant>
    </vt:vector>
  </HeadingPairs>
  <TitlesOfParts>
    <vt:vector size="35" baseType="lpstr">
      <vt:lpstr>Arial</vt:lpstr>
      <vt:lpstr>Calibri</vt:lpstr>
      <vt:lpstr>Calibri Light</vt:lpstr>
      <vt:lpstr>Capa Início</vt:lpstr>
      <vt:lpstr>Capa Zezé</vt:lpstr>
      <vt:lpstr>Capa EaD</vt:lpstr>
      <vt:lpstr>Capa Seção</vt:lpstr>
      <vt:lpstr>Conteúdo 1</vt:lpstr>
      <vt:lpstr>Conteúdo 2</vt:lpstr>
      <vt:lpstr>Conteúdo 3</vt:lpstr>
      <vt:lpstr>Capa Final</vt:lpstr>
      <vt:lpstr>Etapa 4: Gestão do Cuidado Oficina Tutorial 4.2 AAE</vt:lpstr>
      <vt:lpstr>Apresentação do PowerPoint</vt:lpstr>
      <vt:lpstr>Apresentação do PowerPoint</vt:lpstr>
      <vt:lpstr>Ciclo de atenção contínua</vt:lpstr>
      <vt:lpstr>Os macroprocessos da Atenção Ambulatorial Especializada</vt:lpstr>
      <vt:lpstr>Caracterização do ciclo de atenção contínua</vt:lpstr>
      <vt:lpstr>O centro da atenção é a pessoa usuária!</vt:lpstr>
      <vt:lpstr>Componente 1 – Processos Preliminares</vt:lpstr>
      <vt:lpstr>Componente 1 – Processos Preliminares</vt:lpstr>
      <vt:lpstr>Componente 1 – Processos Preliminares</vt:lpstr>
      <vt:lpstr>Componente 1 – Processos Preliminares</vt:lpstr>
      <vt:lpstr>Componente 2 – Ponto de apoio</vt:lpstr>
      <vt:lpstr>Componente 2 – Ponto de apoio</vt:lpstr>
      <vt:lpstr>Componente 3 – Ciclos de Atendimentos</vt:lpstr>
      <vt:lpstr>Componente 3 – Ciclos de Atendimentos</vt:lpstr>
      <vt:lpstr>Componente 4 – Plano de Cuidados</vt:lpstr>
      <vt:lpstr>Componente 4 – Plano de Cuidados</vt:lpstr>
      <vt:lpstr>Componente 5 – Pós atendimento</vt:lpstr>
      <vt:lpstr>Diagrama representativo do Ciclo de Atenção Contínua</vt:lpstr>
      <vt:lpstr>Linha de cuidado Materno Infantil</vt:lpstr>
      <vt:lpstr>Linha de cuidado da pessoa com HAS/DM</vt:lpstr>
      <vt:lpstr>Linha de cuidado à Pessoa Idosa</vt:lpstr>
      <vt:lpstr>Linha de cuidado à Saúde da Mulher no rastreamento do Câncer de Colo de Útero e Mama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Ana Karina de Sousa Gadelha</cp:lastModifiedBy>
  <cp:revision>122</cp:revision>
  <dcterms:created xsi:type="dcterms:W3CDTF">2021-05-10T00:56:02Z</dcterms:created>
  <dcterms:modified xsi:type="dcterms:W3CDTF">2022-09-23T19:36:35Z</dcterms:modified>
</cp:coreProperties>
</file>