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7.xml" ContentType="application/vnd.openxmlformats-officedocument.theme+xml"/>
  <Override PartName="/ppt/slideLayouts/slideLayout4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706" r:id="rId2"/>
    <p:sldMasterId id="2147483703" r:id="rId3"/>
    <p:sldMasterId id="2147483698" r:id="rId4"/>
    <p:sldMasterId id="2147483648" r:id="rId5"/>
    <p:sldMasterId id="2147483672" r:id="rId6"/>
    <p:sldMasterId id="2147483660" r:id="rId7"/>
    <p:sldMasterId id="2147483701" r:id="rId8"/>
  </p:sldMasterIdLst>
  <p:notesMasterIdLst>
    <p:notesMasterId r:id="rId40"/>
  </p:notesMasterIdLst>
  <p:handoutMasterIdLst>
    <p:handoutMasterId r:id="rId41"/>
  </p:handoutMasterIdLst>
  <p:sldIdLst>
    <p:sldId id="263" r:id="rId9"/>
    <p:sldId id="326" r:id="rId10"/>
    <p:sldId id="270" r:id="rId11"/>
    <p:sldId id="265" r:id="rId12"/>
    <p:sldId id="289" r:id="rId13"/>
    <p:sldId id="324" r:id="rId14"/>
    <p:sldId id="327" r:id="rId15"/>
    <p:sldId id="276" r:id="rId16"/>
    <p:sldId id="274" r:id="rId17"/>
    <p:sldId id="271" r:id="rId18"/>
    <p:sldId id="316" r:id="rId19"/>
    <p:sldId id="317" r:id="rId20"/>
    <p:sldId id="325" r:id="rId21"/>
    <p:sldId id="275" r:id="rId22"/>
    <p:sldId id="320" r:id="rId23"/>
    <p:sldId id="358" r:id="rId24"/>
    <p:sldId id="277" r:id="rId25"/>
    <p:sldId id="321" r:id="rId26"/>
    <p:sldId id="322" r:id="rId27"/>
    <p:sldId id="359" r:id="rId28"/>
    <p:sldId id="360" r:id="rId29"/>
    <p:sldId id="361" r:id="rId30"/>
    <p:sldId id="362" r:id="rId31"/>
    <p:sldId id="363" r:id="rId32"/>
    <p:sldId id="364" r:id="rId33"/>
    <p:sldId id="365" r:id="rId34"/>
    <p:sldId id="323" r:id="rId35"/>
    <p:sldId id="278" r:id="rId36"/>
    <p:sldId id="279" r:id="rId37"/>
    <p:sldId id="314" r:id="rId38"/>
    <p:sldId id="268" r:id="rId3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B9B"/>
    <a:srgbClr val="8E413B"/>
    <a:srgbClr val="AD4640"/>
    <a:srgbClr val="0E3449"/>
    <a:srgbClr val="6B848C"/>
    <a:srgbClr val="BE6311"/>
    <a:srgbClr val="F3BF85"/>
    <a:srgbClr val="A75E19"/>
    <a:srgbClr val="ED9D41"/>
    <a:srgbClr val="BE6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824" autoAdjust="0"/>
  </p:normalViewPr>
  <p:slideViewPr>
    <p:cSldViewPr snapToGrid="0">
      <p:cViewPr varScale="1">
        <p:scale>
          <a:sx n="64" d="100"/>
          <a:sy n="64" d="100"/>
        </p:scale>
        <p:origin x="85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20" Type="http://schemas.openxmlformats.org/officeDocument/2006/relationships/slide" Target="slides/slide12.xml"/><Relationship Id="rId41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FB4BEE-F9FA-4E97-AE93-C36AB6FE170D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267506F-99BA-4626-9933-D26A8C571560}">
      <dgm:prSet phldrT="[Texto]" custT="1"/>
      <dgm:spPr>
        <a:solidFill>
          <a:srgbClr val="F39B9B"/>
        </a:solidFill>
      </dgm:spPr>
      <dgm:t>
        <a:bodyPr/>
        <a:lstStyle/>
        <a:p>
          <a:r>
            <a:rPr lang="pt-BR" sz="2400" b="1" dirty="0"/>
            <a:t>Vigilância em Saúde</a:t>
          </a:r>
        </a:p>
      </dgm:t>
    </dgm:pt>
    <dgm:pt modelId="{AB76B098-FF40-43BB-8E51-209E9044D859}" type="parTrans" cxnId="{F9CEA5B1-A9A1-4118-9759-AE31366F5234}">
      <dgm:prSet/>
      <dgm:spPr/>
      <dgm:t>
        <a:bodyPr/>
        <a:lstStyle/>
        <a:p>
          <a:endParaRPr lang="pt-BR"/>
        </a:p>
      </dgm:t>
    </dgm:pt>
    <dgm:pt modelId="{5B87E0DA-0B5B-4C61-9DC0-B73079826DEB}" type="sibTrans" cxnId="{F9CEA5B1-A9A1-4118-9759-AE31366F5234}">
      <dgm:prSet/>
      <dgm:spPr/>
      <dgm:t>
        <a:bodyPr/>
        <a:lstStyle/>
        <a:p>
          <a:endParaRPr lang="pt-BR"/>
        </a:p>
      </dgm:t>
    </dgm:pt>
    <dgm:pt modelId="{79F57F5C-6C00-4DD9-9C75-C7CC39A94D9A}">
      <dgm:prSet phldrT="[Texto]" custT="1"/>
      <dgm:spPr>
        <a:solidFill>
          <a:srgbClr val="8E413B"/>
        </a:solidFill>
      </dgm:spPr>
      <dgm:t>
        <a:bodyPr/>
        <a:lstStyle/>
        <a:p>
          <a:r>
            <a:rPr lang="pt-BR" sz="2300" dirty="0"/>
            <a:t>Macroprocesso Assistencial</a:t>
          </a:r>
        </a:p>
      </dgm:t>
    </dgm:pt>
    <dgm:pt modelId="{C6EF9D0D-77BE-4CE0-9AEB-56ECEE48F9E8}" type="parTrans" cxnId="{29E8DB17-F6B1-47BC-92FD-7CD9BAFB2884}">
      <dgm:prSet/>
      <dgm:spPr/>
      <dgm:t>
        <a:bodyPr/>
        <a:lstStyle/>
        <a:p>
          <a:endParaRPr lang="pt-BR"/>
        </a:p>
      </dgm:t>
    </dgm:pt>
    <dgm:pt modelId="{C8ED98D3-CFE8-4641-9FDE-661ECA99E1B5}" type="sibTrans" cxnId="{29E8DB17-F6B1-47BC-92FD-7CD9BAFB2884}">
      <dgm:prSet/>
      <dgm:spPr/>
      <dgm:t>
        <a:bodyPr/>
        <a:lstStyle/>
        <a:p>
          <a:endParaRPr lang="pt-BR"/>
        </a:p>
      </dgm:t>
    </dgm:pt>
    <dgm:pt modelId="{1B060564-BAC3-4A52-A1F5-F123801239A0}">
      <dgm:prSet phldrT="[Texto]" custT="1"/>
      <dgm:spPr>
        <a:solidFill>
          <a:srgbClr val="8E413B"/>
        </a:solidFill>
      </dgm:spPr>
      <dgm:t>
        <a:bodyPr/>
        <a:lstStyle/>
        <a:p>
          <a:r>
            <a:rPr lang="pt-BR" sz="2300" dirty="0"/>
            <a:t>Macroprocesso Educacional</a:t>
          </a:r>
        </a:p>
      </dgm:t>
    </dgm:pt>
    <dgm:pt modelId="{76B4D5F2-1B48-4FBD-B254-C2F013FB5745}" type="parTrans" cxnId="{50D71D2F-2752-420D-B5D7-4672B787A1E9}">
      <dgm:prSet/>
      <dgm:spPr/>
      <dgm:t>
        <a:bodyPr/>
        <a:lstStyle/>
        <a:p>
          <a:endParaRPr lang="pt-BR"/>
        </a:p>
      </dgm:t>
    </dgm:pt>
    <dgm:pt modelId="{B6D96A1F-51BF-4476-9E02-A3B902EBE21A}" type="sibTrans" cxnId="{50D71D2F-2752-420D-B5D7-4672B787A1E9}">
      <dgm:prSet/>
      <dgm:spPr/>
      <dgm:t>
        <a:bodyPr/>
        <a:lstStyle/>
        <a:p>
          <a:endParaRPr lang="pt-BR"/>
        </a:p>
      </dgm:t>
    </dgm:pt>
    <dgm:pt modelId="{9D437F7D-E70B-4352-9B3A-2CED55EBE273}">
      <dgm:prSet phldrT="[Texto]" custT="1"/>
      <dgm:spPr>
        <a:solidFill>
          <a:srgbClr val="8E413B"/>
        </a:solidFill>
      </dgm:spPr>
      <dgm:t>
        <a:bodyPr/>
        <a:lstStyle/>
        <a:p>
          <a:r>
            <a:rPr lang="pt-BR" sz="2400" dirty="0"/>
            <a:t>Macroprocesso Supervisão / Apoio institucional</a:t>
          </a:r>
        </a:p>
      </dgm:t>
    </dgm:pt>
    <dgm:pt modelId="{5FF36FDC-C95E-4909-933F-3557FECF549F}" type="parTrans" cxnId="{F1B64A57-280A-4862-995D-5A3617933972}">
      <dgm:prSet/>
      <dgm:spPr/>
      <dgm:t>
        <a:bodyPr/>
        <a:lstStyle/>
        <a:p>
          <a:endParaRPr lang="pt-BR"/>
        </a:p>
      </dgm:t>
    </dgm:pt>
    <dgm:pt modelId="{88B9828D-F751-495F-B559-33FD0AFCAD4A}" type="sibTrans" cxnId="{F1B64A57-280A-4862-995D-5A3617933972}">
      <dgm:prSet/>
      <dgm:spPr/>
      <dgm:t>
        <a:bodyPr/>
        <a:lstStyle/>
        <a:p>
          <a:endParaRPr lang="pt-BR"/>
        </a:p>
      </dgm:t>
    </dgm:pt>
    <dgm:pt modelId="{946A0251-AF62-4E0A-AB92-99E8E05D9A3B}">
      <dgm:prSet phldrT="[Texto]" custT="1"/>
      <dgm:spPr>
        <a:solidFill>
          <a:srgbClr val="8E413B"/>
        </a:solidFill>
      </dgm:spPr>
      <dgm:t>
        <a:bodyPr/>
        <a:lstStyle/>
        <a:p>
          <a:r>
            <a:rPr lang="pt-BR" sz="2400" dirty="0"/>
            <a:t>Macroprocesso Pesquisa</a:t>
          </a:r>
        </a:p>
      </dgm:t>
    </dgm:pt>
    <dgm:pt modelId="{0E94D813-6A6C-4983-AE66-61B223E1CFF6}" type="parTrans" cxnId="{640E93A8-75C5-412A-8186-0657F02DF03B}">
      <dgm:prSet/>
      <dgm:spPr/>
      <dgm:t>
        <a:bodyPr/>
        <a:lstStyle/>
        <a:p>
          <a:endParaRPr lang="pt-BR"/>
        </a:p>
      </dgm:t>
    </dgm:pt>
    <dgm:pt modelId="{55668952-481E-47F5-B38F-D707079C7796}" type="sibTrans" cxnId="{640E93A8-75C5-412A-8186-0657F02DF03B}">
      <dgm:prSet/>
      <dgm:spPr/>
      <dgm:t>
        <a:bodyPr/>
        <a:lstStyle/>
        <a:p>
          <a:endParaRPr lang="pt-BR"/>
        </a:p>
      </dgm:t>
    </dgm:pt>
    <dgm:pt modelId="{A28FF2C3-D5E3-4DE6-972C-4D00F1FCBE6A}" type="pres">
      <dgm:prSet presAssocID="{D6FB4BEE-F9FA-4E97-AE93-C36AB6FE170D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6A244F2-2114-4396-8B99-4C28942CA966}" type="pres">
      <dgm:prSet presAssocID="{D6FB4BEE-F9FA-4E97-AE93-C36AB6FE170D}" presName="matrix" presStyleCnt="0"/>
      <dgm:spPr/>
    </dgm:pt>
    <dgm:pt modelId="{08C2CA40-B610-4CD0-B064-56C62C3F3724}" type="pres">
      <dgm:prSet presAssocID="{D6FB4BEE-F9FA-4E97-AE93-C36AB6FE170D}" presName="tile1" presStyleLbl="node1" presStyleIdx="0" presStyleCnt="4"/>
      <dgm:spPr/>
    </dgm:pt>
    <dgm:pt modelId="{C5B6A413-DBBE-40D0-878F-866339E70D34}" type="pres">
      <dgm:prSet presAssocID="{D6FB4BEE-F9FA-4E97-AE93-C36AB6FE170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B172EB7-E26F-4838-BD44-C53FD93F52A7}" type="pres">
      <dgm:prSet presAssocID="{D6FB4BEE-F9FA-4E97-AE93-C36AB6FE170D}" presName="tile2" presStyleLbl="node1" presStyleIdx="1" presStyleCnt="4"/>
      <dgm:spPr/>
    </dgm:pt>
    <dgm:pt modelId="{E8205DF6-E837-47D3-A771-4B114F3B70CE}" type="pres">
      <dgm:prSet presAssocID="{D6FB4BEE-F9FA-4E97-AE93-C36AB6FE170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FFB4BD9-0CB2-4B69-AB9B-4716EB84BBDD}" type="pres">
      <dgm:prSet presAssocID="{D6FB4BEE-F9FA-4E97-AE93-C36AB6FE170D}" presName="tile3" presStyleLbl="node1" presStyleIdx="2" presStyleCnt="4"/>
      <dgm:spPr/>
    </dgm:pt>
    <dgm:pt modelId="{1893E871-3820-4997-A691-1ACF394DFF4B}" type="pres">
      <dgm:prSet presAssocID="{D6FB4BEE-F9FA-4E97-AE93-C36AB6FE170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EA559FC-7E9E-4B07-8D8F-44FCC8979471}" type="pres">
      <dgm:prSet presAssocID="{D6FB4BEE-F9FA-4E97-AE93-C36AB6FE170D}" presName="tile4" presStyleLbl="node1" presStyleIdx="3" presStyleCnt="4"/>
      <dgm:spPr/>
    </dgm:pt>
    <dgm:pt modelId="{EA494C9B-EFCE-430E-9429-5731879174ED}" type="pres">
      <dgm:prSet presAssocID="{D6FB4BEE-F9FA-4E97-AE93-C36AB6FE170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2ADE9A5-6E53-4F88-8BC4-0D0E1754774F}" type="pres">
      <dgm:prSet presAssocID="{D6FB4BEE-F9FA-4E97-AE93-C36AB6FE170D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07F62114-2B8F-4BA6-8B14-BAA68948BD33}" type="presOf" srcId="{946A0251-AF62-4E0A-AB92-99E8E05D9A3B}" destId="{EA494C9B-EFCE-430E-9429-5731879174ED}" srcOrd="1" destOrd="0" presId="urn:microsoft.com/office/officeart/2005/8/layout/matrix1"/>
    <dgm:cxn modelId="{29E8DB17-F6B1-47BC-92FD-7CD9BAFB2884}" srcId="{E267506F-99BA-4626-9933-D26A8C571560}" destId="{79F57F5C-6C00-4DD9-9C75-C7CC39A94D9A}" srcOrd="0" destOrd="0" parTransId="{C6EF9D0D-77BE-4CE0-9AEB-56ECEE48F9E8}" sibTransId="{C8ED98D3-CFE8-4641-9FDE-661ECA99E1B5}"/>
    <dgm:cxn modelId="{3483B71A-24D8-42A7-93EC-F51459148403}" type="presOf" srcId="{79F57F5C-6C00-4DD9-9C75-C7CC39A94D9A}" destId="{08C2CA40-B610-4CD0-B064-56C62C3F3724}" srcOrd="0" destOrd="0" presId="urn:microsoft.com/office/officeart/2005/8/layout/matrix1"/>
    <dgm:cxn modelId="{0F527421-B32B-471A-97FC-6D7F8816A9E4}" type="presOf" srcId="{D6FB4BEE-F9FA-4E97-AE93-C36AB6FE170D}" destId="{A28FF2C3-D5E3-4DE6-972C-4D00F1FCBE6A}" srcOrd="0" destOrd="0" presId="urn:microsoft.com/office/officeart/2005/8/layout/matrix1"/>
    <dgm:cxn modelId="{66A6BF25-143E-4D7A-8B5A-D57BB82971F5}" type="presOf" srcId="{1B060564-BAC3-4A52-A1F5-F123801239A0}" destId="{7B172EB7-E26F-4838-BD44-C53FD93F52A7}" srcOrd="0" destOrd="0" presId="urn:microsoft.com/office/officeart/2005/8/layout/matrix1"/>
    <dgm:cxn modelId="{50D71D2F-2752-420D-B5D7-4672B787A1E9}" srcId="{E267506F-99BA-4626-9933-D26A8C571560}" destId="{1B060564-BAC3-4A52-A1F5-F123801239A0}" srcOrd="1" destOrd="0" parTransId="{76B4D5F2-1B48-4FBD-B254-C2F013FB5745}" sibTransId="{B6D96A1F-51BF-4476-9E02-A3B902EBE21A}"/>
    <dgm:cxn modelId="{8F9BD73F-855F-47A6-8818-B7416B2E9BF4}" type="presOf" srcId="{79F57F5C-6C00-4DD9-9C75-C7CC39A94D9A}" destId="{C5B6A413-DBBE-40D0-878F-866339E70D34}" srcOrd="1" destOrd="0" presId="urn:microsoft.com/office/officeart/2005/8/layout/matrix1"/>
    <dgm:cxn modelId="{F1B64A57-280A-4862-995D-5A3617933972}" srcId="{E267506F-99BA-4626-9933-D26A8C571560}" destId="{9D437F7D-E70B-4352-9B3A-2CED55EBE273}" srcOrd="2" destOrd="0" parTransId="{5FF36FDC-C95E-4909-933F-3557FECF549F}" sibTransId="{88B9828D-F751-495F-B559-33FD0AFCAD4A}"/>
    <dgm:cxn modelId="{30CF4F8A-F9CA-4BED-B99B-BED9CCAA7C52}" type="presOf" srcId="{9D437F7D-E70B-4352-9B3A-2CED55EBE273}" destId="{6FFB4BD9-0CB2-4B69-AB9B-4716EB84BBDD}" srcOrd="0" destOrd="0" presId="urn:microsoft.com/office/officeart/2005/8/layout/matrix1"/>
    <dgm:cxn modelId="{2446408C-43DC-4374-9B09-62659A5A888D}" type="presOf" srcId="{9D437F7D-E70B-4352-9B3A-2CED55EBE273}" destId="{1893E871-3820-4997-A691-1ACF394DFF4B}" srcOrd="1" destOrd="0" presId="urn:microsoft.com/office/officeart/2005/8/layout/matrix1"/>
    <dgm:cxn modelId="{7E97A99A-B95B-41D5-87B8-7FF62428C940}" type="presOf" srcId="{946A0251-AF62-4E0A-AB92-99E8E05D9A3B}" destId="{BEA559FC-7E9E-4B07-8D8F-44FCC8979471}" srcOrd="0" destOrd="0" presId="urn:microsoft.com/office/officeart/2005/8/layout/matrix1"/>
    <dgm:cxn modelId="{E069B9A6-0E20-4CA7-8112-A09B11F09861}" type="presOf" srcId="{1B060564-BAC3-4A52-A1F5-F123801239A0}" destId="{E8205DF6-E837-47D3-A771-4B114F3B70CE}" srcOrd="1" destOrd="0" presId="urn:microsoft.com/office/officeart/2005/8/layout/matrix1"/>
    <dgm:cxn modelId="{640E93A8-75C5-412A-8186-0657F02DF03B}" srcId="{E267506F-99BA-4626-9933-D26A8C571560}" destId="{946A0251-AF62-4E0A-AB92-99E8E05D9A3B}" srcOrd="3" destOrd="0" parTransId="{0E94D813-6A6C-4983-AE66-61B223E1CFF6}" sibTransId="{55668952-481E-47F5-B38F-D707079C7796}"/>
    <dgm:cxn modelId="{F9CEA5B1-A9A1-4118-9759-AE31366F5234}" srcId="{D6FB4BEE-F9FA-4E97-AE93-C36AB6FE170D}" destId="{E267506F-99BA-4626-9933-D26A8C571560}" srcOrd="0" destOrd="0" parTransId="{AB76B098-FF40-43BB-8E51-209E9044D859}" sibTransId="{5B87E0DA-0B5B-4C61-9DC0-B73079826DEB}"/>
    <dgm:cxn modelId="{1A036CB9-8A21-4C60-BDA0-E292FCAA5816}" type="presOf" srcId="{E267506F-99BA-4626-9933-D26A8C571560}" destId="{A2ADE9A5-6E53-4F88-8BC4-0D0E1754774F}" srcOrd="0" destOrd="0" presId="urn:microsoft.com/office/officeart/2005/8/layout/matrix1"/>
    <dgm:cxn modelId="{D3132170-5E18-4006-B321-8C819CE6A386}" type="presParOf" srcId="{A28FF2C3-D5E3-4DE6-972C-4D00F1FCBE6A}" destId="{16A244F2-2114-4396-8B99-4C28942CA966}" srcOrd="0" destOrd="0" presId="urn:microsoft.com/office/officeart/2005/8/layout/matrix1"/>
    <dgm:cxn modelId="{AA5FAD47-0188-46EA-8BD3-0C6AA71C220F}" type="presParOf" srcId="{16A244F2-2114-4396-8B99-4C28942CA966}" destId="{08C2CA40-B610-4CD0-B064-56C62C3F3724}" srcOrd="0" destOrd="0" presId="urn:microsoft.com/office/officeart/2005/8/layout/matrix1"/>
    <dgm:cxn modelId="{55DADA66-3250-4754-A186-9BE45A03C562}" type="presParOf" srcId="{16A244F2-2114-4396-8B99-4C28942CA966}" destId="{C5B6A413-DBBE-40D0-878F-866339E70D34}" srcOrd="1" destOrd="0" presId="urn:microsoft.com/office/officeart/2005/8/layout/matrix1"/>
    <dgm:cxn modelId="{6C0CA469-118E-4502-A012-7D33FE254F40}" type="presParOf" srcId="{16A244F2-2114-4396-8B99-4C28942CA966}" destId="{7B172EB7-E26F-4838-BD44-C53FD93F52A7}" srcOrd="2" destOrd="0" presId="urn:microsoft.com/office/officeart/2005/8/layout/matrix1"/>
    <dgm:cxn modelId="{36093B7D-2063-4CC4-BBD9-26A13740467D}" type="presParOf" srcId="{16A244F2-2114-4396-8B99-4C28942CA966}" destId="{E8205DF6-E837-47D3-A771-4B114F3B70CE}" srcOrd="3" destOrd="0" presId="urn:microsoft.com/office/officeart/2005/8/layout/matrix1"/>
    <dgm:cxn modelId="{5ED86D64-A152-4703-A7FA-2BF5E05794CC}" type="presParOf" srcId="{16A244F2-2114-4396-8B99-4C28942CA966}" destId="{6FFB4BD9-0CB2-4B69-AB9B-4716EB84BBDD}" srcOrd="4" destOrd="0" presId="urn:microsoft.com/office/officeart/2005/8/layout/matrix1"/>
    <dgm:cxn modelId="{0F3B104F-4EB6-48D0-86DE-2C7157845049}" type="presParOf" srcId="{16A244F2-2114-4396-8B99-4C28942CA966}" destId="{1893E871-3820-4997-A691-1ACF394DFF4B}" srcOrd="5" destOrd="0" presId="urn:microsoft.com/office/officeart/2005/8/layout/matrix1"/>
    <dgm:cxn modelId="{F67EA1DF-C9AA-422B-A6F8-5551F6349C32}" type="presParOf" srcId="{16A244F2-2114-4396-8B99-4C28942CA966}" destId="{BEA559FC-7E9E-4B07-8D8F-44FCC8979471}" srcOrd="6" destOrd="0" presId="urn:microsoft.com/office/officeart/2005/8/layout/matrix1"/>
    <dgm:cxn modelId="{D0455A1D-16F8-4277-91D9-3452B555FD6D}" type="presParOf" srcId="{16A244F2-2114-4396-8B99-4C28942CA966}" destId="{EA494C9B-EFCE-430E-9429-5731879174ED}" srcOrd="7" destOrd="0" presId="urn:microsoft.com/office/officeart/2005/8/layout/matrix1"/>
    <dgm:cxn modelId="{C9E6C49E-9287-4F71-8BA5-79E277264748}" type="presParOf" srcId="{A28FF2C3-D5E3-4DE6-972C-4D00F1FCBE6A}" destId="{A2ADE9A5-6E53-4F88-8BC4-0D0E1754774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C2CA40-B610-4CD0-B064-56C62C3F3724}">
      <dsp:nvSpPr>
        <dsp:cNvPr id="0" name=""/>
        <dsp:cNvSpPr/>
      </dsp:nvSpPr>
      <dsp:spPr>
        <a:xfrm rot="16200000">
          <a:off x="1234006" y="-1234006"/>
          <a:ext cx="1702965" cy="4170979"/>
        </a:xfrm>
        <a:prstGeom prst="round1Rect">
          <a:avLst/>
        </a:prstGeom>
        <a:solidFill>
          <a:srgbClr val="8E413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Macroprocesso Assistencial</a:t>
          </a:r>
        </a:p>
      </dsp:txBody>
      <dsp:txXfrm rot="5400000">
        <a:off x="0" y="0"/>
        <a:ext cx="4170979" cy="1277224"/>
      </dsp:txXfrm>
    </dsp:sp>
    <dsp:sp modelId="{7B172EB7-E26F-4838-BD44-C53FD93F52A7}">
      <dsp:nvSpPr>
        <dsp:cNvPr id="0" name=""/>
        <dsp:cNvSpPr/>
      </dsp:nvSpPr>
      <dsp:spPr>
        <a:xfrm>
          <a:off x="4170979" y="0"/>
          <a:ext cx="4170979" cy="1702965"/>
        </a:xfrm>
        <a:prstGeom prst="round1Rect">
          <a:avLst/>
        </a:prstGeom>
        <a:solidFill>
          <a:srgbClr val="8E413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Macroprocesso Educacional</a:t>
          </a:r>
        </a:p>
      </dsp:txBody>
      <dsp:txXfrm>
        <a:off x="4170979" y="0"/>
        <a:ext cx="4170979" cy="1277224"/>
      </dsp:txXfrm>
    </dsp:sp>
    <dsp:sp modelId="{6FFB4BD9-0CB2-4B69-AB9B-4716EB84BBDD}">
      <dsp:nvSpPr>
        <dsp:cNvPr id="0" name=""/>
        <dsp:cNvSpPr/>
      </dsp:nvSpPr>
      <dsp:spPr>
        <a:xfrm rot="10800000">
          <a:off x="0" y="1702965"/>
          <a:ext cx="4170979" cy="1702965"/>
        </a:xfrm>
        <a:prstGeom prst="round1Rect">
          <a:avLst/>
        </a:prstGeom>
        <a:solidFill>
          <a:srgbClr val="8E413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Macroprocesso Supervisão / Apoio institucional</a:t>
          </a:r>
        </a:p>
      </dsp:txBody>
      <dsp:txXfrm rot="10800000">
        <a:off x="0" y="2128706"/>
        <a:ext cx="4170979" cy="1277224"/>
      </dsp:txXfrm>
    </dsp:sp>
    <dsp:sp modelId="{BEA559FC-7E9E-4B07-8D8F-44FCC8979471}">
      <dsp:nvSpPr>
        <dsp:cNvPr id="0" name=""/>
        <dsp:cNvSpPr/>
      </dsp:nvSpPr>
      <dsp:spPr>
        <a:xfrm rot="5400000">
          <a:off x="5404985" y="468958"/>
          <a:ext cx="1702965" cy="4170979"/>
        </a:xfrm>
        <a:prstGeom prst="round1Rect">
          <a:avLst/>
        </a:prstGeom>
        <a:solidFill>
          <a:srgbClr val="8E413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Macroprocesso Pesquisa</a:t>
          </a:r>
        </a:p>
      </dsp:txBody>
      <dsp:txXfrm rot="-5400000">
        <a:off x="4170979" y="2128706"/>
        <a:ext cx="4170979" cy="1277224"/>
      </dsp:txXfrm>
    </dsp:sp>
    <dsp:sp modelId="{A2ADE9A5-6E53-4F88-8BC4-0D0E1754774F}">
      <dsp:nvSpPr>
        <dsp:cNvPr id="0" name=""/>
        <dsp:cNvSpPr/>
      </dsp:nvSpPr>
      <dsp:spPr>
        <a:xfrm>
          <a:off x="2919685" y="1277224"/>
          <a:ext cx="2502587" cy="851482"/>
        </a:xfrm>
        <a:prstGeom prst="roundRect">
          <a:avLst/>
        </a:prstGeom>
        <a:solidFill>
          <a:srgbClr val="F39B9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/>
            <a:t>Vigilância em Saúde</a:t>
          </a:r>
        </a:p>
      </dsp:txBody>
      <dsp:txXfrm>
        <a:off x="2961251" y="1318790"/>
        <a:ext cx="2419455" cy="7683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24839-7C19-45C1-9C4A-821238DD8A81}" type="datetimeFigureOut">
              <a:rPr lang="pt-BR" smtClean="0"/>
              <a:t>24/05/2023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A19F5-598E-46EC-B008-6B9FDEF94F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14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22B06-FE82-4328-8488-C3EC27F1050C}" type="datetimeFigureOut">
              <a:rPr lang="pt-BR" smtClean="0"/>
              <a:t>24/05/2023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9CC49-8AAC-42AA-B613-EF32362739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6285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9CC49-8AAC-42AA-B613-EF323627394B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5503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09323" y="2640562"/>
            <a:ext cx="7374294" cy="776094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2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A75E19"/>
                </a:solidFill>
              </a:defRPr>
            </a:lvl1pPr>
            <a:lvl2pPr>
              <a:defRPr>
                <a:solidFill>
                  <a:srgbClr val="A75E19"/>
                </a:solidFill>
              </a:defRPr>
            </a:lvl2pPr>
            <a:lvl3pPr>
              <a:defRPr>
                <a:solidFill>
                  <a:srgbClr val="A75E19"/>
                </a:solidFill>
              </a:defRPr>
            </a:lvl3pPr>
            <a:lvl4pPr>
              <a:defRPr>
                <a:solidFill>
                  <a:srgbClr val="A75E19"/>
                </a:solidFill>
              </a:defRPr>
            </a:lvl4pPr>
            <a:lvl5pPr>
              <a:defRPr>
                <a:solidFill>
                  <a:srgbClr val="A75E19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677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23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159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442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100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74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880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712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709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977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24/05/2023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5735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8384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24/05/2023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302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3461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675356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309617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5654852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7551565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0350119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804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45842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63766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50294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0134946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337000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07519" y="1122363"/>
            <a:ext cx="1063992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19" y="3602038"/>
            <a:ext cx="1063992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749467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BE6311"/>
                </a:solidFill>
              </a:defRPr>
            </a:lvl1pPr>
            <a:lvl2pPr>
              <a:defRPr>
                <a:solidFill>
                  <a:srgbClr val="BE6311"/>
                </a:solidFill>
              </a:defRPr>
            </a:lvl2pPr>
            <a:lvl3pPr>
              <a:defRPr>
                <a:solidFill>
                  <a:srgbClr val="BE6311"/>
                </a:solidFill>
              </a:defRPr>
            </a:lvl3pPr>
            <a:lvl4pPr>
              <a:defRPr>
                <a:solidFill>
                  <a:srgbClr val="BE6311"/>
                </a:solidFill>
              </a:defRPr>
            </a:lvl4pPr>
            <a:lvl5pPr>
              <a:defRPr>
                <a:solidFill>
                  <a:srgbClr val="BE6311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4281971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28986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16958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56166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967"/>
            <a:ext cx="5181600" cy="358295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967"/>
            <a:ext cx="5181600" cy="358295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0486423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989045"/>
            <a:ext cx="10515600" cy="1177504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267338"/>
            <a:ext cx="5157787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298132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267338"/>
            <a:ext cx="5183188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29813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279930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8242573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513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6496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352049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743305" y="1247291"/>
            <a:ext cx="6172200" cy="46592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5972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1362125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045029"/>
            <a:ext cx="10520686" cy="113859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520686" cy="3596210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8384359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250594" y="1082351"/>
            <a:ext cx="2628900" cy="4814596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87828" y="1082351"/>
            <a:ext cx="7510366" cy="4814596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9389966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315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81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656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532213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24/05/2023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941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712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9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6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Retângulo 7"/>
          <p:cNvSpPr/>
          <p:nvPr userDrawn="1"/>
        </p:nvSpPr>
        <p:spPr>
          <a:xfrm>
            <a:off x="4599214" y="2352502"/>
            <a:ext cx="7592785" cy="1438102"/>
          </a:xfrm>
          <a:prstGeom prst="rect">
            <a:avLst/>
          </a:prstGeom>
          <a:solidFill>
            <a:srgbClr val="8E413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99214" y="2638273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0145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5780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724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5219"/>
          </a:xfrm>
          <a:prstGeom prst="rect">
            <a:avLst/>
          </a:prstGeom>
          <a:solidFill>
            <a:srgbClr val="006F7B"/>
          </a:solidFill>
        </p:spPr>
      </p:pic>
      <p:pic>
        <p:nvPicPr>
          <p:cNvPr id="9" name="Imagem 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38" t="4"/>
          <a:stretch/>
        </p:blipFill>
        <p:spPr>
          <a:xfrm>
            <a:off x="8575589" y="2454876"/>
            <a:ext cx="3616408" cy="259911"/>
          </a:xfrm>
          <a:prstGeom prst="rect">
            <a:avLst/>
          </a:prstGeom>
        </p:spPr>
      </p:pic>
      <p:sp>
        <p:nvSpPr>
          <p:cNvPr id="6" name="Retângulo 5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8E413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0073"/>
            <a:ext cx="12192000" cy="255146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595298"/>
            <a:ext cx="12191998" cy="25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6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8E413B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53"/>
          <a:stretch/>
        </p:blipFill>
        <p:spPr>
          <a:xfrm>
            <a:off x="10926997" y="3956182"/>
            <a:ext cx="1256765" cy="2929109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rgbClr val="8E413B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rgbClr val="8E413B"/>
              </a:solidFill>
              <a:effectLst/>
              <a:latin typeface="+mn-lt"/>
            </a:endParaRPr>
          </a:p>
        </p:txBody>
      </p:sp>
      <p:sp>
        <p:nvSpPr>
          <p:cNvPr id="11" name="Retângulo 10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8E413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07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  <p:sldLayoutId id="214748369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6"/>
        </a:buBlip>
        <a:defRPr sz="2200" kern="1200" baseline="0">
          <a:solidFill>
            <a:srgbClr val="8E413B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2000" kern="1200" baseline="0">
          <a:solidFill>
            <a:srgbClr val="8E413B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800" kern="1200" baseline="0">
          <a:solidFill>
            <a:srgbClr val="8E413B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600" kern="1200" baseline="0">
          <a:solidFill>
            <a:srgbClr val="8E413B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400" kern="1200" baseline="0">
          <a:solidFill>
            <a:srgbClr val="8E413B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D464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36"/>
          <a:stretch/>
        </p:blipFill>
        <p:spPr>
          <a:xfrm>
            <a:off x="10948086" y="3956181"/>
            <a:ext cx="1243914" cy="290182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3" name="Retângulo 12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F39B9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chemeClr val="bg1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922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bg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4"/>
        </a:buBlip>
        <a:defRPr sz="22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20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8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6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4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1108988"/>
            <a:ext cx="10515600" cy="1197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515600" cy="3512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Retângulo 5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rgbClr val="8E413B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rgbClr val="8E413B"/>
              </a:solidFill>
              <a:effectLst/>
              <a:latin typeface="+mn-lt"/>
            </a:endParaRP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595298"/>
            <a:ext cx="12191998" cy="25992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53"/>
          <a:stretch/>
        </p:blipFill>
        <p:spPr>
          <a:xfrm>
            <a:off x="10926997" y="3956182"/>
            <a:ext cx="1256765" cy="292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8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5"/>
        </a:buBlip>
        <a:defRPr sz="2200" kern="1200" baseline="0">
          <a:solidFill>
            <a:srgbClr val="8E413B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2000" kern="1200" baseline="0">
          <a:solidFill>
            <a:srgbClr val="8E413B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800" kern="1200" baseline="0">
          <a:solidFill>
            <a:srgbClr val="8E413B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600" kern="1200" baseline="0">
          <a:solidFill>
            <a:srgbClr val="8E413B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400" kern="1200" baseline="0">
          <a:solidFill>
            <a:srgbClr val="8E413B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Retângulo 4"/>
          <p:cNvSpPr/>
          <p:nvPr userDrawn="1"/>
        </p:nvSpPr>
        <p:spPr>
          <a:xfrm>
            <a:off x="4967416" y="899010"/>
            <a:ext cx="41601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8E413B"/>
                </a:solidFill>
              </a:rPr>
              <a:t>planificasus.com.br</a:t>
            </a:r>
          </a:p>
          <a:p>
            <a:pPr algn="ctr"/>
            <a:endParaRPr lang="pt-BR" sz="2400" b="1" dirty="0">
              <a:solidFill>
                <a:srgbClr val="8E413B"/>
              </a:solidFill>
            </a:endParaRPr>
          </a:p>
          <a:p>
            <a:pPr algn="ctr"/>
            <a:r>
              <a:rPr lang="pt-BR" sz="2000" dirty="0">
                <a:solidFill>
                  <a:srgbClr val="8E413B"/>
                </a:solidFill>
              </a:rPr>
              <a:t>Visite o </a:t>
            </a:r>
            <a:r>
              <a:rPr lang="pt-BR" sz="2000" b="1" dirty="0">
                <a:solidFill>
                  <a:srgbClr val="8E413B"/>
                </a:solidFill>
              </a:rPr>
              <a:t>e-Planifica </a:t>
            </a:r>
            <a:r>
              <a:rPr lang="pt-BR" sz="2000" dirty="0">
                <a:solidFill>
                  <a:srgbClr val="8E413B"/>
                </a:solidFill>
              </a:rPr>
              <a:t>e acesse os materiais do </a:t>
            </a:r>
            <a:r>
              <a:rPr lang="pt-BR" sz="2000" dirty="0" err="1">
                <a:solidFill>
                  <a:srgbClr val="8E413B"/>
                </a:solidFill>
              </a:rPr>
              <a:t>PlanificaSUS</a:t>
            </a:r>
            <a:r>
              <a:rPr lang="pt-BR" sz="2000" dirty="0">
                <a:solidFill>
                  <a:srgbClr val="8E413B"/>
                </a:solidFill>
              </a:rPr>
              <a:t>:</a:t>
            </a:r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042" y="2578442"/>
            <a:ext cx="1802937" cy="180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2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94502" y="2647700"/>
            <a:ext cx="7597498" cy="866559"/>
          </a:xfrm>
        </p:spPr>
        <p:txBody>
          <a:bodyPr>
            <a:normAutofit fontScale="90000"/>
          </a:bodyPr>
          <a:lstStyle/>
          <a:p>
            <a:r>
              <a:rPr lang="pt-BR" dirty="0"/>
              <a:t>Oficina Tutorial 10.1 AAE</a:t>
            </a:r>
            <a:br>
              <a:rPr lang="pt-BR" dirty="0"/>
            </a:br>
            <a:r>
              <a:rPr lang="pt-BR"/>
              <a:t>Macroprocessos da </a:t>
            </a:r>
            <a:r>
              <a:rPr lang="pt-BR" dirty="0"/>
              <a:t>Vigilância em Saúde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AD4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406021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46DF9D-E32A-4ECE-B4B3-785B4C4C5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Vigilância das Condições Crônicas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5677B94-1318-41F6-B226-8E3AAC668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2"/>
            <a:ext cx="10052222" cy="4004757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400" dirty="0"/>
              <a:t>O cuidado de uma pessoa com condição crônica depende de pelo menos três situações: 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pt-BR" sz="2200" dirty="0"/>
              <a:t>a construção e execução de um plano de cuidados por uma equipe de saúde multiprofissional, no qual a própria pessoa usuária participa da definição das metas terapêuticas; 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pt-BR" sz="2200" dirty="0"/>
              <a:t>a capacidade de autocuidado da pessoa usuária, que tem a ver com sua capacidade funcional e de letramento, a adesão terapêutica, a mudança de comportamentos e hábitos de vida e a capacidade de resistir às agressões do meio;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pt-BR" sz="2200" dirty="0"/>
              <a:t>o contexto familiar e comunitário, no qual podem ser encontrados apoio e recursos facilitadores. </a:t>
            </a:r>
          </a:p>
        </p:txBody>
      </p:sp>
    </p:spTree>
    <p:extLst>
      <p:ext uri="{BB962C8B-B14F-4D97-AF65-F5344CB8AC3E}">
        <p14:creationId xmlns:p14="http://schemas.microsoft.com/office/powerpoint/2010/main" val="566531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928171-7DD7-41F8-BBC2-69F11EA81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Vigilância das Condições Crônicas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2A5BEC-6620-4B4E-A65F-CB84316BE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2"/>
            <a:ext cx="10052222" cy="3974777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/>
              <a:t>As equipes de saúde devem estar próximas do contexto de vida da pessoa usuária para exercer seu papel de vigilância, cuidado e apoio. </a:t>
            </a:r>
          </a:p>
          <a:p>
            <a:pPr algn="just"/>
            <a:r>
              <a:rPr lang="pt-BR" dirty="0"/>
              <a:t>A equipe especializada, apesar de estar distante desse contexto, deve exercer essa competência e responsabilidade, mesmo que indiretamente, por meio da integração com as equipes da APS.</a:t>
            </a:r>
          </a:p>
          <a:p>
            <a:pPr algn="just"/>
            <a:r>
              <a:rPr lang="pt-BR" dirty="0"/>
              <a:t>O instrumento que mais propicia a integração é o plano de cuidados, por meio do qual a equipe especializada compartilha com a equipe da APS o conjunto de prescrições, recomendações e orientações para o usuário de alto risco, além das metas terapêuticas pactuadas com a participação do próprio usuário. </a:t>
            </a:r>
          </a:p>
          <a:p>
            <a:pPr algn="just"/>
            <a:r>
              <a:rPr lang="pt-BR" dirty="0"/>
              <a:t>Uma vez elaborado, o plano de cuidados deve ser comunicado para a </a:t>
            </a:r>
            <a:r>
              <a:rPr lang="pt-BR" dirty="0" err="1"/>
              <a:t>eSF</a:t>
            </a:r>
            <a:r>
              <a:rPr lang="pt-BR" dirty="0"/>
              <a:t> de referência, que será responsável pelo seu monitoramento, podendo solicitar o apoio da equipe especializada, sempre que necessário. </a:t>
            </a:r>
          </a:p>
        </p:txBody>
      </p:sp>
    </p:spTree>
    <p:extLst>
      <p:ext uri="{BB962C8B-B14F-4D97-AF65-F5344CB8AC3E}">
        <p14:creationId xmlns:p14="http://schemas.microsoft.com/office/powerpoint/2010/main" val="3414579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73339A-614E-4564-8901-6BC9849CA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Vigilância das Condições Crônicas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2B0147-E175-4B45-A516-C123BAD33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O apoio para a qualificação do manejo clínico e organização dos processos de cuidado é uma outra modalidade de integração entre as equipes, também beneficiando indiretamente o usuário com condição crônica.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 equipe do ambulatório deve conhecer as UBS e suas equipes, ter o cadastro dos profissionais de referência, pactuar os canais de comunicação e organizar as ações educacionais e de supervisão clínica.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 equipe deve investigar óbitos de pessoas com condições crônicas acompanhadas pelo ambulatório.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3188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9C4119-429B-46D3-A74D-71C19B7A3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Planificast</a:t>
            </a:r>
            <a:r>
              <a:rPr lang="pt-BR" dirty="0"/>
              <a:t> - O Macroprocesso </a:t>
            </a:r>
            <a:r>
              <a:rPr lang="pt-BR" dirty="0" err="1"/>
              <a:t>Supervisional</a:t>
            </a:r>
            <a:r>
              <a:rPr lang="pt-BR" dirty="0"/>
              <a:t>: Supervisão direta e indireta na Atenção Ambulatorial Especializada</a:t>
            </a:r>
          </a:p>
        </p:txBody>
      </p:sp>
      <p:sp>
        <p:nvSpPr>
          <p:cNvPr id="5" name="Espaço Reservado para Conteúdo 6">
            <a:extLst>
              <a:ext uri="{FF2B5EF4-FFF2-40B4-BE49-F238E27FC236}">
                <a16:creationId xmlns:a16="http://schemas.microsoft.com/office/drawing/2014/main" id="{44806806-261B-4F21-AA4A-B92B58462ED2}"/>
              </a:ext>
            </a:extLst>
          </p:cNvPr>
          <p:cNvSpPr txBox="1">
            <a:spLocks/>
          </p:cNvSpPr>
          <p:nvPr/>
        </p:nvSpPr>
        <p:spPr>
          <a:xfrm>
            <a:off x="999344" y="5773899"/>
            <a:ext cx="10193311" cy="770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  <a:buFontTx/>
              <a:buBlip>
                <a:blip r:embed="rId2"/>
              </a:buBlip>
              <a:defRPr sz="2200" kern="1200" baseline="0">
                <a:solidFill>
                  <a:srgbClr val="A75E1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2000" kern="1200" baseline="0">
                <a:solidFill>
                  <a:srgbClr val="A75E19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800" kern="1200" baseline="0">
                <a:solidFill>
                  <a:srgbClr val="A75E19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600" kern="1200" baseline="0">
                <a:solidFill>
                  <a:srgbClr val="A75E19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400" kern="1200" baseline="0">
                <a:solidFill>
                  <a:srgbClr val="A75E19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pt-BR" sz="1800" dirty="0"/>
              <a:t>Se houver problema com o acesso pelo Código QR, você pode acessar o vídeo a partir do link a seguir em um navegador da Web: https://vimeo.com/829191742/e206402512?share=copy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286A654-736C-4727-974A-EE2BD242A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995" y="2028439"/>
            <a:ext cx="3724743" cy="3688226"/>
          </a:xfrm>
          <a:prstGeom prst="rect">
            <a:avLst/>
          </a:prstGeom>
        </p:spPr>
      </p:pic>
      <p:pic>
        <p:nvPicPr>
          <p:cNvPr id="4" name="Imagem 3" descr="Código QR&#10;&#10;Descrição gerada automaticamente">
            <a:extLst>
              <a:ext uri="{FF2B5EF4-FFF2-40B4-BE49-F238E27FC236}">
                <a16:creationId xmlns:a16="http://schemas.microsoft.com/office/drawing/2014/main" id="{863F15DE-AEB2-436A-A50E-50A31749E9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44475"/>
            <a:ext cx="2793166" cy="279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047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8896CA-20C8-4860-BCA2-A9A418BB6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Vigilância a partir dos indicadores da gestão do cuidado das pessoas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B5CE6D5-F472-46EE-A3E4-4524E43B6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Resgate e atualização do mapeamento da região de saúde e dos municípios;</a:t>
            </a:r>
          </a:p>
          <a:p>
            <a:endParaRPr lang="pt-BR" dirty="0"/>
          </a:p>
          <a:p>
            <a:r>
              <a:rPr lang="pt-BR" dirty="0"/>
              <a:t>Utilização e atualização do mapa inteligente com informações relevantes, regionais e municipais;</a:t>
            </a:r>
          </a:p>
          <a:p>
            <a:endParaRPr lang="pt-BR" dirty="0"/>
          </a:p>
          <a:p>
            <a:r>
              <a:rPr lang="pt-BR" dirty="0"/>
              <a:t>Verificar as modalidades de comunicação ágil com as referencias técnicas regionais e municipais.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92900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BB7696F2-FE39-4EE3-BAC0-A9F2FE7C4BC4}"/>
              </a:ext>
            </a:extLst>
          </p:cNvPr>
          <p:cNvSpPr txBox="1">
            <a:spLocks/>
          </p:cNvSpPr>
          <p:nvPr/>
        </p:nvSpPr>
        <p:spPr>
          <a:xfrm>
            <a:off x="442783" y="995529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just"/>
            <a:r>
              <a:rPr lang="pt-BR" dirty="0"/>
              <a:t>Acompanhamento do percurso do cuidado da pessoa usuária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6A45B05-3350-4D4F-8DDF-DED31AD75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0410096" cy="4094698"/>
          </a:xfrm>
        </p:spPr>
        <p:txBody>
          <a:bodyPr>
            <a:normAutofit lnSpcReduction="10000"/>
          </a:bodyPr>
          <a:lstStyle/>
          <a:p>
            <a:r>
              <a:rPr lang="pt-BR" dirty="0"/>
              <a:t>Instrumento para acompanhamento do percurso do cuidado da pessoa por toda a RAS;</a:t>
            </a:r>
          </a:p>
          <a:p>
            <a:endParaRPr lang="pt-BR" dirty="0"/>
          </a:p>
          <a:p>
            <a:pPr algn="just"/>
            <a:r>
              <a:rPr lang="pt-BR" dirty="0"/>
              <a:t>Deve ser utilizado pelas equipes de APS, sob supervisão do ambulatório de referência, conforme a linha de cuidado;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Verifica em cada unidade de APS como estão os macroprocessos de atenção às condições crônicas;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O ambulatório deverá acompanhar as informações do instrumento de cada unidade de APS vinculada, para que possa supervisionar e propor as intervenções necessárias junto às equipes de APS.</a:t>
            </a:r>
          </a:p>
        </p:txBody>
      </p:sp>
    </p:spTree>
    <p:extLst>
      <p:ext uri="{BB962C8B-B14F-4D97-AF65-F5344CB8AC3E}">
        <p14:creationId xmlns:p14="http://schemas.microsoft.com/office/powerpoint/2010/main" val="2434888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3FA871A-8C69-4CD1-989C-A9530615F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1670038"/>
            <a:ext cx="11171462" cy="191848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b="1" dirty="0">
                <a:ea typeface="Calibri" panose="020F0502020204030204" pitchFamily="34" charset="0"/>
                <a:cs typeface="Times New Roman" panose="02020603050405020304" pitchFamily="18" charset="0"/>
              </a:rPr>
              <a:t>Instrumento de Acompanhamento do percurso do cuidado da pessoa usuária:</a:t>
            </a:r>
            <a:endParaRPr lang="pt-BR" dirty="0"/>
          </a:p>
          <a:p>
            <a:pPr marL="0" indent="0">
              <a:lnSpc>
                <a:spcPct val="150000"/>
              </a:lnSpc>
              <a:buNone/>
            </a:pPr>
            <a:r>
              <a:rPr lang="pt-BR" dirty="0">
                <a:ea typeface="Calibri" panose="020F0502020204030204" pitchFamily="34" charset="0"/>
                <a:cs typeface="Times New Roman" panose="02020603050405020304" pitchFamily="18" charset="0"/>
              </a:rPr>
              <a:t>O instrumento tem </a:t>
            </a:r>
            <a:r>
              <a:rPr lang="pt-BR" dirty="0"/>
              <a:t>como</a:t>
            </a:r>
            <a:r>
              <a:rPr lang="pt-BR" dirty="0">
                <a:ea typeface="Calibri" panose="020F0502020204030204" pitchFamily="34" charset="0"/>
                <a:cs typeface="Times New Roman" panose="02020603050405020304" pitchFamily="18" charset="0"/>
              </a:rPr>
              <a:t> objetivo auxiliar o ambulatório no apoio as equipes da APS.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ADF7ED96-007B-4D4D-A45C-71A759C6F805}"/>
              </a:ext>
            </a:extLst>
          </p:cNvPr>
          <p:cNvSpPr txBox="1">
            <a:spLocks/>
          </p:cNvSpPr>
          <p:nvPr/>
        </p:nvSpPr>
        <p:spPr>
          <a:xfrm>
            <a:off x="442783" y="955676"/>
            <a:ext cx="7405818" cy="800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sz="2400" dirty="0"/>
              <a:t>Macroprocesso Supervisão/Apoio Institucional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CD188FAC-B34B-4001-A7E3-9DF81D3466B2}"/>
              </a:ext>
            </a:extLst>
          </p:cNvPr>
          <p:cNvSpPr/>
          <p:nvPr/>
        </p:nvSpPr>
        <p:spPr>
          <a:xfrm>
            <a:off x="1802343" y="3760312"/>
            <a:ext cx="7568304" cy="1406769"/>
          </a:xfrm>
          <a:prstGeom prst="rect">
            <a:avLst/>
          </a:prstGeom>
          <a:noFill/>
          <a:ln w="38100">
            <a:solidFill>
              <a:srgbClr val="74252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519238"/>
            <a:r>
              <a:rPr lang="pt-BR" sz="2400" b="1" dirty="0">
                <a:solidFill>
                  <a:srgbClr val="A75E1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REALIZAR APRESENTAÇÃO DO INSTRUMENTO </a:t>
            </a:r>
          </a:p>
          <a:p>
            <a:pPr marL="1519238" defTabSz="692150">
              <a:tabLst>
                <a:tab pos="6640513" algn="l"/>
                <a:tab pos="6907213" algn="l"/>
                <a:tab pos="8975725" algn="l"/>
              </a:tabLst>
            </a:pPr>
            <a:r>
              <a:rPr lang="pt-BR" dirty="0">
                <a:solidFill>
                  <a:srgbClr val="A75E1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e-Planifica (</a:t>
            </a:r>
            <a:r>
              <a:rPr lang="pt-BR" dirty="0" err="1">
                <a:solidFill>
                  <a:srgbClr val="A75E1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www</a:t>
            </a:r>
            <a:r>
              <a:rPr lang="pt-BR" dirty="0">
                <a:solidFill>
                  <a:srgbClr val="A75E1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 planificasus.com.br) &gt; Biblioteca Virtual &gt; </a:t>
            </a:r>
          </a:p>
          <a:p>
            <a:pPr marL="1519238" defTabSz="692150">
              <a:tabLst>
                <a:tab pos="6640513" algn="l"/>
                <a:tab pos="6907213" algn="l"/>
                <a:tab pos="8975725" algn="l"/>
              </a:tabLst>
            </a:pPr>
            <a:r>
              <a:rPr lang="pt-BR" dirty="0" err="1">
                <a:solidFill>
                  <a:srgbClr val="A75E1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PlanificaSUS</a:t>
            </a:r>
            <a:r>
              <a:rPr lang="pt-BR" dirty="0">
                <a:solidFill>
                  <a:srgbClr val="A75E1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&gt; Etapas Tutoria &gt; Etapa 10.1 &gt; Tutoria AAE</a:t>
            </a:r>
          </a:p>
        </p:txBody>
      </p:sp>
      <p:pic>
        <p:nvPicPr>
          <p:cNvPr id="13" name="Gráfico 12" descr="Professor estrutura de tópicos">
            <a:extLst>
              <a:ext uri="{FF2B5EF4-FFF2-40B4-BE49-F238E27FC236}">
                <a16:creationId xmlns:a16="http://schemas.microsoft.com/office/drawing/2014/main" id="{BCB89A92-D667-4522-904A-6EB876614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24145" y="3816584"/>
            <a:ext cx="1406769" cy="140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857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10CDB4-2A3F-47B9-8983-E31529CBE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Material de apoio – Parte III</a:t>
            </a:r>
          </a:p>
        </p:txBody>
      </p:sp>
    </p:spTree>
    <p:extLst>
      <p:ext uri="{BB962C8B-B14F-4D97-AF65-F5344CB8AC3E}">
        <p14:creationId xmlns:p14="http://schemas.microsoft.com/office/powerpoint/2010/main" val="1452632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98EF7F-8B20-4652-A50B-30A7A6159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944" y="2163905"/>
            <a:ext cx="5432557" cy="866559"/>
          </a:xfrm>
        </p:spPr>
        <p:txBody>
          <a:bodyPr>
            <a:normAutofit fontScale="90000"/>
          </a:bodyPr>
          <a:lstStyle/>
          <a:p>
            <a:r>
              <a:rPr lang="pt-BR" dirty="0"/>
              <a:t>A função educacional e o diagnóstico das Vigilâncias em Saúde no Ambulatório</a:t>
            </a:r>
          </a:p>
        </p:txBody>
      </p:sp>
    </p:spTree>
    <p:extLst>
      <p:ext uri="{BB962C8B-B14F-4D97-AF65-F5344CB8AC3E}">
        <p14:creationId xmlns:p14="http://schemas.microsoft.com/office/powerpoint/2010/main" val="5728757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CB0A0C-17FA-4071-8DA7-1489AD2D2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Monitoramento das pessoas usuárias acompanhadas pelo ambulatório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E16811E-2F88-4961-8E67-23A4E1F5D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Perfil da pessoa usuária;</a:t>
            </a:r>
          </a:p>
          <a:p>
            <a:endParaRPr lang="pt-BR" dirty="0"/>
          </a:p>
          <a:p>
            <a:r>
              <a:rPr lang="pt-BR" dirty="0"/>
              <a:t>Fatores ambientais associados;</a:t>
            </a:r>
          </a:p>
          <a:p>
            <a:endParaRPr lang="pt-BR" dirty="0"/>
          </a:p>
          <a:p>
            <a:r>
              <a:rPr lang="pt-BR" dirty="0"/>
              <a:t>Desfecho clínico;</a:t>
            </a:r>
          </a:p>
          <a:p>
            <a:endParaRPr lang="pt-BR" dirty="0"/>
          </a:p>
          <a:p>
            <a:r>
              <a:rPr lang="pt-BR" dirty="0"/>
              <a:t>Eventos sentinelas.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7480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Material de apoio – Parte I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AD4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40687422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94AC19-17F1-44EE-9E09-B7F44FDB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Acompanhamento de eventos sentinelas no ambulatório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12F3852-6383-4DFE-A64B-75AD37B4E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Os eventos sentinelas são situações que podem constituir potencial ameaça à saúde pública;</a:t>
            </a:r>
          </a:p>
          <a:p>
            <a:r>
              <a:rPr lang="pt-BR" dirty="0"/>
              <a:t>O acompanhamento é um processo ativo da vigilância epidemiológica;</a:t>
            </a:r>
          </a:p>
          <a:p>
            <a:pPr algn="just"/>
            <a:r>
              <a:rPr lang="pt-BR" dirty="0"/>
              <a:t>A ocorrência desses tipos de eventos serve como sinal de alerta para evitar outros acontecimentos similares;</a:t>
            </a:r>
          </a:p>
          <a:p>
            <a:pPr algn="just"/>
            <a:r>
              <a:rPr lang="pt-BR" dirty="0"/>
              <a:t>Acionar o sistema de vigilância para que a investigação determine como prevenir eventos similares no futuro e medidas indicadas podem ser acionadas rapidamente.</a:t>
            </a:r>
          </a:p>
          <a:p>
            <a:pPr algn="just"/>
            <a:r>
              <a:rPr lang="pt-BR" dirty="0"/>
              <a:t>Propor estratégias de educação permanente junto às equipes de APS vinculadas, para evitar novos eventos e apoiar as equipes na condução das situações.</a:t>
            </a:r>
          </a:p>
        </p:txBody>
      </p:sp>
    </p:spTree>
    <p:extLst>
      <p:ext uri="{BB962C8B-B14F-4D97-AF65-F5344CB8AC3E}">
        <p14:creationId xmlns:p14="http://schemas.microsoft.com/office/powerpoint/2010/main" val="3225590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FF9630-9C8B-4713-9A4F-81BC26875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Etapas para a investigação dos eventos sentinelas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5B070B-9256-49AC-B49D-E8AFEC3DE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Identificação e decisão de investigar; </a:t>
            </a:r>
          </a:p>
          <a:p>
            <a:endParaRPr lang="pt-BR" dirty="0"/>
          </a:p>
          <a:p>
            <a:r>
              <a:rPr lang="pt-BR" dirty="0"/>
              <a:t>Seleção de pessoas para composição do time de investigação; </a:t>
            </a:r>
          </a:p>
          <a:p>
            <a:endParaRPr lang="pt-BR" dirty="0"/>
          </a:p>
          <a:p>
            <a:r>
              <a:rPr lang="pt-BR" dirty="0"/>
              <a:t>Organização e coleta de dados; </a:t>
            </a:r>
          </a:p>
          <a:p>
            <a:endParaRPr lang="pt-BR" dirty="0"/>
          </a:p>
          <a:p>
            <a:r>
              <a:rPr lang="pt-BR" dirty="0"/>
              <a:t>Determinação da ordem cronológica do evento; 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Elaboração de recomendações e desenvolvimento de um plano de ação.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64820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2F29A4-E106-4518-8376-5FA1E4727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3475" y="2163905"/>
            <a:ext cx="6242026" cy="999020"/>
          </a:xfrm>
        </p:spPr>
        <p:txBody>
          <a:bodyPr>
            <a:normAutofit fontScale="90000"/>
          </a:bodyPr>
          <a:lstStyle/>
          <a:p>
            <a:r>
              <a:rPr lang="pt-BR" dirty="0"/>
              <a:t>Pesquisa de satisfação no ambulatório</a:t>
            </a:r>
          </a:p>
        </p:txBody>
      </p:sp>
    </p:spTree>
    <p:extLst>
      <p:ext uri="{BB962C8B-B14F-4D97-AF65-F5344CB8AC3E}">
        <p14:creationId xmlns:p14="http://schemas.microsoft.com/office/powerpoint/2010/main" val="22385763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31B0A0-4E7C-43D7-B79C-0AB578981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Você sabe o que é Pesquisa de Satisfação?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5651BB4-716E-4CF7-BB4C-FDEC50D1A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Faz parte do macroprocesso de supervisão/ apoio institucional do ambulatório PASA e consiste em um questionário baseado em perguntas que buscam entender a percepção das pessoas usuárias sobre a qualidade dos serviços e atendimento prestado pela unidade. </a:t>
            </a:r>
          </a:p>
        </p:txBody>
      </p:sp>
      <p:pic>
        <p:nvPicPr>
          <p:cNvPr id="5" name="Imagem 4" descr="Forma&#10;&#10;Descrição gerada automaticamente">
            <a:extLst>
              <a:ext uri="{FF2B5EF4-FFF2-40B4-BE49-F238E27FC236}">
                <a16:creationId xmlns:a16="http://schemas.microsoft.com/office/drawing/2014/main" id="{C7113980-3722-47FC-B35B-10A951BA45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15" b="27825"/>
          <a:stretch/>
        </p:blipFill>
        <p:spPr bwMode="auto">
          <a:xfrm>
            <a:off x="1410307" y="4263218"/>
            <a:ext cx="8117174" cy="20472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430273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03C1F0-287F-4152-90DF-9D6AB9D32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822" y="770726"/>
            <a:ext cx="10052222" cy="1325563"/>
          </a:xfrm>
        </p:spPr>
        <p:txBody>
          <a:bodyPr/>
          <a:lstStyle/>
          <a:p>
            <a:r>
              <a:rPr lang="pt-BR" dirty="0"/>
              <a:t>Metodologia de avaliação - </a:t>
            </a:r>
            <a:r>
              <a:rPr lang="pt-BR" i="1" dirty="0"/>
              <a:t>Net Promoter Score 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A58E69AC-403E-4418-BAAE-3E8733583FB0}"/>
              </a:ext>
            </a:extLst>
          </p:cNvPr>
          <p:cNvGrpSpPr/>
          <p:nvPr/>
        </p:nvGrpSpPr>
        <p:grpSpPr>
          <a:xfrm>
            <a:off x="868930" y="3531235"/>
            <a:ext cx="3419475" cy="1524000"/>
            <a:chOff x="0" y="0"/>
            <a:chExt cx="3419475" cy="1524000"/>
          </a:xfrm>
        </p:grpSpPr>
        <p:grpSp>
          <p:nvGrpSpPr>
            <p:cNvPr id="6" name="Agrupar 5">
              <a:extLst>
                <a:ext uri="{FF2B5EF4-FFF2-40B4-BE49-F238E27FC236}">
                  <a16:creationId xmlns:a16="http://schemas.microsoft.com/office/drawing/2014/main" id="{31E14D86-BBFB-4AF5-91B9-35084F65E88B}"/>
                </a:ext>
              </a:extLst>
            </p:cNvPr>
            <p:cNvGrpSpPr/>
            <p:nvPr/>
          </p:nvGrpSpPr>
          <p:grpSpPr>
            <a:xfrm>
              <a:off x="0" y="276225"/>
              <a:ext cx="3419475" cy="1247775"/>
              <a:chOff x="0" y="0"/>
              <a:chExt cx="3419475" cy="1247775"/>
            </a:xfrm>
          </p:grpSpPr>
          <p:sp>
            <p:nvSpPr>
              <p:cNvPr id="8" name="Caixa de Texto 112">
                <a:extLst>
                  <a:ext uri="{FF2B5EF4-FFF2-40B4-BE49-F238E27FC236}">
                    <a16:creationId xmlns:a16="http://schemas.microsoft.com/office/drawing/2014/main" id="{9A7971BB-F031-4D14-AB11-B8FF8499C50F}"/>
                  </a:ext>
                </a:extLst>
              </p:cNvPr>
              <p:cNvSpPr txBox="1"/>
              <p:nvPr/>
            </p:nvSpPr>
            <p:spPr>
              <a:xfrm>
                <a:off x="142875" y="419101"/>
                <a:ext cx="3152775" cy="4953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1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Estão satisfeitos e não têm o que reclamar, mas podem acabar abandonando o ambulatório.</a:t>
                </a:r>
                <a:endParaRPr lang="pt-BR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D17E4744-216F-4FE9-9B40-0393482DBED6}"/>
                  </a:ext>
                </a:extLst>
              </p:cNvPr>
              <p:cNvSpPr/>
              <p:nvPr/>
            </p:nvSpPr>
            <p:spPr>
              <a:xfrm>
                <a:off x="0" y="0"/>
                <a:ext cx="3419475" cy="1247775"/>
              </a:xfrm>
              <a:prstGeom prst="rect">
                <a:avLst/>
              </a:prstGeom>
              <a:noFill/>
              <a:ln w="508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t-BR"/>
              </a:p>
            </p:txBody>
          </p:sp>
        </p:grpSp>
        <p:sp>
          <p:nvSpPr>
            <p:cNvPr id="7" name="Rectangle 22">
              <a:extLst>
                <a:ext uri="{FF2B5EF4-FFF2-40B4-BE49-F238E27FC236}">
                  <a16:creationId xmlns:a16="http://schemas.microsoft.com/office/drawing/2014/main" id="{1C916B75-2186-4483-BAA2-ADDEEA114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0"/>
              <a:ext cx="1285875" cy="533400"/>
            </a:xfrm>
            <a:prstGeom prst="rect">
              <a:avLst/>
            </a:prstGeom>
            <a:solidFill>
              <a:srgbClr val="F1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pt-BR" sz="1100" b="1">
                  <a:solidFill>
                    <a:srgbClr val="FFC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NOTAS 7 E 8: </a:t>
              </a:r>
              <a:endParaRPr lang="pt-B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pt-BR" sz="1100" b="1">
                  <a:solidFill>
                    <a:srgbClr val="FFC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NEUTROS</a:t>
              </a:r>
              <a:endParaRPr lang="pt-B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3590A735-1DCF-4F42-95AD-5A7F9E2207B1}"/>
              </a:ext>
            </a:extLst>
          </p:cNvPr>
          <p:cNvGrpSpPr/>
          <p:nvPr/>
        </p:nvGrpSpPr>
        <p:grpSpPr>
          <a:xfrm>
            <a:off x="857500" y="5164455"/>
            <a:ext cx="3419475" cy="1495425"/>
            <a:chOff x="0" y="0"/>
            <a:chExt cx="3419475" cy="1495425"/>
          </a:xfrm>
        </p:grpSpPr>
        <p:sp>
          <p:nvSpPr>
            <p:cNvPr id="11" name="Caixa de Texto 117">
              <a:extLst>
                <a:ext uri="{FF2B5EF4-FFF2-40B4-BE49-F238E27FC236}">
                  <a16:creationId xmlns:a16="http://schemas.microsoft.com/office/drawing/2014/main" id="{FC1BBACB-8D4F-48AB-A89E-3EF7D7DD0209}"/>
                </a:ext>
              </a:extLst>
            </p:cNvPr>
            <p:cNvSpPr txBox="1"/>
            <p:nvPr/>
          </p:nvSpPr>
          <p:spPr>
            <a:xfrm>
              <a:off x="171450" y="666750"/>
              <a:ext cx="3048000" cy="71949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pt-BR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São as pessoas usuárias insatisfeitas, que provavelmente não voltariam ao ambulatório. </a:t>
              </a:r>
              <a:endPara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92E82DFE-F336-4C22-88CE-0BA3E0C340DD}"/>
                </a:ext>
              </a:extLst>
            </p:cNvPr>
            <p:cNvGrpSpPr/>
            <p:nvPr/>
          </p:nvGrpSpPr>
          <p:grpSpPr>
            <a:xfrm>
              <a:off x="0" y="0"/>
              <a:ext cx="3419475" cy="1495425"/>
              <a:chOff x="0" y="0"/>
              <a:chExt cx="3419475" cy="1495425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E65AB43D-5E63-4403-B66B-9C776A812DD4}"/>
                  </a:ext>
                </a:extLst>
              </p:cNvPr>
              <p:cNvSpPr/>
              <p:nvPr/>
            </p:nvSpPr>
            <p:spPr>
              <a:xfrm>
                <a:off x="0" y="247650"/>
                <a:ext cx="3419475" cy="1247775"/>
              </a:xfrm>
              <a:prstGeom prst="rect">
                <a:avLst/>
              </a:prstGeom>
              <a:noFill/>
              <a:ln w="508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14" name="Rectangle 22">
                <a:extLst>
                  <a:ext uri="{FF2B5EF4-FFF2-40B4-BE49-F238E27FC236}">
                    <a16:creationId xmlns:a16="http://schemas.microsoft.com/office/drawing/2014/main" id="{DF378C30-FCD7-4BAA-947B-CE9EDCC836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325" y="0"/>
                <a:ext cx="1285875" cy="571500"/>
              </a:xfrm>
              <a:prstGeom prst="rect">
                <a:avLst/>
              </a:prstGeom>
              <a:solidFill>
                <a:srgbClr val="F1F4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1100" b="1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NOTAS 0 a 6: </a:t>
                </a:r>
                <a:endParaRPr lang="pt-BR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1100" b="1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DETRATORES</a:t>
                </a:r>
                <a:endParaRPr lang="pt-BR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B941CB02-5839-4B78-9103-503B19761BA1}"/>
              </a:ext>
            </a:extLst>
          </p:cNvPr>
          <p:cNvGrpSpPr/>
          <p:nvPr/>
        </p:nvGrpSpPr>
        <p:grpSpPr>
          <a:xfrm>
            <a:off x="857500" y="1933575"/>
            <a:ext cx="3467100" cy="1495425"/>
            <a:chOff x="0" y="-208820"/>
            <a:chExt cx="3467100" cy="3152045"/>
          </a:xfrm>
        </p:grpSpPr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4AFA3A04-D64A-4047-ABEB-4709DBB74AAD}"/>
                </a:ext>
              </a:extLst>
            </p:cNvPr>
            <p:cNvGrpSpPr/>
            <p:nvPr/>
          </p:nvGrpSpPr>
          <p:grpSpPr>
            <a:xfrm>
              <a:off x="0" y="-208820"/>
              <a:ext cx="3467100" cy="3152045"/>
              <a:chOff x="0" y="-208820"/>
              <a:chExt cx="3467100" cy="3152045"/>
            </a:xfrm>
          </p:grpSpPr>
          <p:pic>
            <p:nvPicPr>
              <p:cNvPr id="18" name="Picture 21" descr="Forma, Retângulo&#10;&#10;Descrição gerada automaticamente">
                <a:extLst>
                  <a:ext uri="{FF2B5EF4-FFF2-40B4-BE49-F238E27FC236}">
                    <a16:creationId xmlns:a16="http://schemas.microsoft.com/office/drawing/2014/main" id="{4EF9D159-DD07-4CB5-A795-233E049C9F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04800"/>
                <a:ext cx="3467100" cy="26384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9" name="Rectangle 22">
                <a:extLst>
                  <a:ext uri="{FF2B5EF4-FFF2-40B4-BE49-F238E27FC236}">
                    <a16:creationId xmlns:a16="http://schemas.microsoft.com/office/drawing/2014/main" id="{538D9903-9B64-400C-A63E-E8FCABBBA3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275" y="-208820"/>
                <a:ext cx="1285875" cy="1124296"/>
              </a:xfrm>
              <a:prstGeom prst="rect">
                <a:avLst/>
              </a:prstGeom>
              <a:solidFill>
                <a:srgbClr val="F1F4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1100" b="1">
                    <a:solidFill>
                      <a:srgbClr val="538135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NOTAS 9 E 10: </a:t>
                </a:r>
                <a:endParaRPr lang="pt-BR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1100" b="1">
                    <a:solidFill>
                      <a:srgbClr val="538135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PROMOTORES</a:t>
                </a:r>
                <a:endParaRPr lang="pt-BR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7" name="Caixa de Texto 103">
              <a:extLst>
                <a:ext uri="{FF2B5EF4-FFF2-40B4-BE49-F238E27FC236}">
                  <a16:creationId xmlns:a16="http://schemas.microsoft.com/office/drawing/2014/main" id="{C43C6B1C-B20D-4886-A0EE-EA724A75DA5E}"/>
                </a:ext>
              </a:extLst>
            </p:cNvPr>
            <p:cNvSpPr txBox="1"/>
            <p:nvPr/>
          </p:nvSpPr>
          <p:spPr>
            <a:xfrm>
              <a:off x="171450" y="1142715"/>
              <a:ext cx="3084195" cy="146476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pt-BR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São as pessoas usuárias leais, que continuarão usando o ambulatório, indicando, recomendando e ajudando a divulgá-lo</a:t>
              </a:r>
              <a:endPara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Rectangle 16">
            <a:extLst>
              <a:ext uri="{FF2B5EF4-FFF2-40B4-BE49-F238E27FC236}">
                <a16:creationId xmlns:a16="http://schemas.microsoft.com/office/drawing/2014/main" id="{30E2A796-4444-495A-BF3D-9C5BD90A9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410" y="-85026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1" name="Rectangle 19">
            <a:extLst>
              <a:ext uri="{FF2B5EF4-FFF2-40B4-BE49-F238E27FC236}">
                <a16:creationId xmlns:a16="http://schemas.microsoft.com/office/drawing/2014/main" id="{09A8A97B-248E-4647-BA01-9879191CA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410" y="-39306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22">
            <a:extLst>
              <a:ext uri="{FF2B5EF4-FFF2-40B4-BE49-F238E27FC236}">
                <a16:creationId xmlns:a16="http://schemas.microsoft.com/office/drawing/2014/main" id="{01557E30-C4B5-4CB2-AA62-84DE6329B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410" y="-39306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Freeform 25">
            <a:extLst>
              <a:ext uri="{FF2B5EF4-FFF2-40B4-BE49-F238E27FC236}">
                <a16:creationId xmlns:a16="http://schemas.microsoft.com/office/drawing/2014/main" id="{29A63170-77B4-461B-96E3-E849B4D1A1E8}"/>
              </a:ext>
            </a:extLst>
          </p:cNvPr>
          <p:cNvSpPr>
            <a:spLocks/>
          </p:cNvSpPr>
          <p:nvPr/>
        </p:nvSpPr>
        <p:spPr bwMode="auto">
          <a:xfrm>
            <a:off x="5065815" y="4548504"/>
            <a:ext cx="2611755" cy="1057275"/>
          </a:xfrm>
          <a:custGeom>
            <a:avLst/>
            <a:gdLst>
              <a:gd name="T0" fmla="+- 0 11843 11079"/>
              <a:gd name="T1" fmla="*/ T0 w 4590"/>
              <a:gd name="T2" fmla="+- 0 4927 307"/>
              <a:gd name="T3" fmla="*/ 4927 h 4620"/>
              <a:gd name="T4" fmla="+- 0 11693 11079"/>
              <a:gd name="T5" fmla="*/ T4 w 4590"/>
              <a:gd name="T6" fmla="+- 0 4912 307"/>
              <a:gd name="T7" fmla="*/ 4912 h 4620"/>
              <a:gd name="T8" fmla="+- 0 11550 11079"/>
              <a:gd name="T9" fmla="*/ T8 w 4590"/>
              <a:gd name="T10" fmla="+- 0 4869 307"/>
              <a:gd name="T11" fmla="*/ 4869 h 4620"/>
              <a:gd name="T12" fmla="+- 0 11419 11079"/>
              <a:gd name="T13" fmla="*/ T12 w 4590"/>
              <a:gd name="T14" fmla="+- 0 4799 307"/>
              <a:gd name="T15" fmla="*/ 4799 h 4620"/>
              <a:gd name="T16" fmla="+- 0 11303 11079"/>
              <a:gd name="T17" fmla="*/ T16 w 4590"/>
              <a:gd name="T18" fmla="+- 0 4703 307"/>
              <a:gd name="T19" fmla="*/ 4703 h 4620"/>
              <a:gd name="T20" fmla="+- 0 11207 11079"/>
              <a:gd name="T21" fmla="*/ T20 w 4590"/>
              <a:gd name="T22" fmla="+- 0 4587 307"/>
              <a:gd name="T23" fmla="*/ 4587 h 4620"/>
              <a:gd name="T24" fmla="+- 0 11137 11079"/>
              <a:gd name="T25" fmla="*/ T24 w 4590"/>
              <a:gd name="T26" fmla="+- 0 4455 307"/>
              <a:gd name="T27" fmla="*/ 4455 h 4620"/>
              <a:gd name="T28" fmla="+- 0 11094 11079"/>
              <a:gd name="T29" fmla="*/ T28 w 4590"/>
              <a:gd name="T30" fmla="+- 0 4313 307"/>
              <a:gd name="T31" fmla="*/ 4313 h 4620"/>
              <a:gd name="T32" fmla="+- 0 11079 11079"/>
              <a:gd name="T33" fmla="*/ T32 w 4590"/>
              <a:gd name="T34" fmla="+- 0 4163 307"/>
              <a:gd name="T35" fmla="*/ 4163 h 4620"/>
              <a:gd name="T36" fmla="+- 0 11083 11079"/>
              <a:gd name="T37" fmla="*/ T36 w 4590"/>
              <a:gd name="T38" fmla="+- 0 996 307"/>
              <a:gd name="T39" fmla="*/ 996 h 4620"/>
              <a:gd name="T40" fmla="+- 0 11112 11079"/>
              <a:gd name="T41" fmla="*/ T40 w 4590"/>
              <a:gd name="T42" fmla="+- 0 849 307"/>
              <a:gd name="T43" fmla="*/ 849 h 4620"/>
              <a:gd name="T44" fmla="+- 0 11169 11079"/>
              <a:gd name="T45" fmla="*/ T44 w 4590"/>
              <a:gd name="T46" fmla="+- 0 711 307"/>
              <a:gd name="T47" fmla="*/ 711 h 4620"/>
              <a:gd name="T48" fmla="+- 0 11252 11079"/>
              <a:gd name="T49" fmla="*/ T48 w 4590"/>
              <a:gd name="T50" fmla="+- 0 587 307"/>
              <a:gd name="T51" fmla="*/ 587 h 4620"/>
              <a:gd name="T52" fmla="+- 0 11359 11079"/>
              <a:gd name="T53" fmla="*/ T52 w 4590"/>
              <a:gd name="T54" fmla="+- 0 480 307"/>
              <a:gd name="T55" fmla="*/ 480 h 4620"/>
              <a:gd name="T56" fmla="+- 0 11483 11079"/>
              <a:gd name="T57" fmla="*/ T56 w 4590"/>
              <a:gd name="T58" fmla="+- 0 397 307"/>
              <a:gd name="T59" fmla="*/ 397 h 4620"/>
              <a:gd name="T60" fmla="+- 0 11621 11079"/>
              <a:gd name="T61" fmla="*/ T60 w 4590"/>
              <a:gd name="T62" fmla="+- 0 340 307"/>
              <a:gd name="T63" fmla="*/ 340 h 4620"/>
              <a:gd name="T64" fmla="+- 0 11767 11079"/>
              <a:gd name="T65" fmla="*/ T64 w 4590"/>
              <a:gd name="T66" fmla="+- 0 311 307"/>
              <a:gd name="T67" fmla="*/ 311 h 4620"/>
              <a:gd name="T68" fmla="+- 0 14905 11079"/>
              <a:gd name="T69" fmla="*/ T68 w 4590"/>
              <a:gd name="T70" fmla="+- 0 307 307"/>
              <a:gd name="T71" fmla="*/ 307 h 4620"/>
              <a:gd name="T72" fmla="+- 0 15055 11079"/>
              <a:gd name="T73" fmla="*/ T72 w 4590"/>
              <a:gd name="T74" fmla="+- 0 322 307"/>
              <a:gd name="T75" fmla="*/ 322 h 4620"/>
              <a:gd name="T76" fmla="+- 0 15197 11079"/>
              <a:gd name="T77" fmla="*/ T76 w 4590"/>
              <a:gd name="T78" fmla="+- 0 365 307"/>
              <a:gd name="T79" fmla="*/ 365 h 4620"/>
              <a:gd name="T80" fmla="+- 0 15329 11079"/>
              <a:gd name="T81" fmla="*/ T80 w 4590"/>
              <a:gd name="T82" fmla="+- 0 436 307"/>
              <a:gd name="T83" fmla="*/ 436 h 4620"/>
              <a:gd name="T84" fmla="+- 0 15445 11079"/>
              <a:gd name="T85" fmla="*/ T84 w 4590"/>
              <a:gd name="T86" fmla="+- 0 531 307"/>
              <a:gd name="T87" fmla="*/ 531 h 4620"/>
              <a:gd name="T88" fmla="+- 0 15540 11079"/>
              <a:gd name="T89" fmla="*/ T88 w 4590"/>
              <a:gd name="T90" fmla="+- 0 647 307"/>
              <a:gd name="T91" fmla="*/ 647 h 4620"/>
              <a:gd name="T92" fmla="+- 0 15611 11079"/>
              <a:gd name="T93" fmla="*/ T92 w 4590"/>
              <a:gd name="T94" fmla="+- 0 779 307"/>
              <a:gd name="T95" fmla="*/ 779 h 4620"/>
              <a:gd name="T96" fmla="+- 0 15654 11079"/>
              <a:gd name="T97" fmla="*/ T96 w 4590"/>
              <a:gd name="T98" fmla="+- 0 921 307"/>
              <a:gd name="T99" fmla="*/ 921 h 4620"/>
              <a:gd name="T100" fmla="+- 0 15669 11079"/>
              <a:gd name="T101" fmla="*/ T100 w 4590"/>
              <a:gd name="T102" fmla="+- 0 1071 307"/>
              <a:gd name="T103" fmla="*/ 1071 h 4620"/>
              <a:gd name="T104" fmla="+- 0 15665 11079"/>
              <a:gd name="T105" fmla="*/ T104 w 4590"/>
              <a:gd name="T106" fmla="+- 0 4239 307"/>
              <a:gd name="T107" fmla="*/ 4239 h 4620"/>
              <a:gd name="T108" fmla="+- 0 15636 11079"/>
              <a:gd name="T109" fmla="*/ T108 w 4590"/>
              <a:gd name="T110" fmla="+- 0 4385 307"/>
              <a:gd name="T111" fmla="*/ 4385 h 4620"/>
              <a:gd name="T112" fmla="+- 0 15579 11079"/>
              <a:gd name="T113" fmla="*/ T112 w 4590"/>
              <a:gd name="T114" fmla="+- 0 4523 307"/>
              <a:gd name="T115" fmla="*/ 4523 h 4620"/>
              <a:gd name="T116" fmla="+- 0 15496 11079"/>
              <a:gd name="T117" fmla="*/ T116 w 4590"/>
              <a:gd name="T118" fmla="+- 0 4647 307"/>
              <a:gd name="T119" fmla="*/ 4647 h 4620"/>
              <a:gd name="T120" fmla="+- 0 15389 11079"/>
              <a:gd name="T121" fmla="*/ T120 w 4590"/>
              <a:gd name="T122" fmla="+- 0 4754 307"/>
              <a:gd name="T123" fmla="*/ 4754 h 4620"/>
              <a:gd name="T124" fmla="+- 0 15265 11079"/>
              <a:gd name="T125" fmla="*/ T124 w 4590"/>
              <a:gd name="T126" fmla="+- 0 4837 307"/>
              <a:gd name="T127" fmla="*/ 4837 h 4620"/>
              <a:gd name="T128" fmla="+- 0 15127 11079"/>
              <a:gd name="T129" fmla="*/ T128 w 4590"/>
              <a:gd name="T130" fmla="+- 0 4894 307"/>
              <a:gd name="T131" fmla="*/ 4894 h 4620"/>
              <a:gd name="T132" fmla="+- 0 14980 11079"/>
              <a:gd name="T133" fmla="*/ T132 w 4590"/>
              <a:gd name="T134" fmla="+- 0 4923 307"/>
              <a:gd name="T135" fmla="*/ 4923 h 462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</a:cxnLst>
            <a:rect l="0" t="0" r="r" b="b"/>
            <a:pathLst>
              <a:path w="4590" h="4620">
                <a:moveTo>
                  <a:pt x="3826" y="4620"/>
                </a:moveTo>
                <a:lnTo>
                  <a:pt x="764" y="4620"/>
                </a:lnTo>
                <a:lnTo>
                  <a:pt x="688" y="4616"/>
                </a:lnTo>
                <a:lnTo>
                  <a:pt x="614" y="4605"/>
                </a:lnTo>
                <a:lnTo>
                  <a:pt x="542" y="4587"/>
                </a:lnTo>
                <a:lnTo>
                  <a:pt x="471" y="4562"/>
                </a:lnTo>
                <a:lnTo>
                  <a:pt x="404" y="4530"/>
                </a:lnTo>
                <a:lnTo>
                  <a:pt x="340" y="4492"/>
                </a:lnTo>
                <a:lnTo>
                  <a:pt x="280" y="4447"/>
                </a:lnTo>
                <a:lnTo>
                  <a:pt x="224" y="4396"/>
                </a:lnTo>
                <a:lnTo>
                  <a:pt x="173" y="4340"/>
                </a:lnTo>
                <a:lnTo>
                  <a:pt x="128" y="4280"/>
                </a:lnTo>
                <a:lnTo>
                  <a:pt x="90" y="4216"/>
                </a:lnTo>
                <a:lnTo>
                  <a:pt x="58" y="4148"/>
                </a:lnTo>
                <a:lnTo>
                  <a:pt x="33" y="4078"/>
                </a:lnTo>
                <a:lnTo>
                  <a:pt x="15" y="4006"/>
                </a:lnTo>
                <a:lnTo>
                  <a:pt x="4" y="3932"/>
                </a:lnTo>
                <a:lnTo>
                  <a:pt x="0" y="3856"/>
                </a:lnTo>
                <a:lnTo>
                  <a:pt x="0" y="764"/>
                </a:lnTo>
                <a:lnTo>
                  <a:pt x="4" y="689"/>
                </a:lnTo>
                <a:lnTo>
                  <a:pt x="15" y="614"/>
                </a:lnTo>
                <a:lnTo>
                  <a:pt x="33" y="542"/>
                </a:lnTo>
                <a:lnTo>
                  <a:pt x="58" y="472"/>
                </a:lnTo>
                <a:lnTo>
                  <a:pt x="90" y="404"/>
                </a:lnTo>
                <a:lnTo>
                  <a:pt x="128" y="340"/>
                </a:lnTo>
                <a:lnTo>
                  <a:pt x="173" y="280"/>
                </a:lnTo>
                <a:lnTo>
                  <a:pt x="224" y="224"/>
                </a:lnTo>
                <a:lnTo>
                  <a:pt x="280" y="173"/>
                </a:lnTo>
                <a:lnTo>
                  <a:pt x="340" y="129"/>
                </a:lnTo>
                <a:lnTo>
                  <a:pt x="404" y="90"/>
                </a:lnTo>
                <a:lnTo>
                  <a:pt x="471" y="58"/>
                </a:lnTo>
                <a:lnTo>
                  <a:pt x="542" y="33"/>
                </a:lnTo>
                <a:lnTo>
                  <a:pt x="614" y="15"/>
                </a:lnTo>
                <a:lnTo>
                  <a:pt x="688" y="4"/>
                </a:lnTo>
                <a:lnTo>
                  <a:pt x="764" y="0"/>
                </a:lnTo>
                <a:lnTo>
                  <a:pt x="3826" y="0"/>
                </a:lnTo>
                <a:lnTo>
                  <a:pt x="3901" y="4"/>
                </a:lnTo>
                <a:lnTo>
                  <a:pt x="3976" y="15"/>
                </a:lnTo>
                <a:lnTo>
                  <a:pt x="4048" y="33"/>
                </a:lnTo>
                <a:lnTo>
                  <a:pt x="4118" y="58"/>
                </a:lnTo>
                <a:lnTo>
                  <a:pt x="4186" y="90"/>
                </a:lnTo>
                <a:lnTo>
                  <a:pt x="4250" y="129"/>
                </a:lnTo>
                <a:lnTo>
                  <a:pt x="4310" y="173"/>
                </a:lnTo>
                <a:lnTo>
                  <a:pt x="4366" y="224"/>
                </a:lnTo>
                <a:lnTo>
                  <a:pt x="4417" y="280"/>
                </a:lnTo>
                <a:lnTo>
                  <a:pt x="4461" y="340"/>
                </a:lnTo>
                <a:lnTo>
                  <a:pt x="4500" y="404"/>
                </a:lnTo>
                <a:lnTo>
                  <a:pt x="4532" y="472"/>
                </a:lnTo>
                <a:lnTo>
                  <a:pt x="4557" y="542"/>
                </a:lnTo>
                <a:lnTo>
                  <a:pt x="4575" y="614"/>
                </a:lnTo>
                <a:lnTo>
                  <a:pt x="4586" y="689"/>
                </a:lnTo>
                <a:lnTo>
                  <a:pt x="4590" y="764"/>
                </a:lnTo>
                <a:lnTo>
                  <a:pt x="4590" y="3856"/>
                </a:lnTo>
                <a:lnTo>
                  <a:pt x="4586" y="3932"/>
                </a:lnTo>
                <a:lnTo>
                  <a:pt x="4575" y="4006"/>
                </a:lnTo>
                <a:lnTo>
                  <a:pt x="4557" y="4078"/>
                </a:lnTo>
                <a:lnTo>
                  <a:pt x="4532" y="4148"/>
                </a:lnTo>
                <a:lnTo>
                  <a:pt x="4500" y="4216"/>
                </a:lnTo>
                <a:lnTo>
                  <a:pt x="4461" y="4280"/>
                </a:lnTo>
                <a:lnTo>
                  <a:pt x="4417" y="4340"/>
                </a:lnTo>
                <a:lnTo>
                  <a:pt x="4366" y="4396"/>
                </a:lnTo>
                <a:lnTo>
                  <a:pt x="4310" y="4447"/>
                </a:lnTo>
                <a:lnTo>
                  <a:pt x="4250" y="4492"/>
                </a:lnTo>
                <a:lnTo>
                  <a:pt x="4186" y="4530"/>
                </a:lnTo>
                <a:lnTo>
                  <a:pt x="4118" y="4562"/>
                </a:lnTo>
                <a:lnTo>
                  <a:pt x="4048" y="4587"/>
                </a:lnTo>
                <a:lnTo>
                  <a:pt x="3976" y="4605"/>
                </a:lnTo>
                <a:lnTo>
                  <a:pt x="3901" y="4616"/>
                </a:lnTo>
                <a:lnTo>
                  <a:pt x="3826" y="4620"/>
                </a:lnTo>
                <a:close/>
              </a:path>
            </a:pathLst>
          </a:custGeom>
          <a:solidFill>
            <a:srgbClr val="4059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pt-BR"/>
          </a:p>
        </p:txBody>
      </p:sp>
      <p:sp>
        <p:nvSpPr>
          <p:cNvPr id="34" name="Text Box 26">
            <a:extLst>
              <a:ext uri="{FF2B5EF4-FFF2-40B4-BE49-F238E27FC236}">
                <a16:creationId xmlns:a16="http://schemas.microsoft.com/office/drawing/2014/main" id="{4B228F39-6C4B-4263-ADB7-0A883124C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5815" y="4660899"/>
            <a:ext cx="2611755" cy="879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02870" marR="97790" algn="ctr">
              <a:lnSpc>
                <a:spcPct val="120000"/>
              </a:lnSpc>
              <a:spcBef>
                <a:spcPts val="2095"/>
              </a:spcBef>
              <a:spcAft>
                <a:spcPts val="800"/>
              </a:spcAft>
            </a:pPr>
            <a:r>
              <a:rPr lang="pt-BR" sz="140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pt-BR" sz="1400" spc="-12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40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NPS</a:t>
            </a:r>
            <a:r>
              <a:rPr lang="pt-BR" sz="1400" spc="-12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40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varia</a:t>
            </a:r>
            <a:r>
              <a:rPr lang="pt-BR" sz="1400" spc="-12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40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pt-BR" sz="1400" spc="-115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40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-100</a:t>
            </a:r>
            <a:r>
              <a:rPr lang="pt-BR" sz="1400" spc="-12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40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pt-BR" sz="1400" spc="-565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400" spc="-15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100, sendo </a:t>
            </a:r>
            <a:r>
              <a:rPr lang="pt-BR" sz="1400" spc="-1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que,</a:t>
            </a:r>
            <a:r>
              <a:rPr lang="pt-BR" sz="1400" spc="-5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40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quanto</a:t>
            </a:r>
            <a:r>
              <a:rPr lang="pt-BR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40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mais</a:t>
            </a:r>
            <a:r>
              <a:rPr lang="pt-BR" sz="1400" spc="-5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40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perto</a:t>
            </a:r>
            <a:r>
              <a:rPr lang="pt-BR" sz="1400" spc="-45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40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pt-BR" sz="1400" spc="-45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40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100,</a:t>
            </a:r>
            <a:r>
              <a:rPr lang="pt-BR" sz="1400" spc="-565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pt-BR" sz="140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melhor o seu</a:t>
            </a:r>
            <a:r>
              <a:rPr lang="pt-BR" sz="1400" spc="5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40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indicador.</a:t>
            </a:r>
            <a:endParaRPr lang="pt-BR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36375B21-B14D-4E24-9C97-6AAE9E274EAC}"/>
              </a:ext>
            </a:extLst>
          </p:cNvPr>
          <p:cNvGrpSpPr/>
          <p:nvPr/>
        </p:nvGrpSpPr>
        <p:grpSpPr>
          <a:xfrm>
            <a:off x="8431925" y="2779571"/>
            <a:ext cx="2718025" cy="3256421"/>
            <a:chOff x="0" y="0"/>
            <a:chExt cx="1933575" cy="2181225"/>
          </a:xfrm>
        </p:grpSpPr>
        <p:sp>
          <p:nvSpPr>
            <p:cNvPr id="36" name="Caixa de Texto 146">
              <a:extLst>
                <a:ext uri="{FF2B5EF4-FFF2-40B4-BE49-F238E27FC236}">
                  <a16:creationId xmlns:a16="http://schemas.microsoft.com/office/drawing/2014/main" id="{290DF6BD-0FE2-4C9D-9455-190BFC3A786B}"/>
                </a:ext>
              </a:extLst>
            </p:cNvPr>
            <p:cNvSpPr txBox="1"/>
            <p:nvPr/>
          </p:nvSpPr>
          <p:spPr>
            <a:xfrm>
              <a:off x="0" y="0"/>
              <a:ext cx="1914525" cy="533400"/>
            </a:xfrm>
            <a:prstGeom prst="rect">
              <a:avLst/>
            </a:prstGeom>
            <a:solidFill>
              <a:schemeClr val="accent5"/>
            </a:solidFill>
            <a:ln w="6350">
              <a:solidFill>
                <a:schemeClr val="accent5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pt-BR" spc="-25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Zona de Excelência:</a:t>
              </a:r>
              <a:endParaRPr lang="pt-BR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pt-BR" spc="-25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 76 a 100 pontos</a:t>
              </a:r>
              <a:endParaRPr lang="pt-BR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Caixa de Texto 147">
              <a:extLst>
                <a:ext uri="{FF2B5EF4-FFF2-40B4-BE49-F238E27FC236}">
                  <a16:creationId xmlns:a16="http://schemas.microsoft.com/office/drawing/2014/main" id="{6D1DC65D-DD95-4E76-ACA6-B7D7901D0534}"/>
                </a:ext>
              </a:extLst>
            </p:cNvPr>
            <p:cNvSpPr txBox="1"/>
            <p:nvPr/>
          </p:nvSpPr>
          <p:spPr>
            <a:xfrm>
              <a:off x="9525" y="571500"/>
              <a:ext cx="1914525" cy="523875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accent5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pt-BR" spc="-25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Zona de Qualidade:</a:t>
              </a:r>
              <a:endParaRPr lang="pt-BR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pt-BR" spc="-25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 51 a 75 pontos</a:t>
              </a:r>
              <a:endParaRPr lang="pt-BR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Caixa de Texto 148">
              <a:extLst>
                <a:ext uri="{FF2B5EF4-FFF2-40B4-BE49-F238E27FC236}">
                  <a16:creationId xmlns:a16="http://schemas.microsoft.com/office/drawing/2014/main" id="{113A8A8C-5421-4CB6-94EC-AB4A16D2F33E}"/>
                </a:ext>
              </a:extLst>
            </p:cNvPr>
            <p:cNvSpPr txBox="1"/>
            <p:nvPr/>
          </p:nvSpPr>
          <p:spPr>
            <a:xfrm>
              <a:off x="19050" y="1133475"/>
              <a:ext cx="1914525" cy="514350"/>
            </a:xfrm>
            <a:prstGeom prst="rect">
              <a:avLst/>
            </a:prstGeom>
            <a:solidFill>
              <a:schemeClr val="accent4"/>
            </a:solidFill>
            <a:ln w="6350">
              <a:solidFill>
                <a:schemeClr val="accent5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pt-BR" spc="-25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Zona de Aperfeiçoamento:</a:t>
              </a:r>
              <a:endParaRPr lang="pt-BR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pt-BR" spc="-25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 1 a 50 pontos</a:t>
              </a:r>
              <a:endParaRPr lang="pt-BR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Caixa de Texto 149">
              <a:extLst>
                <a:ext uri="{FF2B5EF4-FFF2-40B4-BE49-F238E27FC236}">
                  <a16:creationId xmlns:a16="http://schemas.microsoft.com/office/drawing/2014/main" id="{9286505F-470C-442D-8FD2-4CC896DBBF14}"/>
                </a:ext>
              </a:extLst>
            </p:cNvPr>
            <p:cNvSpPr txBox="1"/>
            <p:nvPr/>
          </p:nvSpPr>
          <p:spPr>
            <a:xfrm>
              <a:off x="19050" y="1685925"/>
              <a:ext cx="1914525" cy="495300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accent5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pt-BR" spc="-25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Zona de Crítica:</a:t>
              </a:r>
              <a:endParaRPr lang="pt-BR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pt-BR" spc="-25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 - 100 a 0 pontos</a:t>
              </a:r>
              <a:endParaRPr lang="pt-BR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0" name="Caixa de Texto 106">
            <a:extLst>
              <a:ext uri="{FF2B5EF4-FFF2-40B4-BE49-F238E27FC236}">
                <a16:creationId xmlns:a16="http://schemas.microsoft.com/office/drawing/2014/main" id="{BA29F984-D350-486C-89D3-1BBACBF061CE}"/>
              </a:ext>
            </a:extLst>
          </p:cNvPr>
          <p:cNvSpPr txBox="1"/>
          <p:nvPr/>
        </p:nvSpPr>
        <p:spPr>
          <a:xfrm>
            <a:off x="4741390" y="3531235"/>
            <a:ext cx="3268138" cy="3796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600" b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calcular o NPS é simples:</a:t>
            </a:r>
            <a:endParaRPr lang="pt-BR" sz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Caixa de Texto 140">
            <a:extLst>
              <a:ext uri="{FF2B5EF4-FFF2-40B4-BE49-F238E27FC236}">
                <a16:creationId xmlns:a16="http://schemas.microsoft.com/office/drawing/2014/main" id="{347CD0DC-AD48-4A58-B397-3F94C978FBDD}"/>
              </a:ext>
            </a:extLst>
          </p:cNvPr>
          <p:cNvSpPr txBox="1"/>
          <p:nvPr/>
        </p:nvSpPr>
        <p:spPr>
          <a:xfrm>
            <a:off x="4737580" y="3854474"/>
            <a:ext cx="3268138" cy="4318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400" b="1">
                <a:solidFill>
                  <a:srgbClr val="00AE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promotores </a:t>
            </a:r>
            <a:r>
              <a:rPr lang="pt-BR" sz="14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pt-BR" sz="1400" b="1">
                <a:solidFill>
                  <a:srgbClr val="00AE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b="1" spc="-25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% </a:t>
            </a:r>
            <a:r>
              <a:rPr lang="pt-BR" sz="1400" b="1" spc="-2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detratores </a:t>
            </a:r>
            <a:r>
              <a:rPr lang="pt-BR" b="1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NPS</a:t>
            </a:r>
            <a:endParaRPr lang="pt-BR" sz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9183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EFE816-6457-4724-9FC4-9EA9148B0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Passos para a implantação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FC283E-87CC-4595-8970-D51F7D6E4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0052222" cy="4049728"/>
          </a:xfrm>
        </p:spPr>
        <p:txBody>
          <a:bodyPr>
            <a:normAutofit/>
          </a:bodyPr>
          <a:lstStyle/>
          <a:p>
            <a:r>
              <a:rPr lang="pt-BR" dirty="0"/>
              <a:t>Escolher o modelo de questionário e forma de aplicação (exemplos: QR </a:t>
            </a:r>
            <a:r>
              <a:rPr lang="pt-BR" dirty="0" err="1"/>
              <a:t>Code</a:t>
            </a:r>
            <a:r>
              <a:rPr lang="pt-BR" dirty="0"/>
              <a:t>, questionário impresso, google </a:t>
            </a:r>
            <a:r>
              <a:rPr lang="pt-BR" dirty="0" err="1"/>
              <a:t>forms</a:t>
            </a:r>
            <a:r>
              <a:rPr lang="pt-BR" dirty="0"/>
              <a:t>) para realizar a pesquisa de satisfação;</a:t>
            </a:r>
          </a:p>
          <a:p>
            <a:r>
              <a:rPr lang="pt-BR" dirty="0"/>
              <a:t>Selecionar quais experiências a sua unidade quer medir;</a:t>
            </a:r>
          </a:p>
          <a:p>
            <a:r>
              <a:rPr lang="pt-BR" dirty="0"/>
              <a:t>Orientar toda a equipe sobre a importância e fluxo de divulgação para as pessoas usuárias na unidade (incluir no roteiro do acolhimento coletivo disponível na etapa 4.2);</a:t>
            </a:r>
          </a:p>
          <a:p>
            <a:r>
              <a:rPr lang="pt-BR" dirty="0"/>
              <a:t>Contar para sua equipe a diferença entre pesquisa de satisfação e a ouvidoria / SAU (Serviço de Atendimento ao usuário);</a:t>
            </a:r>
          </a:p>
          <a:p>
            <a:r>
              <a:rPr lang="pt-BR" dirty="0"/>
              <a:t>Disponibilizar a ferramenta escolhida para realizar a pesquisa de satisfação em todos os setores de atendimento, sempre com a orientação à pessoa usuária sobre a importância da avaliação de sua experiência ao término do atendimento.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25877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FAEB84-20BC-4E1C-9A09-1E7F27BB5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Monitoramento da pesquisa de satisfação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26A186-E384-4BC7-99E4-9AA34CA52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2" y="2441012"/>
            <a:ext cx="8995686" cy="4124679"/>
          </a:xfrm>
        </p:spPr>
        <p:txBody>
          <a:bodyPr>
            <a:normAutofit lnSpcReduction="10000"/>
          </a:bodyPr>
          <a:lstStyle/>
          <a:p>
            <a:r>
              <a:rPr lang="pt-BR" dirty="0"/>
              <a:t>Crie uma estratégia de coleta de dados;</a:t>
            </a:r>
          </a:p>
          <a:p>
            <a:r>
              <a:rPr lang="pt-BR" dirty="0"/>
              <a:t>Mensalmente consolide os dados e elabore gráficos para a divulgação dos resultados;</a:t>
            </a:r>
          </a:p>
          <a:p>
            <a:r>
              <a:rPr lang="pt-BR" dirty="0"/>
              <a:t>Apresente os dados à equipe (resultados, críticas, elogios e sugestões);</a:t>
            </a:r>
          </a:p>
          <a:p>
            <a:r>
              <a:rPr lang="pt-BR" dirty="0"/>
              <a:t>Avalie as causas que levaram ao resultado obtido; </a:t>
            </a:r>
          </a:p>
          <a:p>
            <a:r>
              <a:rPr lang="pt-BR" dirty="0"/>
              <a:t>Verifique quais medidas de curto, médio e longo prazo precisam ser tomadas e quais são as prioridades;</a:t>
            </a:r>
          </a:p>
          <a:p>
            <a:r>
              <a:rPr lang="pt-BR" dirty="0"/>
              <a:t>Se for possível, inclua no Plano de Ação as mudanças a serem realizadas a partir dos resultados da pesquisa;</a:t>
            </a:r>
          </a:p>
          <a:p>
            <a:r>
              <a:rPr lang="pt-BR" dirty="0"/>
              <a:t>Construa um feedback que deve ser divulgado para as pessoas usuárias vinculadas ao ambulatório.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2762A24-38B1-4FA0-AC8A-BF1C278F18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025" y="1398232"/>
            <a:ext cx="5245507" cy="545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230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8BD280-B28B-482E-91E4-E2070AA2B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Material de apoio – Parte IV</a:t>
            </a:r>
          </a:p>
        </p:txBody>
      </p:sp>
    </p:spTree>
    <p:extLst>
      <p:ext uri="{BB962C8B-B14F-4D97-AF65-F5344CB8AC3E}">
        <p14:creationId xmlns:p14="http://schemas.microsoft.com/office/powerpoint/2010/main" val="9248092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B723DD-7E60-486A-901E-926CD0784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Monitoramento e Avaliação de Indicadores</a:t>
            </a:r>
          </a:p>
        </p:txBody>
      </p:sp>
    </p:spTree>
    <p:extLst>
      <p:ext uri="{BB962C8B-B14F-4D97-AF65-F5344CB8AC3E}">
        <p14:creationId xmlns:p14="http://schemas.microsoft.com/office/powerpoint/2010/main" val="13292159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3F4858-1D45-4274-B41A-8ACCD6E24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Guia para Monitoramento de Indicadores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AED3C15-7EAC-4F2D-9194-2196E7053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8794207" cy="4019748"/>
          </a:xfrm>
        </p:spPr>
        <p:txBody>
          <a:bodyPr>
            <a:normAutofit fontScale="92500"/>
          </a:bodyPr>
          <a:lstStyle/>
          <a:p>
            <a:pPr algn="just"/>
            <a:r>
              <a:rPr lang="pt-BR" dirty="0"/>
              <a:t>Profissionais de saúde que desejam fortalecer a discussão e a </a:t>
            </a:r>
            <a:r>
              <a:rPr lang="pt-BR" b="1" dirty="0"/>
              <a:t>cultura de monitoramento e avaliação de indicadores </a:t>
            </a:r>
            <a:r>
              <a:rPr lang="pt-BR" dirty="0"/>
              <a:t>nos seus processos de trabalho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Dialoga a relação de indicadores de pactuações </a:t>
            </a:r>
            <a:r>
              <a:rPr lang="pt-BR" dirty="0" err="1"/>
              <a:t>interfederativas</a:t>
            </a:r>
            <a:r>
              <a:rPr lang="pt-BR" dirty="0"/>
              <a:t> com a organização de macroprocessos da APS e da AAE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Biblioteca Virtual: </a:t>
            </a:r>
            <a:r>
              <a:rPr lang="pt-BR" b="1" dirty="0"/>
              <a:t>Guia para Monitoramento de Indicadores da Etapa 10</a:t>
            </a:r>
            <a:r>
              <a:rPr lang="pt-BR" dirty="0"/>
              <a:t>, que dialoga os indicadores com os processos relacionados à Vigilância em Saúde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O Guia sugere </a:t>
            </a:r>
            <a:r>
              <a:rPr lang="pt-BR" b="1" dirty="0"/>
              <a:t>indicadores para o monitoramento da unidade </a:t>
            </a:r>
            <a:r>
              <a:rPr lang="pt-BR" dirty="0"/>
              <a:t>a serem registrados no e-Planifica (Etapas &gt; Tutoria PAS &gt; Indicadores)</a:t>
            </a:r>
          </a:p>
          <a:p>
            <a:pPr algn="just"/>
            <a:endParaRPr lang="pt-BR" dirty="0"/>
          </a:p>
        </p:txBody>
      </p:sp>
      <p:pic>
        <p:nvPicPr>
          <p:cNvPr id="4" name="Imagem 3" descr="Uma imagem contendo pessoa, segurando, em pé, beisebol&#10;&#10;Descrição gerada automaticamente">
            <a:extLst>
              <a:ext uri="{FF2B5EF4-FFF2-40B4-BE49-F238E27FC236}">
                <a16:creationId xmlns:a16="http://schemas.microsoft.com/office/drawing/2014/main" id="{990A2B75-4610-4146-90C1-AA4C6471C6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601" y="1462139"/>
            <a:ext cx="10052222" cy="834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551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AD4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262" y="647685"/>
            <a:ext cx="5486400" cy="595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3883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E7FA1A-9FE0-44CC-A070-B63290151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Monitoramento e Avaliação de Indicadores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08BF74C-5EFE-4BA7-BE5E-DCD197429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0052222" cy="425959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400" dirty="0"/>
              <a:t>Como os indicadores já monitorados no cotidiano do ambulatório se relacionam com a Vigilância em Saúde?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400" dirty="0"/>
              <a:t>Existem indicadores de Vigilância em Saúde já monitorados pela unidade?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400" dirty="0"/>
              <a:t>Se sim, quais são os resultados obtidos?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400" dirty="0"/>
              <a:t>Se não, discuta a proposta de indicadores relacionados à Vigilância em Saúde que possam ser monitorados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400" dirty="0"/>
              <a:t>Consultar o Guia para Monitoramento de Indicadores Etapa 10</a:t>
            </a:r>
          </a:p>
        </p:txBody>
      </p:sp>
    </p:spTree>
    <p:extLst>
      <p:ext uri="{BB962C8B-B14F-4D97-AF65-F5344CB8AC3E}">
        <p14:creationId xmlns:p14="http://schemas.microsoft.com/office/powerpoint/2010/main" val="39692907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EC8AFA4-C92E-4675-9886-03CA33B7AE4F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AD4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 o texto do link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texto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mensagens de agradecimento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padrão de finalização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939" y="763479"/>
            <a:ext cx="5245507" cy="545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706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Vigilância em Saúde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AD4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3605312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consideramos como Vigilância em Saúde?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625838"/>
            <a:ext cx="7466306" cy="2432544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Entende-se como Vigilância em Saúde o processo contínuo e sistemático de coleta, consolidação, análise de dados e disseminação de informações de saúde para subsidiar planejamentos e implementações saúde considerando seus determinantes da saúde visando a proteção e promoção da saúde, prevenção e controle de riscos, agravos e doenças (BRASIL, 2018).</a:t>
            </a:r>
            <a:endParaRPr lang="pt-BR" dirty="0">
              <a:solidFill>
                <a:srgbClr val="8E413B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AD4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CEC7011-CBE1-4AA1-9885-598A99A24D30}"/>
              </a:ext>
            </a:extLst>
          </p:cNvPr>
          <p:cNvSpPr/>
          <p:nvPr/>
        </p:nvSpPr>
        <p:spPr>
          <a:xfrm>
            <a:off x="106837" y="6334780"/>
            <a:ext cx="111804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BRASIL. Ministério da Saúde. Conselho Nacional de Saúde. Resolução MS/CNS nº 588, de 12 de julho de 2018. Fica instituída a Política Nacional de Vigilância em Saúde (PNVS), aprovada por meio desta resolução. Diário Oficial da República Federativa do Brasil, Brasília (DF), 2018 ago. Seção 1:87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B35AACA-B4F9-431E-BF38-6EFC039F0B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3208" y="335755"/>
            <a:ext cx="81578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01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2F6FA9-E142-468E-B941-1205F1A76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Vigilância e os macroprocessos da AAE</a:t>
            </a:r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F8BC9955-892D-4BEC-AC1C-7B12818E90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9869127"/>
              </p:ext>
            </p:extLst>
          </p:nvPr>
        </p:nvGraphicFramePr>
        <p:xfrm>
          <a:off x="1776403" y="2471556"/>
          <a:ext cx="8341958" cy="3405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5368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5BB494-4AF6-4A46-AD6D-D462328B9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dirty="0"/>
              <a:t>Assista o vídeo: O apoio da AAE em relação à Vigilância em Saúde por meio dos macroprocessos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FDBD47E-13E3-413E-9DC3-D7C6EA78C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653" y="2306076"/>
            <a:ext cx="10310069" cy="380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942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F93590-69BE-4851-ACEB-6A93ED807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Material de apoio – Parte II</a:t>
            </a:r>
          </a:p>
        </p:txBody>
      </p:sp>
    </p:spTree>
    <p:extLst>
      <p:ext uri="{BB962C8B-B14F-4D97-AF65-F5344CB8AC3E}">
        <p14:creationId xmlns:p14="http://schemas.microsoft.com/office/powerpoint/2010/main" val="1334038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522025-5E1E-4741-9945-1C05D6A24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7502" y="2163905"/>
            <a:ext cx="4757999" cy="866559"/>
          </a:xfrm>
        </p:spPr>
        <p:txBody>
          <a:bodyPr>
            <a:normAutofit fontScale="90000"/>
          </a:bodyPr>
          <a:lstStyle/>
          <a:p>
            <a:r>
              <a:rPr lang="pt-BR" dirty="0"/>
              <a:t>A função de supervisão/ apoio institucional e o diagnóstico das Vigilância em Saúde no Ambulatório</a:t>
            </a:r>
          </a:p>
        </p:txBody>
      </p:sp>
    </p:spTree>
    <p:extLst>
      <p:ext uri="{BB962C8B-B14F-4D97-AF65-F5344CB8AC3E}">
        <p14:creationId xmlns:p14="http://schemas.microsoft.com/office/powerpoint/2010/main" val="2258415950"/>
      </p:ext>
    </p:extLst>
  </p:cSld>
  <p:clrMapOvr>
    <a:masterClrMapping/>
  </p:clrMapOvr>
</p:sld>
</file>

<file path=ppt/theme/theme1.xml><?xml version="1.0" encoding="utf-8"?>
<a:theme xmlns:a="http://schemas.openxmlformats.org/drawingml/2006/main" name="Capa Iníci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pa Zez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apa Ea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apa Seçã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údo 1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onteúdo 2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onteúdo 3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apa Fi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2779</TotalTime>
  <Words>1707</Words>
  <Application>Microsoft Office PowerPoint</Application>
  <PresentationFormat>Widescreen</PresentationFormat>
  <Paragraphs>168</Paragraphs>
  <Slides>31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8</vt:i4>
      </vt:variant>
      <vt:variant>
        <vt:lpstr>Títulos de slides</vt:lpstr>
      </vt:variant>
      <vt:variant>
        <vt:i4>31</vt:i4>
      </vt:variant>
    </vt:vector>
  </HeadingPairs>
  <TitlesOfParts>
    <vt:vector size="42" baseType="lpstr">
      <vt:lpstr>Arial</vt:lpstr>
      <vt:lpstr>Calibri</vt:lpstr>
      <vt:lpstr>Calibri Light</vt:lpstr>
      <vt:lpstr>Capa Início</vt:lpstr>
      <vt:lpstr>Capa Zezé</vt:lpstr>
      <vt:lpstr>Capa EaD</vt:lpstr>
      <vt:lpstr>Capa Seção</vt:lpstr>
      <vt:lpstr>Conteúdo 1</vt:lpstr>
      <vt:lpstr>Conteúdo 2</vt:lpstr>
      <vt:lpstr>Conteúdo 3</vt:lpstr>
      <vt:lpstr>Capa Final</vt:lpstr>
      <vt:lpstr>Oficina Tutorial 10.1 AAE Macroprocessos da Vigilância em Saúde</vt:lpstr>
      <vt:lpstr>Material de apoio – Parte I</vt:lpstr>
      <vt:lpstr>Apresentação do PowerPoint</vt:lpstr>
      <vt:lpstr>Vigilância em Saúde </vt:lpstr>
      <vt:lpstr>O que consideramos como Vigilância em Saúde?</vt:lpstr>
      <vt:lpstr>Vigilância e os macroprocessos da AAE</vt:lpstr>
      <vt:lpstr>Assista o vídeo: O apoio da AAE em relação à Vigilância em Saúde por meio dos macroprocessos</vt:lpstr>
      <vt:lpstr>Material de apoio – Parte II</vt:lpstr>
      <vt:lpstr>A função de supervisão/ apoio institucional e o diagnóstico das Vigilância em Saúde no Ambulatório</vt:lpstr>
      <vt:lpstr>Vigilância das Condições Crônicas</vt:lpstr>
      <vt:lpstr>Vigilância das Condições Crônicas</vt:lpstr>
      <vt:lpstr>Vigilância das Condições Crônicas</vt:lpstr>
      <vt:lpstr>Planificast - O Macroprocesso Supervisional: Supervisão direta e indireta na Atenção Ambulatorial Especializada</vt:lpstr>
      <vt:lpstr>Vigilância a partir dos indicadores da gestão do cuidado das pessoas</vt:lpstr>
      <vt:lpstr>Apresentação do PowerPoint</vt:lpstr>
      <vt:lpstr>Apresentação do PowerPoint</vt:lpstr>
      <vt:lpstr>Material de apoio – Parte III</vt:lpstr>
      <vt:lpstr>A função educacional e o diagnóstico das Vigilâncias em Saúde no Ambulatório</vt:lpstr>
      <vt:lpstr>Monitoramento das pessoas usuárias acompanhadas pelo ambulatório</vt:lpstr>
      <vt:lpstr>Acompanhamento de eventos sentinelas no ambulatório</vt:lpstr>
      <vt:lpstr>Etapas para a investigação dos eventos sentinelas </vt:lpstr>
      <vt:lpstr>Pesquisa de satisfação no ambulatório</vt:lpstr>
      <vt:lpstr>Você sabe o que é Pesquisa de Satisfação?</vt:lpstr>
      <vt:lpstr>Metodologia de avaliação - Net Promoter Score </vt:lpstr>
      <vt:lpstr>Passos para a implantação</vt:lpstr>
      <vt:lpstr>Monitoramento da pesquisa de satisfação </vt:lpstr>
      <vt:lpstr>Material de apoio – Parte IV</vt:lpstr>
      <vt:lpstr>Monitoramento e Avaliação de Indicadores</vt:lpstr>
      <vt:lpstr>Guia para Monitoramento de Indicadores</vt:lpstr>
      <vt:lpstr>Monitoramento e Avaliação de Indicadores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Ana Karina de Sousa Gadelha</cp:lastModifiedBy>
  <cp:revision>128</cp:revision>
  <dcterms:created xsi:type="dcterms:W3CDTF">2021-05-10T00:56:02Z</dcterms:created>
  <dcterms:modified xsi:type="dcterms:W3CDTF">2023-05-24T21:12:02Z</dcterms:modified>
</cp:coreProperties>
</file>