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98" r:id="rId2"/>
    <p:sldMasterId id="2147483648" r:id="rId3"/>
    <p:sldMasterId id="2147483672" r:id="rId4"/>
    <p:sldMasterId id="2147483660" r:id="rId5"/>
    <p:sldMasterId id="2147483701" r:id="rId6"/>
  </p:sldMasterIdLst>
  <p:notesMasterIdLst>
    <p:notesMasterId r:id="rId23"/>
  </p:notesMasterIdLst>
  <p:handoutMasterIdLst>
    <p:handoutMasterId r:id="rId24"/>
  </p:handoutMasterIdLst>
  <p:sldIdLst>
    <p:sldId id="263" r:id="rId7"/>
    <p:sldId id="1699" r:id="rId8"/>
    <p:sldId id="265" r:id="rId9"/>
    <p:sldId id="269" r:id="rId10"/>
    <p:sldId id="272" r:id="rId11"/>
    <p:sldId id="270" r:id="rId12"/>
    <p:sldId id="1694" r:id="rId13"/>
    <p:sldId id="273" r:id="rId14"/>
    <p:sldId id="1685" r:id="rId15"/>
    <p:sldId id="1695" r:id="rId16"/>
    <p:sldId id="1696" r:id="rId17"/>
    <p:sldId id="274" r:id="rId18"/>
    <p:sldId id="1678" r:id="rId19"/>
    <p:sldId id="1697" r:id="rId20"/>
    <p:sldId id="1698" r:id="rId21"/>
    <p:sldId id="268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641"/>
    <a:srgbClr val="008387"/>
    <a:srgbClr val="B9D9CA"/>
    <a:srgbClr val="004936"/>
    <a:srgbClr val="003F2E"/>
    <a:srgbClr val="009999"/>
    <a:srgbClr val="0D5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04" autoAdjust="0"/>
  </p:normalViewPr>
  <p:slideViewPr>
    <p:cSldViewPr snapToGrid="0">
      <p:cViewPr varScale="1">
        <p:scale>
          <a:sx n="62" d="100"/>
          <a:sy n="62" d="100"/>
        </p:scale>
        <p:origin x="9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EF4E54-BDC0-4992-B36C-CAB217AFDE3B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6ABCCC-0DD3-4179-8564-23AA74F5A7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051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15641"/>
                </a:solidFill>
              </a:defRPr>
            </a:lvl1pPr>
            <a:lvl2pPr>
              <a:defRPr>
                <a:solidFill>
                  <a:srgbClr val="015641"/>
                </a:solidFill>
              </a:defRPr>
            </a:lvl2pPr>
            <a:lvl3pPr>
              <a:defRPr>
                <a:solidFill>
                  <a:srgbClr val="015641"/>
                </a:solidFill>
              </a:defRPr>
            </a:lvl3pPr>
            <a:lvl4pPr>
              <a:defRPr>
                <a:solidFill>
                  <a:srgbClr val="015641"/>
                </a:solidFill>
              </a:defRPr>
            </a:lvl4pPr>
            <a:lvl5pPr>
              <a:defRPr>
                <a:solidFill>
                  <a:srgbClr val="01564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3F2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3" r:id="rId3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5218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7" t="-1021" b="-1"/>
          <a:stretch/>
        </p:blipFill>
        <p:spPr>
          <a:xfrm>
            <a:off x="8572500" y="2465896"/>
            <a:ext cx="3619499" cy="26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1564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9D9CA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0838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27"/>
          <a:stretch/>
        </p:blipFill>
        <p:spPr>
          <a:xfrm>
            <a:off x="10957399" y="3956179"/>
            <a:ext cx="1237712" cy="290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1564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15641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86" y="6595298"/>
            <a:ext cx="12209885" cy="25992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0"/>
          <a:stretch/>
        </p:blipFill>
        <p:spPr>
          <a:xfrm>
            <a:off x="10927823" y="3956180"/>
            <a:ext cx="1264177" cy="290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1564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15641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15641"/>
              </a:solidFill>
            </a:endParaRPr>
          </a:p>
          <a:p>
            <a:pPr algn="ctr"/>
            <a:r>
              <a:rPr lang="pt-BR" dirty="0">
                <a:solidFill>
                  <a:srgbClr val="015641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15641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15641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04352" y="2648547"/>
            <a:ext cx="758764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Território e Gestão de Base Populacional</a:t>
            </a:r>
            <a:br>
              <a:rPr lang="pt-BR" dirty="0"/>
            </a:br>
            <a:r>
              <a:rPr lang="pt-BR" dirty="0"/>
              <a:t>Oficina de Monitoramento XXX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 de título para SES ou SMS</a:t>
            </a:r>
            <a:endParaRPr lang="pt-BR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Recomendações para realização da territorialização nos municípios;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Recomendações para processo de cadastro;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Utilização da Escala de Estratificação de Risco Familiar;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cs typeface="Calibri"/>
              </a:rPr>
              <a:t>Recomendações para salas de vacina.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Padronização de processos</a:t>
            </a:r>
          </a:p>
        </p:txBody>
      </p:sp>
    </p:spTree>
    <p:extLst>
      <p:ext uri="{BB962C8B-B14F-4D97-AF65-F5344CB8AC3E}">
        <p14:creationId xmlns:p14="http://schemas.microsoft.com/office/powerpoint/2010/main" val="863555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endParaRPr lang="pt-BR" dirty="0">
              <a:latin typeface="Calibri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Padronização de processos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C3686F1-DA83-4B1B-80E2-D1449EEA2CC7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slides com dados locais de cada um dos itens elencados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0619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452117" y="1863386"/>
            <a:ext cx="5144206" cy="1565614"/>
          </a:xfrm>
        </p:spPr>
        <p:txBody>
          <a:bodyPr>
            <a:noAutofit/>
          </a:bodyPr>
          <a:lstStyle/>
          <a:p>
            <a:r>
              <a:rPr lang="pt-BR" dirty="0"/>
              <a:t>3. Discussão de resultados da Etapa 2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94677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2C8E-A46B-426A-A42B-B45A0C4E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de resultados da Etapa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9D82C-7C8C-4DE7-BC91-3DEF20B9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918690"/>
          </a:xfrm>
        </p:spPr>
        <p:txBody>
          <a:bodyPr>
            <a:normAutofit/>
          </a:bodyPr>
          <a:lstStyle/>
          <a:p>
            <a:r>
              <a:rPr lang="pt-BR" dirty="0">
                <a:latin typeface="Calibri"/>
                <a:cs typeface="Calibri"/>
              </a:rPr>
              <a:t>Exposição e debate dos resultados da Etapa 2 no território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latin typeface="Calibri"/>
                <a:cs typeface="Calibri"/>
              </a:rPr>
              <a:t>Lembre-se: o momento pós-tutoria é importante para um panorama da execução da etapa no território do ponto de vista das unidades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894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2C8E-A46B-426A-A42B-B45A0C4E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de resultados da Etapa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9D82C-7C8C-4DE7-BC91-3DEF20B9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918690"/>
          </a:xfrm>
        </p:spPr>
        <p:txBody>
          <a:bodyPr>
            <a:normAutofit/>
          </a:bodyPr>
          <a:lstStyle/>
          <a:p>
            <a:r>
              <a:rPr lang="pt-BR" dirty="0"/>
              <a:t>Adesão ao processo</a:t>
            </a:r>
          </a:p>
          <a:p>
            <a:endParaRPr lang="pt-BR" dirty="0"/>
          </a:p>
          <a:p>
            <a:r>
              <a:rPr lang="pt-BR" dirty="0"/>
              <a:t>Cumprimento do cronograma</a:t>
            </a:r>
          </a:p>
          <a:p>
            <a:endParaRPr lang="pt-BR" dirty="0"/>
          </a:p>
          <a:p>
            <a:r>
              <a:rPr lang="pt-BR" dirty="0"/>
              <a:t>Potencialidades e nós críticos</a:t>
            </a:r>
          </a:p>
          <a:p>
            <a:endParaRPr lang="pt-BR" dirty="0"/>
          </a:p>
          <a:p>
            <a:r>
              <a:rPr lang="pt-BR" dirty="0"/>
              <a:t>Ações do plano de ação das unidades importantes de serem reportadas para possível absorção do plano de ação da SES</a:t>
            </a:r>
          </a:p>
        </p:txBody>
      </p:sp>
    </p:spTree>
    <p:extLst>
      <p:ext uri="{BB962C8B-B14F-4D97-AF65-F5344CB8AC3E}">
        <p14:creationId xmlns:p14="http://schemas.microsoft.com/office/powerpoint/2010/main" val="14515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72C8E-A46B-426A-A42B-B45A0C4E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Discussão de resultados da Etapa 2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39D82C-7C8C-4DE7-BC91-3DEF20B9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3918690"/>
          </a:xfrm>
        </p:spPr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C35EECE-3690-405B-8E6C-BFF6280955C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slides com dados locais de cada um dos itens elencados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3811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69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96620" y="0"/>
            <a:ext cx="2466457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cs typeface="Calibri"/>
              </a:rPr>
              <a:t>RT estadual: Customizar para SES ou SMS</a:t>
            </a:r>
            <a:endParaRPr lang="pt-BR" b="1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Espaço Reservado para Conteúdo 8">
            <a:extLst>
              <a:ext uri="{FF2B5EF4-FFF2-40B4-BE49-F238E27FC236}">
                <a16:creationId xmlns:a16="http://schemas.microsoft.com/office/drawing/2014/main" id="{DCA115DE-F02A-429E-94CD-C549000FA5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423844"/>
              </p:ext>
            </p:extLst>
          </p:nvPr>
        </p:nvGraphicFramePr>
        <p:xfrm>
          <a:off x="442783" y="2441013"/>
          <a:ext cx="10375905" cy="1559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59428">
                  <a:extLst>
                    <a:ext uri="{9D8B030D-6E8A-4147-A177-3AD203B41FA5}">
                      <a16:colId xmlns:a16="http://schemas.microsoft.com/office/drawing/2014/main" val="355230656"/>
                    </a:ext>
                  </a:extLst>
                </a:gridCol>
                <a:gridCol w="2116477">
                  <a:extLst>
                    <a:ext uri="{9D8B030D-6E8A-4147-A177-3AD203B41FA5}">
                      <a16:colId xmlns:a16="http://schemas.microsoft.com/office/drawing/2014/main" val="2330279056"/>
                    </a:ext>
                  </a:extLst>
                </a:gridCol>
              </a:tblGrid>
              <a:tr h="38297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solidFill>
                      <a:srgbClr val="0156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219951"/>
                  </a:ext>
                </a:extLst>
              </a:tr>
              <a:tr h="410765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1: Monitoramento do plano de ação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pt-BR" b="0" i="0" dirty="0">
                          <a:solidFill>
                            <a:srgbClr val="000000"/>
                          </a:solidFill>
                          <a:effectLst/>
                        </a:rPr>
                        <a:t>1 hora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020327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2: Padronização de processos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1 hora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249900"/>
                  </a:ext>
                </a:extLst>
              </a:tr>
              <a:tr h="382972">
                <a:tc>
                  <a:txBody>
                    <a:bodyPr/>
                    <a:lstStyle/>
                    <a:p>
                      <a:pPr algn="l" fontAlgn="base"/>
                      <a:r>
                        <a:rPr lang="pt-BR" sz="1800" dirty="0">
                          <a:effectLst/>
                        </a:rPr>
                        <a:t>Atividade 3: </a:t>
                      </a:r>
                      <a:r>
                        <a:rPr lang="pt-BR" sz="1800" b="0" i="0" u="none" strike="noStrike" noProof="0" dirty="0">
                          <a:effectLst/>
                          <a:latin typeface="Calibri"/>
                        </a:rPr>
                        <a:t>Discussão de resultados da Etapa 2</a:t>
                      </a:r>
                      <a:endParaRPr lang="pt-BR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solidFill>
                      <a:srgbClr val="B9D9CA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pt-BR" dirty="0"/>
                        <a:t>2 horas</a:t>
                      </a:r>
                    </a:p>
                  </a:txBody>
                  <a:tcPr>
                    <a:solidFill>
                      <a:srgbClr val="B9D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064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9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961467" y="1791467"/>
            <a:ext cx="3604034" cy="1637533"/>
          </a:xfrm>
        </p:spPr>
        <p:txBody>
          <a:bodyPr>
            <a:normAutofit/>
          </a:bodyPr>
          <a:lstStyle/>
          <a:p>
            <a:r>
              <a:rPr lang="pt-BR" dirty="0"/>
              <a:t>1. Monitoramento do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7625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3611"/>
            <a:ext cx="10052222" cy="4124174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Exposição do que foi construído "D do PDSA" e monitorado no "S do PDSA", com debate das ações realizadas pela gestão de acordo com o plano de ação.</a:t>
            </a:r>
            <a:endParaRPr lang="pt-BR" dirty="0"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Apresentação das atividades realizadas: cumprimento do prazo, conformidade com o planejado, avaliação de resultados ou produto elaborado e registro.</a:t>
            </a:r>
            <a:endParaRPr lang="pt-BR" dirty="0"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Identificar ações não realizadas, parcialmente ou totalmente: discutir a justificativa do não cumprimento do prazo, investigar possíveis fatores causais, confirmar necessidade da ação e definir novo prazo.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cs typeface="Calibri"/>
              </a:rPr>
              <a:t>RT estadual: Customizar para SES ou SMS</a:t>
            </a:r>
            <a:endParaRPr lang="pt-BR" b="1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607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Monitoramento do plano de 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63611"/>
            <a:ext cx="10052222" cy="4124174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Tópico 1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Tópico 2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Tópico 3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Tópico 4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Tópico 5</a:t>
            </a:r>
          </a:p>
          <a:p>
            <a:pPr algn="just"/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slides com plano de ação local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790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2. Padronização de processos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156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92003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A9C8A-05A0-4E79-A535-B9B4D2EF9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67" y="2132789"/>
            <a:ext cx="10052222" cy="4072802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alibri"/>
                <a:cs typeface="Calibri"/>
              </a:rPr>
              <a:t>Discussão do "A do PDSA" sobre viabilidade e operacionalização da padronização de processos construídos na Etapa 2</a:t>
            </a: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latin typeface="Calibri"/>
                <a:cs typeface="Calibri"/>
              </a:rPr>
              <a:t>Quais processos serão padronizados em esfera municipal e quais na estadual.</a:t>
            </a:r>
          </a:p>
          <a:p>
            <a:pPr marL="0" indent="0" algn="just">
              <a:buNone/>
            </a:pPr>
            <a:endParaRPr lang="pt-BR" dirty="0">
              <a:latin typeface="Calibri"/>
              <a:cs typeface="Calibri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35D3E61-60A6-4B97-871A-11A1482F3C82}"/>
              </a:ext>
            </a:extLst>
          </p:cNvPr>
          <p:cNvSpPr txBox="1">
            <a:spLocks/>
          </p:cNvSpPr>
          <p:nvPr/>
        </p:nvSpPr>
        <p:spPr>
          <a:xfrm>
            <a:off x="360590" y="1206545"/>
            <a:ext cx="10052222" cy="694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Padronização de processos</a:t>
            </a:r>
          </a:p>
        </p:txBody>
      </p:sp>
    </p:spTree>
    <p:extLst>
      <p:ext uri="{BB962C8B-B14F-4D97-AF65-F5344CB8AC3E}">
        <p14:creationId xmlns:p14="http://schemas.microsoft.com/office/powerpoint/2010/main" val="3919551341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545</Words>
  <Application>Microsoft Office PowerPoint</Application>
  <PresentationFormat>Widescreen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6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Capa Início</vt:lpstr>
      <vt:lpstr>Capa Seção</vt:lpstr>
      <vt:lpstr>Conteúdo 1</vt:lpstr>
      <vt:lpstr>Conteúdo 2</vt:lpstr>
      <vt:lpstr>Conteúdo 3</vt:lpstr>
      <vt:lpstr>Capa Final</vt:lpstr>
      <vt:lpstr>Território e Gestão de Base Populacional Oficina de Monitoramento XXX</vt:lpstr>
      <vt:lpstr>Apresentação do PowerPoint</vt:lpstr>
      <vt:lpstr>Atividades</vt:lpstr>
      <vt:lpstr>Painel de Atividades</vt:lpstr>
      <vt:lpstr>1. Monitoramento do plano de ação</vt:lpstr>
      <vt:lpstr>Monitoramento do plano de ação</vt:lpstr>
      <vt:lpstr>Monitoramento do plano de ação</vt:lpstr>
      <vt:lpstr>2. Padronização de processos</vt:lpstr>
      <vt:lpstr>Apresentação do PowerPoint</vt:lpstr>
      <vt:lpstr>Apresentação do PowerPoint</vt:lpstr>
      <vt:lpstr>Apresentação do PowerPoint</vt:lpstr>
      <vt:lpstr>3. Discussão de resultados da Etapa 2</vt:lpstr>
      <vt:lpstr>Discussão de resultados da Etapa 2 </vt:lpstr>
      <vt:lpstr>Discussão de resultados da Etapa 2 </vt:lpstr>
      <vt:lpstr>Discussão de resultados da Etapa 2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112</cp:revision>
  <dcterms:created xsi:type="dcterms:W3CDTF">2021-05-10T00:56:02Z</dcterms:created>
  <dcterms:modified xsi:type="dcterms:W3CDTF">2022-01-04T21:19:42Z</dcterms:modified>
</cp:coreProperties>
</file>