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6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6" r:id="rId2"/>
    <p:sldMasterId id="2147483703" r:id="rId3"/>
    <p:sldMasterId id="2147483698" r:id="rId4"/>
    <p:sldMasterId id="2147483648" r:id="rId5"/>
    <p:sldMasterId id="2147483672" r:id="rId6"/>
    <p:sldMasterId id="2147483660" r:id="rId7"/>
    <p:sldMasterId id="2147483701" r:id="rId8"/>
  </p:sldMasterIdLst>
  <p:notesMasterIdLst>
    <p:notesMasterId r:id="rId25"/>
  </p:notesMasterIdLst>
  <p:handoutMasterIdLst>
    <p:handoutMasterId r:id="rId26"/>
  </p:handoutMasterIdLst>
  <p:sldIdLst>
    <p:sldId id="263" r:id="rId9"/>
    <p:sldId id="265" r:id="rId10"/>
    <p:sldId id="282" r:id="rId11"/>
    <p:sldId id="281" r:id="rId12"/>
    <p:sldId id="270" r:id="rId13"/>
    <p:sldId id="287" r:id="rId14"/>
    <p:sldId id="272" r:id="rId15"/>
    <p:sldId id="276" r:id="rId16"/>
    <p:sldId id="288" r:id="rId17"/>
    <p:sldId id="273" r:id="rId18"/>
    <p:sldId id="278" r:id="rId19"/>
    <p:sldId id="289" r:id="rId20"/>
    <p:sldId id="274" r:id="rId21"/>
    <p:sldId id="280" r:id="rId22"/>
    <p:sldId id="290" r:id="rId23"/>
    <p:sldId id="268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640"/>
    <a:srgbClr val="8E413B"/>
    <a:srgbClr val="F39B9B"/>
    <a:srgbClr val="0E3449"/>
    <a:srgbClr val="6B848C"/>
    <a:srgbClr val="BE6311"/>
    <a:srgbClr val="F3BF85"/>
    <a:srgbClr val="A75E19"/>
    <a:srgbClr val="ED9D41"/>
    <a:srgbClr val="BE6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824" autoAdjust="0"/>
  </p:normalViewPr>
  <p:slideViewPr>
    <p:cSldViewPr snapToGrid="0">
      <p:cViewPr varScale="1">
        <p:scale>
          <a:sx n="64" d="100"/>
          <a:sy n="64" d="100"/>
        </p:scale>
        <p:origin x="103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24839-7C19-45C1-9C4A-821238DD8A81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A19F5-598E-46EC-B008-6B9FDEF94FE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2B06-FE82-4328-8488-C3EC27F1050C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9CC49-8AAC-42AA-B613-EF32362739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6285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A75E19"/>
                </a:solidFill>
              </a:defRPr>
            </a:lvl1pPr>
            <a:lvl2pPr>
              <a:defRPr>
                <a:solidFill>
                  <a:srgbClr val="A75E19"/>
                </a:solidFill>
              </a:defRPr>
            </a:lvl2pPr>
            <a:lvl3pPr>
              <a:defRPr>
                <a:solidFill>
                  <a:srgbClr val="A75E19"/>
                </a:solidFill>
              </a:defRPr>
            </a:lvl3pPr>
            <a:lvl4pPr>
              <a:defRPr>
                <a:solidFill>
                  <a:srgbClr val="A75E19"/>
                </a:solidFill>
              </a:defRPr>
            </a:lvl4pPr>
            <a:lvl5pPr>
              <a:defRPr>
                <a:solidFill>
                  <a:srgbClr val="A75E19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346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5356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23096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565485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55156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035011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804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45842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76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029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34946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337000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07519" y="1122363"/>
            <a:ext cx="1063992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pt-BR" dirty="0"/>
              <a:t>Clique para editar o </a:t>
            </a:r>
            <a:br>
              <a:rPr lang="pt-BR" dirty="0"/>
            </a:br>
            <a:r>
              <a:rPr lang="pt-BR" dirty="0"/>
              <a:t>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19" y="3602038"/>
            <a:ext cx="1063992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67494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BE6311"/>
                </a:solidFill>
              </a:defRPr>
            </a:lvl1pPr>
            <a:lvl2pPr>
              <a:defRPr>
                <a:solidFill>
                  <a:srgbClr val="BE6311"/>
                </a:solidFill>
              </a:defRPr>
            </a:lvl2pPr>
            <a:lvl3pPr>
              <a:defRPr>
                <a:solidFill>
                  <a:srgbClr val="BE6311"/>
                </a:solidFill>
              </a:defRPr>
            </a:lvl3pPr>
            <a:lvl4pPr>
              <a:defRPr>
                <a:solidFill>
                  <a:srgbClr val="BE6311"/>
                </a:solidFill>
              </a:defRPr>
            </a:lvl4pPr>
            <a:lvl5pPr>
              <a:defRPr>
                <a:solidFill>
                  <a:srgbClr val="BE6311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281971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28986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16958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75616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967"/>
            <a:ext cx="5181600" cy="358295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967"/>
            <a:ext cx="5181600" cy="358295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0486423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989045"/>
            <a:ext cx="10515600" cy="1177504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267338"/>
            <a:ext cx="5157787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2981325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267338"/>
            <a:ext cx="5183188" cy="71359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29813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279930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242573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51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6496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35204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743305" y="1247291"/>
            <a:ext cx="6172200" cy="46592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5972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36212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045029"/>
            <a:ext cx="10520686" cy="113859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520686" cy="3596210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384359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250594" y="1082351"/>
            <a:ext cx="2628900" cy="4814596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87828" y="1082351"/>
            <a:ext cx="7510366" cy="481459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938996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81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56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10/05/2023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9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578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2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219"/>
          </a:xfrm>
          <a:prstGeom prst="rect">
            <a:avLst/>
          </a:prstGeom>
          <a:solidFill>
            <a:srgbClr val="006F7B"/>
          </a:solidFill>
        </p:spPr>
      </p:pic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38" t="4"/>
          <a:stretch/>
        </p:blipFill>
        <p:spPr>
          <a:xfrm>
            <a:off x="8575589" y="2454876"/>
            <a:ext cx="3616408" cy="259911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5298"/>
            <a:ext cx="12191998" cy="25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8E413B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3"/>
          <a:stretch/>
        </p:blipFill>
        <p:spPr>
          <a:xfrm>
            <a:off x="10926997" y="3956182"/>
            <a:ext cx="1256765" cy="292910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8E413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8E413B"/>
              </a:solidFill>
              <a:effectLst/>
              <a:latin typeface="+mn-lt"/>
            </a:endParaRPr>
          </a:p>
        </p:txBody>
      </p:sp>
      <p:sp>
        <p:nvSpPr>
          <p:cNvPr id="11" name="Retângulo 10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8E413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  <p:sldLayoutId id="214748369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6"/>
        </a:buBlip>
        <a:defRPr sz="22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20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8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6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6"/>
        </a:buBlip>
        <a:defRPr sz="14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6"/>
          <a:stretch/>
        </p:blipFill>
        <p:spPr>
          <a:xfrm>
            <a:off x="10948086" y="3956181"/>
            <a:ext cx="1243914" cy="290182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Retângulo 12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F39B9B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chemeClr val="bg1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92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baseline="0">
          <a:solidFill>
            <a:schemeClr val="bg1"/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4"/>
        </a:buBlip>
        <a:defRPr sz="22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20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8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6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4"/>
        </a:buBlip>
        <a:defRPr sz="1400" kern="1200" baseline="0">
          <a:solidFill>
            <a:schemeClr val="bg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1108988"/>
            <a:ext cx="10515600" cy="1197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515600" cy="3512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Retângulo 5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8E413B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8E413B"/>
              </a:solidFill>
              <a:effectLst/>
              <a:latin typeface="+mn-lt"/>
            </a:endParaRP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595298"/>
            <a:ext cx="12191998" cy="259921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53"/>
          <a:stretch/>
        </p:blipFill>
        <p:spPr>
          <a:xfrm>
            <a:off x="10926997" y="3956182"/>
            <a:ext cx="1256765" cy="292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8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5"/>
        </a:buBlip>
        <a:defRPr sz="22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20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8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6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5"/>
        </a:buBlip>
        <a:defRPr sz="1400" kern="1200" baseline="0">
          <a:solidFill>
            <a:srgbClr val="8E413B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tângulo 4"/>
          <p:cNvSpPr/>
          <p:nvPr userDrawn="1"/>
        </p:nvSpPr>
        <p:spPr>
          <a:xfrm>
            <a:off x="4967416" y="899010"/>
            <a:ext cx="4160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8E413B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8E413B"/>
              </a:solidFill>
            </a:endParaRPr>
          </a:p>
          <a:p>
            <a:pPr algn="ctr"/>
            <a:r>
              <a:rPr lang="pt-BR" sz="2000" dirty="0">
                <a:solidFill>
                  <a:srgbClr val="8E413B"/>
                </a:solidFill>
              </a:rPr>
              <a:t>Visite o </a:t>
            </a:r>
            <a:r>
              <a:rPr lang="pt-BR" sz="2000" b="1" dirty="0">
                <a:solidFill>
                  <a:srgbClr val="8E413B"/>
                </a:solidFill>
              </a:rPr>
              <a:t>e-Planifica </a:t>
            </a:r>
            <a:r>
              <a:rPr lang="pt-BR" sz="2000" dirty="0">
                <a:solidFill>
                  <a:srgbClr val="8E413B"/>
                </a:solidFill>
              </a:rPr>
              <a:t>e acesse os materiais do </a:t>
            </a:r>
            <a:r>
              <a:rPr lang="pt-BR" sz="2000" dirty="0" err="1">
                <a:solidFill>
                  <a:srgbClr val="8E413B"/>
                </a:solidFill>
              </a:rPr>
              <a:t>PlanificaSUS</a:t>
            </a:r>
            <a:r>
              <a:rPr lang="pt-BR" sz="2000" dirty="0">
                <a:solidFill>
                  <a:srgbClr val="8E413B"/>
                </a:solidFill>
              </a:rPr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42" y="2578442"/>
            <a:ext cx="1802937" cy="180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3453858" y="2638273"/>
            <a:ext cx="8738142" cy="866559"/>
          </a:xfrm>
        </p:spPr>
        <p:txBody>
          <a:bodyPr>
            <a:noAutofit/>
          </a:bodyPr>
          <a:lstStyle/>
          <a:p>
            <a:r>
              <a:rPr lang="pt-BR" sz="3200" dirty="0"/>
              <a:t>Oficina Tutorial 10.2 Integrada</a:t>
            </a:r>
            <a:br>
              <a:rPr lang="pt-BR" sz="3200" dirty="0"/>
            </a:br>
            <a:r>
              <a:rPr lang="pt-BR" sz="3200" dirty="0"/>
              <a:t>Macroprocessos da Vigilância em Saúde</a:t>
            </a:r>
            <a:br>
              <a:rPr lang="pt-BR" sz="3200" dirty="0"/>
            </a:br>
            <a:r>
              <a:rPr lang="pt-BR" sz="3200" dirty="0"/>
              <a:t>Resultados dos diagnósticos realizados na APS</a:t>
            </a:r>
          </a:p>
        </p:txBody>
      </p:sp>
    </p:spTree>
    <p:extLst>
      <p:ext uri="{BB962C8B-B14F-4D97-AF65-F5344CB8AC3E}">
        <p14:creationId xmlns:p14="http://schemas.microsoft.com/office/powerpoint/2010/main" val="406021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007910" y="2163905"/>
            <a:ext cx="6557592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Resultados do Diagnóstico: Vigilância das Doenças Infecciosas e Imunização</a:t>
            </a:r>
          </a:p>
        </p:txBody>
      </p:sp>
    </p:spTree>
    <p:extLst>
      <p:ext uri="{BB962C8B-B14F-4D97-AF65-F5344CB8AC3E}">
        <p14:creationId xmlns:p14="http://schemas.microsoft.com/office/powerpoint/2010/main" val="344749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61659"/>
            <a:ext cx="6928700" cy="1325563"/>
          </a:xfrm>
        </p:spPr>
        <p:txBody>
          <a:bodyPr/>
          <a:lstStyle/>
          <a:p>
            <a:r>
              <a:rPr lang="pt-BR" dirty="0"/>
              <a:t>Resultados do Diagnóstico sobre Vigilância das Doenças Infecciosas e Imunização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7FAC344-C149-47FF-BF8A-520E0C157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2441575"/>
            <a:ext cx="10052050" cy="3643313"/>
          </a:xfrm>
        </p:spPr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(Aqui deverão ser apresentados os principais resultados do diagnóstico. O que mais chamou atenção? Quais as oportunidades de melhoria? Quais as potencialidades? Podem inserir fotos das atividades para ilustrar a apresentação)</a:t>
            </a:r>
          </a:p>
          <a:p>
            <a:pPr marL="0" indent="0" algn="ctr">
              <a:buNone/>
            </a:pPr>
            <a:endParaRPr lang="pt-B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900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61659"/>
            <a:ext cx="6928700" cy="1325563"/>
          </a:xfrm>
        </p:spPr>
        <p:txBody>
          <a:bodyPr/>
          <a:lstStyle/>
          <a:p>
            <a:r>
              <a:rPr lang="pt-BR" dirty="0"/>
              <a:t>Resultados do Diagnóstico sobre Vigilância das Doenças Infecciosas e Imunização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7FAC344-C149-47FF-BF8A-520E0C157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2441575"/>
            <a:ext cx="10052050" cy="3643313"/>
          </a:xfrm>
        </p:spPr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(Aqui deverão ser apresentados os principais resultados do diagnóstico. O que mais chamou atenção? Quais as oportunidades de melhoria? Quais as potencialidades? Podem inserir fotos das atividades para ilustrar a apresentação)</a:t>
            </a:r>
          </a:p>
          <a:p>
            <a:pPr marL="0" indent="0" algn="ctr">
              <a:buNone/>
            </a:pPr>
            <a:endParaRPr lang="pt-B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32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40264" y="2251357"/>
            <a:ext cx="6957769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Resultados do Diagnóstico: Vigilância em Saúde do Trabalhador e da Trabalhadora</a:t>
            </a:r>
          </a:p>
        </p:txBody>
      </p:sp>
    </p:spTree>
    <p:extLst>
      <p:ext uri="{BB962C8B-B14F-4D97-AF65-F5344CB8AC3E}">
        <p14:creationId xmlns:p14="http://schemas.microsoft.com/office/powerpoint/2010/main" val="1692227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8088475" cy="1325563"/>
          </a:xfrm>
        </p:spPr>
        <p:txBody>
          <a:bodyPr/>
          <a:lstStyle/>
          <a:p>
            <a:r>
              <a:rPr lang="pt-BR" dirty="0"/>
              <a:t>Resultados do Diagnóstico sobre Vigilância em Saúde do Trabalhador e da Trabalhadora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(Aqui deverão ser apresentados os principais resultados do diagnóstico. O que mais chamou atenção? Quais as oportunidades de melhoria? Quais as potencialidades? Podem inserir fotos das atividades para ilustrar a apresentação)</a:t>
            </a:r>
          </a:p>
          <a:p>
            <a:endParaRPr lang="pt-BR" dirty="0">
              <a:solidFill>
                <a:srgbClr val="8E413B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E032103-7529-4219-88CF-7A164E1E2AA9}"/>
              </a:ext>
            </a:extLst>
          </p:cNvPr>
          <p:cNvSpPr txBox="1">
            <a:spLocks/>
          </p:cNvSpPr>
          <p:nvPr/>
        </p:nvSpPr>
        <p:spPr>
          <a:xfrm>
            <a:off x="857563" y="3533565"/>
            <a:ext cx="10052222" cy="2036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46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83" y="980513"/>
            <a:ext cx="8088475" cy="1325563"/>
          </a:xfrm>
        </p:spPr>
        <p:txBody>
          <a:bodyPr/>
          <a:lstStyle/>
          <a:p>
            <a:r>
              <a:rPr lang="pt-BR" dirty="0"/>
              <a:t>Resultados do Diagnóstico sobre Vigilância em Saúde do Trabalhador e da Trabalhadora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(Aqui deverão ser apresentados os principais resultados do diagnóstico. O que mais chamou atenção? Quais as oportunidades de melhoria? Quais as potencialidades? Podem inserir fotos das atividades para ilustrar a apresentação)</a:t>
            </a:r>
          </a:p>
          <a:p>
            <a:endParaRPr lang="pt-BR" dirty="0">
              <a:solidFill>
                <a:srgbClr val="8E413B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E032103-7529-4219-88CF-7A164E1E2AA9}"/>
              </a:ext>
            </a:extLst>
          </p:cNvPr>
          <p:cNvSpPr txBox="1">
            <a:spLocks/>
          </p:cNvSpPr>
          <p:nvPr/>
        </p:nvSpPr>
        <p:spPr>
          <a:xfrm>
            <a:off x="857563" y="3533565"/>
            <a:ext cx="10052222" cy="2036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999"/>
              </a:buClr>
              <a:buFontTx/>
              <a:buBlip>
                <a:blip r:embed="rId2"/>
              </a:buBlip>
              <a:defRPr sz="22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20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8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6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Tx/>
              <a:buBlip>
                <a:blip r:embed="rId2"/>
              </a:buBlip>
              <a:defRPr sz="1400" kern="1200" baseline="0">
                <a:solidFill>
                  <a:srgbClr val="A75E19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928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 o texto do link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texto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mensagens de agradecimento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padrão de finalização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939" y="763479"/>
            <a:ext cx="5245507" cy="54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931736" y="2163905"/>
            <a:ext cx="5633765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Resultados dos diagnósticos realizados na Unidade </a:t>
            </a:r>
            <a:r>
              <a:rPr lang="pt-BR" dirty="0">
                <a:solidFill>
                  <a:srgbClr val="FF0000"/>
                </a:solidFill>
              </a:rPr>
              <a:t>(INSERIR O NOME DA UNIDADE)</a:t>
            </a:r>
          </a:p>
        </p:txBody>
      </p:sp>
    </p:spTree>
    <p:extLst>
      <p:ext uri="{BB962C8B-B14F-4D97-AF65-F5344CB8AC3E}">
        <p14:creationId xmlns:p14="http://schemas.microsoft.com/office/powerpoint/2010/main" val="3605312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Equipe responsável pelos diagnósticos das Vigilâncias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83" y="2129928"/>
            <a:ext cx="11614099" cy="3644410"/>
          </a:xfrm>
        </p:spPr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(Aqui deverá ser identificada toda a equipe de profissionais que durante o período de dispersão da Etapa 10.1 APS realizou os diagnósticos das Vigilâncias. Podem inserir fotos de cada um. É importante que todos saibam quem esteve à frente das atividades)</a:t>
            </a:r>
          </a:p>
          <a:p>
            <a:pPr marL="0" indent="0">
              <a:buNone/>
            </a:pPr>
            <a:endParaRPr lang="pt-BR" dirty="0">
              <a:solidFill>
                <a:srgbClr val="8E413B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DD37C3F-82CC-420F-B8F5-A1EBA5E6E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14" y="3585573"/>
            <a:ext cx="1304925" cy="16287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DA22AFD-4DD1-4A98-A924-19CF14E95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359" y="3611496"/>
            <a:ext cx="1304925" cy="162877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FAB0BCE-FBF1-431F-996B-7FE856694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7804" y="3611496"/>
            <a:ext cx="1304925" cy="162877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D0C1EB8-777A-46E1-94A9-C33DF1BA9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4249" y="3611496"/>
            <a:ext cx="1304925" cy="16287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0D44376-89C1-471B-9ECA-47B842FA7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0694" y="3611496"/>
            <a:ext cx="1304925" cy="162877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E2914F3-F197-4A56-80DE-6A6A35D2A231}"/>
              </a:ext>
            </a:extLst>
          </p:cNvPr>
          <p:cNvSpPr/>
          <p:nvPr/>
        </p:nvSpPr>
        <p:spPr>
          <a:xfrm>
            <a:off x="903160" y="3086159"/>
            <a:ext cx="1061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>
                <a:solidFill>
                  <a:srgbClr val="FF0000"/>
                </a:solidFill>
              </a:rPr>
              <a:t>Exemplo:</a:t>
            </a:r>
            <a:endParaRPr lang="pt-BR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846DBD8A-F400-43B3-829C-B73F3C2A38AC}"/>
              </a:ext>
            </a:extLst>
          </p:cNvPr>
          <p:cNvSpPr/>
          <p:nvPr/>
        </p:nvSpPr>
        <p:spPr>
          <a:xfrm>
            <a:off x="1144914" y="5269503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Nome</a:t>
            </a:r>
          </a:p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Função na UBS</a:t>
            </a:r>
            <a:endParaRPr lang="pt-BR" sz="1400" dirty="0">
              <a:solidFill>
                <a:srgbClr val="AD4640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CEF1229F-FA05-427F-87FD-431D05810EAC}"/>
              </a:ext>
            </a:extLst>
          </p:cNvPr>
          <p:cNvSpPr/>
          <p:nvPr/>
        </p:nvSpPr>
        <p:spPr>
          <a:xfrm>
            <a:off x="3367771" y="5269503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Nome</a:t>
            </a:r>
          </a:p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Função na UBS</a:t>
            </a:r>
            <a:endParaRPr lang="pt-BR" sz="1400" dirty="0">
              <a:solidFill>
                <a:srgbClr val="AD4640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350C0F6-C61E-42B9-AA7F-8D5285EE40F4}"/>
              </a:ext>
            </a:extLst>
          </p:cNvPr>
          <p:cNvSpPr/>
          <p:nvPr/>
        </p:nvSpPr>
        <p:spPr>
          <a:xfrm>
            <a:off x="5579179" y="5269503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Nome</a:t>
            </a:r>
          </a:p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Função na UBS</a:t>
            </a:r>
            <a:endParaRPr lang="pt-BR" sz="1400" dirty="0">
              <a:solidFill>
                <a:srgbClr val="AD4640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80AB9E4-297F-46B9-8590-100C6F7EFFD5}"/>
              </a:ext>
            </a:extLst>
          </p:cNvPr>
          <p:cNvSpPr/>
          <p:nvPr/>
        </p:nvSpPr>
        <p:spPr>
          <a:xfrm>
            <a:off x="7842370" y="5247678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Nome</a:t>
            </a:r>
          </a:p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Função na UBS</a:t>
            </a:r>
            <a:endParaRPr lang="pt-BR" sz="1400" dirty="0">
              <a:solidFill>
                <a:srgbClr val="AD4640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09234DD-4761-4C80-82AC-47B5ECD777A9}"/>
              </a:ext>
            </a:extLst>
          </p:cNvPr>
          <p:cNvSpPr/>
          <p:nvPr/>
        </p:nvSpPr>
        <p:spPr>
          <a:xfrm>
            <a:off x="9949626" y="5247678"/>
            <a:ext cx="1285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Nome</a:t>
            </a:r>
          </a:p>
          <a:p>
            <a:pPr algn="ctr"/>
            <a:r>
              <a:rPr lang="pt-BR" sz="1400" b="1" i="1" dirty="0">
                <a:solidFill>
                  <a:srgbClr val="AD4640"/>
                </a:solidFill>
              </a:rPr>
              <a:t>Função na UBS</a:t>
            </a:r>
            <a:endParaRPr lang="pt-BR" sz="1400" dirty="0">
              <a:solidFill>
                <a:srgbClr val="AD46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15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705493" y="2163905"/>
            <a:ext cx="5860008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Resultados do Diagnóstico: Vigilância em Saúde Ambiental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28891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do Diagnóstico sobre Vigilância em Saúde Ambiental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697" y="2247158"/>
            <a:ext cx="10052222" cy="2036719"/>
          </a:xfrm>
        </p:spPr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(Aqui deverão ser apresentados os principais resultados do diagnóstico. O que mais chamou atenção? Quais as oportunidades de melhoria? Quais as potencialidades? Podem inserir fotos das atividades para ilustrar a apresentação)</a:t>
            </a:r>
          </a:p>
        </p:txBody>
      </p:sp>
    </p:spTree>
    <p:extLst>
      <p:ext uri="{BB962C8B-B14F-4D97-AF65-F5344CB8AC3E}">
        <p14:creationId xmlns:p14="http://schemas.microsoft.com/office/powerpoint/2010/main" val="405346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do Diagnóstico sobre Vigilância em Saúde Ambiental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697" y="2247158"/>
            <a:ext cx="10052222" cy="2036719"/>
          </a:xfrm>
        </p:spPr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(Aqui deverão ser apresentados os principais resultados do diagnóstico. O que mais chamou atenção? Quais as oportunidades de melhoria? Quais as potencialidades? Podem inserir fotos das atividades para ilustrar a apresentação)</a:t>
            </a:r>
          </a:p>
        </p:txBody>
      </p:sp>
    </p:spTree>
    <p:extLst>
      <p:ext uri="{BB962C8B-B14F-4D97-AF65-F5344CB8AC3E}">
        <p14:creationId xmlns:p14="http://schemas.microsoft.com/office/powerpoint/2010/main" val="3115584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696066" y="2163905"/>
            <a:ext cx="5869435" cy="866559"/>
          </a:xfrm>
        </p:spPr>
        <p:txBody>
          <a:bodyPr>
            <a:normAutofit fontScale="90000"/>
          </a:bodyPr>
          <a:lstStyle/>
          <a:p>
            <a:r>
              <a:rPr lang="pt-BR" dirty="0"/>
              <a:t>Resultados do Diagnóstico: Vigilância das Condições Crônicas</a:t>
            </a:r>
          </a:p>
        </p:txBody>
      </p:sp>
    </p:spTree>
    <p:extLst>
      <p:ext uri="{BB962C8B-B14F-4D97-AF65-F5344CB8AC3E}">
        <p14:creationId xmlns:p14="http://schemas.microsoft.com/office/powerpoint/2010/main" val="451747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do Diagnóstico sobre Vigilância das Condições Crônicas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4743090-52BD-45E9-8020-7A62DD02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2441575"/>
            <a:ext cx="10052050" cy="3643313"/>
          </a:xfrm>
        </p:spPr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(Aqui deverão ser apresentados os principais resultados do diagnóstico. O que mais chamou atenção? Quais as oportunidades de melhoria? Quais as potencialidades? Podem inserir fotos das atividades para ilustrar a apresentação)</a:t>
            </a:r>
          </a:p>
          <a:p>
            <a:pPr marL="0" indent="0" algn="ctr">
              <a:buNone/>
            </a:pPr>
            <a:endParaRPr lang="pt-B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2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do Diagnóstico sobre Vigilância das Condições Crônicas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AD4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24743090-52BD-45E9-8020-7A62DD029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2441575"/>
            <a:ext cx="10052050" cy="3643313"/>
          </a:xfrm>
        </p:spPr>
        <p:txBody>
          <a:bodyPr>
            <a:normAutofit/>
          </a:bodyPr>
          <a:lstStyle/>
          <a:p>
            <a:pPr algn="ctr"/>
            <a:r>
              <a:rPr lang="pt-BR" b="1" i="1" dirty="0">
                <a:solidFill>
                  <a:srgbClr val="FF0000"/>
                </a:solidFill>
              </a:rPr>
              <a:t>(Aqui deverão ser apresentados os principais resultados do diagnóstico. O que mais chamou atenção? Quais as oportunidades de melhoria? Quais as potencialidades? Podem inserir fotos das atividades para ilustrar a apresentação)</a:t>
            </a:r>
          </a:p>
          <a:p>
            <a:pPr marL="0" indent="0" algn="ctr">
              <a:buNone/>
            </a:pPr>
            <a:endParaRPr lang="pt-B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21853"/>
      </p:ext>
    </p:extLst>
  </p:cSld>
  <p:clrMapOvr>
    <a:masterClrMapping/>
  </p:clrMapOvr>
</p:sld>
</file>

<file path=ppt/theme/theme1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Zezé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Ea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onteúdo 2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onteúdo 3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589</Words>
  <Application>Microsoft Office PowerPoint</Application>
  <PresentationFormat>Widescreen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8</vt:i4>
      </vt:variant>
      <vt:variant>
        <vt:lpstr>Títulos de slides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Calibri Light</vt:lpstr>
      <vt:lpstr>Capa Início</vt:lpstr>
      <vt:lpstr>Capa Zezé</vt:lpstr>
      <vt:lpstr>Capa EaD</vt:lpstr>
      <vt:lpstr>Capa Seção</vt:lpstr>
      <vt:lpstr>Conteúdo 1</vt:lpstr>
      <vt:lpstr>Conteúdo 2</vt:lpstr>
      <vt:lpstr>Conteúdo 3</vt:lpstr>
      <vt:lpstr>Capa Final</vt:lpstr>
      <vt:lpstr>Oficina Tutorial 10.2 Integrada Macroprocessos da Vigilância em Saúde Resultados dos diagnósticos realizados na APS</vt:lpstr>
      <vt:lpstr>Resultados dos diagnósticos realizados na Unidade (INSERIR O NOME DA UNIDADE)</vt:lpstr>
      <vt:lpstr>Equipe responsável pelos diagnósticos das Vigilâncias</vt:lpstr>
      <vt:lpstr>Resultados do Diagnóstico: Vigilância em Saúde Ambiental</vt:lpstr>
      <vt:lpstr>Resultados do Diagnóstico sobre Vigilância em Saúde Ambiental</vt:lpstr>
      <vt:lpstr>Resultados do Diagnóstico sobre Vigilância em Saúde Ambiental</vt:lpstr>
      <vt:lpstr>Resultados do Diagnóstico: Vigilância das Condições Crônicas</vt:lpstr>
      <vt:lpstr>Resultados do Diagnóstico sobre Vigilância das Condições Crônicas</vt:lpstr>
      <vt:lpstr>Resultados do Diagnóstico sobre Vigilância das Condições Crônicas</vt:lpstr>
      <vt:lpstr>Resultados do Diagnóstico: Vigilância das Doenças Infecciosas e Imunização</vt:lpstr>
      <vt:lpstr>Resultados do Diagnóstico sobre Vigilância das Doenças Infecciosas e Imunização</vt:lpstr>
      <vt:lpstr>Resultados do Diagnóstico sobre Vigilância das Doenças Infecciosas e Imunização</vt:lpstr>
      <vt:lpstr>Resultados do Diagnóstico: Vigilância em Saúde do Trabalhador e da Trabalhadora</vt:lpstr>
      <vt:lpstr>Resultados do Diagnóstico sobre Vigilância em Saúde do Trabalhador e da Trabalhadora</vt:lpstr>
      <vt:lpstr>Resultados do Diagnóstico sobre Vigilância em Saúde do Trabalhador e da Trabalhadora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Ana Karina de Sousa Gadelha</cp:lastModifiedBy>
  <cp:revision>112</cp:revision>
  <dcterms:created xsi:type="dcterms:W3CDTF">2021-05-10T00:56:02Z</dcterms:created>
  <dcterms:modified xsi:type="dcterms:W3CDTF">2023-05-10T14:39:56Z</dcterms:modified>
</cp:coreProperties>
</file>