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54"/>
  </p:notesMasterIdLst>
  <p:handoutMasterIdLst>
    <p:handoutMasterId r:id="rId55"/>
  </p:handoutMasterIdLst>
  <p:sldIdLst>
    <p:sldId id="263" r:id="rId7"/>
    <p:sldId id="1706" r:id="rId8"/>
    <p:sldId id="265" r:id="rId9"/>
    <p:sldId id="269" r:id="rId10"/>
    <p:sldId id="270" r:id="rId11"/>
    <p:sldId id="272" r:id="rId12"/>
    <p:sldId id="271" r:id="rId13"/>
    <p:sldId id="276" r:id="rId14"/>
    <p:sldId id="273" r:id="rId15"/>
    <p:sldId id="277" r:id="rId16"/>
    <p:sldId id="274" r:id="rId17"/>
    <p:sldId id="1589" r:id="rId18"/>
    <p:sldId id="1683" r:id="rId19"/>
    <p:sldId id="1625" r:id="rId20"/>
    <p:sldId id="1679" r:id="rId21"/>
    <p:sldId id="1618" r:id="rId22"/>
    <p:sldId id="1680" r:id="rId23"/>
    <p:sldId id="1682" r:id="rId24"/>
    <p:sldId id="1629" r:id="rId25"/>
    <p:sldId id="1631" r:id="rId26"/>
    <p:sldId id="1617" r:id="rId27"/>
    <p:sldId id="1684" r:id="rId28"/>
    <p:sldId id="1685" r:id="rId29"/>
    <p:sldId id="1636" r:id="rId30"/>
    <p:sldId id="1677" r:id="rId31"/>
    <p:sldId id="1645" r:id="rId32"/>
    <p:sldId id="1628" r:id="rId33"/>
    <p:sldId id="1686" r:id="rId34"/>
    <p:sldId id="1643" r:id="rId35"/>
    <p:sldId id="1691" r:id="rId36"/>
    <p:sldId id="1638" r:id="rId37"/>
    <p:sldId id="1639" r:id="rId38"/>
    <p:sldId id="1692" r:id="rId39"/>
    <p:sldId id="1705" r:id="rId40"/>
    <p:sldId id="1694" r:id="rId41"/>
    <p:sldId id="1696" r:id="rId42"/>
    <p:sldId id="1695" r:id="rId43"/>
    <p:sldId id="1697" r:id="rId44"/>
    <p:sldId id="1698" r:id="rId45"/>
    <p:sldId id="1699" r:id="rId46"/>
    <p:sldId id="1700" r:id="rId47"/>
    <p:sldId id="1701" r:id="rId48"/>
    <p:sldId id="1702" r:id="rId49"/>
    <p:sldId id="1704" r:id="rId50"/>
    <p:sldId id="275" r:id="rId51"/>
    <p:sldId id="281" r:id="rId52"/>
    <p:sldId id="268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41"/>
    <a:srgbClr val="B9D9CA"/>
    <a:srgbClr val="008387"/>
    <a:srgbClr val="004936"/>
    <a:srgbClr val="003F2E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4" autoAdjust="0"/>
  </p:normalViewPr>
  <p:slideViewPr>
    <p:cSldViewPr snapToGrid="0">
      <p:cViewPr varScale="1">
        <p:scale>
          <a:sx n="68" d="100"/>
          <a:sy n="68" d="100"/>
        </p:scale>
        <p:origin x="10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1DD69-DE95-4247-B923-25D9087998A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E795D8-B397-4254-AFE1-E2C3835D53C5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3200" dirty="0"/>
            <a:t>Territorialização</a:t>
          </a:r>
        </a:p>
      </dgm:t>
    </dgm:pt>
    <dgm:pt modelId="{7F3616E4-377C-49FD-98D6-049BB6738108}" type="parTrans" cxnId="{BE126CAE-8633-4659-BCDF-D5D0B2728FC6}">
      <dgm:prSet/>
      <dgm:spPr/>
      <dgm:t>
        <a:bodyPr/>
        <a:lstStyle/>
        <a:p>
          <a:endParaRPr lang="pt-BR"/>
        </a:p>
      </dgm:t>
    </dgm:pt>
    <dgm:pt modelId="{47AEB2EA-C10A-4DE5-AA18-BC894616414B}" type="sibTrans" cxnId="{BE126CAE-8633-4659-BCDF-D5D0B2728FC6}">
      <dgm:prSet/>
      <dgm:spPr/>
      <dgm:t>
        <a:bodyPr/>
        <a:lstStyle/>
        <a:p>
          <a:endParaRPr lang="pt-BR"/>
        </a:p>
      </dgm:t>
    </dgm:pt>
    <dgm:pt modelId="{B8929343-7795-46F2-9128-680EDB4F56F4}">
      <dgm:prSet phldrT="[Texto]"/>
      <dgm:spPr>
        <a:solidFill>
          <a:srgbClr val="008387"/>
        </a:solidFill>
      </dgm:spPr>
      <dgm:t>
        <a:bodyPr/>
        <a:lstStyle/>
        <a:p>
          <a:r>
            <a:rPr lang="pt-BR" dirty="0"/>
            <a:t>Espaço de vida</a:t>
          </a:r>
        </a:p>
      </dgm:t>
    </dgm:pt>
    <dgm:pt modelId="{19C78CB6-A008-4E6F-8D9A-4D84E1DB545F}" type="parTrans" cxnId="{D8C6741A-A4F9-4CC1-A18A-395EF0F821B0}">
      <dgm:prSet/>
      <dgm:spPr/>
      <dgm:t>
        <a:bodyPr/>
        <a:lstStyle/>
        <a:p>
          <a:endParaRPr lang="pt-BR"/>
        </a:p>
      </dgm:t>
    </dgm:pt>
    <dgm:pt modelId="{7EC0AD27-B06C-4332-9B22-4468D2DE6C63}" type="sibTrans" cxnId="{D8C6741A-A4F9-4CC1-A18A-395EF0F821B0}">
      <dgm:prSet/>
      <dgm:spPr/>
      <dgm:t>
        <a:bodyPr/>
        <a:lstStyle/>
        <a:p>
          <a:endParaRPr lang="pt-BR"/>
        </a:p>
      </dgm:t>
    </dgm:pt>
    <dgm:pt modelId="{6A72AC77-A73D-4791-9079-037ADC47627D}">
      <dgm:prSet phldrT="[Texto]"/>
      <dgm:spPr>
        <a:solidFill>
          <a:srgbClr val="008387"/>
        </a:solidFill>
      </dgm:spPr>
      <dgm:t>
        <a:bodyPr/>
        <a:lstStyle/>
        <a:p>
          <a:r>
            <a:rPr lang="pt-BR" dirty="0"/>
            <a:t>População definida</a:t>
          </a:r>
        </a:p>
      </dgm:t>
    </dgm:pt>
    <dgm:pt modelId="{EA36E34C-9227-4882-8AA8-D2B1653A8725}" type="parTrans" cxnId="{54348BFD-B629-4E10-B683-3AE114144D60}">
      <dgm:prSet/>
      <dgm:spPr/>
      <dgm:t>
        <a:bodyPr/>
        <a:lstStyle/>
        <a:p>
          <a:endParaRPr lang="pt-BR"/>
        </a:p>
      </dgm:t>
    </dgm:pt>
    <dgm:pt modelId="{D0BF0290-363C-42AE-B134-68A47E82B01B}" type="sibTrans" cxnId="{54348BFD-B629-4E10-B683-3AE114144D60}">
      <dgm:prSet/>
      <dgm:spPr/>
      <dgm:t>
        <a:bodyPr/>
        <a:lstStyle/>
        <a:p>
          <a:endParaRPr lang="pt-BR"/>
        </a:p>
      </dgm:t>
    </dgm:pt>
    <dgm:pt modelId="{8CE7CF81-2A16-4B7E-BC47-69A3049C8721}">
      <dgm:prSet phldrT="[Texto]"/>
      <dgm:spPr>
        <a:solidFill>
          <a:srgbClr val="008387"/>
        </a:solidFill>
      </dgm:spPr>
      <dgm:t>
        <a:bodyPr/>
        <a:lstStyle/>
        <a:p>
          <a:r>
            <a:rPr lang="pt-BR" dirty="0"/>
            <a:t>Responsabilização</a:t>
          </a:r>
        </a:p>
      </dgm:t>
    </dgm:pt>
    <dgm:pt modelId="{C02178FE-93EE-48DA-B32B-8A3FB7831E35}" type="parTrans" cxnId="{8DC34892-DEC4-45E1-9DC4-ABA640B5E2F0}">
      <dgm:prSet/>
      <dgm:spPr/>
      <dgm:t>
        <a:bodyPr/>
        <a:lstStyle/>
        <a:p>
          <a:endParaRPr lang="pt-BR"/>
        </a:p>
      </dgm:t>
    </dgm:pt>
    <dgm:pt modelId="{8A92515D-8FAA-4807-952F-FB79242C07D5}" type="sibTrans" cxnId="{8DC34892-DEC4-45E1-9DC4-ABA640B5E2F0}">
      <dgm:prSet/>
      <dgm:spPr/>
      <dgm:t>
        <a:bodyPr/>
        <a:lstStyle/>
        <a:p>
          <a:endParaRPr lang="pt-BR"/>
        </a:p>
      </dgm:t>
    </dgm:pt>
    <dgm:pt modelId="{82B393D4-12AE-467D-9CB7-166B989CA306}" type="pres">
      <dgm:prSet presAssocID="{9EB1DD69-DE95-4247-B923-25D9087998A7}" presName="composite" presStyleCnt="0">
        <dgm:presLayoutVars>
          <dgm:chMax val="1"/>
          <dgm:dir/>
          <dgm:resizeHandles val="exact"/>
        </dgm:presLayoutVars>
      </dgm:prSet>
      <dgm:spPr/>
    </dgm:pt>
    <dgm:pt modelId="{BFFC253A-F70F-45CA-804A-8DD6EAB07EF1}" type="pres">
      <dgm:prSet presAssocID="{AEE795D8-B397-4254-AFE1-E2C3835D53C5}" presName="roof" presStyleLbl="dkBgShp" presStyleIdx="0" presStyleCnt="2" custLinFactNeighborX="3049" custLinFactNeighborY="-23888"/>
      <dgm:spPr/>
    </dgm:pt>
    <dgm:pt modelId="{C0B01214-48C8-4C12-8567-F3FA743C3938}" type="pres">
      <dgm:prSet presAssocID="{AEE795D8-B397-4254-AFE1-E2C3835D53C5}" presName="pillars" presStyleCnt="0"/>
      <dgm:spPr/>
    </dgm:pt>
    <dgm:pt modelId="{D079BECB-70D7-4913-96E5-B7CD13239286}" type="pres">
      <dgm:prSet presAssocID="{AEE795D8-B397-4254-AFE1-E2C3835D53C5}" presName="pillar1" presStyleLbl="node1" presStyleIdx="0" presStyleCnt="3">
        <dgm:presLayoutVars>
          <dgm:bulletEnabled val="1"/>
        </dgm:presLayoutVars>
      </dgm:prSet>
      <dgm:spPr/>
    </dgm:pt>
    <dgm:pt modelId="{5C3A6D49-6390-4A20-B19A-2CCB69CFCD94}" type="pres">
      <dgm:prSet presAssocID="{6A72AC77-A73D-4791-9079-037ADC47627D}" presName="pillarX" presStyleLbl="node1" presStyleIdx="1" presStyleCnt="3">
        <dgm:presLayoutVars>
          <dgm:bulletEnabled val="1"/>
        </dgm:presLayoutVars>
      </dgm:prSet>
      <dgm:spPr/>
    </dgm:pt>
    <dgm:pt modelId="{F58DB562-6ABB-47D5-ADB5-5C1FAFBA8C26}" type="pres">
      <dgm:prSet presAssocID="{8CE7CF81-2A16-4B7E-BC47-69A3049C8721}" presName="pillarX" presStyleLbl="node1" presStyleIdx="2" presStyleCnt="3">
        <dgm:presLayoutVars>
          <dgm:bulletEnabled val="1"/>
        </dgm:presLayoutVars>
      </dgm:prSet>
      <dgm:spPr/>
    </dgm:pt>
    <dgm:pt modelId="{BA36A5D3-A705-4646-A158-943758DE8225}" type="pres">
      <dgm:prSet presAssocID="{AEE795D8-B397-4254-AFE1-E2C3835D53C5}" presName="base" presStyleLbl="dkBgShp" presStyleIdx="1" presStyleCnt="2" custLinFactNeighborY="-3530"/>
      <dgm:spPr>
        <a:solidFill>
          <a:srgbClr val="008387"/>
        </a:solidFill>
      </dgm:spPr>
    </dgm:pt>
  </dgm:ptLst>
  <dgm:cxnLst>
    <dgm:cxn modelId="{D8C6741A-A4F9-4CC1-A18A-395EF0F821B0}" srcId="{AEE795D8-B397-4254-AFE1-E2C3835D53C5}" destId="{B8929343-7795-46F2-9128-680EDB4F56F4}" srcOrd="0" destOrd="0" parTransId="{19C78CB6-A008-4E6F-8D9A-4D84E1DB545F}" sibTransId="{7EC0AD27-B06C-4332-9B22-4468D2DE6C63}"/>
    <dgm:cxn modelId="{0A35CD2A-DB33-4152-B4C5-235361C13066}" type="presOf" srcId="{B8929343-7795-46F2-9128-680EDB4F56F4}" destId="{D079BECB-70D7-4913-96E5-B7CD13239286}" srcOrd="0" destOrd="0" presId="urn:microsoft.com/office/officeart/2005/8/layout/hList3"/>
    <dgm:cxn modelId="{8DC34892-DEC4-45E1-9DC4-ABA640B5E2F0}" srcId="{AEE795D8-B397-4254-AFE1-E2C3835D53C5}" destId="{8CE7CF81-2A16-4B7E-BC47-69A3049C8721}" srcOrd="2" destOrd="0" parTransId="{C02178FE-93EE-48DA-B32B-8A3FB7831E35}" sibTransId="{8A92515D-8FAA-4807-952F-FB79242C07D5}"/>
    <dgm:cxn modelId="{25E19CAB-A6DB-4ED3-81A3-4288EA6D9B71}" type="presOf" srcId="{6A72AC77-A73D-4791-9079-037ADC47627D}" destId="{5C3A6D49-6390-4A20-B19A-2CCB69CFCD94}" srcOrd="0" destOrd="0" presId="urn:microsoft.com/office/officeart/2005/8/layout/hList3"/>
    <dgm:cxn modelId="{BE126CAE-8633-4659-BCDF-D5D0B2728FC6}" srcId="{9EB1DD69-DE95-4247-B923-25D9087998A7}" destId="{AEE795D8-B397-4254-AFE1-E2C3835D53C5}" srcOrd="0" destOrd="0" parTransId="{7F3616E4-377C-49FD-98D6-049BB6738108}" sibTransId="{47AEB2EA-C10A-4DE5-AA18-BC894616414B}"/>
    <dgm:cxn modelId="{B724D6B0-A798-43F0-BABF-AD1DC4AFBC82}" type="presOf" srcId="{AEE795D8-B397-4254-AFE1-E2C3835D53C5}" destId="{BFFC253A-F70F-45CA-804A-8DD6EAB07EF1}" srcOrd="0" destOrd="0" presId="urn:microsoft.com/office/officeart/2005/8/layout/hList3"/>
    <dgm:cxn modelId="{504787CD-1B8D-47FD-B22D-E04767911956}" type="presOf" srcId="{9EB1DD69-DE95-4247-B923-25D9087998A7}" destId="{82B393D4-12AE-467D-9CB7-166B989CA306}" srcOrd="0" destOrd="0" presId="urn:microsoft.com/office/officeart/2005/8/layout/hList3"/>
    <dgm:cxn modelId="{9CBD77DD-DBD5-4850-9F29-37938C903DCD}" type="presOf" srcId="{8CE7CF81-2A16-4B7E-BC47-69A3049C8721}" destId="{F58DB562-6ABB-47D5-ADB5-5C1FAFBA8C26}" srcOrd="0" destOrd="0" presId="urn:microsoft.com/office/officeart/2005/8/layout/hList3"/>
    <dgm:cxn modelId="{54348BFD-B629-4E10-B683-3AE114144D60}" srcId="{AEE795D8-B397-4254-AFE1-E2C3835D53C5}" destId="{6A72AC77-A73D-4791-9079-037ADC47627D}" srcOrd="1" destOrd="0" parTransId="{EA36E34C-9227-4882-8AA8-D2B1653A8725}" sibTransId="{D0BF0290-363C-42AE-B134-68A47E82B01B}"/>
    <dgm:cxn modelId="{5113ECD3-CEFC-4F32-B2E0-A3B96BF2DA48}" type="presParOf" srcId="{82B393D4-12AE-467D-9CB7-166B989CA306}" destId="{BFFC253A-F70F-45CA-804A-8DD6EAB07EF1}" srcOrd="0" destOrd="0" presId="urn:microsoft.com/office/officeart/2005/8/layout/hList3"/>
    <dgm:cxn modelId="{3B8C8B03-5298-4CEE-A298-321C3120E111}" type="presParOf" srcId="{82B393D4-12AE-467D-9CB7-166B989CA306}" destId="{C0B01214-48C8-4C12-8567-F3FA743C3938}" srcOrd="1" destOrd="0" presId="urn:microsoft.com/office/officeart/2005/8/layout/hList3"/>
    <dgm:cxn modelId="{E85A8A34-7918-4370-B6DC-0279AD1BB7A6}" type="presParOf" srcId="{C0B01214-48C8-4C12-8567-F3FA743C3938}" destId="{D079BECB-70D7-4913-96E5-B7CD13239286}" srcOrd="0" destOrd="0" presId="urn:microsoft.com/office/officeart/2005/8/layout/hList3"/>
    <dgm:cxn modelId="{CCD622C5-6708-4E8F-A4FB-1ABC1AE9DE95}" type="presParOf" srcId="{C0B01214-48C8-4C12-8567-F3FA743C3938}" destId="{5C3A6D49-6390-4A20-B19A-2CCB69CFCD94}" srcOrd="1" destOrd="0" presId="urn:microsoft.com/office/officeart/2005/8/layout/hList3"/>
    <dgm:cxn modelId="{2A40AB49-A36D-47D9-A10C-C0F16C5D649E}" type="presParOf" srcId="{C0B01214-48C8-4C12-8567-F3FA743C3938}" destId="{F58DB562-6ABB-47D5-ADB5-5C1FAFBA8C26}" srcOrd="2" destOrd="0" presId="urn:microsoft.com/office/officeart/2005/8/layout/hList3"/>
    <dgm:cxn modelId="{966F3963-7DCA-4E5A-80F6-5B5544618E9F}" type="presParOf" srcId="{82B393D4-12AE-467D-9CB7-166B989CA306}" destId="{BA36A5D3-A705-4646-A158-943758DE822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483B1-D50B-4A77-9D85-2D9AD29DAE39}" type="doc">
      <dgm:prSet loTypeId="urn:microsoft.com/office/officeart/2009/3/layout/PlusandMinus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C487C9-64FB-49D7-B199-A3F69C487A81}">
      <dgm:prSet phldrT="[Texto]" custT="1"/>
      <dgm:spPr/>
      <dgm:t>
        <a:bodyPr/>
        <a:lstStyle/>
        <a:p>
          <a:pPr algn="l"/>
          <a:r>
            <a:rPr lang="pt-BR" sz="2400" b="1" kern="1200" dirty="0">
              <a:latin typeface="+mj-lt"/>
            </a:rPr>
            <a:t>Fatores de proteção:</a:t>
          </a:r>
        </a:p>
        <a:p>
          <a:pPr algn="l"/>
          <a:r>
            <a:rPr lang="en-US" sz="2400" kern="1200" dirty="0" err="1">
              <a:latin typeface="+mj-lt"/>
              <a:ea typeface="+mn-ea"/>
              <a:cs typeface="+mn-cs"/>
            </a:rPr>
            <a:t>Dizem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respeito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influências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en-US" sz="2400" kern="1200" dirty="0" err="1">
              <a:latin typeface="+mj-lt"/>
              <a:ea typeface="+mn-ea"/>
              <a:cs typeface="+mn-cs"/>
            </a:rPr>
            <a:t>modificam</a:t>
          </a:r>
          <a:r>
            <a:rPr lang="en-US" sz="2400" kern="1200" dirty="0">
              <a:latin typeface="+mj-lt"/>
              <a:ea typeface="+mn-ea"/>
              <a:cs typeface="+mn-cs"/>
            </a:rPr>
            <a:t>, alteram ou </a:t>
          </a:r>
          <a:r>
            <a:rPr lang="en-US" sz="2400" kern="1200" dirty="0" err="1">
              <a:latin typeface="+mj-lt"/>
              <a:ea typeface="+mn-ea"/>
              <a:cs typeface="+mn-cs"/>
            </a:rPr>
            <a:t>melhoram</a:t>
          </a:r>
          <a:r>
            <a:rPr lang="en-US" sz="2400" kern="1200" dirty="0">
              <a:latin typeface="+mj-lt"/>
              <a:ea typeface="+mn-ea"/>
              <a:cs typeface="+mn-cs"/>
            </a:rPr>
            <a:t> as </a:t>
          </a:r>
          <a:r>
            <a:rPr lang="en-US" sz="2400" kern="1200" dirty="0" err="1">
              <a:latin typeface="+mj-lt"/>
              <a:ea typeface="+mn-ea"/>
              <a:cs typeface="+mn-cs"/>
            </a:rPr>
            <a:t>respostas</a:t>
          </a:r>
          <a:r>
            <a:rPr lang="en-US" sz="2400" kern="1200" dirty="0">
              <a:latin typeface="+mj-lt"/>
              <a:ea typeface="+mn-ea"/>
              <a:cs typeface="+mn-cs"/>
            </a:rPr>
            <a:t> das </a:t>
          </a:r>
          <a:r>
            <a:rPr lang="en-US" sz="2400" kern="1200" dirty="0" err="1">
              <a:latin typeface="+mj-lt"/>
              <a:ea typeface="+mn-ea"/>
              <a:cs typeface="+mn-cs"/>
            </a:rPr>
            <a:t>pessoas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perigos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en-US" sz="2400" kern="1200" dirty="0" err="1">
              <a:latin typeface="+mj-lt"/>
              <a:ea typeface="+mn-ea"/>
              <a:cs typeface="+mn-cs"/>
            </a:rPr>
            <a:t>predispõem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resultados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não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adaptativos</a:t>
          </a:r>
          <a:r>
            <a:rPr lang="en-US" sz="2400" kern="1200" dirty="0">
              <a:latin typeface="+mj-lt"/>
              <a:ea typeface="+mn-ea"/>
              <a:cs typeface="+mn-cs"/>
            </a:rPr>
            <a:t>. </a:t>
          </a:r>
          <a:endParaRPr lang="pt-BR" sz="2400" kern="1200" dirty="0">
            <a:latin typeface="+mj-lt"/>
            <a:ea typeface="+mn-ea"/>
            <a:cs typeface="+mn-cs"/>
          </a:endParaRPr>
        </a:p>
      </dgm:t>
    </dgm:pt>
    <dgm:pt modelId="{5D817FC2-55E4-4904-9DA1-A3ADEA05FBFE}" type="parTrans" cxnId="{83C1CBC4-8D24-4AB3-8B97-64C4ADBD509E}">
      <dgm:prSet/>
      <dgm:spPr/>
      <dgm:t>
        <a:bodyPr/>
        <a:lstStyle/>
        <a:p>
          <a:endParaRPr lang="pt-BR"/>
        </a:p>
      </dgm:t>
    </dgm:pt>
    <dgm:pt modelId="{EF87FEA1-3873-4849-BC20-5621A7320FD0}" type="sibTrans" cxnId="{83C1CBC4-8D24-4AB3-8B97-64C4ADBD509E}">
      <dgm:prSet/>
      <dgm:spPr/>
      <dgm:t>
        <a:bodyPr/>
        <a:lstStyle/>
        <a:p>
          <a:endParaRPr lang="pt-BR"/>
        </a:p>
      </dgm:t>
    </dgm:pt>
    <dgm:pt modelId="{9B138497-C54D-4A06-834B-3D46BD0EADA3}">
      <dgm:prSet phldrT="[Texto]" custT="1"/>
      <dgm:spPr/>
      <dgm:t>
        <a:bodyPr/>
        <a:lstStyle/>
        <a:p>
          <a:pPr algn="r"/>
          <a:r>
            <a:rPr lang="pt-BR" sz="2400" b="1" kern="1200" dirty="0">
              <a:latin typeface="+mj-lt"/>
            </a:rPr>
            <a:t>Fatores de risco: </a:t>
          </a:r>
        </a:p>
        <a:p>
          <a:pPr algn="r"/>
          <a:r>
            <a:rPr lang="pt-BR" sz="2400" kern="1200" dirty="0">
              <a:latin typeface="+mj-lt"/>
              <a:ea typeface="+mn-ea"/>
              <a:cs typeface="+mn-cs"/>
            </a:rPr>
            <a:t>São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condições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aspectos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biológicos</a:t>
          </a:r>
          <a:r>
            <a:rPr lang="en-US" sz="2400" kern="1200" dirty="0">
              <a:latin typeface="+mj-lt"/>
              <a:ea typeface="+mn-ea"/>
              <a:cs typeface="+mn-cs"/>
            </a:rPr>
            <a:t>, </a:t>
          </a:r>
          <a:r>
            <a:rPr lang="en-US" sz="2400" kern="1200" dirty="0" err="1">
              <a:latin typeface="+mj-lt"/>
              <a:ea typeface="+mn-ea"/>
              <a:cs typeface="+mn-cs"/>
            </a:rPr>
            <a:t>psicológicos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sociais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pt-BR" sz="2400" kern="1200" dirty="0">
              <a:latin typeface="+mj-lt"/>
              <a:ea typeface="+mn-ea"/>
              <a:cs typeface="+mn-cs"/>
            </a:rPr>
            <a:t>estão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pt-BR" sz="2400" kern="1200" dirty="0">
              <a:latin typeface="+mj-lt"/>
              <a:ea typeface="+mn-ea"/>
              <a:cs typeface="+mn-cs"/>
            </a:rPr>
            <a:t>estatisticamente </a:t>
          </a:r>
          <a:r>
            <a:rPr lang="en-US" sz="2400" kern="1200" dirty="0" err="1">
              <a:latin typeface="+mj-lt"/>
              <a:ea typeface="+mn-ea"/>
              <a:cs typeface="+mn-cs"/>
            </a:rPr>
            <a:t>associados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maiores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probabilidades</a:t>
          </a:r>
          <a:r>
            <a:rPr lang="en-US" sz="2400" kern="1200" dirty="0">
              <a:latin typeface="+mj-lt"/>
              <a:ea typeface="+mn-ea"/>
              <a:cs typeface="+mn-cs"/>
            </a:rPr>
            <a:t> de </a:t>
          </a:r>
          <a:r>
            <a:rPr lang="en-US" sz="2400" kern="1200" dirty="0" err="1">
              <a:latin typeface="+mj-lt"/>
              <a:ea typeface="+mn-ea"/>
              <a:cs typeface="+mn-cs"/>
            </a:rPr>
            <a:t>mortalidade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morbidade</a:t>
          </a:r>
          <a:r>
            <a:rPr lang="en-US" sz="2400" kern="1200" dirty="0">
              <a:latin typeface="+mj-lt"/>
              <a:ea typeface="+mn-ea"/>
              <a:cs typeface="+mn-cs"/>
            </a:rPr>
            <a:t>. </a:t>
          </a:r>
          <a:endParaRPr lang="pt-BR" sz="2400" kern="1200" dirty="0">
            <a:latin typeface="+mj-lt"/>
            <a:ea typeface="+mn-ea"/>
            <a:cs typeface="+mn-cs"/>
          </a:endParaRPr>
        </a:p>
      </dgm:t>
    </dgm:pt>
    <dgm:pt modelId="{CE706BF2-35A0-452E-B94D-E393D5A561F2}" type="parTrans" cxnId="{6275325E-F867-4524-8584-7D2BA75C5B3D}">
      <dgm:prSet/>
      <dgm:spPr/>
      <dgm:t>
        <a:bodyPr/>
        <a:lstStyle/>
        <a:p>
          <a:endParaRPr lang="pt-BR"/>
        </a:p>
      </dgm:t>
    </dgm:pt>
    <dgm:pt modelId="{00B153EB-D631-4AC8-B817-3F334A13D90A}" type="sibTrans" cxnId="{6275325E-F867-4524-8584-7D2BA75C5B3D}">
      <dgm:prSet/>
      <dgm:spPr/>
      <dgm:t>
        <a:bodyPr/>
        <a:lstStyle/>
        <a:p>
          <a:endParaRPr lang="pt-BR"/>
        </a:p>
      </dgm:t>
    </dgm:pt>
    <dgm:pt modelId="{D825FE04-FFD7-496D-AF60-275ACD6A711A}" type="pres">
      <dgm:prSet presAssocID="{73A483B1-D50B-4A77-9D85-2D9AD29DAE3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3D05CBE-4E63-4C61-A1FE-15C44C4ADDAE}" type="pres">
      <dgm:prSet presAssocID="{73A483B1-D50B-4A77-9D85-2D9AD29DAE39}" presName="Background" presStyleLbl="bgImgPlace1" presStyleIdx="0" presStyleCnt="1"/>
      <dgm:spPr>
        <a:solidFill>
          <a:srgbClr val="B9D9CA"/>
        </a:solidFill>
      </dgm:spPr>
    </dgm:pt>
    <dgm:pt modelId="{B3658603-5C8E-49E0-9EA0-B065B64B3743}" type="pres">
      <dgm:prSet presAssocID="{73A483B1-D50B-4A77-9D85-2D9AD29DAE39}" presName="ParentText1" presStyleLbl="revTx" presStyleIdx="0" presStyleCnt="2" custScaleY="79992" custLinFactNeighborX="1649" custLinFactNeighborY="-9004">
        <dgm:presLayoutVars>
          <dgm:chMax val="0"/>
          <dgm:chPref val="0"/>
          <dgm:bulletEnabled val="1"/>
        </dgm:presLayoutVars>
      </dgm:prSet>
      <dgm:spPr/>
    </dgm:pt>
    <dgm:pt modelId="{53DD3CF9-1E99-4F08-8C4B-8133DAD34D73}" type="pres">
      <dgm:prSet presAssocID="{73A483B1-D50B-4A77-9D85-2D9AD29DAE39}" presName="ParentText2" presStyleLbl="revTx" presStyleIdx="1" presStyleCnt="2" custScaleX="100000" custScaleY="79992" custLinFactNeighborX="-579" custLinFactNeighborY="-9222">
        <dgm:presLayoutVars>
          <dgm:chMax val="0"/>
          <dgm:chPref val="0"/>
          <dgm:bulletEnabled val="1"/>
        </dgm:presLayoutVars>
      </dgm:prSet>
      <dgm:spPr/>
    </dgm:pt>
    <dgm:pt modelId="{3BCCC7BE-2A0D-494A-9A38-9CE1FFF0A718}" type="pres">
      <dgm:prSet presAssocID="{73A483B1-D50B-4A77-9D85-2D9AD29DAE39}" presName="Plus" presStyleLbl="alignNode1" presStyleIdx="0" presStyleCnt="2"/>
      <dgm:spPr>
        <a:solidFill>
          <a:srgbClr val="015641"/>
        </a:solidFill>
      </dgm:spPr>
    </dgm:pt>
    <dgm:pt modelId="{36C1E63B-F412-4338-9AC4-4792E9ABB620}" type="pres">
      <dgm:prSet presAssocID="{73A483B1-D50B-4A77-9D85-2D9AD29DAE39}" presName="Minus" presStyleLbl="alignNode1" presStyleIdx="1" presStyleCnt="2"/>
      <dgm:spPr>
        <a:solidFill>
          <a:srgbClr val="015641"/>
        </a:solidFill>
      </dgm:spPr>
    </dgm:pt>
    <dgm:pt modelId="{C1796349-0214-48FF-BD67-3413D87CD0FC}" type="pres">
      <dgm:prSet presAssocID="{73A483B1-D50B-4A77-9D85-2D9AD29DAE39}" presName="Divider" presStyleLbl="parChTrans1D1" presStyleIdx="0" presStyleCnt="1"/>
      <dgm:spPr/>
    </dgm:pt>
  </dgm:ptLst>
  <dgm:cxnLst>
    <dgm:cxn modelId="{CD762C3F-6CF0-4149-9BCD-ACC324EBCC21}" type="presOf" srcId="{73A483B1-D50B-4A77-9D85-2D9AD29DAE39}" destId="{D825FE04-FFD7-496D-AF60-275ACD6A711A}" srcOrd="0" destOrd="0" presId="urn:microsoft.com/office/officeart/2009/3/layout/PlusandMinus"/>
    <dgm:cxn modelId="{6275325E-F867-4524-8584-7D2BA75C5B3D}" srcId="{73A483B1-D50B-4A77-9D85-2D9AD29DAE39}" destId="{9B138497-C54D-4A06-834B-3D46BD0EADA3}" srcOrd="1" destOrd="0" parTransId="{CE706BF2-35A0-452E-B94D-E393D5A561F2}" sibTransId="{00B153EB-D631-4AC8-B817-3F334A13D90A}"/>
    <dgm:cxn modelId="{BA33FA61-535C-4209-8B65-FC4B246FBBC3}" type="presOf" srcId="{9B138497-C54D-4A06-834B-3D46BD0EADA3}" destId="{53DD3CF9-1E99-4F08-8C4B-8133DAD34D73}" srcOrd="0" destOrd="0" presId="urn:microsoft.com/office/officeart/2009/3/layout/PlusandMinus"/>
    <dgm:cxn modelId="{64BA97B6-C60C-4D59-8E48-842563FB2F7F}" type="presOf" srcId="{FEC487C9-64FB-49D7-B199-A3F69C487A81}" destId="{B3658603-5C8E-49E0-9EA0-B065B64B3743}" srcOrd="0" destOrd="0" presId="urn:microsoft.com/office/officeart/2009/3/layout/PlusandMinus"/>
    <dgm:cxn modelId="{83C1CBC4-8D24-4AB3-8B97-64C4ADBD509E}" srcId="{73A483B1-D50B-4A77-9D85-2D9AD29DAE39}" destId="{FEC487C9-64FB-49D7-B199-A3F69C487A81}" srcOrd="0" destOrd="0" parTransId="{5D817FC2-55E4-4904-9DA1-A3ADEA05FBFE}" sibTransId="{EF87FEA1-3873-4849-BC20-5621A7320FD0}"/>
    <dgm:cxn modelId="{AFA88DA6-F729-4A6B-8064-02B270828062}" type="presParOf" srcId="{D825FE04-FFD7-496D-AF60-275ACD6A711A}" destId="{33D05CBE-4E63-4C61-A1FE-15C44C4ADDAE}" srcOrd="0" destOrd="0" presId="urn:microsoft.com/office/officeart/2009/3/layout/PlusandMinus"/>
    <dgm:cxn modelId="{DBEC0BC0-FE30-475A-919F-F70EBAA3E7C8}" type="presParOf" srcId="{D825FE04-FFD7-496D-AF60-275ACD6A711A}" destId="{B3658603-5C8E-49E0-9EA0-B065B64B3743}" srcOrd="1" destOrd="0" presId="urn:microsoft.com/office/officeart/2009/3/layout/PlusandMinus"/>
    <dgm:cxn modelId="{4F564E1D-A90B-44E7-9DDE-7B5EE28039A2}" type="presParOf" srcId="{D825FE04-FFD7-496D-AF60-275ACD6A711A}" destId="{53DD3CF9-1E99-4F08-8C4B-8133DAD34D73}" srcOrd="2" destOrd="0" presId="urn:microsoft.com/office/officeart/2009/3/layout/PlusandMinus"/>
    <dgm:cxn modelId="{5D36EC75-60F0-4843-833E-FCF9E62B2D55}" type="presParOf" srcId="{D825FE04-FFD7-496D-AF60-275ACD6A711A}" destId="{3BCCC7BE-2A0D-494A-9A38-9CE1FFF0A718}" srcOrd="3" destOrd="0" presId="urn:microsoft.com/office/officeart/2009/3/layout/PlusandMinus"/>
    <dgm:cxn modelId="{7B6560A9-0193-4E57-9AEA-27DED6D31FA1}" type="presParOf" srcId="{D825FE04-FFD7-496D-AF60-275ACD6A711A}" destId="{36C1E63B-F412-4338-9AC4-4792E9ABB620}" srcOrd="4" destOrd="0" presId="urn:microsoft.com/office/officeart/2009/3/layout/PlusandMinus"/>
    <dgm:cxn modelId="{73EE28F4-E64A-4DC5-AC28-A0027F020DC0}" type="presParOf" srcId="{D825FE04-FFD7-496D-AF60-275ACD6A711A}" destId="{C1796349-0214-48FF-BD67-3413D87CD0F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C253A-F70F-45CA-804A-8DD6EAB07EF1}">
      <dsp:nvSpPr>
        <dsp:cNvPr id="0" name=""/>
        <dsp:cNvSpPr/>
      </dsp:nvSpPr>
      <dsp:spPr>
        <a:xfrm>
          <a:off x="0" y="0"/>
          <a:ext cx="6690760" cy="1247304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Territorialização</a:t>
          </a:r>
        </a:p>
      </dsp:txBody>
      <dsp:txXfrm>
        <a:off x="0" y="0"/>
        <a:ext cx="6690760" cy="1247304"/>
      </dsp:txXfrm>
    </dsp:sp>
    <dsp:sp modelId="{D079BECB-70D7-4913-96E5-B7CD13239286}">
      <dsp:nvSpPr>
        <dsp:cNvPr id="0" name=""/>
        <dsp:cNvSpPr/>
      </dsp:nvSpPr>
      <dsp:spPr>
        <a:xfrm>
          <a:off x="3266" y="1247304"/>
          <a:ext cx="2228075" cy="2619338"/>
        </a:xfrm>
        <a:prstGeom prst="rect">
          <a:avLst/>
        </a:prstGeom>
        <a:solidFill>
          <a:srgbClr val="0083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Espaço de vida</a:t>
          </a:r>
        </a:p>
      </dsp:txBody>
      <dsp:txXfrm>
        <a:off x="3266" y="1247304"/>
        <a:ext cx="2228075" cy="2619338"/>
      </dsp:txXfrm>
    </dsp:sp>
    <dsp:sp modelId="{5C3A6D49-6390-4A20-B19A-2CCB69CFCD94}">
      <dsp:nvSpPr>
        <dsp:cNvPr id="0" name=""/>
        <dsp:cNvSpPr/>
      </dsp:nvSpPr>
      <dsp:spPr>
        <a:xfrm>
          <a:off x="2231342" y="1247304"/>
          <a:ext cx="2228075" cy="2619338"/>
        </a:xfrm>
        <a:prstGeom prst="rect">
          <a:avLst/>
        </a:prstGeom>
        <a:solidFill>
          <a:srgbClr val="0083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População definida</a:t>
          </a:r>
        </a:p>
      </dsp:txBody>
      <dsp:txXfrm>
        <a:off x="2231342" y="1247304"/>
        <a:ext cx="2228075" cy="2619338"/>
      </dsp:txXfrm>
    </dsp:sp>
    <dsp:sp modelId="{F58DB562-6ABB-47D5-ADB5-5C1FAFBA8C26}">
      <dsp:nvSpPr>
        <dsp:cNvPr id="0" name=""/>
        <dsp:cNvSpPr/>
      </dsp:nvSpPr>
      <dsp:spPr>
        <a:xfrm>
          <a:off x="4459417" y="1247304"/>
          <a:ext cx="2228075" cy="2619338"/>
        </a:xfrm>
        <a:prstGeom prst="rect">
          <a:avLst/>
        </a:prstGeom>
        <a:solidFill>
          <a:srgbClr val="0083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Responsabilização</a:t>
          </a:r>
        </a:p>
      </dsp:txBody>
      <dsp:txXfrm>
        <a:off x="4459417" y="1247304"/>
        <a:ext cx="2228075" cy="2619338"/>
      </dsp:txXfrm>
    </dsp:sp>
    <dsp:sp modelId="{BA36A5D3-A705-4646-A158-943758DE8225}">
      <dsp:nvSpPr>
        <dsp:cNvPr id="0" name=""/>
        <dsp:cNvSpPr/>
      </dsp:nvSpPr>
      <dsp:spPr>
        <a:xfrm>
          <a:off x="0" y="3856368"/>
          <a:ext cx="6690760" cy="291037"/>
        </a:xfrm>
        <a:prstGeom prst="rect">
          <a:avLst/>
        </a:prstGeom>
        <a:solidFill>
          <a:srgbClr val="0083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05CBE-4E63-4C61-A1FE-15C44C4ADDAE}">
      <dsp:nvSpPr>
        <dsp:cNvPr id="0" name=""/>
        <dsp:cNvSpPr/>
      </dsp:nvSpPr>
      <dsp:spPr>
        <a:xfrm>
          <a:off x="1632090" y="857512"/>
          <a:ext cx="7908285" cy="4086953"/>
        </a:xfrm>
        <a:prstGeom prst="rect">
          <a:avLst/>
        </a:prstGeom>
        <a:solidFill>
          <a:srgbClr val="B9D9CA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658603-5C8E-49E0-9EA0-B065B64B3743}">
      <dsp:nvSpPr>
        <dsp:cNvPr id="0" name=""/>
        <dsp:cNvSpPr/>
      </dsp:nvSpPr>
      <dsp:spPr>
        <a:xfrm>
          <a:off x="1928987" y="1370450"/>
          <a:ext cx="3672353" cy="279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j-lt"/>
            </a:rPr>
            <a:t>Fatores de proteção: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+mj-lt"/>
              <a:ea typeface="+mn-ea"/>
              <a:cs typeface="+mn-cs"/>
            </a:rPr>
            <a:t>Dizem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respeito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influências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en-US" sz="2400" kern="1200" dirty="0" err="1">
              <a:latin typeface="+mj-lt"/>
              <a:ea typeface="+mn-ea"/>
              <a:cs typeface="+mn-cs"/>
            </a:rPr>
            <a:t>modificam</a:t>
          </a:r>
          <a:r>
            <a:rPr lang="en-US" sz="2400" kern="1200" dirty="0">
              <a:latin typeface="+mj-lt"/>
              <a:ea typeface="+mn-ea"/>
              <a:cs typeface="+mn-cs"/>
            </a:rPr>
            <a:t>, alteram ou </a:t>
          </a:r>
          <a:r>
            <a:rPr lang="en-US" sz="2400" kern="1200" dirty="0" err="1">
              <a:latin typeface="+mj-lt"/>
              <a:ea typeface="+mn-ea"/>
              <a:cs typeface="+mn-cs"/>
            </a:rPr>
            <a:t>melhoram</a:t>
          </a:r>
          <a:r>
            <a:rPr lang="en-US" sz="2400" kern="1200" dirty="0">
              <a:latin typeface="+mj-lt"/>
              <a:ea typeface="+mn-ea"/>
              <a:cs typeface="+mn-cs"/>
            </a:rPr>
            <a:t> as </a:t>
          </a:r>
          <a:r>
            <a:rPr lang="en-US" sz="2400" kern="1200" dirty="0" err="1">
              <a:latin typeface="+mj-lt"/>
              <a:ea typeface="+mn-ea"/>
              <a:cs typeface="+mn-cs"/>
            </a:rPr>
            <a:t>respostas</a:t>
          </a:r>
          <a:r>
            <a:rPr lang="en-US" sz="2400" kern="1200" dirty="0">
              <a:latin typeface="+mj-lt"/>
              <a:ea typeface="+mn-ea"/>
              <a:cs typeface="+mn-cs"/>
            </a:rPr>
            <a:t> das </a:t>
          </a:r>
          <a:r>
            <a:rPr lang="en-US" sz="2400" kern="1200" dirty="0" err="1">
              <a:latin typeface="+mj-lt"/>
              <a:ea typeface="+mn-ea"/>
              <a:cs typeface="+mn-cs"/>
            </a:rPr>
            <a:t>pessoas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perigos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en-US" sz="2400" kern="1200" dirty="0" err="1">
              <a:latin typeface="+mj-lt"/>
              <a:ea typeface="+mn-ea"/>
              <a:cs typeface="+mn-cs"/>
            </a:rPr>
            <a:t>predispõem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resultados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não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adaptativos</a:t>
          </a:r>
          <a:r>
            <a:rPr lang="en-US" sz="2400" kern="1200" dirty="0">
              <a:latin typeface="+mj-lt"/>
              <a:ea typeface="+mn-ea"/>
              <a:cs typeface="+mn-cs"/>
            </a:rPr>
            <a:t>. </a:t>
          </a:r>
          <a:endParaRPr lang="pt-BR" sz="2400" kern="1200" dirty="0">
            <a:latin typeface="+mj-lt"/>
            <a:ea typeface="+mn-ea"/>
            <a:cs typeface="+mn-cs"/>
          </a:endParaRPr>
        </a:p>
      </dsp:txBody>
      <dsp:txXfrm>
        <a:off x="1928987" y="1370450"/>
        <a:ext cx="3672353" cy="2796791"/>
      </dsp:txXfrm>
    </dsp:sp>
    <dsp:sp modelId="{53DD3CF9-1E99-4F08-8C4B-8133DAD34D73}">
      <dsp:nvSpPr>
        <dsp:cNvPr id="0" name=""/>
        <dsp:cNvSpPr/>
      </dsp:nvSpPr>
      <dsp:spPr>
        <a:xfrm>
          <a:off x="5601330" y="1362828"/>
          <a:ext cx="3672353" cy="279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j-lt"/>
            </a:rPr>
            <a:t>Fatores de risco: 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+mj-lt"/>
              <a:ea typeface="+mn-ea"/>
              <a:cs typeface="+mn-cs"/>
            </a:rPr>
            <a:t>São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condições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aspectos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biológicos</a:t>
          </a:r>
          <a:r>
            <a:rPr lang="en-US" sz="2400" kern="1200" dirty="0">
              <a:latin typeface="+mj-lt"/>
              <a:ea typeface="+mn-ea"/>
              <a:cs typeface="+mn-cs"/>
            </a:rPr>
            <a:t>, </a:t>
          </a:r>
          <a:r>
            <a:rPr lang="en-US" sz="2400" kern="1200" dirty="0" err="1">
              <a:latin typeface="+mj-lt"/>
              <a:ea typeface="+mn-ea"/>
              <a:cs typeface="+mn-cs"/>
            </a:rPr>
            <a:t>psicológicos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sociais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pt-BR" sz="2400" kern="1200" dirty="0">
              <a:latin typeface="+mj-lt"/>
              <a:ea typeface="+mn-ea"/>
              <a:cs typeface="+mn-cs"/>
            </a:rPr>
            <a:t>estão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pt-BR" sz="2400" kern="1200" dirty="0">
              <a:latin typeface="+mj-lt"/>
              <a:ea typeface="+mn-ea"/>
              <a:cs typeface="+mn-cs"/>
            </a:rPr>
            <a:t>estatisticamente </a:t>
          </a:r>
          <a:r>
            <a:rPr lang="en-US" sz="2400" kern="1200" dirty="0" err="1">
              <a:latin typeface="+mj-lt"/>
              <a:ea typeface="+mn-ea"/>
              <a:cs typeface="+mn-cs"/>
            </a:rPr>
            <a:t>associados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maiores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probabilidades</a:t>
          </a:r>
          <a:r>
            <a:rPr lang="en-US" sz="2400" kern="1200" dirty="0">
              <a:latin typeface="+mj-lt"/>
              <a:ea typeface="+mn-ea"/>
              <a:cs typeface="+mn-cs"/>
            </a:rPr>
            <a:t> de </a:t>
          </a:r>
          <a:r>
            <a:rPr lang="en-US" sz="2400" kern="1200" dirty="0" err="1">
              <a:latin typeface="+mj-lt"/>
              <a:ea typeface="+mn-ea"/>
              <a:cs typeface="+mn-cs"/>
            </a:rPr>
            <a:t>mortalidade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morbidade</a:t>
          </a:r>
          <a:r>
            <a:rPr lang="en-US" sz="2400" kern="1200" dirty="0">
              <a:latin typeface="+mj-lt"/>
              <a:ea typeface="+mn-ea"/>
              <a:cs typeface="+mn-cs"/>
            </a:rPr>
            <a:t>. </a:t>
          </a:r>
          <a:endParaRPr lang="pt-BR" sz="2400" kern="1200" dirty="0">
            <a:latin typeface="+mj-lt"/>
            <a:ea typeface="+mn-ea"/>
            <a:cs typeface="+mn-cs"/>
          </a:endParaRPr>
        </a:p>
      </dsp:txBody>
      <dsp:txXfrm>
        <a:off x="5601330" y="1362828"/>
        <a:ext cx="3672353" cy="2796791"/>
      </dsp:txXfrm>
    </dsp:sp>
    <dsp:sp modelId="{3BCCC7BE-2A0D-494A-9A38-9CE1FFF0A718}">
      <dsp:nvSpPr>
        <dsp:cNvPr id="0" name=""/>
        <dsp:cNvSpPr/>
      </dsp:nvSpPr>
      <dsp:spPr>
        <a:xfrm>
          <a:off x="813991" y="39623"/>
          <a:ext cx="1545297" cy="1545297"/>
        </a:xfrm>
        <a:prstGeom prst="plus">
          <a:avLst>
            <a:gd name="adj" fmla="val 32810"/>
          </a:avLst>
        </a:prstGeom>
        <a:solidFill>
          <a:srgbClr val="015641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C1E63B-F412-4338-9AC4-4792E9ABB620}">
      <dsp:nvSpPr>
        <dsp:cNvPr id="0" name=""/>
        <dsp:cNvSpPr/>
      </dsp:nvSpPr>
      <dsp:spPr>
        <a:xfrm>
          <a:off x="8449577" y="595349"/>
          <a:ext cx="1454397" cy="498409"/>
        </a:xfrm>
        <a:prstGeom prst="rect">
          <a:avLst/>
        </a:prstGeom>
        <a:solidFill>
          <a:srgbClr val="015641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796349-0214-48FF-BD67-3413D87CD0FC}">
      <dsp:nvSpPr>
        <dsp:cNvPr id="0" name=""/>
        <dsp:cNvSpPr/>
      </dsp:nvSpPr>
      <dsp:spPr>
        <a:xfrm>
          <a:off x="5586233" y="1342963"/>
          <a:ext cx="908" cy="333934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EF4E54-BDC0-4992-B36C-CAB217AFDE3B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ABCCC-0DD3-4179-8564-23AA74F5A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931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5641"/>
                </a:solidFill>
              </a:defRPr>
            </a:lvl1pPr>
            <a:lvl2pPr>
              <a:defRPr>
                <a:solidFill>
                  <a:srgbClr val="015641"/>
                </a:solidFill>
              </a:defRPr>
            </a:lvl2pPr>
            <a:lvl3pPr>
              <a:defRPr>
                <a:solidFill>
                  <a:srgbClr val="015641"/>
                </a:solidFill>
              </a:defRPr>
            </a:lvl3pPr>
            <a:lvl4pPr>
              <a:defRPr>
                <a:solidFill>
                  <a:srgbClr val="015641"/>
                </a:solidFill>
              </a:defRPr>
            </a:lvl4pPr>
            <a:lvl5pPr>
              <a:defRPr>
                <a:solidFill>
                  <a:srgbClr val="01564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3F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3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7" t="-1021" b="-1"/>
          <a:stretch/>
        </p:blipFill>
        <p:spPr>
          <a:xfrm>
            <a:off x="8572500" y="2465896"/>
            <a:ext cx="3619499" cy="2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1564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9D9C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83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>
          <a:xfrm>
            <a:off x="10957399" y="3956179"/>
            <a:ext cx="1237712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1564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15641"/>
              </a:solidFill>
            </a:endParaRPr>
          </a:p>
          <a:p>
            <a:pPr algn="ctr"/>
            <a:r>
              <a:rPr lang="pt-BR" dirty="0">
                <a:solidFill>
                  <a:srgbClr val="015641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015641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015641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0" y="2638273"/>
            <a:ext cx="7620000" cy="790727"/>
          </a:xfrm>
        </p:spPr>
        <p:txBody>
          <a:bodyPr>
            <a:normAutofit fontScale="90000"/>
          </a:bodyPr>
          <a:lstStyle/>
          <a:p>
            <a:r>
              <a:rPr lang="pt-BR" dirty="0"/>
              <a:t>Território e Gestão de Base Populacional</a:t>
            </a:r>
            <a:br>
              <a:rPr lang="pt-BR" dirty="0"/>
            </a:br>
            <a:r>
              <a:rPr lang="pt-BR" dirty="0"/>
              <a:t>Oficina Tutorial 2.1 APS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Tutor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 unidade: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Customizar slides com achados importantes da atividades 3 para contextualizar a equipe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590769"/>
            <a:ext cx="10052222" cy="1325563"/>
          </a:xfrm>
        </p:spPr>
        <p:txBody>
          <a:bodyPr/>
          <a:lstStyle/>
          <a:p>
            <a:r>
              <a:rPr lang="pt-BR" dirty="0"/>
              <a:t>Giro na unidade (planejamento)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1AA7583-8C72-40C8-9C38-2FA4F2C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916332"/>
            <a:ext cx="10052222" cy="46619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Discussão sobre os temas vinculados à etapa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>
              <a:solidFill>
                <a:srgbClr val="01564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rgbClr val="015641"/>
                </a:solidFill>
              </a:rPr>
              <a:t>Giro na unidade em formato de roda de conversa </a:t>
            </a:r>
            <a:r>
              <a:rPr lang="pt-BR" dirty="0"/>
              <a:t>para avaliar processos relacionados à etapa:</a:t>
            </a:r>
            <a:endParaRPr lang="pt-BR" dirty="0">
              <a:solidFill>
                <a:srgbClr val="01564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>
              <a:solidFill>
                <a:srgbClr val="01564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2200" dirty="0">
                <a:solidFill>
                  <a:srgbClr val="015641"/>
                </a:solidFill>
              </a:rPr>
              <a:t>Territorialização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Cadastro familiar</a:t>
            </a:r>
            <a:endParaRPr lang="pt-BR" sz="2200" dirty="0">
              <a:solidFill>
                <a:srgbClr val="01564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2200" dirty="0">
                <a:solidFill>
                  <a:srgbClr val="015641"/>
                </a:solidFill>
              </a:rPr>
              <a:t>Estratificação de risco familiar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2200" dirty="0">
                <a:solidFill>
                  <a:srgbClr val="015641"/>
                </a:solidFill>
              </a:rPr>
              <a:t>Identificação de subpopulação alvo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t-BR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Compartilhar avanços da etapa anterior;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Atualização do plano de ação, retomando ações importantes no processo de melhoria de acordo com o que foi encontrado no giro da unidade.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11821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7B438-5C7F-4C07-90AE-075E48CD1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580" y="2163905"/>
            <a:ext cx="4877921" cy="1265095"/>
          </a:xfrm>
        </p:spPr>
        <p:txBody>
          <a:bodyPr>
            <a:normAutofit/>
          </a:bodyPr>
          <a:lstStyle/>
          <a:p>
            <a:r>
              <a:rPr lang="pt-BR" dirty="0"/>
              <a:t>4. Território e gestão de base populacional</a:t>
            </a:r>
          </a:p>
        </p:txBody>
      </p:sp>
    </p:spTree>
    <p:extLst>
      <p:ext uri="{BB962C8B-B14F-4D97-AF65-F5344CB8AC3E}">
        <p14:creationId xmlns:p14="http://schemas.microsoft.com/office/powerpoint/2010/main" val="233108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1">
            <a:extLst>
              <a:ext uri="{FF2B5EF4-FFF2-40B4-BE49-F238E27FC236}">
                <a16:creationId xmlns:a16="http://schemas.microsoft.com/office/drawing/2014/main" id="{A59701BA-D732-4F9B-929E-9B327F032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5" y="1845191"/>
            <a:ext cx="5926534" cy="345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">
            <a:extLst>
              <a:ext uri="{FF2B5EF4-FFF2-40B4-BE49-F238E27FC236}">
                <a16:creationId xmlns:a16="http://schemas.microsoft.com/office/drawing/2014/main" id="{387E6CB4-6A9A-47AC-B4EF-95D4DC31D5C0}"/>
              </a:ext>
            </a:extLst>
          </p:cNvPr>
          <p:cNvSpPr/>
          <p:nvPr/>
        </p:nvSpPr>
        <p:spPr>
          <a:xfrm>
            <a:off x="6311974" y="3644974"/>
            <a:ext cx="1087186" cy="363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Agrupar 7">
            <a:extLst>
              <a:ext uri="{FF2B5EF4-FFF2-40B4-BE49-F238E27FC236}">
                <a16:creationId xmlns:a16="http://schemas.microsoft.com/office/drawing/2014/main" id="{89EF2C04-653C-4A90-96FD-4A1F8520120E}"/>
              </a:ext>
            </a:extLst>
          </p:cNvPr>
          <p:cNvGrpSpPr>
            <a:grpSpLocks/>
          </p:cNvGrpSpPr>
          <p:nvPr/>
        </p:nvGrpSpPr>
        <p:grpSpPr bwMode="auto">
          <a:xfrm>
            <a:off x="7967775" y="1845191"/>
            <a:ext cx="3356786" cy="3185376"/>
            <a:chOff x="0" y="0"/>
            <a:chExt cx="2988000" cy="2518810"/>
          </a:xfrm>
        </p:grpSpPr>
        <p:pic>
          <p:nvPicPr>
            <p:cNvPr id="17" name="Imagem 8">
              <a:extLst>
                <a:ext uri="{FF2B5EF4-FFF2-40B4-BE49-F238E27FC236}">
                  <a16:creationId xmlns:a16="http://schemas.microsoft.com/office/drawing/2014/main" id="{9D190E83-BB3E-4259-A159-9168437B9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50815"/>
              <a:ext cx="2795382" cy="246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7AC5349F-C803-49B6-A9FE-C677D9DED657}"/>
                </a:ext>
              </a:extLst>
            </p:cNvPr>
            <p:cNvSpPr/>
            <p:nvPr/>
          </p:nvSpPr>
          <p:spPr>
            <a:xfrm>
              <a:off x="0" y="0"/>
              <a:ext cx="2988000" cy="223141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 </a:t>
              </a:r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FE4C16A9-1B27-430D-BE9A-56F0C0E63DFE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Macroprocesso básico: Territorialização</a:t>
            </a:r>
          </a:p>
        </p:txBody>
      </p:sp>
    </p:spTree>
    <p:extLst>
      <p:ext uri="{BB962C8B-B14F-4D97-AF65-F5344CB8AC3E}">
        <p14:creationId xmlns:p14="http://schemas.microsoft.com/office/powerpoint/2010/main" val="2396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C9638-460C-4442-BD24-890D68A7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Etapa: Território e Gestão de Base Populacional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E3488-2FD0-4106-87E8-37A394A1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675" y="2441013"/>
            <a:ext cx="5352837" cy="3199499"/>
          </a:xfrm>
        </p:spPr>
        <p:txBody>
          <a:bodyPr/>
          <a:lstStyle/>
          <a:p>
            <a:pPr marL="542816" indent="-342831" defTabSz="914217">
              <a:lnSpc>
                <a:spcPct val="170000"/>
              </a:lnSpc>
              <a:spcBef>
                <a:spcPts val="300"/>
              </a:spcBef>
              <a:buClr>
                <a:srgbClr val="B00000"/>
              </a:buClr>
              <a:buSzPct val="90000"/>
              <a:tabLst>
                <a:tab pos="542816" algn="l"/>
              </a:tabLst>
              <a:defRPr/>
            </a:pPr>
            <a:r>
              <a:rPr lang="pt-BR" dirty="0">
                <a:latin typeface="+mn-lt"/>
                <a:ea typeface="ＭＳ Ｐゴシック" charset="-128"/>
              </a:rPr>
              <a:t>Territorialização</a:t>
            </a:r>
          </a:p>
          <a:p>
            <a:pPr marL="542816" indent="-342831" defTabSz="914217">
              <a:lnSpc>
                <a:spcPct val="170000"/>
              </a:lnSpc>
              <a:spcBef>
                <a:spcPts val="300"/>
              </a:spcBef>
              <a:buClr>
                <a:srgbClr val="B00000"/>
              </a:buClr>
              <a:buSzPct val="90000"/>
              <a:tabLst>
                <a:tab pos="542816" algn="l"/>
              </a:tabLst>
              <a:defRPr/>
            </a:pPr>
            <a:r>
              <a:rPr lang="pt-BR" dirty="0">
                <a:latin typeface="+mn-lt"/>
                <a:ea typeface="ＭＳ Ｐゴシック" charset="-128"/>
              </a:rPr>
              <a:t>Cadastramento das famílias</a:t>
            </a:r>
          </a:p>
          <a:p>
            <a:pPr marL="542816" indent="-342831" defTabSz="914217">
              <a:lnSpc>
                <a:spcPct val="170000"/>
              </a:lnSpc>
              <a:spcBef>
                <a:spcPts val="300"/>
              </a:spcBef>
              <a:buClr>
                <a:srgbClr val="B00000"/>
              </a:buClr>
              <a:buSzPct val="90000"/>
              <a:tabLst>
                <a:tab pos="542816" algn="l"/>
              </a:tabLst>
              <a:defRPr/>
            </a:pPr>
            <a:r>
              <a:rPr lang="pt-BR" dirty="0">
                <a:latin typeface="+mn-lt"/>
                <a:ea typeface="ＭＳ Ｐゴシック" charset="-128"/>
              </a:rPr>
              <a:t>Estratificação de riscos familiar</a:t>
            </a:r>
          </a:p>
          <a:p>
            <a:pPr marL="542816" indent="-342831" defTabSz="914217">
              <a:lnSpc>
                <a:spcPct val="170000"/>
              </a:lnSpc>
              <a:spcBef>
                <a:spcPts val="300"/>
              </a:spcBef>
              <a:buClr>
                <a:srgbClr val="B00000"/>
              </a:buClr>
              <a:buSzPct val="90000"/>
              <a:tabLst>
                <a:tab pos="542816" algn="l"/>
              </a:tabLst>
              <a:defRPr/>
            </a:pPr>
            <a:r>
              <a:rPr lang="pt-BR" dirty="0">
                <a:latin typeface="+mn-lt"/>
                <a:ea typeface="ＭＳ Ｐゴシック" charset="-128"/>
              </a:rPr>
              <a:t> Identificação das subpopulações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4" name="Agrupar 7">
            <a:extLst>
              <a:ext uri="{FF2B5EF4-FFF2-40B4-BE49-F238E27FC236}">
                <a16:creationId xmlns:a16="http://schemas.microsoft.com/office/drawing/2014/main" id="{2FD92A1D-D7F8-4BCF-8172-5D2F33E9DE5A}"/>
              </a:ext>
            </a:extLst>
          </p:cNvPr>
          <p:cNvGrpSpPr>
            <a:grpSpLocks/>
          </p:cNvGrpSpPr>
          <p:nvPr/>
        </p:nvGrpSpPr>
        <p:grpSpPr bwMode="auto">
          <a:xfrm>
            <a:off x="953504" y="2060659"/>
            <a:ext cx="3356786" cy="3185376"/>
            <a:chOff x="0" y="0"/>
            <a:chExt cx="2988000" cy="2518810"/>
          </a:xfrm>
        </p:grpSpPr>
        <p:pic>
          <p:nvPicPr>
            <p:cNvPr id="5" name="Imagem 8">
              <a:extLst>
                <a:ext uri="{FF2B5EF4-FFF2-40B4-BE49-F238E27FC236}">
                  <a16:creationId xmlns:a16="http://schemas.microsoft.com/office/drawing/2014/main" id="{7F938C83-3D8C-43F7-A010-5B91F3EF7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50815"/>
              <a:ext cx="2795382" cy="246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F78FD27-BBE9-4F1E-ABAF-66156DD479F4}"/>
                </a:ext>
              </a:extLst>
            </p:cNvPr>
            <p:cNvSpPr/>
            <p:nvPr/>
          </p:nvSpPr>
          <p:spPr>
            <a:xfrm>
              <a:off x="0" y="0"/>
              <a:ext cx="2988000" cy="223141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73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DE QUE TERRITÓRIO ESTAMOS FALANDO?</a:t>
            </a:r>
          </a:p>
        </p:txBody>
      </p:sp>
    </p:spTree>
    <p:extLst>
      <p:ext uri="{BB962C8B-B14F-4D97-AF65-F5344CB8AC3E}">
        <p14:creationId xmlns:p14="http://schemas.microsoft.com/office/powerpoint/2010/main" val="425890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41" y="1701208"/>
            <a:ext cx="4751428" cy="3887532"/>
          </a:xfrm>
          <a:prstGeom prst="rect">
            <a:avLst/>
          </a:prstGeom>
        </p:spPr>
      </p:pic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2208468" y="5444758"/>
            <a:ext cx="5615324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Território- Solo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40" y="1701207"/>
            <a:ext cx="4607445" cy="3788284"/>
          </a:xfrm>
          <a:prstGeom prst="rect">
            <a:avLst/>
          </a:prstGeom>
        </p:spPr>
      </p:pic>
      <p:sp>
        <p:nvSpPr>
          <p:cNvPr id="18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7751801" y="5372767"/>
            <a:ext cx="5615324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Território- Processo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22694EB3-CF24-42D5-BA43-11A793B41A99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Território</a:t>
            </a:r>
          </a:p>
        </p:txBody>
      </p:sp>
    </p:spTree>
    <p:extLst>
      <p:ext uri="{BB962C8B-B14F-4D97-AF65-F5344CB8AC3E}">
        <p14:creationId xmlns:p14="http://schemas.microsoft.com/office/powerpoint/2010/main" val="159720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7" t="20265" r="21309" b="19045"/>
          <a:stretch/>
        </p:blipFill>
        <p:spPr bwMode="auto">
          <a:xfrm>
            <a:off x="374586" y="2266360"/>
            <a:ext cx="4319480" cy="349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1454456" y="5649953"/>
            <a:ext cx="5615324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Território- distrito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18" name="Imagem 3" descr="shopping park Atualizado.PNG">
            <a:extLst>
              <a:ext uri="{FF2B5EF4-FFF2-40B4-BE49-F238E27FC236}">
                <a16:creationId xmlns:a16="http://schemas.microsoft.com/office/drawing/2014/main" id="{F8B6BDAB-2B60-42EA-AA3C-DAC9D9690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57" y="2194368"/>
            <a:ext cx="3383593" cy="35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5773936" y="5649953"/>
            <a:ext cx="5615324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Território- área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0" name="Imagem 3" descr="staluzia_microareas.png">
            <a:extLst>
              <a:ext uri="{FF2B5EF4-FFF2-40B4-BE49-F238E27FC236}">
                <a16:creationId xmlns:a16="http://schemas.microsoft.com/office/drawing/2014/main" id="{68E952F0-0DF7-4354-AB86-46F0F0C3E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624" y="2163817"/>
            <a:ext cx="3383593" cy="348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8761577" y="5741510"/>
            <a:ext cx="5615324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Território- Micro área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12B95422-07DA-4F5F-A5F7-330B315F8929}"/>
              </a:ext>
            </a:extLst>
          </p:cNvPr>
          <p:cNvSpPr txBox="1">
            <a:spLocks/>
          </p:cNvSpPr>
          <p:nvPr/>
        </p:nvSpPr>
        <p:spPr>
          <a:xfrm>
            <a:off x="374586" y="1362020"/>
            <a:ext cx="10052222" cy="858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Divisão do território</a:t>
            </a:r>
          </a:p>
        </p:txBody>
      </p:sp>
    </p:spTree>
    <p:extLst>
      <p:ext uri="{BB962C8B-B14F-4D97-AF65-F5344CB8AC3E}">
        <p14:creationId xmlns:p14="http://schemas.microsoft.com/office/powerpoint/2010/main" val="3776506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552667" y="1773199"/>
            <a:ext cx="10654718" cy="2015757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território é um lugar com limites definidos onde as pessoas vivem, trabalham, circulam e se divertem. Nele, encontram-se ambientes construídos e ambientes naturais. O território é, sobretudo, um espaço de relações de poder, de informações e de troca (Milton Santos, 1994)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B6E3204-23CE-416E-BEB6-13950484AEAF}"/>
              </a:ext>
            </a:extLst>
          </p:cNvPr>
          <p:cNvSpPr txBox="1">
            <a:spLocks/>
          </p:cNvSpPr>
          <p:nvPr/>
        </p:nvSpPr>
        <p:spPr>
          <a:xfrm>
            <a:off x="391412" y="1165448"/>
            <a:ext cx="10052222" cy="792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Território</a:t>
            </a:r>
          </a:p>
        </p:txBody>
      </p:sp>
    </p:spTree>
    <p:extLst>
      <p:ext uri="{BB962C8B-B14F-4D97-AF65-F5344CB8AC3E}">
        <p14:creationId xmlns:p14="http://schemas.microsoft.com/office/powerpoint/2010/main" val="148003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O QUE É, ENTÃO, A TERRITORIALIZAÇÃO?</a:t>
            </a:r>
          </a:p>
        </p:txBody>
      </p:sp>
    </p:spTree>
    <p:extLst>
      <p:ext uri="{BB962C8B-B14F-4D97-AF65-F5344CB8AC3E}">
        <p14:creationId xmlns:p14="http://schemas.microsoft.com/office/powerpoint/2010/main" val="1360931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425278" y="2025169"/>
            <a:ext cx="11086666" cy="2807662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processo de territorialização consiste em uma etapa fundamental de apropriação/conhecimento do território pelas equipes da atenção primária, onde ocorre o mapeamento do território considerando fatores de aspectos distintos (físico, socioeconômico, sanitário, demográfico, rede social, dentre outros)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23F2A85-A608-4DCE-BB5B-9B12ECFB917B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Territorialização</a:t>
            </a:r>
          </a:p>
        </p:txBody>
      </p:sp>
    </p:spTree>
    <p:extLst>
      <p:ext uri="{BB962C8B-B14F-4D97-AF65-F5344CB8AC3E}">
        <p14:creationId xmlns:p14="http://schemas.microsoft.com/office/powerpoint/2010/main" val="10172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0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3D865CA-4299-436D-A9AA-78D915592211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Territorialização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FD22E8C-9FCB-4EFF-A1D4-8BF53FA73AD2}"/>
              </a:ext>
            </a:extLst>
          </p:cNvPr>
          <p:cNvGraphicFramePr/>
          <p:nvPr/>
        </p:nvGraphicFramePr>
        <p:xfrm>
          <a:off x="2617627" y="2049695"/>
          <a:ext cx="6690760" cy="415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inal de Adição 4">
            <a:extLst>
              <a:ext uri="{FF2B5EF4-FFF2-40B4-BE49-F238E27FC236}">
                <a16:creationId xmlns:a16="http://schemas.microsoft.com/office/drawing/2014/main" id="{9F8A4BD3-030A-4407-A7F7-B8C60F370D2D}"/>
              </a:ext>
            </a:extLst>
          </p:cNvPr>
          <p:cNvSpPr/>
          <p:nvPr/>
        </p:nvSpPr>
        <p:spPr>
          <a:xfrm>
            <a:off x="4654193" y="4417888"/>
            <a:ext cx="421240" cy="410966"/>
          </a:xfrm>
          <a:prstGeom prst="mathPl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gual a 5">
            <a:extLst>
              <a:ext uri="{FF2B5EF4-FFF2-40B4-BE49-F238E27FC236}">
                <a16:creationId xmlns:a16="http://schemas.microsoft.com/office/drawing/2014/main" id="{6BEE7E32-F18D-4FBC-A0A2-B273AEBCCE77}"/>
              </a:ext>
            </a:extLst>
          </p:cNvPr>
          <p:cNvSpPr/>
          <p:nvPr/>
        </p:nvSpPr>
        <p:spPr>
          <a:xfrm>
            <a:off x="6785508" y="4479533"/>
            <a:ext cx="390418" cy="287676"/>
          </a:xfrm>
          <a:prstGeom prst="mathEqua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408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552667" y="1773199"/>
            <a:ext cx="11158657" cy="2015757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Estabelecer as áreas de responsabilidade das equipes de saúde, para que elas possam fazer o planejamento: diagnóstico, identificação e priorização dos problemas de saúde, além de programação, operacionalização e monitoramento das ações de saúde.</a:t>
            </a:r>
          </a:p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FA0533D-481D-4978-B1BA-C925E2C0D581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Territorialização</a:t>
            </a:r>
          </a:p>
        </p:txBody>
      </p:sp>
    </p:spTree>
    <p:extLst>
      <p:ext uri="{BB962C8B-B14F-4D97-AF65-F5344CB8AC3E}">
        <p14:creationId xmlns:p14="http://schemas.microsoft.com/office/powerpoint/2010/main" val="3535440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67" y="2132789"/>
            <a:ext cx="10052222" cy="407280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territorialização envolve o reconhecimento do ambiente, da população e da dinâmica social existentes às áreas. É preciso:</a:t>
            </a:r>
          </a:p>
          <a:p>
            <a:endParaRPr lang="pt-BR" dirty="0"/>
          </a:p>
          <a:p>
            <a:r>
              <a:rPr lang="pt-BR" dirty="0"/>
              <a:t> Conhecer e dialogar com a população</a:t>
            </a:r>
          </a:p>
          <a:p>
            <a:endParaRPr lang="pt-BR" dirty="0"/>
          </a:p>
          <a:p>
            <a:r>
              <a:rPr lang="pt-BR" dirty="0"/>
              <a:t> Identificar os problemas</a:t>
            </a:r>
          </a:p>
          <a:p>
            <a:endParaRPr lang="pt-BR" dirty="0"/>
          </a:p>
          <a:p>
            <a:r>
              <a:rPr lang="pt-BR" dirty="0"/>
              <a:t> Levantar dados epidemiológicos</a:t>
            </a:r>
          </a:p>
          <a:p>
            <a:endParaRPr lang="pt-BR" dirty="0"/>
          </a:p>
          <a:p>
            <a:r>
              <a:rPr lang="pt-BR" dirty="0"/>
              <a:t> Definir o perfil do território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Territorialização</a:t>
            </a:r>
          </a:p>
        </p:txBody>
      </p:sp>
    </p:spTree>
    <p:extLst>
      <p:ext uri="{BB962C8B-B14F-4D97-AF65-F5344CB8AC3E}">
        <p14:creationId xmlns:p14="http://schemas.microsoft.com/office/powerpoint/2010/main" val="3855474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67" y="2132789"/>
            <a:ext cx="10052222" cy="4072802"/>
          </a:xfrm>
        </p:spPr>
        <p:txBody>
          <a:bodyPr>
            <a:normAutofit/>
          </a:bodyPr>
          <a:lstStyle/>
          <a:p>
            <a:r>
              <a:rPr lang="pt-BR" dirty="0"/>
              <a:t>Cadastrar 100% da população residente no território</a:t>
            </a:r>
          </a:p>
          <a:p>
            <a:endParaRPr lang="pt-BR" dirty="0"/>
          </a:p>
          <a:p>
            <a:r>
              <a:rPr lang="pt-BR" dirty="0"/>
              <a:t>Identificar 100% das lideranças comunitárias e entidades associativas e representativas da comunidade residente no território</a:t>
            </a:r>
          </a:p>
          <a:p>
            <a:endParaRPr lang="pt-BR" dirty="0"/>
          </a:p>
          <a:p>
            <a:r>
              <a:rPr lang="pt-BR" dirty="0"/>
              <a:t>Construir o mapa inteligente, destacando os aspectos geográficos, ambientais e sociais e marcando os problemas identificados em cada área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Metas da Territorialização</a:t>
            </a:r>
          </a:p>
        </p:txBody>
      </p:sp>
    </p:spTree>
    <p:extLst>
      <p:ext uri="{BB962C8B-B14F-4D97-AF65-F5344CB8AC3E}">
        <p14:creationId xmlns:p14="http://schemas.microsoft.com/office/powerpoint/2010/main" val="3919551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E66D10C-7027-4132-8F48-6C96412E2477}"/>
              </a:ext>
            </a:extLst>
          </p:cNvPr>
          <p:cNvSpPr/>
          <p:nvPr/>
        </p:nvSpPr>
        <p:spPr>
          <a:xfrm>
            <a:off x="427496" y="1937513"/>
            <a:ext cx="3527575" cy="2119026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25" tIns="54412" rIns="108825" bIns="5441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Preparatória: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Realizar discussões com a equipe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Definir as responsabilidades para cada uma das fases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E66D10C-7027-4132-8F48-6C96412E2477}"/>
              </a:ext>
            </a:extLst>
          </p:cNvPr>
          <p:cNvSpPr/>
          <p:nvPr/>
        </p:nvSpPr>
        <p:spPr>
          <a:xfrm>
            <a:off x="7961220" y="1953759"/>
            <a:ext cx="3671558" cy="4778216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25" tIns="54412" rIns="108825" bIns="5441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156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Delimitação e Definição do Território: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sng" strike="noStrike" kern="1200" cap="none" spc="0" normalizeH="0" baseline="0" noProof="0" dirty="0">
              <a:ln>
                <a:noFill/>
              </a:ln>
              <a:solidFill>
                <a:srgbClr val="0156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Realizar análise do conjunto de informações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156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Delimitar os limites do território da unidade de saúde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156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Confirmar ou corrigir o território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)definindo área de abrangência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5339EC0-9068-402C-87E3-5C1273750C7C}"/>
              </a:ext>
            </a:extLst>
          </p:cNvPr>
          <p:cNvSpPr/>
          <p:nvPr/>
        </p:nvSpPr>
        <p:spPr>
          <a:xfrm>
            <a:off x="4194358" y="1953759"/>
            <a:ext cx="3527575" cy="3448621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25" tIns="54412" rIns="108825" bIns="5441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 às lideranças Comunitárias: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156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Realizar  levantamento de dados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Mapear todos os representantes ou lideranças da comunidade local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156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Realizar entrevistas para levantar informações sobre o território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34D6477-3C43-414D-BB47-6AD3B17A6F51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Fases da Territorialização</a:t>
            </a:r>
          </a:p>
        </p:txBody>
      </p:sp>
    </p:spTree>
    <p:extLst>
      <p:ext uri="{BB962C8B-B14F-4D97-AF65-F5344CB8AC3E}">
        <p14:creationId xmlns:p14="http://schemas.microsoft.com/office/powerpoint/2010/main" val="2973796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552667" y="1773199"/>
            <a:ext cx="10654718" cy="2015757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 Atenção à Saúde baseada na população é a habilidade de um sistema de atenção em estabelecer as necessidades de saúde de uma população específica, conforme a estratificação dos riscos, de implementar e avaliar as intervenções sanitárias relativas a essa população e de prover o cuidado para as pessoas, no contexto de seus valores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96FACC0-2AD4-4D44-B6BC-CC9625CE4A0E}"/>
              </a:ext>
            </a:extLst>
          </p:cNvPr>
          <p:cNvSpPr txBox="1">
            <a:spLocks/>
          </p:cNvSpPr>
          <p:nvPr/>
        </p:nvSpPr>
        <p:spPr>
          <a:xfrm>
            <a:off x="453057" y="1196271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Gestão de base populacional</a:t>
            </a:r>
          </a:p>
        </p:txBody>
      </p:sp>
      <p:pic>
        <p:nvPicPr>
          <p:cNvPr id="17" name="Picture 6" descr="Resultado de imagem para sistema fragmentado DE SAUDE">
            <a:extLst>
              <a:ext uri="{FF2B5EF4-FFF2-40B4-BE49-F238E27FC236}">
                <a16:creationId xmlns:a16="http://schemas.microsoft.com/office/drawing/2014/main" id="{66FBD4CC-34C8-4B97-BA3F-44E96C8D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59" y="4124502"/>
            <a:ext cx="4840641" cy="257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68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1">
            <a:extLst>
              <a:ext uri="{FF2B5EF4-FFF2-40B4-BE49-F238E27FC236}">
                <a16:creationId xmlns:a16="http://schemas.microsoft.com/office/drawing/2014/main" id="{15E3E471-B4A5-4517-B4E6-CE8D8A7A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574" y="2327101"/>
            <a:ext cx="4541594" cy="3318465"/>
          </a:xfrm>
          <a:prstGeom prst="rect">
            <a:avLst/>
          </a:prstGeom>
          <a:solidFill>
            <a:srgbClr val="D6D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4426" tIns="134426" rIns="134426" bIns="13442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A gestão de base populacional proporciona a reflexão acerca da Atenção em Saúde certa, no tempo certo, no lugar certo, com  o  custo certo, com a qualidade certa e de forma humanizada, e com responsabilidades sanitária e econômica por esta população. (Mendes, 2011)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82C0C4C-459F-4286-AC2C-6DB7718C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2892"/>
            <a:ext cx="5024340" cy="386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A27B0E3F-5F04-448E-A1EA-6768689BC352}"/>
              </a:ext>
            </a:extLst>
          </p:cNvPr>
          <p:cNvSpPr txBox="1">
            <a:spLocks/>
          </p:cNvSpPr>
          <p:nvPr/>
        </p:nvSpPr>
        <p:spPr>
          <a:xfrm>
            <a:off x="453057" y="1196271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Gestão de base populacional</a:t>
            </a:r>
          </a:p>
        </p:txBody>
      </p:sp>
    </p:spTree>
    <p:extLst>
      <p:ext uri="{BB962C8B-B14F-4D97-AF65-F5344CB8AC3E}">
        <p14:creationId xmlns:p14="http://schemas.microsoft.com/office/powerpoint/2010/main" val="497289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DE QUE POPULAÇÃO ESTAMOS FALANDO?</a:t>
            </a:r>
          </a:p>
        </p:txBody>
      </p:sp>
    </p:spTree>
    <p:extLst>
      <p:ext uri="{BB962C8B-B14F-4D97-AF65-F5344CB8AC3E}">
        <p14:creationId xmlns:p14="http://schemas.microsoft.com/office/powerpoint/2010/main" val="3836949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3CD8C7-81FF-47BB-97BE-342747C15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57" y="2017319"/>
            <a:ext cx="10052222" cy="3644410"/>
          </a:xfrm>
        </p:spPr>
        <p:txBody>
          <a:bodyPr/>
          <a:lstStyle/>
          <a:p>
            <a:r>
              <a:rPr lang="pt-BR" dirty="0"/>
              <a:t>É uma população organizada socialmente em famílias </a:t>
            </a:r>
          </a:p>
          <a:p>
            <a:endParaRPr lang="pt-BR" dirty="0"/>
          </a:p>
          <a:p>
            <a:r>
              <a:rPr lang="pt-BR" dirty="0"/>
              <a:t>É uma população cadastrada e vinculada a uma equipe de APS</a:t>
            </a:r>
          </a:p>
          <a:p>
            <a:endParaRPr lang="pt-BR" dirty="0"/>
          </a:p>
          <a:p>
            <a:r>
              <a:rPr lang="pt-BR" dirty="0"/>
              <a:t>É uma população estratificada por vulnerabilidades sociais e por riscos sanitários</a:t>
            </a:r>
          </a:p>
          <a:p>
            <a:endParaRPr lang="pt-BR" dirty="0"/>
          </a:p>
          <a:p>
            <a:r>
              <a:rPr lang="pt-BR" dirty="0"/>
              <a:t>É uma população cujas necessidades de saúde são conhecidas e dimensionadas na APS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E90680E-5757-4F5D-AA91-8081C542756C}"/>
              </a:ext>
            </a:extLst>
          </p:cNvPr>
          <p:cNvSpPr txBox="1">
            <a:spLocks/>
          </p:cNvSpPr>
          <p:nvPr/>
        </p:nvSpPr>
        <p:spPr>
          <a:xfrm>
            <a:off x="453057" y="1196271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População</a:t>
            </a:r>
          </a:p>
        </p:txBody>
      </p:sp>
      <p:sp>
        <p:nvSpPr>
          <p:cNvPr id="5" name="Espaço Reservado para Texto 7">
            <a:extLst>
              <a:ext uri="{FF2B5EF4-FFF2-40B4-BE49-F238E27FC236}">
                <a16:creationId xmlns:a16="http://schemas.microsoft.com/office/drawing/2014/main" id="{36F2D6D1-F5FB-45EB-A0AF-AEBBD30453A4}"/>
              </a:ext>
            </a:extLst>
          </p:cNvPr>
          <p:cNvSpPr txBox="1">
            <a:spLocks/>
          </p:cNvSpPr>
          <p:nvPr/>
        </p:nvSpPr>
        <p:spPr>
          <a:xfrm>
            <a:off x="3493212" y="5231498"/>
            <a:ext cx="4796311" cy="860461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09" marR="0" lvl="0" indent="-457109" algn="l" defTabSz="949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55951" marR="0" lvl="0" indent="-355951" algn="ctr" defTabSz="949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é a população IBGE !</a:t>
            </a:r>
          </a:p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51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29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696650" y="3007401"/>
            <a:ext cx="10798700" cy="8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600" dirty="0">
                <a:solidFill>
                  <a:srgbClr val="015641"/>
                </a:solidFill>
                <a:ea typeface="Segoe UI" pitchFamily="34" charset="0"/>
                <a:cs typeface="Segoe UI" pitchFamily="34" charset="0"/>
              </a:rPr>
              <a:t>POR QUE CADASTRAR?</a:t>
            </a:r>
          </a:p>
        </p:txBody>
      </p:sp>
    </p:spTree>
    <p:extLst>
      <p:ext uri="{BB962C8B-B14F-4D97-AF65-F5344CB8AC3E}">
        <p14:creationId xmlns:p14="http://schemas.microsoft.com/office/powerpoint/2010/main" val="229587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B0BD-A1DC-413E-B0BF-297A0606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Atributos da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FFEF4A-811E-448D-909B-35EFEA26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33077"/>
            <a:ext cx="10052222" cy="1650554"/>
          </a:xfrm>
        </p:spPr>
        <p:txBody>
          <a:bodyPr/>
          <a:lstStyle/>
          <a:p>
            <a:pPr algn="just"/>
            <a:r>
              <a:rPr lang="pt-BR" dirty="0"/>
              <a:t>A focalização na família estimula considerá-la como o sujeito da atenção, o que exige interação da equipe de saúde com essa unidade social e conhecimento integral de seus problemas de saúde e das formas singulares de abordagem familiar.</a:t>
            </a:r>
          </a:p>
        </p:txBody>
      </p:sp>
      <p:sp>
        <p:nvSpPr>
          <p:cNvPr id="4" name="Seta para a direita 4">
            <a:extLst>
              <a:ext uri="{FF2B5EF4-FFF2-40B4-BE49-F238E27FC236}">
                <a16:creationId xmlns:a16="http://schemas.microsoft.com/office/drawing/2014/main" id="{3FB56B05-BDB5-4080-AFE0-9CFAAC827576}"/>
              </a:ext>
            </a:extLst>
          </p:cNvPr>
          <p:cNvSpPr/>
          <p:nvPr/>
        </p:nvSpPr>
        <p:spPr>
          <a:xfrm>
            <a:off x="5951874" y="4652853"/>
            <a:ext cx="863896" cy="523099"/>
          </a:xfrm>
          <a:prstGeom prst="rightArrow">
            <a:avLst/>
          </a:prstGeom>
          <a:solidFill>
            <a:srgbClr val="01564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E1FCC7D-A5DA-41FE-8EF7-674EF9F313D7}"/>
              </a:ext>
            </a:extLst>
          </p:cNvPr>
          <p:cNvSpPr/>
          <p:nvPr/>
        </p:nvSpPr>
        <p:spPr>
          <a:xfrm>
            <a:off x="7175727" y="4580861"/>
            <a:ext cx="3887531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000" dirty="0">
                <a:solidFill>
                  <a:srgbClr val="015641"/>
                </a:solidFill>
              </a:rPr>
              <a:t>Estratégia Saúde da Família</a:t>
            </a:r>
            <a:endParaRPr lang="pt-BR" sz="2000" dirty="0">
              <a:solidFill>
                <a:srgbClr val="015641"/>
              </a:solidFill>
              <a:ea typeface="ＭＳ Ｐゴシック" charset="-128"/>
            </a:endParaRPr>
          </a:p>
        </p:txBody>
      </p:sp>
      <p:pic>
        <p:nvPicPr>
          <p:cNvPr id="6" name="Picture 2" descr="Resultado de imagem para atributos da aps">
            <a:extLst>
              <a:ext uri="{FF2B5EF4-FFF2-40B4-BE49-F238E27FC236}">
                <a16:creationId xmlns:a16="http://schemas.microsoft.com/office/drawing/2014/main" id="{4F7EAB09-AC75-44DF-BA28-5DB6ABB0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80" y="3429000"/>
            <a:ext cx="4607445" cy="307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560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31</a:t>
            </a:fld>
            <a:endParaRPr lang="pt-BR" altLang="pt-BR"/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552667" y="1773200"/>
            <a:ext cx="10820561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pt-BR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0D3FFCA-1CB1-4FB3-B836-AB33F061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220" y="2010928"/>
            <a:ext cx="3656754" cy="141807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upright="1"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21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200" b="1" dirty="0">
                <a:solidFill>
                  <a:srgbClr val="015641"/>
                </a:solidFill>
                <a:latin typeface="Corbel" panose="020B0503020204020204" pitchFamily="34" charset="0"/>
                <a:ea typeface="Times New Roman"/>
              </a:rPr>
              <a:t>DA ATENÇÃO INDIVIDUAL</a:t>
            </a:r>
          </a:p>
        </p:txBody>
      </p:sp>
      <p:sp>
        <p:nvSpPr>
          <p:cNvPr id="19" name="Seta para baixo 2">
            <a:extLst>
              <a:ext uri="{FF2B5EF4-FFF2-40B4-BE49-F238E27FC236}">
                <a16:creationId xmlns:a16="http://schemas.microsoft.com/office/drawing/2014/main" id="{52133F4B-6F89-47B9-818A-19821F556F56}"/>
              </a:ext>
            </a:extLst>
          </p:cNvPr>
          <p:cNvSpPr/>
          <p:nvPr/>
        </p:nvSpPr>
        <p:spPr>
          <a:xfrm>
            <a:off x="5561355" y="3726210"/>
            <a:ext cx="566483" cy="719913"/>
          </a:xfrm>
          <a:prstGeom prst="downArrow">
            <a:avLst/>
          </a:prstGeom>
          <a:solidFill>
            <a:srgbClr val="01564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15641"/>
              </a:solidFill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3B6E560F-7D03-42EE-9395-BDEBEAF30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606" y="4668450"/>
            <a:ext cx="3658368" cy="141817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upright="1"/>
          <a:lstStyle/>
          <a:p>
            <a:pPr marL="180304" algn="ctr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015641"/>
                </a:solidFill>
                <a:ea typeface="Times New Roman"/>
              </a:rPr>
              <a:t> </a:t>
            </a:r>
            <a:r>
              <a:rPr lang="pt-BR" sz="2200" b="1" dirty="0">
                <a:solidFill>
                  <a:srgbClr val="015641"/>
                </a:solidFill>
                <a:latin typeface="Corbel" panose="020B0503020204020204" pitchFamily="34" charset="0"/>
                <a:ea typeface="Times New Roman"/>
              </a:rPr>
              <a:t>À ATENÇÃO CENTRADA NA FAMÍLIA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BB92025D-D9DC-4554-B96B-F931E97BDACB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Atenção centrada na família</a:t>
            </a:r>
          </a:p>
        </p:txBody>
      </p:sp>
    </p:spTree>
    <p:extLst>
      <p:ext uri="{BB962C8B-B14F-4D97-AF65-F5344CB8AC3E}">
        <p14:creationId xmlns:p14="http://schemas.microsoft.com/office/powerpoint/2010/main" val="339866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32</a:t>
            </a:fld>
            <a:endParaRPr lang="pt-BR" altLang="pt-BR" dirty="0"/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264702" y="1989174"/>
            <a:ext cx="10820561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pt-BR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E66D10C-7027-4132-8F48-6C96412E2477}"/>
              </a:ext>
            </a:extLst>
          </p:cNvPr>
          <p:cNvSpPr/>
          <p:nvPr/>
        </p:nvSpPr>
        <p:spPr>
          <a:xfrm>
            <a:off x="768641" y="1917182"/>
            <a:ext cx="4391471" cy="3848507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25" tIns="54412" rIns="108825" bIns="54412">
            <a:spAutoFit/>
          </a:bodyPr>
          <a:lstStyle/>
          <a:p>
            <a:pPr algn="just">
              <a:spcBef>
                <a:spcPts val="1200"/>
              </a:spcBef>
              <a:buClr>
                <a:schemeClr val="accent2"/>
              </a:buClr>
              <a:defRPr/>
            </a:pPr>
            <a:r>
              <a:rPr lang="pt-BR" sz="2000" dirty="0">
                <a:solidFill>
                  <a:srgbClr val="015641"/>
                </a:solidFill>
              </a:rPr>
              <a:t>Considera o indivíduo e a família como um sistema:</a:t>
            </a:r>
          </a:p>
          <a:p>
            <a:pPr marL="342831" indent="-342831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15641"/>
                </a:solidFill>
              </a:rPr>
              <a:t>inclui a família como marco de referência para uma melhor compreensão da situação de saúde</a:t>
            </a:r>
          </a:p>
          <a:p>
            <a:pPr marL="342831" indent="-342831" algn="just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15641"/>
                </a:solidFill>
              </a:rPr>
              <a:t>Coloca a família como parte dos recursos de que os indivíduos dispõem para manterem-se sãos ou recuperarem sua saúde</a:t>
            </a:r>
          </a:p>
          <a:p>
            <a:pPr marL="342831" indent="-342831" algn="just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15641"/>
                </a:solidFill>
              </a:rPr>
              <a:t>Introduz a família como unidade de cuidado</a:t>
            </a:r>
            <a:endParaRPr lang="pt-BR" sz="2799" dirty="0">
              <a:solidFill>
                <a:srgbClr val="01564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66D10C-7027-4132-8F48-6C96412E2477}"/>
              </a:ext>
            </a:extLst>
          </p:cNvPr>
          <p:cNvSpPr/>
          <p:nvPr/>
        </p:nvSpPr>
        <p:spPr>
          <a:xfrm>
            <a:off x="5664052" y="1917182"/>
            <a:ext cx="4607445" cy="3571572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25" tIns="54412" rIns="108825" bIns="54412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BR" sz="2000" dirty="0">
                <a:solidFill>
                  <a:srgbClr val="015641"/>
                </a:solidFill>
                <a:ea typeface="Cambria Math" panose="02040503050406030204" pitchFamily="18" charset="0"/>
              </a:rPr>
              <a:t>Implica um trabalho clínico de abordagem familiar:</a:t>
            </a:r>
          </a:p>
          <a:p>
            <a:pPr algn="just">
              <a:spcBef>
                <a:spcPts val="600"/>
              </a:spcBef>
              <a:defRPr/>
            </a:pPr>
            <a:endParaRPr lang="pt-BR" sz="2000" dirty="0">
              <a:solidFill>
                <a:srgbClr val="015641"/>
              </a:solidFill>
              <a:ea typeface="Cambria Math" panose="02040503050406030204" pitchFamily="18" charset="0"/>
            </a:endParaRPr>
          </a:p>
          <a:p>
            <a:pPr marL="457109" indent="-457109" algn="just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15641"/>
                </a:solidFill>
                <a:ea typeface="Cambria Math" panose="02040503050406030204" pitchFamily="18" charset="0"/>
              </a:rPr>
              <a:t>Cadastro familiar</a:t>
            </a:r>
          </a:p>
          <a:p>
            <a:pPr marL="457109" indent="-457109" algn="just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15641"/>
                </a:solidFill>
                <a:ea typeface="Cambria Math" panose="02040503050406030204" pitchFamily="18" charset="0"/>
              </a:rPr>
              <a:t>Estratificação de risco familiar</a:t>
            </a:r>
          </a:p>
          <a:p>
            <a:pPr marL="457109" indent="-457109" algn="just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15641"/>
                </a:solidFill>
                <a:ea typeface="Cambria Math" panose="02040503050406030204" pitchFamily="18" charset="0"/>
              </a:rPr>
              <a:t>Encontros clínicos com a utilização de algumas ferramentas, como o </a:t>
            </a:r>
            <a:r>
              <a:rPr lang="pt-BR" sz="2000" dirty="0" err="1">
                <a:solidFill>
                  <a:srgbClr val="015641"/>
                </a:solidFill>
                <a:ea typeface="Cambria Math" panose="02040503050406030204" pitchFamily="18" charset="0"/>
              </a:rPr>
              <a:t>genograma</a:t>
            </a:r>
            <a:endParaRPr lang="pt-BR" sz="2000" dirty="0">
              <a:solidFill>
                <a:srgbClr val="015641"/>
              </a:solidFill>
              <a:ea typeface="Cambria Math" panose="02040503050406030204" pitchFamily="18" charset="0"/>
            </a:endParaRPr>
          </a:p>
          <a:p>
            <a:pPr marL="457109" indent="-457109" algn="just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41F7B82-98F9-4586-BD36-3B4373FD60DB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Atenção centrada na família</a:t>
            </a:r>
          </a:p>
        </p:txBody>
      </p:sp>
    </p:spTree>
    <p:extLst>
      <p:ext uri="{BB962C8B-B14F-4D97-AF65-F5344CB8AC3E}">
        <p14:creationId xmlns:p14="http://schemas.microsoft.com/office/powerpoint/2010/main" val="1431217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72E3-A026-48C7-B530-B60CF0D3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Fases para o cadastramento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ED77DD-3126-471E-BAB7-18D9B474E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Preparatória</a:t>
            </a:r>
          </a:p>
          <a:p>
            <a:endParaRPr lang="pt-BR" dirty="0"/>
          </a:p>
          <a:p>
            <a:r>
              <a:rPr lang="pt-BR" dirty="0"/>
              <a:t>Execução </a:t>
            </a:r>
          </a:p>
          <a:p>
            <a:endParaRPr lang="pt-BR" dirty="0"/>
          </a:p>
          <a:p>
            <a:r>
              <a:rPr lang="pt-BR" dirty="0"/>
              <a:t>Utilização</a:t>
            </a:r>
          </a:p>
          <a:p>
            <a:endParaRPr lang="pt-BR" dirty="0"/>
          </a:p>
          <a:p>
            <a:r>
              <a:rPr lang="pt-BR" dirty="0"/>
              <a:t>Atualização</a:t>
            </a:r>
          </a:p>
        </p:txBody>
      </p:sp>
    </p:spTree>
    <p:extLst>
      <p:ext uri="{BB962C8B-B14F-4D97-AF65-F5344CB8AC3E}">
        <p14:creationId xmlns:p14="http://schemas.microsoft.com/office/powerpoint/2010/main" val="209262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2A3888-FA90-4ACD-8DC3-A2A09B21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993692"/>
            <a:ext cx="10052222" cy="4091731"/>
          </a:xfrm>
        </p:spPr>
        <p:txBody>
          <a:bodyPr>
            <a:normAutofit fontScale="92500" lnSpcReduction="10000"/>
          </a:bodyPr>
          <a:lstStyle/>
          <a:p>
            <a:pPr marL="0" lvl="1" algn="just">
              <a:spcBef>
                <a:spcPts val="1200"/>
              </a:spcBef>
              <a:defRPr/>
            </a:pPr>
            <a:r>
              <a:rPr lang="pt-BR" sz="2400" dirty="0">
                <a:ea typeface="Verdana" pitchFamily="34" charset="0"/>
                <a:cs typeface="Verdana" pitchFamily="34" charset="0"/>
              </a:rPr>
              <a:t>Realizar discussões na equipe de saúde, para compreensão do processo de cadastro familiar</a:t>
            </a:r>
          </a:p>
          <a:p>
            <a:pPr marL="0" lvl="1" algn="just">
              <a:spcBef>
                <a:spcPts val="1200"/>
              </a:spcBef>
              <a:defRPr/>
            </a:pPr>
            <a:endParaRPr lang="pt-BR" sz="2400" dirty="0">
              <a:ea typeface="Verdana" pitchFamily="34" charset="0"/>
              <a:cs typeface="Verdana" pitchFamily="34" charset="0"/>
            </a:endParaRPr>
          </a:p>
          <a:p>
            <a:pPr marL="0" lvl="1" algn="just">
              <a:spcBef>
                <a:spcPts val="1200"/>
              </a:spcBef>
              <a:defRPr/>
            </a:pPr>
            <a:r>
              <a:rPr lang="pt-BR" sz="2400" dirty="0">
                <a:ea typeface="Verdana" pitchFamily="34" charset="0"/>
                <a:cs typeface="Verdana" pitchFamily="34" charset="0"/>
              </a:rPr>
              <a:t>Avaliar o </a:t>
            </a:r>
            <a:r>
              <a:rPr lang="pt-BR" sz="2400" i="1" dirty="0">
                <a:ea typeface="Verdana" pitchFamily="34" charset="0"/>
                <a:cs typeface="Verdana" pitchFamily="34" charset="0"/>
              </a:rPr>
              <a:t>status</a:t>
            </a:r>
            <a:r>
              <a:rPr lang="pt-BR" sz="2400" dirty="0">
                <a:ea typeface="Verdana" pitchFamily="34" charset="0"/>
                <a:cs typeface="Verdana" pitchFamily="34" charset="0"/>
              </a:rPr>
              <a:t> do cadastramento das famílias da área de abrangência</a:t>
            </a:r>
          </a:p>
          <a:p>
            <a:pPr marL="0" lvl="1" algn="just">
              <a:spcBef>
                <a:spcPts val="1200"/>
              </a:spcBef>
              <a:defRPr/>
            </a:pPr>
            <a:endParaRPr lang="pt-BR" sz="2400" dirty="0">
              <a:ea typeface="Verdana" pitchFamily="34" charset="0"/>
              <a:cs typeface="Verdana" pitchFamily="34" charset="0"/>
            </a:endParaRPr>
          </a:p>
          <a:p>
            <a:pPr marL="0" lvl="1" algn="just">
              <a:spcBef>
                <a:spcPts val="1200"/>
              </a:spcBef>
              <a:defRPr/>
            </a:pPr>
            <a:r>
              <a:rPr lang="pt-BR" sz="2400" dirty="0">
                <a:ea typeface="Verdana" pitchFamily="34" charset="0"/>
                <a:cs typeface="Verdana" pitchFamily="34" charset="0"/>
              </a:rPr>
              <a:t>Discutir o instrumento para cadastro</a:t>
            </a:r>
          </a:p>
          <a:p>
            <a:pPr marL="0" lvl="1" algn="just">
              <a:spcBef>
                <a:spcPts val="1200"/>
              </a:spcBef>
              <a:defRPr/>
            </a:pPr>
            <a:endParaRPr lang="pt-BR" sz="2400" dirty="0">
              <a:ea typeface="Verdana" pitchFamily="34" charset="0"/>
              <a:cs typeface="Verdana" pitchFamily="34" charset="0"/>
            </a:endParaRPr>
          </a:p>
          <a:p>
            <a:pPr marL="0" lvl="1" algn="just">
              <a:spcBef>
                <a:spcPts val="1200"/>
              </a:spcBef>
              <a:defRPr/>
            </a:pPr>
            <a:r>
              <a:rPr lang="pt-BR" sz="2400" dirty="0">
                <a:ea typeface="Verdana" pitchFamily="34" charset="0"/>
                <a:cs typeface="Verdana" pitchFamily="34" charset="0"/>
              </a:rPr>
              <a:t>Inserir os cadastro no sistema eletrônico vinculando a equipe à </a:t>
            </a:r>
            <a:r>
              <a:rPr lang="pt-BR" sz="2400" dirty="0" err="1">
                <a:ea typeface="Verdana" pitchFamily="34" charset="0"/>
                <a:cs typeface="Verdana" pitchFamily="34" charset="0"/>
              </a:rPr>
              <a:t>microárea</a:t>
            </a:r>
            <a:endParaRPr lang="pt-BR" sz="2400" dirty="0">
              <a:ea typeface="Verdana" pitchFamily="34" charset="0"/>
              <a:cs typeface="Verdana" pitchFamily="34" charset="0"/>
            </a:endParaRPr>
          </a:p>
          <a:p>
            <a:pPr marL="0" lvl="1" algn="just">
              <a:spcBef>
                <a:spcPts val="1200"/>
              </a:spcBef>
              <a:defRPr/>
            </a:pPr>
            <a:endParaRPr lang="pt-BR" sz="2400" dirty="0">
              <a:ea typeface="Verdana" pitchFamily="34" charset="0"/>
              <a:cs typeface="Verdana" pitchFamily="34" charset="0"/>
            </a:endParaRPr>
          </a:p>
          <a:p>
            <a:pPr marL="0" lvl="1" algn="just">
              <a:spcBef>
                <a:spcPts val="1200"/>
              </a:spcBef>
              <a:defRPr/>
            </a:pPr>
            <a:r>
              <a:rPr lang="pt-BR" sz="2400" dirty="0">
                <a:ea typeface="Verdana" pitchFamily="34" charset="0"/>
                <a:cs typeface="Verdana" pitchFamily="34" charset="0"/>
              </a:rPr>
              <a:t>Realizar o monitoramento para atualização dos cadastros no sistema eletrônico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FC266F-F0ED-4EDA-914D-D75653849F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783" y="772577"/>
            <a:ext cx="100520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Passos para o cadastramento</a:t>
            </a:r>
          </a:p>
        </p:txBody>
      </p:sp>
    </p:spTree>
    <p:extLst>
      <p:ext uri="{BB962C8B-B14F-4D97-AF65-F5344CB8AC3E}">
        <p14:creationId xmlns:p14="http://schemas.microsoft.com/office/powerpoint/2010/main" val="1381492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35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696650" y="3007401"/>
            <a:ext cx="10798700" cy="8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600" dirty="0">
                <a:solidFill>
                  <a:srgbClr val="015641"/>
                </a:solidFill>
                <a:ea typeface="Segoe UI" pitchFamily="34" charset="0"/>
                <a:cs typeface="Segoe UI" pitchFamily="34" charset="0"/>
              </a:rPr>
              <a:t>COMO ESTRATIFICAR AS FAMÍLIAS POR RISCO?</a:t>
            </a:r>
          </a:p>
        </p:txBody>
      </p:sp>
    </p:spTree>
    <p:extLst>
      <p:ext uri="{BB962C8B-B14F-4D97-AF65-F5344CB8AC3E}">
        <p14:creationId xmlns:p14="http://schemas.microsoft.com/office/powerpoint/2010/main" val="1939167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Macroprocessos Básicos da APS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ea typeface="+mn-lt"/>
                <a:cs typeface="+mn-lt"/>
              </a:rPr>
              <a:t>ORIENTAÇÕES:</a:t>
            </a:r>
            <a:endParaRPr lang="en-US" dirty="0">
              <a:ea typeface="+mn-lt"/>
              <a:cs typeface="+mn-lt"/>
            </a:endParaRPr>
          </a:p>
          <a:p>
            <a:pPr algn="ctr">
              <a:defRPr/>
            </a:pPr>
            <a:endParaRPr lang="pt-BR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Slide corpo TUTORIA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Fonte de </a:t>
            </a:r>
            <a:r>
              <a:rPr lang="pt-BR" dirty="0" err="1">
                <a:ea typeface="+mn-lt"/>
                <a:cs typeface="+mn-lt"/>
              </a:rPr>
              <a:t>sub-título</a:t>
            </a:r>
            <a:r>
              <a:rPr lang="pt-BR" dirty="0">
                <a:ea typeface="+mn-lt"/>
                <a:cs typeface="+mn-lt"/>
              </a:rPr>
              <a:t>: </a:t>
            </a:r>
            <a:r>
              <a:rPr lang="pt-BR" dirty="0" err="1">
                <a:ea typeface="+mn-lt"/>
                <a:cs typeface="+mn-lt"/>
              </a:rPr>
              <a:t>calibri</a:t>
            </a:r>
            <a:r>
              <a:rPr lang="pt-BR" dirty="0">
                <a:ea typeface="+mn-lt"/>
                <a:cs typeface="+mn-lt"/>
              </a:rPr>
              <a:t> 28 - cor do marcador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Corpo do texto: </a:t>
            </a:r>
            <a:r>
              <a:rPr lang="pt-BR" dirty="0" err="1">
                <a:ea typeface="+mn-lt"/>
                <a:cs typeface="+mn-lt"/>
              </a:rPr>
              <a:t>calibri</a:t>
            </a:r>
            <a:r>
              <a:rPr lang="pt-BR" dirty="0">
                <a:ea typeface="+mn-lt"/>
                <a:cs typeface="+mn-lt"/>
              </a:rPr>
              <a:t> 22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Manter os marcadores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Máximo cinco tópicos por slide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Tópicos alinhados à esquerda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406C94DA-1A06-47D7-B848-648AB47DEEA2}"/>
              </a:ext>
            </a:extLst>
          </p:cNvPr>
          <p:cNvSpPr txBox="1">
            <a:spLocks/>
          </p:cNvSpPr>
          <p:nvPr/>
        </p:nvSpPr>
        <p:spPr>
          <a:xfrm>
            <a:off x="349976" y="2143062"/>
            <a:ext cx="10052222" cy="4497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600" dirty="0">
                <a:latin typeface="+mn-lt"/>
                <a:ea typeface="ＭＳ Ｐゴシック" charset="-128"/>
              </a:rPr>
              <a:t>Territorialização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600" dirty="0">
              <a:latin typeface="+mn-lt"/>
              <a:ea typeface="ＭＳ Ｐゴシック" charset="-128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600" dirty="0">
                <a:latin typeface="+mn-lt"/>
                <a:ea typeface="ＭＳ Ｐゴシック" charset="-128"/>
              </a:rPr>
              <a:t>Cadastramento das famílias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600" dirty="0">
              <a:latin typeface="+mn-lt"/>
              <a:ea typeface="ＭＳ Ｐゴシック" charset="-128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600" b="1" dirty="0">
                <a:latin typeface="+mn-lt"/>
                <a:ea typeface="ＭＳ Ｐゴシック" charset="-128"/>
              </a:rPr>
              <a:t>Estratificação de risco familiar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600" b="1" dirty="0">
              <a:latin typeface="+mn-lt"/>
              <a:ea typeface="ＭＳ Ｐゴシック" charset="-128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600" dirty="0">
                <a:latin typeface="+mn-lt"/>
                <a:ea typeface="ＭＳ Ｐゴシック" charset="-128"/>
              </a:rPr>
              <a:t>Diagnóstico local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600" dirty="0">
              <a:latin typeface="+mn-lt"/>
              <a:ea typeface="ＭＳ Ｐゴシック" charset="-128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600" dirty="0">
                <a:latin typeface="+mn-lt"/>
                <a:ea typeface="ＭＳ Ｐゴシック" charset="-128"/>
              </a:rPr>
              <a:t>Programação e monitoramento por estratos de risco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600" dirty="0">
              <a:latin typeface="+mn-lt"/>
              <a:ea typeface="ＭＳ Ｐゴシック" charset="-128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600" dirty="0">
                <a:latin typeface="+mn-lt"/>
                <a:ea typeface="ＭＳ Ｐゴシック" charset="-128"/>
              </a:rPr>
              <a:t>Agenda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600" dirty="0">
              <a:latin typeface="+mn-lt"/>
              <a:ea typeface="ＭＳ Ｐゴシック" charset="-128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600" dirty="0">
                <a:latin typeface="+mn-lt"/>
                <a:ea typeface="ＭＳ Ｐゴシック" charset="-128"/>
              </a:rPr>
              <a:t>Contratualização</a:t>
            </a:r>
            <a:endParaRPr lang="pt-BR" sz="2600" dirty="0">
              <a:latin typeface="+mn-lt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dirty="0"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3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92A0FD5-FD6B-4CC3-AD08-B0FB865DD9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739301"/>
              </p:ext>
            </p:extLst>
          </p:nvPr>
        </p:nvGraphicFramePr>
        <p:xfrm>
          <a:off x="442783" y="1598324"/>
          <a:ext cx="10717967" cy="4984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0024C615-BC8C-4D8B-B49A-A5BE0CF7E5A4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Fatores de Risco e Proteção </a:t>
            </a:r>
          </a:p>
        </p:txBody>
      </p:sp>
    </p:spTree>
    <p:extLst>
      <p:ext uri="{BB962C8B-B14F-4D97-AF65-F5344CB8AC3E}">
        <p14:creationId xmlns:p14="http://schemas.microsoft.com/office/powerpoint/2010/main" val="3347270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60E188-AB8A-4370-8B19-A18A8C8EC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76087"/>
              </p:ext>
            </p:extLst>
          </p:nvPr>
        </p:nvGraphicFramePr>
        <p:xfrm>
          <a:off x="779594" y="1622680"/>
          <a:ext cx="10153128" cy="49737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39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3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Fatores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0564" marR="70564" marT="47043" marB="47043" anchor="ctr"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Riscos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0564" marR="70564" marT="47043" marB="47043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n-lt"/>
                        </a:rPr>
                        <a:t>Protetores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0564" marR="70564" marT="47043" marB="47043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6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Pessoais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Desnutrição, gravidez precoce, adições, depressão, desemprego, </a:t>
                      </a:r>
                      <a:r>
                        <a:rPr lang="pt-BR" sz="2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baixa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autoestima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atividade sexual precoce e </a:t>
                      </a:r>
                      <a:r>
                        <a:rPr lang="pt-BR" sz="2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tendências</a:t>
                      </a:r>
                      <a:r>
                        <a:rPr lang="en-US" sz="20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a evitar os problemas ou </a:t>
                      </a:r>
                      <a:r>
                        <a:rPr lang="en-US" sz="20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ao</a:t>
                      </a:r>
                      <a:r>
                        <a:rPr lang="en-US" sz="20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fatalismo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Autoestima,</a:t>
                      </a:r>
                      <a:r>
                        <a:rPr lang="en-US" sz="20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autoeficácia, empatia, capacidade intelectual, capacidade de planejamento e de resolução dos problemas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8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Familiares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Família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uniparental,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separação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dos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pais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abuso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sexual, gravidez precoce,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negligência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dos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pais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baixa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renda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filhos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com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deficiência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doença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terminal e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ausência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de planejamento familiar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Ambiente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cálido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coesão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familiar,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estrutura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sem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disfuncionalidade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importante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adaptabilidade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e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flexibilidade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relação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estável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com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pai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e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mãe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estimuladores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8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Sociais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Ausência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de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apoio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social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ou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de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modelos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sociais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positivos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e de redes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institucionais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Apoio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social,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redes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institucionais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clima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educacional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ou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laboral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positivo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e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modelos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sociais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F532E5E3-734C-4040-ACC4-726565A9EBEB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Fatores de Risco e Proteção </a:t>
            </a:r>
          </a:p>
        </p:txBody>
      </p:sp>
    </p:spTree>
    <p:extLst>
      <p:ext uri="{BB962C8B-B14F-4D97-AF65-F5344CB8AC3E}">
        <p14:creationId xmlns:p14="http://schemas.microsoft.com/office/powerpoint/2010/main" val="4119272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01705-CC1A-44FF-9902-F39B27B35E7F}"/>
              </a:ext>
            </a:extLst>
          </p:cNvPr>
          <p:cNvSpPr txBox="1">
            <a:spLocks/>
          </p:cNvSpPr>
          <p:nvPr/>
        </p:nvSpPr>
        <p:spPr>
          <a:xfrm>
            <a:off x="442783" y="1708879"/>
            <a:ext cx="10440076" cy="4916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latin typeface="+mn-lt"/>
                <a:cs typeface="Arial" panose="020B0604020202020204" pitchFamily="34" charset="0"/>
              </a:rPr>
              <a:t>Definição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latin typeface="+mn-lt"/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2200" dirty="0">
                <a:latin typeface="+mn-lt"/>
                <a:cs typeface="Arial" panose="020B0604020202020204" pitchFamily="34" charset="0"/>
              </a:rPr>
              <a:t>É um instrumento de estratificação de risco familiar, desenvolvido no município de Contagem (MG). Baseia-se na antiga Ficha A do Sistema de Informação da Atenção Básica (SIAB), que utiliza sentinelas de risco avaliadas na primeira visita domiciliar pelo Agente Comunitário da Saúde.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latin typeface="+mn-lt"/>
              <a:cs typeface="Arial" panose="020B0604020202020204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latin typeface="+mn-lt"/>
                <a:cs typeface="Arial" panose="020B0604020202020204" pitchFamily="34" charset="0"/>
              </a:rPr>
              <a:t>Autores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2200" b="1" dirty="0">
              <a:latin typeface="+mn-lt"/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2200" dirty="0">
                <a:latin typeface="+mn-lt"/>
                <a:cs typeface="Arial" panose="020B0604020202020204" pitchFamily="34" charset="0"/>
              </a:rPr>
              <a:t>Flávio Lúcio Gonçalves Coelho e Leonardo </a:t>
            </a:r>
            <a:r>
              <a:rPr lang="pt-BR" sz="2200" dirty="0" err="1">
                <a:latin typeface="+mn-lt"/>
                <a:cs typeface="Arial" panose="020B0604020202020204" pitchFamily="34" charset="0"/>
              </a:rPr>
              <a:t>Cançado</a:t>
            </a:r>
            <a:r>
              <a:rPr lang="pt-BR" sz="2200" dirty="0">
                <a:latin typeface="+mn-lt"/>
                <a:cs typeface="Arial" panose="020B0604020202020204" pitchFamily="34" charset="0"/>
              </a:rPr>
              <a:t> Monteiro Savassi, Médicos de Família e Comunidade.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22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832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Painel de Atividades</a:t>
            </a:r>
          </a:p>
        </p:txBody>
      </p:sp>
      <p:graphicFrame>
        <p:nvGraphicFramePr>
          <p:cNvPr id="13" name="Espaço Reservado para Conteúdo 8">
            <a:extLst>
              <a:ext uri="{FF2B5EF4-FFF2-40B4-BE49-F238E27FC236}">
                <a16:creationId xmlns:a16="http://schemas.microsoft.com/office/drawing/2014/main" id="{87135E8B-3EDF-4817-81F2-BE46F6123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502669"/>
              </p:ext>
            </p:extLst>
          </p:nvPr>
        </p:nvGraphicFramePr>
        <p:xfrm>
          <a:off x="442783" y="2441013"/>
          <a:ext cx="10576512" cy="232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9115">
                  <a:extLst>
                    <a:ext uri="{9D8B030D-6E8A-4147-A177-3AD203B41FA5}">
                      <a16:colId xmlns:a16="http://schemas.microsoft.com/office/drawing/2014/main" val="355230656"/>
                    </a:ext>
                  </a:extLst>
                </a:gridCol>
                <a:gridCol w="2157397">
                  <a:extLst>
                    <a:ext uri="{9D8B030D-6E8A-4147-A177-3AD203B41FA5}">
                      <a16:colId xmlns:a16="http://schemas.microsoft.com/office/drawing/2014/main" val="2330279056"/>
                    </a:ext>
                  </a:extLst>
                </a:gridCol>
              </a:tblGrid>
              <a:tr h="38297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Atividade​</a:t>
                      </a:r>
                      <a:endParaRPr lang="pt-BR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Tempo​</a:t>
                      </a:r>
                      <a:endParaRPr lang="pt-BR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219951"/>
                  </a:ext>
                </a:extLst>
              </a:tr>
              <a:tr h="41076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1: Giro na unidade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1 hora e 30 minutos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2032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2</a:t>
                      </a:r>
                      <a:r>
                        <a:rPr lang="pt-BR" sz="1800">
                          <a:effectLst/>
                        </a:rPr>
                        <a:t>: Consolidar, padronizar e replanejar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dirty="0"/>
                        <a:t>1 hora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49900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3: Giro na unidade (planejamento)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1 hora e 30 minutos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64219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Atividade 4: Território e gestão de base populacional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2 horas e 30 minutos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480125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Atividade 5: Análise local e plano de ação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1 hora e 30 minutos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319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01705-CC1A-44FF-9902-F39B27B35E7F}"/>
              </a:ext>
            </a:extLst>
          </p:cNvPr>
          <p:cNvSpPr txBox="1">
            <a:spLocks/>
          </p:cNvSpPr>
          <p:nvPr/>
        </p:nvSpPr>
        <p:spPr>
          <a:xfrm>
            <a:off x="442783" y="1843259"/>
            <a:ext cx="10440076" cy="4497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latin typeface="+mn-lt"/>
                <a:cs typeface="Arial" panose="020B0604020202020204" pitchFamily="34" charset="0"/>
              </a:rPr>
              <a:t>Objetivo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2200" b="1" dirty="0">
              <a:latin typeface="+mn-lt"/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22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Pretende determinar o risco social e de saúde das famílias </a:t>
            </a:r>
            <a:r>
              <a:rPr lang="pt-BR" sz="2200" dirty="0" err="1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adscritas</a:t>
            </a:r>
            <a:r>
              <a:rPr lang="pt-BR" sz="22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a uma equipe de saúde, refletindo o potencial de adoecimento de cada núcleo familiar.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latin typeface="+mn-lt"/>
              <a:cs typeface="Arial" panose="020B0604020202020204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latin typeface="+mn-lt"/>
                <a:cs typeface="Arial" panose="020B0604020202020204" pitchFamily="34" charset="0"/>
              </a:rPr>
              <a:t>Metodologia</a:t>
            </a:r>
            <a:endParaRPr lang="pt-BR" sz="2200" dirty="0">
              <a:latin typeface="+mn-lt"/>
              <a:cs typeface="Arial" panose="020B0604020202020204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2200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18093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374044" algn="l"/>
              </a:tabLst>
            </a:pPr>
            <a:r>
              <a:rPr lang="pt-BR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Utiliza dados presentes nas fichas do e-SUS, disponíveis na rotina das </a:t>
            </a:r>
            <a:r>
              <a:rPr lang="pt-BR" dirty="0" err="1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eSF</a:t>
            </a:r>
            <a:r>
              <a:rPr lang="pt-BR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(diante da substituição do SIAB, onde originalmente as sentinelas foram delimitadas).</a:t>
            </a:r>
          </a:p>
          <a:p>
            <a:pPr marL="18093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374044" algn="l"/>
              </a:tabLst>
            </a:pPr>
            <a:r>
              <a:rPr lang="pt-BR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Esses dados foram selecionados por sua relevância epidemiológica, sanitária e pelo potencial de impacto na dinâmica familiar, tendo sido definidos como sentinelas de risco.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cs typeface="Arial" panose="020B0604020202020204" pitchFamily="34" charset="0"/>
              </a:rPr>
              <a:t>Publicação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2200" dirty="0">
                <a:cs typeface="Arial" panose="020B0604020202020204" pitchFamily="34" charset="0"/>
              </a:rPr>
              <a:t>Em 2002, no 1º Congresso Mineiro de Medicina de Família e Comunidade.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5305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340042" y="91415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400" dirty="0"/>
              <a:t>A escala de Coelho-Savassi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33A00D5-48FF-436D-9F38-A9E87C476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99989"/>
              </p:ext>
            </p:extLst>
          </p:nvPr>
        </p:nvGraphicFramePr>
        <p:xfrm>
          <a:off x="4054841" y="1206417"/>
          <a:ext cx="6337423" cy="55796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latin typeface="+mn-lt"/>
                        </a:rPr>
                        <a:t>Dados da ficha A (sentinelas de risco) </a:t>
                      </a:r>
                    </a:p>
                  </a:txBody>
                  <a:tcPr marL="70564" marR="70564" marT="47043" marB="47043" anchor="ctr"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latin typeface="+mn-lt"/>
                        </a:rPr>
                        <a:t>Escore de risco </a:t>
                      </a:r>
                    </a:p>
                  </a:txBody>
                  <a:tcPr marL="70564" marR="70564" marT="47043" marB="47043" anchor="ctr">
                    <a:solidFill>
                      <a:srgbClr val="0156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Acamado 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Deficiência física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Deficiência mental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Baixas condições de saneamento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Desnutrição grave 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Drogadição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Desemprego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Analfabetismo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Indivíduo menor de 6 meses de idade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Indivíduo maior de 70 anos de idade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Hipertensão arterial sistêmica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Diabetes mellitus 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Relação morador/cômodo maior que 1 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Relação morador/cômodo igual a 1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Relação morador/cômodo menor que 1 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287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01705-CC1A-44FF-9902-F39B27B35E7F}"/>
              </a:ext>
            </a:extLst>
          </p:cNvPr>
          <p:cNvSpPr txBox="1">
            <a:spLocks/>
          </p:cNvSpPr>
          <p:nvPr/>
        </p:nvSpPr>
        <p:spPr>
          <a:xfrm>
            <a:off x="442783" y="1843259"/>
            <a:ext cx="11306434" cy="4497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Metodologia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pt-B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 Agente Comunitário da Saúde, partindo do conhecimento da família no cadastro, identifica as sentinelas de risco em cada integrante da família, faz a somatória dos pontos e chega à pontuação final.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pt-B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A pontuação indica a classificação final: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2200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>
              <a:latin typeface="+mn-lt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56BC39B-0EAF-43ED-AE0D-945356A1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25952"/>
              </p:ext>
            </p:extLst>
          </p:nvPr>
        </p:nvGraphicFramePr>
        <p:xfrm>
          <a:off x="4954089" y="4083828"/>
          <a:ext cx="6432741" cy="24384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11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latin typeface="+mn-lt"/>
                        </a:rPr>
                        <a:t>Escore total</a:t>
                      </a:r>
                    </a:p>
                  </a:txBody>
                  <a:tcPr marL="70564" marR="70564" marT="47043" marB="47043" anchor="ctr"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latin typeface="+mn-lt"/>
                        </a:rPr>
                        <a:t>Risco</a:t>
                      </a:r>
                      <a:r>
                        <a:rPr lang="pt-BR" sz="2000" baseline="0" dirty="0">
                          <a:latin typeface="+mn-lt"/>
                        </a:rPr>
                        <a:t> familiar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70564" marR="70564" marT="47043" marB="47043" anchor="ctr">
                    <a:solidFill>
                      <a:srgbClr val="0156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0-</a:t>
                      </a:r>
                      <a:r>
                        <a:rPr lang="pt-BR" sz="19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endParaRPr lang="pt-BR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Sem risco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5-6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R1 – risco menor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7-8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R2 – risco médio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 ou mais</a:t>
                      </a:r>
                    </a:p>
                  </a:txBody>
                  <a:tcPr marL="166688" marR="70564" marT="47043" marB="47043"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R3 – risco máximo</a:t>
                      </a:r>
                    </a:p>
                  </a:txBody>
                  <a:tcPr marL="70564" marR="70564" marT="47043" marB="47043"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049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E507397-DC3C-49A4-84C7-401538A3AB31}"/>
              </a:ext>
            </a:extLst>
          </p:cNvPr>
          <p:cNvSpPr txBox="1">
            <a:spLocks/>
          </p:cNvSpPr>
          <p:nvPr/>
        </p:nvSpPr>
        <p:spPr>
          <a:xfrm>
            <a:off x="595183" y="1995659"/>
            <a:ext cx="10440076" cy="4497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4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Não classifica riscos individuais e nem apresenta pretensão de classificar todos os riscos presentes em uma família. 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400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4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Não desenvolvida para fins de abordagem da dinâmica familiar, embora possa contribuir na seleção de famílias com maior potencial de se beneficiar dos instrumentos de abordagem familiar.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400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4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Possui um caráter dinâmico, devendo ser aplicada de maneira </a:t>
            </a:r>
            <a:r>
              <a:rPr lang="pt-BR" sz="2400" dirty="0" err="1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periodica</a:t>
            </a:r>
            <a:r>
              <a:rPr lang="pt-BR" sz="24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400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400" dirty="0" err="1">
                <a:latin typeface="+mn-lt"/>
                <a:cs typeface="Arial" panose="020B0604020202020204" pitchFamily="34" charset="0"/>
              </a:rPr>
              <a:t>Potencial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instrumento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para a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priorização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das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atividades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Agente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Comunitário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Saúde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.</a:t>
            </a:r>
            <a:endParaRPr lang="pt-BR" sz="2400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3200" dirty="0"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ucida Grande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ucida Grande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4400" dirty="0"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055024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01705-CC1A-44FF-9902-F39B27B35E7F}"/>
              </a:ext>
            </a:extLst>
          </p:cNvPr>
          <p:cNvSpPr txBox="1">
            <a:spLocks/>
          </p:cNvSpPr>
          <p:nvPr/>
        </p:nvSpPr>
        <p:spPr>
          <a:xfrm>
            <a:off x="442783" y="1843259"/>
            <a:ext cx="10440076" cy="449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2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A disponibilidade dos dados nas fichas do e-SUS (</a:t>
            </a:r>
            <a:r>
              <a:rPr lang="pt-BR" sz="2200" dirty="0" err="1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ex</a:t>
            </a:r>
            <a:r>
              <a:rPr lang="pt-BR" sz="22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: ficha de cadastro individual e domiciliar) na rotina da equipe apresenta-se como um diferencial facilitador no uso desse instrumento.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2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Oferece acesso na medida em que prioriza a atenção no domicílio e favorece a integralidade e a equidade das ações desenvolvidas pela </a:t>
            </a:r>
            <a:r>
              <a:rPr lang="pt-BR" sz="2200" dirty="0" err="1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eSF</a:t>
            </a:r>
            <a:r>
              <a:rPr lang="pt-BR" sz="22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2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Torna mais fácil a coordenação do cuidado, pelo fato de ter nas mãos os dados que permitem entender cada família e suas necessidades.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200" dirty="0" err="1">
                <a:latin typeface="+mn-lt"/>
                <a:cs typeface="Arial" panose="020B0604020202020204" pitchFamily="34" charset="0"/>
              </a:rPr>
              <a:t>Todas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as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categorias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profisisonais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são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elegíveis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para o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uso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da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escala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desde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que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os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profissionais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estejam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familiarizados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 com o </a:t>
            </a:r>
            <a:r>
              <a:rPr lang="en-US" sz="2200" dirty="0" err="1">
                <a:latin typeface="+mn-lt"/>
                <a:cs typeface="Arial" panose="020B0604020202020204" pitchFamily="34" charset="0"/>
              </a:rPr>
              <a:t>instrumento</a:t>
            </a:r>
            <a:r>
              <a:rPr lang="en-US" sz="2200" dirty="0">
                <a:latin typeface="+mn-lt"/>
                <a:cs typeface="Arial" panose="020B0604020202020204" pitchFamily="34" charset="0"/>
              </a:rPr>
              <a:t>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22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3429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06B7-0925-4293-AD19-E84AF594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197" y="2163905"/>
            <a:ext cx="4293303" cy="1265095"/>
          </a:xfrm>
        </p:spPr>
        <p:txBody>
          <a:bodyPr>
            <a:normAutofit/>
          </a:bodyPr>
          <a:lstStyle/>
          <a:p>
            <a:r>
              <a:rPr lang="pt-BR" dirty="0"/>
              <a:t>5. Análise local e plano de ação</a:t>
            </a:r>
          </a:p>
        </p:txBody>
      </p:sp>
    </p:spTree>
    <p:extLst>
      <p:ext uri="{BB962C8B-B14F-4D97-AF65-F5344CB8AC3E}">
        <p14:creationId xmlns:p14="http://schemas.microsoft.com/office/powerpoint/2010/main" val="1276968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local e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/>
              <a:t>Objetivo da atividade</a:t>
            </a:r>
            <a:r>
              <a:rPr lang="pt-BR" dirty="0"/>
              <a:t>:  Realizar a análise local para identificar, investigar e priorizar problemas e oportunidades de melhorias relacionadas a etapa. Construir plano de ação customizado a realidade local, considerando:</a:t>
            </a:r>
          </a:p>
          <a:p>
            <a:pPr algn="just"/>
            <a:endParaRPr lang="pt-BR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lvl="1" algn="just"/>
            <a:r>
              <a:rPr lang="pt-BR" dirty="0">
                <a:solidFill>
                  <a:srgbClr val="015641"/>
                </a:solidFill>
              </a:rPr>
              <a:t>Situação atual</a:t>
            </a:r>
          </a:p>
          <a:p>
            <a:pPr lvl="1" algn="just"/>
            <a:r>
              <a:rPr lang="pt-BR" dirty="0">
                <a:solidFill>
                  <a:srgbClr val="015641"/>
                </a:solidFill>
              </a:rPr>
              <a:t>Análise (causa raiz)</a:t>
            </a:r>
          </a:p>
          <a:p>
            <a:pPr lvl="1" algn="just"/>
            <a:r>
              <a:rPr lang="pt-BR" dirty="0"/>
              <a:t>Objetivo</a:t>
            </a:r>
            <a:endParaRPr lang="pt-BR" dirty="0">
              <a:solidFill>
                <a:srgbClr val="015641"/>
              </a:solidFill>
            </a:endParaRPr>
          </a:p>
          <a:p>
            <a:pPr lvl="1" algn="just"/>
            <a:r>
              <a:rPr lang="pt-BR" dirty="0">
                <a:solidFill>
                  <a:srgbClr val="015641"/>
                </a:solidFill>
              </a:rPr>
              <a:t>Metas e Indicadores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ea typeface="+mn-lt"/>
                <a:cs typeface="+mn-lt"/>
              </a:rPr>
              <a:t>ORIENTAÇÕES:</a:t>
            </a:r>
            <a:endParaRPr lang="en-US" dirty="0">
              <a:ea typeface="+mn-lt"/>
              <a:cs typeface="+mn-lt"/>
            </a:endParaRPr>
          </a:p>
          <a:p>
            <a:pPr algn="ctr">
              <a:defRPr/>
            </a:pPr>
            <a:endParaRPr lang="pt-BR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Slide corpo TUTORIA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Fonte de </a:t>
            </a:r>
            <a:r>
              <a:rPr lang="pt-BR" dirty="0" err="1">
                <a:ea typeface="+mn-lt"/>
                <a:cs typeface="+mn-lt"/>
              </a:rPr>
              <a:t>sub-título</a:t>
            </a:r>
            <a:r>
              <a:rPr lang="pt-BR" dirty="0">
                <a:ea typeface="+mn-lt"/>
                <a:cs typeface="+mn-lt"/>
              </a:rPr>
              <a:t>: </a:t>
            </a:r>
            <a:r>
              <a:rPr lang="pt-BR" dirty="0" err="1">
                <a:ea typeface="+mn-lt"/>
                <a:cs typeface="+mn-lt"/>
              </a:rPr>
              <a:t>calibri</a:t>
            </a:r>
            <a:r>
              <a:rPr lang="pt-BR" dirty="0">
                <a:ea typeface="+mn-lt"/>
                <a:cs typeface="+mn-lt"/>
              </a:rPr>
              <a:t> 28 - cor do marcador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Corpo do texto: </a:t>
            </a:r>
            <a:r>
              <a:rPr lang="pt-BR" dirty="0" err="1">
                <a:ea typeface="+mn-lt"/>
                <a:cs typeface="+mn-lt"/>
              </a:rPr>
              <a:t>calibri</a:t>
            </a:r>
            <a:r>
              <a:rPr lang="pt-BR" dirty="0">
                <a:ea typeface="+mn-lt"/>
                <a:cs typeface="+mn-lt"/>
              </a:rPr>
              <a:t> 22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Manter os marcadores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Máximo cinco tópicos por slide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Tópicos alinhados à esquerda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35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Giro na unidade</a:t>
            </a:r>
          </a:p>
        </p:txBody>
      </p:sp>
    </p:spTree>
    <p:extLst>
      <p:ext uri="{BB962C8B-B14F-4D97-AF65-F5344CB8AC3E}">
        <p14:creationId xmlns:p14="http://schemas.microsoft.com/office/powerpoint/2010/main" val="217528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</a:t>
            </a: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b="1" dirty="0">
                <a:cs typeface="Calibri"/>
              </a:rPr>
              <a:t>Tutor</a:t>
            </a:r>
            <a:r>
              <a:rPr lang="pt-BR" b="1" dirty="0"/>
              <a:t> da unidade: </a:t>
            </a:r>
            <a:endParaRPr lang="pt-BR" dirty="0"/>
          </a:p>
          <a:p>
            <a:pPr algn="ctr">
              <a:defRPr/>
            </a:pPr>
            <a:r>
              <a:rPr lang="pt-BR" b="1" dirty="0"/>
              <a:t>Customizar slides com achados importantes da atividade 1 para contextualizar a equipe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Subtítulo da seção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8A840B02-8C53-42AB-BD75-FCB2222531EE}"/>
              </a:ext>
            </a:extLst>
          </p:cNvPr>
          <p:cNvSpPr txBox="1">
            <a:spLocks/>
          </p:cNvSpPr>
          <p:nvPr/>
        </p:nvSpPr>
        <p:spPr>
          <a:xfrm>
            <a:off x="595183" y="25934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Tópico 1</a:t>
            </a:r>
          </a:p>
          <a:p>
            <a:endParaRPr lang="pt-BR" dirty="0"/>
          </a:p>
          <a:p>
            <a:r>
              <a:rPr lang="pt-BR" dirty="0"/>
              <a:t>Tópico 2</a:t>
            </a:r>
          </a:p>
          <a:p>
            <a:endParaRPr lang="pt-BR" dirty="0"/>
          </a:p>
          <a:p>
            <a:r>
              <a:rPr lang="pt-BR" dirty="0"/>
              <a:t>Tópico 3</a:t>
            </a:r>
          </a:p>
          <a:p>
            <a:endParaRPr lang="pt-BR" dirty="0"/>
          </a:p>
          <a:p>
            <a:r>
              <a:rPr lang="pt-BR" dirty="0"/>
              <a:t>Tópico 4</a:t>
            </a:r>
          </a:p>
          <a:p>
            <a:endParaRPr lang="pt-BR" dirty="0"/>
          </a:p>
          <a:p>
            <a:r>
              <a:rPr lang="pt-BR" dirty="0"/>
              <a:t>Tópico 5</a:t>
            </a:r>
          </a:p>
        </p:txBody>
      </p:sp>
    </p:spTree>
    <p:extLst>
      <p:ext uri="{BB962C8B-B14F-4D97-AF65-F5344CB8AC3E}">
        <p14:creationId xmlns:p14="http://schemas.microsoft.com/office/powerpoint/2010/main" val="165290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DCA45-1093-4459-9AF2-13634B08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511" y="2163905"/>
            <a:ext cx="4772990" cy="1265095"/>
          </a:xfrm>
        </p:spPr>
        <p:txBody>
          <a:bodyPr/>
          <a:lstStyle/>
          <a:p>
            <a:r>
              <a:rPr lang="pt-BR" dirty="0"/>
              <a:t>2. Consolidar, padronizar e replanejar  </a:t>
            </a:r>
          </a:p>
        </p:txBody>
      </p:sp>
    </p:spTree>
    <p:extLst>
      <p:ext uri="{BB962C8B-B14F-4D97-AF65-F5344CB8AC3E}">
        <p14:creationId xmlns:p14="http://schemas.microsoft.com/office/powerpoint/2010/main" val="74961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Tutor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 unidade: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Customizar slides com achados importantes da atividades 2 para contextualizar a equipe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Consolidar, padronizar e replanejar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1AA7583-8C72-40C8-9C38-2FA4F2C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r>
              <a:rPr lang="pt-BR" dirty="0"/>
              <a:t>Consolidar o que foi identificado no giro;</a:t>
            </a:r>
          </a:p>
          <a:p>
            <a:endParaRPr lang="pt-BR" dirty="0"/>
          </a:p>
          <a:p>
            <a:r>
              <a:rPr lang="pt-BR" dirty="0"/>
              <a:t>Padronizar ações pertinentes ao processo de trabalho da unidade;</a:t>
            </a:r>
          </a:p>
          <a:p>
            <a:endParaRPr lang="pt-BR" dirty="0"/>
          </a:p>
          <a:p>
            <a:r>
              <a:rPr lang="pt-BR" dirty="0"/>
              <a:t>Revisitar o plano de ação para verificação da necessidade de replanejamento a partir das informações sistematizadas. </a:t>
            </a:r>
            <a:endParaRPr lang="pt-BR" dirty="0">
              <a:solidFill>
                <a:srgbClr val="015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4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2360F-94F6-41C0-8CD0-38391ED8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21" y="2163905"/>
            <a:ext cx="4787980" cy="1265095"/>
          </a:xfrm>
        </p:spPr>
        <p:txBody>
          <a:bodyPr>
            <a:normAutofit/>
          </a:bodyPr>
          <a:lstStyle/>
          <a:p>
            <a:r>
              <a:rPr lang="pt-BR" dirty="0"/>
              <a:t>3. Giro na unidade (planejamento)</a:t>
            </a:r>
          </a:p>
        </p:txBody>
      </p:sp>
    </p:spTree>
    <p:extLst>
      <p:ext uri="{BB962C8B-B14F-4D97-AF65-F5344CB8AC3E}">
        <p14:creationId xmlns:p14="http://schemas.microsoft.com/office/powerpoint/2010/main" val="3687347465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2031</Words>
  <Application>Microsoft Office PowerPoint</Application>
  <PresentationFormat>Widescreen</PresentationFormat>
  <Paragraphs>366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47</vt:i4>
      </vt:variant>
    </vt:vector>
  </HeadingPairs>
  <TitlesOfParts>
    <vt:vector size="60" baseType="lpstr">
      <vt:lpstr>Arial</vt:lpstr>
      <vt:lpstr>Arial,Sans-Serif</vt:lpstr>
      <vt:lpstr>Calibri</vt:lpstr>
      <vt:lpstr>Calibri Light</vt:lpstr>
      <vt:lpstr>Corbel</vt:lpstr>
      <vt:lpstr>Lucida Grande</vt:lpstr>
      <vt:lpstr>Times New Roman</vt:lpstr>
      <vt:lpstr>Capa Início</vt:lpstr>
      <vt:lpstr>Capa Seção</vt:lpstr>
      <vt:lpstr>Conteúdo 1</vt:lpstr>
      <vt:lpstr>Conteúdo 2</vt:lpstr>
      <vt:lpstr>Conteúdo 3</vt:lpstr>
      <vt:lpstr>Capa Final</vt:lpstr>
      <vt:lpstr>Território e Gestão de Base Populacional Oficina Tutorial 2.1 APS</vt:lpstr>
      <vt:lpstr>Apresentação do PowerPoint</vt:lpstr>
      <vt:lpstr>Atividades</vt:lpstr>
      <vt:lpstr>Painel de Atividades</vt:lpstr>
      <vt:lpstr>1. Giro na unidade</vt:lpstr>
      <vt:lpstr>Subtítulo da seção</vt:lpstr>
      <vt:lpstr>2. Consolidar, padronizar e replanejar  </vt:lpstr>
      <vt:lpstr>Consolidar, padronizar e replanejar</vt:lpstr>
      <vt:lpstr>3. Giro na unidade (planejamento)</vt:lpstr>
      <vt:lpstr>Giro na unidade (planejamento)</vt:lpstr>
      <vt:lpstr>4. Território e gestão de base populacional</vt:lpstr>
      <vt:lpstr>Apresentação do PowerPoint</vt:lpstr>
      <vt:lpstr>Apresentação da Etapa: Território e Gestão de Base Populacional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Atributos da APS</vt:lpstr>
      <vt:lpstr>Apresentação do PowerPoint</vt:lpstr>
      <vt:lpstr>Apresentação do PowerPoint</vt:lpstr>
      <vt:lpstr>Fases para o cadastramento</vt:lpstr>
      <vt:lpstr>Passos para o cadastramento</vt:lpstr>
      <vt:lpstr>Apresentação do PowerPoint</vt:lpstr>
      <vt:lpstr>Macroprocessos Básicos da APS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5. Análise local e plano de ação</vt:lpstr>
      <vt:lpstr>Análise local e plano de 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Evelyn Lima de Souza</cp:lastModifiedBy>
  <cp:revision>105</cp:revision>
  <dcterms:created xsi:type="dcterms:W3CDTF">2021-05-10T00:56:02Z</dcterms:created>
  <dcterms:modified xsi:type="dcterms:W3CDTF">2022-08-30T12:22:53Z</dcterms:modified>
</cp:coreProperties>
</file>