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60" r:id="rId6"/>
    <p:sldMasterId id="2147483674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56" r:id="rId14"/>
  </p:sldMasterIdLst>
  <p:sldIdLst>
    <p:sldId id="278" r:id="rId15"/>
    <p:sldId id="312" r:id="rId16"/>
    <p:sldId id="311" r:id="rId17"/>
    <p:sldId id="287" r:id="rId18"/>
    <p:sldId id="302" r:id="rId19"/>
    <p:sldId id="303" r:id="rId20"/>
    <p:sldId id="279" r:id="rId21"/>
    <p:sldId id="292" r:id="rId22"/>
    <p:sldId id="306" r:id="rId23"/>
    <p:sldId id="307" r:id="rId24"/>
    <p:sldId id="308" r:id="rId25"/>
    <p:sldId id="309" r:id="rId26"/>
    <p:sldId id="310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284" r:id="rId37"/>
    <p:sldId id="295" r:id="rId38"/>
    <p:sldId id="297" r:id="rId39"/>
    <p:sldId id="298" r:id="rId40"/>
    <p:sldId id="299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quip" initials="e" lastIdx="1" clrIdx="0">
    <p:extLst>
      <p:ext uri="{19B8F6BF-5375-455C-9EA6-DF929625EA0E}">
        <p15:presenceInfo xmlns:p15="http://schemas.microsoft.com/office/powerpoint/2012/main" userId="4f6ececc25d745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7BB"/>
    <a:srgbClr val="E7E9FF"/>
    <a:srgbClr val="A8B2FE"/>
    <a:srgbClr val="5E71FC"/>
    <a:srgbClr val="0421F6"/>
    <a:srgbClr val="7B8AFD"/>
    <a:srgbClr val="4258FC"/>
    <a:srgbClr val="D2D7FE"/>
    <a:srgbClr val="1934FB"/>
    <a:srgbClr val="C2C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02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4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2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05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29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93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33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0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3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7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E277D8F-CA12-495A-918B-04476BB38A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85"/>
            <a:ext cx="12191996" cy="68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9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0A249676-9822-4233-B2D8-EB758EF45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D4678A73-1151-4B28-8387-48F53E7C0787}"/>
              </a:ext>
            </a:extLst>
          </p:cNvPr>
          <p:cNvSpPr/>
          <p:nvPr/>
        </p:nvSpPr>
        <p:spPr>
          <a:xfrm>
            <a:off x="9813666" y="5095645"/>
            <a:ext cx="1710631" cy="1469717"/>
          </a:xfrm>
          <a:custGeom>
            <a:avLst/>
            <a:gdLst/>
            <a:ahLst/>
            <a:cxnLst/>
            <a:rect l="l" t="t" r="r" b="b"/>
            <a:pathLst>
              <a:path w="1684835" h="1447554">
                <a:moveTo>
                  <a:pt x="0" y="0"/>
                </a:moveTo>
                <a:lnTo>
                  <a:pt x="1684835" y="0"/>
                </a:lnTo>
                <a:lnTo>
                  <a:pt x="1684835" y="1447555"/>
                </a:lnTo>
                <a:lnTo>
                  <a:pt x="0" y="14475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61B476F-DDC5-4380-8FAA-D4BB7E623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982" y="2205196"/>
            <a:ext cx="1387293" cy="5102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F764D96-E708-40D8-A0EB-DB4B6AE2D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991" y="2593579"/>
            <a:ext cx="1297945" cy="1297946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6744E6AF-04BC-47F6-BF91-87561F7B5F1C}"/>
              </a:ext>
            </a:extLst>
          </p:cNvPr>
          <p:cNvSpPr/>
          <p:nvPr/>
        </p:nvSpPr>
        <p:spPr>
          <a:xfrm>
            <a:off x="3151567" y="1089411"/>
            <a:ext cx="3318512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t-BR" sz="2800" b="1" dirty="0">
                <a:solidFill>
                  <a:srgbClr val="FFFFFF"/>
                </a:solidFill>
                <a:latin typeface="+mn-lt"/>
              </a:rPr>
              <a:t>planificasus.com.br</a:t>
            </a:r>
          </a:p>
          <a:p>
            <a:pPr algn="ctr"/>
            <a:endParaRPr lang="pt-BR" sz="1600" b="1" dirty="0">
              <a:solidFill>
                <a:srgbClr val="FFFFFF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F9401AE-661F-4E8C-B34D-57428A3C7DDF}"/>
              </a:ext>
            </a:extLst>
          </p:cNvPr>
          <p:cNvSpPr txBox="1"/>
          <p:nvPr userDrawn="1"/>
        </p:nvSpPr>
        <p:spPr>
          <a:xfrm>
            <a:off x="3042641" y="1910894"/>
            <a:ext cx="3530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+mn-lt"/>
              </a:rPr>
              <a:t>Visite o </a:t>
            </a:r>
            <a:r>
              <a:rPr lang="pt-BR" sz="2000" b="1" dirty="0">
                <a:solidFill>
                  <a:srgbClr val="0317BB"/>
                </a:solidFill>
                <a:latin typeface="+mn-lt"/>
              </a:rPr>
              <a:t>e-Planifica</a:t>
            </a:r>
            <a:r>
              <a:rPr lang="pt-BR" sz="2000" b="1" dirty="0">
                <a:latin typeface="+mn-lt"/>
              </a:rPr>
              <a:t> </a:t>
            </a:r>
            <a:r>
              <a:rPr lang="pt-BR" sz="2000" dirty="0">
                <a:latin typeface="+mn-lt"/>
              </a:rPr>
              <a:t>e acesse </a:t>
            </a:r>
          </a:p>
          <a:p>
            <a:pPr algn="ctr"/>
            <a:r>
              <a:rPr lang="pt-BR" sz="2000" dirty="0">
                <a:latin typeface="+mn-lt"/>
              </a:rPr>
              <a:t>os materiais do </a:t>
            </a:r>
            <a:r>
              <a:rPr lang="pt-BR" sz="2000" dirty="0" err="1">
                <a:latin typeface="+mn-lt"/>
              </a:rPr>
              <a:t>PlanificaSUS</a:t>
            </a:r>
            <a:r>
              <a:rPr lang="pt-BR" sz="2000" dirty="0">
                <a:latin typeface="+mn-lt"/>
              </a:rPr>
              <a:t>: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9FE7BF0-C1C5-4B53-BD18-B6975ADD2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93" y="317478"/>
            <a:ext cx="2360150" cy="42634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7B0D66C-8904-4D78-9162-21CCFEBA15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3" y="6257130"/>
            <a:ext cx="7397140" cy="4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07512F1A-4C46-4FBC-8041-2466AE6C5085}"/>
              </a:ext>
            </a:extLst>
          </p:cNvPr>
          <p:cNvGrpSpPr/>
          <p:nvPr userDrawn="1"/>
        </p:nvGrpSpPr>
        <p:grpSpPr>
          <a:xfrm>
            <a:off x="0" y="-6328"/>
            <a:ext cx="4319926" cy="6864328"/>
            <a:chOff x="0" y="-28575"/>
            <a:chExt cx="1706637" cy="2737908"/>
          </a:xfrm>
          <a:solidFill>
            <a:srgbClr val="0317BB"/>
          </a:solidFill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E5A1BC20-97B4-4F42-9E80-2EDD0CA72078}"/>
                </a:ext>
              </a:extLst>
            </p:cNvPr>
            <p:cNvSpPr/>
            <p:nvPr/>
          </p:nvSpPr>
          <p:spPr>
            <a:xfrm>
              <a:off x="0" y="0"/>
              <a:ext cx="1706637" cy="2709333"/>
            </a:xfrm>
            <a:custGeom>
              <a:avLst/>
              <a:gdLst/>
              <a:ahLst/>
              <a:cxnLst/>
              <a:rect l="l" t="t" r="r" b="b"/>
              <a:pathLst>
                <a:path w="1706637" h="2709333">
                  <a:moveTo>
                    <a:pt x="0" y="0"/>
                  </a:moveTo>
                  <a:lnTo>
                    <a:pt x="1706637" y="0"/>
                  </a:lnTo>
                  <a:lnTo>
                    <a:pt x="1706637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088E922-64D2-4C28-B224-A53605C4C655}"/>
                </a:ext>
              </a:extLst>
            </p:cNvPr>
            <p:cNvSpPr txBox="1"/>
            <p:nvPr/>
          </p:nvSpPr>
          <p:spPr>
            <a:xfrm>
              <a:off x="0" y="-28575"/>
              <a:ext cx="1706637" cy="273790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 dirty="0"/>
            </a:p>
          </p:txBody>
        </p:sp>
      </p:grpSp>
      <p:grpSp>
        <p:nvGrpSpPr>
          <p:cNvPr id="5" name="Group 32">
            <a:extLst>
              <a:ext uri="{FF2B5EF4-FFF2-40B4-BE49-F238E27FC236}">
                <a16:creationId xmlns:a16="http://schemas.microsoft.com/office/drawing/2014/main" id="{32B1776D-F6C5-4638-B136-07F4A762778C}"/>
              </a:ext>
            </a:extLst>
          </p:cNvPr>
          <p:cNvGrpSpPr/>
          <p:nvPr userDrawn="1"/>
        </p:nvGrpSpPr>
        <p:grpSpPr>
          <a:xfrm>
            <a:off x="650407" y="1799787"/>
            <a:ext cx="3274219" cy="3049942"/>
            <a:chOff x="0" y="0"/>
            <a:chExt cx="6548437" cy="6099883"/>
          </a:xfrm>
        </p:grpSpPr>
        <p:sp>
          <p:nvSpPr>
            <p:cNvPr id="6" name="TextBox 33">
              <a:extLst>
                <a:ext uri="{FF2B5EF4-FFF2-40B4-BE49-F238E27FC236}">
                  <a16:creationId xmlns:a16="http://schemas.microsoft.com/office/drawing/2014/main" id="{9137B7E0-8DB0-472B-8228-83115DFAE56C}"/>
                </a:ext>
              </a:extLst>
            </p:cNvPr>
            <p:cNvSpPr txBox="1"/>
            <p:nvPr/>
          </p:nvSpPr>
          <p:spPr>
            <a:xfrm>
              <a:off x="0" y="0"/>
              <a:ext cx="6548437" cy="2829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666" spc="-93" dirty="0" err="1">
                  <a:solidFill>
                    <a:srgbClr val="FFFFFF"/>
                  </a:solidFill>
                </a:rPr>
                <a:t>Página</a:t>
              </a:r>
              <a:r>
                <a:rPr lang="en-US" sz="4666" spc="-93" dirty="0">
                  <a:solidFill>
                    <a:srgbClr val="FFFFFF"/>
                  </a:solidFill>
                </a:rPr>
                <a:t> de </a:t>
              </a:r>
              <a:r>
                <a:rPr lang="en-US" sz="4666" spc="-93" dirty="0" err="1">
                  <a:solidFill>
                    <a:srgbClr val="FFFFFF"/>
                  </a:solidFill>
                </a:rPr>
                <a:t>Recursos</a:t>
              </a:r>
              <a:endParaRPr lang="en-US" sz="4666" spc="-93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4F22BBA8-FFA4-4467-9938-2BA8407FDA1C}"/>
                </a:ext>
              </a:extLst>
            </p:cNvPr>
            <p:cNvSpPr txBox="1"/>
            <p:nvPr/>
          </p:nvSpPr>
          <p:spPr>
            <a:xfrm>
              <a:off x="0" y="3568549"/>
              <a:ext cx="6548437" cy="2531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Use estes recursos de design</a:t>
              </a: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na sua Apresentação.</a:t>
              </a: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Bom design!</a:t>
              </a:r>
            </a:p>
            <a:p>
              <a:pPr>
                <a:lnSpc>
                  <a:spcPts val="1960"/>
                </a:lnSpc>
              </a:pPr>
              <a:endParaRPr lang="en-US" sz="1400">
                <a:solidFill>
                  <a:srgbClr val="FFFFFF"/>
                </a:solidFill>
              </a:endParaRPr>
            </a:p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FFFFFF"/>
                  </a:solidFill>
                </a:rPr>
                <a:t>Exclua esta página antes de apresentar.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90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D32C477-3FE0-434B-B149-B87AB7DDA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85"/>
            <a:ext cx="12191996" cy="68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ED4466D-1E66-438E-9E7A-E2C74EB31C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8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725D5A6-EC10-4F0A-A95D-90259F191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7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ED63050-B747-4492-B5EC-63A636BB2E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4747EB64-ACF0-48C0-87E2-7921CFC93B2F}"/>
              </a:ext>
            </a:extLst>
          </p:cNvPr>
          <p:cNvSpPr/>
          <p:nvPr userDrawn="1"/>
        </p:nvSpPr>
        <p:spPr>
          <a:xfrm>
            <a:off x="10479610" y="494918"/>
            <a:ext cx="1303087" cy="1119568"/>
          </a:xfrm>
          <a:custGeom>
            <a:avLst/>
            <a:gdLst/>
            <a:ahLst/>
            <a:cxnLst/>
            <a:rect l="l" t="t" r="r" b="b"/>
            <a:pathLst>
              <a:path w="1954629" h="1679352">
                <a:moveTo>
                  <a:pt x="0" y="0"/>
                </a:moveTo>
                <a:lnTo>
                  <a:pt x="1954629" y="0"/>
                </a:lnTo>
                <a:lnTo>
                  <a:pt x="1954629" y="1679352"/>
                </a:lnTo>
                <a:lnTo>
                  <a:pt x="0" y="16793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8A42BA4-7879-4E52-9958-A33D6BAA2B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4747EB64-ACF0-48C0-87E2-7921CFC93B2F}"/>
              </a:ext>
            </a:extLst>
          </p:cNvPr>
          <p:cNvSpPr/>
          <p:nvPr userDrawn="1"/>
        </p:nvSpPr>
        <p:spPr>
          <a:xfrm>
            <a:off x="10479610" y="494918"/>
            <a:ext cx="1303087" cy="1119568"/>
          </a:xfrm>
          <a:custGeom>
            <a:avLst/>
            <a:gdLst/>
            <a:ahLst/>
            <a:cxnLst/>
            <a:rect l="l" t="t" r="r" b="b"/>
            <a:pathLst>
              <a:path w="1954629" h="1679352">
                <a:moveTo>
                  <a:pt x="0" y="0"/>
                </a:moveTo>
                <a:lnTo>
                  <a:pt x="1954629" y="0"/>
                </a:lnTo>
                <a:lnTo>
                  <a:pt x="1954629" y="1679352"/>
                </a:lnTo>
                <a:lnTo>
                  <a:pt x="0" y="167935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F5B83A-011D-4005-9C33-DC3E08C36F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12192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571748-83D1-4395-86C2-BEF017935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48DA255F-B6F3-44FA-8EE6-744C92C2FF24}"/>
              </a:ext>
            </a:extLst>
          </p:cNvPr>
          <p:cNvGrpSpPr/>
          <p:nvPr userDrawn="1"/>
        </p:nvGrpSpPr>
        <p:grpSpPr>
          <a:xfrm>
            <a:off x="3899619" y="679665"/>
            <a:ext cx="5145511" cy="5631206"/>
            <a:chOff x="4153619" y="679665"/>
            <a:chExt cx="5145511" cy="5631206"/>
          </a:xfrm>
        </p:grpSpPr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C057FB93-1B4F-4D2D-8A48-20C29F73B754}"/>
                </a:ext>
              </a:extLst>
            </p:cNvPr>
            <p:cNvSpPr/>
            <p:nvPr/>
          </p:nvSpPr>
          <p:spPr>
            <a:xfrm>
              <a:off x="5823617" y="679665"/>
              <a:ext cx="1549400" cy="1331193"/>
            </a:xfrm>
            <a:custGeom>
              <a:avLst/>
              <a:gdLst/>
              <a:ahLst/>
              <a:cxnLst/>
              <a:rect l="l" t="t" r="r" b="b"/>
              <a:pathLst>
                <a:path w="1684835" h="1447554">
                  <a:moveTo>
                    <a:pt x="0" y="0"/>
                  </a:moveTo>
                  <a:lnTo>
                    <a:pt x="1684835" y="0"/>
                  </a:lnTo>
                  <a:lnTo>
                    <a:pt x="1684835" y="1447555"/>
                  </a:lnTo>
                  <a:lnTo>
                    <a:pt x="0" y="1447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D85F4275-F914-4C85-BF63-BC6A285D9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103" y="4553295"/>
              <a:ext cx="1757576" cy="1757576"/>
            </a:xfrm>
            <a:prstGeom prst="rect">
              <a:avLst/>
            </a:prstGeom>
          </p:spPr>
        </p:pic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E2DEAAC8-728E-43F0-80FB-290E743F346C}"/>
                </a:ext>
              </a:extLst>
            </p:cNvPr>
            <p:cNvSpPr txBox="1"/>
            <p:nvPr/>
          </p:nvSpPr>
          <p:spPr>
            <a:xfrm>
              <a:off x="4153619" y="2562918"/>
              <a:ext cx="5145511" cy="892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900" dirty="0">
                  <a:solidFill>
                    <a:srgbClr val="000000"/>
                  </a:solidFill>
                </a:rPr>
                <a:t>Para saber mais sobre os cursos </a:t>
              </a:r>
              <a:r>
                <a:rPr lang="pt-BR" sz="2900" b="1" dirty="0" err="1">
                  <a:solidFill>
                    <a:srgbClr val="0317BB"/>
                  </a:solidFill>
                </a:rPr>
                <a:t>PlanificaSUS</a:t>
              </a:r>
              <a:r>
                <a:rPr lang="pt-BR" sz="2900" dirty="0">
                  <a:solidFill>
                    <a:srgbClr val="000000"/>
                  </a:solidFill>
                </a:rPr>
                <a:t> acesse o portal </a:t>
              </a:r>
              <a:r>
                <a:rPr lang="pt-BR" sz="2900" dirty="0" err="1">
                  <a:solidFill>
                    <a:srgbClr val="000000"/>
                  </a:solidFill>
                </a:rPr>
                <a:t>EaD</a:t>
              </a:r>
              <a:endParaRPr lang="en-US" sz="29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55077F68-040F-4873-ACB9-2645265585CA}"/>
                </a:ext>
              </a:extLst>
            </p:cNvPr>
            <p:cNvGrpSpPr/>
            <p:nvPr/>
          </p:nvGrpSpPr>
          <p:grpSpPr>
            <a:xfrm>
              <a:off x="4153619" y="3699124"/>
              <a:ext cx="5145511" cy="779734"/>
              <a:chOff x="4153619" y="3699124"/>
              <a:chExt cx="5145511" cy="779734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65D52E15-93DE-4381-87A4-450F04E892FD}"/>
                  </a:ext>
                </a:extLst>
              </p:cNvPr>
              <p:cNvGrpSpPr/>
              <p:nvPr/>
            </p:nvGrpSpPr>
            <p:grpSpPr>
              <a:xfrm>
                <a:off x="4153619" y="3699124"/>
                <a:ext cx="5145511" cy="779734"/>
                <a:chOff x="4153619" y="3851524"/>
                <a:chExt cx="5145511" cy="779734"/>
              </a:xfrm>
            </p:grpSpPr>
            <p:sp>
              <p:nvSpPr>
                <p:cNvPr id="31" name="Triângulo isósceles 30">
                  <a:extLst>
                    <a:ext uri="{FF2B5EF4-FFF2-40B4-BE49-F238E27FC236}">
                      <a16:creationId xmlns:a16="http://schemas.microsoft.com/office/drawing/2014/main" id="{01606DD1-FF49-4044-AB80-0FA16ED6C07C}"/>
                    </a:ext>
                  </a:extLst>
                </p:cNvPr>
                <p:cNvSpPr/>
                <p:nvPr/>
              </p:nvSpPr>
              <p:spPr>
                <a:xfrm rot="10800000">
                  <a:off x="6598318" y="4410470"/>
                  <a:ext cx="256114" cy="220788"/>
                </a:xfrm>
                <a:prstGeom prst="triangle">
                  <a:avLst/>
                </a:prstGeom>
                <a:solidFill>
                  <a:srgbClr val="0317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/>
                </a:p>
              </p:txBody>
            </p:sp>
            <p:sp>
              <p:nvSpPr>
                <p:cNvPr id="32" name="AutoShape 10">
                  <a:extLst>
                    <a:ext uri="{FF2B5EF4-FFF2-40B4-BE49-F238E27FC236}">
                      <a16:creationId xmlns:a16="http://schemas.microsoft.com/office/drawing/2014/main" id="{512542FF-F18C-436B-B1D4-79A537FBD0FD}"/>
                    </a:ext>
                  </a:extLst>
                </p:cNvPr>
                <p:cNvSpPr/>
                <p:nvPr/>
              </p:nvSpPr>
              <p:spPr>
                <a:xfrm>
                  <a:off x="4153619" y="3851524"/>
                  <a:ext cx="5145511" cy="589795"/>
                </a:xfrm>
                <a:prstGeom prst="rect">
                  <a:avLst/>
                </a:prstGeom>
                <a:solidFill>
                  <a:srgbClr val="0317BB"/>
                </a:solidFill>
              </p:spPr>
              <p:txBody>
                <a:bodyPr/>
                <a:lstStyle/>
                <a:p>
                  <a:endParaRPr lang="pt-BR" sz="1200" dirty="0"/>
                </a:p>
              </p:txBody>
            </p:sp>
          </p:grp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A7171FBC-3E4B-43D4-8F7B-0E9572DC2135}"/>
                  </a:ext>
                </a:extLst>
              </p:cNvPr>
              <p:cNvSpPr txBox="1"/>
              <p:nvPr/>
            </p:nvSpPr>
            <p:spPr>
              <a:xfrm>
                <a:off x="4153619" y="3701598"/>
                <a:ext cx="514551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pt-BR" sz="3600" b="1" spc="-93" dirty="0">
                    <a:solidFill>
                      <a:schemeClr val="bg1"/>
                    </a:solidFill>
                  </a:rPr>
                  <a:t>proadi.ensinoeinstein.com</a:t>
                </a:r>
                <a:endParaRPr lang="en-US" sz="3600" b="1" spc="-93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4EE23B18-F538-4050-83F7-8AD45B7D93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5316" y="679665"/>
            <a:ext cx="6414804" cy="65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5">
            <a:extLst>
              <a:ext uri="{FF2B5EF4-FFF2-40B4-BE49-F238E27FC236}">
                <a16:creationId xmlns:a16="http://schemas.microsoft.com/office/drawing/2014/main" id="{B57C3D22-B921-4B61-8933-A7C28D6C5320}"/>
              </a:ext>
            </a:extLst>
          </p:cNvPr>
          <p:cNvSpPr/>
          <p:nvPr userDrawn="1"/>
        </p:nvSpPr>
        <p:spPr>
          <a:xfrm>
            <a:off x="685800" y="429103"/>
            <a:ext cx="1123223" cy="965036"/>
          </a:xfrm>
          <a:custGeom>
            <a:avLst/>
            <a:gdLst/>
            <a:ahLst/>
            <a:cxnLst/>
            <a:rect l="l" t="t" r="r" b="b"/>
            <a:pathLst>
              <a:path w="1684835" h="1447554">
                <a:moveTo>
                  <a:pt x="0" y="0"/>
                </a:moveTo>
                <a:lnTo>
                  <a:pt x="1684835" y="0"/>
                </a:lnTo>
                <a:lnTo>
                  <a:pt x="1684835" y="1447555"/>
                </a:lnTo>
                <a:lnTo>
                  <a:pt x="0" y="14475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59E68EA5-7094-4498-8C58-586E6E0F10BA}"/>
              </a:ext>
            </a:extLst>
          </p:cNvPr>
          <p:cNvSpPr/>
          <p:nvPr/>
        </p:nvSpPr>
        <p:spPr>
          <a:xfrm>
            <a:off x="0" y="6578181"/>
            <a:ext cx="12192000" cy="279819"/>
          </a:xfrm>
          <a:prstGeom prst="rect">
            <a:avLst/>
          </a:prstGeom>
          <a:solidFill>
            <a:srgbClr val="0317BB"/>
          </a:solid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7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1.svg"/><Relationship Id="rId21" Type="http://schemas.openxmlformats.org/officeDocument/2006/relationships/image" Target="../media/image39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svg"/><Relationship Id="rId27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9" Type="http://schemas.openxmlformats.org/officeDocument/2006/relationships/image" Target="../media/image100.svg"/><Relationship Id="rId21" Type="http://schemas.openxmlformats.org/officeDocument/2006/relationships/image" Target="../media/image82.svg"/><Relationship Id="rId34" Type="http://schemas.openxmlformats.org/officeDocument/2006/relationships/image" Target="../media/image95.png"/><Relationship Id="rId42" Type="http://schemas.openxmlformats.org/officeDocument/2006/relationships/image" Target="../media/image103.png"/><Relationship Id="rId47" Type="http://schemas.openxmlformats.org/officeDocument/2006/relationships/image" Target="../media/image108.svg"/><Relationship Id="rId50" Type="http://schemas.openxmlformats.org/officeDocument/2006/relationships/image" Target="../media/image111.png"/><Relationship Id="rId55" Type="http://schemas.openxmlformats.org/officeDocument/2006/relationships/image" Target="../media/image116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9" Type="http://schemas.openxmlformats.org/officeDocument/2006/relationships/image" Target="../media/image90.svg"/><Relationship Id="rId11" Type="http://schemas.openxmlformats.org/officeDocument/2006/relationships/image" Target="../media/image72.svg"/><Relationship Id="rId24" Type="http://schemas.openxmlformats.org/officeDocument/2006/relationships/image" Target="../media/image85.png"/><Relationship Id="rId32" Type="http://schemas.openxmlformats.org/officeDocument/2006/relationships/image" Target="../media/image93.png"/><Relationship Id="rId37" Type="http://schemas.openxmlformats.org/officeDocument/2006/relationships/image" Target="../media/image98.svg"/><Relationship Id="rId40" Type="http://schemas.openxmlformats.org/officeDocument/2006/relationships/image" Target="../media/image101.png"/><Relationship Id="rId45" Type="http://schemas.openxmlformats.org/officeDocument/2006/relationships/image" Target="../media/image106.svg"/><Relationship Id="rId53" Type="http://schemas.openxmlformats.org/officeDocument/2006/relationships/image" Target="../media/image114.svg"/><Relationship Id="rId58" Type="http://schemas.openxmlformats.org/officeDocument/2006/relationships/image" Target="../media/image119.png"/><Relationship Id="rId5" Type="http://schemas.openxmlformats.org/officeDocument/2006/relationships/image" Target="../media/image66.svg"/><Relationship Id="rId61" Type="http://schemas.openxmlformats.org/officeDocument/2006/relationships/image" Target="../media/image122.svg"/><Relationship Id="rId19" Type="http://schemas.openxmlformats.org/officeDocument/2006/relationships/image" Target="../media/image80.sv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svg"/><Relationship Id="rId30" Type="http://schemas.openxmlformats.org/officeDocument/2006/relationships/image" Target="../media/image91.png"/><Relationship Id="rId35" Type="http://schemas.openxmlformats.org/officeDocument/2006/relationships/image" Target="../media/image96.svg"/><Relationship Id="rId43" Type="http://schemas.openxmlformats.org/officeDocument/2006/relationships/image" Target="../media/image104.svg"/><Relationship Id="rId48" Type="http://schemas.openxmlformats.org/officeDocument/2006/relationships/image" Target="../media/image109.png"/><Relationship Id="rId56" Type="http://schemas.openxmlformats.org/officeDocument/2006/relationships/image" Target="../media/image117.png"/><Relationship Id="rId8" Type="http://schemas.openxmlformats.org/officeDocument/2006/relationships/image" Target="../media/image69.png"/><Relationship Id="rId51" Type="http://schemas.openxmlformats.org/officeDocument/2006/relationships/image" Target="../media/image112.svg"/><Relationship Id="rId3" Type="http://schemas.openxmlformats.org/officeDocument/2006/relationships/image" Target="../media/image64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5" Type="http://schemas.openxmlformats.org/officeDocument/2006/relationships/image" Target="../media/image86.svg"/><Relationship Id="rId33" Type="http://schemas.openxmlformats.org/officeDocument/2006/relationships/image" Target="../media/image94.svg"/><Relationship Id="rId38" Type="http://schemas.openxmlformats.org/officeDocument/2006/relationships/image" Target="../media/image99.png"/><Relationship Id="rId46" Type="http://schemas.openxmlformats.org/officeDocument/2006/relationships/image" Target="../media/image107.png"/><Relationship Id="rId59" Type="http://schemas.openxmlformats.org/officeDocument/2006/relationships/image" Target="../media/image120.svg"/><Relationship Id="rId20" Type="http://schemas.openxmlformats.org/officeDocument/2006/relationships/image" Target="../media/image81.png"/><Relationship Id="rId41" Type="http://schemas.openxmlformats.org/officeDocument/2006/relationships/image" Target="../media/image102.svg"/><Relationship Id="rId54" Type="http://schemas.openxmlformats.org/officeDocument/2006/relationships/image" Target="../media/image1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5" Type="http://schemas.openxmlformats.org/officeDocument/2006/relationships/image" Target="../media/image76.svg"/><Relationship Id="rId23" Type="http://schemas.openxmlformats.org/officeDocument/2006/relationships/image" Target="../media/image84.svg"/><Relationship Id="rId28" Type="http://schemas.openxmlformats.org/officeDocument/2006/relationships/image" Target="../media/image89.png"/><Relationship Id="rId36" Type="http://schemas.openxmlformats.org/officeDocument/2006/relationships/image" Target="../media/image97.png"/><Relationship Id="rId49" Type="http://schemas.openxmlformats.org/officeDocument/2006/relationships/image" Target="../media/image110.svg"/><Relationship Id="rId57" Type="http://schemas.openxmlformats.org/officeDocument/2006/relationships/image" Target="../media/image118.svg"/><Relationship Id="rId10" Type="http://schemas.openxmlformats.org/officeDocument/2006/relationships/image" Target="../media/image71.png"/><Relationship Id="rId31" Type="http://schemas.openxmlformats.org/officeDocument/2006/relationships/image" Target="../media/image92.svg"/><Relationship Id="rId44" Type="http://schemas.openxmlformats.org/officeDocument/2006/relationships/image" Target="../media/image105.png"/><Relationship Id="rId52" Type="http://schemas.openxmlformats.org/officeDocument/2006/relationships/image" Target="../media/image113.png"/><Relationship Id="rId60" Type="http://schemas.openxmlformats.org/officeDocument/2006/relationships/image" Target="../media/image12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svg"/><Relationship Id="rId18" Type="http://schemas.openxmlformats.org/officeDocument/2006/relationships/image" Target="../media/image139.png"/><Relationship Id="rId26" Type="http://schemas.openxmlformats.org/officeDocument/2006/relationships/image" Target="../media/image147.png"/><Relationship Id="rId39" Type="http://schemas.openxmlformats.org/officeDocument/2006/relationships/image" Target="../media/image160.svg"/><Relationship Id="rId21" Type="http://schemas.openxmlformats.org/officeDocument/2006/relationships/image" Target="../media/image142.svg"/><Relationship Id="rId34" Type="http://schemas.openxmlformats.org/officeDocument/2006/relationships/image" Target="../media/image155.png"/><Relationship Id="rId42" Type="http://schemas.openxmlformats.org/officeDocument/2006/relationships/image" Target="../media/image163.png"/><Relationship Id="rId47" Type="http://schemas.openxmlformats.org/officeDocument/2006/relationships/image" Target="../media/image168.svg"/><Relationship Id="rId50" Type="http://schemas.openxmlformats.org/officeDocument/2006/relationships/image" Target="../media/image171.pn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6" Type="http://schemas.openxmlformats.org/officeDocument/2006/relationships/image" Target="../media/image137.png"/><Relationship Id="rId29" Type="http://schemas.openxmlformats.org/officeDocument/2006/relationships/image" Target="../media/image150.svg"/><Relationship Id="rId11" Type="http://schemas.openxmlformats.org/officeDocument/2006/relationships/image" Target="../media/image132.svg"/><Relationship Id="rId24" Type="http://schemas.openxmlformats.org/officeDocument/2006/relationships/image" Target="../media/image145.png"/><Relationship Id="rId32" Type="http://schemas.openxmlformats.org/officeDocument/2006/relationships/image" Target="../media/image153.png"/><Relationship Id="rId37" Type="http://schemas.openxmlformats.org/officeDocument/2006/relationships/image" Target="../media/image158.svg"/><Relationship Id="rId40" Type="http://schemas.openxmlformats.org/officeDocument/2006/relationships/image" Target="../media/image161.png"/><Relationship Id="rId45" Type="http://schemas.openxmlformats.org/officeDocument/2006/relationships/image" Target="../media/image166.svg"/><Relationship Id="rId5" Type="http://schemas.openxmlformats.org/officeDocument/2006/relationships/image" Target="../media/image126.svg"/><Relationship Id="rId15" Type="http://schemas.openxmlformats.org/officeDocument/2006/relationships/image" Target="../media/image136.svg"/><Relationship Id="rId23" Type="http://schemas.openxmlformats.org/officeDocument/2006/relationships/image" Target="../media/image144.svg"/><Relationship Id="rId28" Type="http://schemas.openxmlformats.org/officeDocument/2006/relationships/image" Target="../media/image149.png"/><Relationship Id="rId36" Type="http://schemas.openxmlformats.org/officeDocument/2006/relationships/image" Target="../media/image157.png"/><Relationship Id="rId49" Type="http://schemas.openxmlformats.org/officeDocument/2006/relationships/image" Target="../media/image170.svg"/><Relationship Id="rId10" Type="http://schemas.openxmlformats.org/officeDocument/2006/relationships/image" Target="../media/image131.png"/><Relationship Id="rId19" Type="http://schemas.openxmlformats.org/officeDocument/2006/relationships/image" Target="../media/image140.svg"/><Relationship Id="rId31" Type="http://schemas.openxmlformats.org/officeDocument/2006/relationships/image" Target="../media/image152.svg"/><Relationship Id="rId44" Type="http://schemas.openxmlformats.org/officeDocument/2006/relationships/image" Target="../media/image16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Relationship Id="rId27" Type="http://schemas.openxmlformats.org/officeDocument/2006/relationships/image" Target="../media/image148.svg"/><Relationship Id="rId30" Type="http://schemas.openxmlformats.org/officeDocument/2006/relationships/image" Target="../media/image151.png"/><Relationship Id="rId35" Type="http://schemas.openxmlformats.org/officeDocument/2006/relationships/image" Target="../media/image156.svg"/><Relationship Id="rId43" Type="http://schemas.openxmlformats.org/officeDocument/2006/relationships/image" Target="../media/image164.svg"/><Relationship Id="rId48" Type="http://schemas.openxmlformats.org/officeDocument/2006/relationships/image" Target="../media/image169.png"/><Relationship Id="rId8" Type="http://schemas.openxmlformats.org/officeDocument/2006/relationships/image" Target="../media/image129.png"/><Relationship Id="rId51" Type="http://schemas.openxmlformats.org/officeDocument/2006/relationships/image" Target="../media/image172.svg"/><Relationship Id="rId3" Type="http://schemas.openxmlformats.org/officeDocument/2006/relationships/image" Target="../media/image124.svg"/><Relationship Id="rId12" Type="http://schemas.openxmlformats.org/officeDocument/2006/relationships/image" Target="../media/image133.png"/><Relationship Id="rId17" Type="http://schemas.openxmlformats.org/officeDocument/2006/relationships/image" Target="../media/image138.svg"/><Relationship Id="rId25" Type="http://schemas.openxmlformats.org/officeDocument/2006/relationships/image" Target="../media/image146.svg"/><Relationship Id="rId33" Type="http://schemas.openxmlformats.org/officeDocument/2006/relationships/image" Target="../media/image154.svg"/><Relationship Id="rId38" Type="http://schemas.openxmlformats.org/officeDocument/2006/relationships/image" Target="../media/image159.png"/><Relationship Id="rId46" Type="http://schemas.openxmlformats.org/officeDocument/2006/relationships/image" Target="../media/image167.png"/><Relationship Id="rId20" Type="http://schemas.openxmlformats.org/officeDocument/2006/relationships/image" Target="../media/image141.png"/><Relationship Id="rId41" Type="http://schemas.openxmlformats.org/officeDocument/2006/relationships/image" Target="../media/image16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svg"/><Relationship Id="rId7" Type="http://schemas.openxmlformats.org/officeDocument/2006/relationships/image" Target="../media/image47.svg"/><Relationship Id="rId12" Type="http://schemas.openxmlformats.org/officeDocument/2006/relationships/image" Target="../media/image4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image" Target="../media/image46.sv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685799" y="1652792"/>
            <a:ext cx="7656690" cy="453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7650" b="1" dirty="0" err="1">
                <a:solidFill>
                  <a:srgbClr val="0317BB"/>
                </a:solidFill>
              </a:rPr>
              <a:t>Avaliação</a:t>
            </a:r>
            <a:r>
              <a:rPr lang="en-US" sz="7650" b="1" dirty="0">
                <a:solidFill>
                  <a:srgbClr val="0317BB"/>
                </a:solidFill>
              </a:rPr>
              <a:t> do </a:t>
            </a:r>
            <a:r>
              <a:rPr lang="en-US" sz="7650" b="1" dirty="0" err="1">
                <a:solidFill>
                  <a:srgbClr val="0317BB"/>
                </a:solidFill>
              </a:rPr>
              <a:t>Ciclo</a:t>
            </a:r>
            <a:r>
              <a:rPr lang="en-US" sz="7650" b="1" dirty="0">
                <a:solidFill>
                  <a:srgbClr val="0317BB"/>
                </a:solidFill>
              </a:rPr>
              <a:t> de Planificação da Atenção à Saúde</a:t>
            </a:r>
            <a:endParaRPr lang="en-US" sz="7666" b="1">
              <a:solidFill>
                <a:srgbClr val="0317BB"/>
              </a:solidFill>
            </a:endParaRPr>
          </a:p>
          <a:p>
            <a:pPr>
              <a:lnSpc>
                <a:spcPts val="9200"/>
              </a:lnSpc>
            </a:pPr>
            <a:r>
              <a:rPr lang="en-US" sz="3200" b="1" dirty="0">
                <a:solidFill>
                  <a:srgbClr val="0317BB"/>
                </a:solidFill>
              </a:rPr>
              <a:t>(</a:t>
            </a:r>
            <a:r>
              <a:rPr lang="en-US" sz="3200" b="1" dirty="0" err="1">
                <a:solidFill>
                  <a:srgbClr val="0317BB"/>
                </a:solidFill>
              </a:rPr>
              <a:t>Âmbito</a:t>
            </a:r>
            <a:r>
              <a:rPr lang="en-US" sz="3200" b="1" dirty="0">
                <a:solidFill>
                  <a:srgbClr val="0317BB"/>
                </a:solidFill>
              </a:rPr>
              <a:t> Central)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66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03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Avaliação</a:t>
            </a:r>
            <a:r>
              <a:rPr lang="en-US" sz="3600" b="1" dirty="0">
                <a:solidFill>
                  <a:srgbClr val="0317BB"/>
                </a:solidFill>
              </a:rPr>
              <a:t> da </a:t>
            </a:r>
            <a:r>
              <a:rPr lang="en-US" sz="3600" b="1" dirty="0" err="1">
                <a:solidFill>
                  <a:srgbClr val="0317BB"/>
                </a:solidFill>
              </a:rPr>
              <a:t>Carteira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Serviços</a:t>
            </a:r>
            <a:r>
              <a:rPr lang="en-US" sz="3600" b="1" dirty="0">
                <a:solidFill>
                  <a:srgbClr val="0317BB"/>
                </a:solidFill>
              </a:rPr>
              <a:t> e da </a:t>
            </a:r>
            <a:r>
              <a:rPr lang="en-US" sz="3600" b="1" dirty="0" err="1">
                <a:solidFill>
                  <a:srgbClr val="0317BB"/>
                </a:solidFill>
              </a:rPr>
              <a:t>Capacidade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Operacional</a:t>
            </a:r>
            <a:r>
              <a:rPr lang="en-US" sz="3600" b="1" dirty="0">
                <a:solidFill>
                  <a:srgbClr val="0317BB"/>
                </a:solidFill>
              </a:rPr>
              <a:t> da AAE</a:t>
            </a:r>
          </a:p>
        </p:txBody>
      </p:sp>
    </p:spTree>
    <p:extLst>
      <p:ext uri="{BB962C8B-B14F-4D97-AF65-F5344CB8AC3E}">
        <p14:creationId xmlns:p14="http://schemas.microsoft.com/office/powerpoint/2010/main" val="119920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193126"/>
            <a:ext cx="12192000" cy="453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04</a:t>
            </a:r>
          </a:p>
          <a:p>
            <a:pPr algn="ctr">
              <a:lnSpc>
                <a:spcPts val="92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Avaliação</a:t>
            </a:r>
            <a:r>
              <a:rPr lang="en-US" sz="3200" b="1" dirty="0">
                <a:solidFill>
                  <a:srgbClr val="0317BB"/>
                </a:solidFill>
              </a:rPr>
              <a:t> dos </a:t>
            </a: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Sanitários</a:t>
            </a:r>
            <a:r>
              <a:rPr lang="en-US" sz="3200" b="1" dirty="0">
                <a:solidFill>
                  <a:srgbClr val="0317BB"/>
                </a:solidFill>
              </a:rPr>
              <a:t> e de </a:t>
            </a:r>
            <a:r>
              <a:rPr lang="en-US" sz="3200" b="1" dirty="0" err="1">
                <a:solidFill>
                  <a:srgbClr val="0317BB"/>
                </a:solidFill>
              </a:rPr>
              <a:t>Processos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definidos</a:t>
            </a:r>
            <a:r>
              <a:rPr lang="en-US" sz="3200" b="1" dirty="0">
                <a:solidFill>
                  <a:srgbClr val="0317BB"/>
                </a:solidFill>
              </a:rPr>
              <a:t> no </a:t>
            </a:r>
            <a:r>
              <a:rPr lang="en-US" sz="3200" b="1" dirty="0" err="1">
                <a:solidFill>
                  <a:srgbClr val="0317BB"/>
                </a:solidFill>
              </a:rPr>
              <a:t>planejamento</a:t>
            </a:r>
            <a:r>
              <a:rPr lang="en-US" sz="3200" b="1" dirty="0">
                <a:solidFill>
                  <a:srgbClr val="0317BB"/>
                </a:solidFill>
              </a:rPr>
              <a:t> do 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  <a:r>
              <a:rPr lang="en-US" sz="3200" b="1" dirty="0">
                <a:solidFill>
                  <a:srgbClr val="0317BB"/>
                </a:solidFill>
              </a:rPr>
              <a:t>, </a:t>
            </a:r>
            <a:r>
              <a:rPr lang="en-US" sz="3200" b="1" dirty="0" err="1">
                <a:solidFill>
                  <a:srgbClr val="0317BB"/>
                </a:solidFill>
              </a:rPr>
              <a:t>considerando</a:t>
            </a:r>
            <a:r>
              <a:rPr lang="en-US" sz="3200" b="1" dirty="0">
                <a:solidFill>
                  <a:srgbClr val="0317BB"/>
                </a:solidFill>
              </a:rPr>
              <a:t> as </a:t>
            </a:r>
            <a:r>
              <a:rPr lang="en-US" sz="3200" b="1" dirty="0" err="1">
                <a:solidFill>
                  <a:srgbClr val="0317BB"/>
                </a:solidFill>
              </a:rPr>
              <a:t>metas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pactuadas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8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218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05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Monitoramento</a:t>
            </a:r>
            <a:r>
              <a:rPr lang="en-US" sz="3600" b="1" dirty="0">
                <a:solidFill>
                  <a:srgbClr val="0317BB"/>
                </a:solidFill>
              </a:rPr>
              <a:t> das </a:t>
            </a:r>
            <a:r>
              <a:rPr lang="en-US" sz="3600" b="1" dirty="0" err="1">
                <a:solidFill>
                  <a:srgbClr val="0317BB"/>
                </a:solidFill>
              </a:rPr>
              <a:t>ações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relacionadas</a:t>
            </a:r>
            <a:r>
              <a:rPr lang="en-US" sz="3600" b="1" dirty="0">
                <a:solidFill>
                  <a:srgbClr val="0317BB"/>
                </a:solidFill>
              </a:rPr>
              <a:t> à </a:t>
            </a:r>
            <a:r>
              <a:rPr lang="en-US" sz="3600" b="1" dirty="0" err="1">
                <a:solidFill>
                  <a:srgbClr val="0317BB"/>
                </a:solidFill>
              </a:rPr>
              <a:t>Segurança</a:t>
            </a:r>
            <a:r>
              <a:rPr lang="en-US" sz="3600" b="1" dirty="0">
                <a:solidFill>
                  <a:srgbClr val="0317BB"/>
                </a:solidFill>
              </a:rPr>
              <a:t> do </a:t>
            </a:r>
            <a:r>
              <a:rPr lang="en-US" sz="3600" b="1" dirty="0" err="1">
                <a:solidFill>
                  <a:srgbClr val="0317BB"/>
                </a:solidFill>
              </a:rPr>
              <a:t>Paciente</a:t>
            </a:r>
            <a:endParaRPr lang="en-US" sz="36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00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52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06 </a:t>
            </a:r>
          </a:p>
          <a:p>
            <a:pPr algn="ctr">
              <a:lnSpc>
                <a:spcPts val="92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Avaliação</a:t>
            </a:r>
            <a:r>
              <a:rPr lang="en-US" sz="3200" b="1" dirty="0">
                <a:solidFill>
                  <a:srgbClr val="0317BB"/>
                </a:solidFill>
              </a:rPr>
              <a:t> dos </a:t>
            </a:r>
            <a:r>
              <a:rPr lang="en-US" sz="3200" b="1" dirty="0" err="1">
                <a:solidFill>
                  <a:srgbClr val="0317BB"/>
                </a:solidFill>
              </a:rPr>
              <a:t>Processos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pactuados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na</a:t>
            </a:r>
            <a:r>
              <a:rPr lang="en-US" sz="3200" b="1" dirty="0">
                <a:solidFill>
                  <a:srgbClr val="0317BB"/>
                </a:solidFill>
              </a:rPr>
              <a:t> APS e AAE no </a:t>
            </a:r>
            <a:r>
              <a:rPr lang="en-US" sz="3200" b="1" dirty="0" err="1">
                <a:solidFill>
                  <a:srgbClr val="0317BB"/>
                </a:solidFill>
              </a:rPr>
              <a:t>Planejamento</a:t>
            </a:r>
            <a:r>
              <a:rPr lang="en-US" sz="3200" b="1" dirty="0">
                <a:solidFill>
                  <a:srgbClr val="0317BB"/>
                </a:solidFill>
              </a:rPr>
              <a:t> do 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  <a:r>
              <a:rPr lang="en-US" sz="3200" b="1" dirty="0">
                <a:solidFill>
                  <a:srgbClr val="0317BB"/>
                </a:solidFill>
              </a:rPr>
              <a:t>, </a:t>
            </a:r>
            <a:r>
              <a:rPr lang="en-US" sz="3200" b="1" dirty="0" err="1">
                <a:solidFill>
                  <a:srgbClr val="0317BB"/>
                </a:solidFill>
              </a:rPr>
              <a:t>considerando</a:t>
            </a:r>
            <a:r>
              <a:rPr lang="en-US" sz="3200" b="1" dirty="0">
                <a:solidFill>
                  <a:srgbClr val="0317BB"/>
                </a:solidFill>
              </a:rPr>
              <a:t> as </a:t>
            </a:r>
            <a:r>
              <a:rPr lang="en-US" sz="3200" b="1" dirty="0" err="1">
                <a:solidFill>
                  <a:srgbClr val="0317BB"/>
                </a:solidFill>
              </a:rPr>
              <a:t>metas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pactuadas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2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795539"/>
              </p:ext>
            </p:extLst>
          </p:nvPr>
        </p:nvGraphicFramePr>
        <p:xfrm>
          <a:off x="777592" y="2279230"/>
          <a:ext cx="10715908" cy="4922863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Como foi o nível de adesão às atividades programadas (</a:t>
                      </a:r>
                      <a:r>
                        <a:rPr lang="pt-BR" sz="1700" dirty="0" err="1">
                          <a:solidFill>
                            <a:srgbClr val="2A2E3A"/>
                          </a:solidFill>
                          <a:latin typeface="+mn-lt"/>
                        </a:rPr>
                        <a:t>pré</a:t>
                      </a: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-tutoria, oficinas, workshops, pós-tutoria e cursos EAD)?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Profissionais estão acessando treinamentos e outros espaços de desenvolvimento relacionados ao problema-foco?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Como está a participação e engajamento nos alinhamentos </a:t>
                      </a:r>
                      <a:r>
                        <a:rPr lang="pt-BR" sz="1700" dirty="0" err="1">
                          <a:solidFill>
                            <a:srgbClr val="2A2E3A"/>
                          </a:solidFill>
                          <a:latin typeface="+mn-lt"/>
                        </a:rPr>
                        <a:t>pré</a:t>
                      </a: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 e pós-tutoria, workshops, oficinas tutoriais e cursos relacionados as temáticas centrais trabalhadas no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 partir do que foi planejado, foram necessárias adaptações? Se sim, quais? E como influenciaram nos resultados dos indicadores pactuados?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foram os principais facilitadores e dificultadores para a execução das atividades? </a:t>
                      </a:r>
                    </a:p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Execução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608740"/>
              </p:ext>
            </p:extLst>
          </p:nvPr>
        </p:nvGraphicFramePr>
        <p:xfrm>
          <a:off x="777592" y="2279230"/>
          <a:ext cx="10715908" cy="2414647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processos apresentam maior conformidade e aderência?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processos apresentam menor conformidade? De que forma eles impactam no problema priorizado?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De que forma os resultados da autoavaliação podem influenciar o planejamento do próximo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Autoavaliação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Macroprocessos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96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160360"/>
              </p:ext>
            </p:extLst>
          </p:nvPr>
        </p:nvGraphicFramePr>
        <p:xfrm>
          <a:off x="777592" y="2279230"/>
          <a:ext cx="10715908" cy="3166843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 capacidade operacional da AAE é adequada para atender às demandas da região?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Os serviços oferecidos estão alinhados com as necessidades prioritárias do território?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88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Considerando a realidade nos diferentes municípios a infraestrutura existente (física e de tecnologia da informação) para a(s) linha(s) de cuidado prioritária é suficiente? Se não, o que falta e poderia ser feito para mitigar esta falta? </a:t>
                      </a:r>
                    </a:p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kern="1200" dirty="0">
                          <a:solidFill>
                            <a:srgbClr val="2A2E3A"/>
                          </a:solidFill>
                          <a:latin typeface="+mn-lt"/>
                          <a:ea typeface="+mn-ea"/>
                          <a:cs typeface="+mn-cs"/>
                        </a:rPr>
                        <a:t>Que ajustes na carteira de serviços são necessários? </a:t>
                      </a:r>
                      <a:endParaRPr lang="en-US" sz="1700" kern="1200" dirty="0">
                        <a:solidFill>
                          <a:srgbClr val="2A2E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8586327" cy="76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Carteira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Serviços</a:t>
            </a:r>
            <a:r>
              <a:rPr lang="en-US" sz="3200" b="1" dirty="0">
                <a:solidFill>
                  <a:srgbClr val="0317BB"/>
                </a:solidFill>
              </a:rPr>
              <a:t> e </a:t>
            </a:r>
            <a:r>
              <a:rPr lang="en-US" sz="3200" b="1" dirty="0" err="1">
                <a:solidFill>
                  <a:srgbClr val="0317BB"/>
                </a:solidFill>
              </a:rPr>
              <a:t>Dimensionamento</a:t>
            </a:r>
            <a:r>
              <a:rPr lang="en-US" sz="3200" b="1" dirty="0">
                <a:solidFill>
                  <a:srgbClr val="0317BB"/>
                </a:solidFill>
              </a:rPr>
              <a:t> da AAE</a:t>
            </a:r>
          </a:p>
        </p:txBody>
      </p:sp>
    </p:spTree>
    <p:extLst>
      <p:ext uri="{BB962C8B-B14F-4D97-AF65-F5344CB8AC3E}">
        <p14:creationId xmlns:p14="http://schemas.microsoft.com/office/powerpoint/2010/main" val="2639200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27745"/>
              </p:ext>
            </p:extLst>
          </p:nvPr>
        </p:nvGraphicFramePr>
        <p:xfrm>
          <a:off x="777592" y="2279230"/>
          <a:ext cx="10715908" cy="3030039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objetivos estratégicos do plano de ação global estão implementados, e quais apresentam desafios?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objetivos estratégicos precisam ser priorizados e quais ações precisam ser realizadas para impactar na qualidade e segurança do paciente?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e como são disseminados os valores, crenças e normas compartilhadas em relação às práticas de qualidade e segurança?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>
                <a:solidFill>
                  <a:srgbClr val="0317BB"/>
                </a:solidFill>
              </a:rPr>
              <a:t>Plano de </a:t>
            </a:r>
            <a:r>
              <a:rPr lang="en-US" sz="3200" b="1" dirty="0" err="1">
                <a:solidFill>
                  <a:srgbClr val="0317BB"/>
                </a:solidFill>
              </a:rPr>
              <a:t>Ação</a:t>
            </a:r>
            <a:r>
              <a:rPr lang="en-US" sz="3200" b="1" dirty="0">
                <a:solidFill>
                  <a:srgbClr val="0317BB"/>
                </a:solidFill>
              </a:rPr>
              <a:t> Global</a:t>
            </a:r>
          </a:p>
        </p:txBody>
      </p:sp>
    </p:spTree>
    <p:extLst>
      <p:ext uri="{BB962C8B-B14F-4D97-AF65-F5344CB8AC3E}">
        <p14:creationId xmlns:p14="http://schemas.microsoft.com/office/powerpoint/2010/main" val="3446270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986250"/>
              </p:ext>
            </p:extLst>
          </p:nvPr>
        </p:nvGraphicFramePr>
        <p:xfrm>
          <a:off x="777592" y="2279230"/>
          <a:ext cx="10715908" cy="5264087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 problema-foco é reconhecido como um problema prioritário em relação a outras demandas pelos gestores estaduais, municipais e profissionais da APS e AAE?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Como foi o desempenho em relação aos indicadores de processo e resultado definidos na fase de planejamento do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Houve alguma pressão externa que pode ter influenciado positivamente ou negativamente os indicadores pactuados?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O quanto as metas dos indicadores pactuados e ações previstas para a fase de operacionalização foram compatíveis com os fluxos de trabalho, sistemas e processos dos municípios e serviços? 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Processo</a:t>
            </a:r>
            <a:r>
              <a:rPr lang="en-US" sz="3200" b="1" dirty="0">
                <a:solidFill>
                  <a:srgbClr val="0317BB"/>
                </a:solidFill>
              </a:rPr>
              <a:t> e </a:t>
            </a: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46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42788"/>
              </p:ext>
            </p:extLst>
          </p:nvPr>
        </p:nvGraphicFramePr>
        <p:xfrm>
          <a:off x="777592" y="2279230"/>
          <a:ext cx="10715908" cy="2401310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Em que medida esses indicadores apontam avanços ou desafios no enfrentamento do problema priorizado?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Há necessidade de revisão dos indicadores e/ou metas para o próximo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Indicadores</a:t>
            </a:r>
            <a:r>
              <a:rPr lang="en-US" sz="3200" b="1" dirty="0">
                <a:solidFill>
                  <a:srgbClr val="0317BB"/>
                </a:solidFill>
              </a:rPr>
              <a:t> de </a:t>
            </a:r>
            <a:r>
              <a:rPr lang="en-US" sz="3200" b="1" dirty="0" err="1">
                <a:solidFill>
                  <a:srgbClr val="0317BB"/>
                </a:solidFill>
              </a:rPr>
              <a:t>Processo</a:t>
            </a:r>
            <a:r>
              <a:rPr lang="en-US" sz="3200" b="1" dirty="0">
                <a:solidFill>
                  <a:srgbClr val="0317BB"/>
                </a:solidFill>
              </a:rPr>
              <a:t> e </a:t>
            </a: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1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77592" y="906314"/>
            <a:ext cx="7603539" cy="163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err="1">
                <a:solidFill>
                  <a:srgbClr val="0317BB"/>
                </a:solidFill>
              </a:rPr>
              <a:t>Ciclo</a:t>
            </a:r>
            <a:r>
              <a:rPr lang="en-US" sz="3200" b="1">
                <a:solidFill>
                  <a:srgbClr val="0317BB"/>
                </a:solidFill>
              </a:rPr>
              <a:t> de Planificação</a:t>
            </a:r>
          </a:p>
          <a:p>
            <a:pPr>
              <a:lnSpc>
                <a:spcPts val="6800"/>
              </a:lnSpc>
            </a:pPr>
            <a:endParaRPr lang="en-US" sz="3200" b="1" dirty="0">
              <a:solidFill>
                <a:srgbClr val="0317BB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6211C4A-5A3A-63A2-ACDF-10E59A7FC747}"/>
              </a:ext>
            </a:extLst>
          </p:cNvPr>
          <p:cNvSpPr/>
          <p:nvPr/>
        </p:nvSpPr>
        <p:spPr>
          <a:xfrm>
            <a:off x="1185425" y="237022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9" y="0"/>
                </a:lnTo>
                <a:lnTo>
                  <a:pt x="918099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429F2639-30F7-CF82-780F-F86D3C7BCF6F}"/>
              </a:ext>
            </a:extLst>
          </p:cNvPr>
          <p:cNvSpPr/>
          <p:nvPr/>
        </p:nvSpPr>
        <p:spPr>
          <a:xfrm>
            <a:off x="2794441" y="2370221"/>
            <a:ext cx="612065" cy="256096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endParaRPr lang="pt-BR" sz="1600" spc="80">
              <a:solidFill>
                <a:srgbClr val="FFFFFF"/>
              </a:solidFill>
              <a:latin typeface="Aileron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2E7F0ADC-F0FF-A16F-6016-124D9DFE5A4B}"/>
              </a:ext>
            </a:extLst>
          </p:cNvPr>
          <p:cNvSpPr/>
          <p:nvPr/>
        </p:nvSpPr>
        <p:spPr>
          <a:xfrm>
            <a:off x="4402036" y="2356600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11C663EA-A794-5E33-FE6A-DADF5F395A4C}"/>
              </a:ext>
            </a:extLst>
          </p:cNvPr>
          <p:cNvSpPr/>
          <p:nvPr/>
        </p:nvSpPr>
        <p:spPr>
          <a:xfrm>
            <a:off x="6009856" y="236387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D8CBA149-3728-AD31-46F1-254CA24BAC75}"/>
              </a:ext>
            </a:extLst>
          </p:cNvPr>
          <p:cNvSpPr/>
          <p:nvPr/>
        </p:nvSpPr>
        <p:spPr>
          <a:xfrm>
            <a:off x="7611326" y="2356600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DBB2FA40-7E09-581A-59A0-8AAED9494D8A}"/>
              </a:ext>
            </a:extLst>
          </p:cNvPr>
          <p:cNvSpPr/>
          <p:nvPr/>
        </p:nvSpPr>
        <p:spPr>
          <a:xfrm>
            <a:off x="9225496" y="2363871"/>
            <a:ext cx="612065" cy="612065"/>
          </a:xfrm>
          <a:custGeom>
            <a:avLst/>
            <a:gdLst/>
            <a:ahLst/>
            <a:cxnLst/>
            <a:rect l="l" t="t" r="r" b="b"/>
            <a:pathLst>
              <a:path w="918098" h="918098">
                <a:moveTo>
                  <a:pt x="0" y="0"/>
                </a:moveTo>
                <a:lnTo>
                  <a:pt x="918098" y="0"/>
                </a:lnTo>
                <a:lnTo>
                  <a:pt x="918098" y="918098"/>
                </a:lnTo>
                <a:lnTo>
                  <a:pt x="0" y="91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08F2BDD3-6339-650D-01B1-EB446B5CC3F2}"/>
              </a:ext>
            </a:extLst>
          </p:cNvPr>
          <p:cNvSpPr/>
          <p:nvPr/>
        </p:nvSpPr>
        <p:spPr>
          <a:xfrm>
            <a:off x="10820616" y="2381596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3"/>
                </a:lnTo>
                <a:lnTo>
                  <a:pt x="0" y="84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id="{CD071CF0-DF1D-E778-C107-EB58069F9ED3}"/>
              </a:ext>
            </a:extLst>
          </p:cNvPr>
          <p:cNvSpPr/>
          <p:nvPr/>
        </p:nvSpPr>
        <p:spPr>
          <a:xfrm>
            <a:off x="1541995" y="2615680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1200"/>
          </a:p>
        </p:txBody>
      </p:sp>
      <p:grpSp>
        <p:nvGrpSpPr>
          <p:cNvPr id="33" name="Group 10">
            <a:extLst>
              <a:ext uri="{FF2B5EF4-FFF2-40B4-BE49-F238E27FC236}">
                <a16:creationId xmlns:a16="http://schemas.microsoft.com/office/drawing/2014/main" id="{F2859E58-485E-5891-ED91-91600FFF0FDE}"/>
              </a:ext>
            </a:extLst>
          </p:cNvPr>
          <p:cNvGrpSpPr/>
          <p:nvPr/>
        </p:nvGrpSpPr>
        <p:grpSpPr>
          <a:xfrm>
            <a:off x="1248625" y="2381365"/>
            <a:ext cx="586740" cy="504613"/>
            <a:chOff x="0" y="0"/>
            <a:chExt cx="1173480" cy="1009226"/>
          </a:xfrm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14ED7590-E1D7-502E-D322-29937C9FC661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239F59C7-C63C-6825-37BE-15690BADC424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M1</a:t>
              </a:r>
            </a:p>
          </p:txBody>
        </p:sp>
      </p:grpSp>
      <p:sp>
        <p:nvSpPr>
          <p:cNvPr id="36" name="Freeform 14">
            <a:extLst>
              <a:ext uri="{FF2B5EF4-FFF2-40B4-BE49-F238E27FC236}">
                <a16:creationId xmlns:a16="http://schemas.microsoft.com/office/drawing/2014/main" id="{F21B4CEB-9814-C525-FFD0-E81463B02A77}"/>
              </a:ext>
            </a:extLst>
          </p:cNvPr>
          <p:cNvSpPr/>
          <p:nvPr/>
        </p:nvSpPr>
        <p:spPr>
          <a:xfrm>
            <a:off x="2856445" y="2381365"/>
            <a:ext cx="586740" cy="504613"/>
          </a:xfrm>
          <a:custGeom>
            <a:avLst/>
            <a:gdLst/>
            <a:ahLst/>
            <a:cxnLst/>
            <a:rect l="l" t="t" r="r" b="b"/>
            <a:pathLst>
              <a:path w="1173480" h="1009226">
                <a:moveTo>
                  <a:pt x="0" y="0"/>
                </a:moveTo>
                <a:lnTo>
                  <a:pt x="1173480" y="0"/>
                </a:lnTo>
                <a:lnTo>
                  <a:pt x="1173480" y="1009226"/>
                </a:lnTo>
                <a:lnTo>
                  <a:pt x="0" y="1009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137" b="-8137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7" name="Group 16">
            <a:extLst>
              <a:ext uri="{FF2B5EF4-FFF2-40B4-BE49-F238E27FC236}">
                <a16:creationId xmlns:a16="http://schemas.microsoft.com/office/drawing/2014/main" id="{846DCCEB-5B65-3E49-D372-D8C893F5C216}"/>
              </a:ext>
            </a:extLst>
          </p:cNvPr>
          <p:cNvGrpSpPr/>
          <p:nvPr/>
        </p:nvGrpSpPr>
        <p:grpSpPr>
          <a:xfrm>
            <a:off x="4464265" y="2381365"/>
            <a:ext cx="586740" cy="504613"/>
            <a:chOff x="0" y="0"/>
            <a:chExt cx="1173480" cy="1009226"/>
          </a:xfrm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C5B06BEA-C9F0-E3B5-D654-85B157A4BCB2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39" name="TextBox 18">
              <a:extLst>
                <a:ext uri="{FF2B5EF4-FFF2-40B4-BE49-F238E27FC236}">
                  <a16:creationId xmlns:a16="http://schemas.microsoft.com/office/drawing/2014/main" id="{597696FD-9ABD-DEEB-F3DE-7938C6767505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M3</a:t>
              </a:r>
            </a:p>
          </p:txBody>
        </p:sp>
      </p:grpSp>
      <p:grpSp>
        <p:nvGrpSpPr>
          <p:cNvPr id="40" name="Group 19">
            <a:extLst>
              <a:ext uri="{FF2B5EF4-FFF2-40B4-BE49-F238E27FC236}">
                <a16:creationId xmlns:a16="http://schemas.microsoft.com/office/drawing/2014/main" id="{7AB976CA-9079-492C-F32B-989AED3C5975}"/>
              </a:ext>
            </a:extLst>
          </p:cNvPr>
          <p:cNvGrpSpPr/>
          <p:nvPr/>
        </p:nvGrpSpPr>
        <p:grpSpPr>
          <a:xfrm>
            <a:off x="6072085" y="2381365"/>
            <a:ext cx="586740" cy="504613"/>
            <a:chOff x="0" y="0"/>
            <a:chExt cx="1173480" cy="1009226"/>
          </a:xfrm>
        </p:grpSpPr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E99754-8C18-C163-0347-B38ED1311BD8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9C1AC55A-EB4B-D9E6-337A-604BC2413556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M4</a:t>
              </a:r>
            </a:p>
          </p:txBody>
        </p:sp>
      </p:grpSp>
      <p:grpSp>
        <p:nvGrpSpPr>
          <p:cNvPr id="43" name="Group 22">
            <a:extLst>
              <a:ext uri="{FF2B5EF4-FFF2-40B4-BE49-F238E27FC236}">
                <a16:creationId xmlns:a16="http://schemas.microsoft.com/office/drawing/2014/main" id="{24E6D9D1-5951-4AC2-2CE9-D1B0A1186D64}"/>
              </a:ext>
            </a:extLst>
          </p:cNvPr>
          <p:cNvGrpSpPr/>
          <p:nvPr/>
        </p:nvGrpSpPr>
        <p:grpSpPr>
          <a:xfrm>
            <a:off x="7679905" y="2381365"/>
            <a:ext cx="586740" cy="504613"/>
            <a:chOff x="0" y="0"/>
            <a:chExt cx="1173480" cy="1009226"/>
          </a:xfrm>
        </p:grpSpPr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22269697-50A3-71D8-D982-9CEABD006509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E9E33ED2-0346-9FEE-D22E-C7E3652B84E2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M5</a:t>
              </a:r>
            </a:p>
          </p:txBody>
        </p:sp>
      </p:grpSp>
      <p:grpSp>
        <p:nvGrpSpPr>
          <p:cNvPr id="46" name="Group 25">
            <a:extLst>
              <a:ext uri="{FF2B5EF4-FFF2-40B4-BE49-F238E27FC236}">
                <a16:creationId xmlns:a16="http://schemas.microsoft.com/office/drawing/2014/main" id="{435980A1-0610-5B6D-640B-2A003FBAE7D8}"/>
              </a:ext>
            </a:extLst>
          </p:cNvPr>
          <p:cNvGrpSpPr/>
          <p:nvPr/>
        </p:nvGrpSpPr>
        <p:grpSpPr>
          <a:xfrm>
            <a:off x="9287725" y="2381365"/>
            <a:ext cx="586740" cy="504613"/>
            <a:chOff x="0" y="0"/>
            <a:chExt cx="1173480" cy="1009226"/>
          </a:xfrm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E2B10F2-A424-FC04-9F3E-37B7B44E4AE1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48" name="TextBox 27">
              <a:extLst>
                <a:ext uri="{FF2B5EF4-FFF2-40B4-BE49-F238E27FC236}">
                  <a16:creationId xmlns:a16="http://schemas.microsoft.com/office/drawing/2014/main" id="{37C343B4-58D9-9A52-AF45-196A64E40389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498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>
                  <a:solidFill>
                    <a:srgbClr val="FFFFFF"/>
                  </a:solidFill>
                  <a:latin typeface="Trebuchet MS"/>
                </a:rPr>
                <a:t>M6</a:t>
              </a:r>
            </a:p>
          </p:txBody>
        </p:sp>
      </p:grpSp>
      <p:grpSp>
        <p:nvGrpSpPr>
          <p:cNvPr id="49" name="Group 28">
            <a:extLst>
              <a:ext uri="{FF2B5EF4-FFF2-40B4-BE49-F238E27FC236}">
                <a16:creationId xmlns:a16="http://schemas.microsoft.com/office/drawing/2014/main" id="{F81C41FB-F6C2-7626-F65A-2C1AF826E05A}"/>
              </a:ext>
            </a:extLst>
          </p:cNvPr>
          <p:cNvGrpSpPr/>
          <p:nvPr/>
        </p:nvGrpSpPr>
        <p:grpSpPr>
          <a:xfrm>
            <a:off x="10895545" y="2406130"/>
            <a:ext cx="586740" cy="416983"/>
            <a:chOff x="0" y="0"/>
            <a:chExt cx="1173480" cy="833966"/>
          </a:xfrm>
        </p:grpSpPr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82DD0622-E536-0BAF-EE55-FD5DD1E62EB6}"/>
                </a:ext>
              </a:extLst>
            </p:cNvPr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B2AA17EF-01B9-076C-D9C9-F82092CD1580}"/>
                </a:ext>
              </a:extLst>
            </p:cNvPr>
            <p:cNvSpPr txBox="1"/>
            <p:nvPr/>
          </p:nvSpPr>
          <p:spPr>
            <a:xfrm>
              <a:off x="266766" y="245534"/>
              <a:ext cx="63995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endParaRPr sz="1200"/>
            </a:p>
          </p:txBody>
        </p:sp>
      </p:grpSp>
      <p:sp>
        <p:nvSpPr>
          <p:cNvPr id="52" name="Freeform 31">
            <a:extLst>
              <a:ext uri="{FF2B5EF4-FFF2-40B4-BE49-F238E27FC236}">
                <a16:creationId xmlns:a16="http://schemas.microsoft.com/office/drawing/2014/main" id="{48E43FE7-0686-F2D8-7940-EC3B196C2F37}"/>
              </a:ext>
            </a:extLst>
          </p:cNvPr>
          <p:cNvSpPr/>
          <p:nvPr/>
        </p:nvSpPr>
        <p:spPr>
          <a:xfrm>
            <a:off x="3534304" y="4356617"/>
            <a:ext cx="4397701" cy="252735"/>
          </a:xfrm>
          <a:custGeom>
            <a:avLst/>
            <a:gdLst/>
            <a:ahLst/>
            <a:cxnLst/>
            <a:rect l="l" t="t" r="r" b="b"/>
            <a:pathLst>
              <a:path w="6596552" h="379102">
                <a:moveTo>
                  <a:pt x="0" y="0"/>
                </a:moveTo>
                <a:lnTo>
                  <a:pt x="6596553" y="0"/>
                </a:lnTo>
                <a:lnTo>
                  <a:pt x="6596553" y="379103"/>
                </a:lnTo>
                <a:lnTo>
                  <a:pt x="0" y="3791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0023" b="-904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3" name="Freeform 32">
            <a:extLst>
              <a:ext uri="{FF2B5EF4-FFF2-40B4-BE49-F238E27FC236}">
                <a16:creationId xmlns:a16="http://schemas.microsoft.com/office/drawing/2014/main" id="{7159A19B-43F5-9B1F-C940-AACFFF8D3736}"/>
              </a:ext>
            </a:extLst>
          </p:cNvPr>
          <p:cNvSpPr/>
          <p:nvPr/>
        </p:nvSpPr>
        <p:spPr>
          <a:xfrm>
            <a:off x="1254640" y="4426459"/>
            <a:ext cx="2082016" cy="132729"/>
          </a:xfrm>
          <a:custGeom>
            <a:avLst/>
            <a:gdLst/>
            <a:ahLst/>
            <a:cxnLst/>
            <a:rect l="l" t="t" r="r" b="b"/>
            <a:pathLst>
              <a:path w="3123024" h="199093">
                <a:moveTo>
                  <a:pt x="0" y="0"/>
                </a:moveTo>
                <a:lnTo>
                  <a:pt x="3123024" y="0"/>
                </a:lnTo>
                <a:lnTo>
                  <a:pt x="3123024" y="199093"/>
                </a:lnTo>
                <a:lnTo>
                  <a:pt x="0" y="1990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4" name="Freeform 33">
            <a:extLst>
              <a:ext uri="{FF2B5EF4-FFF2-40B4-BE49-F238E27FC236}">
                <a16:creationId xmlns:a16="http://schemas.microsoft.com/office/drawing/2014/main" id="{9552BC17-CFAB-6B4E-FE12-86A0DD32DFB2}"/>
              </a:ext>
            </a:extLst>
          </p:cNvPr>
          <p:cNvSpPr/>
          <p:nvPr/>
        </p:nvSpPr>
        <p:spPr>
          <a:xfrm>
            <a:off x="7228657" y="4384790"/>
            <a:ext cx="2059068" cy="131265"/>
          </a:xfrm>
          <a:custGeom>
            <a:avLst/>
            <a:gdLst/>
            <a:ahLst/>
            <a:cxnLst/>
            <a:rect l="l" t="t" r="r" b="b"/>
            <a:pathLst>
              <a:path w="3088602" h="196898">
                <a:moveTo>
                  <a:pt x="0" y="0"/>
                </a:moveTo>
                <a:lnTo>
                  <a:pt x="3088603" y="0"/>
                </a:lnTo>
                <a:lnTo>
                  <a:pt x="3088603" y="196898"/>
                </a:lnTo>
                <a:lnTo>
                  <a:pt x="0" y="1968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5" name="Freeform 34">
            <a:extLst>
              <a:ext uri="{FF2B5EF4-FFF2-40B4-BE49-F238E27FC236}">
                <a16:creationId xmlns:a16="http://schemas.microsoft.com/office/drawing/2014/main" id="{ED4F6924-3ED2-14E9-4B71-5B06EA0329CE}"/>
              </a:ext>
            </a:extLst>
          </p:cNvPr>
          <p:cNvSpPr/>
          <p:nvPr/>
        </p:nvSpPr>
        <p:spPr>
          <a:xfrm>
            <a:off x="9604494" y="4432809"/>
            <a:ext cx="1871777" cy="119326"/>
          </a:xfrm>
          <a:custGeom>
            <a:avLst/>
            <a:gdLst/>
            <a:ahLst/>
            <a:cxnLst/>
            <a:rect l="l" t="t" r="r" b="b"/>
            <a:pathLst>
              <a:path w="2807665" h="178989">
                <a:moveTo>
                  <a:pt x="0" y="0"/>
                </a:moveTo>
                <a:lnTo>
                  <a:pt x="2807665" y="0"/>
                </a:lnTo>
                <a:lnTo>
                  <a:pt x="2807665" y="178989"/>
                </a:lnTo>
                <a:lnTo>
                  <a:pt x="0" y="178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6" name="Freeform 38">
            <a:extLst>
              <a:ext uri="{FF2B5EF4-FFF2-40B4-BE49-F238E27FC236}">
                <a16:creationId xmlns:a16="http://schemas.microsoft.com/office/drawing/2014/main" id="{A2EEB525-D000-5F88-198C-62B11A08B415}"/>
              </a:ext>
            </a:extLst>
          </p:cNvPr>
          <p:cNvSpPr/>
          <p:nvPr/>
        </p:nvSpPr>
        <p:spPr>
          <a:xfrm>
            <a:off x="10982447" y="2505193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57" name="Group 39">
            <a:extLst>
              <a:ext uri="{FF2B5EF4-FFF2-40B4-BE49-F238E27FC236}">
                <a16:creationId xmlns:a16="http://schemas.microsoft.com/office/drawing/2014/main" id="{CE90ABC4-079B-FD05-5738-123DB564B736}"/>
              </a:ext>
            </a:extLst>
          </p:cNvPr>
          <p:cNvGrpSpPr/>
          <p:nvPr/>
        </p:nvGrpSpPr>
        <p:grpSpPr>
          <a:xfrm>
            <a:off x="1254641" y="4647452"/>
            <a:ext cx="1895175" cy="264548"/>
            <a:chOff x="0" y="0"/>
            <a:chExt cx="3790350" cy="529095"/>
          </a:xfrm>
        </p:grpSpPr>
        <p:grpSp>
          <p:nvGrpSpPr>
            <p:cNvPr id="58" name="Group 40">
              <a:extLst>
                <a:ext uri="{FF2B5EF4-FFF2-40B4-BE49-F238E27FC236}">
                  <a16:creationId xmlns:a16="http://schemas.microsoft.com/office/drawing/2014/main" id="{882B3C1F-38F4-240D-20D8-5436C4BC4514}"/>
                </a:ext>
              </a:extLst>
            </p:cNvPr>
            <p:cNvGrpSpPr/>
            <p:nvPr/>
          </p:nvGrpSpPr>
          <p:grpSpPr>
            <a:xfrm>
              <a:off x="0" y="0"/>
              <a:ext cx="3790350" cy="529095"/>
              <a:chOff x="0" y="0"/>
              <a:chExt cx="748711" cy="104513"/>
            </a:xfrm>
          </p:grpSpPr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4D350D26-8514-3B5A-9208-F44584B8ADB9}"/>
                  </a:ext>
                </a:extLst>
              </p:cNvPr>
              <p:cNvSpPr/>
              <p:nvPr/>
            </p:nvSpPr>
            <p:spPr>
              <a:xfrm>
                <a:off x="0" y="0"/>
                <a:ext cx="748711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748711" h="104513">
                    <a:moveTo>
                      <a:pt x="0" y="0"/>
                    </a:moveTo>
                    <a:lnTo>
                      <a:pt x="748711" y="0"/>
                    </a:lnTo>
                    <a:lnTo>
                      <a:pt x="748711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61" name="TextBox 42">
                <a:extLst>
                  <a:ext uri="{FF2B5EF4-FFF2-40B4-BE49-F238E27FC236}">
                    <a16:creationId xmlns:a16="http://schemas.microsoft.com/office/drawing/2014/main" id="{5E317B79-8204-52EE-2883-0637E1079B3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48711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59" name="TextBox 43">
              <a:extLst>
                <a:ext uri="{FF2B5EF4-FFF2-40B4-BE49-F238E27FC236}">
                  <a16:creationId xmlns:a16="http://schemas.microsoft.com/office/drawing/2014/main" id="{8E2C2773-5989-8CDD-C685-52A09496BC9C}"/>
                </a:ext>
              </a:extLst>
            </p:cNvPr>
            <p:cNvSpPr txBox="1"/>
            <p:nvPr/>
          </p:nvSpPr>
          <p:spPr>
            <a:xfrm>
              <a:off x="0" y="47802"/>
              <a:ext cx="3790350" cy="405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Planejamento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[1m]</a:t>
              </a:r>
            </a:p>
          </p:txBody>
        </p:sp>
      </p:grpSp>
      <p:grpSp>
        <p:nvGrpSpPr>
          <p:cNvPr id="62" name="Group 44">
            <a:extLst>
              <a:ext uri="{FF2B5EF4-FFF2-40B4-BE49-F238E27FC236}">
                <a16:creationId xmlns:a16="http://schemas.microsoft.com/office/drawing/2014/main" id="{A25D2AC6-D2E9-4D0F-1EF7-CB7F90F6F94D}"/>
              </a:ext>
            </a:extLst>
          </p:cNvPr>
          <p:cNvGrpSpPr/>
          <p:nvPr/>
        </p:nvGrpSpPr>
        <p:grpSpPr>
          <a:xfrm>
            <a:off x="2090319" y="3099209"/>
            <a:ext cx="747987" cy="747987"/>
            <a:chOff x="0" y="0"/>
            <a:chExt cx="1495974" cy="1495974"/>
          </a:xfrm>
        </p:grpSpPr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C96E914-5AE9-CE24-8D45-5C58F9781914}"/>
                </a:ext>
              </a:extLst>
            </p:cNvPr>
            <p:cNvSpPr/>
            <p:nvPr/>
          </p:nvSpPr>
          <p:spPr>
            <a:xfrm>
              <a:off x="0" y="0"/>
              <a:ext cx="1495974" cy="1495974"/>
            </a:xfrm>
            <a:custGeom>
              <a:avLst/>
              <a:gdLst/>
              <a:ahLst/>
              <a:cxnLst/>
              <a:rect l="l" t="t" r="r" b="b"/>
              <a:pathLst>
                <a:path w="1495974" h="1495974">
                  <a:moveTo>
                    <a:pt x="0" y="0"/>
                  </a:moveTo>
                  <a:lnTo>
                    <a:pt x="1495974" y="0"/>
                  </a:lnTo>
                  <a:lnTo>
                    <a:pt x="1495974" y="1495974"/>
                  </a:lnTo>
                  <a:lnTo>
                    <a:pt x="0" y="1495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4" name="TextBox 46">
              <a:extLst>
                <a:ext uri="{FF2B5EF4-FFF2-40B4-BE49-F238E27FC236}">
                  <a16:creationId xmlns:a16="http://schemas.microsoft.com/office/drawing/2014/main" id="{C9623867-48F7-ACAE-8681-1CE753D4EC9C}"/>
                </a:ext>
              </a:extLst>
            </p:cNvPr>
            <p:cNvSpPr txBox="1"/>
            <p:nvPr/>
          </p:nvSpPr>
          <p:spPr>
            <a:xfrm>
              <a:off x="917468" y="216836"/>
              <a:ext cx="395378" cy="308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3"/>
                </a:lnSpc>
              </a:pPr>
              <a:r>
                <a:rPr lang="en-US" sz="862" spc="43">
                  <a:solidFill>
                    <a:srgbClr val="FFFFFF"/>
                  </a:solidFill>
                  <a:latin typeface="Aileron Bold"/>
                </a:rPr>
                <a:t>P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F46E104A-CB37-D580-35C4-EDBDC207D86E}"/>
              </a:ext>
            </a:extLst>
          </p:cNvPr>
          <p:cNvGrpSpPr/>
          <p:nvPr/>
        </p:nvGrpSpPr>
        <p:grpSpPr>
          <a:xfrm>
            <a:off x="5649681" y="3099209"/>
            <a:ext cx="728396" cy="728396"/>
            <a:chOff x="0" y="0"/>
            <a:chExt cx="1456793" cy="1456793"/>
          </a:xfrm>
        </p:grpSpPr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23CC4ECE-9177-930E-C5D9-112B20451D5E}"/>
                </a:ext>
              </a:extLst>
            </p:cNvPr>
            <p:cNvSpPr/>
            <p:nvPr/>
          </p:nvSpPr>
          <p:spPr>
            <a:xfrm>
              <a:off x="0" y="0"/>
              <a:ext cx="1456793" cy="1456793"/>
            </a:xfrm>
            <a:custGeom>
              <a:avLst/>
              <a:gdLst/>
              <a:ahLst/>
              <a:cxnLst/>
              <a:rect l="l" t="t" r="r" b="b"/>
              <a:pathLst>
                <a:path w="1456793" h="1456793">
                  <a:moveTo>
                    <a:pt x="0" y="0"/>
                  </a:moveTo>
                  <a:lnTo>
                    <a:pt x="1456793" y="0"/>
                  </a:lnTo>
                  <a:lnTo>
                    <a:pt x="1456793" y="1456793"/>
                  </a:lnTo>
                  <a:lnTo>
                    <a:pt x="0" y="145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67" name="TextBox 49">
              <a:extLst>
                <a:ext uri="{FF2B5EF4-FFF2-40B4-BE49-F238E27FC236}">
                  <a16:creationId xmlns:a16="http://schemas.microsoft.com/office/drawing/2014/main" id="{017B31EC-B9A6-46A3-F776-0DE79113786C}"/>
                </a:ext>
              </a:extLst>
            </p:cNvPr>
            <p:cNvSpPr txBox="1"/>
            <p:nvPr/>
          </p:nvSpPr>
          <p:spPr>
            <a:xfrm>
              <a:off x="884411" y="919253"/>
              <a:ext cx="385022" cy="306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"/>
                </a:lnSpc>
              </a:pPr>
              <a:r>
                <a:rPr lang="en-US" sz="839" spc="41">
                  <a:solidFill>
                    <a:srgbClr val="FFFFFF"/>
                  </a:solidFill>
                  <a:latin typeface="Aileron Bold"/>
                </a:rPr>
                <a:t>D</a:t>
              </a:r>
            </a:p>
          </p:txBody>
        </p:sp>
      </p:grpSp>
      <p:grpSp>
        <p:nvGrpSpPr>
          <p:cNvPr id="68" name="Group 50">
            <a:extLst>
              <a:ext uri="{FF2B5EF4-FFF2-40B4-BE49-F238E27FC236}">
                <a16:creationId xmlns:a16="http://schemas.microsoft.com/office/drawing/2014/main" id="{2EA49E50-C019-3EC4-7528-DCB53A72ED9E}"/>
              </a:ext>
            </a:extLst>
          </p:cNvPr>
          <p:cNvGrpSpPr/>
          <p:nvPr/>
        </p:nvGrpSpPr>
        <p:grpSpPr>
          <a:xfrm>
            <a:off x="8563186" y="3140221"/>
            <a:ext cx="708806" cy="708806"/>
            <a:chOff x="0" y="0"/>
            <a:chExt cx="1417611" cy="1417611"/>
          </a:xfrm>
        </p:grpSpPr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8D45B443-1950-3791-1B94-3DE18567DC5D}"/>
                </a:ext>
              </a:extLst>
            </p:cNvPr>
            <p:cNvSpPr/>
            <p:nvPr/>
          </p:nvSpPr>
          <p:spPr>
            <a:xfrm>
              <a:off x="0" y="0"/>
              <a:ext cx="1417611" cy="1417611"/>
            </a:xfrm>
            <a:custGeom>
              <a:avLst/>
              <a:gdLst/>
              <a:ahLst/>
              <a:cxnLst/>
              <a:rect l="l" t="t" r="r" b="b"/>
              <a:pathLst>
                <a:path w="1417611" h="1417611">
                  <a:moveTo>
                    <a:pt x="0" y="0"/>
                  </a:moveTo>
                  <a:lnTo>
                    <a:pt x="1417611" y="0"/>
                  </a:lnTo>
                  <a:lnTo>
                    <a:pt x="1417611" y="1417611"/>
                  </a:lnTo>
                  <a:lnTo>
                    <a:pt x="0" y="141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0" name="TextBox 52">
              <a:extLst>
                <a:ext uri="{FF2B5EF4-FFF2-40B4-BE49-F238E27FC236}">
                  <a16:creationId xmlns:a16="http://schemas.microsoft.com/office/drawing/2014/main" id="{FF41D492-60EB-3BFE-8130-B56EE718004D}"/>
                </a:ext>
              </a:extLst>
            </p:cNvPr>
            <p:cNvSpPr txBox="1"/>
            <p:nvPr/>
          </p:nvSpPr>
          <p:spPr>
            <a:xfrm>
              <a:off x="157324" y="855683"/>
              <a:ext cx="374666" cy="286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5"/>
                </a:lnSpc>
              </a:pPr>
              <a:r>
                <a:rPr lang="en-US" sz="817" spc="41">
                  <a:solidFill>
                    <a:srgbClr val="FFFFFF"/>
                  </a:solidFill>
                  <a:latin typeface="Aileron Bold"/>
                </a:rPr>
                <a:t>S</a:t>
              </a:r>
            </a:p>
          </p:txBody>
        </p:sp>
      </p:grpSp>
      <p:grpSp>
        <p:nvGrpSpPr>
          <p:cNvPr id="71" name="Group 53">
            <a:extLst>
              <a:ext uri="{FF2B5EF4-FFF2-40B4-BE49-F238E27FC236}">
                <a16:creationId xmlns:a16="http://schemas.microsoft.com/office/drawing/2014/main" id="{64D73022-2C51-321A-C585-B3A7029D7BCA}"/>
              </a:ext>
            </a:extLst>
          </p:cNvPr>
          <p:cNvGrpSpPr/>
          <p:nvPr/>
        </p:nvGrpSpPr>
        <p:grpSpPr>
          <a:xfrm>
            <a:off x="10295062" y="3140221"/>
            <a:ext cx="687385" cy="687385"/>
            <a:chOff x="0" y="0"/>
            <a:chExt cx="1374771" cy="1374771"/>
          </a:xfrm>
        </p:grpSpPr>
        <p:sp>
          <p:nvSpPr>
            <p:cNvPr id="72" name="Freeform 54">
              <a:extLst>
                <a:ext uri="{FF2B5EF4-FFF2-40B4-BE49-F238E27FC236}">
                  <a16:creationId xmlns:a16="http://schemas.microsoft.com/office/drawing/2014/main" id="{CB6E8B9F-6193-93B5-71F3-F693D00EB2DA}"/>
                </a:ext>
              </a:extLst>
            </p:cNvPr>
            <p:cNvSpPr/>
            <p:nvPr/>
          </p:nvSpPr>
          <p:spPr>
            <a:xfrm>
              <a:off x="0" y="0"/>
              <a:ext cx="1374771" cy="1374771"/>
            </a:xfrm>
            <a:custGeom>
              <a:avLst/>
              <a:gdLst/>
              <a:ahLst/>
              <a:cxnLst/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1374771" y="0"/>
                  </a:lnTo>
                  <a:lnTo>
                    <a:pt x="1374771" y="1374771"/>
                  </a:lnTo>
                  <a:lnTo>
                    <a:pt x="0" y="137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73" name="TextBox 55">
              <a:extLst>
                <a:ext uri="{FF2B5EF4-FFF2-40B4-BE49-F238E27FC236}">
                  <a16:creationId xmlns:a16="http://schemas.microsoft.com/office/drawing/2014/main" id="{C2E8E9E6-75E3-8323-2733-4F20377175B6}"/>
                </a:ext>
              </a:extLst>
            </p:cNvPr>
            <p:cNvSpPr txBox="1"/>
            <p:nvPr/>
          </p:nvSpPr>
          <p:spPr>
            <a:xfrm>
              <a:off x="172104" y="177492"/>
              <a:ext cx="363344" cy="28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8"/>
                </a:lnSpc>
              </a:pPr>
              <a:r>
                <a:rPr lang="en-US" sz="792" spc="39">
                  <a:solidFill>
                    <a:srgbClr val="FFFFFF"/>
                  </a:solidFill>
                  <a:latin typeface="Aileron Bold"/>
                </a:rPr>
                <a:t>A</a:t>
              </a:r>
            </a:p>
          </p:txBody>
        </p:sp>
      </p:grpSp>
      <p:grpSp>
        <p:nvGrpSpPr>
          <p:cNvPr id="74" name="Group 56">
            <a:extLst>
              <a:ext uri="{FF2B5EF4-FFF2-40B4-BE49-F238E27FC236}">
                <a16:creationId xmlns:a16="http://schemas.microsoft.com/office/drawing/2014/main" id="{4173A99F-8AFF-0AA0-8900-ED2122DDA657}"/>
              </a:ext>
            </a:extLst>
          </p:cNvPr>
          <p:cNvGrpSpPr/>
          <p:nvPr/>
        </p:nvGrpSpPr>
        <p:grpSpPr>
          <a:xfrm>
            <a:off x="3149815" y="4902476"/>
            <a:ext cx="6152945" cy="314823"/>
            <a:chOff x="0" y="0"/>
            <a:chExt cx="13151262" cy="529095"/>
          </a:xfrm>
        </p:grpSpPr>
        <p:grpSp>
          <p:nvGrpSpPr>
            <p:cNvPr id="75" name="Group 57">
              <a:extLst>
                <a:ext uri="{FF2B5EF4-FFF2-40B4-BE49-F238E27FC236}">
                  <a16:creationId xmlns:a16="http://schemas.microsoft.com/office/drawing/2014/main" id="{5F2C7C0E-D15B-8A76-8BF5-BAC27B36B0D3}"/>
                </a:ext>
              </a:extLst>
            </p:cNvPr>
            <p:cNvGrpSpPr/>
            <p:nvPr/>
          </p:nvGrpSpPr>
          <p:grpSpPr>
            <a:xfrm>
              <a:off x="0" y="0"/>
              <a:ext cx="13151262" cy="529095"/>
              <a:chOff x="0" y="0"/>
              <a:chExt cx="2597780" cy="104513"/>
            </a:xfrm>
          </p:grpSpPr>
          <p:sp>
            <p:nvSpPr>
              <p:cNvPr id="77" name="Freeform 58">
                <a:extLst>
                  <a:ext uri="{FF2B5EF4-FFF2-40B4-BE49-F238E27FC236}">
                    <a16:creationId xmlns:a16="http://schemas.microsoft.com/office/drawing/2014/main" id="{BD480B45-4319-7973-A031-C788D3EB60E6}"/>
                  </a:ext>
                </a:extLst>
              </p:cNvPr>
              <p:cNvSpPr/>
              <p:nvPr/>
            </p:nvSpPr>
            <p:spPr>
              <a:xfrm>
                <a:off x="0" y="0"/>
                <a:ext cx="2597780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2597780" h="104513">
                    <a:moveTo>
                      <a:pt x="0" y="0"/>
                    </a:moveTo>
                    <a:lnTo>
                      <a:pt x="2597780" y="0"/>
                    </a:lnTo>
                    <a:lnTo>
                      <a:pt x="2597780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78" name="TextBox 59">
                <a:extLst>
                  <a:ext uri="{FF2B5EF4-FFF2-40B4-BE49-F238E27FC236}">
                    <a16:creationId xmlns:a16="http://schemas.microsoft.com/office/drawing/2014/main" id="{C6CEFC88-70EA-014B-27BB-35E79FEE678D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597780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76" name="TextBox 60">
              <a:extLst>
                <a:ext uri="{FF2B5EF4-FFF2-40B4-BE49-F238E27FC236}">
                  <a16:creationId xmlns:a16="http://schemas.microsoft.com/office/drawing/2014/main" id="{E176DB9B-BAF9-C659-88EC-E22AB00E3FEB}"/>
                </a:ext>
              </a:extLst>
            </p:cNvPr>
            <p:cNvSpPr txBox="1"/>
            <p:nvPr/>
          </p:nvSpPr>
          <p:spPr>
            <a:xfrm>
              <a:off x="11206" y="47802"/>
              <a:ext cx="13140056" cy="340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Operacionalização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[4m]</a:t>
              </a:r>
            </a:p>
          </p:txBody>
        </p:sp>
      </p:grpSp>
      <p:grpSp>
        <p:nvGrpSpPr>
          <p:cNvPr id="79" name="Group 61">
            <a:extLst>
              <a:ext uri="{FF2B5EF4-FFF2-40B4-BE49-F238E27FC236}">
                <a16:creationId xmlns:a16="http://schemas.microsoft.com/office/drawing/2014/main" id="{CB04FBFD-3FA9-A93A-0CD4-D237D440C9FE}"/>
              </a:ext>
            </a:extLst>
          </p:cNvPr>
          <p:cNvGrpSpPr/>
          <p:nvPr/>
        </p:nvGrpSpPr>
        <p:grpSpPr>
          <a:xfrm>
            <a:off x="3149816" y="5258049"/>
            <a:ext cx="8326456" cy="264548"/>
            <a:chOff x="0" y="0"/>
            <a:chExt cx="16652912" cy="529095"/>
          </a:xfrm>
        </p:grpSpPr>
        <p:grpSp>
          <p:nvGrpSpPr>
            <p:cNvPr id="80" name="Group 62">
              <a:extLst>
                <a:ext uri="{FF2B5EF4-FFF2-40B4-BE49-F238E27FC236}">
                  <a16:creationId xmlns:a16="http://schemas.microsoft.com/office/drawing/2014/main" id="{B22C78F9-1423-C65B-404D-56D663D171BB}"/>
                </a:ext>
              </a:extLst>
            </p:cNvPr>
            <p:cNvGrpSpPr/>
            <p:nvPr/>
          </p:nvGrpSpPr>
          <p:grpSpPr>
            <a:xfrm>
              <a:off x="0" y="0"/>
              <a:ext cx="16652910" cy="529095"/>
              <a:chOff x="0" y="0"/>
              <a:chExt cx="3289464" cy="104513"/>
            </a:xfrm>
          </p:grpSpPr>
          <p:sp>
            <p:nvSpPr>
              <p:cNvPr id="82" name="Freeform 63">
                <a:extLst>
                  <a:ext uri="{FF2B5EF4-FFF2-40B4-BE49-F238E27FC236}">
                    <a16:creationId xmlns:a16="http://schemas.microsoft.com/office/drawing/2014/main" id="{D2BF051B-E57A-57B5-3190-0DFF6D7766C8}"/>
                  </a:ext>
                </a:extLst>
              </p:cNvPr>
              <p:cNvSpPr/>
              <p:nvPr/>
            </p:nvSpPr>
            <p:spPr>
              <a:xfrm>
                <a:off x="0" y="0"/>
                <a:ext cx="3289464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3289464" h="104513">
                    <a:moveTo>
                      <a:pt x="0" y="0"/>
                    </a:moveTo>
                    <a:lnTo>
                      <a:pt x="3289464" y="0"/>
                    </a:lnTo>
                    <a:lnTo>
                      <a:pt x="3289464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83" name="TextBox 64">
                <a:extLst>
                  <a:ext uri="{FF2B5EF4-FFF2-40B4-BE49-F238E27FC236}">
                    <a16:creationId xmlns:a16="http://schemas.microsoft.com/office/drawing/2014/main" id="{D85CC32F-5DEA-CEAD-A386-6CF93B9AA4D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3289464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81" name="TextBox 65">
              <a:extLst>
                <a:ext uri="{FF2B5EF4-FFF2-40B4-BE49-F238E27FC236}">
                  <a16:creationId xmlns:a16="http://schemas.microsoft.com/office/drawing/2014/main" id="{C2A28826-1C76-BD43-66D5-48B9172C8F04}"/>
                </a:ext>
              </a:extLst>
            </p:cNvPr>
            <p:cNvSpPr txBox="1"/>
            <p:nvPr/>
          </p:nvSpPr>
          <p:spPr>
            <a:xfrm>
              <a:off x="45324" y="47802"/>
              <a:ext cx="16607588" cy="405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Monitoramento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[5m]</a:t>
              </a:r>
            </a:p>
          </p:txBody>
        </p:sp>
      </p:grpSp>
      <p:grpSp>
        <p:nvGrpSpPr>
          <p:cNvPr id="84" name="Group 66">
            <a:extLst>
              <a:ext uri="{FF2B5EF4-FFF2-40B4-BE49-F238E27FC236}">
                <a16:creationId xmlns:a16="http://schemas.microsoft.com/office/drawing/2014/main" id="{69531422-933F-5AB5-60A6-8B66CBDA6FEB}"/>
              </a:ext>
            </a:extLst>
          </p:cNvPr>
          <p:cNvGrpSpPr/>
          <p:nvPr/>
        </p:nvGrpSpPr>
        <p:grpSpPr>
          <a:xfrm>
            <a:off x="9725446" y="5563347"/>
            <a:ext cx="1750825" cy="264548"/>
            <a:chOff x="0" y="0"/>
            <a:chExt cx="3501649" cy="529095"/>
          </a:xfrm>
        </p:grpSpPr>
        <p:grpSp>
          <p:nvGrpSpPr>
            <p:cNvPr id="85" name="Group 67">
              <a:extLst>
                <a:ext uri="{FF2B5EF4-FFF2-40B4-BE49-F238E27FC236}">
                  <a16:creationId xmlns:a16="http://schemas.microsoft.com/office/drawing/2014/main" id="{B7688DD0-E4B0-D06A-1640-524F6CE2A9E6}"/>
                </a:ext>
              </a:extLst>
            </p:cNvPr>
            <p:cNvGrpSpPr/>
            <p:nvPr/>
          </p:nvGrpSpPr>
          <p:grpSpPr>
            <a:xfrm>
              <a:off x="0" y="0"/>
              <a:ext cx="3501649" cy="529095"/>
              <a:chOff x="0" y="0"/>
              <a:chExt cx="691684" cy="104513"/>
            </a:xfrm>
          </p:grpSpPr>
          <p:sp>
            <p:nvSpPr>
              <p:cNvPr id="87" name="Freeform 68">
                <a:extLst>
                  <a:ext uri="{FF2B5EF4-FFF2-40B4-BE49-F238E27FC236}">
                    <a16:creationId xmlns:a16="http://schemas.microsoft.com/office/drawing/2014/main" id="{36EBF7D4-C55B-A9D3-CAC7-045AD13CA908}"/>
                  </a:ext>
                </a:extLst>
              </p:cNvPr>
              <p:cNvSpPr/>
              <p:nvPr/>
            </p:nvSpPr>
            <p:spPr>
              <a:xfrm>
                <a:off x="0" y="0"/>
                <a:ext cx="691684" cy="104513"/>
              </a:xfrm>
              <a:custGeom>
                <a:avLst/>
                <a:gdLst/>
                <a:ahLst/>
                <a:cxnLst/>
                <a:rect l="l" t="t" r="r" b="b"/>
                <a:pathLst>
                  <a:path w="691684" h="104513">
                    <a:moveTo>
                      <a:pt x="0" y="0"/>
                    </a:moveTo>
                    <a:lnTo>
                      <a:pt x="691684" y="0"/>
                    </a:lnTo>
                    <a:lnTo>
                      <a:pt x="691684" y="104513"/>
                    </a:lnTo>
                    <a:lnTo>
                      <a:pt x="0" y="104513"/>
                    </a:lnTo>
                    <a:close/>
                  </a:path>
                </a:pathLst>
              </a:custGeom>
              <a:solidFill>
                <a:srgbClr val="CEC8BF"/>
              </a:solidFill>
            </p:spPr>
            <p:txBody>
              <a:bodyPr/>
              <a:lstStyle/>
              <a:p>
                <a:endParaRPr lang="pt-BR" sz="1200"/>
              </a:p>
            </p:txBody>
          </p:sp>
          <p:sp>
            <p:nvSpPr>
              <p:cNvPr id="88" name="TextBox 69">
                <a:extLst>
                  <a:ext uri="{FF2B5EF4-FFF2-40B4-BE49-F238E27FC236}">
                    <a16:creationId xmlns:a16="http://schemas.microsoft.com/office/drawing/2014/main" id="{FA366812-497E-1E92-3387-5F3EF4E24B0D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91684" cy="16166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99"/>
                  </a:lnSpc>
                </a:pPr>
                <a:endParaRPr sz="1200"/>
              </a:p>
            </p:txBody>
          </p:sp>
        </p:grpSp>
        <p:sp>
          <p:nvSpPr>
            <p:cNvPr id="86" name="TextBox 70">
              <a:extLst>
                <a:ext uri="{FF2B5EF4-FFF2-40B4-BE49-F238E27FC236}">
                  <a16:creationId xmlns:a16="http://schemas.microsoft.com/office/drawing/2014/main" id="{B81846A1-AB1E-8CF8-4E96-FEE3D58ADB74}"/>
                </a:ext>
              </a:extLst>
            </p:cNvPr>
            <p:cNvSpPr txBox="1"/>
            <p:nvPr/>
          </p:nvSpPr>
          <p:spPr>
            <a:xfrm>
              <a:off x="0" y="47802"/>
              <a:ext cx="3493985" cy="405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3"/>
                </a:lnSpc>
              </a:pPr>
              <a:r>
                <a:rPr lang="en-US" sz="1333" spc="67" err="1">
                  <a:solidFill>
                    <a:srgbClr val="191919"/>
                  </a:solidFill>
                  <a:latin typeface="Trebuchet MS"/>
                </a:rPr>
                <a:t>Avaliação</a:t>
              </a:r>
              <a:r>
                <a:rPr lang="en-US" sz="1333" spc="67">
                  <a:solidFill>
                    <a:srgbClr val="191919"/>
                  </a:solidFill>
                  <a:latin typeface="Trebuchet MS"/>
                </a:rPr>
                <a:t> [1m]</a:t>
              </a:r>
            </a:p>
          </p:txBody>
        </p:sp>
      </p:grpSp>
      <p:grpSp>
        <p:nvGrpSpPr>
          <p:cNvPr id="89" name="Group 71">
            <a:extLst>
              <a:ext uri="{FF2B5EF4-FFF2-40B4-BE49-F238E27FC236}">
                <a16:creationId xmlns:a16="http://schemas.microsoft.com/office/drawing/2014/main" id="{7E290D83-E464-92F8-3B32-9DA11A57F959}"/>
              </a:ext>
            </a:extLst>
          </p:cNvPr>
          <p:cNvGrpSpPr/>
          <p:nvPr/>
        </p:nvGrpSpPr>
        <p:grpSpPr>
          <a:xfrm>
            <a:off x="3343006" y="3942771"/>
            <a:ext cx="6098342" cy="483688"/>
            <a:chOff x="0" y="0"/>
            <a:chExt cx="2409222" cy="191087"/>
          </a:xfrm>
        </p:grpSpPr>
        <p:sp>
          <p:nvSpPr>
            <p:cNvPr id="90" name="Freeform 72">
              <a:extLst>
                <a:ext uri="{FF2B5EF4-FFF2-40B4-BE49-F238E27FC236}">
                  <a16:creationId xmlns:a16="http://schemas.microsoft.com/office/drawing/2014/main" id="{C00E758D-CF62-5E06-CA8D-59725E914CC3}"/>
                </a:ext>
              </a:extLst>
            </p:cNvPr>
            <p:cNvSpPr/>
            <p:nvPr/>
          </p:nvSpPr>
          <p:spPr>
            <a:xfrm>
              <a:off x="0" y="0"/>
              <a:ext cx="2409222" cy="191087"/>
            </a:xfrm>
            <a:custGeom>
              <a:avLst/>
              <a:gdLst/>
              <a:ahLst/>
              <a:cxnLst/>
              <a:rect l="l" t="t" r="r" b="b"/>
              <a:pathLst>
                <a:path w="2409222" h="191087">
                  <a:moveTo>
                    <a:pt x="0" y="0"/>
                  </a:moveTo>
                  <a:lnTo>
                    <a:pt x="2206022" y="0"/>
                  </a:lnTo>
                  <a:lnTo>
                    <a:pt x="2409222" y="95543"/>
                  </a:lnTo>
                  <a:lnTo>
                    <a:pt x="22060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4793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1" name="TextBox 73">
              <a:extLst>
                <a:ext uri="{FF2B5EF4-FFF2-40B4-BE49-F238E27FC236}">
                  <a16:creationId xmlns:a16="http://schemas.microsoft.com/office/drawing/2014/main" id="{A559852D-7934-32FC-C6C5-2CAAB246FA92}"/>
                </a:ext>
              </a:extLst>
            </p:cNvPr>
            <p:cNvSpPr txBox="1"/>
            <p:nvPr/>
          </p:nvSpPr>
          <p:spPr>
            <a:xfrm>
              <a:off x="177800" y="-57150"/>
              <a:ext cx="21552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92" name="Freeform 74">
            <a:extLst>
              <a:ext uri="{FF2B5EF4-FFF2-40B4-BE49-F238E27FC236}">
                <a16:creationId xmlns:a16="http://schemas.microsoft.com/office/drawing/2014/main" id="{5C577DCB-45AB-DC9A-C181-8B2345E2BAEF}"/>
              </a:ext>
            </a:extLst>
          </p:cNvPr>
          <p:cNvSpPr/>
          <p:nvPr/>
        </p:nvSpPr>
        <p:spPr>
          <a:xfrm>
            <a:off x="3288404" y="4165158"/>
            <a:ext cx="6152945" cy="261301"/>
          </a:xfrm>
          <a:custGeom>
            <a:avLst/>
            <a:gdLst/>
            <a:ahLst/>
            <a:cxnLst/>
            <a:rect l="l" t="t" r="r" b="b"/>
            <a:pathLst>
              <a:path w="9229417" h="391952">
                <a:moveTo>
                  <a:pt x="0" y="0"/>
                </a:moveTo>
                <a:lnTo>
                  <a:pt x="9229418" y="0"/>
                </a:lnTo>
                <a:lnTo>
                  <a:pt x="9229418" y="391952"/>
                </a:lnTo>
                <a:lnTo>
                  <a:pt x="0" y="39195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478" t="-9353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93" name="Group 75">
            <a:extLst>
              <a:ext uri="{FF2B5EF4-FFF2-40B4-BE49-F238E27FC236}">
                <a16:creationId xmlns:a16="http://schemas.microsoft.com/office/drawing/2014/main" id="{2502D595-A7FA-4279-0CBB-FA59D1D9F4A1}"/>
              </a:ext>
            </a:extLst>
          </p:cNvPr>
          <p:cNvGrpSpPr/>
          <p:nvPr/>
        </p:nvGrpSpPr>
        <p:grpSpPr>
          <a:xfrm>
            <a:off x="9012321" y="3935680"/>
            <a:ext cx="2476632" cy="483688"/>
            <a:chOff x="0" y="0"/>
            <a:chExt cx="978422" cy="191087"/>
          </a:xfrm>
        </p:grpSpPr>
        <p:sp>
          <p:nvSpPr>
            <p:cNvPr id="94" name="Freeform 76">
              <a:extLst>
                <a:ext uri="{FF2B5EF4-FFF2-40B4-BE49-F238E27FC236}">
                  <a16:creationId xmlns:a16="http://schemas.microsoft.com/office/drawing/2014/main" id="{31C0251C-2552-B22D-B4A5-A0879B741F61}"/>
                </a:ext>
              </a:extLst>
            </p:cNvPr>
            <p:cNvSpPr/>
            <p:nvPr/>
          </p:nvSpPr>
          <p:spPr>
            <a:xfrm>
              <a:off x="0" y="0"/>
              <a:ext cx="978422" cy="191087"/>
            </a:xfrm>
            <a:custGeom>
              <a:avLst/>
              <a:gdLst/>
              <a:ahLst/>
              <a:cxnLst/>
              <a:rect l="l" t="t" r="r" b="b"/>
              <a:pathLst>
                <a:path w="978422" h="191087">
                  <a:moveTo>
                    <a:pt x="0" y="0"/>
                  </a:moveTo>
                  <a:lnTo>
                    <a:pt x="775222" y="0"/>
                  </a:lnTo>
                  <a:lnTo>
                    <a:pt x="978422" y="95543"/>
                  </a:lnTo>
                  <a:lnTo>
                    <a:pt x="7752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F24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5" name="TextBox 77">
              <a:extLst>
                <a:ext uri="{FF2B5EF4-FFF2-40B4-BE49-F238E27FC236}">
                  <a16:creationId xmlns:a16="http://schemas.microsoft.com/office/drawing/2014/main" id="{2988F729-7689-6026-4D28-25D6644B08CA}"/>
                </a:ext>
              </a:extLst>
            </p:cNvPr>
            <p:cNvSpPr txBox="1"/>
            <p:nvPr/>
          </p:nvSpPr>
          <p:spPr>
            <a:xfrm>
              <a:off x="177800" y="-57150"/>
              <a:ext cx="7244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grpSp>
        <p:nvGrpSpPr>
          <p:cNvPr id="96" name="Group 78">
            <a:extLst>
              <a:ext uri="{FF2B5EF4-FFF2-40B4-BE49-F238E27FC236}">
                <a16:creationId xmlns:a16="http://schemas.microsoft.com/office/drawing/2014/main" id="{1DE646A5-2F87-48DD-7CAD-C5F1DBE19C4D}"/>
              </a:ext>
            </a:extLst>
          </p:cNvPr>
          <p:cNvGrpSpPr/>
          <p:nvPr/>
        </p:nvGrpSpPr>
        <p:grpSpPr>
          <a:xfrm>
            <a:off x="1185425" y="3935680"/>
            <a:ext cx="2552753" cy="483688"/>
            <a:chOff x="0" y="0"/>
            <a:chExt cx="1008495" cy="191087"/>
          </a:xfrm>
        </p:grpSpPr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19E5840B-0E48-0080-AAAD-FAA7AC747B2E}"/>
                </a:ext>
              </a:extLst>
            </p:cNvPr>
            <p:cNvSpPr/>
            <p:nvPr/>
          </p:nvSpPr>
          <p:spPr>
            <a:xfrm>
              <a:off x="0" y="0"/>
              <a:ext cx="1008495" cy="191087"/>
            </a:xfrm>
            <a:custGeom>
              <a:avLst/>
              <a:gdLst/>
              <a:ahLst/>
              <a:cxnLst/>
              <a:rect l="l" t="t" r="r" b="b"/>
              <a:pathLst>
                <a:path w="1008495" h="191087">
                  <a:moveTo>
                    <a:pt x="805295" y="0"/>
                  </a:moveTo>
                  <a:lnTo>
                    <a:pt x="0" y="0"/>
                  </a:lnTo>
                  <a:lnTo>
                    <a:pt x="0" y="191087"/>
                  </a:lnTo>
                  <a:lnTo>
                    <a:pt x="805295" y="191087"/>
                  </a:lnTo>
                  <a:lnTo>
                    <a:pt x="1008495" y="95543"/>
                  </a:lnTo>
                  <a:lnTo>
                    <a:pt x="805295" y="0"/>
                  </a:lnTo>
                  <a:close/>
                </a:path>
              </a:pathLst>
            </a:custGeom>
            <a:solidFill>
              <a:srgbClr val="3FAF80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98" name="TextBox 80">
              <a:extLst>
                <a:ext uri="{FF2B5EF4-FFF2-40B4-BE49-F238E27FC236}">
                  <a16:creationId xmlns:a16="http://schemas.microsoft.com/office/drawing/2014/main" id="{4B4365F4-CDF1-F592-2FEF-9CA12684408A}"/>
                </a:ext>
              </a:extLst>
            </p:cNvPr>
            <p:cNvSpPr txBox="1"/>
            <p:nvPr/>
          </p:nvSpPr>
          <p:spPr>
            <a:xfrm>
              <a:off x="0" y="-57150"/>
              <a:ext cx="894195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99" name="TextBox 18">
            <a:extLst>
              <a:ext uri="{FF2B5EF4-FFF2-40B4-BE49-F238E27FC236}">
                <a16:creationId xmlns:a16="http://schemas.microsoft.com/office/drawing/2014/main" id="{19CAC431-4A60-90E2-73C0-864C564895DE}"/>
              </a:ext>
            </a:extLst>
          </p:cNvPr>
          <p:cNvSpPr txBox="1"/>
          <p:nvPr/>
        </p:nvSpPr>
        <p:spPr>
          <a:xfrm>
            <a:off x="2995070" y="2503546"/>
            <a:ext cx="319975" cy="24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600" spc="80">
                <a:solidFill>
                  <a:srgbClr val="FFFFFF"/>
                </a:solidFill>
                <a:latin typeface="Trebuchet MS"/>
              </a:rPr>
              <a:t>M2</a:t>
            </a:r>
          </a:p>
        </p:txBody>
      </p:sp>
    </p:spTree>
    <p:extLst>
      <p:ext uri="{BB962C8B-B14F-4D97-AF65-F5344CB8AC3E}">
        <p14:creationId xmlns:p14="http://schemas.microsoft.com/office/powerpoint/2010/main" val="111388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114275"/>
              </p:ext>
            </p:extLst>
          </p:nvPr>
        </p:nvGraphicFramePr>
        <p:xfrm>
          <a:off x="777592" y="2279230"/>
          <a:ext cx="10715908" cy="2414647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Os resultados do ciclo atual justificam a continuidade do foco no mesmo problema?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Quais processos de trabalho precisam ser priorizados ou otimizados?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Caso o problema do 1º ciclo tenha sido mitigado, qual novo problema deverá ser priorizado no próximo ciclo?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Ações</a:t>
            </a:r>
            <a:r>
              <a:rPr lang="en-US" sz="3200" b="1" dirty="0">
                <a:solidFill>
                  <a:srgbClr val="0317BB"/>
                </a:solidFill>
              </a:rPr>
              <a:t> para o </a:t>
            </a:r>
            <a:r>
              <a:rPr lang="en-US" sz="3200" b="1" dirty="0" err="1">
                <a:solidFill>
                  <a:srgbClr val="0317BB"/>
                </a:solidFill>
              </a:rPr>
              <a:t>próximo</a:t>
            </a:r>
            <a:r>
              <a:rPr lang="en-US" sz="3200" b="1" dirty="0">
                <a:solidFill>
                  <a:srgbClr val="0317BB"/>
                </a:solidFill>
              </a:rPr>
              <a:t> 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</a:p>
        </p:txBody>
      </p:sp>
    </p:spTree>
    <p:extLst>
      <p:ext uri="{BB962C8B-B14F-4D97-AF65-F5344CB8AC3E}">
        <p14:creationId xmlns:p14="http://schemas.microsoft.com/office/powerpoint/2010/main" val="2715210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52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07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Apresentação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Parecer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sobre</a:t>
            </a:r>
            <a:r>
              <a:rPr lang="en-US" sz="3600" b="1">
                <a:solidFill>
                  <a:srgbClr val="0317BB"/>
                </a:solidFill>
              </a:rPr>
              <a:t>  </a:t>
            </a:r>
            <a:r>
              <a:rPr lang="en-US" sz="3600" b="1" dirty="0" err="1">
                <a:solidFill>
                  <a:srgbClr val="0317BB"/>
                </a:solidFill>
              </a:rPr>
              <a:t>avaliação</a:t>
            </a:r>
            <a:r>
              <a:rPr lang="en-US" sz="3600" b="1" dirty="0">
                <a:solidFill>
                  <a:srgbClr val="0317BB"/>
                </a:solidFill>
              </a:rPr>
              <a:t> do </a:t>
            </a:r>
            <a:r>
              <a:rPr lang="en-US" sz="3600" b="1" dirty="0" err="1">
                <a:solidFill>
                  <a:srgbClr val="0317BB"/>
                </a:solidFill>
              </a:rPr>
              <a:t>cenário</a:t>
            </a:r>
            <a:r>
              <a:rPr lang="en-US" sz="3600" b="1" dirty="0">
                <a:solidFill>
                  <a:srgbClr val="0317BB"/>
                </a:solidFill>
              </a:rPr>
              <a:t> regional </a:t>
            </a:r>
            <a:r>
              <a:rPr lang="en-US" sz="3600" b="1" dirty="0" err="1">
                <a:solidFill>
                  <a:srgbClr val="0317BB"/>
                </a:solidFill>
              </a:rPr>
              <a:t>ao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nível</a:t>
            </a:r>
            <a:r>
              <a:rPr lang="en-US" sz="3600" b="1" dirty="0">
                <a:solidFill>
                  <a:srgbClr val="0317BB"/>
                </a:solidFill>
              </a:rPr>
              <a:t> central</a:t>
            </a:r>
          </a:p>
        </p:txBody>
      </p:sp>
    </p:spTree>
    <p:extLst>
      <p:ext uri="{BB962C8B-B14F-4D97-AF65-F5344CB8AC3E}">
        <p14:creationId xmlns:p14="http://schemas.microsoft.com/office/powerpoint/2010/main" val="2474574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66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08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Planejamento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devolutiva</a:t>
            </a:r>
            <a:r>
              <a:rPr lang="en-US" sz="3600" b="1" dirty="0">
                <a:solidFill>
                  <a:srgbClr val="0317BB"/>
                </a:solidFill>
              </a:rPr>
              <a:t> da </a:t>
            </a:r>
            <a:r>
              <a:rPr lang="en-US" sz="3600" b="1" dirty="0" err="1">
                <a:solidFill>
                  <a:srgbClr val="0317BB"/>
                </a:solidFill>
              </a:rPr>
              <a:t>avaliação</a:t>
            </a:r>
            <a:r>
              <a:rPr lang="en-US" sz="3600" b="1" dirty="0">
                <a:solidFill>
                  <a:srgbClr val="0317BB"/>
                </a:solidFill>
              </a:rPr>
              <a:t> e da </a:t>
            </a:r>
            <a:r>
              <a:rPr lang="en-US" sz="3600" b="1" dirty="0" err="1">
                <a:solidFill>
                  <a:srgbClr val="0317BB"/>
                </a:solidFill>
              </a:rPr>
              <a:t>tomada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decisão</a:t>
            </a:r>
            <a:r>
              <a:rPr lang="en-US" sz="3600" b="1" dirty="0">
                <a:solidFill>
                  <a:srgbClr val="0317BB"/>
                </a:solidFill>
              </a:rPr>
              <a:t> do GCE </a:t>
            </a:r>
            <a:r>
              <a:rPr lang="en-US" sz="3600" b="1" dirty="0" err="1">
                <a:solidFill>
                  <a:srgbClr val="0317BB"/>
                </a:solidFill>
              </a:rPr>
              <a:t>sobre</a:t>
            </a:r>
            <a:r>
              <a:rPr lang="en-US" sz="3600" b="1" dirty="0">
                <a:solidFill>
                  <a:srgbClr val="0317BB"/>
                </a:solidFill>
              </a:rPr>
              <a:t> o Ciclo</a:t>
            </a:r>
            <a:r>
              <a:rPr lang="en-US" sz="3600" b="1">
                <a:solidFill>
                  <a:srgbClr val="0317BB"/>
                </a:solidFill>
              </a:rPr>
              <a:t> de Planificação</a:t>
            </a:r>
            <a:endParaRPr lang="en-US" sz="36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28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70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557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C487DB04-5A7C-4117-ABB9-051E2313A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399" y="56177"/>
            <a:ext cx="4353779" cy="3660077"/>
          </a:xfrm>
          <a:prstGeom prst="rect">
            <a:avLst/>
          </a:prstGeom>
        </p:spPr>
      </p:pic>
      <p:pic>
        <p:nvPicPr>
          <p:cNvPr id="36" name="Imagem 35" descr="Uma imagem contendo pessoa, beisebol, em pé, vestindo&#10;&#10;Descrição gerada automaticamente">
            <a:extLst>
              <a:ext uri="{FF2B5EF4-FFF2-40B4-BE49-F238E27FC236}">
                <a16:creationId xmlns:a16="http://schemas.microsoft.com/office/drawing/2014/main" id="{0EC3DE04-AB05-4BAC-91E9-4495C1BAC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097" y="88884"/>
            <a:ext cx="4219920" cy="3660077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6240D23C-A4C4-49EC-B740-B36184D29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083" y="193400"/>
            <a:ext cx="4305973" cy="366007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5D177C41-0A3F-4926-B1FB-6FDF91215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152" y="3392350"/>
            <a:ext cx="4379752" cy="370527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396E1F77-0B4E-47B1-919E-98C638B87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83" y="3323363"/>
            <a:ext cx="4533536" cy="38172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429E68-E2D0-415F-AAA8-24791E701A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969" y="3323363"/>
            <a:ext cx="4428517" cy="37052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>
            <a:extLst>
              <a:ext uri="{FF2B5EF4-FFF2-40B4-BE49-F238E27FC236}">
                <a16:creationId xmlns:a16="http://schemas.microsoft.com/office/drawing/2014/main" id="{94B744CA-99C3-402F-A0A6-4628A95D96E7}"/>
              </a:ext>
            </a:extLst>
          </p:cNvPr>
          <p:cNvSpPr/>
          <p:nvPr/>
        </p:nvSpPr>
        <p:spPr>
          <a:xfrm>
            <a:off x="10989283" y="887850"/>
            <a:ext cx="586441" cy="586441"/>
          </a:xfrm>
          <a:custGeom>
            <a:avLst/>
            <a:gdLst/>
            <a:ahLst/>
            <a:cxnLst/>
            <a:rect l="l" t="t" r="r" b="b"/>
            <a:pathLst>
              <a:path w="879662" h="879662">
                <a:moveTo>
                  <a:pt x="0" y="0"/>
                </a:moveTo>
                <a:lnTo>
                  <a:pt x="879662" y="0"/>
                </a:lnTo>
                <a:lnTo>
                  <a:pt x="879662" y="879663"/>
                </a:lnTo>
                <a:lnTo>
                  <a:pt x="0" y="87966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FF2DA486-9827-4D8E-B1A4-1E7C02753B3B}"/>
              </a:ext>
            </a:extLst>
          </p:cNvPr>
          <p:cNvSpPr/>
          <p:nvPr/>
        </p:nvSpPr>
        <p:spPr>
          <a:xfrm>
            <a:off x="6059845" y="4339927"/>
            <a:ext cx="684219" cy="782371"/>
          </a:xfrm>
          <a:custGeom>
            <a:avLst/>
            <a:gdLst/>
            <a:ahLst/>
            <a:cxnLst/>
            <a:rect l="l" t="t" r="r" b="b"/>
            <a:pathLst>
              <a:path w="1026328" h="1173556">
                <a:moveTo>
                  <a:pt x="0" y="0"/>
                </a:moveTo>
                <a:lnTo>
                  <a:pt x="1026328" y="0"/>
                </a:lnTo>
                <a:lnTo>
                  <a:pt x="1026328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7D983166-E351-428A-B24B-AB23266140D5}"/>
              </a:ext>
            </a:extLst>
          </p:cNvPr>
          <p:cNvSpPr/>
          <p:nvPr/>
        </p:nvSpPr>
        <p:spPr>
          <a:xfrm>
            <a:off x="11002984" y="4339927"/>
            <a:ext cx="559039" cy="782371"/>
          </a:xfrm>
          <a:custGeom>
            <a:avLst/>
            <a:gdLst/>
            <a:ahLst/>
            <a:cxnLst/>
            <a:rect l="l" t="t" r="r" b="b"/>
            <a:pathLst>
              <a:path w="838559" h="1173556">
                <a:moveTo>
                  <a:pt x="0" y="0"/>
                </a:moveTo>
                <a:lnTo>
                  <a:pt x="838559" y="0"/>
                </a:lnTo>
                <a:lnTo>
                  <a:pt x="838559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10">
            <a:extLst>
              <a:ext uri="{FF2B5EF4-FFF2-40B4-BE49-F238E27FC236}">
                <a16:creationId xmlns:a16="http://schemas.microsoft.com/office/drawing/2014/main" id="{95927BD8-AF6B-4505-AAEE-BB9672CEDE43}"/>
              </a:ext>
            </a:extLst>
          </p:cNvPr>
          <p:cNvSpPr/>
          <p:nvPr/>
        </p:nvSpPr>
        <p:spPr>
          <a:xfrm>
            <a:off x="7297408" y="4446561"/>
            <a:ext cx="782371" cy="569104"/>
          </a:xfrm>
          <a:custGeom>
            <a:avLst/>
            <a:gdLst/>
            <a:ahLst/>
            <a:cxnLst/>
            <a:rect l="l" t="t" r="r" b="b"/>
            <a:pathLst>
              <a:path w="1173556" h="853656">
                <a:moveTo>
                  <a:pt x="0" y="0"/>
                </a:moveTo>
                <a:lnTo>
                  <a:pt x="1173556" y="0"/>
                </a:lnTo>
                <a:lnTo>
                  <a:pt x="1173556" y="853656"/>
                </a:lnTo>
                <a:lnTo>
                  <a:pt x="0" y="8536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A4839E87-9AC9-4AF5-BD2E-8C07D83D422B}"/>
              </a:ext>
            </a:extLst>
          </p:cNvPr>
          <p:cNvSpPr/>
          <p:nvPr/>
        </p:nvSpPr>
        <p:spPr>
          <a:xfrm>
            <a:off x="10986981" y="5430020"/>
            <a:ext cx="591045" cy="742180"/>
          </a:xfrm>
          <a:custGeom>
            <a:avLst/>
            <a:gdLst/>
            <a:ahLst/>
            <a:cxnLst/>
            <a:rect l="l" t="t" r="r" b="b"/>
            <a:pathLst>
              <a:path w="886568" h="1113270">
                <a:moveTo>
                  <a:pt x="0" y="0"/>
                </a:moveTo>
                <a:lnTo>
                  <a:pt x="886568" y="0"/>
                </a:lnTo>
                <a:lnTo>
                  <a:pt x="886568" y="1113270"/>
                </a:lnTo>
                <a:lnTo>
                  <a:pt x="0" y="1113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315881C8-08D7-4BEF-AF95-C2C8BA147E98}"/>
              </a:ext>
            </a:extLst>
          </p:cNvPr>
          <p:cNvSpPr/>
          <p:nvPr/>
        </p:nvSpPr>
        <p:spPr>
          <a:xfrm>
            <a:off x="11101847" y="2019820"/>
            <a:ext cx="361313" cy="782371"/>
          </a:xfrm>
          <a:custGeom>
            <a:avLst/>
            <a:gdLst/>
            <a:ahLst/>
            <a:cxnLst/>
            <a:rect l="l" t="t" r="r" b="b"/>
            <a:pathLst>
              <a:path w="541969" h="1173556">
                <a:moveTo>
                  <a:pt x="0" y="0"/>
                </a:moveTo>
                <a:lnTo>
                  <a:pt x="541969" y="0"/>
                </a:lnTo>
                <a:lnTo>
                  <a:pt x="541969" y="1173555"/>
                </a:lnTo>
                <a:lnTo>
                  <a:pt x="0" y="1173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008A9CA1-8738-427F-A570-80842CDDC8E2}"/>
              </a:ext>
            </a:extLst>
          </p:cNvPr>
          <p:cNvSpPr/>
          <p:nvPr/>
        </p:nvSpPr>
        <p:spPr>
          <a:xfrm>
            <a:off x="6010770" y="3171544"/>
            <a:ext cx="782371" cy="782371"/>
          </a:xfrm>
          <a:custGeom>
            <a:avLst/>
            <a:gdLst/>
            <a:ahLst/>
            <a:cxnLst/>
            <a:rect l="l" t="t" r="r" b="b"/>
            <a:pathLst>
              <a:path w="1173556" h="1173556">
                <a:moveTo>
                  <a:pt x="0" y="0"/>
                </a:moveTo>
                <a:lnTo>
                  <a:pt x="1173555" y="0"/>
                </a:lnTo>
                <a:lnTo>
                  <a:pt x="1173555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B82BB0A8-1D9D-4FE8-9CCE-44A71C6E07FC}"/>
              </a:ext>
            </a:extLst>
          </p:cNvPr>
          <p:cNvSpPr/>
          <p:nvPr/>
        </p:nvSpPr>
        <p:spPr>
          <a:xfrm>
            <a:off x="8633123" y="4339927"/>
            <a:ext cx="480802" cy="782371"/>
          </a:xfrm>
          <a:custGeom>
            <a:avLst/>
            <a:gdLst/>
            <a:ahLst/>
            <a:cxnLst/>
            <a:rect l="l" t="t" r="r" b="b"/>
            <a:pathLst>
              <a:path w="721203" h="1173556">
                <a:moveTo>
                  <a:pt x="0" y="0"/>
                </a:moveTo>
                <a:lnTo>
                  <a:pt x="721204" y="0"/>
                </a:lnTo>
                <a:lnTo>
                  <a:pt x="721204" y="1173556"/>
                </a:lnTo>
                <a:lnTo>
                  <a:pt x="0" y="117355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4F5880C0-770E-4955-9A0B-BD84EA7628B5}"/>
              </a:ext>
            </a:extLst>
          </p:cNvPr>
          <p:cNvSpPr/>
          <p:nvPr/>
        </p:nvSpPr>
        <p:spPr>
          <a:xfrm>
            <a:off x="9843496" y="2121762"/>
            <a:ext cx="667019" cy="578487"/>
          </a:xfrm>
          <a:custGeom>
            <a:avLst/>
            <a:gdLst/>
            <a:ahLst/>
            <a:cxnLst/>
            <a:rect l="l" t="t" r="r" b="b"/>
            <a:pathLst>
              <a:path w="1000528" h="867731">
                <a:moveTo>
                  <a:pt x="0" y="0"/>
                </a:moveTo>
                <a:lnTo>
                  <a:pt x="1000528" y="0"/>
                </a:lnTo>
                <a:lnTo>
                  <a:pt x="1000528" y="867731"/>
                </a:lnTo>
                <a:lnTo>
                  <a:pt x="0" y="867731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17">
            <a:extLst>
              <a:ext uri="{FF2B5EF4-FFF2-40B4-BE49-F238E27FC236}">
                <a16:creationId xmlns:a16="http://schemas.microsoft.com/office/drawing/2014/main" id="{28DCB92D-E259-4746-ABA5-4F0E193A3B76}"/>
              </a:ext>
            </a:extLst>
          </p:cNvPr>
          <p:cNvSpPr/>
          <p:nvPr/>
        </p:nvSpPr>
        <p:spPr>
          <a:xfrm>
            <a:off x="8585146" y="2087197"/>
            <a:ext cx="667019" cy="647615"/>
          </a:xfrm>
          <a:custGeom>
            <a:avLst/>
            <a:gdLst/>
            <a:ahLst/>
            <a:cxnLst/>
            <a:rect l="l" t="t" r="r" b="b"/>
            <a:pathLst>
              <a:path w="1000528" h="971422">
                <a:moveTo>
                  <a:pt x="0" y="0"/>
                </a:moveTo>
                <a:lnTo>
                  <a:pt x="1000529" y="0"/>
                </a:lnTo>
                <a:lnTo>
                  <a:pt x="1000529" y="971422"/>
                </a:lnTo>
                <a:lnTo>
                  <a:pt x="0" y="971422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18">
            <a:extLst>
              <a:ext uri="{FF2B5EF4-FFF2-40B4-BE49-F238E27FC236}">
                <a16:creationId xmlns:a16="http://schemas.microsoft.com/office/drawing/2014/main" id="{64E8C235-7EB4-4967-A445-D936906D22EA}"/>
              </a:ext>
            </a:extLst>
          </p:cNvPr>
          <p:cNvSpPr/>
          <p:nvPr/>
        </p:nvSpPr>
        <p:spPr>
          <a:xfrm>
            <a:off x="7326796" y="2122368"/>
            <a:ext cx="667019" cy="577275"/>
          </a:xfrm>
          <a:custGeom>
            <a:avLst/>
            <a:gdLst/>
            <a:ahLst/>
            <a:cxnLst/>
            <a:rect l="l" t="t" r="r" b="b"/>
            <a:pathLst>
              <a:path w="1000528" h="865912">
                <a:moveTo>
                  <a:pt x="0" y="0"/>
                </a:moveTo>
                <a:lnTo>
                  <a:pt x="1000528" y="0"/>
                </a:lnTo>
                <a:lnTo>
                  <a:pt x="1000528" y="865911"/>
                </a:lnTo>
                <a:lnTo>
                  <a:pt x="0" y="865911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Freeform 19">
            <a:extLst>
              <a:ext uri="{FF2B5EF4-FFF2-40B4-BE49-F238E27FC236}">
                <a16:creationId xmlns:a16="http://schemas.microsoft.com/office/drawing/2014/main" id="{BA812F0B-83FD-41C6-9313-BCC01DD121DF}"/>
              </a:ext>
            </a:extLst>
          </p:cNvPr>
          <p:cNvSpPr/>
          <p:nvPr/>
        </p:nvSpPr>
        <p:spPr>
          <a:xfrm>
            <a:off x="6068445" y="2181187"/>
            <a:ext cx="667019" cy="459637"/>
          </a:xfrm>
          <a:custGeom>
            <a:avLst/>
            <a:gdLst/>
            <a:ahLst/>
            <a:cxnLst/>
            <a:rect l="l" t="t" r="r" b="b"/>
            <a:pathLst>
              <a:path w="1000528" h="689455">
                <a:moveTo>
                  <a:pt x="0" y="0"/>
                </a:moveTo>
                <a:lnTo>
                  <a:pt x="1000528" y="0"/>
                </a:lnTo>
                <a:lnTo>
                  <a:pt x="1000528" y="689455"/>
                </a:lnTo>
                <a:lnTo>
                  <a:pt x="0" y="689455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8" name="Freeform 20">
            <a:extLst>
              <a:ext uri="{FF2B5EF4-FFF2-40B4-BE49-F238E27FC236}">
                <a16:creationId xmlns:a16="http://schemas.microsoft.com/office/drawing/2014/main" id="{1131B8DA-14F9-471A-8E5F-A7E76FFD490F}"/>
              </a:ext>
            </a:extLst>
          </p:cNvPr>
          <p:cNvSpPr/>
          <p:nvPr/>
        </p:nvSpPr>
        <p:spPr>
          <a:xfrm>
            <a:off x="6068445" y="799521"/>
            <a:ext cx="607704" cy="763099"/>
          </a:xfrm>
          <a:custGeom>
            <a:avLst/>
            <a:gdLst/>
            <a:ahLst/>
            <a:cxnLst/>
            <a:rect l="l" t="t" r="r" b="b"/>
            <a:pathLst>
              <a:path w="911556" h="1144648">
                <a:moveTo>
                  <a:pt x="0" y="0"/>
                </a:moveTo>
                <a:lnTo>
                  <a:pt x="911556" y="0"/>
                </a:lnTo>
                <a:lnTo>
                  <a:pt x="911556" y="1144648"/>
                </a:lnTo>
                <a:lnTo>
                  <a:pt x="0" y="1144648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9" name="Freeform 21">
            <a:extLst>
              <a:ext uri="{FF2B5EF4-FFF2-40B4-BE49-F238E27FC236}">
                <a16:creationId xmlns:a16="http://schemas.microsoft.com/office/drawing/2014/main" id="{8ACFBEF2-5BE8-4D66-9E39-77F2C47DAA04}"/>
              </a:ext>
            </a:extLst>
          </p:cNvPr>
          <p:cNvSpPr/>
          <p:nvPr/>
        </p:nvSpPr>
        <p:spPr>
          <a:xfrm>
            <a:off x="8713278" y="934274"/>
            <a:ext cx="667019" cy="493594"/>
          </a:xfrm>
          <a:custGeom>
            <a:avLst/>
            <a:gdLst/>
            <a:ahLst/>
            <a:cxnLst/>
            <a:rect l="l" t="t" r="r" b="b"/>
            <a:pathLst>
              <a:path w="1000528" h="740391">
                <a:moveTo>
                  <a:pt x="0" y="0"/>
                </a:moveTo>
                <a:lnTo>
                  <a:pt x="1000529" y="0"/>
                </a:lnTo>
                <a:lnTo>
                  <a:pt x="1000529" y="740391"/>
                </a:lnTo>
                <a:lnTo>
                  <a:pt x="0" y="740391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Freeform 22">
            <a:extLst>
              <a:ext uri="{FF2B5EF4-FFF2-40B4-BE49-F238E27FC236}">
                <a16:creationId xmlns:a16="http://schemas.microsoft.com/office/drawing/2014/main" id="{0959D855-CD4B-4BE4-84E2-ED7F8EC9AB1B}"/>
              </a:ext>
            </a:extLst>
          </p:cNvPr>
          <p:cNvSpPr/>
          <p:nvPr/>
        </p:nvSpPr>
        <p:spPr>
          <a:xfrm>
            <a:off x="7503392" y="848774"/>
            <a:ext cx="667019" cy="664593"/>
          </a:xfrm>
          <a:custGeom>
            <a:avLst/>
            <a:gdLst/>
            <a:ahLst/>
            <a:cxnLst/>
            <a:rect l="l" t="t" r="r" b="b"/>
            <a:pathLst>
              <a:path w="1000528" h="996890">
                <a:moveTo>
                  <a:pt x="0" y="0"/>
                </a:moveTo>
                <a:lnTo>
                  <a:pt x="1000528" y="0"/>
                </a:lnTo>
                <a:lnTo>
                  <a:pt x="1000528" y="996890"/>
                </a:lnTo>
                <a:lnTo>
                  <a:pt x="0" y="996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31302C92-9408-4DD9-82A6-34D9B88C1BE9}"/>
              </a:ext>
            </a:extLst>
          </p:cNvPr>
          <p:cNvSpPr/>
          <p:nvPr/>
        </p:nvSpPr>
        <p:spPr>
          <a:xfrm>
            <a:off x="9923164" y="847561"/>
            <a:ext cx="493594" cy="667019"/>
          </a:xfrm>
          <a:custGeom>
            <a:avLst/>
            <a:gdLst/>
            <a:ahLst/>
            <a:cxnLst/>
            <a:rect l="l" t="t" r="r" b="b"/>
            <a:pathLst>
              <a:path w="740391" h="1000528">
                <a:moveTo>
                  <a:pt x="0" y="0"/>
                </a:moveTo>
                <a:lnTo>
                  <a:pt x="740391" y="0"/>
                </a:lnTo>
                <a:lnTo>
                  <a:pt x="740391" y="1000528"/>
                </a:lnTo>
                <a:lnTo>
                  <a:pt x="0" y="1000528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24">
            <a:extLst>
              <a:ext uri="{FF2B5EF4-FFF2-40B4-BE49-F238E27FC236}">
                <a16:creationId xmlns:a16="http://schemas.microsoft.com/office/drawing/2014/main" id="{1A9AB55F-0746-45CF-9990-75F67D0F5B80}"/>
              </a:ext>
            </a:extLst>
          </p:cNvPr>
          <p:cNvSpPr/>
          <p:nvPr/>
        </p:nvSpPr>
        <p:spPr>
          <a:xfrm>
            <a:off x="6068445" y="5468814"/>
            <a:ext cx="667019" cy="664593"/>
          </a:xfrm>
          <a:custGeom>
            <a:avLst/>
            <a:gdLst/>
            <a:ahLst/>
            <a:cxnLst/>
            <a:rect l="l" t="t" r="r" b="b"/>
            <a:pathLst>
              <a:path w="1000528" h="996890">
                <a:moveTo>
                  <a:pt x="0" y="0"/>
                </a:moveTo>
                <a:lnTo>
                  <a:pt x="1000528" y="0"/>
                </a:lnTo>
                <a:lnTo>
                  <a:pt x="1000528" y="996890"/>
                </a:lnTo>
                <a:lnTo>
                  <a:pt x="0" y="996890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25">
            <a:extLst>
              <a:ext uri="{FF2B5EF4-FFF2-40B4-BE49-F238E27FC236}">
                <a16:creationId xmlns:a16="http://schemas.microsoft.com/office/drawing/2014/main" id="{8205F0B8-914D-47D2-AACB-F95C32A6BD83}"/>
              </a:ext>
            </a:extLst>
          </p:cNvPr>
          <p:cNvSpPr/>
          <p:nvPr/>
        </p:nvSpPr>
        <p:spPr>
          <a:xfrm>
            <a:off x="8714726" y="3229220"/>
            <a:ext cx="449935" cy="667019"/>
          </a:xfrm>
          <a:custGeom>
            <a:avLst/>
            <a:gdLst/>
            <a:ahLst/>
            <a:cxnLst/>
            <a:rect l="l" t="t" r="r" b="b"/>
            <a:pathLst>
              <a:path w="674902" h="1000528">
                <a:moveTo>
                  <a:pt x="0" y="0"/>
                </a:moveTo>
                <a:lnTo>
                  <a:pt x="674902" y="0"/>
                </a:lnTo>
                <a:lnTo>
                  <a:pt x="674902" y="1000528"/>
                </a:lnTo>
                <a:lnTo>
                  <a:pt x="0" y="1000528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Freeform 27">
            <a:extLst>
              <a:ext uri="{FF2B5EF4-FFF2-40B4-BE49-F238E27FC236}">
                <a16:creationId xmlns:a16="http://schemas.microsoft.com/office/drawing/2014/main" id="{1FD11863-6CB7-47D4-B988-75E71AABA28A}"/>
              </a:ext>
            </a:extLst>
          </p:cNvPr>
          <p:cNvSpPr/>
          <p:nvPr/>
        </p:nvSpPr>
        <p:spPr>
          <a:xfrm>
            <a:off x="7320164" y="5566866"/>
            <a:ext cx="524783" cy="468489"/>
          </a:xfrm>
          <a:custGeom>
            <a:avLst/>
            <a:gdLst/>
            <a:ahLst/>
            <a:cxnLst/>
            <a:rect l="l" t="t" r="r" b="b"/>
            <a:pathLst>
              <a:path w="787175" h="702733">
                <a:moveTo>
                  <a:pt x="0" y="0"/>
                </a:moveTo>
                <a:lnTo>
                  <a:pt x="787175" y="0"/>
                </a:lnTo>
                <a:lnTo>
                  <a:pt x="787175" y="702732"/>
                </a:lnTo>
                <a:lnTo>
                  <a:pt x="0" y="702732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6" name="Freeform 28">
            <a:extLst>
              <a:ext uri="{FF2B5EF4-FFF2-40B4-BE49-F238E27FC236}">
                <a16:creationId xmlns:a16="http://schemas.microsoft.com/office/drawing/2014/main" id="{2FFF2B52-7EAF-41B5-A690-7B6D802B8EC5}"/>
              </a:ext>
            </a:extLst>
          </p:cNvPr>
          <p:cNvSpPr/>
          <p:nvPr/>
        </p:nvSpPr>
        <p:spPr>
          <a:xfrm>
            <a:off x="8429648" y="5483311"/>
            <a:ext cx="734411" cy="635599"/>
          </a:xfrm>
          <a:custGeom>
            <a:avLst/>
            <a:gdLst/>
            <a:ahLst/>
            <a:cxnLst/>
            <a:rect l="l" t="t" r="r" b="b"/>
            <a:pathLst>
              <a:path w="1101617" h="953399">
                <a:moveTo>
                  <a:pt x="0" y="0"/>
                </a:moveTo>
                <a:lnTo>
                  <a:pt x="1101617" y="0"/>
                </a:lnTo>
                <a:lnTo>
                  <a:pt x="1101617" y="953400"/>
                </a:lnTo>
                <a:lnTo>
                  <a:pt x="0" y="953400"/>
                </a:lnTo>
                <a:lnTo>
                  <a:pt x="0" y="0"/>
                </a:lnTo>
                <a:close/>
              </a:path>
            </a:pathLst>
          </a:custGeom>
          <a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7" name="Freeform 29">
            <a:extLst>
              <a:ext uri="{FF2B5EF4-FFF2-40B4-BE49-F238E27FC236}">
                <a16:creationId xmlns:a16="http://schemas.microsoft.com/office/drawing/2014/main" id="{58AE5755-7502-473A-8E0E-4915CAED7DDE}"/>
              </a:ext>
            </a:extLst>
          </p:cNvPr>
          <p:cNvSpPr/>
          <p:nvPr/>
        </p:nvSpPr>
        <p:spPr>
          <a:xfrm>
            <a:off x="10930873" y="3211099"/>
            <a:ext cx="703260" cy="703260"/>
          </a:xfrm>
          <a:custGeom>
            <a:avLst/>
            <a:gdLst/>
            <a:ahLst/>
            <a:cxnLst/>
            <a:rect l="l" t="t" r="r" b="b"/>
            <a:pathLst>
              <a:path w="1054890" h="1054890">
                <a:moveTo>
                  <a:pt x="0" y="0"/>
                </a:moveTo>
                <a:lnTo>
                  <a:pt x="1054890" y="0"/>
                </a:lnTo>
                <a:lnTo>
                  <a:pt x="1054890" y="1054890"/>
                </a:lnTo>
                <a:lnTo>
                  <a:pt x="0" y="1054890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58" name="Gráfico 57" descr="Aperto de mão com preenchimento sólido">
            <a:extLst>
              <a:ext uri="{FF2B5EF4-FFF2-40B4-BE49-F238E27FC236}">
                <a16:creationId xmlns:a16="http://schemas.microsoft.com/office/drawing/2014/main" id="{B42D4FD9-F950-4AB1-894F-A91A893F095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38314" y="723870"/>
            <a:ext cx="914400" cy="914400"/>
          </a:xfrm>
          <a:prstGeom prst="rect">
            <a:avLst/>
          </a:prstGeom>
        </p:spPr>
      </p:pic>
      <p:pic>
        <p:nvPicPr>
          <p:cNvPr id="59" name="Gráfico 58" descr="Calendário diário com preenchimento sólido">
            <a:extLst>
              <a:ext uri="{FF2B5EF4-FFF2-40B4-BE49-F238E27FC236}">
                <a16:creationId xmlns:a16="http://schemas.microsoft.com/office/drawing/2014/main" id="{0D2D474B-3D2C-424F-A7E4-E7B7C7C767CD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231393" y="3105529"/>
            <a:ext cx="914400" cy="914400"/>
          </a:xfrm>
          <a:prstGeom prst="rect">
            <a:avLst/>
          </a:prstGeom>
        </p:spPr>
      </p:pic>
      <p:pic>
        <p:nvPicPr>
          <p:cNvPr id="60" name="Gráfico 59" descr="Na mosca com preenchimento sólido">
            <a:extLst>
              <a:ext uri="{FF2B5EF4-FFF2-40B4-BE49-F238E27FC236}">
                <a16:creationId xmlns:a16="http://schemas.microsoft.com/office/drawing/2014/main" id="{4EC22D86-FB4C-44CD-91BC-86CC309E6C4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533034" y="4273912"/>
            <a:ext cx="914400" cy="914400"/>
          </a:xfrm>
          <a:prstGeom prst="rect">
            <a:avLst/>
          </a:prstGeom>
        </p:spPr>
      </p:pic>
      <p:pic>
        <p:nvPicPr>
          <p:cNvPr id="8" name="Gráfico 7" descr="Cérebro na cabeça com preenchimento sólido">
            <a:extLst>
              <a:ext uri="{FF2B5EF4-FFF2-40B4-BE49-F238E27FC236}">
                <a16:creationId xmlns:a16="http://schemas.microsoft.com/office/drawing/2014/main" id="{A9779B8A-2DA2-446A-BCCD-6C1E3BCE22E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682249" y="1820412"/>
            <a:ext cx="914400" cy="914400"/>
          </a:xfrm>
          <a:prstGeom prst="rect">
            <a:avLst/>
          </a:prstGeom>
        </p:spPr>
      </p:pic>
      <p:pic>
        <p:nvPicPr>
          <p:cNvPr id="10" name="Gráfico 9" descr="Manual com preenchimento sólido">
            <a:extLst>
              <a:ext uri="{FF2B5EF4-FFF2-40B4-BE49-F238E27FC236}">
                <a16:creationId xmlns:a16="http://schemas.microsoft.com/office/drawing/2014/main" id="{2504C5AD-00F7-400A-90C2-66C7BBB9996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661379" y="3010422"/>
            <a:ext cx="914400" cy="914400"/>
          </a:xfrm>
          <a:prstGeom prst="rect">
            <a:avLst/>
          </a:prstGeom>
        </p:spPr>
      </p:pic>
      <p:pic>
        <p:nvPicPr>
          <p:cNvPr id="12" name="Gráfico 11" descr="Chat com preenchimento sólido">
            <a:extLst>
              <a:ext uri="{FF2B5EF4-FFF2-40B4-BE49-F238E27FC236}">
                <a16:creationId xmlns:a16="http://schemas.microsoft.com/office/drawing/2014/main" id="{B91CA76F-5B22-43D3-8E0A-5814344C2E1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780223" y="4200432"/>
            <a:ext cx="914400" cy="914400"/>
          </a:xfrm>
          <a:prstGeom prst="rect">
            <a:avLst/>
          </a:prstGeom>
        </p:spPr>
      </p:pic>
      <p:pic>
        <p:nvPicPr>
          <p:cNvPr id="14" name="Gráfico 13" descr="Diamante com preenchimento sólido">
            <a:extLst>
              <a:ext uri="{FF2B5EF4-FFF2-40B4-BE49-F238E27FC236}">
                <a16:creationId xmlns:a16="http://schemas.microsoft.com/office/drawing/2014/main" id="{9DCE1E4E-29D1-4F21-8749-9C17B6A391D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861695" y="5343910"/>
            <a:ext cx="914400" cy="914400"/>
          </a:xfrm>
          <a:prstGeom prst="rect">
            <a:avLst/>
          </a:prstGeom>
        </p:spPr>
      </p:pic>
      <p:pic>
        <p:nvPicPr>
          <p:cNvPr id="16" name="Gráfico 15" descr="Lista de Verificação com preenchimento sólido">
            <a:extLst>
              <a:ext uri="{FF2B5EF4-FFF2-40B4-BE49-F238E27FC236}">
                <a16:creationId xmlns:a16="http://schemas.microsoft.com/office/drawing/2014/main" id="{32FA2EBA-6F33-43FD-9A79-901341285E7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596115" y="5343910"/>
            <a:ext cx="914400" cy="914400"/>
          </a:xfrm>
          <a:prstGeom prst="rect">
            <a:avLst/>
          </a:prstGeom>
        </p:spPr>
      </p:pic>
      <p:pic>
        <p:nvPicPr>
          <p:cNvPr id="18" name="Gráfico 17" descr="Reunião com preenchimento sólido">
            <a:extLst>
              <a:ext uri="{FF2B5EF4-FFF2-40B4-BE49-F238E27FC236}">
                <a16:creationId xmlns:a16="http://schemas.microsoft.com/office/drawing/2014/main" id="{D185FF66-B0E9-4E21-BF0E-B110D3FBEAC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578221" y="3171544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D3085F83-6B84-4DAD-96CC-A2909AB192E0}"/>
              </a:ext>
            </a:extLst>
          </p:cNvPr>
          <p:cNvSpPr/>
          <p:nvPr/>
        </p:nvSpPr>
        <p:spPr>
          <a:xfrm>
            <a:off x="4909483" y="675332"/>
            <a:ext cx="887232" cy="702762"/>
          </a:xfrm>
          <a:custGeom>
            <a:avLst/>
            <a:gdLst/>
            <a:ahLst/>
            <a:cxnLst/>
            <a:rect l="l" t="t" r="r" b="b"/>
            <a:pathLst>
              <a:path w="1330848" h="1054143">
                <a:moveTo>
                  <a:pt x="0" y="0"/>
                </a:moveTo>
                <a:lnTo>
                  <a:pt x="1330848" y="0"/>
                </a:lnTo>
                <a:lnTo>
                  <a:pt x="1330848" y="1054143"/>
                </a:lnTo>
                <a:lnTo>
                  <a:pt x="0" y="1054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9558A204-6F07-436B-A348-204EAD9B02C0}"/>
              </a:ext>
            </a:extLst>
          </p:cNvPr>
          <p:cNvSpPr/>
          <p:nvPr/>
        </p:nvSpPr>
        <p:spPr>
          <a:xfrm>
            <a:off x="4909483" y="1989036"/>
            <a:ext cx="771687" cy="627317"/>
          </a:xfrm>
          <a:custGeom>
            <a:avLst/>
            <a:gdLst/>
            <a:ahLst/>
            <a:cxnLst/>
            <a:rect l="l" t="t" r="r" b="b"/>
            <a:pathLst>
              <a:path w="1157531" h="940976">
                <a:moveTo>
                  <a:pt x="0" y="0"/>
                </a:moveTo>
                <a:lnTo>
                  <a:pt x="1157531" y="0"/>
                </a:lnTo>
                <a:lnTo>
                  <a:pt x="1157531" y="940976"/>
                </a:lnTo>
                <a:lnTo>
                  <a:pt x="0" y="940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671F8DCD-9BCE-4109-A182-19C328087E27}"/>
              </a:ext>
            </a:extLst>
          </p:cNvPr>
          <p:cNvSpPr/>
          <p:nvPr/>
        </p:nvSpPr>
        <p:spPr>
          <a:xfrm>
            <a:off x="4909483" y="3083951"/>
            <a:ext cx="699150" cy="818917"/>
          </a:xfrm>
          <a:custGeom>
            <a:avLst/>
            <a:gdLst/>
            <a:ahLst/>
            <a:cxnLst/>
            <a:rect l="l" t="t" r="r" b="b"/>
            <a:pathLst>
              <a:path w="1048725" h="1228375">
                <a:moveTo>
                  <a:pt x="0" y="0"/>
                </a:moveTo>
                <a:lnTo>
                  <a:pt x="1048725" y="0"/>
                </a:lnTo>
                <a:lnTo>
                  <a:pt x="1048725" y="1228375"/>
                </a:lnTo>
                <a:lnTo>
                  <a:pt x="0" y="122837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FD505B8C-CE24-4F93-A916-25046117BF51}"/>
              </a:ext>
            </a:extLst>
          </p:cNvPr>
          <p:cNvSpPr/>
          <p:nvPr/>
        </p:nvSpPr>
        <p:spPr>
          <a:xfrm>
            <a:off x="6199821" y="470980"/>
            <a:ext cx="471663" cy="929384"/>
          </a:xfrm>
          <a:custGeom>
            <a:avLst/>
            <a:gdLst/>
            <a:ahLst/>
            <a:cxnLst/>
            <a:rect l="l" t="t" r="r" b="b"/>
            <a:pathLst>
              <a:path w="707494" h="1394076">
                <a:moveTo>
                  <a:pt x="0" y="0"/>
                </a:moveTo>
                <a:lnTo>
                  <a:pt x="707493" y="0"/>
                </a:lnTo>
                <a:lnTo>
                  <a:pt x="707493" y="1394076"/>
                </a:lnTo>
                <a:lnTo>
                  <a:pt x="0" y="1394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5F9CA7E5-E78A-4107-B4A4-E30A5DD3B886}"/>
              </a:ext>
            </a:extLst>
          </p:cNvPr>
          <p:cNvSpPr/>
          <p:nvPr/>
        </p:nvSpPr>
        <p:spPr>
          <a:xfrm>
            <a:off x="7182027" y="621648"/>
            <a:ext cx="947531" cy="756445"/>
          </a:xfrm>
          <a:custGeom>
            <a:avLst/>
            <a:gdLst/>
            <a:ahLst/>
            <a:cxnLst/>
            <a:rect l="l" t="t" r="r" b="b"/>
            <a:pathLst>
              <a:path w="1421296" h="1134668">
                <a:moveTo>
                  <a:pt x="0" y="0"/>
                </a:moveTo>
                <a:lnTo>
                  <a:pt x="1421296" y="0"/>
                </a:lnTo>
                <a:lnTo>
                  <a:pt x="1421296" y="1134668"/>
                </a:lnTo>
                <a:lnTo>
                  <a:pt x="0" y="1134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5B52D43E-A5F2-4F42-80BB-D31B0D8DE341}"/>
              </a:ext>
            </a:extLst>
          </p:cNvPr>
          <p:cNvSpPr/>
          <p:nvPr/>
        </p:nvSpPr>
        <p:spPr>
          <a:xfrm>
            <a:off x="8532664" y="572213"/>
            <a:ext cx="796405" cy="828151"/>
          </a:xfrm>
          <a:custGeom>
            <a:avLst/>
            <a:gdLst/>
            <a:ahLst/>
            <a:cxnLst/>
            <a:rect l="l" t="t" r="r" b="b"/>
            <a:pathLst>
              <a:path w="1194608" h="1242227">
                <a:moveTo>
                  <a:pt x="0" y="0"/>
                </a:moveTo>
                <a:lnTo>
                  <a:pt x="1194609" y="0"/>
                </a:lnTo>
                <a:lnTo>
                  <a:pt x="1194609" y="1242227"/>
                </a:lnTo>
                <a:lnTo>
                  <a:pt x="0" y="1242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2CEA8A93-46FC-4238-A0EE-5C0A2444F025}"/>
              </a:ext>
            </a:extLst>
          </p:cNvPr>
          <p:cNvSpPr/>
          <p:nvPr/>
        </p:nvSpPr>
        <p:spPr>
          <a:xfrm>
            <a:off x="9732177" y="621648"/>
            <a:ext cx="940407" cy="715885"/>
          </a:xfrm>
          <a:custGeom>
            <a:avLst/>
            <a:gdLst/>
            <a:ahLst/>
            <a:cxnLst/>
            <a:rect l="l" t="t" r="r" b="b"/>
            <a:pathLst>
              <a:path w="1410611" h="1073828">
                <a:moveTo>
                  <a:pt x="0" y="0"/>
                </a:moveTo>
                <a:lnTo>
                  <a:pt x="1410611" y="0"/>
                </a:lnTo>
                <a:lnTo>
                  <a:pt x="1410611" y="1073828"/>
                </a:lnTo>
                <a:lnTo>
                  <a:pt x="0" y="1073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9">
            <a:extLst>
              <a:ext uri="{FF2B5EF4-FFF2-40B4-BE49-F238E27FC236}">
                <a16:creationId xmlns:a16="http://schemas.microsoft.com/office/drawing/2014/main" id="{86681667-5D76-4F55-9895-1CAF5263207B}"/>
              </a:ext>
            </a:extLst>
          </p:cNvPr>
          <p:cNvSpPr/>
          <p:nvPr/>
        </p:nvSpPr>
        <p:spPr>
          <a:xfrm>
            <a:off x="6084276" y="1744398"/>
            <a:ext cx="1176372" cy="1339554"/>
          </a:xfrm>
          <a:custGeom>
            <a:avLst/>
            <a:gdLst/>
            <a:ahLst/>
            <a:cxnLst/>
            <a:rect l="l" t="t" r="r" b="b"/>
            <a:pathLst>
              <a:path w="1764558" h="2009331">
                <a:moveTo>
                  <a:pt x="0" y="0"/>
                </a:moveTo>
                <a:lnTo>
                  <a:pt x="1764558" y="0"/>
                </a:lnTo>
                <a:lnTo>
                  <a:pt x="1764558" y="2009330"/>
                </a:lnTo>
                <a:lnTo>
                  <a:pt x="0" y="2009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10">
            <a:extLst>
              <a:ext uri="{FF2B5EF4-FFF2-40B4-BE49-F238E27FC236}">
                <a16:creationId xmlns:a16="http://schemas.microsoft.com/office/drawing/2014/main" id="{33EC8D1E-20BB-4ABD-AE5F-7EB394B04A9A}"/>
              </a:ext>
            </a:extLst>
          </p:cNvPr>
          <p:cNvSpPr/>
          <p:nvPr/>
        </p:nvSpPr>
        <p:spPr>
          <a:xfrm>
            <a:off x="4950380" y="4279628"/>
            <a:ext cx="944397" cy="983746"/>
          </a:xfrm>
          <a:custGeom>
            <a:avLst/>
            <a:gdLst/>
            <a:ahLst/>
            <a:cxnLst/>
            <a:rect l="l" t="t" r="r" b="b"/>
            <a:pathLst>
              <a:path w="1416595" h="1475619">
                <a:moveTo>
                  <a:pt x="0" y="0"/>
                </a:moveTo>
                <a:lnTo>
                  <a:pt x="1416595" y="0"/>
                </a:lnTo>
                <a:lnTo>
                  <a:pt x="1416595" y="1475619"/>
                </a:lnTo>
                <a:lnTo>
                  <a:pt x="0" y="1475619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94538DA0-1E30-4D18-B214-D2A5EC53564E}"/>
              </a:ext>
            </a:extLst>
          </p:cNvPr>
          <p:cNvSpPr/>
          <p:nvPr/>
        </p:nvSpPr>
        <p:spPr>
          <a:xfrm>
            <a:off x="7701241" y="2768303"/>
            <a:ext cx="831424" cy="1225960"/>
          </a:xfrm>
          <a:custGeom>
            <a:avLst/>
            <a:gdLst/>
            <a:ahLst/>
            <a:cxnLst/>
            <a:rect l="l" t="t" r="r" b="b"/>
            <a:pathLst>
              <a:path w="1247136" h="1838940">
                <a:moveTo>
                  <a:pt x="0" y="0"/>
                </a:moveTo>
                <a:lnTo>
                  <a:pt x="1247135" y="0"/>
                </a:lnTo>
                <a:lnTo>
                  <a:pt x="1247135" y="1838940"/>
                </a:lnTo>
                <a:lnTo>
                  <a:pt x="0" y="183894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4" name="Freeform 12">
            <a:extLst>
              <a:ext uri="{FF2B5EF4-FFF2-40B4-BE49-F238E27FC236}">
                <a16:creationId xmlns:a16="http://schemas.microsoft.com/office/drawing/2014/main" id="{47060A54-54F9-48A6-9801-C19265F24B69}"/>
              </a:ext>
            </a:extLst>
          </p:cNvPr>
          <p:cNvSpPr/>
          <p:nvPr/>
        </p:nvSpPr>
        <p:spPr>
          <a:xfrm>
            <a:off x="4950380" y="5640135"/>
            <a:ext cx="1249441" cy="545211"/>
          </a:xfrm>
          <a:custGeom>
            <a:avLst/>
            <a:gdLst/>
            <a:ahLst/>
            <a:cxnLst/>
            <a:rect l="l" t="t" r="r" b="b"/>
            <a:pathLst>
              <a:path w="1874162" h="817816">
                <a:moveTo>
                  <a:pt x="0" y="0"/>
                </a:moveTo>
                <a:lnTo>
                  <a:pt x="1874163" y="0"/>
                </a:lnTo>
                <a:lnTo>
                  <a:pt x="1874163" y="817816"/>
                </a:lnTo>
                <a:lnTo>
                  <a:pt x="0" y="8178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13">
            <a:extLst>
              <a:ext uri="{FF2B5EF4-FFF2-40B4-BE49-F238E27FC236}">
                <a16:creationId xmlns:a16="http://schemas.microsoft.com/office/drawing/2014/main" id="{C4ADC92E-AC0F-444D-88DE-4318ED9501AF}"/>
              </a:ext>
            </a:extLst>
          </p:cNvPr>
          <p:cNvSpPr/>
          <p:nvPr/>
        </p:nvSpPr>
        <p:spPr>
          <a:xfrm>
            <a:off x="7877957" y="1654148"/>
            <a:ext cx="654707" cy="669777"/>
          </a:xfrm>
          <a:custGeom>
            <a:avLst/>
            <a:gdLst/>
            <a:ahLst/>
            <a:cxnLst/>
            <a:rect l="l" t="t" r="r" b="b"/>
            <a:pathLst>
              <a:path w="982060" h="1004665">
                <a:moveTo>
                  <a:pt x="0" y="0"/>
                </a:moveTo>
                <a:lnTo>
                  <a:pt x="982060" y="0"/>
                </a:lnTo>
                <a:lnTo>
                  <a:pt x="982060" y="1004665"/>
                </a:lnTo>
                <a:lnTo>
                  <a:pt x="0" y="100466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11B90875-4F86-4B55-A88C-1D06084D835B}"/>
              </a:ext>
            </a:extLst>
          </p:cNvPr>
          <p:cNvSpPr/>
          <p:nvPr/>
        </p:nvSpPr>
        <p:spPr>
          <a:xfrm>
            <a:off x="8811199" y="2904881"/>
            <a:ext cx="801309" cy="597339"/>
          </a:xfrm>
          <a:custGeom>
            <a:avLst/>
            <a:gdLst/>
            <a:ahLst/>
            <a:cxnLst/>
            <a:rect l="l" t="t" r="r" b="b"/>
            <a:pathLst>
              <a:path w="1201964" h="896009">
                <a:moveTo>
                  <a:pt x="0" y="0"/>
                </a:moveTo>
                <a:lnTo>
                  <a:pt x="1201964" y="0"/>
                </a:lnTo>
                <a:lnTo>
                  <a:pt x="1201964" y="896010"/>
                </a:lnTo>
                <a:lnTo>
                  <a:pt x="0" y="896010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BE283493-38D7-4439-B213-700C03EDAE18}"/>
              </a:ext>
            </a:extLst>
          </p:cNvPr>
          <p:cNvSpPr/>
          <p:nvPr/>
        </p:nvSpPr>
        <p:spPr>
          <a:xfrm>
            <a:off x="10202381" y="5219375"/>
            <a:ext cx="1207299" cy="919743"/>
          </a:xfrm>
          <a:custGeom>
            <a:avLst/>
            <a:gdLst/>
            <a:ahLst/>
            <a:cxnLst/>
            <a:rect l="l" t="t" r="r" b="b"/>
            <a:pathLst>
              <a:path w="1810949" h="1379614">
                <a:moveTo>
                  <a:pt x="0" y="0"/>
                </a:moveTo>
                <a:lnTo>
                  <a:pt x="1810949" y="0"/>
                </a:lnTo>
                <a:lnTo>
                  <a:pt x="1810949" y="1379614"/>
                </a:lnTo>
                <a:lnTo>
                  <a:pt x="0" y="13796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id="{7F13DBA2-D13D-47F5-90B6-D10EB76E31FC}"/>
              </a:ext>
            </a:extLst>
          </p:cNvPr>
          <p:cNvSpPr/>
          <p:nvPr/>
        </p:nvSpPr>
        <p:spPr>
          <a:xfrm>
            <a:off x="9412967" y="3592636"/>
            <a:ext cx="957172" cy="1339554"/>
          </a:xfrm>
          <a:custGeom>
            <a:avLst/>
            <a:gdLst/>
            <a:ahLst/>
            <a:cxnLst/>
            <a:rect l="l" t="t" r="r" b="b"/>
            <a:pathLst>
              <a:path w="1435758" h="2009331">
                <a:moveTo>
                  <a:pt x="0" y="0"/>
                </a:moveTo>
                <a:lnTo>
                  <a:pt x="1435758" y="0"/>
                </a:lnTo>
                <a:lnTo>
                  <a:pt x="1435758" y="2009331"/>
                </a:lnTo>
                <a:lnTo>
                  <a:pt x="0" y="2009331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9" name="Freeform 17">
            <a:extLst>
              <a:ext uri="{FF2B5EF4-FFF2-40B4-BE49-F238E27FC236}">
                <a16:creationId xmlns:a16="http://schemas.microsoft.com/office/drawing/2014/main" id="{52420D52-10D3-4654-ADD6-8973DD54BC0D}"/>
              </a:ext>
            </a:extLst>
          </p:cNvPr>
          <p:cNvSpPr/>
          <p:nvPr/>
        </p:nvSpPr>
        <p:spPr>
          <a:xfrm>
            <a:off x="10533905" y="3493410"/>
            <a:ext cx="700099" cy="669855"/>
          </a:xfrm>
          <a:custGeom>
            <a:avLst/>
            <a:gdLst/>
            <a:ahLst/>
            <a:cxnLst/>
            <a:rect l="l" t="t" r="r" b="b"/>
            <a:pathLst>
              <a:path w="1050149" h="1004783">
                <a:moveTo>
                  <a:pt x="0" y="0"/>
                </a:moveTo>
                <a:lnTo>
                  <a:pt x="1050149" y="0"/>
                </a:lnTo>
                <a:lnTo>
                  <a:pt x="1050149" y="1004782"/>
                </a:lnTo>
                <a:lnTo>
                  <a:pt x="0" y="1004782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797E2C04-D229-4374-8AB2-AB58D6B3B08B}"/>
              </a:ext>
            </a:extLst>
          </p:cNvPr>
          <p:cNvSpPr/>
          <p:nvPr/>
        </p:nvSpPr>
        <p:spPr>
          <a:xfrm>
            <a:off x="8811199" y="1836945"/>
            <a:ext cx="1010438" cy="633820"/>
          </a:xfrm>
          <a:custGeom>
            <a:avLst/>
            <a:gdLst/>
            <a:ahLst/>
            <a:cxnLst/>
            <a:rect l="l" t="t" r="r" b="b"/>
            <a:pathLst>
              <a:path w="1515657" h="950730">
                <a:moveTo>
                  <a:pt x="0" y="0"/>
                </a:moveTo>
                <a:lnTo>
                  <a:pt x="1515657" y="0"/>
                </a:lnTo>
                <a:lnTo>
                  <a:pt x="1515657" y="950731"/>
                </a:lnTo>
                <a:lnTo>
                  <a:pt x="0" y="950731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1" name="Freeform 19">
            <a:extLst>
              <a:ext uri="{FF2B5EF4-FFF2-40B4-BE49-F238E27FC236}">
                <a16:creationId xmlns:a16="http://schemas.microsoft.com/office/drawing/2014/main" id="{00E07F48-ADD7-48A9-B1B7-A584A9385C5D}"/>
              </a:ext>
            </a:extLst>
          </p:cNvPr>
          <p:cNvSpPr/>
          <p:nvPr/>
        </p:nvSpPr>
        <p:spPr>
          <a:xfrm>
            <a:off x="9821637" y="1808818"/>
            <a:ext cx="1337133" cy="1210713"/>
          </a:xfrm>
          <a:custGeom>
            <a:avLst/>
            <a:gdLst/>
            <a:ahLst/>
            <a:cxnLst/>
            <a:rect l="l" t="t" r="r" b="b"/>
            <a:pathLst>
              <a:path w="2005699" h="1816069">
                <a:moveTo>
                  <a:pt x="0" y="0"/>
                </a:moveTo>
                <a:lnTo>
                  <a:pt x="2005699" y="0"/>
                </a:lnTo>
                <a:lnTo>
                  <a:pt x="2005699" y="1816069"/>
                </a:lnTo>
                <a:lnTo>
                  <a:pt x="0" y="18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20">
            <a:extLst>
              <a:ext uri="{FF2B5EF4-FFF2-40B4-BE49-F238E27FC236}">
                <a16:creationId xmlns:a16="http://schemas.microsoft.com/office/drawing/2014/main" id="{AD8992C7-4CCB-4BD0-B801-F5E109B14965}"/>
              </a:ext>
            </a:extLst>
          </p:cNvPr>
          <p:cNvSpPr/>
          <p:nvPr/>
        </p:nvSpPr>
        <p:spPr>
          <a:xfrm>
            <a:off x="6088723" y="3268423"/>
            <a:ext cx="1000339" cy="1451680"/>
          </a:xfrm>
          <a:custGeom>
            <a:avLst/>
            <a:gdLst/>
            <a:ahLst/>
            <a:cxnLst/>
            <a:rect l="l" t="t" r="r" b="b"/>
            <a:pathLst>
              <a:path w="1500509" h="2177520">
                <a:moveTo>
                  <a:pt x="0" y="0"/>
                </a:moveTo>
                <a:lnTo>
                  <a:pt x="1500510" y="0"/>
                </a:lnTo>
                <a:lnTo>
                  <a:pt x="1500510" y="2177520"/>
                </a:lnTo>
                <a:lnTo>
                  <a:pt x="0" y="2177520"/>
                </a:lnTo>
                <a:lnTo>
                  <a:pt x="0" y="0"/>
                </a:lnTo>
                <a:close/>
              </a:path>
            </a:pathLst>
          </a:custGeom>
          <a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3E752709-D2EA-4059-B706-5883A41472E8}"/>
              </a:ext>
            </a:extLst>
          </p:cNvPr>
          <p:cNvSpPr/>
          <p:nvPr/>
        </p:nvSpPr>
        <p:spPr>
          <a:xfrm>
            <a:off x="6491298" y="4545785"/>
            <a:ext cx="1133461" cy="1133461"/>
          </a:xfrm>
          <a:custGeom>
            <a:avLst/>
            <a:gdLst/>
            <a:ahLst/>
            <a:cxnLst/>
            <a:rect l="l" t="t" r="r" b="b"/>
            <a:pathLst>
              <a:path w="1700192" h="1700192">
                <a:moveTo>
                  <a:pt x="0" y="0"/>
                </a:moveTo>
                <a:lnTo>
                  <a:pt x="1700192" y="0"/>
                </a:lnTo>
                <a:lnTo>
                  <a:pt x="1700192" y="1700192"/>
                </a:lnTo>
                <a:lnTo>
                  <a:pt x="0" y="170019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75C332B7-B7A0-43E9-ADAF-68C6CBAAFC0D}"/>
              </a:ext>
            </a:extLst>
          </p:cNvPr>
          <p:cNvSpPr/>
          <p:nvPr/>
        </p:nvSpPr>
        <p:spPr>
          <a:xfrm>
            <a:off x="7974264" y="4339603"/>
            <a:ext cx="754201" cy="1185172"/>
          </a:xfrm>
          <a:custGeom>
            <a:avLst/>
            <a:gdLst/>
            <a:ahLst/>
            <a:cxnLst/>
            <a:rect l="l" t="t" r="r" b="b"/>
            <a:pathLst>
              <a:path w="1131301" h="1777758">
                <a:moveTo>
                  <a:pt x="0" y="0"/>
                </a:moveTo>
                <a:lnTo>
                  <a:pt x="1131301" y="0"/>
                </a:lnTo>
                <a:lnTo>
                  <a:pt x="1131301" y="1777758"/>
                </a:lnTo>
                <a:lnTo>
                  <a:pt x="0" y="1777758"/>
                </a:lnTo>
                <a:lnTo>
                  <a:pt x="0" y="0"/>
                </a:lnTo>
                <a:close/>
              </a:path>
            </a:pathLst>
          </a:custGeom>
          <a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7B740BB9-AF48-4F64-84C6-D4B36B4AC96C}"/>
              </a:ext>
            </a:extLst>
          </p:cNvPr>
          <p:cNvSpPr/>
          <p:nvPr/>
        </p:nvSpPr>
        <p:spPr>
          <a:xfrm>
            <a:off x="11009008" y="4619155"/>
            <a:ext cx="644532" cy="493360"/>
          </a:xfrm>
          <a:custGeom>
            <a:avLst/>
            <a:gdLst/>
            <a:ahLst/>
            <a:cxnLst/>
            <a:rect l="l" t="t" r="r" b="b"/>
            <a:pathLst>
              <a:path w="966798" h="740040">
                <a:moveTo>
                  <a:pt x="0" y="0"/>
                </a:moveTo>
                <a:lnTo>
                  <a:pt x="966798" y="0"/>
                </a:lnTo>
                <a:lnTo>
                  <a:pt x="966798" y="740040"/>
                </a:lnTo>
                <a:lnTo>
                  <a:pt x="0" y="740040"/>
                </a:lnTo>
                <a:lnTo>
                  <a:pt x="0" y="0"/>
                </a:lnTo>
                <a:close/>
              </a:path>
            </a:pathLst>
          </a:custGeom>
          <a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6" name="Freeform 24">
            <a:extLst>
              <a:ext uri="{FF2B5EF4-FFF2-40B4-BE49-F238E27FC236}">
                <a16:creationId xmlns:a16="http://schemas.microsoft.com/office/drawing/2014/main" id="{FC739BC8-5FBE-49A6-BBF3-77C08A74C899}"/>
              </a:ext>
            </a:extLst>
          </p:cNvPr>
          <p:cNvSpPr/>
          <p:nvPr/>
        </p:nvSpPr>
        <p:spPr>
          <a:xfrm>
            <a:off x="6372486" y="5865296"/>
            <a:ext cx="422210" cy="768925"/>
          </a:xfrm>
          <a:custGeom>
            <a:avLst/>
            <a:gdLst/>
            <a:ahLst/>
            <a:cxnLst/>
            <a:rect l="l" t="t" r="r" b="b"/>
            <a:pathLst>
              <a:path w="633315" h="1153387">
                <a:moveTo>
                  <a:pt x="0" y="0"/>
                </a:moveTo>
                <a:lnTo>
                  <a:pt x="633315" y="0"/>
                </a:lnTo>
                <a:lnTo>
                  <a:pt x="633315" y="1153387"/>
                </a:lnTo>
                <a:lnTo>
                  <a:pt x="0" y="1153387"/>
                </a:lnTo>
                <a:lnTo>
                  <a:pt x="0" y="0"/>
                </a:lnTo>
                <a:close/>
              </a:path>
            </a:pathLst>
          </a:custGeom>
          <a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7" name="Freeform 26">
            <a:extLst>
              <a:ext uri="{FF2B5EF4-FFF2-40B4-BE49-F238E27FC236}">
                <a16:creationId xmlns:a16="http://schemas.microsoft.com/office/drawing/2014/main" id="{C113A5A8-C21C-463D-A644-4292D5929477}"/>
              </a:ext>
            </a:extLst>
          </p:cNvPr>
          <p:cNvSpPr/>
          <p:nvPr/>
        </p:nvSpPr>
        <p:spPr>
          <a:xfrm>
            <a:off x="7151292" y="5634569"/>
            <a:ext cx="1097853" cy="1075897"/>
          </a:xfrm>
          <a:custGeom>
            <a:avLst/>
            <a:gdLst/>
            <a:ahLst/>
            <a:cxnLst/>
            <a:rect l="l" t="t" r="r" b="b"/>
            <a:pathLst>
              <a:path w="1646780" h="1613845">
                <a:moveTo>
                  <a:pt x="0" y="0"/>
                </a:moveTo>
                <a:lnTo>
                  <a:pt x="1646780" y="0"/>
                </a:lnTo>
                <a:lnTo>
                  <a:pt x="1646780" y="1613844"/>
                </a:lnTo>
                <a:lnTo>
                  <a:pt x="0" y="1613844"/>
                </a:lnTo>
                <a:lnTo>
                  <a:pt x="0" y="0"/>
                </a:lnTo>
                <a:close/>
              </a:path>
            </a:pathLst>
          </a:custGeom>
          <a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8" name="Freeform 27">
            <a:extLst>
              <a:ext uri="{FF2B5EF4-FFF2-40B4-BE49-F238E27FC236}">
                <a16:creationId xmlns:a16="http://schemas.microsoft.com/office/drawing/2014/main" id="{0EE103DA-4AE7-4F40-AAAE-4C893831A001}"/>
              </a:ext>
            </a:extLst>
          </p:cNvPr>
          <p:cNvSpPr/>
          <p:nvPr/>
        </p:nvSpPr>
        <p:spPr>
          <a:xfrm>
            <a:off x="8959071" y="5434522"/>
            <a:ext cx="907794" cy="607397"/>
          </a:xfrm>
          <a:custGeom>
            <a:avLst/>
            <a:gdLst/>
            <a:ahLst/>
            <a:cxnLst/>
            <a:rect l="l" t="t" r="r" b="b"/>
            <a:pathLst>
              <a:path w="1361691" h="911095">
                <a:moveTo>
                  <a:pt x="0" y="0"/>
                </a:moveTo>
                <a:lnTo>
                  <a:pt x="1361690" y="0"/>
                </a:lnTo>
                <a:lnTo>
                  <a:pt x="1361690" y="911095"/>
                </a:lnTo>
                <a:lnTo>
                  <a:pt x="0" y="911095"/>
                </a:lnTo>
                <a:lnTo>
                  <a:pt x="0" y="0"/>
                </a:lnTo>
                <a:close/>
              </a:path>
            </a:pathLst>
          </a:custGeom>
          <a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77592" y="906314"/>
            <a:ext cx="7603539" cy="163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>
                <a:solidFill>
                  <a:srgbClr val="0317BB"/>
                </a:solidFill>
              </a:rPr>
              <a:t>Ciclo de </a:t>
            </a:r>
            <a:r>
              <a:rPr lang="en-US" sz="3200" b="1" dirty="0" err="1">
                <a:solidFill>
                  <a:srgbClr val="0317BB"/>
                </a:solidFill>
              </a:rPr>
              <a:t>Planificação</a:t>
            </a:r>
          </a:p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Avaliação</a:t>
            </a:r>
            <a:endParaRPr lang="en-US" sz="3200" b="1" dirty="0">
              <a:solidFill>
                <a:srgbClr val="0317BB"/>
              </a:solidFill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93F69BD0-8FB1-46B4-0AFD-B41A557AF8A8}"/>
              </a:ext>
            </a:extLst>
          </p:cNvPr>
          <p:cNvSpPr/>
          <p:nvPr/>
        </p:nvSpPr>
        <p:spPr>
          <a:xfrm>
            <a:off x="10215236" y="2530976"/>
            <a:ext cx="562075" cy="562075"/>
          </a:xfrm>
          <a:custGeom>
            <a:avLst/>
            <a:gdLst/>
            <a:ahLst/>
            <a:cxnLst/>
            <a:rect l="l" t="t" r="r" b="b"/>
            <a:pathLst>
              <a:path w="843113" h="843113">
                <a:moveTo>
                  <a:pt x="0" y="0"/>
                </a:moveTo>
                <a:lnTo>
                  <a:pt x="843112" y="0"/>
                </a:lnTo>
                <a:lnTo>
                  <a:pt x="843112" y="843113"/>
                </a:lnTo>
                <a:lnTo>
                  <a:pt x="0" y="84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FFFAE2CE-B72D-BF36-AA69-9C1B100E7C0D}"/>
              </a:ext>
            </a:extLst>
          </p:cNvPr>
          <p:cNvSpPr/>
          <p:nvPr/>
        </p:nvSpPr>
        <p:spPr>
          <a:xfrm>
            <a:off x="978669" y="2858915"/>
            <a:ext cx="9646920" cy="3598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1200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83E2138C-454E-F86B-5593-8EB8D321C7C7}"/>
              </a:ext>
            </a:extLst>
          </p:cNvPr>
          <p:cNvGrpSpPr/>
          <p:nvPr/>
        </p:nvGrpSpPr>
        <p:grpSpPr>
          <a:xfrm>
            <a:off x="8363154" y="2498229"/>
            <a:ext cx="586740" cy="504613"/>
            <a:chOff x="0" y="0"/>
            <a:chExt cx="1173480" cy="1009226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D039005-F6D9-5A47-DB50-B1B9C25CBB53}"/>
                </a:ext>
              </a:extLst>
            </p:cNvPr>
            <p:cNvSpPr/>
            <p:nvPr/>
          </p:nvSpPr>
          <p:spPr>
            <a:xfrm>
              <a:off x="0" y="0"/>
              <a:ext cx="1173480" cy="1009226"/>
            </a:xfrm>
            <a:custGeom>
              <a:avLst/>
              <a:gdLst/>
              <a:ahLst/>
              <a:cxnLst/>
              <a:rect l="l" t="t" r="r" b="b"/>
              <a:pathLst>
                <a:path w="1173480" h="1009226">
                  <a:moveTo>
                    <a:pt x="0" y="0"/>
                  </a:moveTo>
                  <a:lnTo>
                    <a:pt x="1173480" y="0"/>
                  </a:lnTo>
                  <a:lnTo>
                    <a:pt x="1173480" y="1009226"/>
                  </a:lnTo>
                  <a:lnTo>
                    <a:pt x="0" y="1009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8137" b="-8137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A9F34DEB-ECC7-43FD-C4BF-F53906C36EDF}"/>
                </a:ext>
              </a:extLst>
            </p:cNvPr>
            <p:cNvSpPr txBox="1"/>
            <p:nvPr/>
          </p:nvSpPr>
          <p:spPr>
            <a:xfrm>
              <a:off x="266766" y="236008"/>
              <a:ext cx="639950" cy="512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en-US" sz="1600" spc="80" dirty="0">
                  <a:solidFill>
                    <a:srgbClr val="FFFFFF"/>
                  </a:solidFill>
                  <a:latin typeface="Aileron"/>
                </a:rPr>
                <a:t>M6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0B4237DA-B679-6865-3B2A-58413654BA98}"/>
              </a:ext>
            </a:extLst>
          </p:cNvPr>
          <p:cNvGrpSpPr/>
          <p:nvPr/>
        </p:nvGrpSpPr>
        <p:grpSpPr>
          <a:xfrm>
            <a:off x="10263052" y="2487617"/>
            <a:ext cx="586740" cy="416983"/>
            <a:chOff x="0" y="0"/>
            <a:chExt cx="1173480" cy="833966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8F332469-9E20-D516-F675-5F659A4B59B9}"/>
                </a:ext>
              </a:extLst>
            </p:cNvPr>
            <p:cNvSpPr/>
            <p:nvPr/>
          </p:nvSpPr>
          <p:spPr>
            <a:xfrm>
              <a:off x="0" y="0"/>
              <a:ext cx="1173480" cy="833966"/>
            </a:xfrm>
            <a:custGeom>
              <a:avLst/>
              <a:gdLst/>
              <a:ahLst/>
              <a:cxnLst/>
              <a:rect l="l" t="t" r="r" b="b"/>
              <a:pathLst>
                <a:path w="1173480" h="833966">
                  <a:moveTo>
                    <a:pt x="0" y="0"/>
                  </a:moveTo>
                  <a:lnTo>
                    <a:pt x="1173480" y="0"/>
                  </a:lnTo>
                  <a:lnTo>
                    <a:pt x="1173480" y="833966"/>
                  </a:lnTo>
                  <a:lnTo>
                    <a:pt x="0" y="833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55" b="-20355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03B130AF-115F-F3EE-AD95-9C292B89F5E3}"/>
                </a:ext>
              </a:extLst>
            </p:cNvPr>
            <p:cNvSpPr txBox="1"/>
            <p:nvPr/>
          </p:nvSpPr>
          <p:spPr>
            <a:xfrm>
              <a:off x="266766" y="245534"/>
              <a:ext cx="63995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0"/>
                </a:lnSpc>
              </a:pPr>
              <a:endParaRPr sz="1200"/>
            </a:p>
          </p:txBody>
        </p:sp>
      </p:grpSp>
      <p:sp>
        <p:nvSpPr>
          <p:cNvPr id="12" name="Freeform 15">
            <a:extLst>
              <a:ext uri="{FF2B5EF4-FFF2-40B4-BE49-F238E27FC236}">
                <a16:creationId xmlns:a16="http://schemas.microsoft.com/office/drawing/2014/main" id="{04038D0D-5C0F-E153-AF4E-9096DCFDD5A5}"/>
              </a:ext>
            </a:extLst>
          </p:cNvPr>
          <p:cNvSpPr/>
          <p:nvPr/>
        </p:nvSpPr>
        <p:spPr>
          <a:xfrm>
            <a:off x="9098058" y="4464300"/>
            <a:ext cx="1405433" cy="89596"/>
          </a:xfrm>
          <a:custGeom>
            <a:avLst/>
            <a:gdLst/>
            <a:ahLst/>
            <a:cxnLst/>
            <a:rect l="l" t="t" r="r" b="b"/>
            <a:pathLst>
              <a:path w="2108149" h="134394">
                <a:moveTo>
                  <a:pt x="0" y="0"/>
                </a:moveTo>
                <a:lnTo>
                  <a:pt x="2108149" y="0"/>
                </a:lnTo>
                <a:lnTo>
                  <a:pt x="2108149" y="134394"/>
                </a:lnTo>
                <a:lnTo>
                  <a:pt x="0" y="134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634DDB18-54EB-6EF1-0130-3461D37FF196}"/>
              </a:ext>
            </a:extLst>
          </p:cNvPr>
          <p:cNvSpPr/>
          <p:nvPr/>
        </p:nvSpPr>
        <p:spPr>
          <a:xfrm>
            <a:off x="8905534" y="4510696"/>
            <a:ext cx="1871777" cy="119326"/>
          </a:xfrm>
          <a:custGeom>
            <a:avLst/>
            <a:gdLst/>
            <a:ahLst/>
            <a:cxnLst/>
            <a:rect l="l" t="t" r="r" b="b"/>
            <a:pathLst>
              <a:path w="2807665" h="178989">
                <a:moveTo>
                  <a:pt x="0" y="0"/>
                </a:moveTo>
                <a:lnTo>
                  <a:pt x="2807665" y="0"/>
                </a:lnTo>
                <a:lnTo>
                  <a:pt x="2807665" y="178989"/>
                </a:lnTo>
                <a:lnTo>
                  <a:pt x="0" y="1789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E7BBFF42-1C8A-D532-0D29-EE0E2BD06FA6}"/>
              </a:ext>
            </a:extLst>
          </p:cNvPr>
          <p:cNvGrpSpPr/>
          <p:nvPr/>
        </p:nvGrpSpPr>
        <p:grpSpPr>
          <a:xfrm>
            <a:off x="8562458" y="3933238"/>
            <a:ext cx="2476632" cy="483688"/>
            <a:chOff x="0" y="0"/>
            <a:chExt cx="978422" cy="191087"/>
          </a:xfrm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1D1E89BC-655B-DE55-8FC6-DA888935191F}"/>
                </a:ext>
              </a:extLst>
            </p:cNvPr>
            <p:cNvSpPr/>
            <p:nvPr/>
          </p:nvSpPr>
          <p:spPr>
            <a:xfrm>
              <a:off x="0" y="0"/>
              <a:ext cx="978422" cy="191087"/>
            </a:xfrm>
            <a:custGeom>
              <a:avLst/>
              <a:gdLst/>
              <a:ahLst/>
              <a:cxnLst/>
              <a:rect l="l" t="t" r="r" b="b"/>
              <a:pathLst>
                <a:path w="978422" h="191087">
                  <a:moveTo>
                    <a:pt x="0" y="0"/>
                  </a:moveTo>
                  <a:lnTo>
                    <a:pt x="775222" y="0"/>
                  </a:lnTo>
                  <a:lnTo>
                    <a:pt x="978422" y="95543"/>
                  </a:lnTo>
                  <a:lnTo>
                    <a:pt x="775222" y="191087"/>
                  </a:lnTo>
                  <a:lnTo>
                    <a:pt x="0" y="191087"/>
                  </a:lnTo>
                  <a:lnTo>
                    <a:pt x="203200" y="95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F24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AF734E42-0B71-BA0B-6BC2-02BD5B7F6CB3}"/>
                </a:ext>
              </a:extLst>
            </p:cNvPr>
            <p:cNvSpPr txBox="1"/>
            <p:nvPr/>
          </p:nvSpPr>
          <p:spPr>
            <a:xfrm>
              <a:off x="177800" y="-57150"/>
              <a:ext cx="724422" cy="2482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17" name="Freeform 26">
            <a:extLst>
              <a:ext uri="{FF2B5EF4-FFF2-40B4-BE49-F238E27FC236}">
                <a16:creationId xmlns:a16="http://schemas.microsoft.com/office/drawing/2014/main" id="{5AC089DC-215B-7E43-2FB1-5EA58E4AF145}"/>
              </a:ext>
            </a:extLst>
          </p:cNvPr>
          <p:cNvSpPr/>
          <p:nvPr/>
        </p:nvSpPr>
        <p:spPr>
          <a:xfrm>
            <a:off x="10400088" y="2672579"/>
            <a:ext cx="412937" cy="218857"/>
          </a:xfrm>
          <a:custGeom>
            <a:avLst/>
            <a:gdLst/>
            <a:ahLst/>
            <a:cxnLst/>
            <a:rect l="l" t="t" r="r" b="b"/>
            <a:pathLst>
              <a:path w="619406" h="328285">
                <a:moveTo>
                  <a:pt x="0" y="0"/>
                </a:moveTo>
                <a:lnTo>
                  <a:pt x="619406" y="0"/>
                </a:lnTo>
                <a:lnTo>
                  <a:pt x="619406" y="328285"/>
                </a:lnTo>
                <a:lnTo>
                  <a:pt x="0" y="32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18" name="Group 30">
            <a:extLst>
              <a:ext uri="{FF2B5EF4-FFF2-40B4-BE49-F238E27FC236}">
                <a16:creationId xmlns:a16="http://schemas.microsoft.com/office/drawing/2014/main" id="{73BD327E-FDBC-9101-7480-BB170FA9888A}"/>
              </a:ext>
            </a:extLst>
          </p:cNvPr>
          <p:cNvGrpSpPr/>
          <p:nvPr/>
        </p:nvGrpSpPr>
        <p:grpSpPr>
          <a:xfrm>
            <a:off x="9201158" y="3075919"/>
            <a:ext cx="687385" cy="687385"/>
            <a:chOff x="0" y="0"/>
            <a:chExt cx="1374771" cy="1374771"/>
          </a:xfrm>
        </p:grpSpPr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63A67DAD-A517-0730-CB04-18B9174B5A59}"/>
                </a:ext>
              </a:extLst>
            </p:cNvPr>
            <p:cNvSpPr/>
            <p:nvPr/>
          </p:nvSpPr>
          <p:spPr>
            <a:xfrm>
              <a:off x="0" y="0"/>
              <a:ext cx="1374771" cy="1374771"/>
            </a:xfrm>
            <a:custGeom>
              <a:avLst/>
              <a:gdLst/>
              <a:ahLst/>
              <a:cxnLst/>
              <a:rect l="l" t="t" r="r" b="b"/>
              <a:pathLst>
                <a:path w="1374771" h="1374771">
                  <a:moveTo>
                    <a:pt x="0" y="0"/>
                  </a:moveTo>
                  <a:lnTo>
                    <a:pt x="1374771" y="0"/>
                  </a:lnTo>
                  <a:lnTo>
                    <a:pt x="1374771" y="1374771"/>
                  </a:lnTo>
                  <a:lnTo>
                    <a:pt x="0" y="1374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0" name="TextBox 32">
              <a:extLst>
                <a:ext uri="{FF2B5EF4-FFF2-40B4-BE49-F238E27FC236}">
                  <a16:creationId xmlns:a16="http://schemas.microsoft.com/office/drawing/2014/main" id="{797A0F98-ADF5-A8C0-2322-17D3DCAD551A}"/>
                </a:ext>
              </a:extLst>
            </p:cNvPr>
            <p:cNvSpPr txBox="1"/>
            <p:nvPr/>
          </p:nvSpPr>
          <p:spPr>
            <a:xfrm>
              <a:off x="172104" y="177492"/>
              <a:ext cx="363344" cy="28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8"/>
                </a:lnSpc>
              </a:pPr>
              <a:r>
                <a:rPr lang="en-US" sz="792" spc="39">
                  <a:solidFill>
                    <a:srgbClr val="FFFFFF"/>
                  </a:solidFill>
                  <a:latin typeface="Aileron Bold"/>
                </a:rPr>
                <a:t>A</a:t>
              </a:r>
            </a:p>
          </p:txBody>
        </p:sp>
      </p:grpSp>
      <p:grpSp>
        <p:nvGrpSpPr>
          <p:cNvPr id="21" name="Group 36">
            <a:extLst>
              <a:ext uri="{FF2B5EF4-FFF2-40B4-BE49-F238E27FC236}">
                <a16:creationId xmlns:a16="http://schemas.microsoft.com/office/drawing/2014/main" id="{8E857C98-83E9-C957-186E-29390A811A99}"/>
              </a:ext>
            </a:extLst>
          </p:cNvPr>
          <p:cNvGrpSpPr/>
          <p:nvPr/>
        </p:nvGrpSpPr>
        <p:grpSpPr>
          <a:xfrm>
            <a:off x="8655634" y="4931164"/>
            <a:ext cx="2748747" cy="264548"/>
            <a:chOff x="0" y="0"/>
            <a:chExt cx="1085925" cy="104513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498CE3CD-EF7A-FC0A-5C67-AA5C50B4ECD0}"/>
                </a:ext>
              </a:extLst>
            </p:cNvPr>
            <p:cNvSpPr/>
            <p:nvPr/>
          </p:nvSpPr>
          <p:spPr>
            <a:xfrm>
              <a:off x="0" y="0"/>
              <a:ext cx="1085925" cy="104513"/>
            </a:xfrm>
            <a:custGeom>
              <a:avLst/>
              <a:gdLst/>
              <a:ahLst/>
              <a:cxnLst/>
              <a:rect l="l" t="t" r="r" b="b"/>
              <a:pathLst>
                <a:path w="1085925" h="104513">
                  <a:moveTo>
                    <a:pt x="0" y="0"/>
                  </a:moveTo>
                  <a:lnTo>
                    <a:pt x="1085925" y="0"/>
                  </a:lnTo>
                  <a:lnTo>
                    <a:pt x="1085925" y="104513"/>
                  </a:lnTo>
                  <a:lnTo>
                    <a:pt x="0" y="104513"/>
                  </a:lnTo>
                  <a:close/>
                </a:path>
              </a:pathLst>
            </a:custGeom>
            <a:solidFill>
              <a:srgbClr val="CEC8BF"/>
            </a:solid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23" name="TextBox 38">
              <a:extLst>
                <a:ext uri="{FF2B5EF4-FFF2-40B4-BE49-F238E27FC236}">
                  <a16:creationId xmlns:a16="http://schemas.microsoft.com/office/drawing/2014/main" id="{B8724148-C3B3-7C74-FB9F-2DD2A36C62D0}"/>
                </a:ext>
              </a:extLst>
            </p:cNvPr>
            <p:cNvSpPr txBox="1"/>
            <p:nvPr/>
          </p:nvSpPr>
          <p:spPr>
            <a:xfrm>
              <a:off x="0" y="-57150"/>
              <a:ext cx="1085925" cy="161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/>
            </a:p>
          </p:txBody>
        </p:sp>
      </p:grpSp>
      <p:sp>
        <p:nvSpPr>
          <p:cNvPr id="24" name="TextBox 39">
            <a:extLst>
              <a:ext uri="{FF2B5EF4-FFF2-40B4-BE49-F238E27FC236}">
                <a16:creationId xmlns:a16="http://schemas.microsoft.com/office/drawing/2014/main" id="{6D5664AA-C9D7-12A1-D6FE-108551B7A8B0}"/>
              </a:ext>
            </a:extLst>
          </p:cNvPr>
          <p:cNvSpPr txBox="1"/>
          <p:nvPr/>
        </p:nvSpPr>
        <p:spPr>
          <a:xfrm>
            <a:off x="8621768" y="4973385"/>
            <a:ext cx="2742733" cy="20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"/>
              </a:lnSpc>
            </a:pPr>
            <a:r>
              <a:rPr lang="en-US" sz="1333" spc="67" dirty="0" err="1">
                <a:solidFill>
                  <a:srgbClr val="191919"/>
                </a:solidFill>
                <a:latin typeface="Aileron Bold"/>
              </a:rPr>
              <a:t>Avaliação</a:t>
            </a:r>
            <a:r>
              <a:rPr lang="en-US" sz="1333" spc="67" dirty="0">
                <a:solidFill>
                  <a:srgbClr val="191919"/>
                </a:solidFill>
                <a:latin typeface="Aileron Bold"/>
              </a:rPr>
              <a:t> [1m]</a:t>
            </a: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D8E7B86A-F3BC-6F7C-645B-3EF7F29853EC}"/>
              </a:ext>
            </a:extLst>
          </p:cNvPr>
          <p:cNvSpPr txBox="1"/>
          <p:nvPr/>
        </p:nvSpPr>
        <p:spPr>
          <a:xfrm>
            <a:off x="7063848" y="3906208"/>
            <a:ext cx="192511" cy="1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"/>
              </a:lnSpc>
            </a:pPr>
            <a:r>
              <a:rPr lang="en-US" sz="839" spc="41">
                <a:solidFill>
                  <a:srgbClr val="FFFFFF"/>
                </a:solidFill>
                <a:latin typeface="Aileron Bold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1044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010571"/>
              </p:ext>
            </p:extLst>
          </p:nvPr>
        </p:nvGraphicFramePr>
        <p:xfrm>
          <a:off x="777592" y="2482432"/>
          <a:ext cx="10715908" cy="795991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</a:pPr>
                      <a:r>
                        <a:rPr lang="pt-BR" sz="1700" kern="1200" dirty="0">
                          <a:solidFill>
                            <a:srgbClr val="2A2E3A"/>
                          </a:solidFill>
                          <a:latin typeface="+mn-lt"/>
                          <a:ea typeface="+mn-ea"/>
                          <a:cs typeface="+mn-cs"/>
                        </a:rPr>
                        <a:t>Realizar a análise dos resultados alcançados após a implementação do Ciclo de Planificação no âmbito estadual.</a:t>
                      </a:r>
                      <a:endParaRPr lang="en-US" sz="1700" kern="1200" dirty="0">
                        <a:solidFill>
                          <a:srgbClr val="2A2E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Objetivo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988530"/>
              </p:ext>
            </p:extLst>
          </p:nvPr>
        </p:nvGraphicFramePr>
        <p:xfrm>
          <a:off x="777592" y="2482432"/>
          <a:ext cx="10715908" cy="4613516"/>
        </p:xfrm>
        <a:graphic>
          <a:graphicData uri="http://schemas.openxmlformats.org/drawingml/2006/table">
            <a:tbl>
              <a:tblPr/>
              <a:tblGrid>
                <a:gridCol w="1071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dos indicadores de execução do ciclo de planificação da região/regiões de saúde.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 resultado do instrumento de Autoavaliação de Macroprocessos da APS e AAE e Processos Estratégicos -Saúde Mental. 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 resultado dos Instrumentos de Carteira de serviços e Capacidade operacional da AAE.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 resultado do Plano de Ação Global.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Análise dos resultados dos indicadores de processo e resultado pactuados para o ciclo de planificação. </a:t>
                      </a:r>
                    </a:p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Esperado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2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063886"/>
              </p:ext>
            </p:extLst>
          </p:nvPr>
        </p:nvGraphicFramePr>
        <p:xfrm>
          <a:off x="959556" y="2482432"/>
          <a:ext cx="10533944" cy="2414647"/>
        </p:xfrm>
        <a:graphic>
          <a:graphicData uri="http://schemas.openxmlformats.org/drawingml/2006/table">
            <a:tbl>
              <a:tblPr/>
              <a:tblGrid>
                <a:gridCol w="10533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599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Comparar os resultados obtidos a partir do 1º ciclo de planificação com os resultados esperados .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700" dirty="0">
                          <a:solidFill>
                            <a:srgbClr val="2A2E3A"/>
                          </a:solidFill>
                          <a:latin typeface="+mn-lt"/>
                        </a:rPr>
                        <a:t>Plano de Ação Estadual atualizado. </a:t>
                      </a: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328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3499"/>
                        </a:lnSpc>
                        <a:buClr>
                          <a:srgbClr val="0317BB"/>
                        </a:buClr>
                        <a:buSzPct val="115000"/>
                        <a:buFont typeface="Arial" panose="020B0604020202020204" pitchFamily="34" charset="0"/>
                        <a:buNone/>
                        <a:defRPr/>
                      </a:pPr>
                      <a:endParaRPr lang="en-US" sz="700" dirty="0">
                        <a:latin typeface="+mn-lt"/>
                      </a:endParaRPr>
                    </a:p>
                  </a:txBody>
                  <a:tcPr marL="141063" marR="141063" marT="141063" marB="141063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777592" y="906314"/>
            <a:ext cx="7603539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3200" b="1" dirty="0" err="1">
                <a:solidFill>
                  <a:srgbClr val="0317BB"/>
                </a:solidFill>
              </a:rPr>
              <a:t>Resultado</a:t>
            </a:r>
            <a:r>
              <a:rPr lang="en-US" sz="3200" b="1" dirty="0">
                <a:solidFill>
                  <a:srgbClr val="0317BB"/>
                </a:solidFill>
              </a:rPr>
              <a:t> </a:t>
            </a:r>
            <a:r>
              <a:rPr lang="en-US" sz="3200" b="1" dirty="0" err="1">
                <a:solidFill>
                  <a:srgbClr val="0317BB"/>
                </a:solidFill>
              </a:rPr>
              <a:t>Esperado</a:t>
            </a:r>
            <a:endParaRPr lang="en-US" sz="3200" b="1" dirty="0">
              <a:solidFill>
                <a:srgbClr val="0317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4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66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01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Avaliação</a:t>
            </a:r>
            <a:r>
              <a:rPr lang="en-US" sz="3600" b="1" dirty="0">
                <a:solidFill>
                  <a:srgbClr val="0317BB"/>
                </a:solidFill>
              </a:rPr>
              <a:t> do </a:t>
            </a:r>
            <a:r>
              <a:rPr lang="en-US" sz="3600" b="1" dirty="0" err="1">
                <a:solidFill>
                  <a:srgbClr val="0317BB"/>
                </a:solidFill>
              </a:rPr>
              <a:t>consolidado</a:t>
            </a:r>
            <a:r>
              <a:rPr lang="en-US" sz="3600" b="1" dirty="0">
                <a:solidFill>
                  <a:srgbClr val="0317BB"/>
                </a:solidFill>
              </a:rPr>
              <a:t> dos </a:t>
            </a:r>
            <a:r>
              <a:rPr lang="en-US" sz="3600" b="1" dirty="0" err="1">
                <a:solidFill>
                  <a:srgbClr val="0317BB"/>
                </a:solidFill>
              </a:rPr>
              <a:t>indicadores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execução</a:t>
            </a:r>
            <a:r>
              <a:rPr lang="en-US" sz="3600" b="1" dirty="0">
                <a:solidFill>
                  <a:srgbClr val="0317BB"/>
                </a:solidFill>
              </a:rPr>
              <a:t> do </a:t>
            </a:r>
            <a:r>
              <a:rPr lang="en-US" sz="3600" b="1" dirty="0" err="1">
                <a:solidFill>
                  <a:srgbClr val="0317BB"/>
                </a:solidFill>
              </a:rPr>
              <a:t>projeto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durante</a:t>
            </a:r>
            <a:r>
              <a:rPr lang="en-US" sz="3600" b="1" dirty="0">
                <a:solidFill>
                  <a:srgbClr val="0317BB"/>
                </a:solidFill>
              </a:rPr>
              <a:t> o </a:t>
            </a:r>
            <a:r>
              <a:rPr lang="en-US" sz="3600" b="1" dirty="0" err="1">
                <a:solidFill>
                  <a:srgbClr val="0317BB"/>
                </a:solidFill>
              </a:rPr>
              <a:t>ciclo</a:t>
            </a:r>
            <a:r>
              <a:rPr lang="en-US" sz="3600" b="1" dirty="0">
                <a:solidFill>
                  <a:srgbClr val="0317BB"/>
                </a:solidFill>
              </a:rPr>
              <a:t> de </a:t>
            </a:r>
            <a:r>
              <a:rPr lang="en-US" sz="3600" b="1" dirty="0" err="1">
                <a:solidFill>
                  <a:srgbClr val="0317BB"/>
                </a:solidFill>
              </a:rPr>
              <a:t>planificação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7C7434CD-B53C-44BC-8637-F7686E1FB1AF}"/>
              </a:ext>
            </a:extLst>
          </p:cNvPr>
          <p:cNvGrpSpPr/>
          <p:nvPr/>
        </p:nvGrpSpPr>
        <p:grpSpPr>
          <a:xfrm>
            <a:off x="1346200" y="1979719"/>
            <a:ext cx="9499600" cy="3965676"/>
            <a:chOff x="1574800" y="1674919"/>
            <a:chExt cx="9499600" cy="3965676"/>
          </a:xfrm>
        </p:grpSpPr>
        <p:sp>
          <p:nvSpPr>
            <p:cNvPr id="30" name="Rectangle: Rounded Corners 65">
              <a:extLst>
                <a:ext uri="{FF2B5EF4-FFF2-40B4-BE49-F238E27FC236}">
                  <a16:creationId xmlns:a16="http://schemas.microsoft.com/office/drawing/2014/main" id="{0C7E23F7-0E66-4A7C-9215-A46A0334132A}"/>
                </a:ext>
              </a:extLst>
            </p:cNvPr>
            <p:cNvSpPr/>
            <p:nvPr/>
          </p:nvSpPr>
          <p:spPr>
            <a:xfrm>
              <a:off x="6358172" y="167491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042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>
                <a:latin typeface="Mont" panose="00000700000000000000" pitchFamily="2" charset="0"/>
              </a:endParaRPr>
            </a:p>
          </p:txBody>
        </p:sp>
        <p:sp>
          <p:nvSpPr>
            <p:cNvPr id="32" name="TextBox 71">
              <a:extLst>
                <a:ext uri="{FF2B5EF4-FFF2-40B4-BE49-F238E27FC236}">
                  <a16:creationId xmlns:a16="http://schemas.microsoft.com/office/drawing/2014/main" id="{311EE035-2895-48C1-B15F-31BB823AD497}"/>
                </a:ext>
              </a:extLst>
            </p:cNvPr>
            <p:cNvSpPr txBox="1"/>
            <p:nvPr/>
          </p:nvSpPr>
          <p:spPr>
            <a:xfrm>
              <a:off x="8326993" y="247726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33" name="TextBox 72">
              <a:extLst>
                <a:ext uri="{FF2B5EF4-FFF2-40B4-BE49-F238E27FC236}">
                  <a16:creationId xmlns:a16="http://schemas.microsoft.com/office/drawing/2014/main" id="{DD0C05FC-FA35-4F50-8C54-5DDF6B8E17C5}"/>
                </a:ext>
              </a:extLst>
            </p:cNvPr>
            <p:cNvSpPr txBox="1"/>
            <p:nvPr/>
          </p:nvSpPr>
          <p:spPr>
            <a:xfrm>
              <a:off x="8326993" y="213977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FRAQUEZAS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sp>
          <p:nvSpPr>
            <p:cNvPr id="26" name="Rectangle: Rounded Corners 65">
              <a:extLst>
                <a:ext uri="{FF2B5EF4-FFF2-40B4-BE49-F238E27FC236}">
                  <a16:creationId xmlns:a16="http://schemas.microsoft.com/office/drawing/2014/main" id="{F0CBB7D1-45FB-4A8A-B10C-73CF13C81B20}"/>
                </a:ext>
              </a:extLst>
            </p:cNvPr>
            <p:cNvSpPr/>
            <p:nvPr/>
          </p:nvSpPr>
          <p:spPr>
            <a:xfrm flipV="1">
              <a:off x="6358172" y="371973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A8B2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>
                <a:latin typeface="Mont" panose="00000700000000000000" pitchFamily="2" charset="0"/>
              </a:endParaRPr>
            </a:p>
          </p:txBody>
        </p:sp>
        <p:sp>
          <p:nvSpPr>
            <p:cNvPr id="28" name="TextBox 75">
              <a:extLst>
                <a:ext uri="{FF2B5EF4-FFF2-40B4-BE49-F238E27FC236}">
                  <a16:creationId xmlns:a16="http://schemas.microsoft.com/office/drawing/2014/main" id="{CC515708-0052-413F-944F-575FBF390AE3}"/>
                </a:ext>
              </a:extLst>
            </p:cNvPr>
            <p:cNvSpPr txBox="1"/>
            <p:nvPr/>
          </p:nvSpPr>
          <p:spPr>
            <a:xfrm>
              <a:off x="8326993" y="452208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29" name="TextBox 76">
              <a:extLst>
                <a:ext uri="{FF2B5EF4-FFF2-40B4-BE49-F238E27FC236}">
                  <a16:creationId xmlns:a16="http://schemas.microsoft.com/office/drawing/2014/main" id="{765220AE-4299-4E3E-9097-F52A6C530264}"/>
                </a:ext>
              </a:extLst>
            </p:cNvPr>
            <p:cNvSpPr txBox="1"/>
            <p:nvPr/>
          </p:nvSpPr>
          <p:spPr>
            <a:xfrm>
              <a:off x="8326993" y="418459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AMEAÇAS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65">
              <a:extLst>
                <a:ext uri="{FF2B5EF4-FFF2-40B4-BE49-F238E27FC236}">
                  <a16:creationId xmlns:a16="http://schemas.microsoft.com/office/drawing/2014/main" id="{8D80717B-5DE8-4DDA-A6B2-1BBEA6AD2089}"/>
                </a:ext>
              </a:extLst>
            </p:cNvPr>
            <p:cNvSpPr/>
            <p:nvPr/>
          </p:nvSpPr>
          <p:spPr>
            <a:xfrm flipH="1">
              <a:off x="1574800" y="167491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0317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 dirty="0">
                <a:latin typeface="Mont" panose="00000700000000000000" pitchFamily="2" charset="0"/>
              </a:endParaRPr>
            </a:p>
          </p:txBody>
        </p:sp>
        <p:sp>
          <p:nvSpPr>
            <p:cNvPr id="24" name="TextBox 78">
              <a:extLst>
                <a:ext uri="{FF2B5EF4-FFF2-40B4-BE49-F238E27FC236}">
                  <a16:creationId xmlns:a16="http://schemas.microsoft.com/office/drawing/2014/main" id="{6BA0EECF-EB11-48C8-917C-B255ED6FE4B5}"/>
                </a:ext>
              </a:extLst>
            </p:cNvPr>
            <p:cNvSpPr txBox="1"/>
            <p:nvPr/>
          </p:nvSpPr>
          <p:spPr>
            <a:xfrm>
              <a:off x="1778548" y="247726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25" name="TextBox 79">
              <a:extLst>
                <a:ext uri="{FF2B5EF4-FFF2-40B4-BE49-F238E27FC236}">
                  <a16:creationId xmlns:a16="http://schemas.microsoft.com/office/drawing/2014/main" id="{860D3123-C481-4965-B04E-7483B0162119}"/>
                </a:ext>
              </a:extLst>
            </p:cNvPr>
            <p:cNvSpPr txBox="1"/>
            <p:nvPr/>
          </p:nvSpPr>
          <p:spPr>
            <a:xfrm>
              <a:off x="1778548" y="213977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FORÇAS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65">
              <a:extLst>
                <a:ext uri="{FF2B5EF4-FFF2-40B4-BE49-F238E27FC236}">
                  <a16:creationId xmlns:a16="http://schemas.microsoft.com/office/drawing/2014/main" id="{B650DA62-D61A-433C-92E2-A8A28896DDBC}"/>
                </a:ext>
              </a:extLst>
            </p:cNvPr>
            <p:cNvSpPr/>
            <p:nvPr/>
          </p:nvSpPr>
          <p:spPr>
            <a:xfrm flipH="1" flipV="1">
              <a:off x="1574800" y="3719739"/>
              <a:ext cx="4716228" cy="1920856"/>
            </a:xfrm>
            <a:custGeom>
              <a:avLst/>
              <a:gdLst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31656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0 w 4663440"/>
                <a:gd name="connsiteY7" fmla="*/ 1582790 h 1899356"/>
                <a:gd name="connsiteX8" fmla="*/ 0 w 4663440"/>
                <a:gd name="connsiteY8" fmla="*/ 316566 h 1899356"/>
                <a:gd name="connsiteX0" fmla="*/ 0 w 4663440"/>
                <a:gd name="connsiteY0" fmla="*/ 316566 h 1899356"/>
                <a:gd name="connsiteX1" fmla="*/ 316566 w 4663440"/>
                <a:gd name="connsiteY1" fmla="*/ 0 h 1899356"/>
                <a:gd name="connsiteX2" fmla="*/ 4346874 w 4663440"/>
                <a:gd name="connsiteY2" fmla="*/ 0 h 1899356"/>
                <a:gd name="connsiteX3" fmla="*/ 4663440 w 4663440"/>
                <a:gd name="connsiteY3" fmla="*/ 316566 h 1899356"/>
                <a:gd name="connsiteX4" fmla="*/ 4663440 w 4663440"/>
                <a:gd name="connsiteY4" fmla="*/ 1582790 h 1899356"/>
                <a:gd name="connsiteX5" fmla="*/ 4346874 w 4663440"/>
                <a:gd name="connsiteY5" fmla="*/ 1899356 h 1899356"/>
                <a:gd name="connsiteX6" fmla="*/ 1070946 w 4663440"/>
                <a:gd name="connsiteY6" fmla="*/ 1899356 h 1899356"/>
                <a:gd name="connsiteX7" fmla="*/ 1005840 w 4663440"/>
                <a:gd name="connsiteY7" fmla="*/ 1308470 h 1899356"/>
                <a:gd name="connsiteX8" fmla="*/ 0 w 4663440"/>
                <a:gd name="connsiteY8" fmla="*/ 316566 h 189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3440" h="1899356">
                  <a:moveTo>
                    <a:pt x="0" y="316566"/>
                  </a:moveTo>
                  <a:cubicBezTo>
                    <a:pt x="0" y="141731"/>
                    <a:pt x="141731" y="0"/>
                    <a:pt x="316566" y="0"/>
                  </a:cubicBezTo>
                  <a:lnTo>
                    <a:pt x="4346874" y="0"/>
                  </a:lnTo>
                  <a:cubicBezTo>
                    <a:pt x="4521709" y="0"/>
                    <a:pt x="4663440" y="141731"/>
                    <a:pt x="4663440" y="316566"/>
                  </a:cubicBezTo>
                  <a:lnTo>
                    <a:pt x="4663440" y="1582790"/>
                  </a:lnTo>
                  <a:cubicBezTo>
                    <a:pt x="4663440" y="1757625"/>
                    <a:pt x="4521709" y="1899356"/>
                    <a:pt x="4346874" y="1899356"/>
                  </a:cubicBezTo>
                  <a:lnTo>
                    <a:pt x="1070946" y="1899356"/>
                  </a:lnTo>
                  <a:cubicBezTo>
                    <a:pt x="896111" y="1899356"/>
                    <a:pt x="1005840" y="1483305"/>
                    <a:pt x="1005840" y="1308470"/>
                  </a:cubicBezTo>
                  <a:lnTo>
                    <a:pt x="0" y="316566"/>
                  </a:lnTo>
                  <a:close/>
                </a:path>
              </a:pathLst>
            </a:custGeom>
            <a:noFill/>
            <a:ln w="19050">
              <a:solidFill>
                <a:srgbClr val="5E71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 dirty="0">
                <a:latin typeface="Mont" panose="00000700000000000000" pitchFamily="2" charset="0"/>
              </a:endParaRPr>
            </a:p>
          </p:txBody>
        </p:sp>
        <p:sp>
          <p:nvSpPr>
            <p:cNvPr id="22" name="TextBox 81">
              <a:extLst>
                <a:ext uri="{FF2B5EF4-FFF2-40B4-BE49-F238E27FC236}">
                  <a16:creationId xmlns:a16="http://schemas.microsoft.com/office/drawing/2014/main" id="{EB7ACB79-7109-4824-ABD5-275CF1DC4553}"/>
                </a:ext>
              </a:extLst>
            </p:cNvPr>
            <p:cNvSpPr txBox="1"/>
            <p:nvPr/>
          </p:nvSpPr>
          <p:spPr>
            <a:xfrm>
              <a:off x="1778548" y="4522089"/>
              <a:ext cx="259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ea typeface="Cambria" panose="02040503050406030204" pitchFamily="18" charset="0"/>
                </a:rPr>
                <a:t>Texto</a:t>
              </a:r>
              <a:endParaRPr lang="en-IN" sz="1600" dirty="0">
                <a:ea typeface="Cambria" panose="02040503050406030204" pitchFamily="18" charset="0"/>
              </a:endParaRPr>
            </a:p>
          </p:txBody>
        </p:sp>
        <p:sp>
          <p:nvSpPr>
            <p:cNvPr id="23" name="TextBox 82">
              <a:extLst>
                <a:ext uri="{FF2B5EF4-FFF2-40B4-BE49-F238E27FC236}">
                  <a16:creationId xmlns:a16="http://schemas.microsoft.com/office/drawing/2014/main" id="{FEF0D1BD-0EE0-4585-83E8-3175B5639E2F}"/>
                </a:ext>
              </a:extLst>
            </p:cNvPr>
            <p:cNvSpPr txBox="1"/>
            <p:nvPr/>
          </p:nvSpPr>
          <p:spPr>
            <a:xfrm>
              <a:off x="1778548" y="4184598"/>
              <a:ext cx="2593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a typeface="Cambria" panose="02040503050406030204" pitchFamily="18" charset="0"/>
                </a:rPr>
                <a:t>OPORTUNIDADES</a:t>
              </a:r>
              <a:endParaRPr lang="en-IN" b="1" dirty="0">
                <a:ea typeface="Cambria" panose="02040503050406030204" pitchFamily="18" charset="0"/>
              </a:endParaRPr>
            </a:p>
          </p:txBody>
        </p:sp>
        <p:grpSp>
          <p:nvGrpSpPr>
            <p:cNvPr id="10" name="Group 96">
              <a:extLst>
                <a:ext uri="{FF2B5EF4-FFF2-40B4-BE49-F238E27FC236}">
                  <a16:creationId xmlns:a16="http://schemas.microsoft.com/office/drawing/2014/main" id="{694D981C-3E16-44C7-BAF2-38AB15B947E3}"/>
                </a:ext>
              </a:extLst>
            </p:cNvPr>
            <p:cNvGrpSpPr/>
            <p:nvPr/>
          </p:nvGrpSpPr>
          <p:grpSpPr>
            <a:xfrm>
              <a:off x="4366676" y="1693122"/>
              <a:ext cx="3929270" cy="3929271"/>
              <a:chOff x="4305754" y="1503499"/>
              <a:chExt cx="3885291" cy="3885291"/>
            </a:xfrm>
          </p:grpSpPr>
          <p:sp>
            <p:nvSpPr>
              <p:cNvPr id="16" name="Freeform: Shape 48">
                <a:extLst>
                  <a:ext uri="{FF2B5EF4-FFF2-40B4-BE49-F238E27FC236}">
                    <a16:creationId xmlns:a16="http://schemas.microsoft.com/office/drawing/2014/main" id="{9BAC931B-82F7-4327-A41E-1CA5B64FCE67}"/>
                  </a:ext>
                </a:extLst>
              </p:cNvPr>
              <p:cNvSpPr/>
              <p:nvPr/>
            </p:nvSpPr>
            <p:spPr>
              <a:xfrm rot="5400000">
                <a:off x="4305754" y="1503499"/>
                <a:ext cx="1933646" cy="1933646"/>
              </a:xfrm>
              <a:custGeom>
                <a:avLst/>
                <a:gdLst>
                  <a:gd name="connsiteX0" fmla="*/ 0 w 1933646"/>
                  <a:gd name="connsiteY0" fmla="*/ 0 h 1933646"/>
                  <a:gd name="connsiteX1" fmla="*/ 937260 w 1933646"/>
                  <a:gd name="connsiteY1" fmla="*/ 0 h 1933646"/>
                  <a:gd name="connsiteX2" fmla="*/ 941999 w 1933646"/>
                  <a:gd name="connsiteY2" fmla="*/ 93841 h 1933646"/>
                  <a:gd name="connsiteX3" fmla="*/ 1839805 w 1933646"/>
                  <a:gd name="connsiteY3" fmla="*/ 991647 h 1933646"/>
                  <a:gd name="connsiteX4" fmla="*/ 1933646 w 1933646"/>
                  <a:gd name="connsiteY4" fmla="*/ 996386 h 1933646"/>
                  <a:gd name="connsiteX5" fmla="*/ 1933646 w 1933646"/>
                  <a:gd name="connsiteY5" fmla="*/ 1933646 h 1933646"/>
                  <a:gd name="connsiteX6" fmla="*/ 1743975 w 1933646"/>
                  <a:gd name="connsiteY6" fmla="*/ 1924068 h 1933646"/>
                  <a:gd name="connsiteX7" fmla="*/ 9578 w 1933646"/>
                  <a:gd name="connsiteY7" fmla="*/ 189671 h 1933646"/>
                  <a:gd name="connsiteX8" fmla="*/ 0 w 1933646"/>
                  <a:gd name="connsiteY8" fmla="*/ 0 h 19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6" h="1933646">
                    <a:moveTo>
                      <a:pt x="0" y="0"/>
                    </a:moveTo>
                    <a:lnTo>
                      <a:pt x="937260" y="0"/>
                    </a:lnTo>
                    <a:lnTo>
                      <a:pt x="941999" y="93841"/>
                    </a:lnTo>
                    <a:cubicBezTo>
                      <a:pt x="990074" y="567229"/>
                      <a:pt x="1366417" y="943572"/>
                      <a:pt x="1839805" y="991647"/>
                    </a:cubicBezTo>
                    <a:lnTo>
                      <a:pt x="1933646" y="996386"/>
                    </a:lnTo>
                    <a:lnTo>
                      <a:pt x="1933646" y="1933646"/>
                    </a:lnTo>
                    <a:lnTo>
                      <a:pt x="1743975" y="1924068"/>
                    </a:lnTo>
                    <a:cubicBezTo>
                      <a:pt x="829477" y="1831196"/>
                      <a:pt x="102450" y="1104169"/>
                      <a:pt x="9578" y="1896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17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latin typeface="Mont" panose="00000700000000000000" pitchFamily="2" charset="0"/>
                </a:endParaRPr>
              </a:p>
            </p:txBody>
          </p:sp>
          <p:sp>
            <p:nvSpPr>
              <p:cNvPr id="17" name="Freeform: Shape 47">
                <a:extLst>
                  <a:ext uri="{FF2B5EF4-FFF2-40B4-BE49-F238E27FC236}">
                    <a16:creationId xmlns:a16="http://schemas.microsoft.com/office/drawing/2014/main" id="{BD0A99A3-3B36-4493-BFFB-A39A0DE4463C}"/>
                  </a:ext>
                </a:extLst>
              </p:cNvPr>
              <p:cNvSpPr/>
              <p:nvPr/>
            </p:nvSpPr>
            <p:spPr>
              <a:xfrm rot="5400000">
                <a:off x="6257399" y="1503500"/>
                <a:ext cx="1933646" cy="1933645"/>
              </a:xfrm>
              <a:custGeom>
                <a:avLst/>
                <a:gdLst>
                  <a:gd name="connsiteX0" fmla="*/ 0 w 1933646"/>
                  <a:gd name="connsiteY0" fmla="*/ 1933645 h 1933645"/>
                  <a:gd name="connsiteX1" fmla="*/ 9578 w 1933646"/>
                  <a:gd name="connsiteY1" fmla="*/ 1743974 h 1933645"/>
                  <a:gd name="connsiteX2" fmla="*/ 1743975 w 1933646"/>
                  <a:gd name="connsiteY2" fmla="*/ 9577 h 1933645"/>
                  <a:gd name="connsiteX3" fmla="*/ 1933646 w 1933646"/>
                  <a:gd name="connsiteY3" fmla="*/ 0 h 1933645"/>
                  <a:gd name="connsiteX4" fmla="*/ 1933646 w 1933646"/>
                  <a:gd name="connsiteY4" fmla="*/ 937260 h 1933645"/>
                  <a:gd name="connsiteX5" fmla="*/ 1839805 w 1933646"/>
                  <a:gd name="connsiteY5" fmla="*/ 941998 h 1933645"/>
                  <a:gd name="connsiteX6" fmla="*/ 941999 w 1933646"/>
                  <a:gd name="connsiteY6" fmla="*/ 1839804 h 1933645"/>
                  <a:gd name="connsiteX7" fmla="*/ 937260 w 1933646"/>
                  <a:gd name="connsiteY7" fmla="*/ 1933645 h 1933645"/>
                  <a:gd name="connsiteX8" fmla="*/ 0 w 1933646"/>
                  <a:gd name="connsiteY8" fmla="*/ 1933645 h 193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6" h="1933645">
                    <a:moveTo>
                      <a:pt x="0" y="1933645"/>
                    </a:moveTo>
                    <a:lnTo>
                      <a:pt x="9578" y="1743974"/>
                    </a:lnTo>
                    <a:cubicBezTo>
                      <a:pt x="102450" y="829476"/>
                      <a:pt x="829477" y="102450"/>
                      <a:pt x="1743975" y="9577"/>
                    </a:cubicBezTo>
                    <a:lnTo>
                      <a:pt x="1933646" y="0"/>
                    </a:lnTo>
                    <a:lnTo>
                      <a:pt x="1933646" y="937260"/>
                    </a:lnTo>
                    <a:lnTo>
                      <a:pt x="1839805" y="941998"/>
                    </a:lnTo>
                    <a:cubicBezTo>
                      <a:pt x="1366417" y="990073"/>
                      <a:pt x="990074" y="1366416"/>
                      <a:pt x="941999" y="1839804"/>
                    </a:cubicBezTo>
                    <a:lnTo>
                      <a:pt x="937260" y="1933645"/>
                    </a:lnTo>
                    <a:lnTo>
                      <a:pt x="0" y="1933645"/>
                    </a:lnTo>
                    <a:close/>
                  </a:path>
                </a:pathLst>
              </a:custGeom>
              <a:solidFill>
                <a:srgbClr val="0421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>
                  <a:latin typeface="Mont" panose="00000700000000000000" pitchFamily="2" charset="0"/>
                </a:endParaRPr>
              </a:p>
            </p:txBody>
          </p:sp>
          <p:sp>
            <p:nvSpPr>
              <p:cNvPr id="18" name="Freeform: Shape 41">
                <a:extLst>
                  <a:ext uri="{FF2B5EF4-FFF2-40B4-BE49-F238E27FC236}">
                    <a16:creationId xmlns:a16="http://schemas.microsoft.com/office/drawing/2014/main" id="{F8970CDC-20ED-4AE7-BBAC-DD6D26DBB9B4}"/>
                  </a:ext>
                </a:extLst>
              </p:cNvPr>
              <p:cNvSpPr/>
              <p:nvPr/>
            </p:nvSpPr>
            <p:spPr>
              <a:xfrm rot="5400000">
                <a:off x="4305755" y="3455144"/>
                <a:ext cx="1933645" cy="1933646"/>
              </a:xfrm>
              <a:custGeom>
                <a:avLst/>
                <a:gdLst>
                  <a:gd name="connsiteX0" fmla="*/ 0 w 1933645"/>
                  <a:gd name="connsiteY0" fmla="*/ 1933646 h 1933646"/>
                  <a:gd name="connsiteX1" fmla="*/ 0 w 1933645"/>
                  <a:gd name="connsiteY1" fmla="*/ 996386 h 1933646"/>
                  <a:gd name="connsiteX2" fmla="*/ 93841 w 1933645"/>
                  <a:gd name="connsiteY2" fmla="*/ 991647 h 1933646"/>
                  <a:gd name="connsiteX3" fmla="*/ 991647 w 1933645"/>
                  <a:gd name="connsiteY3" fmla="*/ 93841 h 1933646"/>
                  <a:gd name="connsiteX4" fmla="*/ 996385 w 1933645"/>
                  <a:gd name="connsiteY4" fmla="*/ 0 h 1933646"/>
                  <a:gd name="connsiteX5" fmla="*/ 1933645 w 1933645"/>
                  <a:gd name="connsiteY5" fmla="*/ 0 h 1933646"/>
                  <a:gd name="connsiteX6" fmla="*/ 1924068 w 1933645"/>
                  <a:gd name="connsiteY6" fmla="*/ 189671 h 1933646"/>
                  <a:gd name="connsiteX7" fmla="*/ 189671 w 1933645"/>
                  <a:gd name="connsiteY7" fmla="*/ 1924068 h 1933646"/>
                  <a:gd name="connsiteX8" fmla="*/ 0 w 1933645"/>
                  <a:gd name="connsiteY8" fmla="*/ 1933646 h 193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5" h="1933646">
                    <a:moveTo>
                      <a:pt x="0" y="1933646"/>
                    </a:moveTo>
                    <a:lnTo>
                      <a:pt x="0" y="996386"/>
                    </a:lnTo>
                    <a:lnTo>
                      <a:pt x="93841" y="991647"/>
                    </a:lnTo>
                    <a:cubicBezTo>
                      <a:pt x="567229" y="943572"/>
                      <a:pt x="943572" y="567229"/>
                      <a:pt x="991647" y="93841"/>
                    </a:cubicBezTo>
                    <a:lnTo>
                      <a:pt x="996385" y="0"/>
                    </a:lnTo>
                    <a:lnTo>
                      <a:pt x="1933645" y="0"/>
                    </a:lnTo>
                    <a:lnTo>
                      <a:pt x="1924068" y="189671"/>
                    </a:lnTo>
                    <a:cubicBezTo>
                      <a:pt x="1831195" y="1104169"/>
                      <a:pt x="1104169" y="1831196"/>
                      <a:pt x="189671" y="1924068"/>
                    </a:cubicBezTo>
                    <a:lnTo>
                      <a:pt x="0" y="1933646"/>
                    </a:lnTo>
                    <a:close/>
                  </a:path>
                </a:pathLst>
              </a:custGeom>
              <a:solidFill>
                <a:srgbClr val="5E71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>
                  <a:latin typeface="Mont" panose="00000700000000000000" pitchFamily="2" charset="0"/>
                </a:endParaRPr>
              </a:p>
            </p:txBody>
          </p:sp>
          <p:sp>
            <p:nvSpPr>
              <p:cNvPr id="19" name="Freeform: Shape 39">
                <a:extLst>
                  <a:ext uri="{FF2B5EF4-FFF2-40B4-BE49-F238E27FC236}">
                    <a16:creationId xmlns:a16="http://schemas.microsoft.com/office/drawing/2014/main" id="{BA01C60F-4121-4CF5-BDBA-81798D58D5AA}"/>
                  </a:ext>
                </a:extLst>
              </p:cNvPr>
              <p:cNvSpPr/>
              <p:nvPr/>
            </p:nvSpPr>
            <p:spPr>
              <a:xfrm rot="5400000">
                <a:off x="6257400" y="3455145"/>
                <a:ext cx="1933645" cy="1933645"/>
              </a:xfrm>
              <a:custGeom>
                <a:avLst/>
                <a:gdLst>
                  <a:gd name="connsiteX0" fmla="*/ 0 w 1933645"/>
                  <a:gd name="connsiteY0" fmla="*/ 937260 h 1933645"/>
                  <a:gd name="connsiteX1" fmla="*/ 0 w 1933645"/>
                  <a:gd name="connsiteY1" fmla="*/ 0 h 1933645"/>
                  <a:gd name="connsiteX2" fmla="*/ 189671 w 1933645"/>
                  <a:gd name="connsiteY2" fmla="*/ 9577 h 1933645"/>
                  <a:gd name="connsiteX3" fmla="*/ 1924068 w 1933645"/>
                  <a:gd name="connsiteY3" fmla="*/ 1743974 h 1933645"/>
                  <a:gd name="connsiteX4" fmla="*/ 1933645 w 1933645"/>
                  <a:gd name="connsiteY4" fmla="*/ 1933645 h 1933645"/>
                  <a:gd name="connsiteX5" fmla="*/ 996385 w 1933645"/>
                  <a:gd name="connsiteY5" fmla="*/ 1933645 h 1933645"/>
                  <a:gd name="connsiteX6" fmla="*/ 991647 w 1933645"/>
                  <a:gd name="connsiteY6" fmla="*/ 1839804 h 1933645"/>
                  <a:gd name="connsiteX7" fmla="*/ 93841 w 1933645"/>
                  <a:gd name="connsiteY7" fmla="*/ 941998 h 1933645"/>
                  <a:gd name="connsiteX8" fmla="*/ 0 w 1933645"/>
                  <a:gd name="connsiteY8" fmla="*/ 937260 h 193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33645" h="1933645">
                    <a:moveTo>
                      <a:pt x="0" y="937260"/>
                    </a:moveTo>
                    <a:lnTo>
                      <a:pt x="0" y="0"/>
                    </a:lnTo>
                    <a:lnTo>
                      <a:pt x="189671" y="9577"/>
                    </a:lnTo>
                    <a:cubicBezTo>
                      <a:pt x="1104169" y="102450"/>
                      <a:pt x="1831195" y="829476"/>
                      <a:pt x="1924068" y="1743974"/>
                    </a:cubicBezTo>
                    <a:lnTo>
                      <a:pt x="1933645" y="1933645"/>
                    </a:lnTo>
                    <a:lnTo>
                      <a:pt x="996385" y="1933645"/>
                    </a:lnTo>
                    <a:lnTo>
                      <a:pt x="991647" y="1839804"/>
                    </a:lnTo>
                    <a:cubicBezTo>
                      <a:pt x="943572" y="1366416"/>
                      <a:pt x="567229" y="990073"/>
                      <a:pt x="93841" y="941998"/>
                    </a:cubicBezTo>
                    <a:lnTo>
                      <a:pt x="0" y="937260"/>
                    </a:lnTo>
                    <a:close/>
                  </a:path>
                </a:pathLst>
              </a:custGeom>
              <a:solidFill>
                <a:srgbClr val="A8B2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>
                  <a:latin typeface="Mont" panose="00000700000000000000" pitchFamily="2" charset="0"/>
                </a:endParaRPr>
              </a:p>
            </p:txBody>
          </p:sp>
        </p:grpSp>
        <p:pic>
          <p:nvPicPr>
            <p:cNvPr id="11" name="Graphic 88" descr="Bar graph with upward trend">
              <a:extLst>
                <a:ext uri="{FF2B5EF4-FFF2-40B4-BE49-F238E27FC236}">
                  <a16:creationId xmlns:a16="http://schemas.microsoft.com/office/drawing/2014/main" id="{BF9A395D-9CA6-4667-A01F-53FED5B1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16775" y="4316958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phic 90" descr="Crawl">
              <a:extLst>
                <a:ext uri="{FF2B5EF4-FFF2-40B4-BE49-F238E27FC236}">
                  <a16:creationId xmlns:a16="http://schemas.microsoft.com/office/drawing/2014/main" id="{7D44C515-C56D-4DD8-AEA0-AFEEA2CC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90512" y="2343221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phic 92" descr="Body builder">
              <a:extLst>
                <a:ext uri="{FF2B5EF4-FFF2-40B4-BE49-F238E27FC236}">
                  <a16:creationId xmlns:a16="http://schemas.microsoft.com/office/drawing/2014/main" id="{798BDE79-D0E6-4CE0-908E-C6D0F7C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16775" y="2343221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phic 94" descr="Warning">
              <a:extLst>
                <a:ext uri="{FF2B5EF4-FFF2-40B4-BE49-F238E27FC236}">
                  <a16:creationId xmlns:a16="http://schemas.microsoft.com/office/drawing/2014/main" id="{25CBC772-6A92-4504-8644-454EDD8B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90512" y="4316958"/>
              <a:ext cx="655335" cy="65533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95">
              <a:extLst>
                <a:ext uri="{FF2B5EF4-FFF2-40B4-BE49-F238E27FC236}">
                  <a16:creationId xmlns:a16="http://schemas.microsoft.com/office/drawing/2014/main" id="{15431975-B846-4FC0-A04A-5BA2953E61CB}"/>
                </a:ext>
              </a:extLst>
            </p:cNvPr>
            <p:cNvSpPr txBox="1"/>
            <p:nvPr/>
          </p:nvSpPr>
          <p:spPr>
            <a:xfrm>
              <a:off x="5527935" y="3300077"/>
              <a:ext cx="1606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a typeface="Cambria" panose="02040503050406030204" pitchFamily="18" charset="0"/>
                </a:rPr>
                <a:t>FOFA</a:t>
              </a:r>
              <a:endParaRPr lang="en-IN" sz="2133" b="1" dirty="0"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50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5176E7A1-C7E6-4974-A34F-44B51B47EA9E}"/>
              </a:ext>
            </a:extLst>
          </p:cNvPr>
          <p:cNvSpPr txBox="1"/>
          <p:nvPr/>
        </p:nvSpPr>
        <p:spPr>
          <a:xfrm>
            <a:off x="0" y="2355176"/>
            <a:ext cx="12192000" cy="3366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000" b="1" dirty="0" err="1">
                <a:solidFill>
                  <a:srgbClr val="0317BB"/>
                </a:solidFill>
              </a:rPr>
              <a:t>Atividade</a:t>
            </a:r>
            <a:r>
              <a:rPr lang="en-US" sz="6000" b="1" dirty="0">
                <a:solidFill>
                  <a:srgbClr val="0317BB"/>
                </a:solidFill>
              </a:rPr>
              <a:t> 02 </a:t>
            </a:r>
          </a:p>
          <a:p>
            <a:pPr algn="ctr">
              <a:lnSpc>
                <a:spcPts val="9200"/>
              </a:lnSpc>
            </a:pPr>
            <a:r>
              <a:rPr lang="en-US" sz="3600" b="1" dirty="0" err="1">
                <a:solidFill>
                  <a:srgbClr val="0317BB"/>
                </a:solidFill>
              </a:rPr>
              <a:t>Resultados</a:t>
            </a:r>
            <a:r>
              <a:rPr lang="en-US" sz="3600" b="1" dirty="0">
                <a:solidFill>
                  <a:srgbClr val="0317BB"/>
                </a:solidFill>
              </a:rPr>
              <a:t> da </a:t>
            </a:r>
            <a:r>
              <a:rPr lang="en-US" sz="3600" b="1" dirty="0" err="1">
                <a:solidFill>
                  <a:srgbClr val="0317BB"/>
                </a:solidFill>
              </a:rPr>
              <a:t>Autoavaliação</a:t>
            </a:r>
            <a:r>
              <a:rPr lang="en-US" sz="3600" b="1" dirty="0">
                <a:solidFill>
                  <a:srgbClr val="0317BB"/>
                </a:solidFill>
              </a:rPr>
              <a:t> dos </a:t>
            </a:r>
            <a:r>
              <a:rPr lang="en-US" sz="3600" b="1" dirty="0" err="1">
                <a:solidFill>
                  <a:srgbClr val="0317BB"/>
                </a:solidFill>
              </a:rPr>
              <a:t>Macroprocessos</a:t>
            </a:r>
            <a:r>
              <a:rPr lang="en-US" sz="3600" b="1" dirty="0">
                <a:solidFill>
                  <a:srgbClr val="0317BB"/>
                </a:solidFill>
              </a:rPr>
              <a:t> da APS e AAE e </a:t>
            </a:r>
            <a:r>
              <a:rPr lang="en-US" sz="3600" b="1" dirty="0" err="1">
                <a:solidFill>
                  <a:srgbClr val="0317BB"/>
                </a:solidFill>
              </a:rPr>
              <a:t>Processos</a:t>
            </a:r>
            <a:r>
              <a:rPr lang="en-US" sz="3600" b="1" dirty="0">
                <a:solidFill>
                  <a:srgbClr val="0317BB"/>
                </a:solidFill>
              </a:rPr>
              <a:t> </a:t>
            </a:r>
            <a:r>
              <a:rPr lang="en-US" sz="3600" b="1" dirty="0" err="1">
                <a:solidFill>
                  <a:srgbClr val="0317BB"/>
                </a:solidFill>
              </a:rPr>
              <a:t>Estratégicos</a:t>
            </a:r>
            <a:r>
              <a:rPr lang="en-US" sz="3600" b="1" dirty="0">
                <a:solidFill>
                  <a:srgbClr val="0317BB"/>
                </a:solidFill>
              </a:rPr>
              <a:t> – </a:t>
            </a:r>
            <a:r>
              <a:rPr lang="en-US" sz="3600" b="1" dirty="0" err="1">
                <a:solidFill>
                  <a:srgbClr val="0317BB"/>
                </a:solidFill>
              </a:rPr>
              <a:t>Saúde</a:t>
            </a:r>
            <a:r>
              <a:rPr lang="en-US" sz="3600" b="1" dirty="0">
                <a:solidFill>
                  <a:srgbClr val="0317BB"/>
                </a:solidFill>
              </a:rPr>
              <a:t> Mental</a:t>
            </a:r>
          </a:p>
        </p:txBody>
      </p:sp>
    </p:spTree>
    <p:extLst>
      <p:ext uri="{BB962C8B-B14F-4D97-AF65-F5344CB8AC3E}">
        <p14:creationId xmlns:p14="http://schemas.microsoft.com/office/powerpoint/2010/main" val="1796415609"/>
      </p:ext>
    </p:extLst>
  </p:cSld>
  <p:clrMapOvr>
    <a:masterClrMapping/>
  </p:clrMapOvr>
</p:sld>
</file>

<file path=ppt/theme/theme1.xml><?xml version="1.0" encoding="utf-8"?>
<a:theme xmlns:a="http://schemas.openxmlformats.org/drawingml/2006/main" name="Apresenta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-Planif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ágina Recurs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ítulo de se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ópicos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ópicos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ópicos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riaçã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riaçã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ortal E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iagram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8F75BD8B7896647B8F5E3A22BF7612B" ma:contentTypeVersion="17" ma:contentTypeDescription="Crie um novo documento." ma:contentTypeScope="" ma:versionID="4ad9c638218032f2228493674a1ed2a1">
  <xsd:schema xmlns:xsd="http://www.w3.org/2001/XMLSchema" xmlns:xs="http://www.w3.org/2001/XMLSchema" xmlns:p="http://schemas.microsoft.com/office/2006/metadata/properties" xmlns:ns1="http://schemas.microsoft.com/sharepoint/v3" xmlns:ns2="03fbfa88-ed59-4b65-9b54-7351dab16f02" xmlns:ns3="b607ee42-f2cc-48bf-9891-93e8630e9e71" targetNamespace="http://schemas.microsoft.com/office/2006/metadata/properties" ma:root="true" ma:fieldsID="5be8ad91f405002a747acd7519396f0d" ns1:_="" ns2:_="" ns3:_="">
    <xsd:import namespace="http://schemas.microsoft.com/sharepoint/v3"/>
    <xsd:import namespace="03fbfa88-ed59-4b65-9b54-7351dab16f02"/>
    <xsd:import namespace="b607ee42-f2cc-48bf-9891-93e8630e9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fbfa88-ed59-4b65-9b54-7351dab16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07ee42-f2cc-48bf-9891-93e8630e9e7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6ed1211-c61b-4fb7-a6bd-35b0d999bfcd}" ma:internalName="TaxCatchAll" ma:showField="CatchAllData" ma:web="b607ee42-f2cc-48bf-9891-93e8630e9e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03fbfa88-ed59-4b65-9b54-7351dab16f02">
      <Terms xmlns="http://schemas.microsoft.com/office/infopath/2007/PartnerControls"/>
    </lcf76f155ced4ddcb4097134ff3c332f>
    <_ip_UnifiedCompliancePolicyProperties xmlns="http://schemas.microsoft.com/sharepoint/v3" xsi:nil="true"/>
    <TaxCatchAll xmlns="b607ee42-f2cc-48bf-9891-93e8630e9e71" xsi:nil="true"/>
  </documentManagement>
</p:properties>
</file>

<file path=customXml/itemProps1.xml><?xml version="1.0" encoding="utf-8"?>
<ds:datastoreItem xmlns:ds="http://schemas.openxmlformats.org/officeDocument/2006/customXml" ds:itemID="{4F4D1CE7-EEA7-4D58-A594-84091332B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3fbfa88-ed59-4b65-9b54-7351dab16f02"/>
    <ds:schemaRef ds:uri="b607ee42-f2cc-48bf-9891-93e8630e9e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04C723-C367-4E9E-89BB-A2C107A1A5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8F6876-3E80-4AFD-8F82-641E7F3F781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03fbfa88-ed59-4b65-9b54-7351dab16f02"/>
    <ds:schemaRef ds:uri="b607ee42-f2cc-48bf-9891-93e8630e9e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783</Words>
  <Application>Microsoft Office PowerPoint</Application>
  <PresentationFormat>Widescreen</PresentationFormat>
  <Paragraphs>90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Títulos de slides</vt:lpstr>
      </vt:variant>
      <vt:variant>
        <vt:i4>27</vt:i4>
      </vt:variant>
    </vt:vector>
  </HeadingPairs>
  <TitlesOfParts>
    <vt:vector size="38" baseType="lpstr">
      <vt:lpstr>Apresentação</vt:lpstr>
      <vt:lpstr>Título de seção</vt:lpstr>
      <vt:lpstr>Tópicos 1</vt:lpstr>
      <vt:lpstr>Tópicos 2</vt:lpstr>
      <vt:lpstr>Tópicos 3</vt:lpstr>
      <vt:lpstr>Criação 1</vt:lpstr>
      <vt:lpstr>Criação 2</vt:lpstr>
      <vt:lpstr>Portal EAD</vt:lpstr>
      <vt:lpstr>Diagramas</vt:lpstr>
      <vt:lpstr>e-Planifica</vt:lpstr>
      <vt:lpstr>Página Recursos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equip</dc:creator>
  <cp:lastModifiedBy>Valmir Vanderlei Gomes Filho</cp:lastModifiedBy>
  <cp:revision>70</cp:revision>
  <dcterms:created xsi:type="dcterms:W3CDTF">2024-07-11T13:37:06Z</dcterms:created>
  <dcterms:modified xsi:type="dcterms:W3CDTF">2024-11-22T17:22:49Z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0x01010088F75BD8B7896647B8F5E3A22BF7612B</vt:lpwstr>
  </property>
  <property fmtid="{D5CDD505-2E9C-101B-9397-08002B2CF9AE}" pid="3" name="MediaServiceImageTags">
    <vt:lpwstr/>
  </property>
</Properties>
</file>