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  <p:sldMasterId id="2147483703" r:id="rId7"/>
    <p:sldMasterId id="2147483707" r:id="rId8"/>
    <p:sldMasterId id="2147483709" r:id="rId9"/>
  </p:sldMasterIdLst>
  <p:notesMasterIdLst>
    <p:notesMasterId r:id="rId38"/>
  </p:notesMasterIdLst>
  <p:handoutMasterIdLst>
    <p:handoutMasterId r:id="rId39"/>
  </p:handoutMasterIdLst>
  <p:sldIdLst>
    <p:sldId id="263" r:id="rId10"/>
    <p:sldId id="296" r:id="rId11"/>
    <p:sldId id="265" r:id="rId12"/>
    <p:sldId id="270" r:id="rId13"/>
    <p:sldId id="271" r:id="rId14"/>
    <p:sldId id="269" r:id="rId15"/>
    <p:sldId id="274" r:id="rId16"/>
    <p:sldId id="273" r:id="rId17"/>
    <p:sldId id="272" r:id="rId18"/>
    <p:sldId id="275" r:id="rId19"/>
    <p:sldId id="289" r:id="rId20"/>
    <p:sldId id="291" r:id="rId21"/>
    <p:sldId id="277" r:id="rId22"/>
    <p:sldId id="278" r:id="rId23"/>
    <p:sldId id="279" r:id="rId24"/>
    <p:sldId id="281" r:id="rId25"/>
    <p:sldId id="282" r:id="rId26"/>
    <p:sldId id="283" r:id="rId27"/>
    <p:sldId id="292" r:id="rId28"/>
    <p:sldId id="284" r:id="rId29"/>
    <p:sldId id="285" r:id="rId30"/>
    <p:sldId id="300" r:id="rId31"/>
    <p:sldId id="301" r:id="rId32"/>
    <p:sldId id="299" r:id="rId33"/>
    <p:sldId id="298" r:id="rId34"/>
    <p:sldId id="287" r:id="rId35"/>
    <p:sldId id="288" r:id="rId36"/>
    <p:sldId id="297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59B"/>
    <a:srgbClr val="E0A70F"/>
    <a:srgbClr val="C3930B"/>
    <a:srgbClr val="EAE688"/>
    <a:srgbClr val="B6890A"/>
    <a:srgbClr val="7F6000"/>
    <a:srgbClr val="906900"/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6197" autoAdjust="0"/>
  </p:normalViewPr>
  <p:slideViewPr>
    <p:cSldViewPr snapToGrid="0">
      <p:cViewPr varScale="1">
        <p:scale>
          <a:sx n="67" d="100"/>
          <a:sy n="67" d="100"/>
        </p:scale>
        <p:origin x="7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ECFC8-C327-4E05-9A26-EE0EA5F3D2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FE47C-628F-4140-A6D3-9D60E5D1FE28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Levantamento do processo de informatização e conectividade das Unidades  de Saúde -APS e AAE</a:t>
          </a:r>
          <a:endParaRPr lang="en-US" dirty="0"/>
        </a:p>
      </dgm:t>
    </dgm:pt>
    <dgm:pt modelId="{CBB99BDE-54AE-4D9C-9039-AD4B2C702430}" type="parTrans" cxnId="{A199B655-BB78-4E93-B537-CE64DE60FD46}">
      <dgm:prSet/>
      <dgm:spPr/>
      <dgm:t>
        <a:bodyPr/>
        <a:lstStyle/>
        <a:p>
          <a:endParaRPr lang="en-US"/>
        </a:p>
      </dgm:t>
    </dgm:pt>
    <dgm:pt modelId="{3A838A3C-DB22-4B11-9E51-C7BD046B292B}" type="sibTrans" cxnId="{A199B655-BB78-4E93-B537-CE64DE60FD46}">
      <dgm:prSet/>
      <dgm:spPr/>
      <dgm:t>
        <a:bodyPr/>
        <a:lstStyle/>
        <a:p>
          <a:endParaRPr lang="en-US"/>
        </a:p>
      </dgm:t>
    </dgm:pt>
    <dgm:pt modelId="{4679DE05-5422-4B05-9BD8-64A82CFAE0E4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Integração dos Sistemas de Informação utilizados na APS e AAE com o e-SUS</a:t>
          </a:r>
          <a:endParaRPr lang="en-US" dirty="0"/>
        </a:p>
      </dgm:t>
    </dgm:pt>
    <dgm:pt modelId="{86E999EC-94FD-4A76-A74D-344111550A64}" type="parTrans" cxnId="{03C5C2AF-7F80-4B24-B002-C8D50CC8C9F0}">
      <dgm:prSet/>
      <dgm:spPr/>
      <dgm:t>
        <a:bodyPr/>
        <a:lstStyle/>
        <a:p>
          <a:endParaRPr lang="en-US"/>
        </a:p>
      </dgm:t>
    </dgm:pt>
    <dgm:pt modelId="{92AB14A9-B1F6-419C-9253-EAF99927A21A}" type="sibTrans" cxnId="{03C5C2AF-7F80-4B24-B002-C8D50CC8C9F0}">
      <dgm:prSet/>
      <dgm:spPr/>
      <dgm:t>
        <a:bodyPr/>
        <a:lstStyle/>
        <a:p>
          <a:endParaRPr lang="en-US"/>
        </a:p>
      </dgm:t>
    </dgm:pt>
    <dgm:pt modelId="{4FF00924-A06D-457B-BF26-578B49384F13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Monitoramento e Avaliação dos indicadores do Previne Brasil e SISPACTO  </a:t>
          </a:r>
          <a:endParaRPr lang="en-US" dirty="0"/>
        </a:p>
      </dgm:t>
    </dgm:pt>
    <dgm:pt modelId="{0C52333C-BC3E-4DE6-9F14-4F029383EE67}" type="parTrans" cxnId="{6D9C6F93-098B-4B4C-B468-D83D614B9AFB}">
      <dgm:prSet/>
      <dgm:spPr/>
      <dgm:t>
        <a:bodyPr/>
        <a:lstStyle/>
        <a:p>
          <a:endParaRPr lang="en-US"/>
        </a:p>
      </dgm:t>
    </dgm:pt>
    <dgm:pt modelId="{FEA09542-CFB6-4138-9040-2A86F25ABD01}" type="sibTrans" cxnId="{6D9C6F93-098B-4B4C-B468-D83D614B9AFB}">
      <dgm:prSet/>
      <dgm:spPr/>
      <dgm:t>
        <a:bodyPr/>
        <a:lstStyle/>
        <a:p>
          <a:endParaRPr lang="en-US"/>
        </a:p>
      </dgm:t>
    </dgm:pt>
    <dgm:pt modelId="{24E7880A-CFCF-4A94-8856-88FE62C2AF28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Articular os macroprocessos pesquisa e supervisional com os indicadores da AAE </a:t>
          </a:r>
          <a:endParaRPr lang="en-US" dirty="0"/>
        </a:p>
      </dgm:t>
    </dgm:pt>
    <dgm:pt modelId="{12B93566-1A44-4CB4-86DB-5187EB74CEDF}" type="parTrans" cxnId="{A978AB8D-4847-431D-A202-AA596F32CA81}">
      <dgm:prSet/>
      <dgm:spPr/>
      <dgm:t>
        <a:bodyPr/>
        <a:lstStyle/>
        <a:p>
          <a:endParaRPr lang="en-US"/>
        </a:p>
      </dgm:t>
    </dgm:pt>
    <dgm:pt modelId="{5FD79203-8B78-4962-9442-58F4F7C14F20}" type="sibTrans" cxnId="{A978AB8D-4847-431D-A202-AA596F32CA81}">
      <dgm:prSet/>
      <dgm:spPr/>
      <dgm:t>
        <a:bodyPr/>
        <a:lstStyle/>
        <a:p>
          <a:endParaRPr lang="en-US"/>
        </a:p>
      </dgm:t>
    </dgm:pt>
    <dgm:pt modelId="{94D0352C-FE2E-4C6C-8120-2A4F785234CB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Análise e discussão CNES</a:t>
          </a:r>
          <a:endParaRPr lang="en-US" dirty="0"/>
        </a:p>
      </dgm:t>
    </dgm:pt>
    <dgm:pt modelId="{64487336-1651-4A61-9D0B-60793B46DF8B}" type="parTrans" cxnId="{FC96E065-ACBC-41CD-BD4D-B8044716B732}">
      <dgm:prSet/>
      <dgm:spPr/>
      <dgm:t>
        <a:bodyPr/>
        <a:lstStyle/>
        <a:p>
          <a:endParaRPr lang="pt-BR"/>
        </a:p>
      </dgm:t>
    </dgm:pt>
    <dgm:pt modelId="{7638335B-42EC-4595-945F-DC83DC26B83A}" type="sibTrans" cxnId="{FC96E065-ACBC-41CD-BD4D-B8044716B732}">
      <dgm:prSet/>
      <dgm:spPr/>
      <dgm:t>
        <a:bodyPr/>
        <a:lstStyle/>
        <a:p>
          <a:endParaRPr lang="pt-BR"/>
        </a:p>
      </dgm:t>
    </dgm:pt>
    <dgm:pt modelId="{032B7899-E4B8-4844-87CD-57B554BE6FB9}" type="pres">
      <dgm:prSet presAssocID="{1CBECFC8-C327-4E05-9A26-EE0EA5F3D213}" presName="diagram" presStyleCnt="0">
        <dgm:presLayoutVars>
          <dgm:dir/>
          <dgm:resizeHandles val="exact"/>
        </dgm:presLayoutVars>
      </dgm:prSet>
      <dgm:spPr/>
    </dgm:pt>
    <dgm:pt modelId="{0C7A4AF0-1277-214F-ACB0-1A3A9BE6D05D}" type="pres">
      <dgm:prSet presAssocID="{7BFFE47C-628F-4140-A6D3-9D60E5D1FE28}" presName="node" presStyleLbl="node1" presStyleIdx="0" presStyleCnt="5">
        <dgm:presLayoutVars>
          <dgm:bulletEnabled val="1"/>
        </dgm:presLayoutVars>
      </dgm:prSet>
      <dgm:spPr/>
    </dgm:pt>
    <dgm:pt modelId="{CB795D98-C1C9-2649-BBC3-76259DDCF730}" type="pres">
      <dgm:prSet presAssocID="{3A838A3C-DB22-4B11-9E51-C7BD046B292B}" presName="sibTrans" presStyleCnt="0"/>
      <dgm:spPr/>
    </dgm:pt>
    <dgm:pt modelId="{FB18075E-6534-AA41-A800-901FC2C80D8C}" type="pres">
      <dgm:prSet presAssocID="{4679DE05-5422-4B05-9BD8-64A82CFAE0E4}" presName="node" presStyleLbl="node1" presStyleIdx="1" presStyleCnt="5">
        <dgm:presLayoutVars>
          <dgm:bulletEnabled val="1"/>
        </dgm:presLayoutVars>
      </dgm:prSet>
      <dgm:spPr/>
    </dgm:pt>
    <dgm:pt modelId="{0564FE76-6903-F440-BE52-45F850CF3A3F}" type="pres">
      <dgm:prSet presAssocID="{92AB14A9-B1F6-419C-9253-EAF99927A21A}" presName="sibTrans" presStyleCnt="0"/>
      <dgm:spPr/>
    </dgm:pt>
    <dgm:pt modelId="{4D75C4A1-5401-4E64-9227-9B5CCFFE6B75}" type="pres">
      <dgm:prSet presAssocID="{94D0352C-FE2E-4C6C-8120-2A4F785234CB}" presName="node" presStyleLbl="node1" presStyleIdx="2" presStyleCnt="5">
        <dgm:presLayoutVars>
          <dgm:bulletEnabled val="1"/>
        </dgm:presLayoutVars>
      </dgm:prSet>
      <dgm:spPr/>
    </dgm:pt>
    <dgm:pt modelId="{7F127D62-97B3-4834-9504-926B7A189D77}" type="pres">
      <dgm:prSet presAssocID="{7638335B-42EC-4595-945F-DC83DC26B83A}" presName="sibTrans" presStyleCnt="0"/>
      <dgm:spPr/>
    </dgm:pt>
    <dgm:pt modelId="{F460E66D-FCED-C84E-8F40-2B13AE83B66E}" type="pres">
      <dgm:prSet presAssocID="{4FF00924-A06D-457B-BF26-578B49384F13}" presName="node" presStyleLbl="node1" presStyleIdx="3" presStyleCnt="5" custLinFactNeighborX="-460" custLinFactNeighborY="3045">
        <dgm:presLayoutVars>
          <dgm:bulletEnabled val="1"/>
        </dgm:presLayoutVars>
      </dgm:prSet>
      <dgm:spPr/>
    </dgm:pt>
    <dgm:pt modelId="{8A9EF55E-2B58-D24B-AFA8-8D47A614D000}" type="pres">
      <dgm:prSet presAssocID="{FEA09542-CFB6-4138-9040-2A86F25ABD01}" presName="sibTrans" presStyleCnt="0"/>
      <dgm:spPr/>
    </dgm:pt>
    <dgm:pt modelId="{4D17F41F-BCD6-F644-98C3-EA8D0C90739B}" type="pres">
      <dgm:prSet presAssocID="{24E7880A-CFCF-4A94-8856-88FE62C2AF28}" presName="node" presStyleLbl="node1" presStyleIdx="4" presStyleCnt="5">
        <dgm:presLayoutVars>
          <dgm:bulletEnabled val="1"/>
        </dgm:presLayoutVars>
      </dgm:prSet>
      <dgm:spPr/>
    </dgm:pt>
  </dgm:ptLst>
  <dgm:cxnLst>
    <dgm:cxn modelId="{3BD7B70B-9B82-C049-A0B6-96B735C0A608}" type="presOf" srcId="{4679DE05-5422-4B05-9BD8-64A82CFAE0E4}" destId="{FB18075E-6534-AA41-A800-901FC2C80D8C}" srcOrd="0" destOrd="0" presId="urn:microsoft.com/office/officeart/2005/8/layout/default"/>
    <dgm:cxn modelId="{2238722C-9F49-4B71-A2CB-8E43BF9EAB85}" type="presOf" srcId="{94D0352C-FE2E-4C6C-8120-2A4F785234CB}" destId="{4D75C4A1-5401-4E64-9227-9B5CCFFE6B75}" srcOrd="0" destOrd="0" presId="urn:microsoft.com/office/officeart/2005/8/layout/default"/>
    <dgm:cxn modelId="{FC96E065-ACBC-41CD-BD4D-B8044716B732}" srcId="{1CBECFC8-C327-4E05-9A26-EE0EA5F3D213}" destId="{94D0352C-FE2E-4C6C-8120-2A4F785234CB}" srcOrd="2" destOrd="0" parTransId="{64487336-1651-4A61-9D0B-60793B46DF8B}" sibTransId="{7638335B-42EC-4595-945F-DC83DC26B83A}"/>
    <dgm:cxn modelId="{A199B655-BB78-4E93-B537-CE64DE60FD46}" srcId="{1CBECFC8-C327-4E05-9A26-EE0EA5F3D213}" destId="{7BFFE47C-628F-4140-A6D3-9D60E5D1FE28}" srcOrd="0" destOrd="0" parTransId="{CBB99BDE-54AE-4D9C-9039-AD4B2C702430}" sibTransId="{3A838A3C-DB22-4B11-9E51-C7BD046B292B}"/>
    <dgm:cxn modelId="{89A9487C-5E49-2345-8C30-A335AFC100E9}" type="presOf" srcId="{4FF00924-A06D-457B-BF26-578B49384F13}" destId="{F460E66D-FCED-C84E-8F40-2B13AE83B66E}" srcOrd="0" destOrd="0" presId="urn:microsoft.com/office/officeart/2005/8/layout/default"/>
    <dgm:cxn modelId="{A5459682-15B4-2A41-B57D-A73787BDFFD7}" type="presOf" srcId="{1CBECFC8-C327-4E05-9A26-EE0EA5F3D213}" destId="{032B7899-E4B8-4844-87CD-57B554BE6FB9}" srcOrd="0" destOrd="0" presId="urn:microsoft.com/office/officeart/2005/8/layout/default"/>
    <dgm:cxn modelId="{A978AB8D-4847-431D-A202-AA596F32CA81}" srcId="{1CBECFC8-C327-4E05-9A26-EE0EA5F3D213}" destId="{24E7880A-CFCF-4A94-8856-88FE62C2AF28}" srcOrd="4" destOrd="0" parTransId="{12B93566-1A44-4CB4-86DB-5187EB74CEDF}" sibTransId="{5FD79203-8B78-4962-9442-58F4F7C14F20}"/>
    <dgm:cxn modelId="{6D9C6F93-098B-4B4C-B468-D83D614B9AFB}" srcId="{1CBECFC8-C327-4E05-9A26-EE0EA5F3D213}" destId="{4FF00924-A06D-457B-BF26-578B49384F13}" srcOrd="3" destOrd="0" parTransId="{0C52333C-BC3E-4DE6-9F14-4F029383EE67}" sibTransId="{FEA09542-CFB6-4138-9040-2A86F25ABD01}"/>
    <dgm:cxn modelId="{9F51B599-4CFB-D343-BAC5-AED22D2D4A25}" type="presOf" srcId="{24E7880A-CFCF-4A94-8856-88FE62C2AF28}" destId="{4D17F41F-BCD6-F644-98C3-EA8D0C90739B}" srcOrd="0" destOrd="0" presId="urn:microsoft.com/office/officeart/2005/8/layout/default"/>
    <dgm:cxn modelId="{6DD5869E-2209-1D4E-8965-54C78D31684B}" type="presOf" srcId="{7BFFE47C-628F-4140-A6D3-9D60E5D1FE28}" destId="{0C7A4AF0-1277-214F-ACB0-1A3A9BE6D05D}" srcOrd="0" destOrd="0" presId="urn:microsoft.com/office/officeart/2005/8/layout/default"/>
    <dgm:cxn modelId="{03C5C2AF-7F80-4B24-B002-C8D50CC8C9F0}" srcId="{1CBECFC8-C327-4E05-9A26-EE0EA5F3D213}" destId="{4679DE05-5422-4B05-9BD8-64A82CFAE0E4}" srcOrd="1" destOrd="0" parTransId="{86E999EC-94FD-4A76-A74D-344111550A64}" sibTransId="{92AB14A9-B1F6-419C-9253-EAF99927A21A}"/>
    <dgm:cxn modelId="{24B3EFCB-CFB5-D64A-8196-44562F8B6EDB}" type="presParOf" srcId="{032B7899-E4B8-4844-87CD-57B554BE6FB9}" destId="{0C7A4AF0-1277-214F-ACB0-1A3A9BE6D05D}" srcOrd="0" destOrd="0" presId="urn:microsoft.com/office/officeart/2005/8/layout/default"/>
    <dgm:cxn modelId="{41926348-74F6-4343-B304-E5B640C6E7F0}" type="presParOf" srcId="{032B7899-E4B8-4844-87CD-57B554BE6FB9}" destId="{CB795D98-C1C9-2649-BBC3-76259DDCF730}" srcOrd="1" destOrd="0" presId="urn:microsoft.com/office/officeart/2005/8/layout/default"/>
    <dgm:cxn modelId="{A1ECEDF9-7013-AB4F-A439-C66DD6903E42}" type="presParOf" srcId="{032B7899-E4B8-4844-87CD-57B554BE6FB9}" destId="{FB18075E-6534-AA41-A800-901FC2C80D8C}" srcOrd="2" destOrd="0" presId="urn:microsoft.com/office/officeart/2005/8/layout/default"/>
    <dgm:cxn modelId="{139E6824-4982-704B-8113-995787BDD550}" type="presParOf" srcId="{032B7899-E4B8-4844-87CD-57B554BE6FB9}" destId="{0564FE76-6903-F440-BE52-45F850CF3A3F}" srcOrd="3" destOrd="0" presId="urn:microsoft.com/office/officeart/2005/8/layout/default"/>
    <dgm:cxn modelId="{13513468-16FD-4317-9D58-1CE2EE1710FC}" type="presParOf" srcId="{032B7899-E4B8-4844-87CD-57B554BE6FB9}" destId="{4D75C4A1-5401-4E64-9227-9B5CCFFE6B75}" srcOrd="4" destOrd="0" presId="urn:microsoft.com/office/officeart/2005/8/layout/default"/>
    <dgm:cxn modelId="{9C005673-48C3-4DF8-A91B-E880947C2AA3}" type="presParOf" srcId="{032B7899-E4B8-4844-87CD-57B554BE6FB9}" destId="{7F127D62-97B3-4834-9504-926B7A189D77}" srcOrd="5" destOrd="0" presId="urn:microsoft.com/office/officeart/2005/8/layout/default"/>
    <dgm:cxn modelId="{EFF8C81A-D7B8-3341-9844-023970441F37}" type="presParOf" srcId="{032B7899-E4B8-4844-87CD-57B554BE6FB9}" destId="{F460E66D-FCED-C84E-8F40-2B13AE83B66E}" srcOrd="6" destOrd="0" presId="urn:microsoft.com/office/officeart/2005/8/layout/default"/>
    <dgm:cxn modelId="{614BD998-5E85-BE44-B34B-6E564529D428}" type="presParOf" srcId="{032B7899-E4B8-4844-87CD-57B554BE6FB9}" destId="{8A9EF55E-2B58-D24B-AFA8-8D47A614D000}" srcOrd="7" destOrd="0" presId="urn:microsoft.com/office/officeart/2005/8/layout/default"/>
    <dgm:cxn modelId="{F2BAA1E2-6E1D-374F-B135-B82774547014}" type="presParOf" srcId="{032B7899-E4B8-4844-87CD-57B554BE6FB9}" destId="{4D17F41F-BCD6-F644-98C3-EA8D0C90739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A4AF0-1277-214F-ACB0-1A3A9BE6D05D}">
      <dsp:nvSpPr>
        <dsp:cNvPr id="0" name=""/>
        <dsp:cNvSpPr/>
      </dsp:nvSpPr>
      <dsp:spPr>
        <a:xfrm>
          <a:off x="0" y="416532"/>
          <a:ext cx="2070757" cy="1242454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Levantamento do processo de informatização e conectividade das Unidades  de Saúde -APS e AAE</a:t>
          </a:r>
          <a:endParaRPr lang="en-US" sz="1400" kern="1200" dirty="0"/>
        </a:p>
      </dsp:txBody>
      <dsp:txXfrm>
        <a:off x="0" y="416532"/>
        <a:ext cx="2070757" cy="1242454"/>
      </dsp:txXfrm>
    </dsp:sp>
    <dsp:sp modelId="{FB18075E-6534-AA41-A800-901FC2C80D8C}">
      <dsp:nvSpPr>
        <dsp:cNvPr id="0" name=""/>
        <dsp:cNvSpPr/>
      </dsp:nvSpPr>
      <dsp:spPr>
        <a:xfrm>
          <a:off x="2277833" y="416532"/>
          <a:ext cx="2070757" cy="1242454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Integração dos Sistemas de Informação utilizados na APS e AAE com o e-SUS</a:t>
          </a:r>
          <a:endParaRPr lang="en-US" sz="1400" kern="1200" dirty="0"/>
        </a:p>
      </dsp:txBody>
      <dsp:txXfrm>
        <a:off x="2277833" y="416532"/>
        <a:ext cx="2070757" cy="1242454"/>
      </dsp:txXfrm>
    </dsp:sp>
    <dsp:sp modelId="{4D75C4A1-5401-4E64-9227-9B5CCFFE6B75}">
      <dsp:nvSpPr>
        <dsp:cNvPr id="0" name=""/>
        <dsp:cNvSpPr/>
      </dsp:nvSpPr>
      <dsp:spPr>
        <a:xfrm>
          <a:off x="4555667" y="416532"/>
          <a:ext cx="2070757" cy="1242454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Análise e discussão CNES</a:t>
          </a:r>
          <a:endParaRPr lang="en-US" sz="1400" kern="1200" dirty="0"/>
        </a:p>
      </dsp:txBody>
      <dsp:txXfrm>
        <a:off x="4555667" y="416532"/>
        <a:ext cx="2070757" cy="1242454"/>
      </dsp:txXfrm>
    </dsp:sp>
    <dsp:sp modelId="{F460E66D-FCED-C84E-8F40-2B13AE83B66E}">
      <dsp:nvSpPr>
        <dsp:cNvPr id="0" name=""/>
        <dsp:cNvSpPr/>
      </dsp:nvSpPr>
      <dsp:spPr>
        <a:xfrm>
          <a:off x="1129391" y="1903895"/>
          <a:ext cx="2070757" cy="1242454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Monitoramento e Avaliação dos indicadores do Previne Brasil e SISPACTO  </a:t>
          </a:r>
          <a:endParaRPr lang="en-US" sz="1400" kern="1200" dirty="0"/>
        </a:p>
      </dsp:txBody>
      <dsp:txXfrm>
        <a:off x="1129391" y="1903895"/>
        <a:ext cx="2070757" cy="1242454"/>
      </dsp:txXfrm>
    </dsp:sp>
    <dsp:sp modelId="{4D17F41F-BCD6-F644-98C3-EA8D0C90739B}">
      <dsp:nvSpPr>
        <dsp:cNvPr id="0" name=""/>
        <dsp:cNvSpPr/>
      </dsp:nvSpPr>
      <dsp:spPr>
        <a:xfrm>
          <a:off x="3416750" y="1866062"/>
          <a:ext cx="2070757" cy="1242454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Articular os macroprocessos pesquisa e supervisional com os indicadores da AAE </a:t>
          </a:r>
          <a:endParaRPr lang="en-US" sz="1400" kern="1200" dirty="0"/>
        </a:p>
      </dsp:txBody>
      <dsp:txXfrm>
        <a:off x="3416750" y="1866062"/>
        <a:ext cx="2070757" cy="124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0A70F"/>
                </a:solidFill>
              </a:defRPr>
            </a:lvl1pPr>
            <a:lvl2pPr>
              <a:defRPr>
                <a:solidFill>
                  <a:srgbClr val="E0A70F"/>
                </a:solidFill>
              </a:defRPr>
            </a:lvl2pPr>
            <a:lvl3pPr>
              <a:defRPr>
                <a:solidFill>
                  <a:srgbClr val="E0A70F"/>
                </a:solidFill>
              </a:defRPr>
            </a:lvl3pPr>
            <a:lvl4pPr>
              <a:defRPr>
                <a:solidFill>
                  <a:srgbClr val="E0A70F"/>
                </a:solidFill>
              </a:defRPr>
            </a:lvl4pPr>
            <a:lvl5pPr>
              <a:defRPr>
                <a:solidFill>
                  <a:srgbClr val="E0A70F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6895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021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4E54-BDC0-4992-B36C-CAB217AFDE3B}" type="datetimeFigureOut">
              <a:rPr lang="pt-BR" smtClean="0">
                <a:solidFill>
                  <a:prstClr val="black"/>
                </a:solidFill>
              </a:rPr>
              <a:pPr/>
              <a:t>14/03/2022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CCC-0DD3-4179-8564-23AA74F5A7B5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9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4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4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3930B"/>
                </a:solidFill>
              </a:defRPr>
            </a:lvl1pPr>
            <a:lvl2pPr>
              <a:defRPr>
                <a:solidFill>
                  <a:srgbClr val="C3930B"/>
                </a:solidFill>
              </a:defRPr>
            </a:lvl2pPr>
            <a:lvl3pPr>
              <a:defRPr>
                <a:solidFill>
                  <a:srgbClr val="C3930B"/>
                </a:solidFill>
              </a:defRPr>
            </a:lvl3pPr>
            <a:lvl4pPr>
              <a:defRPr>
                <a:solidFill>
                  <a:srgbClr val="C3930B"/>
                </a:solidFill>
              </a:defRPr>
            </a:lvl4pPr>
            <a:lvl5pPr>
              <a:defRPr>
                <a:solidFill>
                  <a:srgbClr val="C3930B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4599215" y="2352502"/>
            <a:ext cx="7592785" cy="1438102"/>
          </a:xfrm>
          <a:prstGeom prst="rect">
            <a:avLst/>
          </a:prstGeom>
          <a:solidFill>
            <a:srgbClr val="C393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17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298"/>
            <a:ext cx="12192001" cy="25992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3" t="-383" b="-1"/>
          <a:stretch/>
        </p:blipFill>
        <p:spPr>
          <a:xfrm>
            <a:off x="8570119" y="2471738"/>
            <a:ext cx="3621881" cy="2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689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>
          <a:xfrm>
            <a:off x="10932616" y="3956179"/>
            <a:ext cx="1264147" cy="289904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C3930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C3930B"/>
              </a:solidFill>
              <a:effectLst/>
              <a:latin typeface="+mn-lt"/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2"/>
          <a:stretch/>
        </p:blipFill>
        <p:spPr>
          <a:xfrm>
            <a:off x="10965855" y="3956180"/>
            <a:ext cx="1226145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298"/>
            <a:ext cx="12192001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E0A70F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E0A70F"/>
              </a:solidFill>
              <a:effectLst/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>
          <a:xfrm>
            <a:off x="10932616" y="3956179"/>
            <a:ext cx="1264147" cy="28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dirty="0">
                <a:solidFill>
                  <a:srgbClr val="E0A70F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E0A70F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E0A70F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4599215" y="2352502"/>
            <a:ext cx="7592785" cy="1438102"/>
          </a:xfrm>
          <a:prstGeom prst="rect">
            <a:avLst/>
          </a:prstGeom>
          <a:solidFill>
            <a:srgbClr val="C393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68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Visite o </a:t>
            </a:r>
            <a:r>
              <a:rPr lang="pt-BR" sz="2000" b="1" dirty="0">
                <a:solidFill>
                  <a:srgbClr val="E0A70F"/>
                </a:solidFill>
              </a:rPr>
              <a:t>Sistema e-Planifica</a:t>
            </a: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e acesse os materiais do </a:t>
            </a:r>
            <a:r>
              <a:rPr lang="pt-BR" sz="2000" dirty="0" err="1">
                <a:solidFill>
                  <a:srgbClr val="E0A70F"/>
                </a:solidFill>
              </a:rPr>
              <a:t>PlanificaSUS</a:t>
            </a:r>
            <a:r>
              <a:rPr lang="pt-BR" sz="2000" dirty="0">
                <a:solidFill>
                  <a:srgbClr val="E0A70F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Visite o </a:t>
            </a:r>
            <a:r>
              <a:rPr lang="pt-BR" sz="2000" b="1" dirty="0">
                <a:solidFill>
                  <a:srgbClr val="E0A70F"/>
                </a:solidFill>
              </a:rPr>
              <a:t>e-Planifica </a:t>
            </a:r>
            <a:r>
              <a:rPr lang="pt-BR" sz="2000" dirty="0">
                <a:solidFill>
                  <a:srgbClr val="E0A70F"/>
                </a:solidFill>
              </a:rPr>
              <a:t>e acesse os materiais do </a:t>
            </a:r>
            <a:r>
              <a:rPr lang="pt-BR" sz="2000" dirty="0" err="1">
                <a:solidFill>
                  <a:srgbClr val="E0A70F"/>
                </a:solidFill>
              </a:rPr>
              <a:t>PlanificaSUS</a:t>
            </a:r>
            <a:r>
              <a:rPr lang="pt-BR" sz="2000" dirty="0">
                <a:solidFill>
                  <a:srgbClr val="E0A70F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406320" cy="866559"/>
          </a:xfrm>
        </p:spPr>
        <p:txBody>
          <a:bodyPr>
            <a:noAutofit/>
          </a:bodyPr>
          <a:lstStyle/>
          <a:p>
            <a:r>
              <a:rPr lang="pt-BR" sz="3200" dirty="0"/>
              <a:t>Monitoramento e Avaliação na APS e AAE</a:t>
            </a:r>
            <a:br>
              <a:rPr lang="pt-BR" sz="3200" dirty="0"/>
            </a:br>
            <a:r>
              <a:rPr lang="pt-BR" sz="3200" dirty="0"/>
              <a:t>Oficina de Planejamento SES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6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38E4E077-150E-3A40-AEFF-4FB2138909E4}"/>
              </a:ext>
            </a:extLst>
          </p:cNvPr>
          <p:cNvSpPr txBox="1">
            <a:spLocks/>
          </p:cNvSpPr>
          <p:nvPr/>
        </p:nvSpPr>
        <p:spPr>
          <a:xfrm>
            <a:off x="823783" y="2052076"/>
            <a:ext cx="10266534" cy="224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sz="3200" dirty="0">
                <a:latin typeface="Calibri"/>
                <a:cs typeface="Calibri"/>
              </a:rPr>
              <a:t>A temática da Etapa 6 do PlanificaSUS é: </a:t>
            </a:r>
            <a:br>
              <a:rPr lang="pt-BR" sz="3200" dirty="0">
                <a:latin typeface="Calibri"/>
                <a:cs typeface="Calibri"/>
              </a:rPr>
            </a:br>
            <a:br>
              <a:rPr lang="pt-BR" sz="3200" dirty="0">
                <a:latin typeface="Calibri"/>
                <a:cs typeface="Calibri"/>
              </a:rPr>
            </a:br>
            <a:r>
              <a:rPr lang="pt-BR" sz="3200" dirty="0">
                <a:latin typeface="Calibri"/>
                <a:cs typeface="Calibri"/>
              </a:rPr>
              <a:t>“</a:t>
            </a:r>
            <a:r>
              <a:rPr lang="pt-BR" sz="3200" b="1" dirty="0">
                <a:latin typeface="Calibri"/>
                <a:cs typeface="Calibri"/>
              </a:rPr>
              <a:t>Monitoramento e Avaliação na  Atenção Primária à Saúde e  na Atenção Ambulatorial Especializada</a:t>
            </a:r>
            <a:r>
              <a:rPr lang="pt-BR" sz="3200" dirty="0">
                <a:latin typeface="Calibri"/>
                <a:cs typeface="Calibri"/>
              </a:rPr>
              <a:t>”</a:t>
            </a:r>
            <a:r>
              <a:rPr lang="pt-BR" sz="32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pt-BR" sz="3200" dirty="0">
              <a:latin typeface="Calibri"/>
              <a:cs typeface="Calibri"/>
            </a:endParaRPr>
          </a:p>
        </p:txBody>
      </p:sp>
      <p:pic>
        <p:nvPicPr>
          <p:cNvPr id="5" name="Gráfico 4" descr="Apresentação com lista de verificação com preenchimento sólido">
            <a:extLst>
              <a:ext uri="{FF2B5EF4-FFF2-40B4-BE49-F238E27FC236}">
                <a16:creationId xmlns:a16="http://schemas.microsoft.com/office/drawing/2014/main" id="{75AEF256-A8D5-4074-B720-6C12F82B5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8914" y="4150609"/>
            <a:ext cx="217627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6 </a:t>
            </a:r>
          </a:p>
        </p:txBody>
      </p:sp>
      <p:pic>
        <p:nvPicPr>
          <p:cNvPr id="11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74C489CB-EE62-B549-8D33-72CE0297C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38" y="2221119"/>
            <a:ext cx="4008854" cy="3918124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A386FE4D-4F56-0540-9826-77ABD04F7D5E}"/>
              </a:ext>
            </a:extLst>
          </p:cNvPr>
          <p:cNvSpPr txBox="1">
            <a:spLocks/>
          </p:cNvSpPr>
          <p:nvPr/>
        </p:nvSpPr>
        <p:spPr>
          <a:xfrm>
            <a:off x="367561" y="6067626"/>
            <a:ext cx="10052222" cy="46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Qual a importância de monitorar e avaliar os macroprocessos da APS e AAE?</a:t>
            </a:r>
          </a:p>
          <a:p>
            <a:pPr marL="0" indent="0">
              <a:buFontTx/>
              <a:buNone/>
            </a:pPr>
            <a:endParaRPr lang="pt-BR" sz="2100" dirty="0"/>
          </a:p>
          <a:p>
            <a:pPr marL="0" indent="0">
              <a:buFontTx/>
              <a:buNone/>
            </a:pPr>
            <a:endParaRPr lang="pt-BR" dirty="0"/>
          </a:p>
        </p:txBody>
      </p:sp>
      <p:grpSp>
        <p:nvGrpSpPr>
          <p:cNvPr id="21" name="Agrupar 57"/>
          <p:cNvGrpSpPr/>
          <p:nvPr/>
        </p:nvGrpSpPr>
        <p:grpSpPr>
          <a:xfrm>
            <a:off x="3099820" y="3429000"/>
            <a:ext cx="4797759" cy="2562859"/>
            <a:chOff x="0" y="0"/>
            <a:chExt cx="5092700" cy="2563108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92700" cy="225425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0101"/>
              <a:ext cx="5092700" cy="225425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0202"/>
              <a:ext cx="5092700" cy="350520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7523"/>
              <a:ext cx="5092700" cy="225425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7624"/>
              <a:ext cx="5092700" cy="225425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93628"/>
              <a:ext cx="5092700" cy="225425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11680"/>
              <a:ext cx="5092700" cy="225425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37683"/>
              <a:ext cx="5092700" cy="225425"/>
            </a:xfrm>
            <a:prstGeom prst="rect">
              <a:avLst/>
            </a:prstGeom>
          </p:spPr>
        </p:pic>
      </p:grpSp>
      <p:grpSp>
        <p:nvGrpSpPr>
          <p:cNvPr id="22" name="Agrupar 1"/>
          <p:cNvGrpSpPr/>
          <p:nvPr/>
        </p:nvGrpSpPr>
        <p:grpSpPr>
          <a:xfrm>
            <a:off x="226424" y="3257752"/>
            <a:ext cx="2787725" cy="2778759"/>
            <a:chOff x="0" y="0"/>
            <a:chExt cx="2959100" cy="2778844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9100" cy="999490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2038"/>
              <a:ext cx="2943860" cy="22542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7698"/>
              <a:ext cx="225425" cy="1346835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95" y="1207698"/>
              <a:ext cx="225425" cy="134683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687" y="1552755"/>
              <a:ext cx="652145" cy="1005840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" y="1311215"/>
              <a:ext cx="600075" cy="767715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02" y="1311215"/>
              <a:ext cx="600075" cy="770890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3419"/>
              <a:ext cx="2943860" cy="22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85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4638"/>
          <a:stretch/>
        </p:blipFill>
        <p:spPr>
          <a:xfrm>
            <a:off x="2526136" y="0"/>
            <a:ext cx="6798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Mobilização de atores e recursos para operacionalização da Etapa 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8917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Mobilização de atores e recursos para operacionalização da Etapa 6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9053642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100" b="1" dirty="0"/>
              <a:t>Objetivo da atividade: </a:t>
            </a:r>
            <a:r>
              <a:rPr lang="pt-BR" sz="2100" dirty="0"/>
              <a:t>Organizar a mobilização de recursos e atores para operacionalização da etapa, tanto da APS quanto da AAE.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/>
              <a:t>Pactuar o cronograma local e garantir proteção de agenda</a:t>
            </a:r>
          </a:p>
          <a:p>
            <a:pPr algn="just"/>
            <a:r>
              <a:rPr lang="pt-BR" sz="2100" dirty="0"/>
              <a:t>Recursos físicos e tecnológicos necessários (modalidades: virtual, híbrido e presencial)</a:t>
            </a:r>
          </a:p>
          <a:p>
            <a:pPr algn="just"/>
            <a:r>
              <a:rPr lang="pt-BR" sz="2100" dirty="0"/>
              <a:t>Identificar se as unidades participantes estão em conformidade</a:t>
            </a:r>
          </a:p>
          <a:p>
            <a:pPr algn="just"/>
            <a:r>
              <a:rPr lang="pt-BR" sz="2100" dirty="0"/>
              <a:t>Identificar se as unidades participantes possuem tutores da unidade </a:t>
            </a:r>
          </a:p>
          <a:p>
            <a:pPr algn="just"/>
            <a:r>
              <a:rPr lang="pt-BR" sz="2100" dirty="0"/>
              <a:t>Organizar a qualificação dos atores necessários para apoiar o workshop e oficina tutorial a nível estadual, regional e municipal (tutores e </a:t>
            </a:r>
            <a:r>
              <a:rPr lang="pt-BR" sz="2100" dirty="0" err="1"/>
              <a:t>RTs</a:t>
            </a:r>
            <a:r>
              <a:rPr lang="pt-BR" sz="2100" dirty="0"/>
              <a:t>).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Verificar participação dos profissionais nos cursos do EaD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Gráfico 4" descr="Conexões com preenchimento sólido">
            <a:extLst>
              <a:ext uri="{FF2B5EF4-FFF2-40B4-BE49-F238E27FC236}">
                <a16:creationId xmlns:a16="http://schemas.microsoft.com/office/drawing/2014/main" id="{04FC7151-E10D-4A58-9D36-15E3A7B6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2838" y="2306076"/>
            <a:ext cx="2227719" cy="22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Mobilização de atores e recursos para operacionalização da Etapa 6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1903740"/>
            <a:ext cx="10052222" cy="366733"/>
          </a:xfrm>
        </p:spPr>
        <p:txBody>
          <a:bodyPr>
            <a:normAutofit lnSpcReduction="10000"/>
          </a:bodyPr>
          <a:lstStyle/>
          <a:p>
            <a:r>
              <a:rPr lang="pt-BR" sz="2100" dirty="0"/>
              <a:t>Pactuação do Cronograma Local </a:t>
            </a:r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C38E1D1-2D06-7545-A5FB-65751C01E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21869"/>
              </p:ext>
            </p:extLst>
          </p:nvPr>
        </p:nvGraphicFramePr>
        <p:xfrm>
          <a:off x="584694" y="2524837"/>
          <a:ext cx="10551878" cy="3820160"/>
        </p:xfrm>
        <a:graphic>
          <a:graphicData uri="http://schemas.openxmlformats.org/drawingml/2006/table">
            <a:tbl>
              <a:tblPr firstRow="1" bandRow="1">
                <a:solidFill>
                  <a:srgbClr val="FFC000"/>
                </a:solidFill>
                <a:tableStyleId>{5C22544A-7EE6-4342-B048-85BDC9FD1C3A}</a:tableStyleId>
              </a:tblPr>
              <a:tblGrid>
                <a:gridCol w="2520869">
                  <a:extLst>
                    <a:ext uri="{9D8B030D-6E8A-4147-A177-3AD203B41FA5}">
                      <a16:colId xmlns:a16="http://schemas.microsoft.com/office/drawing/2014/main" val="1490141799"/>
                    </a:ext>
                  </a:extLst>
                </a:gridCol>
                <a:gridCol w="4588715">
                  <a:extLst>
                    <a:ext uri="{9D8B030D-6E8A-4147-A177-3AD203B41FA5}">
                      <a16:colId xmlns:a16="http://schemas.microsoft.com/office/drawing/2014/main" val="1654267302"/>
                    </a:ext>
                  </a:extLst>
                </a:gridCol>
                <a:gridCol w="1729471">
                  <a:extLst>
                    <a:ext uri="{9D8B030D-6E8A-4147-A177-3AD203B41FA5}">
                      <a16:colId xmlns:a16="http://schemas.microsoft.com/office/drawing/2014/main" val="1569732176"/>
                    </a:ext>
                  </a:extLst>
                </a:gridCol>
                <a:gridCol w="1712823">
                  <a:extLst>
                    <a:ext uri="{9D8B030D-6E8A-4147-A177-3AD203B41FA5}">
                      <a16:colId xmlns:a16="http://schemas.microsoft.com/office/drawing/2014/main" val="8152153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Atividade </a:t>
                      </a:r>
                    </a:p>
                  </a:txBody>
                  <a:tcPr>
                    <a:solidFill>
                      <a:srgbClr val="C393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C393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Tempo em horas</a:t>
                      </a:r>
                    </a:p>
                  </a:txBody>
                  <a:tcPr>
                    <a:solidFill>
                      <a:srgbClr val="C393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Período/datas</a:t>
                      </a:r>
                    </a:p>
                  </a:txBody>
                  <a:tcPr>
                    <a:solidFill>
                      <a:srgbClr val="C393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528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Gerenciamento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planejamento SES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 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20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618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planejamento SMS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20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2145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Processo de Tutoria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Alinhamento pré-tutoria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64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Workshop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69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tutorial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68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20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Alinhamento pós-tutoria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Gerenciamento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monitoramento SMS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036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monitoramento SES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5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Mobilização de atores e recursos da Etapa 6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2571406"/>
            <a:ext cx="10052222" cy="3525050"/>
          </a:xfrm>
        </p:spPr>
        <p:txBody>
          <a:bodyPr>
            <a:normAutofit/>
          </a:bodyPr>
          <a:lstStyle/>
          <a:p>
            <a:r>
              <a:rPr lang="pt-BR" dirty="0"/>
              <a:t>Clique aqui para adicionar texto </a:t>
            </a:r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Utilizar este slide para customização para a atividade da SES/ SMS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17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0016" y="2163905"/>
            <a:ext cx="767548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4. Sistema de Informação em Saúde: Monitoramento e Avaliação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0553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Sistema de Informação em Saúde: monitoramento e avaliação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AC0DCD2C-6A67-4B69-B5A9-EEE061AB8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978953"/>
              </p:ext>
            </p:extLst>
          </p:nvPr>
        </p:nvGraphicFramePr>
        <p:xfrm>
          <a:off x="335207" y="2058159"/>
          <a:ext cx="6626425" cy="352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Gráfico 5" descr="Internet estrutura de tópicos">
            <a:extLst>
              <a:ext uri="{FF2B5EF4-FFF2-40B4-BE49-F238E27FC236}">
                <a16:creationId xmlns:a16="http://schemas.microsoft.com/office/drawing/2014/main" id="{BEF5AFDD-6819-B64E-B8FE-6289687C4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5493" y="2028881"/>
            <a:ext cx="2378074" cy="2378074"/>
          </a:xfrm>
          <a:prstGeom prst="rect">
            <a:avLst/>
          </a:prstGeom>
        </p:spPr>
      </p:pic>
      <p:pic>
        <p:nvPicPr>
          <p:cNvPr id="8" name="Gráfico 7" descr="Apresentação com lista de verificação com preenchimento sólido">
            <a:extLst>
              <a:ext uri="{FF2B5EF4-FFF2-40B4-BE49-F238E27FC236}">
                <a16:creationId xmlns:a16="http://schemas.microsoft.com/office/drawing/2014/main" id="{9DF65A33-0E6F-C94E-B6ED-1CC828ED8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39109" y="4007734"/>
            <a:ext cx="2176272" cy="217627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EA02DF3-0720-4D3E-A5E7-BDD84A1D1AFA}"/>
              </a:ext>
            </a:extLst>
          </p:cNvPr>
          <p:cNvSpPr/>
          <p:nvPr/>
        </p:nvSpPr>
        <p:spPr>
          <a:xfrm>
            <a:off x="152601" y="5896401"/>
            <a:ext cx="9221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Material de apoio: Lista de verificação para identificação dos Sistemas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120405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Informação: monitoramento e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Utilizar este slide para customização para a atividade da SES/ SMS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3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4400" y="2085038"/>
            <a:ext cx="767548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5. Proposta de Estruturação do Núcleo de Segurança do Paciente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A atividade 5 deverá ser customizada para SES e SMS. 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SES -  Proposta de Estruturação do Núcleo de Segurança do Paciente – NSP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SMS - Apresentar Instrumento de Avaliação de Macroprocessos da APS </a:t>
            </a:r>
          </a:p>
        </p:txBody>
      </p:sp>
    </p:spTree>
    <p:extLst>
      <p:ext uri="{BB962C8B-B14F-4D97-AF65-F5344CB8AC3E}">
        <p14:creationId xmlns:p14="http://schemas.microsoft.com/office/powerpoint/2010/main" val="11765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pPr lvl="0"/>
            <a:r>
              <a:rPr lang="pt-BR" dirty="0"/>
              <a:t>Proposta de Estruturação do Núcleo de Segurança do Paciente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6" y="2571405"/>
            <a:ext cx="10753503" cy="388090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que é o  NSP?  </a:t>
            </a:r>
          </a:p>
          <a:p>
            <a:pPr lvl="1" algn="just"/>
            <a:r>
              <a:rPr lang="pt-BR" dirty="0"/>
              <a:t>Instância que deve ser criada para promover e apoiar a implementação de ações voltadas à segurança do paciente.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18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pPr lvl="0"/>
            <a:r>
              <a:rPr lang="pt-BR" dirty="0"/>
              <a:t>Proposta de Estruturação do Núcleo de Segurança do Paciente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6" y="2571405"/>
            <a:ext cx="10753503" cy="388090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NSP tem como objetivo promover ações para a promoção da segurança do paciente e a melhoria da qualidade nos serviços de saúde, devendo adotar os seguintes princípios e diretrizes: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2200" dirty="0"/>
              <a:t>A melhoria contínua dos processos de cuidado e do uso de tecnologias da saúde;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disseminação sistemática da cultura de segurança;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articulação e a integração dos processos de gestão de risco;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garantia das boas práticas de funcionamento do serviço de saúde.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28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pPr lvl="0"/>
            <a:r>
              <a:rPr lang="pt-BR" dirty="0"/>
              <a:t>Proposta de Estruturação do Núcleo de Segurança do Paciente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53" y="2331075"/>
            <a:ext cx="11294417" cy="4108361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Compete aos integrantes do NSP: </a:t>
            </a:r>
          </a:p>
          <a:p>
            <a:pPr lvl="1" algn="just"/>
            <a:r>
              <a:rPr lang="pt-BR" sz="2200" dirty="0"/>
              <a:t>Elaborar, implantar, divulgar e manter atualizado o Plano de Segurança do Paciente em Serviços de Saúde;</a:t>
            </a:r>
          </a:p>
          <a:p>
            <a:pPr lvl="1" algn="just"/>
            <a:r>
              <a:rPr lang="pt-BR" sz="2200" dirty="0"/>
              <a:t>Promover ações para a gestão de risco no serviço de saúde;</a:t>
            </a:r>
          </a:p>
          <a:p>
            <a:pPr lvl="1"/>
            <a:r>
              <a:rPr lang="pt-BR" sz="2200" dirty="0"/>
              <a:t>Desenvolver ações para a integração e a articulação multiprofissional no serviço de saúde;</a:t>
            </a:r>
          </a:p>
          <a:p>
            <a:pPr lvl="1"/>
            <a:r>
              <a:rPr lang="pt-BR" sz="2200" dirty="0"/>
              <a:t>Promover mecanismos para identificar e avaliar a existência de não conformidades nos processos e procedimentos realizados e na utilização de equipamentos, medicamentos e insumos propondo ações preventivas e corretivas;</a:t>
            </a:r>
          </a:p>
          <a:p>
            <a:pPr lvl="1"/>
            <a:r>
              <a:rPr lang="pt-BR" sz="2200" dirty="0"/>
              <a:t>Acompanhar as ações vinculadas ao Plano de Segurança do Paciente em Serviços de Saúde.</a:t>
            </a:r>
          </a:p>
          <a:p>
            <a:pPr marL="457200" lvl="1" indent="0" algn="just">
              <a:buNone/>
            </a:pPr>
            <a:endParaRPr lang="pt-BR" sz="2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08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pPr lvl="0"/>
            <a:r>
              <a:rPr lang="pt-BR" dirty="0"/>
              <a:t>Proposta de Estruturação do Núcleo de Segurança do Paciente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6" y="2571405"/>
            <a:ext cx="10959566" cy="385515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papel da gestão estadual é: </a:t>
            </a:r>
          </a:p>
          <a:p>
            <a:pPr lvl="1" algn="just"/>
            <a:r>
              <a:rPr lang="pt-BR" sz="2200" dirty="0"/>
              <a:t>Nomear a composição do NSP a nível estadual, conferindo aos membros autoridade, responsabilidade e poder para as ações a serem definidas para a segurança do paciente nos serviços de saúde.</a:t>
            </a:r>
          </a:p>
          <a:p>
            <a:pPr lvl="1" algn="just"/>
            <a:r>
              <a:rPr lang="pt-BR" sz="2200" dirty="0"/>
              <a:t>Disponibilizar recursos humanos, financeiros, equipamentos, insumos e materiais. </a:t>
            </a:r>
          </a:p>
          <a:p>
            <a:pPr lvl="1" algn="just"/>
            <a:endParaRPr lang="pt-BR" sz="2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41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Proposta de Estruturação do Núcleo de Segurança do Paciente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2571406"/>
            <a:ext cx="10052222" cy="3525050"/>
          </a:xfrm>
        </p:spPr>
        <p:txBody>
          <a:bodyPr>
            <a:normAutofit/>
          </a:bodyPr>
          <a:lstStyle/>
          <a:p>
            <a:r>
              <a:rPr lang="pt-BR" dirty="0"/>
              <a:t>Realizar levantamento do status atual da segurança do paciente à nível estadual 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sz="2200" dirty="0"/>
              <a:t>Aplicar o Roteiro para Estruturação do Núcleo de Segurança do Paciente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Identificar as oportunidades de melhoria 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Definir ações 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Incluir no plano de ação (gestão) para monitoramento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Atividade 5 SES</a:t>
            </a:r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662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0016" y="2163905"/>
            <a:ext cx="7675485" cy="866559"/>
          </a:xfrm>
        </p:spPr>
        <p:txBody>
          <a:bodyPr>
            <a:normAutofit/>
          </a:bodyPr>
          <a:lstStyle/>
          <a:p>
            <a:r>
              <a:rPr lang="pt-BR" dirty="0"/>
              <a:t>6. Análise local e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19560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1139496"/>
            <a:ext cx="10052222" cy="1325563"/>
          </a:xfrm>
        </p:spPr>
        <p:txBody>
          <a:bodyPr>
            <a:normAutofit/>
          </a:bodyPr>
          <a:lstStyle/>
          <a:p>
            <a:r>
              <a:rPr lang="pt-BR" sz="3200" dirty="0"/>
              <a:t>Análise local e plano de 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2228045"/>
            <a:ext cx="10328500" cy="3868411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 problemas e oportunidades de melhorias relacionadas a etapa. Construir plano de ação customizado a realidade local.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sz="2200" dirty="0"/>
              <a:t>Situação atual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Análise (causa raiz)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Objetivo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Metas e indicadores</a:t>
            </a:r>
            <a:endParaRPr lang="pt-BR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759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171043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6E982F3B-00D7-094E-8671-3DBAE71E1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21844"/>
              </p:ext>
            </p:extLst>
          </p:nvPr>
        </p:nvGraphicFramePr>
        <p:xfrm>
          <a:off x="442783" y="2306076"/>
          <a:ext cx="10570960" cy="2810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19080">
                  <a:extLst>
                    <a:ext uri="{9D8B030D-6E8A-4147-A177-3AD203B41FA5}">
                      <a16:colId xmlns:a16="http://schemas.microsoft.com/office/drawing/2014/main" val="2750047656"/>
                    </a:ext>
                  </a:extLst>
                </a:gridCol>
                <a:gridCol w="2251880">
                  <a:extLst>
                    <a:ext uri="{9D8B030D-6E8A-4147-A177-3AD203B41FA5}">
                      <a16:colId xmlns:a16="http://schemas.microsoft.com/office/drawing/2014/main" val="1366656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Atividade</a:t>
                      </a:r>
                    </a:p>
                  </a:txBody>
                  <a:tcPr>
                    <a:solidFill>
                      <a:srgbClr val="E0A7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Tempo</a:t>
                      </a:r>
                    </a:p>
                  </a:txBody>
                  <a:tcPr>
                    <a:solidFill>
                      <a:srgbClr val="E0A7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9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1: Monitoramento do plano de ação e Indicadores de Saúde </a:t>
                      </a:r>
                    </a:p>
                  </a:txBody>
                  <a:tcPr>
                    <a:solidFill>
                      <a:srgbClr val="E0A70F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30 minutos</a:t>
                      </a:r>
                    </a:p>
                  </a:txBody>
                  <a:tcPr>
                    <a:solidFill>
                      <a:srgbClr val="E0A70F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3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2: Apresentação da Etapa 6 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6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3: Mobilização de recursos e atores para operacionalização da Etapa 6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30 minutos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9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4: Sistema de Informação em Saúde: monitoramento e avaliação</a:t>
                      </a:r>
                    </a:p>
                  </a:txBody>
                  <a:tcPr marL="89535" marR="89535" marT="0" marB="0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5: Proposta de Estruturação do Núcleo de Segurança do Paciente – NSP 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  <a:p>
                      <a:pPr lv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9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6: Análise local e plano de ação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11864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Monitoramento do Plano de Ação e Indicadores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87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 e Indicadores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37793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Status das ações do plano de ação pactuado anteriormente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Apresentação das atividades realizadas: cumprimento do prazo, conformidade com o planejado, avaliação de resultados ou produto elaborado e registro.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Identificar ações não realizadas, parcialmente ou totalmente: discutir a justificativa do não cumprimento do prazo, investigar possíveis fatores causais, confirmar necessidade da ação e definir novo prazo.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Analisar a utilização do e-planifica para monitoramento da PAS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Analisar os indicadores de saúde acompanhados pela região, com ênfase no Previne-Brasil e SISPACTO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3779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 Clique aqui adicionar o texto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Utilizar este slide para customização para a atividade da SES/ SMS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14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Apresentação da Etapa 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95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6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100" b="1" dirty="0"/>
              <a:t>Objetivo da atividade</a:t>
            </a:r>
            <a:r>
              <a:rPr lang="pt-BR" sz="2100" dirty="0"/>
              <a:t>:  Compreender a proposta da etapa de forma global, identificando ações operacionais da gestão e necessidades para o processo de tutoria.</a:t>
            </a:r>
          </a:p>
          <a:p>
            <a:pPr lvl="0" algn="just"/>
            <a:endParaRPr lang="pt-BR" sz="2100" dirty="0"/>
          </a:p>
          <a:p>
            <a:pPr algn="just"/>
            <a:r>
              <a:rPr lang="pt-BR" sz="2100" dirty="0"/>
              <a:t>É importante que o grupo condutor compreenda a etapa proposta, sinta-se seguro das atividades e tenha clareza dos próximos passos que serão planejados, operacionalizados e monitorados.</a:t>
            </a:r>
          </a:p>
          <a:p>
            <a:pPr lvl="0" algn="just"/>
            <a:endParaRPr lang="pt-BR" sz="2100" dirty="0"/>
          </a:p>
          <a:p>
            <a:pPr algn="just"/>
            <a:r>
              <a:rPr lang="pt-BR" sz="2100" dirty="0"/>
              <a:t>Revisitar o status dos processos anteriormente pactuados e realizar análise da situação do PlanificaSUS com vistas a continuidade e o processo de expansão.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75839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8415</TotalTime>
  <Words>1559</Words>
  <Application>Microsoft Office PowerPoint</Application>
  <PresentationFormat>Widescreen</PresentationFormat>
  <Paragraphs>268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Capa Início</vt:lpstr>
      <vt:lpstr>Capa Seção</vt:lpstr>
      <vt:lpstr>Conteúdo 1</vt:lpstr>
      <vt:lpstr>Conteúdo 2</vt:lpstr>
      <vt:lpstr>Conteúdo 3</vt:lpstr>
      <vt:lpstr>Capa Final</vt:lpstr>
      <vt:lpstr>1_Capa Início</vt:lpstr>
      <vt:lpstr>1_Capa Final</vt:lpstr>
      <vt:lpstr>2_Capa Final</vt:lpstr>
      <vt:lpstr>Monitoramento e Avaliação na APS e AAE Oficina de Planejamento SES</vt:lpstr>
      <vt:lpstr>Apresentação do PowerPoint</vt:lpstr>
      <vt:lpstr>Atividades</vt:lpstr>
      <vt:lpstr>Painel de Atividades</vt:lpstr>
      <vt:lpstr>1. Monitoramento do Plano de Ação e Indicadores de Saúde</vt:lpstr>
      <vt:lpstr>Monitoramento do Plano de Ação e Indicadores de Saúde</vt:lpstr>
      <vt:lpstr>Monitoramento do Plano de Ação</vt:lpstr>
      <vt:lpstr>2. Apresentação da Etapa 6</vt:lpstr>
      <vt:lpstr>Apresentação da Etapa 6 </vt:lpstr>
      <vt:lpstr>Apresentação da Etapa 6 </vt:lpstr>
      <vt:lpstr>Apresentação da Etapa 6 </vt:lpstr>
      <vt:lpstr>Apresentação do PowerPoint</vt:lpstr>
      <vt:lpstr>3. Mobilização de atores e recursos para operacionalização da Etapa 6</vt:lpstr>
      <vt:lpstr>Mobilização de atores e recursos para operacionalização da Etapa 6 APS e AAE</vt:lpstr>
      <vt:lpstr>Mobilização de atores e recursos para operacionalização da Etapa 6 APS e AAE</vt:lpstr>
      <vt:lpstr>Mobilização de atores e recursos da Etapa 6 APS e AAE</vt:lpstr>
      <vt:lpstr>4. Sistema de Informação em Saúde: Monitoramento e Avaliação </vt:lpstr>
      <vt:lpstr>Sistema de Informação em Saúde: monitoramento e avaliação</vt:lpstr>
      <vt:lpstr>Sistema de Informação: monitoramento e avaliação</vt:lpstr>
      <vt:lpstr>5. Proposta de Estruturação do Núcleo de Segurança do Paciente</vt:lpstr>
      <vt:lpstr>Proposta de Estruturação do Núcleo de Segurança do Paciente </vt:lpstr>
      <vt:lpstr>Proposta de Estruturação do Núcleo de Segurança do Paciente </vt:lpstr>
      <vt:lpstr>Proposta de Estruturação do Núcleo de Segurança do Paciente </vt:lpstr>
      <vt:lpstr>Proposta de Estruturação do Núcleo de Segurança do Paciente </vt:lpstr>
      <vt:lpstr>Proposta de Estruturação do Núcleo de Segurança do Paciente </vt:lpstr>
      <vt:lpstr>6. Análise local e plano de ação</vt:lpstr>
      <vt:lpstr>Análise local e plano de ação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122</cp:revision>
  <dcterms:created xsi:type="dcterms:W3CDTF">2021-05-10T00:56:02Z</dcterms:created>
  <dcterms:modified xsi:type="dcterms:W3CDTF">2022-03-14T14:27:17Z</dcterms:modified>
</cp:coreProperties>
</file>