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698" r:id="rId2"/>
    <p:sldMasterId id="2147483648" r:id="rId3"/>
    <p:sldMasterId id="2147483672" r:id="rId4"/>
    <p:sldMasterId id="2147483660" r:id="rId5"/>
    <p:sldMasterId id="2147483701" r:id="rId6"/>
  </p:sldMasterIdLst>
  <p:notesMasterIdLst>
    <p:notesMasterId r:id="rId37"/>
  </p:notesMasterIdLst>
  <p:handoutMasterIdLst>
    <p:handoutMasterId r:id="rId38"/>
  </p:handoutMasterIdLst>
  <p:sldIdLst>
    <p:sldId id="263" r:id="rId7"/>
    <p:sldId id="1692" r:id="rId8"/>
    <p:sldId id="265" r:id="rId9"/>
    <p:sldId id="269" r:id="rId10"/>
    <p:sldId id="270" r:id="rId11"/>
    <p:sldId id="272" r:id="rId12"/>
    <p:sldId id="273" r:id="rId13"/>
    <p:sldId id="274" r:id="rId14"/>
    <p:sldId id="276" r:id="rId15"/>
    <p:sldId id="320" r:id="rId16"/>
    <p:sldId id="280" r:id="rId17"/>
    <p:sldId id="1691" r:id="rId18"/>
    <p:sldId id="1625" r:id="rId19"/>
    <p:sldId id="1618" r:id="rId20"/>
    <p:sldId id="1680" r:id="rId21"/>
    <p:sldId id="1677" r:id="rId22"/>
    <p:sldId id="1645" r:id="rId23"/>
    <p:sldId id="1648" r:id="rId24"/>
    <p:sldId id="1676" r:id="rId25"/>
    <p:sldId id="1687" r:id="rId26"/>
    <p:sldId id="1675" r:id="rId27"/>
    <p:sldId id="1654" r:id="rId28"/>
    <p:sldId id="1694" r:id="rId29"/>
    <p:sldId id="1688" r:id="rId30"/>
    <p:sldId id="1689" r:id="rId31"/>
    <p:sldId id="1657" r:id="rId32"/>
    <p:sldId id="1690" r:id="rId33"/>
    <p:sldId id="282" r:id="rId34"/>
    <p:sldId id="283" r:id="rId35"/>
    <p:sldId id="1693" r:id="rId3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641"/>
    <a:srgbClr val="008387"/>
    <a:srgbClr val="B9D9CA"/>
    <a:srgbClr val="004936"/>
    <a:srgbClr val="003F2E"/>
    <a:srgbClr val="009999"/>
    <a:srgbClr val="0D50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04" autoAdjust="0"/>
  </p:normalViewPr>
  <p:slideViewPr>
    <p:cSldViewPr snapToGrid="0">
      <p:cViewPr varScale="1">
        <p:scale>
          <a:sx n="64" d="100"/>
          <a:sy n="64" d="100"/>
        </p:scale>
        <p:origin x="85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19/07/2022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19/07/2022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09323" y="2640562"/>
            <a:ext cx="7374294" cy="776094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19/07/2022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19/07/2022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19/07/2022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EF4E54-BDC0-4992-B36C-CAB217AFDE3B}" type="datetimeFigureOut">
              <a:rPr lang="pt-BR" smtClean="0"/>
              <a:t>19/07/2022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6ABCCC-0DD3-4179-8564-23AA74F5A7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2645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15641"/>
                </a:solidFill>
              </a:defRPr>
            </a:lvl1pPr>
            <a:lvl2pPr>
              <a:defRPr>
                <a:solidFill>
                  <a:srgbClr val="015641"/>
                </a:solidFill>
              </a:defRPr>
            </a:lvl2pPr>
            <a:lvl3pPr>
              <a:defRPr>
                <a:solidFill>
                  <a:srgbClr val="015641"/>
                </a:solidFill>
              </a:defRPr>
            </a:lvl3pPr>
            <a:lvl4pPr>
              <a:defRPr>
                <a:solidFill>
                  <a:srgbClr val="015641"/>
                </a:solidFill>
              </a:defRPr>
            </a:lvl4pPr>
            <a:lvl5pPr>
              <a:defRPr>
                <a:solidFill>
                  <a:srgbClr val="01564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4599214" y="2352502"/>
            <a:ext cx="7592785" cy="1438102"/>
          </a:xfrm>
          <a:prstGeom prst="rect">
            <a:avLst/>
          </a:prstGeom>
          <a:solidFill>
            <a:srgbClr val="003F2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99214" y="2638273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5218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0073"/>
            <a:ext cx="12192000" cy="255146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86" y="6595298"/>
            <a:ext cx="12209885" cy="25992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7" t="-1021" b="-1"/>
          <a:stretch/>
        </p:blipFill>
        <p:spPr>
          <a:xfrm>
            <a:off x="8572500" y="2465896"/>
            <a:ext cx="3619499" cy="26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3" r:id="rId3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1564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9D9CA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Retângulo 3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01564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015641"/>
              </a:solidFill>
              <a:effectLst/>
              <a:latin typeface="+mn-lt"/>
            </a:endParaRP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0"/>
          <a:stretch/>
        </p:blipFill>
        <p:spPr>
          <a:xfrm>
            <a:off x="10927823" y="3956180"/>
            <a:ext cx="1264177" cy="290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Retângulo 12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00838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chemeClr val="bg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27"/>
          <a:stretch/>
        </p:blipFill>
        <p:spPr>
          <a:xfrm>
            <a:off x="10957399" y="3956179"/>
            <a:ext cx="1237712" cy="290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Retângulo 5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01564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015641"/>
              </a:solidFill>
              <a:effectLst/>
              <a:latin typeface="+mn-lt"/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86" y="6595298"/>
            <a:ext cx="12209885" cy="25992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0"/>
          <a:stretch/>
        </p:blipFill>
        <p:spPr>
          <a:xfrm>
            <a:off x="10927823" y="3956180"/>
            <a:ext cx="1264177" cy="290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8" name="Imagem 7"/>
          <p:cNvPicPr/>
          <p:nvPr userDrawn="1"/>
        </p:nvPicPr>
        <p:blipFill rotWithShape="1">
          <a:blip r:embed="rId4"/>
          <a:srcRect l="37967" t="34437" r="37998" b="35296"/>
          <a:stretch/>
        </p:blipFill>
        <p:spPr bwMode="auto">
          <a:xfrm>
            <a:off x="6353146" y="2763399"/>
            <a:ext cx="1510694" cy="14763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tângulo 8"/>
          <p:cNvSpPr/>
          <p:nvPr userDrawn="1"/>
        </p:nvSpPr>
        <p:spPr>
          <a:xfrm>
            <a:off x="5027958" y="899010"/>
            <a:ext cx="398728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015641"/>
                </a:solidFill>
              </a:rPr>
              <a:t>planificasus.com.br</a:t>
            </a:r>
          </a:p>
          <a:p>
            <a:pPr algn="ctr"/>
            <a:endParaRPr lang="pt-BR" sz="2400" b="1" dirty="0">
              <a:solidFill>
                <a:srgbClr val="015641"/>
              </a:solidFill>
            </a:endParaRPr>
          </a:p>
          <a:p>
            <a:pPr algn="ctr"/>
            <a:r>
              <a:rPr lang="pt-BR" dirty="0">
                <a:solidFill>
                  <a:srgbClr val="015641"/>
                </a:solidFill>
              </a:rPr>
              <a:t>Para saber mais sobre os projetos</a:t>
            </a:r>
          </a:p>
          <a:p>
            <a:pPr algn="ctr"/>
            <a:r>
              <a:rPr lang="pt-BR" b="1" dirty="0">
                <a:solidFill>
                  <a:srgbClr val="015641"/>
                </a:solidFill>
              </a:rPr>
              <a:t>PROADI-SUS do Triênio 2021-2023 </a:t>
            </a:r>
          </a:p>
          <a:p>
            <a:pPr algn="ctr"/>
            <a:r>
              <a:rPr lang="pt-BR" dirty="0">
                <a:solidFill>
                  <a:srgbClr val="015641"/>
                </a:solidFill>
              </a:rPr>
              <a:t>Acesse o Portal PROADI-SUS:</a:t>
            </a:r>
          </a:p>
        </p:txBody>
      </p:sp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315326" y="2638273"/>
            <a:ext cx="7876674" cy="866559"/>
          </a:xfrm>
        </p:spPr>
        <p:txBody>
          <a:bodyPr>
            <a:normAutofit fontScale="90000"/>
          </a:bodyPr>
          <a:lstStyle/>
          <a:p>
            <a:r>
              <a:rPr lang="pt-BR" dirty="0"/>
              <a:t>Território e Gestão de Base Populacional</a:t>
            </a:r>
            <a:br>
              <a:rPr lang="pt-BR" dirty="0"/>
            </a:br>
            <a:r>
              <a:rPr lang="pt-BR" dirty="0"/>
              <a:t>Oficina Tutorial 2.2 AAE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06021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185D2CA-C44E-49B9-B91F-BA2CB8A03AF4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ORIENTAÇÕES: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Tutor da unidade: Customizar slides com achados importantes da atividade para contextualizar a equipe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9B140EDF-4B6A-4F7F-90B5-1400CA9F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052222" cy="3644410"/>
          </a:xfrm>
        </p:spPr>
        <p:txBody>
          <a:bodyPr>
            <a:normAutofit lnSpcReduction="10000"/>
          </a:bodyPr>
          <a:lstStyle/>
          <a:p>
            <a:r>
              <a:rPr lang="pt-BR" dirty="0"/>
              <a:t>Tópico 1</a:t>
            </a:r>
          </a:p>
          <a:p>
            <a:endParaRPr lang="pt-BR" dirty="0"/>
          </a:p>
          <a:p>
            <a:r>
              <a:rPr lang="pt-BR" dirty="0"/>
              <a:t>Tópico 2</a:t>
            </a:r>
          </a:p>
          <a:p>
            <a:endParaRPr lang="pt-BR" dirty="0"/>
          </a:p>
          <a:p>
            <a:r>
              <a:rPr lang="pt-BR" dirty="0"/>
              <a:t>Tópico 3</a:t>
            </a:r>
          </a:p>
          <a:p>
            <a:endParaRPr lang="pt-BR" dirty="0"/>
          </a:p>
          <a:p>
            <a:r>
              <a:rPr lang="pt-BR" dirty="0"/>
              <a:t>Tópico 4</a:t>
            </a:r>
          </a:p>
          <a:p>
            <a:endParaRPr lang="pt-BR" dirty="0"/>
          </a:p>
          <a:p>
            <a:r>
              <a:rPr lang="pt-BR" dirty="0"/>
              <a:t>Tópico 5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E79E061-E932-43E8-93A2-9C927275A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</p:spPr>
        <p:txBody>
          <a:bodyPr/>
          <a:lstStyle/>
          <a:p>
            <a:r>
              <a:rPr lang="pt-BR" dirty="0"/>
              <a:t>Subtítulo da seção</a:t>
            </a:r>
          </a:p>
        </p:txBody>
      </p:sp>
    </p:spTree>
    <p:extLst>
      <p:ext uri="{BB962C8B-B14F-4D97-AF65-F5344CB8AC3E}">
        <p14:creationId xmlns:p14="http://schemas.microsoft.com/office/powerpoint/2010/main" val="1583852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10DEC5-289C-4879-813E-4EED9AF3A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7777" y="2163905"/>
            <a:ext cx="5177724" cy="877246"/>
          </a:xfrm>
        </p:spPr>
        <p:txBody>
          <a:bodyPr>
            <a:normAutofit fontScale="90000"/>
          </a:bodyPr>
          <a:lstStyle/>
          <a:p>
            <a:r>
              <a:rPr lang="pt-BR" dirty="0"/>
              <a:t>4. Território de abrangência do ambulatório especializado</a:t>
            </a:r>
          </a:p>
        </p:txBody>
      </p:sp>
    </p:spTree>
    <p:extLst>
      <p:ext uri="{BB962C8B-B14F-4D97-AF65-F5344CB8AC3E}">
        <p14:creationId xmlns:p14="http://schemas.microsoft.com/office/powerpoint/2010/main" val="2179894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185D2CA-C44E-49B9-B91F-BA2CB8A03AF4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ORIENTAÇÕES: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Tutor da unidade: Customizar slides com achados importantes da atividade para contextualizar a equipe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9B140EDF-4B6A-4F7F-90B5-1400CA9F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154264"/>
            <a:ext cx="10052222" cy="4556501"/>
          </a:xfrm>
        </p:spPr>
        <p:txBody>
          <a:bodyPr>
            <a:normAutofit/>
          </a:bodyPr>
          <a:lstStyle/>
          <a:p>
            <a:r>
              <a:rPr lang="pt-BR" dirty="0"/>
              <a:t>Realizar discussões com a equipe de saúde para compreensão do território da AAE e conhecimento da população alvo do ambulatório:</a:t>
            </a:r>
          </a:p>
          <a:p>
            <a:endParaRPr lang="pt-BR" dirty="0"/>
          </a:p>
          <a:p>
            <a:pPr lvl="1"/>
            <a:r>
              <a:rPr lang="pt-BR" dirty="0"/>
              <a:t>Características da região de saúde</a:t>
            </a:r>
          </a:p>
          <a:p>
            <a:pPr lvl="1"/>
            <a:r>
              <a:rPr lang="pt-BR" dirty="0"/>
              <a:t>Características dos municípios para os quais o ambulatório é referência</a:t>
            </a:r>
          </a:p>
          <a:p>
            <a:pPr lvl="1"/>
            <a:r>
              <a:rPr lang="pt-BR" dirty="0"/>
              <a:t>Percentual de cobertura da APS na região</a:t>
            </a:r>
          </a:p>
          <a:p>
            <a:pPr lvl="1"/>
            <a:r>
              <a:rPr lang="pt-BR" dirty="0"/>
              <a:t>Características das unidades básicas de saúde da região</a:t>
            </a:r>
          </a:p>
          <a:p>
            <a:pPr lvl="1"/>
            <a:r>
              <a:rPr lang="pt-BR" dirty="0"/>
              <a:t>Transporte sanitário dos municípios até o ambulatório especializado</a:t>
            </a:r>
          </a:p>
          <a:p>
            <a:pPr lvl="1"/>
            <a:r>
              <a:rPr lang="pt-BR" dirty="0"/>
              <a:t>Serviços diagnósticos dos municípios</a:t>
            </a:r>
          </a:p>
          <a:p>
            <a:pPr lvl="1"/>
            <a:r>
              <a:rPr lang="pt-BR" dirty="0"/>
              <a:t>Assistência farmacêutica nos municípios</a:t>
            </a:r>
          </a:p>
          <a:p>
            <a:pPr lvl="1"/>
            <a:r>
              <a:rPr lang="pt-BR" dirty="0"/>
              <a:t>Sistema de prontuário eletrônico nos municípios</a:t>
            </a:r>
          </a:p>
          <a:p>
            <a:pPr lvl="1"/>
            <a:r>
              <a:rPr lang="pt-BR" dirty="0"/>
              <a:t>Conhecimento das referências regionais de saúde  da SES, SMS, gestores de unidades, referências para os serviços de transporte nos municípios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E79E061-E932-43E8-93A2-9C927275A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</p:spPr>
        <p:txBody>
          <a:bodyPr/>
          <a:lstStyle/>
          <a:p>
            <a:r>
              <a:rPr lang="pt-BR" dirty="0"/>
              <a:t>Território de abrangência do ambulatório especializado</a:t>
            </a:r>
          </a:p>
        </p:txBody>
      </p:sp>
    </p:spTree>
    <p:extLst>
      <p:ext uri="{BB962C8B-B14F-4D97-AF65-F5344CB8AC3E}">
        <p14:creationId xmlns:p14="http://schemas.microsoft.com/office/powerpoint/2010/main" val="468110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C3239DA-2098-4B01-94DB-4EE222B7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A43A7-0D40-40BD-8D89-8FF5F6727FEB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Espaço Reservado para Texto 1">
            <a:extLst>
              <a:ext uri="{FF2B5EF4-FFF2-40B4-BE49-F238E27FC236}">
                <a16:creationId xmlns:a16="http://schemas.microsoft.com/office/drawing/2014/main" id="{09C43DF4-07F8-4B79-BB64-C18C615C122A}"/>
              </a:ext>
            </a:extLst>
          </p:cNvPr>
          <p:cNvSpPr txBox="1">
            <a:spLocks/>
          </p:cNvSpPr>
          <p:nvPr/>
        </p:nvSpPr>
        <p:spPr bwMode="auto">
          <a:xfrm>
            <a:off x="768641" y="2709087"/>
            <a:ext cx="10798700" cy="133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ctr" defTabSz="949201" rtl="0" eaLnBrk="1" latinLnBrk="0" hangingPunct="1"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4600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92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38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84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3002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476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22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68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492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15641"/>
                </a:solidFill>
                <a:effectLst/>
                <a:uLnTx/>
                <a:uFillTx/>
                <a:latin typeface="Calibri" panose="020F0502020204030204"/>
                <a:ea typeface="Segoe UI" pitchFamily="34" charset="0"/>
                <a:cs typeface="Segoe UI" pitchFamily="34" charset="0"/>
              </a:rPr>
              <a:t>DE QUE TERRITÓRIO ESTAMOS FALANDO?</a:t>
            </a:r>
          </a:p>
        </p:txBody>
      </p:sp>
    </p:spTree>
    <p:extLst>
      <p:ext uri="{BB962C8B-B14F-4D97-AF65-F5344CB8AC3E}">
        <p14:creationId xmlns:p14="http://schemas.microsoft.com/office/powerpoint/2010/main" val="4258906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>
            <a:extLst>
              <a:ext uri="{FF2B5EF4-FFF2-40B4-BE49-F238E27FC236}">
                <a16:creationId xmlns:a16="http://schemas.microsoft.com/office/drawing/2014/main" id="{12B95422-07DA-4F5F-A5F7-330B315F8929}"/>
              </a:ext>
            </a:extLst>
          </p:cNvPr>
          <p:cNvSpPr txBox="1">
            <a:spLocks/>
          </p:cNvSpPr>
          <p:nvPr/>
        </p:nvSpPr>
        <p:spPr>
          <a:xfrm>
            <a:off x="318026" y="1127878"/>
            <a:ext cx="10052222" cy="8585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Territ</a:t>
            </a:r>
            <a:r>
              <a:rPr lang="pt-BR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órios</a:t>
            </a:r>
            <a:r>
              <a:rPr lang="pt-BR" dirty="0">
                <a:solidFill>
                  <a:prstClr val="black">
                    <a:lumMod val="65000"/>
                    <a:lumOff val="35000"/>
                  </a:prstClr>
                </a:solidFill>
              </a:rPr>
              <a:t> Sanitários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BB2C9FB-D71C-4998-AE49-F8349A223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8059"/>
            <a:ext cx="2039208" cy="2578270"/>
          </a:xfrm>
          <a:prstGeom prst="rect">
            <a:avLst/>
          </a:prstGeom>
        </p:spPr>
      </p:pic>
      <p:grpSp>
        <p:nvGrpSpPr>
          <p:cNvPr id="10" name="Grupo 30">
            <a:extLst>
              <a:ext uri="{FF2B5EF4-FFF2-40B4-BE49-F238E27FC236}">
                <a16:creationId xmlns:a16="http://schemas.microsoft.com/office/drawing/2014/main" id="{365520EC-2B7D-4D1A-9F6C-0113ED318715}"/>
              </a:ext>
            </a:extLst>
          </p:cNvPr>
          <p:cNvGrpSpPr/>
          <p:nvPr/>
        </p:nvGrpSpPr>
        <p:grpSpPr>
          <a:xfrm>
            <a:off x="172373" y="4675229"/>
            <a:ext cx="1665077" cy="1658301"/>
            <a:chOff x="187113" y="4794875"/>
            <a:chExt cx="2785153" cy="1658301"/>
          </a:xfrm>
        </p:grpSpPr>
        <p:sp>
          <p:nvSpPr>
            <p:cNvPr id="11" name="Retângulo de cantos arredondados 16">
              <a:extLst>
                <a:ext uri="{FF2B5EF4-FFF2-40B4-BE49-F238E27FC236}">
                  <a16:creationId xmlns:a16="http://schemas.microsoft.com/office/drawing/2014/main" id="{75B1437F-C813-4D6A-9F8C-DF0D8B1927C4}"/>
                </a:ext>
              </a:extLst>
            </p:cNvPr>
            <p:cNvSpPr/>
            <p:nvPr/>
          </p:nvSpPr>
          <p:spPr>
            <a:xfrm>
              <a:off x="236266" y="4794875"/>
              <a:ext cx="2736000" cy="720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pt-BR" sz="16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ESTADUAL</a:t>
              </a:r>
            </a:p>
          </p:txBody>
        </p:sp>
        <p:sp>
          <p:nvSpPr>
            <p:cNvPr id="12" name="Retângulo de cantos arredondados 36">
              <a:extLst>
                <a:ext uri="{FF2B5EF4-FFF2-40B4-BE49-F238E27FC236}">
                  <a16:creationId xmlns:a16="http://schemas.microsoft.com/office/drawing/2014/main" id="{7893C51C-0EE5-41FF-9D5A-7CA50D157AEC}"/>
                </a:ext>
              </a:extLst>
            </p:cNvPr>
            <p:cNvSpPr/>
            <p:nvPr/>
          </p:nvSpPr>
          <p:spPr>
            <a:xfrm>
              <a:off x="187113" y="5733176"/>
              <a:ext cx="2736000" cy="720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pt-BR" sz="2000" b="1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Brasílis</a:t>
              </a:r>
              <a:endParaRPr lang="pt-BR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upo 31">
            <a:extLst>
              <a:ext uri="{FF2B5EF4-FFF2-40B4-BE49-F238E27FC236}">
                <a16:creationId xmlns:a16="http://schemas.microsoft.com/office/drawing/2014/main" id="{AA5C9F74-3D69-4581-81A4-8FEF25F1A586}"/>
              </a:ext>
            </a:extLst>
          </p:cNvPr>
          <p:cNvGrpSpPr/>
          <p:nvPr/>
        </p:nvGrpSpPr>
        <p:grpSpPr>
          <a:xfrm>
            <a:off x="1554172" y="4672006"/>
            <a:ext cx="2736000" cy="1738589"/>
            <a:chOff x="3199625" y="4714587"/>
            <a:chExt cx="2736000" cy="1738589"/>
          </a:xfrm>
        </p:grpSpPr>
        <p:sp>
          <p:nvSpPr>
            <p:cNvPr id="14" name="Retângulo de cantos arredondados 33">
              <a:extLst>
                <a:ext uri="{FF2B5EF4-FFF2-40B4-BE49-F238E27FC236}">
                  <a16:creationId xmlns:a16="http://schemas.microsoft.com/office/drawing/2014/main" id="{0C4053C7-90A5-4285-B51A-086B02FCEB3E}"/>
                </a:ext>
              </a:extLst>
            </p:cNvPr>
            <p:cNvSpPr/>
            <p:nvPr/>
          </p:nvSpPr>
          <p:spPr>
            <a:xfrm>
              <a:off x="3199625" y="4714587"/>
              <a:ext cx="2736000" cy="720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pt-BR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REGIONAL AMPLIADO</a:t>
              </a:r>
            </a:p>
            <a:p>
              <a:pPr algn="ctr"/>
              <a:r>
                <a:rPr lang="pt-BR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(Macrorregional)</a:t>
              </a:r>
            </a:p>
          </p:txBody>
        </p:sp>
        <p:sp>
          <p:nvSpPr>
            <p:cNvPr id="22" name="Retângulo de cantos arredondados 37">
              <a:extLst>
                <a:ext uri="{FF2B5EF4-FFF2-40B4-BE49-F238E27FC236}">
                  <a16:creationId xmlns:a16="http://schemas.microsoft.com/office/drawing/2014/main" id="{4BA16968-D331-4F11-A700-DF1ED0BAFBFD}"/>
                </a:ext>
              </a:extLst>
            </p:cNvPr>
            <p:cNvSpPr/>
            <p:nvPr/>
          </p:nvSpPr>
          <p:spPr>
            <a:xfrm>
              <a:off x="3199625" y="5733176"/>
              <a:ext cx="2736000" cy="720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pt-BR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Centro-Oeste</a:t>
              </a:r>
            </a:p>
          </p:txBody>
        </p:sp>
      </p:grpSp>
      <p:grpSp>
        <p:nvGrpSpPr>
          <p:cNvPr id="23" name="Grupo 32">
            <a:extLst>
              <a:ext uri="{FF2B5EF4-FFF2-40B4-BE49-F238E27FC236}">
                <a16:creationId xmlns:a16="http://schemas.microsoft.com/office/drawing/2014/main" id="{9DFE53CE-5C00-4527-BA9E-EA01C3646350}"/>
              </a:ext>
            </a:extLst>
          </p:cNvPr>
          <p:cNvGrpSpPr/>
          <p:nvPr/>
        </p:nvGrpSpPr>
        <p:grpSpPr>
          <a:xfrm>
            <a:off x="5943736" y="4703494"/>
            <a:ext cx="6248192" cy="1774137"/>
            <a:chOff x="5846864" y="4727352"/>
            <a:chExt cx="6909334" cy="1774137"/>
          </a:xfrm>
        </p:grpSpPr>
        <p:sp>
          <p:nvSpPr>
            <p:cNvPr id="24" name="Retângulo de cantos arredondados 34">
              <a:extLst>
                <a:ext uri="{FF2B5EF4-FFF2-40B4-BE49-F238E27FC236}">
                  <a16:creationId xmlns:a16="http://schemas.microsoft.com/office/drawing/2014/main" id="{65D3BD1B-683B-438D-8CCF-698C145E6A70}"/>
                </a:ext>
              </a:extLst>
            </p:cNvPr>
            <p:cNvSpPr/>
            <p:nvPr/>
          </p:nvSpPr>
          <p:spPr>
            <a:xfrm>
              <a:off x="5846864" y="4727352"/>
              <a:ext cx="2736000" cy="720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pt-BR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MUNICIPAL</a:t>
              </a:r>
            </a:p>
          </p:txBody>
        </p:sp>
        <p:sp>
          <p:nvSpPr>
            <p:cNvPr id="25" name="Retângulo de cantos arredondados 38">
              <a:extLst>
                <a:ext uri="{FF2B5EF4-FFF2-40B4-BE49-F238E27FC236}">
                  <a16:creationId xmlns:a16="http://schemas.microsoft.com/office/drawing/2014/main" id="{336C1F99-D523-4576-BCBE-0CDE4D9F1A31}"/>
                </a:ext>
              </a:extLst>
            </p:cNvPr>
            <p:cNvSpPr/>
            <p:nvPr/>
          </p:nvSpPr>
          <p:spPr>
            <a:xfrm>
              <a:off x="6797691" y="5781489"/>
              <a:ext cx="5958507" cy="720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pt-BR" sz="20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Planópolis</a:t>
              </a:r>
            </a:p>
          </p:txBody>
        </p:sp>
      </p:grpSp>
      <p:grpSp>
        <p:nvGrpSpPr>
          <p:cNvPr id="26" name="Grupo 32">
            <a:extLst>
              <a:ext uri="{FF2B5EF4-FFF2-40B4-BE49-F238E27FC236}">
                <a16:creationId xmlns:a16="http://schemas.microsoft.com/office/drawing/2014/main" id="{D7C3D7FB-695B-4D51-88C9-77B5E5574C35}"/>
              </a:ext>
            </a:extLst>
          </p:cNvPr>
          <p:cNvGrpSpPr/>
          <p:nvPr/>
        </p:nvGrpSpPr>
        <p:grpSpPr>
          <a:xfrm>
            <a:off x="3804596" y="4724503"/>
            <a:ext cx="2736000" cy="1728112"/>
            <a:chOff x="6360787" y="4725064"/>
            <a:chExt cx="2736000" cy="1728112"/>
          </a:xfrm>
        </p:grpSpPr>
        <p:sp>
          <p:nvSpPr>
            <p:cNvPr id="27" name="Retângulo de cantos arredondados 34">
              <a:extLst>
                <a:ext uri="{FF2B5EF4-FFF2-40B4-BE49-F238E27FC236}">
                  <a16:creationId xmlns:a16="http://schemas.microsoft.com/office/drawing/2014/main" id="{B4860801-0A32-413C-8D43-BA0C386FB16B}"/>
                </a:ext>
              </a:extLst>
            </p:cNvPr>
            <p:cNvSpPr/>
            <p:nvPr/>
          </p:nvSpPr>
          <p:spPr>
            <a:xfrm>
              <a:off x="6360787" y="4725064"/>
              <a:ext cx="2736000" cy="720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pt-BR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REGIONAL DE SAÚDE</a:t>
              </a:r>
            </a:p>
            <a:p>
              <a:pPr algn="ctr"/>
              <a:r>
                <a:rPr lang="pt-BR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(Microrregional)</a:t>
              </a:r>
            </a:p>
          </p:txBody>
        </p:sp>
        <p:sp>
          <p:nvSpPr>
            <p:cNvPr id="28" name="Retângulo de cantos arredondados 38">
              <a:extLst>
                <a:ext uri="{FF2B5EF4-FFF2-40B4-BE49-F238E27FC236}">
                  <a16:creationId xmlns:a16="http://schemas.microsoft.com/office/drawing/2014/main" id="{7B5A9779-4383-45D7-A5F8-3B5E15E6FD9A}"/>
                </a:ext>
              </a:extLst>
            </p:cNvPr>
            <p:cNvSpPr/>
            <p:nvPr/>
          </p:nvSpPr>
          <p:spPr>
            <a:xfrm>
              <a:off x="6360787" y="5733176"/>
              <a:ext cx="2736000" cy="720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pt-BR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Planópolis</a:t>
              </a:r>
            </a:p>
          </p:txBody>
        </p:sp>
      </p:grpSp>
      <p:pic>
        <p:nvPicPr>
          <p:cNvPr id="29" name="Imagem 28">
            <a:extLst>
              <a:ext uri="{FF2B5EF4-FFF2-40B4-BE49-F238E27FC236}">
                <a16:creationId xmlns:a16="http://schemas.microsoft.com/office/drawing/2014/main" id="{EADC41D7-400B-4443-84AB-FE734F5D7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2202" y="2228043"/>
            <a:ext cx="1514234" cy="2065974"/>
          </a:xfrm>
          <a:prstGeom prst="rect">
            <a:avLst/>
          </a:prstGeom>
        </p:spPr>
      </p:pic>
      <p:pic>
        <p:nvPicPr>
          <p:cNvPr id="30" name="Picture 2" descr="http://www.saude.rs.gov.br/upload/1338329432_ubscom%20FAMILIA.jpg">
            <a:extLst>
              <a:ext uri="{FF2B5EF4-FFF2-40B4-BE49-F238E27FC236}">
                <a16:creationId xmlns:a16="http://schemas.microsoft.com/office/drawing/2014/main" id="{06C948D2-3B16-4319-83F0-7C31519AF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356507" flipH="1" flipV="1">
            <a:off x="9994702" y="2428802"/>
            <a:ext cx="871797" cy="536491"/>
          </a:xfrm>
          <a:prstGeom prst="rect">
            <a:avLst/>
          </a:prstGeom>
        </p:spPr>
      </p:pic>
      <p:sp>
        <p:nvSpPr>
          <p:cNvPr id="31" name="Retângulo de cantos arredondados 34">
            <a:extLst>
              <a:ext uri="{FF2B5EF4-FFF2-40B4-BE49-F238E27FC236}">
                <a16:creationId xmlns:a16="http://schemas.microsoft.com/office/drawing/2014/main" id="{59817B72-B11F-4C59-AB58-C800E566C0E2}"/>
              </a:ext>
            </a:extLst>
          </p:cNvPr>
          <p:cNvSpPr/>
          <p:nvPr/>
        </p:nvSpPr>
        <p:spPr>
          <a:xfrm>
            <a:off x="7524627" y="4696035"/>
            <a:ext cx="2474198" cy="72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DISTRITAL</a:t>
            </a:r>
          </a:p>
          <a:p>
            <a:pPr algn="ctr"/>
            <a:endParaRPr lang="pt-BR" sz="1400" b="1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881FD88E-1FCC-4187-A22B-56FBD89718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6356" y="3364908"/>
            <a:ext cx="1132254" cy="888265"/>
          </a:xfrm>
          <a:prstGeom prst="rect">
            <a:avLst/>
          </a:prstGeom>
        </p:spPr>
      </p:pic>
      <p:sp>
        <p:nvSpPr>
          <p:cNvPr id="33" name="Retângulo de cantos arredondados 34">
            <a:extLst>
              <a:ext uri="{FF2B5EF4-FFF2-40B4-BE49-F238E27FC236}">
                <a16:creationId xmlns:a16="http://schemas.microsoft.com/office/drawing/2014/main" id="{4F47655C-7D02-402E-A005-2CB70843962E}"/>
              </a:ext>
            </a:extLst>
          </p:cNvPr>
          <p:cNvSpPr/>
          <p:nvPr/>
        </p:nvSpPr>
        <p:spPr>
          <a:xfrm>
            <a:off x="9393335" y="4672006"/>
            <a:ext cx="1157384" cy="72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ÁREA</a:t>
            </a:r>
          </a:p>
        </p:txBody>
      </p:sp>
      <p:sp>
        <p:nvSpPr>
          <p:cNvPr id="34" name="Retângulo de cantos arredondados 34">
            <a:extLst>
              <a:ext uri="{FF2B5EF4-FFF2-40B4-BE49-F238E27FC236}">
                <a16:creationId xmlns:a16="http://schemas.microsoft.com/office/drawing/2014/main" id="{CF305A81-C860-4D12-BFFC-92030E3E9241}"/>
              </a:ext>
            </a:extLst>
          </p:cNvPr>
          <p:cNvSpPr/>
          <p:nvPr/>
        </p:nvSpPr>
        <p:spPr>
          <a:xfrm>
            <a:off x="10150453" y="4635613"/>
            <a:ext cx="2487112" cy="72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MICROÁREA</a:t>
            </a:r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499E13C9-23DE-4241-A467-1712FF0F28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9148" y="2270189"/>
            <a:ext cx="2309843" cy="2101008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A3500AB1-2549-48A7-B812-EB0923E20D2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53389" y="3024734"/>
            <a:ext cx="578268" cy="463481"/>
          </a:xfrm>
          <a:prstGeom prst="rect">
            <a:avLst/>
          </a:prstGeom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id="{D6A73F0E-AEC1-4FC8-9712-779E849CB0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4460" y="2441968"/>
            <a:ext cx="1871556" cy="1888510"/>
          </a:xfrm>
          <a:prstGeom prst="rect">
            <a:avLst/>
          </a:prstGeom>
        </p:spPr>
      </p:pic>
      <p:grpSp>
        <p:nvGrpSpPr>
          <p:cNvPr id="38" name="Agrupar 37">
            <a:extLst>
              <a:ext uri="{FF2B5EF4-FFF2-40B4-BE49-F238E27FC236}">
                <a16:creationId xmlns:a16="http://schemas.microsoft.com/office/drawing/2014/main" id="{22FD6BB7-47EE-4C41-8B47-0A4EA13E419B}"/>
              </a:ext>
            </a:extLst>
          </p:cNvPr>
          <p:cNvGrpSpPr/>
          <p:nvPr/>
        </p:nvGrpSpPr>
        <p:grpSpPr>
          <a:xfrm>
            <a:off x="6004032" y="2125161"/>
            <a:ext cx="1646345" cy="2301929"/>
            <a:chOff x="6379391" y="1922744"/>
            <a:chExt cx="1852311" cy="1902308"/>
          </a:xfrm>
        </p:grpSpPr>
        <p:pic>
          <p:nvPicPr>
            <p:cNvPr id="39" name="Imagem 38">
              <a:extLst>
                <a:ext uri="{FF2B5EF4-FFF2-40B4-BE49-F238E27FC236}">
                  <a16:creationId xmlns:a16="http://schemas.microsoft.com/office/drawing/2014/main" id="{4F4DB623-6A57-4572-BDD4-F9BBF6863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79391" y="1938754"/>
              <a:ext cx="1852311" cy="1886298"/>
            </a:xfrm>
            <a:prstGeom prst="rect">
              <a:avLst/>
            </a:prstGeom>
          </p:spPr>
        </p:pic>
        <p:sp>
          <p:nvSpPr>
            <p:cNvPr id="40" name="CaixaDeTexto 39">
              <a:extLst>
                <a:ext uri="{FF2B5EF4-FFF2-40B4-BE49-F238E27FC236}">
                  <a16:creationId xmlns:a16="http://schemas.microsoft.com/office/drawing/2014/main" id="{35E0CE6C-4D99-4CB7-9994-B925C8ED0CC6}"/>
                </a:ext>
              </a:extLst>
            </p:cNvPr>
            <p:cNvSpPr txBox="1"/>
            <p:nvPr/>
          </p:nvSpPr>
          <p:spPr>
            <a:xfrm rot="18881131">
              <a:off x="6800870" y="2455411"/>
              <a:ext cx="14346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Planópolis</a:t>
              </a:r>
            </a:p>
          </p:txBody>
        </p:sp>
      </p:grpSp>
      <p:pic>
        <p:nvPicPr>
          <p:cNvPr id="41" name="Imagem 40">
            <a:extLst>
              <a:ext uri="{FF2B5EF4-FFF2-40B4-BE49-F238E27FC236}">
                <a16:creationId xmlns:a16="http://schemas.microsoft.com/office/drawing/2014/main" id="{DAAD4E3A-9A9D-417E-89D1-A99AC765FE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62260" y="2136764"/>
            <a:ext cx="1726888" cy="2184168"/>
          </a:xfrm>
          <a:prstGeom prst="rect">
            <a:avLst/>
          </a:prstGeom>
        </p:spPr>
      </p:pic>
      <p:pic>
        <p:nvPicPr>
          <p:cNvPr id="42" name="Imagem 41">
            <a:extLst>
              <a:ext uri="{FF2B5EF4-FFF2-40B4-BE49-F238E27FC236}">
                <a16:creationId xmlns:a16="http://schemas.microsoft.com/office/drawing/2014/main" id="{2470F221-0C94-4D1C-8A9B-A6F40E4E52C6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6417" y="2939886"/>
            <a:ext cx="596180" cy="42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06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C3239DA-2098-4B01-94DB-4EE222B7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A43A7-0D40-40BD-8D89-8FF5F6727FEB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Espaço Reservado para Texto 7">
            <a:extLst>
              <a:ext uri="{FF2B5EF4-FFF2-40B4-BE49-F238E27FC236}">
                <a16:creationId xmlns:a16="http://schemas.microsoft.com/office/drawing/2014/main" id="{E1F762B5-32B0-4C11-810B-D9AEDA94AA32}"/>
              </a:ext>
            </a:extLst>
          </p:cNvPr>
          <p:cNvSpPr txBox="1">
            <a:spLocks/>
          </p:cNvSpPr>
          <p:nvPr/>
        </p:nvSpPr>
        <p:spPr>
          <a:xfrm>
            <a:off x="552667" y="1773199"/>
            <a:ext cx="10654718" cy="2015757"/>
          </a:xfrm>
          <a:prstGeom prst="rect">
            <a:avLst/>
          </a:prstGeom>
        </p:spPr>
        <p:txBody>
          <a:bodyPr/>
          <a:lstStyle>
            <a:lvl1pPr marL="355951" indent="-355951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1225" indent="-296625" algn="l" defTabSz="94920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6501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1101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5702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10302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49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95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41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217369" rtl="0" eaLnBrk="0" fontAlgn="auto" latin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156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território é um lugar com limites definidos onde as pessoas vivem, trabalham, circulam e se divertem. Nele, encontram-se ambientes construídos e ambientes naturais. O território é, sobretudo, um espaço de relações de poder, de informações e de troca (Milton Santos, 1994) 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FB6E3204-23CE-416E-BEB6-13950484AEAF}"/>
              </a:ext>
            </a:extLst>
          </p:cNvPr>
          <p:cNvSpPr txBox="1">
            <a:spLocks/>
          </p:cNvSpPr>
          <p:nvPr/>
        </p:nvSpPr>
        <p:spPr>
          <a:xfrm>
            <a:off x="391412" y="1165448"/>
            <a:ext cx="10052222" cy="7926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Território</a:t>
            </a:r>
          </a:p>
        </p:txBody>
      </p:sp>
    </p:spTree>
    <p:extLst>
      <p:ext uri="{BB962C8B-B14F-4D97-AF65-F5344CB8AC3E}">
        <p14:creationId xmlns:p14="http://schemas.microsoft.com/office/powerpoint/2010/main" val="1480034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Texto 7">
            <a:extLst>
              <a:ext uri="{FF2B5EF4-FFF2-40B4-BE49-F238E27FC236}">
                <a16:creationId xmlns:a16="http://schemas.microsoft.com/office/drawing/2014/main" id="{E1F762B5-32B0-4C11-810B-D9AEDA94AA32}"/>
              </a:ext>
            </a:extLst>
          </p:cNvPr>
          <p:cNvSpPr txBox="1">
            <a:spLocks/>
          </p:cNvSpPr>
          <p:nvPr/>
        </p:nvSpPr>
        <p:spPr>
          <a:xfrm>
            <a:off x="552667" y="1773199"/>
            <a:ext cx="10654718" cy="2015757"/>
          </a:xfrm>
          <a:prstGeom prst="rect">
            <a:avLst/>
          </a:prstGeom>
        </p:spPr>
        <p:txBody>
          <a:bodyPr/>
          <a:lstStyle>
            <a:lvl1pPr marL="355951" indent="-355951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1225" indent="-296625" algn="l" defTabSz="94920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6501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1101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5702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10302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49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95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41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1217369"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pt-BR" sz="2200" dirty="0">
                <a:solidFill>
                  <a:srgbClr val="015641"/>
                </a:solidFill>
                <a:cs typeface="Arial" charset="0"/>
              </a:rPr>
              <a:t>A Atenção à Saúde baseada na população é a habilidade de um sistema de atenção em estabelecer as necessidades de saúde de uma população específica, conforme a estratificação dos riscos, de implementar e avaliar as intervenções sanitárias relativas a essa população e de prover o cuidado para as pessoas, no contexto de seus valores (MENDES, 2011)</a:t>
            </a:r>
            <a:r>
              <a:rPr lang="pt-BR" sz="2200" dirty="0">
                <a:solidFill>
                  <a:srgbClr val="015641"/>
                </a:solidFill>
              </a:rPr>
              <a:t>. 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E96FACC0-2AD4-4D44-B6BC-CC9625CE4A0E}"/>
              </a:ext>
            </a:extLst>
          </p:cNvPr>
          <p:cNvSpPr txBox="1">
            <a:spLocks/>
          </p:cNvSpPr>
          <p:nvPr/>
        </p:nvSpPr>
        <p:spPr>
          <a:xfrm>
            <a:off x="453057" y="1196271"/>
            <a:ext cx="10052222" cy="694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Gestão de base populacional</a:t>
            </a:r>
          </a:p>
        </p:txBody>
      </p:sp>
      <p:pic>
        <p:nvPicPr>
          <p:cNvPr id="17" name="Picture 6" descr="Resultado de imagem para sistema fragmentado DE SAUDE">
            <a:extLst>
              <a:ext uri="{FF2B5EF4-FFF2-40B4-BE49-F238E27FC236}">
                <a16:creationId xmlns:a16="http://schemas.microsoft.com/office/drawing/2014/main" id="{66FBD4CC-34C8-4B97-BA3F-44E96C8D1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959" y="4124502"/>
            <a:ext cx="4840641" cy="257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368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1">
            <a:extLst>
              <a:ext uri="{FF2B5EF4-FFF2-40B4-BE49-F238E27FC236}">
                <a16:creationId xmlns:a16="http://schemas.microsoft.com/office/drawing/2014/main" id="{15E3E471-B4A5-4517-B4E6-CE8D8A7A1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574" y="2327101"/>
            <a:ext cx="4541594" cy="3318465"/>
          </a:xfrm>
          <a:prstGeom prst="rect">
            <a:avLst/>
          </a:prstGeom>
          <a:solidFill>
            <a:srgbClr val="D6DC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4426" tIns="134426" rIns="134426" bIns="134426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 pitchFamily="12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pitchFamily="12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pitchFamily="12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pitchFamily="12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pitchFamily="12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ts val="1350"/>
              </a:spcBef>
            </a:pPr>
            <a:r>
              <a:rPr lang="pt-BR" altLang="pt-BR" sz="2200" dirty="0">
                <a:solidFill>
                  <a:srgbClr val="015641"/>
                </a:solidFill>
                <a:latin typeface="+mn-lt"/>
              </a:rPr>
              <a:t>A gestão de base populacional proporciona a reflexão acerca da Atenção em Saúde certa, no tempo certo, no lugar certo, com  o  custo certo, com a qualidade certa e de forma humanizada, e com responsabilidades sanitária e econômica por esta população. (Mendes, 2011)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682C0C4C-459F-4286-AC2C-6DB7718C8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2892"/>
            <a:ext cx="5024340" cy="386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A27B0E3F-5F04-448E-A1EA-6768689BC352}"/>
              </a:ext>
            </a:extLst>
          </p:cNvPr>
          <p:cNvSpPr txBox="1">
            <a:spLocks/>
          </p:cNvSpPr>
          <p:nvPr/>
        </p:nvSpPr>
        <p:spPr>
          <a:xfrm>
            <a:off x="453057" y="1196271"/>
            <a:ext cx="10052222" cy="694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Gestão de base populacional</a:t>
            </a:r>
          </a:p>
        </p:txBody>
      </p:sp>
    </p:spTree>
    <p:extLst>
      <p:ext uri="{BB962C8B-B14F-4D97-AF65-F5344CB8AC3E}">
        <p14:creationId xmlns:p14="http://schemas.microsoft.com/office/powerpoint/2010/main" val="497289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C3239DA-2098-4B01-94DB-4EE222B7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A43A7-0D40-40BD-8D89-8FF5F6727FEB}" type="slidenum">
              <a:rPr lang="pt-BR" altLang="pt-BR" smtClean="0"/>
              <a:pPr>
                <a:defRPr/>
              </a:pPr>
              <a:t>18</a:t>
            </a:fld>
            <a:endParaRPr lang="pt-BR" altLang="pt-BR"/>
          </a:p>
        </p:txBody>
      </p:sp>
      <p:sp>
        <p:nvSpPr>
          <p:cNvPr id="17" name="Espaço Reservado para Texto 1">
            <a:extLst>
              <a:ext uri="{FF2B5EF4-FFF2-40B4-BE49-F238E27FC236}">
                <a16:creationId xmlns:a16="http://schemas.microsoft.com/office/drawing/2014/main" id="{09C43DF4-07F8-4B79-BB64-C18C615C122A}"/>
              </a:ext>
            </a:extLst>
          </p:cNvPr>
          <p:cNvSpPr txBox="1">
            <a:spLocks/>
          </p:cNvSpPr>
          <p:nvPr/>
        </p:nvSpPr>
        <p:spPr bwMode="auto">
          <a:xfrm>
            <a:off x="768641" y="2709087"/>
            <a:ext cx="10798700" cy="133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ctr" defTabSz="949201" rtl="0" eaLnBrk="1" latinLnBrk="0" hangingPunct="1"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4600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92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38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84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3002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476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22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68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3600" dirty="0">
                <a:solidFill>
                  <a:srgbClr val="015641"/>
                </a:solidFill>
                <a:ea typeface="Segoe UI" pitchFamily="34" charset="0"/>
                <a:cs typeface="Segoe UI" pitchFamily="34" charset="0"/>
              </a:rPr>
              <a:t>QUEM É A POPULAÇÃO DA ATENÇÃO ESPECIALIZADA?</a:t>
            </a:r>
          </a:p>
        </p:txBody>
      </p:sp>
    </p:spTree>
    <p:extLst>
      <p:ext uri="{BB962C8B-B14F-4D97-AF65-F5344CB8AC3E}">
        <p14:creationId xmlns:p14="http://schemas.microsoft.com/office/powerpoint/2010/main" val="1512232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C3239DA-2098-4B01-94DB-4EE222B7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A43A7-0D40-40BD-8D89-8FF5F6727FEB}" type="slidenum">
              <a:rPr lang="pt-BR" altLang="pt-BR" smtClean="0"/>
              <a:pPr>
                <a:defRPr/>
              </a:pPr>
              <a:t>19</a:t>
            </a:fld>
            <a:endParaRPr lang="pt-BR" altLang="pt-BR"/>
          </a:p>
        </p:txBody>
      </p:sp>
      <p:sp>
        <p:nvSpPr>
          <p:cNvPr id="17" name="Espaço Reservado para Texto 1">
            <a:extLst>
              <a:ext uri="{FF2B5EF4-FFF2-40B4-BE49-F238E27FC236}">
                <a16:creationId xmlns:a16="http://schemas.microsoft.com/office/drawing/2014/main" id="{09C43DF4-07F8-4B79-BB64-C18C615C122A}"/>
              </a:ext>
            </a:extLst>
          </p:cNvPr>
          <p:cNvSpPr txBox="1">
            <a:spLocks/>
          </p:cNvSpPr>
          <p:nvPr/>
        </p:nvSpPr>
        <p:spPr bwMode="auto">
          <a:xfrm>
            <a:off x="768641" y="2709087"/>
            <a:ext cx="10798700" cy="133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ctr" defTabSz="949201" rtl="0" eaLnBrk="1" latinLnBrk="0" hangingPunct="1"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4600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92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38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84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3002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476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22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68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3600" dirty="0">
                <a:solidFill>
                  <a:srgbClr val="015641"/>
                </a:solidFill>
                <a:ea typeface="Segoe UI" pitchFamily="34" charset="0"/>
                <a:cs typeface="Segoe UI" pitchFamily="34" charset="0"/>
              </a:rPr>
              <a:t>É A POPULAÇÃO DA REGIÃO DE SAÚDE</a:t>
            </a:r>
          </a:p>
        </p:txBody>
      </p:sp>
    </p:spTree>
    <p:extLst>
      <p:ext uri="{BB962C8B-B14F-4D97-AF65-F5344CB8AC3E}">
        <p14:creationId xmlns:p14="http://schemas.microsoft.com/office/powerpoint/2010/main" val="3878351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3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75E5BF-7683-4C30-AB5F-72A5E14C4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Território da Região de Saúde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C5C33B-354E-4736-8961-AC874A289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A população é a razão de ser de uma RAS. Ou seja, toda a organização da atenção especializada deve ser em função da resposta às suas necessidades de saúde.</a:t>
            </a:r>
          </a:p>
          <a:p>
            <a:r>
              <a:rPr lang="pt-BR" dirty="0"/>
              <a:t>Sendo um sistema de portas fechadas, o ambulatório é acessado pela população somente a partir das equipes da APS. </a:t>
            </a:r>
          </a:p>
          <a:p>
            <a:r>
              <a:rPr lang="pt-BR" dirty="0"/>
              <a:t>A captação do usuário, sua confirmação diagnóstica e a estratificação de risco são processos desenvolvidos na APS, a partir dos quais é identificada a demanda para a atenção especializada.. </a:t>
            </a:r>
          </a:p>
          <a:p>
            <a:r>
              <a:rPr lang="pt-BR" dirty="0"/>
              <a:t> As principais metas de qualidade da AAE se referem à população, como a cobertura de acompanhamento dos usuários estimados com a condição crônica ou o percentual de cumprimento das metas de estabilização clínica</a:t>
            </a:r>
          </a:p>
          <a:p>
            <a:endParaRPr lang="pt-BR" dirty="0"/>
          </a:p>
          <a:p>
            <a:pPr marL="0" indent="0" algn="r">
              <a:buNone/>
            </a:pPr>
            <a:r>
              <a:rPr lang="pt-BR" sz="1700" dirty="0"/>
              <a:t>(MENDES, 2019)</a:t>
            </a:r>
          </a:p>
        </p:txBody>
      </p:sp>
    </p:spTree>
    <p:extLst>
      <p:ext uri="{BB962C8B-B14F-4D97-AF65-F5344CB8AC3E}">
        <p14:creationId xmlns:p14="http://schemas.microsoft.com/office/powerpoint/2010/main" val="495804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C3239DA-2098-4B01-94DB-4EE222B7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A43A7-0D40-40BD-8D89-8FF5F6727FEB}" type="slidenum">
              <a:rPr lang="pt-BR" altLang="pt-BR" smtClean="0"/>
              <a:pPr>
                <a:defRPr/>
              </a:pPr>
              <a:t>21</a:t>
            </a:fld>
            <a:endParaRPr lang="pt-BR" altLang="pt-BR"/>
          </a:p>
        </p:txBody>
      </p:sp>
      <p:sp>
        <p:nvSpPr>
          <p:cNvPr id="17" name="Espaço Reservado para Texto 1">
            <a:extLst>
              <a:ext uri="{FF2B5EF4-FFF2-40B4-BE49-F238E27FC236}">
                <a16:creationId xmlns:a16="http://schemas.microsoft.com/office/drawing/2014/main" id="{09C43DF4-07F8-4B79-BB64-C18C615C122A}"/>
              </a:ext>
            </a:extLst>
          </p:cNvPr>
          <p:cNvSpPr txBox="1">
            <a:spLocks/>
          </p:cNvSpPr>
          <p:nvPr/>
        </p:nvSpPr>
        <p:spPr bwMode="auto">
          <a:xfrm>
            <a:off x="768641" y="2709087"/>
            <a:ext cx="10798700" cy="133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ctr" defTabSz="949201" rtl="0" eaLnBrk="1" latinLnBrk="0" hangingPunct="1"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4600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92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38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84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3002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476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22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68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3600" dirty="0">
                <a:solidFill>
                  <a:srgbClr val="015641"/>
                </a:solidFill>
                <a:ea typeface="Segoe UI" pitchFamily="34" charset="0"/>
                <a:cs typeface="Segoe UI" pitchFamily="34" charset="0"/>
              </a:rPr>
              <a:t>QUAL O TERRITÓRIO DO AMBULATÓRIO ESPECIALIZADO?</a:t>
            </a:r>
          </a:p>
        </p:txBody>
      </p:sp>
    </p:spTree>
    <p:extLst>
      <p:ext uri="{BB962C8B-B14F-4D97-AF65-F5344CB8AC3E}">
        <p14:creationId xmlns:p14="http://schemas.microsoft.com/office/powerpoint/2010/main" val="2259894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C3239DA-2098-4B01-94DB-4EE222B7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A43A7-0D40-40BD-8D89-8FF5F6727FEB}" type="slidenum">
              <a:rPr lang="pt-BR" altLang="pt-BR" smtClean="0"/>
              <a:pPr>
                <a:defRPr/>
              </a:pPr>
              <a:t>22</a:t>
            </a:fld>
            <a:endParaRPr lang="pt-BR" altLang="pt-BR"/>
          </a:p>
        </p:txBody>
      </p:sp>
      <p:graphicFrame>
        <p:nvGraphicFramePr>
          <p:cNvPr id="16" name="Group 4">
            <a:extLst>
              <a:ext uri="{FF2B5EF4-FFF2-40B4-BE49-F238E27FC236}">
                <a16:creationId xmlns:a16="http://schemas.microsoft.com/office/drawing/2014/main" id="{79BD047C-5441-4E91-8163-27AFB43EE8C3}"/>
              </a:ext>
            </a:extLst>
          </p:cNvPr>
          <p:cNvGraphicFramePr>
            <a:graphicFrameLocks noGrp="1"/>
          </p:cNvGraphicFramePr>
          <p:nvPr/>
        </p:nvGraphicFramePr>
        <p:xfrm>
          <a:off x="408684" y="1773199"/>
          <a:ext cx="5111385" cy="1079870"/>
        </p:xfrm>
        <a:graphic>
          <a:graphicData uri="http://schemas.openxmlformats.org/drawingml/2006/table">
            <a:tbl>
              <a:tblPr/>
              <a:tblGrid>
                <a:gridCol w="1612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9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9870">
                <a:tc>
                  <a:txBody>
                    <a:bodyPr/>
                    <a:lstStyle/>
                    <a:p>
                      <a:pPr marL="90487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ATENÇÃO </a:t>
                      </a: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TERCIÁRIA</a:t>
                      </a: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SAÚDE</a:t>
                      </a:r>
                    </a:p>
                  </a:txBody>
                  <a:tcPr marL="74041" marR="74041" marT="37024" marB="37024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3038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Macrorregião de saúde</a:t>
                      </a:r>
                    </a:p>
                    <a:p>
                      <a:pPr marL="27305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(Região de Saúde ampliada)</a:t>
                      </a:r>
                    </a:p>
                  </a:txBody>
                  <a:tcPr marL="74041" marR="74041" marT="37024" marB="37024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Group 4">
            <a:extLst>
              <a:ext uri="{FF2B5EF4-FFF2-40B4-BE49-F238E27FC236}">
                <a16:creationId xmlns:a16="http://schemas.microsoft.com/office/drawing/2014/main" id="{D3F8A64A-1D33-48DE-A085-FA6AACA4D807}"/>
              </a:ext>
            </a:extLst>
          </p:cNvPr>
          <p:cNvGraphicFramePr>
            <a:graphicFrameLocks noGrp="1"/>
          </p:cNvGraphicFramePr>
          <p:nvPr/>
        </p:nvGraphicFramePr>
        <p:xfrm>
          <a:off x="408684" y="3069043"/>
          <a:ext cx="5111385" cy="1223853"/>
        </p:xfrm>
        <a:graphic>
          <a:graphicData uri="http://schemas.openxmlformats.org/drawingml/2006/table">
            <a:tbl>
              <a:tblPr/>
              <a:tblGrid>
                <a:gridCol w="1612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9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3853">
                <a:tc>
                  <a:txBody>
                    <a:bodyPr/>
                    <a:lstStyle/>
                    <a:p>
                      <a:pPr marL="90487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ATENÇÃO </a:t>
                      </a: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SECUNDÁRIA</a:t>
                      </a: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SAÚDE</a:t>
                      </a:r>
                    </a:p>
                  </a:txBody>
                  <a:tcPr marL="74041" marR="74041" marT="37024" marB="37024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3038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Região de Saúde</a:t>
                      </a:r>
                    </a:p>
                  </a:txBody>
                  <a:tcPr marL="74041" marR="74041" marT="37024" marB="37024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Group 4">
            <a:extLst>
              <a:ext uri="{FF2B5EF4-FFF2-40B4-BE49-F238E27FC236}">
                <a16:creationId xmlns:a16="http://schemas.microsoft.com/office/drawing/2014/main" id="{89351F2C-A450-4D43-AA3F-661AB37DDE11}"/>
              </a:ext>
            </a:extLst>
          </p:cNvPr>
          <p:cNvGraphicFramePr>
            <a:graphicFrameLocks noGrp="1"/>
          </p:cNvGraphicFramePr>
          <p:nvPr/>
        </p:nvGraphicFramePr>
        <p:xfrm>
          <a:off x="408684" y="4436879"/>
          <a:ext cx="5111385" cy="1659988"/>
        </p:xfrm>
        <a:graphic>
          <a:graphicData uri="http://schemas.openxmlformats.org/drawingml/2006/table">
            <a:tbl>
              <a:tblPr/>
              <a:tblGrid>
                <a:gridCol w="1612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9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4783">
                <a:tc rowSpan="5">
                  <a:txBody>
                    <a:bodyPr/>
                    <a:lstStyle/>
                    <a:p>
                      <a:pPr marL="90487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ATENÇÃO </a:t>
                      </a: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PRIMÁRIA</a:t>
                      </a: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SAÚDE</a:t>
                      </a:r>
                    </a:p>
                  </a:txBody>
                  <a:tcPr marL="74045" marR="74045" marT="37031" marB="3703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6237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Município</a:t>
                      </a:r>
                    </a:p>
                  </a:txBody>
                  <a:tcPr marL="74045" marR="74045" marT="37031" marB="3703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261">
                <a:tc vMerge="1">
                  <a:txBody>
                    <a:bodyPr/>
                    <a:lstStyle/>
                    <a:p>
                      <a:pPr marL="263525" marR="0" lvl="0" indent="-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t-BR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de abrangência da UBS</a:t>
                      </a:r>
                    </a:p>
                  </a:txBody>
                  <a:tcPr marL="74045" marR="74045" marT="37031" marB="3703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261">
                <a:tc vMerge="1">
                  <a:txBody>
                    <a:bodyPr/>
                    <a:lstStyle/>
                    <a:p>
                      <a:pPr marL="263525" marR="0" lvl="0" indent="-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t-BR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de abrangência da </a:t>
                      </a:r>
                      <a:r>
                        <a:rPr kumimoji="0" lang="pt-BR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eSF</a:t>
                      </a:r>
                      <a:endParaRPr kumimoji="0" lang="pt-B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045" marR="74045" marT="37031" marB="3703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261">
                <a:tc vMerge="1">
                  <a:txBody>
                    <a:bodyPr/>
                    <a:lstStyle/>
                    <a:p>
                      <a:pPr marL="263525" marR="0" lvl="0" indent="-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t-BR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Microárea</a:t>
                      </a:r>
                    </a:p>
                  </a:txBody>
                  <a:tcPr marL="74045" marR="74045" marT="37031" marB="3703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373">
                <a:tc vMerge="1">
                  <a:txBody>
                    <a:bodyPr/>
                    <a:lstStyle/>
                    <a:p>
                      <a:pPr marL="263525" marR="0" lvl="0" indent="-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t-BR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Domicílio</a:t>
                      </a:r>
                    </a:p>
                  </a:txBody>
                  <a:tcPr marL="74045" marR="74045" marT="37031" marB="3703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" name="Retângulo 19">
            <a:extLst>
              <a:ext uri="{FF2B5EF4-FFF2-40B4-BE49-F238E27FC236}">
                <a16:creationId xmlns:a16="http://schemas.microsoft.com/office/drawing/2014/main" id="{6E10F4D4-B97F-40B2-8A67-AB9FB66A92A3}"/>
              </a:ext>
            </a:extLst>
          </p:cNvPr>
          <p:cNvSpPr/>
          <p:nvPr/>
        </p:nvSpPr>
        <p:spPr>
          <a:xfrm>
            <a:off x="5952017" y="1917182"/>
            <a:ext cx="540745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dirty="0">
                <a:solidFill>
                  <a:srgbClr val="015641"/>
                </a:solidFill>
              </a:rPr>
              <a:t>Espera-se uma suficiência para as demandas de Atenção Especializada de alta densidade tecnológica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6482308C-9FDE-4E65-A345-F880D7C36928}"/>
              </a:ext>
            </a:extLst>
          </p:cNvPr>
          <p:cNvSpPr/>
          <p:nvPr/>
        </p:nvSpPr>
        <p:spPr>
          <a:xfrm>
            <a:off x="6090903" y="4292896"/>
            <a:ext cx="50393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dirty="0">
                <a:solidFill>
                  <a:srgbClr val="015641"/>
                </a:solidFill>
              </a:rPr>
              <a:t>Espera-se uma resolutividade para mais de 85% dos problemas de sua população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30B31D8C-7744-47D4-884D-E416952C33FA}"/>
              </a:ext>
            </a:extLst>
          </p:cNvPr>
          <p:cNvSpPr txBox="1">
            <a:spLocks/>
          </p:cNvSpPr>
          <p:nvPr/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Território da Região de Saúde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AAAC6500-29A1-44B0-B2D9-2DD5DBAC8B7B}"/>
              </a:ext>
            </a:extLst>
          </p:cNvPr>
          <p:cNvSpPr/>
          <p:nvPr/>
        </p:nvSpPr>
        <p:spPr>
          <a:xfrm>
            <a:off x="102742" y="3069043"/>
            <a:ext cx="5849275" cy="1223853"/>
          </a:xfrm>
          <a:prstGeom prst="roundRect">
            <a:avLst/>
          </a:prstGeom>
          <a:noFill/>
          <a:ln w="28575">
            <a:solidFill>
              <a:srgbClr val="0156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CBDFA97-0DAE-42D6-96EF-E93688271826}"/>
              </a:ext>
            </a:extLst>
          </p:cNvPr>
          <p:cNvSpPr/>
          <p:nvPr/>
        </p:nvSpPr>
        <p:spPr>
          <a:xfrm>
            <a:off x="6322851" y="3163866"/>
            <a:ext cx="45754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dirty="0">
                <a:solidFill>
                  <a:srgbClr val="015641"/>
                </a:solidFill>
              </a:rPr>
              <a:t>Espera-se uma economia de escala e de escopo</a:t>
            </a:r>
          </a:p>
        </p:txBody>
      </p:sp>
    </p:spTree>
    <p:extLst>
      <p:ext uri="{BB962C8B-B14F-4D97-AF65-F5344CB8AC3E}">
        <p14:creationId xmlns:p14="http://schemas.microsoft.com/office/powerpoint/2010/main" val="30858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>
            <a:extLst>
              <a:ext uri="{FF2B5EF4-FFF2-40B4-BE49-F238E27FC236}">
                <a16:creationId xmlns:a16="http://schemas.microsoft.com/office/drawing/2014/main" id="{938DD8D4-0F46-4455-8838-1EDE53325C7E}"/>
              </a:ext>
            </a:extLst>
          </p:cNvPr>
          <p:cNvGrpSpPr/>
          <p:nvPr/>
        </p:nvGrpSpPr>
        <p:grpSpPr>
          <a:xfrm>
            <a:off x="854924" y="2162302"/>
            <a:ext cx="2309843" cy="2101008"/>
            <a:chOff x="1234706" y="2052860"/>
            <a:chExt cx="2309843" cy="2101008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498BDCF9-E1C5-4DCB-8C64-A2C563E6A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34706" y="2052860"/>
              <a:ext cx="2309843" cy="2101008"/>
            </a:xfrm>
            <a:prstGeom prst="rect">
              <a:avLst/>
            </a:prstGeom>
          </p:spPr>
        </p:pic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B952C7D3-EAB0-46CF-BD23-21CE058E6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21975" y="2722557"/>
              <a:ext cx="596180" cy="423430"/>
            </a:xfrm>
            <a:prstGeom prst="rect">
              <a:avLst/>
            </a:prstGeom>
          </p:spPr>
        </p:pic>
      </p:grpSp>
      <p:sp>
        <p:nvSpPr>
          <p:cNvPr id="5" name="Título 1">
            <a:extLst>
              <a:ext uri="{FF2B5EF4-FFF2-40B4-BE49-F238E27FC236}">
                <a16:creationId xmlns:a16="http://schemas.microsoft.com/office/drawing/2014/main" id="{3B06CF40-0A1E-4605-B02D-B01A1A4A5314}"/>
              </a:ext>
            </a:extLst>
          </p:cNvPr>
          <p:cNvSpPr txBox="1">
            <a:spLocks/>
          </p:cNvSpPr>
          <p:nvPr/>
        </p:nvSpPr>
        <p:spPr>
          <a:xfrm>
            <a:off x="483082" y="1175704"/>
            <a:ext cx="10052222" cy="7133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Território da Região de Saúde</a:t>
            </a: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17551F9E-4394-4DBE-9C27-2456C6321A7B}"/>
              </a:ext>
            </a:extLst>
          </p:cNvPr>
          <p:cNvGrpSpPr/>
          <p:nvPr/>
        </p:nvGrpSpPr>
        <p:grpSpPr>
          <a:xfrm>
            <a:off x="363684" y="3685616"/>
            <a:ext cx="1646345" cy="2301929"/>
            <a:chOff x="6004032" y="2125161"/>
            <a:chExt cx="1646345" cy="2301929"/>
          </a:xfrm>
        </p:grpSpPr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BC66D22A-751C-41C5-AF94-3F5F5D5F2E52}"/>
                </a:ext>
              </a:extLst>
            </p:cNvPr>
            <p:cNvGrpSpPr/>
            <p:nvPr/>
          </p:nvGrpSpPr>
          <p:grpSpPr>
            <a:xfrm>
              <a:off x="6004032" y="2125161"/>
              <a:ext cx="1646345" cy="2301929"/>
              <a:chOff x="6379391" y="1922744"/>
              <a:chExt cx="1852311" cy="1902308"/>
            </a:xfrm>
          </p:grpSpPr>
          <p:pic>
            <p:nvPicPr>
              <p:cNvPr id="7" name="Imagem 6">
                <a:extLst>
                  <a:ext uri="{FF2B5EF4-FFF2-40B4-BE49-F238E27FC236}">
                    <a16:creationId xmlns:a16="http://schemas.microsoft.com/office/drawing/2014/main" id="{16071F75-0F06-4D2C-AB30-54BC8C0D1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79391" y="1938754"/>
                <a:ext cx="1852311" cy="1886298"/>
              </a:xfrm>
              <a:prstGeom prst="rect">
                <a:avLst/>
              </a:prstGeom>
            </p:spPr>
          </p:pic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695843FD-06A2-4E5E-B588-0F95CEAAC44A}"/>
                  </a:ext>
                </a:extLst>
              </p:cNvPr>
              <p:cNvSpPr txBox="1"/>
              <p:nvPr/>
            </p:nvSpPr>
            <p:spPr>
              <a:xfrm rot="18881131">
                <a:off x="6800870" y="2455411"/>
                <a:ext cx="14346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Planópolis</a:t>
                </a:r>
              </a:p>
            </p:txBody>
          </p:sp>
        </p:grpSp>
        <p:pic>
          <p:nvPicPr>
            <p:cNvPr id="9" name="Picture 2" descr="http://www.saude.rs.gov.br/upload/1338329432_ubscom%20FAMILIA.jpg">
              <a:extLst>
                <a:ext uri="{FF2B5EF4-FFF2-40B4-BE49-F238E27FC236}">
                  <a16:creationId xmlns:a16="http://schemas.microsoft.com/office/drawing/2014/main" id="{5F40EDD7-84E9-4D23-86AB-35E96DD0AA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0356507" flipH="1" flipV="1">
              <a:off x="6300165" y="2325326"/>
              <a:ext cx="454239" cy="279532"/>
            </a:xfrm>
            <a:prstGeom prst="rect">
              <a:avLst/>
            </a:prstGeom>
          </p:spPr>
        </p:pic>
        <p:pic>
          <p:nvPicPr>
            <p:cNvPr id="10" name="Picture 2" descr="http://www.saude.rs.gov.br/upload/1338329432_ubscom%20FAMILIA.jpg">
              <a:extLst>
                <a:ext uri="{FF2B5EF4-FFF2-40B4-BE49-F238E27FC236}">
                  <a16:creationId xmlns:a16="http://schemas.microsoft.com/office/drawing/2014/main" id="{F76A19BE-6D14-47DA-BC20-74A56AAD70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0356507" flipH="1" flipV="1">
              <a:off x="6139524" y="2853419"/>
              <a:ext cx="454239" cy="279532"/>
            </a:xfrm>
            <a:prstGeom prst="rect">
              <a:avLst/>
            </a:prstGeom>
          </p:spPr>
        </p:pic>
        <p:pic>
          <p:nvPicPr>
            <p:cNvPr id="11" name="Picture 2" descr="http://www.saude.rs.gov.br/upload/1338329432_ubscom%20FAMILIA.jpg">
              <a:extLst>
                <a:ext uri="{FF2B5EF4-FFF2-40B4-BE49-F238E27FC236}">
                  <a16:creationId xmlns:a16="http://schemas.microsoft.com/office/drawing/2014/main" id="{032024D1-90E0-4FA4-8C81-212EAB6FE1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0356507" flipH="1" flipV="1">
              <a:off x="7093013" y="2495243"/>
              <a:ext cx="454239" cy="279532"/>
            </a:xfrm>
            <a:prstGeom prst="rect">
              <a:avLst/>
            </a:prstGeom>
          </p:spPr>
        </p:pic>
        <p:pic>
          <p:nvPicPr>
            <p:cNvPr id="12" name="Picture 2" descr="http://www.saude.rs.gov.br/upload/1338329432_ubscom%20FAMILIA.jpg">
              <a:extLst>
                <a:ext uri="{FF2B5EF4-FFF2-40B4-BE49-F238E27FC236}">
                  <a16:creationId xmlns:a16="http://schemas.microsoft.com/office/drawing/2014/main" id="{273AB77F-020B-4527-9A14-779AF393AB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0356507" flipH="1" flipV="1">
              <a:off x="6623423" y="2607697"/>
              <a:ext cx="454239" cy="279532"/>
            </a:xfrm>
            <a:prstGeom prst="rect">
              <a:avLst/>
            </a:prstGeom>
          </p:spPr>
        </p:pic>
        <p:pic>
          <p:nvPicPr>
            <p:cNvPr id="13" name="Picture 2" descr="http://www.saude.rs.gov.br/upload/1338329432_ubscom%20FAMILIA.jpg">
              <a:extLst>
                <a:ext uri="{FF2B5EF4-FFF2-40B4-BE49-F238E27FC236}">
                  <a16:creationId xmlns:a16="http://schemas.microsoft.com/office/drawing/2014/main" id="{3DFC9973-8792-457E-9CB6-6C39A350E0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0356507" flipH="1" flipV="1">
              <a:off x="6682090" y="3250047"/>
              <a:ext cx="454239" cy="279532"/>
            </a:xfrm>
            <a:prstGeom prst="rect">
              <a:avLst/>
            </a:prstGeom>
          </p:spPr>
        </p:pic>
        <p:pic>
          <p:nvPicPr>
            <p:cNvPr id="14" name="Picture 2" descr="http://www.saude.rs.gov.br/upload/1338329432_ubscom%20FAMILIA.jpg">
              <a:extLst>
                <a:ext uri="{FF2B5EF4-FFF2-40B4-BE49-F238E27FC236}">
                  <a16:creationId xmlns:a16="http://schemas.microsoft.com/office/drawing/2014/main" id="{200D333D-C314-4A8F-BF1A-D5A2967C7E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0356507" flipH="1" flipV="1">
              <a:off x="6029981" y="3289234"/>
              <a:ext cx="454239" cy="279532"/>
            </a:xfrm>
            <a:prstGeom prst="rect">
              <a:avLst/>
            </a:prstGeom>
          </p:spPr>
        </p:pic>
        <p:pic>
          <p:nvPicPr>
            <p:cNvPr id="15" name="Picture 2" descr="http://www.saude.rs.gov.br/upload/1338329432_ubscom%20FAMILIA.jpg">
              <a:extLst>
                <a:ext uri="{FF2B5EF4-FFF2-40B4-BE49-F238E27FC236}">
                  <a16:creationId xmlns:a16="http://schemas.microsoft.com/office/drawing/2014/main" id="{0A65EE94-55D5-4C7A-A876-5BE88529D3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0356507" flipH="1" flipV="1">
              <a:off x="7163749" y="3021241"/>
              <a:ext cx="454239" cy="279532"/>
            </a:xfrm>
            <a:prstGeom prst="rect">
              <a:avLst/>
            </a:prstGeom>
          </p:spPr>
        </p:pic>
        <p:pic>
          <p:nvPicPr>
            <p:cNvPr id="16" name="Picture 2" descr="http://www.saude.rs.gov.br/upload/1338329432_ubscom%20FAMILIA.jpg">
              <a:extLst>
                <a:ext uri="{FF2B5EF4-FFF2-40B4-BE49-F238E27FC236}">
                  <a16:creationId xmlns:a16="http://schemas.microsoft.com/office/drawing/2014/main" id="{D7CEE703-383C-42D0-81F7-07B3F51710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0356507" flipH="1" flipV="1">
              <a:off x="6801489" y="3639708"/>
              <a:ext cx="454239" cy="279532"/>
            </a:xfrm>
            <a:prstGeom prst="rect">
              <a:avLst/>
            </a:prstGeom>
          </p:spPr>
        </p:pic>
        <p:pic>
          <p:nvPicPr>
            <p:cNvPr id="17" name="Picture 2" descr="http://www.saude.rs.gov.br/upload/1338329432_ubscom%20FAMILIA.jpg">
              <a:extLst>
                <a:ext uri="{FF2B5EF4-FFF2-40B4-BE49-F238E27FC236}">
                  <a16:creationId xmlns:a16="http://schemas.microsoft.com/office/drawing/2014/main" id="{18E890BD-80BA-49BA-83AA-CF520712DD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0356507" flipH="1" flipV="1">
              <a:off x="6268153" y="3846278"/>
              <a:ext cx="454239" cy="279532"/>
            </a:xfrm>
            <a:prstGeom prst="rect">
              <a:avLst/>
            </a:prstGeom>
          </p:spPr>
        </p:pic>
      </p:grpSp>
      <p:sp>
        <p:nvSpPr>
          <p:cNvPr id="20" name="Espaço Reservado para Conteúdo 2">
            <a:extLst>
              <a:ext uri="{FF2B5EF4-FFF2-40B4-BE49-F238E27FC236}">
                <a16:creationId xmlns:a16="http://schemas.microsoft.com/office/drawing/2014/main" id="{F0224A02-6219-4F11-8F84-D27A820F63D3}"/>
              </a:ext>
            </a:extLst>
          </p:cNvPr>
          <p:cNvSpPr txBox="1">
            <a:spLocks/>
          </p:cNvSpPr>
          <p:nvPr/>
        </p:nvSpPr>
        <p:spPr>
          <a:xfrm>
            <a:off x="3243688" y="2069913"/>
            <a:ext cx="7899029" cy="36444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7"/>
              </a:buBlip>
              <a:defRPr sz="22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7"/>
              </a:buBlip>
              <a:defRPr sz="20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7"/>
              </a:buBlip>
              <a:defRPr sz="18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7"/>
              </a:buBlip>
              <a:defRPr sz="16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7"/>
              </a:buBlip>
              <a:defRPr sz="14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/>
              <a:t>Os serviços de saúde, como outras formas de produção econômica, podem ser organizados em arranjos híbridos que combina, concentração de certos serviços com dispersão de outros (OMS, 2000).</a:t>
            </a:r>
          </a:p>
          <a:p>
            <a:pPr algn="just"/>
            <a:r>
              <a:rPr lang="pt-BR" dirty="0"/>
              <a:t>Os serviços de maior densidade tecnológica, como ambulatórios e hospitais, devem estar concentrados no território, pois se beneficiam de economia de escala. Nesse tipo de serviço os recursos são mais escassos em relação aos serviços que a distância tem menor impacto sobre o acesso (MENDES, 2011).</a:t>
            </a:r>
          </a:p>
          <a:p>
            <a:pPr algn="just"/>
            <a:r>
              <a:rPr lang="pt-BR" dirty="0"/>
              <a:t>Os serviços de menor densidade tecnológica, como as unidades básicas de saúde, devem estar dispersos pelo território.</a:t>
            </a:r>
          </a:p>
        </p:txBody>
      </p:sp>
    </p:spTree>
    <p:extLst>
      <p:ext uri="{BB962C8B-B14F-4D97-AF65-F5344CB8AC3E}">
        <p14:creationId xmlns:p14="http://schemas.microsoft.com/office/powerpoint/2010/main" val="3897504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CF6966-4561-4105-B59F-F9AFE62CB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1818526"/>
            <a:ext cx="10052222" cy="4266897"/>
          </a:xfrm>
        </p:spPr>
        <p:txBody>
          <a:bodyPr/>
          <a:lstStyle/>
          <a:p>
            <a:pPr algn="just"/>
            <a:r>
              <a:rPr lang="pt-BR" dirty="0"/>
              <a:t>As regiões de saúde são o espaço adequado para organização da AAE, por meio da implementação de ambulatórios de especialidade como referência para a atenção aos usuários com condições crônicas de alto ou muito alto risco identificados nos municípios da mesma região.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 regionalização permite a vinculação de um ambulatório de especialidade com os municípios e respectivas equipes de APS, passo inicial e fundamental para o bom desempenho de uma rede de atenção.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2E4533F-E7D0-42DD-9BE1-627DD6F5F06D}"/>
              </a:ext>
            </a:extLst>
          </p:cNvPr>
          <p:cNvSpPr txBox="1">
            <a:spLocks/>
          </p:cNvSpPr>
          <p:nvPr/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Território da Região de Saúde</a:t>
            </a:r>
          </a:p>
        </p:txBody>
      </p:sp>
    </p:spTree>
    <p:extLst>
      <p:ext uri="{BB962C8B-B14F-4D97-AF65-F5344CB8AC3E}">
        <p14:creationId xmlns:p14="http://schemas.microsoft.com/office/powerpoint/2010/main" val="3844046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C7F5DC-BDD0-4BEB-80BA-920404A43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56" y="2567968"/>
            <a:ext cx="10052222" cy="3644410"/>
          </a:xfrm>
        </p:spPr>
        <p:txBody>
          <a:bodyPr/>
          <a:lstStyle/>
          <a:p>
            <a:pPr algn="just"/>
            <a:r>
              <a:rPr lang="pt-BR" dirty="0"/>
              <a:t>O processo de regionalização implica na vinculação entre a equipe especializada e as mesmas equipes da APS dos municípios de uma região, mapeando e estabelecendo formas de comunicação direta, para possibilitar a continuidade do cuidado e a integração entre elas.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3FACC38-7CDA-4B68-B410-A3733C2D40BD}"/>
              </a:ext>
            </a:extLst>
          </p:cNvPr>
          <p:cNvSpPr txBox="1">
            <a:spLocks/>
          </p:cNvSpPr>
          <p:nvPr/>
        </p:nvSpPr>
        <p:spPr>
          <a:xfrm>
            <a:off x="442783" y="1494221"/>
            <a:ext cx="1005222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Território da Região de Saúde</a:t>
            </a:r>
          </a:p>
        </p:txBody>
      </p:sp>
      <p:sp>
        <p:nvSpPr>
          <p:cNvPr id="5" name="Retângulo: Cantos Arredondados 2">
            <a:extLst>
              <a:ext uri="{FF2B5EF4-FFF2-40B4-BE49-F238E27FC236}">
                <a16:creationId xmlns:a16="http://schemas.microsoft.com/office/drawing/2014/main" id="{474AA3E5-3104-4288-8E2A-45E9EE6FD483}"/>
              </a:ext>
            </a:extLst>
          </p:cNvPr>
          <p:cNvSpPr>
            <a:spLocks noChangeAspect="1"/>
          </p:cNvSpPr>
          <p:nvPr/>
        </p:nvSpPr>
        <p:spPr>
          <a:xfrm>
            <a:off x="1663143" y="5049155"/>
            <a:ext cx="2287058" cy="783012"/>
          </a:xfrm>
          <a:prstGeom prst="roundRect">
            <a:avLst/>
          </a:prstGeom>
          <a:ln>
            <a:solidFill>
              <a:srgbClr val="A0AEC0"/>
            </a:solidFill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t-BR" sz="2000" b="1" dirty="0">
                <a:solidFill>
                  <a:srgbClr val="015641"/>
                </a:solidFill>
                <a:latin typeface="Corbel" panose="020B0503020204020204" pitchFamily="34" charset="0"/>
                <a:cs typeface="Arial" charset="0"/>
              </a:rPr>
              <a:t>EQUIPE ESPECIALIZADA</a:t>
            </a:r>
          </a:p>
        </p:txBody>
      </p:sp>
      <p:sp>
        <p:nvSpPr>
          <p:cNvPr id="6" name="Seta: da Esquerda para a Direita 10">
            <a:extLst>
              <a:ext uri="{FF2B5EF4-FFF2-40B4-BE49-F238E27FC236}">
                <a16:creationId xmlns:a16="http://schemas.microsoft.com/office/drawing/2014/main" id="{29701938-F874-41E6-8054-513BF8004BEF}"/>
              </a:ext>
            </a:extLst>
          </p:cNvPr>
          <p:cNvSpPr/>
          <p:nvPr/>
        </p:nvSpPr>
        <p:spPr>
          <a:xfrm>
            <a:off x="4110849" y="5361553"/>
            <a:ext cx="431700" cy="233309"/>
          </a:xfrm>
          <a:prstGeom prst="leftRightArrow">
            <a:avLst/>
          </a:prstGeom>
          <a:solidFill>
            <a:srgbClr val="A0A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srgbClr val="015641"/>
              </a:solidFill>
            </a:endParaRPr>
          </a:p>
        </p:txBody>
      </p:sp>
      <p:sp>
        <p:nvSpPr>
          <p:cNvPr id="7" name="Retângulo: Cantos Arredondados 4">
            <a:extLst>
              <a:ext uri="{FF2B5EF4-FFF2-40B4-BE49-F238E27FC236}">
                <a16:creationId xmlns:a16="http://schemas.microsoft.com/office/drawing/2014/main" id="{227CC439-93DE-4EE9-9864-9C88E89BA6E0}"/>
              </a:ext>
            </a:extLst>
          </p:cNvPr>
          <p:cNvSpPr>
            <a:spLocks noChangeAspect="1"/>
          </p:cNvSpPr>
          <p:nvPr/>
        </p:nvSpPr>
        <p:spPr>
          <a:xfrm>
            <a:off x="4884935" y="5049155"/>
            <a:ext cx="1979155" cy="783012"/>
          </a:xfrm>
          <a:prstGeom prst="roundRect">
            <a:avLst/>
          </a:prstGeom>
          <a:ln>
            <a:solidFill>
              <a:srgbClr val="A0AEC0"/>
            </a:solidFill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t-BR" sz="2000" b="1" dirty="0">
                <a:solidFill>
                  <a:srgbClr val="015641"/>
                </a:solidFill>
                <a:latin typeface="Corbel" panose="020B0503020204020204" pitchFamily="34" charset="0"/>
                <a:cs typeface="Arial" charset="0"/>
              </a:rPr>
              <a:t> EQUIPES</a:t>
            </a:r>
          </a:p>
          <a:p>
            <a:pPr algn="ctr" eaLnBrk="1" hangingPunct="1">
              <a:defRPr/>
            </a:pPr>
            <a:r>
              <a:rPr lang="pt-BR" sz="2000" b="1" dirty="0">
                <a:solidFill>
                  <a:srgbClr val="015641"/>
                </a:solidFill>
                <a:latin typeface="Corbel" panose="020B0503020204020204" pitchFamily="34" charset="0"/>
                <a:cs typeface="Arial" charset="0"/>
              </a:rPr>
              <a:t>DE APS</a:t>
            </a:r>
          </a:p>
        </p:txBody>
      </p:sp>
      <p:sp>
        <p:nvSpPr>
          <p:cNvPr id="8" name="Seta: da Esquerda para a Direita 10">
            <a:extLst>
              <a:ext uri="{FF2B5EF4-FFF2-40B4-BE49-F238E27FC236}">
                <a16:creationId xmlns:a16="http://schemas.microsoft.com/office/drawing/2014/main" id="{90CFE049-BF5C-4C26-BBE1-DB678AAB2AC0}"/>
              </a:ext>
            </a:extLst>
          </p:cNvPr>
          <p:cNvSpPr/>
          <p:nvPr/>
        </p:nvSpPr>
        <p:spPr>
          <a:xfrm>
            <a:off x="7206476" y="5361553"/>
            <a:ext cx="431700" cy="233309"/>
          </a:xfrm>
          <a:prstGeom prst="leftRightArrow">
            <a:avLst/>
          </a:prstGeom>
          <a:solidFill>
            <a:srgbClr val="A0A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srgbClr val="015641"/>
              </a:solidFill>
            </a:endParaRPr>
          </a:p>
        </p:txBody>
      </p:sp>
      <p:sp>
        <p:nvSpPr>
          <p:cNvPr id="9" name="Retângulo: Cantos Arredondados 7">
            <a:extLst>
              <a:ext uri="{FF2B5EF4-FFF2-40B4-BE49-F238E27FC236}">
                <a16:creationId xmlns:a16="http://schemas.microsoft.com/office/drawing/2014/main" id="{EE4A61AB-8B63-4C07-8A7E-395103ED7B70}"/>
              </a:ext>
            </a:extLst>
          </p:cNvPr>
          <p:cNvSpPr>
            <a:spLocks noChangeAspect="1"/>
          </p:cNvSpPr>
          <p:nvPr/>
        </p:nvSpPr>
        <p:spPr>
          <a:xfrm>
            <a:off x="7882362" y="5049155"/>
            <a:ext cx="2062688" cy="783012"/>
          </a:xfrm>
          <a:prstGeom prst="roundRect">
            <a:avLst/>
          </a:prstGeom>
          <a:ln>
            <a:solidFill>
              <a:srgbClr val="A0AEC0"/>
            </a:solidFill>
          </a:ln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pt-BR" sz="2000" b="1" dirty="0">
                <a:solidFill>
                  <a:srgbClr val="015641"/>
                </a:solidFill>
                <a:latin typeface="Corbel" panose="020B0503020204020204" pitchFamily="34" charset="0"/>
                <a:cs typeface="Arial" charset="0"/>
              </a:rPr>
              <a:t>MESMOS</a:t>
            </a:r>
          </a:p>
          <a:p>
            <a:pPr algn="ctr" eaLnBrk="1" hangingPunct="1">
              <a:defRPr/>
            </a:pPr>
            <a:r>
              <a:rPr lang="pt-BR" sz="2000" b="1" dirty="0">
                <a:solidFill>
                  <a:srgbClr val="015641"/>
                </a:solidFill>
                <a:latin typeface="Corbel" panose="020B0503020204020204" pitchFamily="34" charset="0"/>
                <a:cs typeface="Arial" charset="0"/>
              </a:rPr>
              <a:t>USUÁRIOS</a:t>
            </a:r>
          </a:p>
        </p:txBody>
      </p:sp>
    </p:spTree>
    <p:extLst>
      <p:ext uri="{BB962C8B-B14F-4D97-AF65-F5344CB8AC3E}">
        <p14:creationId xmlns:p14="http://schemas.microsoft.com/office/powerpoint/2010/main" val="2015498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C3239DA-2098-4B01-94DB-4EE222B7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A43A7-0D40-40BD-8D89-8FF5F6727FEB}" type="slidenum">
              <a:rPr lang="pt-BR" altLang="pt-BR" smtClean="0"/>
              <a:pPr>
                <a:defRPr/>
              </a:pPr>
              <a:t>26</a:t>
            </a:fld>
            <a:endParaRPr lang="pt-BR" altLang="pt-BR"/>
          </a:p>
        </p:txBody>
      </p:sp>
      <p:sp>
        <p:nvSpPr>
          <p:cNvPr id="17" name="Espaço Reservado para Texto 1">
            <a:extLst>
              <a:ext uri="{FF2B5EF4-FFF2-40B4-BE49-F238E27FC236}">
                <a16:creationId xmlns:a16="http://schemas.microsoft.com/office/drawing/2014/main" id="{09C43DF4-07F8-4B79-BB64-C18C615C122A}"/>
              </a:ext>
            </a:extLst>
          </p:cNvPr>
          <p:cNvSpPr txBox="1">
            <a:spLocks/>
          </p:cNvSpPr>
          <p:nvPr/>
        </p:nvSpPr>
        <p:spPr bwMode="auto">
          <a:xfrm>
            <a:off x="768641" y="2709087"/>
            <a:ext cx="10798700" cy="133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ctr" defTabSz="949201" rtl="0" eaLnBrk="1" latinLnBrk="0" hangingPunct="1"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4600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92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38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84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3002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476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22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68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3600" dirty="0">
                <a:solidFill>
                  <a:srgbClr val="015641"/>
                </a:solidFill>
                <a:ea typeface="Segoe UI" pitchFamily="34" charset="0"/>
                <a:cs typeface="Segoe UI" pitchFamily="34" charset="0"/>
              </a:rPr>
              <a:t>COMO CONHECER O TERRITÓRIO DO AMBULATÓRIO DE ATENÇÃO ESPECIALIZADA?</a:t>
            </a:r>
          </a:p>
        </p:txBody>
      </p:sp>
    </p:spTree>
    <p:extLst>
      <p:ext uri="{BB962C8B-B14F-4D97-AF65-F5344CB8AC3E}">
        <p14:creationId xmlns:p14="http://schemas.microsoft.com/office/powerpoint/2010/main" val="3216195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EA9481-19C6-4EA2-92BA-DD1A04E74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29366"/>
            <a:ext cx="10052222" cy="3644410"/>
          </a:xfrm>
        </p:spPr>
        <p:txBody>
          <a:bodyPr/>
          <a:lstStyle/>
          <a:p>
            <a:r>
              <a:rPr lang="pt-BR" dirty="0"/>
              <a:t>Conhecer o território de abrangência do ambulatório de atenção especializada</a:t>
            </a:r>
          </a:p>
          <a:p>
            <a:endParaRPr lang="pt-BR" dirty="0"/>
          </a:p>
          <a:p>
            <a:r>
              <a:rPr lang="pt-BR" dirty="0"/>
              <a:t>Conhecer a Atenção Primária à Saúde do distrito</a:t>
            </a:r>
          </a:p>
          <a:p>
            <a:endParaRPr lang="pt-BR" dirty="0"/>
          </a:p>
          <a:p>
            <a:r>
              <a:rPr lang="pt-BR" dirty="0"/>
              <a:t>Conhecer a subpopulação alvo da atenção especializada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95CBDE4-5E46-4BB5-9570-D5E9C444E078}"/>
              </a:ext>
            </a:extLst>
          </p:cNvPr>
          <p:cNvSpPr txBox="1">
            <a:spLocks/>
          </p:cNvSpPr>
          <p:nvPr/>
        </p:nvSpPr>
        <p:spPr>
          <a:xfrm>
            <a:off x="442783" y="1494221"/>
            <a:ext cx="1005222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Território do Ambulatório de Atenção Especializada</a:t>
            </a:r>
          </a:p>
        </p:txBody>
      </p:sp>
    </p:spTree>
    <p:extLst>
      <p:ext uri="{BB962C8B-B14F-4D97-AF65-F5344CB8AC3E}">
        <p14:creationId xmlns:p14="http://schemas.microsoft.com/office/powerpoint/2010/main" val="598475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8F0C3A-4284-4E3B-82D8-78764DD23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5. Análise local e plano de ação </a:t>
            </a:r>
          </a:p>
        </p:txBody>
      </p:sp>
    </p:spTree>
    <p:extLst>
      <p:ext uri="{BB962C8B-B14F-4D97-AF65-F5344CB8AC3E}">
        <p14:creationId xmlns:p14="http://schemas.microsoft.com/office/powerpoint/2010/main" val="14270243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F174B3-1CF1-41BA-9835-42C88C67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local e plano de 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0396A8-D243-431B-B8F6-1F64E4D0C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2"/>
            <a:ext cx="10052222" cy="3846771"/>
          </a:xfrm>
        </p:spPr>
        <p:txBody>
          <a:bodyPr>
            <a:normAutofit/>
          </a:bodyPr>
          <a:lstStyle/>
          <a:p>
            <a:r>
              <a:rPr lang="pt-BR" b="1" dirty="0"/>
              <a:t>Objetivo da atividade</a:t>
            </a:r>
            <a:r>
              <a:rPr lang="pt-BR" dirty="0"/>
              <a:t>:  Realizar a análise local para identificar, investigar e priorizar problemas e oportunidades de melhorias relacionadas a etapa. Construir plano de ação customizado a realidade local.</a:t>
            </a:r>
          </a:p>
          <a:p>
            <a:endParaRPr lang="pt-BR" dirty="0"/>
          </a:p>
          <a:p>
            <a:r>
              <a:rPr lang="pt-BR" dirty="0"/>
              <a:t>Situação atual</a:t>
            </a:r>
          </a:p>
          <a:p>
            <a:r>
              <a:rPr lang="pt-BR" dirty="0"/>
              <a:t>Analise (causa raiz)</a:t>
            </a:r>
          </a:p>
          <a:p>
            <a:r>
              <a:rPr lang="pt-BR" dirty="0"/>
              <a:t>Objetivo</a:t>
            </a:r>
          </a:p>
          <a:p>
            <a:r>
              <a:rPr lang="pt-BR" dirty="0"/>
              <a:t>Metas e indicadores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466D8F1-7854-47A5-8E1D-2672FCF08A9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pt-BR" dirty="0">
                <a:ea typeface="+mn-lt"/>
                <a:cs typeface="+mn-lt"/>
              </a:rPr>
              <a:t>ORIENTAÇÕES:</a:t>
            </a:r>
            <a:endParaRPr lang="en-US" dirty="0">
              <a:ea typeface="+mn-lt"/>
              <a:cs typeface="+mn-lt"/>
            </a:endParaRPr>
          </a:p>
          <a:p>
            <a:pPr algn="ctr">
              <a:defRPr/>
            </a:pPr>
            <a:endParaRPr lang="pt-BR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  <a:defRPr/>
            </a:pPr>
            <a:r>
              <a:rPr lang="pt-BR" dirty="0">
                <a:ea typeface="+mn-lt"/>
                <a:cs typeface="+mn-lt"/>
              </a:rPr>
              <a:t>Slide corpo TUTORIA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  <a:defRPr/>
            </a:pPr>
            <a:r>
              <a:rPr lang="pt-BR" dirty="0">
                <a:ea typeface="+mn-lt"/>
                <a:cs typeface="+mn-lt"/>
              </a:rPr>
              <a:t>Fonte de </a:t>
            </a:r>
            <a:r>
              <a:rPr lang="pt-BR" dirty="0" err="1">
                <a:ea typeface="+mn-lt"/>
                <a:cs typeface="+mn-lt"/>
              </a:rPr>
              <a:t>sub-título</a:t>
            </a:r>
            <a:r>
              <a:rPr lang="pt-BR" dirty="0">
                <a:ea typeface="+mn-lt"/>
                <a:cs typeface="+mn-lt"/>
              </a:rPr>
              <a:t>: </a:t>
            </a:r>
            <a:r>
              <a:rPr lang="pt-BR" dirty="0" err="1">
                <a:ea typeface="+mn-lt"/>
                <a:cs typeface="+mn-lt"/>
              </a:rPr>
              <a:t>calibri</a:t>
            </a:r>
            <a:r>
              <a:rPr lang="pt-BR" dirty="0">
                <a:ea typeface="+mn-lt"/>
                <a:cs typeface="+mn-lt"/>
              </a:rPr>
              <a:t> 28 - cor do marcador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  <a:defRPr/>
            </a:pPr>
            <a:r>
              <a:rPr lang="pt-BR" dirty="0">
                <a:ea typeface="+mn-lt"/>
                <a:cs typeface="+mn-lt"/>
              </a:rPr>
              <a:t>Corpo do texto: </a:t>
            </a:r>
            <a:r>
              <a:rPr lang="pt-BR" dirty="0" err="1">
                <a:ea typeface="+mn-lt"/>
                <a:cs typeface="+mn-lt"/>
              </a:rPr>
              <a:t>calibri</a:t>
            </a:r>
            <a:r>
              <a:rPr lang="pt-BR" dirty="0">
                <a:ea typeface="+mn-lt"/>
                <a:cs typeface="+mn-lt"/>
              </a:rPr>
              <a:t> 22 – azul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  <a:defRPr/>
            </a:pPr>
            <a:r>
              <a:rPr lang="pt-BR" dirty="0">
                <a:ea typeface="+mn-lt"/>
                <a:cs typeface="+mn-lt"/>
              </a:rPr>
              <a:t>Manter os marcadores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  <a:defRPr/>
            </a:pPr>
            <a:r>
              <a:rPr lang="pt-BR" dirty="0">
                <a:ea typeface="+mn-lt"/>
                <a:cs typeface="+mn-lt"/>
              </a:rPr>
              <a:t>Máximo cinco tópicos por slide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  <a:defRPr/>
            </a:pPr>
            <a:r>
              <a:rPr lang="pt-BR" dirty="0">
                <a:ea typeface="+mn-lt"/>
                <a:cs typeface="+mn-lt"/>
              </a:rPr>
              <a:t>Tópicos alinhados à esquerda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7407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Atividades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6053127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F3A530-BF47-4DEA-9AD4-38A0E1BAC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7817BA-6282-47D6-B6FE-F5D770CC6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5EB77DB-0977-4323-8CB9-FCF00AD78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18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Painel de Atividades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529E7136-B633-4E1D-8187-D7A95C539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196029"/>
              </p:ext>
            </p:extLst>
          </p:nvPr>
        </p:nvGraphicFramePr>
        <p:xfrm>
          <a:off x="975472" y="2467367"/>
          <a:ext cx="10039350" cy="2194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620000">
                  <a:extLst>
                    <a:ext uri="{9D8B030D-6E8A-4147-A177-3AD203B41FA5}">
                      <a16:colId xmlns:a16="http://schemas.microsoft.com/office/drawing/2014/main" val="3620270313"/>
                    </a:ext>
                  </a:extLst>
                </a:gridCol>
                <a:gridCol w="2419350">
                  <a:extLst>
                    <a:ext uri="{9D8B030D-6E8A-4147-A177-3AD203B41FA5}">
                      <a16:colId xmlns:a16="http://schemas.microsoft.com/office/drawing/2014/main" val="399331966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fontAlgn="base"/>
                      <a:r>
                        <a:rPr lang="pt-BR" sz="1800" dirty="0">
                          <a:effectLst/>
                        </a:rPr>
                        <a:t>Atividade​</a:t>
                      </a:r>
                      <a:endParaRPr lang="pt-BR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solidFill>
                      <a:srgbClr val="01564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800" dirty="0">
                          <a:effectLst/>
                        </a:rPr>
                        <a:t>Tempo​</a:t>
                      </a:r>
                      <a:endParaRPr lang="pt-BR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solidFill>
                      <a:srgbClr val="0156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263119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fontAlgn="base"/>
                      <a:r>
                        <a:rPr lang="pt-BR" sz="1800" dirty="0">
                          <a:effectLst/>
                        </a:rPr>
                        <a:t>Atividade 1: Giro na unidade</a:t>
                      </a:r>
                      <a:endParaRPr lang="pt-BR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800" dirty="0">
                          <a:effectLst/>
                        </a:rPr>
                        <a:t>1 hora e 30 minutos</a:t>
                      </a:r>
                      <a:endParaRPr lang="pt-BR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59539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800" dirty="0">
                          <a:effectLst/>
                        </a:rPr>
                        <a:t>Atividade 2</a:t>
                      </a:r>
                      <a:r>
                        <a:rPr lang="pt-BR" sz="1800">
                          <a:effectLst/>
                        </a:rPr>
                        <a:t>: Consolidar, padronizar e replanejar</a:t>
                      </a:r>
                      <a:endParaRPr lang="pt-BR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800" dirty="0">
                          <a:effectLst/>
                        </a:rPr>
                        <a:t>1 hora</a:t>
                      </a:r>
                      <a:endParaRPr lang="pt-BR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666435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800" dirty="0">
                          <a:effectLst/>
                        </a:rPr>
                        <a:t>Atividade 3: Giro na unidade (planejamento)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800" dirty="0">
                          <a:effectLst/>
                        </a:rPr>
                        <a:t>1 hora e 30 minutos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91130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fontAlgn="base"/>
                      <a:r>
                        <a:rPr lang="pt-BR" dirty="0">
                          <a:effectLst/>
                        </a:rPr>
                        <a:t>Atividade 4: Território de abrangência do ambulatório especializado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dirty="0">
                          <a:effectLst/>
                        </a:rPr>
                        <a:t>1 hora e 30 minutos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795065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fontAlgn="base"/>
                      <a:r>
                        <a:rPr lang="pt-BR" sz="1800" dirty="0">
                          <a:effectLst/>
                        </a:rPr>
                        <a:t>Atividade 5: Análise local e plano de ação​</a:t>
                      </a:r>
                      <a:endParaRPr lang="pt-BR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800" dirty="0">
                          <a:effectLst/>
                        </a:rPr>
                        <a:t>1 hora e 30 minutos​</a:t>
                      </a:r>
                      <a:endParaRPr lang="pt-BR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141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6795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8EFD61-3775-41DF-9C35-D68D7399C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1. Giro na unidade</a:t>
            </a:r>
          </a:p>
        </p:txBody>
      </p:sp>
    </p:spTree>
    <p:extLst>
      <p:ext uri="{BB962C8B-B14F-4D97-AF65-F5344CB8AC3E}">
        <p14:creationId xmlns:p14="http://schemas.microsoft.com/office/powerpoint/2010/main" val="120787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9B140EDF-4B6A-4F7F-90B5-1400CA9F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052222" cy="3644410"/>
          </a:xfrm>
        </p:spPr>
        <p:txBody>
          <a:bodyPr>
            <a:normAutofit/>
          </a:bodyPr>
          <a:lstStyle/>
          <a:p>
            <a:r>
              <a:rPr lang="pt-BR" dirty="0"/>
              <a:t>Giro na unidade para ver na prática o que foi melhorado e/ou padronizado, com a unidade em funcionamento real. </a:t>
            </a:r>
          </a:p>
          <a:p>
            <a:endParaRPr lang="pt-BR" dirty="0"/>
          </a:p>
          <a:p>
            <a:r>
              <a:rPr lang="pt-BR" dirty="0"/>
              <a:t>Registrar o que foi observado para novo planejamento utilizando o plano de ação.</a:t>
            </a:r>
          </a:p>
          <a:p>
            <a:endParaRPr lang="pt-BR" dirty="0"/>
          </a:p>
          <a:p>
            <a:r>
              <a:rPr lang="pt-BR" dirty="0"/>
              <a:t> Revisar as ações do plano de ação pactuadas na etapa anterior com os responsáveis por cada atividade de dispersão. </a:t>
            </a:r>
          </a:p>
          <a:p>
            <a:endParaRPr lang="pt-BR" dirty="0"/>
          </a:p>
          <a:p>
            <a:r>
              <a:rPr lang="pt-BR" dirty="0"/>
              <a:t>Este monitoramento inicial dá subsídio ao planejamento.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E79E061-E932-43E8-93A2-9C927275A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</p:spPr>
        <p:txBody>
          <a:bodyPr/>
          <a:lstStyle/>
          <a:p>
            <a:r>
              <a:rPr lang="pt-BR" dirty="0"/>
              <a:t>Giro na unidade</a:t>
            </a:r>
          </a:p>
        </p:txBody>
      </p:sp>
    </p:spTree>
    <p:extLst>
      <p:ext uri="{BB962C8B-B14F-4D97-AF65-F5344CB8AC3E}">
        <p14:creationId xmlns:p14="http://schemas.microsoft.com/office/powerpoint/2010/main" val="11454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23D75D-3C59-4DC8-AC3F-94248460F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566" y="1948148"/>
            <a:ext cx="4445563" cy="1265095"/>
          </a:xfrm>
        </p:spPr>
        <p:txBody>
          <a:bodyPr>
            <a:normAutofit/>
          </a:bodyPr>
          <a:lstStyle/>
          <a:p>
            <a:r>
              <a:rPr lang="pt-BR" sz="3200" dirty="0"/>
              <a:t>2. Consolidar, pactuar e replanejar</a:t>
            </a:r>
          </a:p>
        </p:txBody>
      </p:sp>
    </p:spTree>
    <p:extLst>
      <p:ext uri="{BB962C8B-B14F-4D97-AF65-F5344CB8AC3E}">
        <p14:creationId xmlns:p14="http://schemas.microsoft.com/office/powerpoint/2010/main" val="1741873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F08B0F-7D57-4ADA-BF19-35289C92B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Consolidar, pactuar e replanejar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F8BEBB-197A-435D-9A81-12D44BDB1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Consolidar o que foi identificado no giro;</a:t>
            </a:r>
          </a:p>
          <a:p>
            <a:endParaRPr lang="pt-BR" dirty="0"/>
          </a:p>
          <a:p>
            <a:r>
              <a:rPr lang="pt-BR" dirty="0"/>
              <a:t>Padronizar ações pertinentes ao processo de trabalho da unidade;</a:t>
            </a:r>
          </a:p>
          <a:p>
            <a:endParaRPr lang="pt-BR" dirty="0"/>
          </a:p>
          <a:p>
            <a:r>
              <a:rPr lang="pt-BR" dirty="0"/>
              <a:t>Revisitar o plano de ação para verificação da necessidade de replanejamento a partir das informações sistematizadas. </a:t>
            </a:r>
          </a:p>
          <a:p>
            <a:pPr marL="0" indent="0"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031762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D383B4-B94F-4D55-B3A4-A0DDA3148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5937" y="2163905"/>
            <a:ext cx="4779564" cy="964306"/>
          </a:xfrm>
        </p:spPr>
        <p:txBody>
          <a:bodyPr>
            <a:normAutofit fontScale="90000"/>
          </a:bodyPr>
          <a:lstStyle/>
          <a:p>
            <a:r>
              <a:rPr lang="pt-BR" dirty="0"/>
              <a:t>3. Giro na unidade (planejamento)</a:t>
            </a:r>
          </a:p>
        </p:txBody>
      </p:sp>
    </p:spTree>
    <p:extLst>
      <p:ext uri="{BB962C8B-B14F-4D97-AF65-F5344CB8AC3E}">
        <p14:creationId xmlns:p14="http://schemas.microsoft.com/office/powerpoint/2010/main" val="3641473858"/>
      </p:ext>
    </p:extLst>
  </p:cSld>
  <p:clrMapOvr>
    <a:masterClrMapping/>
  </p:clrMapOvr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apa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2856</TotalTime>
  <Words>1269</Words>
  <Application>Microsoft Office PowerPoint</Application>
  <PresentationFormat>Widescreen</PresentationFormat>
  <Paragraphs>174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6</vt:i4>
      </vt:variant>
      <vt:variant>
        <vt:lpstr>Títulos de slides</vt:lpstr>
      </vt:variant>
      <vt:variant>
        <vt:i4>30</vt:i4>
      </vt:variant>
    </vt:vector>
  </HeadingPairs>
  <TitlesOfParts>
    <vt:vector size="42" baseType="lpstr">
      <vt:lpstr>Arial</vt:lpstr>
      <vt:lpstr>Arial,Sans-Serif</vt:lpstr>
      <vt:lpstr>Calibri</vt:lpstr>
      <vt:lpstr>Calibri Light</vt:lpstr>
      <vt:lpstr>Corbel</vt:lpstr>
      <vt:lpstr>Verdana</vt:lpstr>
      <vt:lpstr>Capa Início</vt:lpstr>
      <vt:lpstr>Capa Seção</vt:lpstr>
      <vt:lpstr>Conteúdo 1</vt:lpstr>
      <vt:lpstr>Conteúdo 2</vt:lpstr>
      <vt:lpstr>Conteúdo 3</vt:lpstr>
      <vt:lpstr>Capa Final</vt:lpstr>
      <vt:lpstr>Território e Gestão de Base Populacional Oficina Tutorial 2.2 AAE</vt:lpstr>
      <vt:lpstr>Apresentação do PowerPoint</vt:lpstr>
      <vt:lpstr>Atividades</vt:lpstr>
      <vt:lpstr>Painel de Atividades</vt:lpstr>
      <vt:lpstr>1. Giro na unidade</vt:lpstr>
      <vt:lpstr>Giro na unidade</vt:lpstr>
      <vt:lpstr>2. Consolidar, pactuar e replanejar</vt:lpstr>
      <vt:lpstr>Consolidar, pactuar e replanejar</vt:lpstr>
      <vt:lpstr>3. Giro na unidade (planejamento)</vt:lpstr>
      <vt:lpstr>Subtítulo da seção</vt:lpstr>
      <vt:lpstr>4. Território de abrangência do ambulatório especializado</vt:lpstr>
      <vt:lpstr>Território de abrangência do ambulatório especializado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Território da Região de Saúde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5. Análise local e plano de ação </vt:lpstr>
      <vt:lpstr>Análise local e plano de ação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Ana Karina de Sousa Gadelha</cp:lastModifiedBy>
  <cp:revision>119</cp:revision>
  <dcterms:created xsi:type="dcterms:W3CDTF">2021-05-10T00:56:02Z</dcterms:created>
  <dcterms:modified xsi:type="dcterms:W3CDTF">2022-07-19T14:59:25Z</dcterms:modified>
</cp:coreProperties>
</file>