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6" r:id="rId2"/>
    <p:sldMasterId id="2147483703" r:id="rId3"/>
    <p:sldMasterId id="2147483698" r:id="rId4"/>
    <p:sldMasterId id="2147483648" r:id="rId5"/>
    <p:sldMasterId id="2147483672" r:id="rId6"/>
    <p:sldMasterId id="2147483660" r:id="rId7"/>
    <p:sldMasterId id="2147483701" r:id="rId8"/>
  </p:sldMasterIdLst>
  <p:notesMasterIdLst>
    <p:notesMasterId r:id="rId18"/>
  </p:notesMasterIdLst>
  <p:handoutMasterIdLst>
    <p:handoutMasterId r:id="rId19"/>
  </p:handoutMasterIdLst>
  <p:sldIdLst>
    <p:sldId id="263" r:id="rId9"/>
    <p:sldId id="272" r:id="rId10"/>
    <p:sldId id="282" r:id="rId11"/>
    <p:sldId id="275" r:id="rId12"/>
    <p:sldId id="283" r:id="rId13"/>
    <p:sldId id="265" r:id="rId14"/>
    <p:sldId id="276" r:id="rId15"/>
    <p:sldId id="284" r:id="rId16"/>
    <p:sldId id="268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413B"/>
    <a:srgbClr val="AD4640"/>
    <a:srgbClr val="F39B9B"/>
    <a:srgbClr val="0E3449"/>
    <a:srgbClr val="6B848C"/>
    <a:srgbClr val="BE6311"/>
    <a:srgbClr val="F3BF85"/>
    <a:srgbClr val="A75E19"/>
    <a:srgbClr val="ED9D41"/>
    <a:srgbClr val="BE6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824" autoAdjust="0"/>
  </p:normalViewPr>
  <p:slideViewPr>
    <p:cSldViewPr snapToGrid="0">
      <p:cViewPr varScale="1">
        <p:scale>
          <a:sx n="81" d="100"/>
          <a:sy n="81" d="100"/>
        </p:scale>
        <p:origin x="70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07/05/2023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07/05/2023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9323" y="2640562"/>
            <a:ext cx="7374294" cy="77609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A75E19"/>
                </a:solidFill>
              </a:defRPr>
            </a:lvl1pPr>
            <a:lvl2pPr>
              <a:defRPr>
                <a:solidFill>
                  <a:srgbClr val="A75E19"/>
                </a:solidFill>
              </a:defRPr>
            </a:lvl2pPr>
            <a:lvl3pPr>
              <a:defRPr>
                <a:solidFill>
                  <a:srgbClr val="A75E19"/>
                </a:solidFill>
              </a:defRPr>
            </a:lvl3pPr>
            <a:lvl4pPr>
              <a:defRPr>
                <a:solidFill>
                  <a:srgbClr val="A75E19"/>
                </a:solidFill>
              </a:defRPr>
            </a:lvl4pPr>
            <a:lvl5pPr>
              <a:defRPr>
                <a:solidFill>
                  <a:srgbClr val="A75E19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07/05/2023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07/05/2023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3766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BE6311"/>
                </a:solidFill>
              </a:defRPr>
            </a:lvl1pPr>
            <a:lvl2pPr>
              <a:defRPr>
                <a:solidFill>
                  <a:srgbClr val="BE6311"/>
                </a:solidFill>
              </a:defRPr>
            </a:lvl2pPr>
            <a:lvl3pPr>
              <a:defRPr>
                <a:solidFill>
                  <a:srgbClr val="BE6311"/>
                </a:solidFill>
              </a:defRPr>
            </a:lvl3pPr>
            <a:lvl4pPr>
              <a:defRPr>
                <a:solidFill>
                  <a:srgbClr val="BE6311"/>
                </a:solidFill>
              </a:defRPr>
            </a:lvl4pPr>
            <a:lvl5pPr>
              <a:defRPr>
                <a:solidFill>
                  <a:srgbClr val="BE631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496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81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56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07/05/2023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599214" y="2352502"/>
            <a:ext cx="7592785" cy="1438102"/>
          </a:xfrm>
          <a:prstGeom prst="rect">
            <a:avLst/>
          </a:prstGeom>
          <a:solidFill>
            <a:srgbClr val="8E413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78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2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5219"/>
          </a:xfrm>
          <a:prstGeom prst="rect">
            <a:avLst/>
          </a:prstGeom>
          <a:solidFill>
            <a:srgbClr val="006F7B"/>
          </a:solidFill>
        </p:spPr>
      </p:pic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38" t="4"/>
          <a:stretch/>
        </p:blipFill>
        <p:spPr>
          <a:xfrm>
            <a:off x="8575589" y="2454876"/>
            <a:ext cx="3616408" cy="259911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8E413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0073"/>
            <a:ext cx="12192000" cy="255146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595298"/>
            <a:ext cx="12191998" cy="25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8E413B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53"/>
          <a:stretch/>
        </p:blipFill>
        <p:spPr>
          <a:xfrm>
            <a:off x="10926997" y="3956182"/>
            <a:ext cx="1256765" cy="2929109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8E413B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8E413B"/>
              </a:solidFill>
              <a:effectLst/>
              <a:latin typeface="+mn-lt"/>
            </a:endParaRPr>
          </a:p>
        </p:txBody>
      </p:sp>
      <p:sp>
        <p:nvSpPr>
          <p:cNvPr id="11" name="Retângulo 10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8E413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36"/>
          <a:stretch/>
        </p:blipFill>
        <p:spPr>
          <a:xfrm>
            <a:off x="10948086" y="3956181"/>
            <a:ext cx="1243914" cy="290182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Retângulo 12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F39B9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chemeClr val="bg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Retângulo 5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8E413B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8E413B"/>
              </a:solidFill>
              <a:effectLst/>
              <a:latin typeface="+mn-lt"/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595298"/>
            <a:ext cx="12191998" cy="25992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53"/>
          <a:stretch/>
        </p:blipFill>
        <p:spPr>
          <a:xfrm>
            <a:off x="10926997" y="3956182"/>
            <a:ext cx="1256765" cy="292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4967416" y="899010"/>
            <a:ext cx="41601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8E413B"/>
                </a:solidFill>
              </a:rPr>
              <a:t>planificasus.com.br</a:t>
            </a:r>
          </a:p>
          <a:p>
            <a:pPr algn="ctr"/>
            <a:endParaRPr lang="pt-BR" sz="2400" b="1" dirty="0">
              <a:solidFill>
                <a:srgbClr val="8E413B"/>
              </a:solidFill>
            </a:endParaRPr>
          </a:p>
          <a:p>
            <a:pPr algn="ctr"/>
            <a:r>
              <a:rPr lang="pt-BR" sz="2000" dirty="0">
                <a:solidFill>
                  <a:srgbClr val="8E413B"/>
                </a:solidFill>
              </a:rPr>
              <a:t>Visite o </a:t>
            </a:r>
            <a:r>
              <a:rPr lang="pt-BR" sz="2000" b="1" dirty="0">
                <a:solidFill>
                  <a:srgbClr val="8E413B"/>
                </a:solidFill>
              </a:rPr>
              <a:t>e-Planifica </a:t>
            </a:r>
            <a:r>
              <a:rPr lang="pt-BR" sz="2000" dirty="0">
                <a:solidFill>
                  <a:srgbClr val="8E413B"/>
                </a:solidFill>
              </a:rPr>
              <a:t>e acesse os materiais do </a:t>
            </a:r>
            <a:r>
              <a:rPr lang="pt-BR" sz="2000" dirty="0" err="1">
                <a:solidFill>
                  <a:srgbClr val="8E413B"/>
                </a:solidFill>
              </a:rPr>
              <a:t>PlanificaSUS</a:t>
            </a:r>
            <a:r>
              <a:rPr lang="pt-BR" sz="2000" dirty="0">
                <a:solidFill>
                  <a:srgbClr val="8E413B"/>
                </a:solidFill>
              </a:rPr>
              <a:t>: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42" y="2578442"/>
            <a:ext cx="1802937" cy="18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557552" y="2638273"/>
            <a:ext cx="8738142" cy="866559"/>
          </a:xfrm>
        </p:spPr>
        <p:txBody>
          <a:bodyPr>
            <a:noAutofit/>
          </a:bodyPr>
          <a:lstStyle/>
          <a:p>
            <a:r>
              <a:rPr lang="pt-BR" sz="3200" dirty="0"/>
              <a:t>Oficina Tutorial 10.2 Integrada</a:t>
            </a:r>
            <a:br>
              <a:rPr lang="pt-BR" sz="3200" dirty="0"/>
            </a:br>
            <a:r>
              <a:rPr lang="pt-BR" sz="3200" dirty="0"/>
              <a:t>Macroprocessos de Vigilância em Saúde</a:t>
            </a:r>
            <a:br>
              <a:rPr lang="pt-BR" sz="3200" dirty="0"/>
            </a:br>
            <a:r>
              <a:rPr lang="pt-BR" sz="3200" dirty="0"/>
              <a:t>Percurso de Cuidado da Pessoa Usuária na AAE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06021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469824" y="2163905"/>
            <a:ext cx="6095678" cy="866559"/>
          </a:xfrm>
        </p:spPr>
        <p:txBody>
          <a:bodyPr>
            <a:normAutofit fontScale="90000"/>
          </a:bodyPr>
          <a:lstStyle/>
          <a:p>
            <a:r>
              <a:rPr lang="pt-BR" dirty="0"/>
              <a:t>O percurso de cuidado da pessoa usuária no ambulatório </a:t>
            </a:r>
            <a:r>
              <a:rPr lang="pt-BR" dirty="0">
                <a:solidFill>
                  <a:srgbClr val="FF0000"/>
                </a:solidFill>
              </a:rPr>
              <a:t>(INSERIR O NOME DO AMBULATÓRIO)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51747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980513"/>
            <a:ext cx="11500978" cy="1325563"/>
          </a:xfrm>
        </p:spPr>
        <p:txBody>
          <a:bodyPr/>
          <a:lstStyle/>
          <a:p>
            <a:r>
              <a:rPr lang="pt-BR" dirty="0"/>
              <a:t>Equipe responsável pela construção do fluxo de alimentação do instrumento de acompanhamento do percurso de cuidado da pessoa usuária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662" y="2386636"/>
            <a:ext cx="11614099" cy="3644410"/>
          </a:xfrm>
        </p:spPr>
        <p:txBody>
          <a:bodyPr>
            <a:normAutofit/>
          </a:bodyPr>
          <a:lstStyle/>
          <a:p>
            <a:pPr algn="ctr"/>
            <a:r>
              <a:rPr lang="pt-BR" b="1" i="1" dirty="0">
                <a:solidFill>
                  <a:srgbClr val="FF0000"/>
                </a:solidFill>
              </a:rPr>
              <a:t>(Aqui deverá ser identificada toda a equipe de profissionais que durante o período de dispersão da Etapa 10.1 na AAE realizou a construção do fluxo que será apresentado. Podem inserir fotos de cada um. É importante que todos saibam quem esteve à frente das atividades)</a:t>
            </a:r>
          </a:p>
          <a:p>
            <a:pPr marL="0" indent="0">
              <a:buNone/>
            </a:pPr>
            <a:endParaRPr lang="pt-BR" dirty="0">
              <a:solidFill>
                <a:srgbClr val="8E413B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DD37C3F-82CC-420F-B8F5-A1EBA5E6E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64" y="4009779"/>
            <a:ext cx="1304925" cy="162877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DA22AFD-4DD1-4A98-A924-19CF14E95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009" y="4035702"/>
            <a:ext cx="1304925" cy="16287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FAB0BCE-FBF1-431F-996B-7FE856694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454" y="4035702"/>
            <a:ext cx="1304925" cy="162877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D0C1EB8-777A-46E1-94A9-C33DF1BA9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899" y="4035702"/>
            <a:ext cx="1304925" cy="162877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0D44376-89C1-471B-9ECA-47B842FA7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1344" y="4035702"/>
            <a:ext cx="1304925" cy="1628775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7E2914F3-F197-4A56-80DE-6A6A35D2A231}"/>
              </a:ext>
            </a:extLst>
          </p:cNvPr>
          <p:cNvSpPr/>
          <p:nvPr/>
        </p:nvSpPr>
        <p:spPr>
          <a:xfrm>
            <a:off x="818319" y="3455491"/>
            <a:ext cx="1061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>
                <a:solidFill>
                  <a:srgbClr val="FF0000"/>
                </a:solidFill>
              </a:rPr>
              <a:t>Exemplo:</a:t>
            </a:r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46DBD8A-F400-43B3-829C-B73F3C2A38AC}"/>
              </a:ext>
            </a:extLst>
          </p:cNvPr>
          <p:cNvSpPr/>
          <p:nvPr/>
        </p:nvSpPr>
        <p:spPr>
          <a:xfrm>
            <a:off x="903160" y="5693709"/>
            <a:ext cx="1290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b="1" i="1" dirty="0">
                <a:solidFill>
                  <a:srgbClr val="AD4640"/>
                </a:solidFill>
              </a:rPr>
              <a:t>Nome</a:t>
            </a:r>
          </a:p>
          <a:p>
            <a:pPr algn="ctr"/>
            <a:r>
              <a:rPr lang="pt-BR" sz="1400" b="1" i="1" dirty="0">
                <a:solidFill>
                  <a:srgbClr val="AD4640"/>
                </a:solidFill>
              </a:rPr>
              <a:t>Função na AAE</a:t>
            </a:r>
            <a:endParaRPr lang="pt-BR" sz="1400" dirty="0">
              <a:solidFill>
                <a:srgbClr val="AD4640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EF1229F-FA05-427F-87FD-431D05810EAC}"/>
              </a:ext>
            </a:extLst>
          </p:cNvPr>
          <p:cNvSpPr/>
          <p:nvPr/>
        </p:nvSpPr>
        <p:spPr>
          <a:xfrm>
            <a:off x="3126017" y="5693709"/>
            <a:ext cx="1290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b="1" i="1" dirty="0">
                <a:solidFill>
                  <a:srgbClr val="AD4640"/>
                </a:solidFill>
              </a:rPr>
              <a:t>Nome</a:t>
            </a:r>
          </a:p>
          <a:p>
            <a:pPr algn="ctr"/>
            <a:r>
              <a:rPr lang="pt-BR" sz="1400" b="1" i="1" dirty="0">
                <a:solidFill>
                  <a:srgbClr val="AD4640"/>
                </a:solidFill>
              </a:rPr>
              <a:t>Função na AAE</a:t>
            </a:r>
            <a:endParaRPr lang="pt-BR" sz="1400" dirty="0">
              <a:solidFill>
                <a:srgbClr val="AD4640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350C0F6-C61E-42B9-AA7F-8D5285EE40F4}"/>
              </a:ext>
            </a:extLst>
          </p:cNvPr>
          <p:cNvSpPr/>
          <p:nvPr/>
        </p:nvSpPr>
        <p:spPr>
          <a:xfrm>
            <a:off x="5337425" y="5693709"/>
            <a:ext cx="1290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b="1" i="1" dirty="0">
                <a:solidFill>
                  <a:srgbClr val="AD4640"/>
                </a:solidFill>
              </a:rPr>
              <a:t>Nome</a:t>
            </a:r>
          </a:p>
          <a:p>
            <a:pPr algn="ctr"/>
            <a:r>
              <a:rPr lang="pt-BR" sz="1400" b="1" i="1" dirty="0">
                <a:solidFill>
                  <a:srgbClr val="AD4640"/>
                </a:solidFill>
              </a:rPr>
              <a:t>Função na AAE</a:t>
            </a:r>
            <a:endParaRPr lang="pt-BR" sz="1400" dirty="0">
              <a:solidFill>
                <a:srgbClr val="AD4640"/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180AB9E4-297F-46B9-8590-100C6F7EFFD5}"/>
              </a:ext>
            </a:extLst>
          </p:cNvPr>
          <p:cNvSpPr/>
          <p:nvPr/>
        </p:nvSpPr>
        <p:spPr>
          <a:xfrm>
            <a:off x="7600616" y="5671884"/>
            <a:ext cx="1290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b="1" i="1" dirty="0">
                <a:solidFill>
                  <a:srgbClr val="AD4640"/>
                </a:solidFill>
              </a:rPr>
              <a:t>Nome</a:t>
            </a:r>
          </a:p>
          <a:p>
            <a:pPr algn="ctr"/>
            <a:r>
              <a:rPr lang="pt-BR" sz="1400" b="1" i="1" dirty="0">
                <a:solidFill>
                  <a:srgbClr val="AD4640"/>
                </a:solidFill>
              </a:rPr>
              <a:t>Função na AAE</a:t>
            </a:r>
            <a:endParaRPr lang="pt-BR" sz="1400" dirty="0">
              <a:solidFill>
                <a:srgbClr val="AD4640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09234DD-4761-4C80-82AC-47B5ECD777A9}"/>
              </a:ext>
            </a:extLst>
          </p:cNvPr>
          <p:cNvSpPr/>
          <p:nvPr/>
        </p:nvSpPr>
        <p:spPr>
          <a:xfrm>
            <a:off x="9707872" y="5671884"/>
            <a:ext cx="1290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b="1" i="1" dirty="0">
                <a:solidFill>
                  <a:srgbClr val="AD4640"/>
                </a:solidFill>
              </a:rPr>
              <a:t>Nome</a:t>
            </a:r>
          </a:p>
          <a:p>
            <a:pPr algn="ctr"/>
            <a:r>
              <a:rPr lang="pt-BR" sz="1400" b="1" i="1" dirty="0">
                <a:solidFill>
                  <a:srgbClr val="AD4640"/>
                </a:solidFill>
              </a:rPr>
              <a:t>Função na AAE</a:t>
            </a:r>
            <a:endParaRPr lang="pt-BR" sz="1400" dirty="0">
              <a:solidFill>
                <a:srgbClr val="AD46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15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percurso de cuidado da pessoa usuária no ambulatório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2"/>
            <a:ext cx="11387856" cy="4072909"/>
          </a:xfrm>
        </p:spPr>
        <p:txBody>
          <a:bodyPr>
            <a:normAutofit/>
          </a:bodyPr>
          <a:lstStyle/>
          <a:p>
            <a:pPr algn="ctr"/>
            <a:r>
              <a:rPr lang="pt-BR" sz="2400" b="1" i="1" dirty="0">
                <a:solidFill>
                  <a:srgbClr val="FF0000"/>
                </a:solidFill>
              </a:rPr>
              <a:t>Aqui a equipe da AAE deverá inserir informações para apresentar à equipe da APS e da Vigilância em Saúde as principais definições operacionais relacionadas ao percurso de cuidado da pessoa usuária no ambulatório respondendo as seguintes questões: </a:t>
            </a:r>
          </a:p>
          <a:p>
            <a:pPr marL="0" indent="0" algn="ctr">
              <a:buNone/>
            </a:pPr>
            <a:endParaRPr lang="pt-BR" sz="24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t-BR" sz="2400" b="1" i="1" dirty="0">
                <a:solidFill>
                  <a:srgbClr val="FF0000"/>
                </a:solidFill>
              </a:rPr>
              <a:t>O que é o percurso de cuidado? </a:t>
            </a:r>
          </a:p>
          <a:p>
            <a:pPr marL="0" indent="0" algn="ctr">
              <a:buNone/>
            </a:pPr>
            <a:r>
              <a:rPr lang="pt-BR" sz="2400" b="1" i="1" dirty="0">
                <a:solidFill>
                  <a:srgbClr val="FF0000"/>
                </a:solidFill>
              </a:rPr>
              <a:t>Quando se faz necessário ser apresentado? </a:t>
            </a:r>
          </a:p>
          <a:p>
            <a:pPr marL="0" indent="0" algn="ctr">
              <a:buNone/>
            </a:pPr>
            <a:r>
              <a:rPr lang="pt-BR" sz="2400" b="1" i="1" dirty="0">
                <a:solidFill>
                  <a:srgbClr val="FF0000"/>
                </a:solidFill>
              </a:rPr>
              <a:t>Quem são os responsáveis pelo acompanhamento?</a:t>
            </a:r>
          </a:p>
          <a:p>
            <a:pPr marL="0" indent="0" algn="ctr">
              <a:buNone/>
            </a:pPr>
            <a:r>
              <a:rPr lang="pt-BR" sz="2400" b="1" i="1" dirty="0">
                <a:solidFill>
                  <a:srgbClr val="FF0000"/>
                </a:solidFill>
              </a:rPr>
              <a:t>Que instrumento é utilizado para o acompanhamento?</a:t>
            </a:r>
            <a:endParaRPr lang="pt-BR" sz="2400" dirty="0">
              <a:solidFill>
                <a:srgbClr val="8E41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736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percurso de cuidado da pessoa usuária no ambulatório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2"/>
            <a:ext cx="11387856" cy="4072909"/>
          </a:xfrm>
        </p:spPr>
        <p:txBody>
          <a:bodyPr>
            <a:normAutofit/>
          </a:bodyPr>
          <a:lstStyle/>
          <a:p>
            <a:pPr algn="ctr"/>
            <a:r>
              <a:rPr lang="pt-BR" sz="2400" b="1" i="1" dirty="0">
                <a:solidFill>
                  <a:srgbClr val="FF0000"/>
                </a:solidFill>
              </a:rPr>
              <a:t>Aqui a equipe da AAE deverá inserir informações para apresentar à equipe da APS e da Vigilância em Saúde as principais definições operacionais relacionadas ao percurso de cuidado da pessoa usuária no ambulatório respondendo as seguintes questões: </a:t>
            </a:r>
          </a:p>
          <a:p>
            <a:pPr marL="0" indent="0" algn="ctr">
              <a:buNone/>
            </a:pPr>
            <a:endParaRPr lang="pt-BR" sz="24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t-BR" sz="2400" b="1" i="1" dirty="0">
                <a:solidFill>
                  <a:srgbClr val="FF0000"/>
                </a:solidFill>
              </a:rPr>
              <a:t>O que é o percurso de cuidado? </a:t>
            </a:r>
          </a:p>
          <a:p>
            <a:pPr marL="0" indent="0" algn="ctr">
              <a:buNone/>
            </a:pPr>
            <a:r>
              <a:rPr lang="pt-BR" sz="2400" b="1" i="1" dirty="0">
                <a:solidFill>
                  <a:srgbClr val="FF0000"/>
                </a:solidFill>
              </a:rPr>
              <a:t>Quando se faz necessário ser apresentado? </a:t>
            </a:r>
          </a:p>
          <a:p>
            <a:pPr marL="0" indent="0" algn="ctr">
              <a:buNone/>
            </a:pPr>
            <a:r>
              <a:rPr lang="pt-BR" sz="2400" b="1" i="1" dirty="0">
                <a:solidFill>
                  <a:srgbClr val="FF0000"/>
                </a:solidFill>
              </a:rPr>
              <a:t>Quem são os responsáveis pelo acompanhamento?</a:t>
            </a:r>
          </a:p>
          <a:p>
            <a:pPr marL="0" indent="0" algn="ctr">
              <a:buNone/>
            </a:pPr>
            <a:r>
              <a:rPr lang="pt-BR" sz="2400" b="1" i="1" dirty="0">
                <a:solidFill>
                  <a:srgbClr val="FF0000"/>
                </a:solidFill>
              </a:rPr>
              <a:t>Que instrumento é utilizado para o acompanhamento?</a:t>
            </a:r>
            <a:endParaRPr lang="pt-BR" sz="2400" dirty="0">
              <a:solidFill>
                <a:srgbClr val="8E41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460395" y="2163905"/>
            <a:ext cx="6105105" cy="866559"/>
          </a:xfrm>
        </p:spPr>
        <p:txBody>
          <a:bodyPr>
            <a:noAutofit/>
          </a:bodyPr>
          <a:lstStyle/>
          <a:p>
            <a:r>
              <a:rPr lang="pt-BR" sz="3200" dirty="0"/>
              <a:t>Fluxo de alimentação do instrumento de acompanhamento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605312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Fluxo de alimentação do instrumento de acompanhamento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B07528A2-47D9-489F-BF6C-A53B56576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1387856" cy="3644410"/>
          </a:xfrm>
        </p:spPr>
        <p:txBody>
          <a:bodyPr>
            <a:normAutofit/>
          </a:bodyPr>
          <a:lstStyle/>
          <a:p>
            <a:pPr algn="ctr"/>
            <a:r>
              <a:rPr lang="pt-BR" b="1" i="1" dirty="0">
                <a:solidFill>
                  <a:srgbClr val="FF0000"/>
                </a:solidFill>
              </a:rPr>
              <a:t>(Aqui será apresentado em detalhes o instrumento e o fluxo estabelecido, considerando o ambulatório da região. Nesta seção, já se apresentam os elementos da linha de cuidado e demais informações específicas)</a:t>
            </a:r>
            <a:endParaRPr lang="pt-BR" dirty="0">
              <a:solidFill>
                <a:srgbClr val="8E41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622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Fluxo de alimentação do instrumento de acompanhamento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B07528A2-47D9-489F-BF6C-A53B56576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1387856" cy="3644410"/>
          </a:xfrm>
        </p:spPr>
        <p:txBody>
          <a:bodyPr>
            <a:normAutofit/>
          </a:bodyPr>
          <a:lstStyle/>
          <a:p>
            <a:pPr algn="ctr"/>
            <a:r>
              <a:rPr lang="pt-BR" b="1" i="1" dirty="0">
                <a:solidFill>
                  <a:srgbClr val="FF0000"/>
                </a:solidFill>
              </a:rPr>
              <a:t>(Aqui será apresentado em detalhes o instrumento e o fluxo estabelecido, considerando o ambulatório da região. Nesta seção, já se apresentam os elementos da linha de cuidado e demais informações específicas)</a:t>
            </a:r>
            <a:endParaRPr lang="pt-BR" dirty="0">
              <a:solidFill>
                <a:srgbClr val="8E41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556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padrão de finalização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39" y="763479"/>
            <a:ext cx="5245507" cy="54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06702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Zez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Ea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</TotalTime>
  <Words>451</Words>
  <Application>Microsoft Office PowerPoint</Application>
  <PresentationFormat>Widescreen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8</vt:i4>
      </vt:variant>
      <vt:variant>
        <vt:lpstr>Títulos de slides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Capa Início</vt:lpstr>
      <vt:lpstr>Capa Zezé</vt:lpstr>
      <vt:lpstr>Capa EaD</vt:lpstr>
      <vt:lpstr>Capa Seção</vt:lpstr>
      <vt:lpstr>Conteúdo 1</vt:lpstr>
      <vt:lpstr>Conteúdo 2</vt:lpstr>
      <vt:lpstr>Conteúdo 3</vt:lpstr>
      <vt:lpstr>Capa Final</vt:lpstr>
      <vt:lpstr>Oficina Tutorial 10.2 Integrada Macroprocessos de Vigilância em Saúde Percurso de Cuidado da Pessoa Usuária na AAE</vt:lpstr>
      <vt:lpstr>O percurso de cuidado da pessoa usuária no ambulatório (INSERIR O NOME DO AMBULATÓRIO)</vt:lpstr>
      <vt:lpstr>Equipe responsável pela construção do fluxo de alimentação do instrumento de acompanhamento do percurso de cuidado da pessoa usuária </vt:lpstr>
      <vt:lpstr>O percurso de cuidado da pessoa usuária no ambulatório</vt:lpstr>
      <vt:lpstr>O percurso de cuidado da pessoa usuária no ambulatório</vt:lpstr>
      <vt:lpstr>Fluxo de alimentação do instrumento de acompanhamento</vt:lpstr>
      <vt:lpstr>Fluxo de alimentação do instrumento de acompanhamento</vt:lpstr>
      <vt:lpstr>Fluxo de alimentação do instrumento de acompanhamento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Francisco Timbó de Paiva Neto</cp:lastModifiedBy>
  <cp:revision>112</cp:revision>
  <dcterms:created xsi:type="dcterms:W3CDTF">2021-05-10T00:56:02Z</dcterms:created>
  <dcterms:modified xsi:type="dcterms:W3CDTF">2023-05-07T05:59:12Z</dcterms:modified>
</cp:coreProperties>
</file>