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3" r:id="rId2"/>
    <p:sldMasterId id="2147483698" r:id="rId3"/>
    <p:sldMasterId id="2147483648" r:id="rId4"/>
    <p:sldMasterId id="2147483672" r:id="rId5"/>
    <p:sldMasterId id="2147483660" r:id="rId6"/>
    <p:sldMasterId id="2147483701" r:id="rId7"/>
  </p:sldMasterIdLst>
  <p:notesMasterIdLst>
    <p:notesMasterId r:id="rId28"/>
  </p:notesMasterIdLst>
  <p:handoutMasterIdLst>
    <p:handoutMasterId r:id="rId29"/>
  </p:handoutMasterIdLst>
  <p:sldIdLst>
    <p:sldId id="270" r:id="rId8"/>
    <p:sldId id="271" r:id="rId9"/>
    <p:sldId id="275" r:id="rId10"/>
    <p:sldId id="276" r:id="rId11"/>
    <p:sldId id="277" r:id="rId12"/>
    <p:sldId id="278" r:id="rId13"/>
    <p:sldId id="272" r:id="rId14"/>
    <p:sldId id="273" r:id="rId15"/>
    <p:sldId id="274" r:id="rId16"/>
    <p:sldId id="279" r:id="rId17"/>
    <p:sldId id="280" r:id="rId18"/>
    <p:sldId id="281" r:id="rId19"/>
    <p:sldId id="265" r:id="rId20"/>
    <p:sldId id="324" r:id="rId21"/>
    <p:sldId id="325" r:id="rId22"/>
    <p:sldId id="326" r:id="rId23"/>
    <p:sldId id="328" r:id="rId24"/>
    <p:sldId id="329" r:id="rId25"/>
    <p:sldId id="330" r:id="rId26"/>
    <p:sldId id="268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1B53"/>
    <a:srgbClr val="9C4884"/>
    <a:srgbClr val="429859"/>
    <a:srgbClr val="59913A"/>
    <a:srgbClr val="35743D"/>
    <a:srgbClr val="006B65"/>
    <a:srgbClr val="1D7D5B"/>
    <a:srgbClr val="114834"/>
    <a:srgbClr val="345292"/>
    <a:srgbClr val="009D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824" autoAdjust="0"/>
  </p:normalViewPr>
  <p:slideViewPr>
    <p:cSldViewPr snapToGrid="0">
      <p:cViewPr varScale="1">
        <p:scale>
          <a:sx n="64" d="100"/>
          <a:sy n="64" d="100"/>
        </p:scale>
        <p:origin x="103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15/02/2023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15/02/2023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9CC49-8AAC-42AA-B613-EF323627394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5449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9CC49-8AAC-42AA-B613-EF32362739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562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15/02/2023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246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834"/>
                </a:solidFill>
              </a:defRPr>
            </a:lvl1pPr>
            <a:lvl2pPr>
              <a:defRPr>
                <a:solidFill>
                  <a:srgbClr val="114834"/>
                </a:solidFill>
              </a:defRPr>
            </a:lvl2pPr>
            <a:lvl3pPr>
              <a:defRPr>
                <a:solidFill>
                  <a:srgbClr val="114834"/>
                </a:solidFill>
              </a:defRPr>
            </a:lvl3pPr>
            <a:lvl4pPr>
              <a:defRPr>
                <a:solidFill>
                  <a:srgbClr val="114834"/>
                </a:solidFill>
              </a:defRPr>
            </a:lvl4pPr>
            <a:lvl5pPr>
              <a:defRPr>
                <a:solidFill>
                  <a:srgbClr val="114834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0439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15/02/2023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834"/>
                </a:solidFill>
              </a:defRPr>
            </a:lvl1pPr>
            <a:lvl2pPr>
              <a:defRPr>
                <a:solidFill>
                  <a:srgbClr val="114834"/>
                </a:solidFill>
              </a:defRPr>
            </a:lvl2pPr>
            <a:lvl3pPr>
              <a:defRPr>
                <a:solidFill>
                  <a:srgbClr val="114834"/>
                </a:solidFill>
              </a:defRPr>
            </a:lvl3pPr>
            <a:lvl4pPr>
              <a:defRPr>
                <a:solidFill>
                  <a:srgbClr val="114834"/>
                </a:solidFill>
              </a:defRPr>
            </a:lvl4pPr>
            <a:lvl5pPr>
              <a:defRPr>
                <a:solidFill>
                  <a:srgbClr val="114834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681B5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6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681B5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solidFill>
            <a:srgbClr val="345292"/>
          </a:solidFill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681B53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4"/>
          <a:stretch/>
        </p:blipFill>
        <p:spPr>
          <a:xfrm>
            <a:off x="11074237" y="0"/>
            <a:ext cx="1117763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Retângulo 11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rgbClr val="681B53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1B5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4" name="Retângulo 13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chemeClr val="bg1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4"/>
          <a:stretch/>
        </p:blipFill>
        <p:spPr>
          <a:xfrm>
            <a:off x="11074237" y="0"/>
            <a:ext cx="1117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1" name="Retângulo 10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rgbClr val="681B53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4"/>
          <a:stretch/>
        </p:blipFill>
        <p:spPr>
          <a:xfrm>
            <a:off x="11074237" y="0"/>
            <a:ext cx="1117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</p:spPr>
        <p:txBody>
          <a:bodyPr/>
          <a:lstStyle/>
          <a:p>
            <a:r>
              <a:rPr lang="pt-BR" dirty="0"/>
              <a:t>Material de Apoio – Parte 1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81B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2200889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4C3FB7-061B-4202-9B1B-E8B6A391D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8. </a:t>
            </a:r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Conectividade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B332A2-14D3-4248-BB15-EF8085873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Refere-se ao fato de que indivíduos e organizações estão interconectados, que existam espaços de discussão e construção de vínculos entre eles.</a:t>
            </a:r>
          </a:p>
          <a:p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Conectividade é o oposto de fragmentado, isolado, separado. </a:t>
            </a:r>
          </a:p>
          <a:p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conectividade permite ajustes rápidos e contínuos em resposta a problemas de coordenação e possibilita ajustes nas práticas. </a:t>
            </a:r>
          </a:p>
          <a:p>
            <a:endParaRPr lang="pt-B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 a forma de sistemas de informação e feedback, comitês, etc.</a:t>
            </a:r>
          </a:p>
          <a:p>
            <a:endParaRPr lang="pt-BR" dirty="0"/>
          </a:p>
        </p:txBody>
      </p:sp>
      <p:pic>
        <p:nvPicPr>
          <p:cNvPr id="7" name="Gráfico 6" descr="Conexões com preenchimento sólido">
            <a:extLst>
              <a:ext uri="{FF2B5EF4-FFF2-40B4-BE49-F238E27FC236}">
                <a16:creationId xmlns:a16="http://schemas.microsoft.com/office/drawing/2014/main" id="{3E2FB3C9-C35B-4B63-8187-B4A9C4C87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69246" y="414817"/>
            <a:ext cx="1891259" cy="189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62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7603C6-5506-433F-A4A3-C3C2FD2F8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Ferramentas de formalização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9C2C89-EF04-41BB-AFB9-616FEAF05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formalização é um importante meio de esclarecer as responsabilidades dos diversos atores e negociar como as responsabilidades são compartilhadas. </a:t>
            </a:r>
          </a:p>
          <a:p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Existem muitos tipos ferramentas de formalização: acordos </a:t>
            </a: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interorganizacionais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protocolos, sistemas de informação, etc. </a:t>
            </a:r>
          </a:p>
          <a:p>
            <a:endParaRPr lang="pt-B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os profissionais, é importante saber o que se espera deles e o que podem esperar dos outros. </a:t>
            </a:r>
          </a:p>
          <a:p>
            <a:endParaRPr lang="pt-BR" dirty="0"/>
          </a:p>
        </p:txBody>
      </p:sp>
      <p:pic>
        <p:nvPicPr>
          <p:cNvPr id="5" name="Gráfico 4" descr="Contrato com preenchimento sólido">
            <a:extLst>
              <a:ext uri="{FF2B5EF4-FFF2-40B4-BE49-F238E27FC236}">
                <a16:creationId xmlns:a16="http://schemas.microsoft.com/office/drawing/2014/main" id="{974DEB84-2B5B-4F50-B281-5ABD1F017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78911" y="315377"/>
            <a:ext cx="1673294" cy="167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8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F7B82A-15F2-4D16-AA1B-800E55941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Intercâmbio de informações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76FB4A-08C3-4670-B07D-25F7B0B27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troca de informações refere-se à existência e ao uso adequado de uma </a:t>
            </a:r>
            <a:r>
              <a:rPr lang="pt-B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infra-estrutura</a:t>
            </a: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informação para permitir trocas rápidas e completas de informações entre profissionais. </a:t>
            </a:r>
          </a:p>
          <a:p>
            <a:endParaRPr lang="pt-B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troca de informação pode reduzir a incerteza nos relacionamentos com outros profissionais que não conhecem bem. </a:t>
            </a:r>
          </a:p>
          <a:p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feedback fornece aos profissionais as informações de que precisam para acompanhar os usuários, bem como avaliar seus parceiros com base na qualidade das trocas escritas e comentários. </a:t>
            </a:r>
          </a:p>
          <a:p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é um aspecto importante do estabelecimento de relações de confiança.</a:t>
            </a:r>
          </a:p>
          <a:p>
            <a:endParaRPr lang="pt-BR" dirty="0"/>
          </a:p>
        </p:txBody>
      </p:sp>
      <p:pic>
        <p:nvPicPr>
          <p:cNvPr id="7" name="Gráfico 6" descr="Chat com preenchimento sólido">
            <a:extLst>
              <a:ext uri="{FF2B5EF4-FFF2-40B4-BE49-F238E27FC236}">
                <a16:creationId xmlns:a16="http://schemas.microsoft.com/office/drawing/2014/main" id="{FE88C25C-60DA-4F5C-8C6E-E2E8CF344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59188" y="325484"/>
            <a:ext cx="1980592" cy="198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29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81B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Avaliação do trabalho interdisciplinar colaborativo</a:t>
            </a:r>
          </a:p>
        </p:txBody>
      </p:sp>
    </p:spTree>
    <p:extLst>
      <p:ext uri="{BB962C8B-B14F-4D97-AF65-F5344CB8AC3E}">
        <p14:creationId xmlns:p14="http://schemas.microsoft.com/office/powerpoint/2010/main" val="3605312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F695AE-CBD7-4B45-A607-974A29060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527" y="1224541"/>
            <a:ext cx="11458946" cy="923238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rgbClr val="681B53"/>
                </a:solidFill>
              </a:rPr>
              <a:t>Diagrama de Teia - Avaliação do trabalho interdisciplinar colaborativo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ADB04D2-3B2C-4EF3-A319-5D89244C2156}"/>
              </a:ext>
            </a:extLst>
          </p:cNvPr>
          <p:cNvSpPr txBox="1"/>
          <p:nvPr/>
        </p:nvSpPr>
        <p:spPr>
          <a:xfrm>
            <a:off x="879252" y="2533857"/>
            <a:ext cx="99436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681B5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Colaboração - forma de trabalho essencial para a configuração do trabalho coletivo em saúde orientado às necessidades de saúde de usuários, famílias e comunidade (</a:t>
            </a:r>
            <a:r>
              <a:rPr lang="pt-BR" sz="2800" dirty="0" err="1">
                <a:solidFill>
                  <a:srgbClr val="681B5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Peduzzi</a:t>
            </a:r>
            <a:r>
              <a:rPr lang="pt-BR" sz="2800" dirty="0">
                <a:solidFill>
                  <a:srgbClr val="681B5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2020). </a:t>
            </a:r>
          </a:p>
          <a:p>
            <a:pPr algn="just"/>
            <a:endParaRPr lang="pt-BR" sz="2800" dirty="0">
              <a:solidFill>
                <a:srgbClr val="742521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1D9C947-C65F-4D0E-8BDD-A8ADB34EC3D5}"/>
              </a:ext>
            </a:extLst>
          </p:cNvPr>
          <p:cNvSpPr/>
          <p:nvPr/>
        </p:nvSpPr>
        <p:spPr>
          <a:xfrm>
            <a:off x="1968900" y="4548837"/>
            <a:ext cx="7568304" cy="1406769"/>
          </a:xfrm>
          <a:prstGeom prst="rect">
            <a:avLst/>
          </a:prstGeom>
          <a:noFill/>
          <a:ln w="38100">
            <a:solidFill>
              <a:srgbClr val="681B53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519238"/>
            <a:r>
              <a:rPr lang="pt-BR" sz="2400" b="1" dirty="0">
                <a:solidFill>
                  <a:srgbClr val="681B53"/>
                </a:solidFill>
              </a:rPr>
              <a:t>REALIZAR APRESENTAÇÃO DO INSTRUMENTO </a:t>
            </a:r>
          </a:p>
          <a:p>
            <a:pPr marL="1519238" defTabSz="692150">
              <a:tabLst>
                <a:tab pos="6640513" algn="l"/>
                <a:tab pos="6907213" algn="l"/>
                <a:tab pos="8975725" algn="l"/>
              </a:tabLst>
            </a:pPr>
            <a:r>
              <a:rPr lang="pt-BR" sz="1600" b="1" dirty="0">
                <a:solidFill>
                  <a:srgbClr val="681B53"/>
                </a:solidFill>
              </a:rPr>
              <a:t>e-Planifica (</a:t>
            </a:r>
            <a:r>
              <a:rPr lang="pt-BR" sz="1600" b="1" dirty="0" err="1">
                <a:solidFill>
                  <a:srgbClr val="681B53"/>
                </a:solidFill>
              </a:rPr>
              <a:t>www</a:t>
            </a:r>
            <a:r>
              <a:rPr lang="pt-BR" sz="1600" b="1" dirty="0">
                <a:solidFill>
                  <a:srgbClr val="681B53"/>
                </a:solidFill>
              </a:rPr>
              <a:t>. planificasus.com.br) &gt; Biblioteca Virtual &gt; </a:t>
            </a:r>
          </a:p>
          <a:p>
            <a:pPr marL="1519238" defTabSz="692150">
              <a:tabLst>
                <a:tab pos="6640513" algn="l"/>
                <a:tab pos="6907213" algn="l"/>
                <a:tab pos="8975725" algn="l"/>
              </a:tabLst>
            </a:pPr>
            <a:r>
              <a:rPr lang="pt-BR" sz="1600" b="1" dirty="0">
                <a:solidFill>
                  <a:srgbClr val="681B53"/>
                </a:solidFill>
              </a:rPr>
              <a:t>Saúde Mental na APS &gt; Etapas Tutoria &gt; Etapa 3.3</a:t>
            </a:r>
          </a:p>
        </p:txBody>
      </p:sp>
      <p:pic>
        <p:nvPicPr>
          <p:cNvPr id="7" name="Gráfico 6" descr="Professor estrutura de tópicos">
            <a:extLst>
              <a:ext uri="{FF2B5EF4-FFF2-40B4-BE49-F238E27FC236}">
                <a16:creationId xmlns:a16="http://schemas.microsoft.com/office/drawing/2014/main" id="{7B045C84-D7C6-49CB-B48C-638C6A628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0702" y="4605109"/>
            <a:ext cx="1406769" cy="140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8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</p:spPr>
        <p:txBody>
          <a:bodyPr/>
          <a:lstStyle/>
          <a:p>
            <a:r>
              <a:rPr lang="pt-BR" dirty="0"/>
              <a:t>Material de Apoio – Parte 2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81B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ORIENTAÇÕES: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 de título: calibri (Light Títulos) 40 - branco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Alinhada à direita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reposicionar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020477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3BFBB0-6927-4ED6-AE0B-0E7418083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Organização do trabalho interdisciplinar para o cuidado colaborativo em saúde mental na APS</a:t>
            </a:r>
          </a:p>
        </p:txBody>
      </p:sp>
    </p:spTree>
    <p:extLst>
      <p:ext uri="{BB962C8B-B14F-4D97-AF65-F5344CB8AC3E}">
        <p14:creationId xmlns:p14="http://schemas.microsoft.com/office/powerpoint/2010/main" val="1151152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BFFCB4-C149-4A0F-9B5D-2B5821B6A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Constituição de equipes interdisciplinares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1BAAD5-0017-4D67-BE68-E68525A45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Superação da fragmentação do trabalho e da individualização biomédica.</a:t>
            </a:r>
          </a:p>
          <a:p>
            <a:endParaRPr lang="pt-BR" dirty="0"/>
          </a:p>
          <a:p>
            <a:r>
              <a:rPr lang="pt-BR" dirty="0"/>
              <a:t>Busca de reconstituição da integralidade do trabalho coletivo em saúde.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Qualificação do conjunto dos profissionais que visa democratizar o contexto do trabalho e efetivar integralmente o cuidado. </a:t>
            </a:r>
          </a:p>
        </p:txBody>
      </p:sp>
    </p:spTree>
    <p:extLst>
      <p:ext uri="{BB962C8B-B14F-4D97-AF65-F5344CB8AC3E}">
        <p14:creationId xmlns:p14="http://schemas.microsoft.com/office/powerpoint/2010/main" val="719982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455B1C-5FD1-48E9-8711-76C6124E3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Matriciamento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69C764-7E68-4207-A60C-F950BEB68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7202201" cy="3644410"/>
          </a:xfrm>
        </p:spPr>
        <p:txBody>
          <a:bodyPr>
            <a:normAutofit lnSpcReduction="10000"/>
          </a:bodyPr>
          <a:lstStyle/>
          <a:p>
            <a:r>
              <a:rPr lang="pt-BR" i="1" dirty="0"/>
              <a:t>“No </a:t>
            </a:r>
            <a:r>
              <a:rPr lang="pt-BR" i="1" dirty="0" err="1"/>
              <a:t>matriciamento</a:t>
            </a:r>
            <a:r>
              <a:rPr lang="pt-BR" i="1" dirty="0"/>
              <a:t>, as duas equipes interagem, traçando juntas um projeto terapêutico, num apoio que gera novas possibilidades, além de reunirem seus conhecimentos sobre aquele indivíduo. Dessa forma, a equipe da ESF revela seu conhecimento sobre os hábitos do indivíduo, sua família, sua comunidade, sua rede de apoio social e/ou pessoal. A equipe de </a:t>
            </a:r>
            <a:r>
              <a:rPr lang="pt-BR" i="1" dirty="0" err="1"/>
              <a:t>matriciadores</a:t>
            </a:r>
            <a:r>
              <a:rPr lang="pt-BR" i="1" dirty="0"/>
              <a:t> traz seu conhecimento sobre a saúde mental, suas repercussões na vida do indivíduo. Essa rede de saberes gera a primeira possibilidade de rede, que vincula, que </a:t>
            </a:r>
            <a:r>
              <a:rPr lang="pt-BR" i="1" dirty="0" err="1"/>
              <a:t>corresponsabiliza</a:t>
            </a:r>
            <a:r>
              <a:rPr lang="pt-BR" i="1" dirty="0"/>
              <a:t>.” </a:t>
            </a:r>
          </a:p>
          <a:p>
            <a:endParaRPr lang="pt-BR" i="1" dirty="0"/>
          </a:p>
          <a:p>
            <a:pPr marL="0" indent="0" algn="r">
              <a:buNone/>
            </a:pPr>
            <a:r>
              <a:rPr lang="pt-BR" sz="1800" dirty="0"/>
              <a:t>Guia prático de </a:t>
            </a:r>
            <a:r>
              <a:rPr lang="pt-BR" sz="1800" dirty="0" err="1"/>
              <a:t>Matriciamento</a:t>
            </a:r>
            <a:r>
              <a:rPr lang="pt-BR" sz="1800" dirty="0"/>
              <a:t> (2010)</a:t>
            </a:r>
          </a:p>
        </p:txBody>
      </p:sp>
      <p:pic>
        <p:nvPicPr>
          <p:cNvPr id="4" name="Imagem 3" descr="Uma imagem contendo pessoa, beisebol, em pé, vestindo&#10;&#10;Descrição gerada automaticamente">
            <a:extLst>
              <a:ext uri="{FF2B5EF4-FFF2-40B4-BE49-F238E27FC236}">
                <a16:creationId xmlns:a16="http://schemas.microsoft.com/office/drawing/2014/main" id="{6FD1E355-3D8D-45ED-9A93-5ED9CD2BF0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844" y="1804971"/>
            <a:ext cx="6033156" cy="523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91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C80336-5CF0-4282-B058-1F57ABC70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Matriciamento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5CD5CE-B14B-432E-94B7-91784E3A5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Interação e comunicação entre membros da equipe.</a:t>
            </a:r>
          </a:p>
          <a:p>
            <a:endParaRPr lang="pt-BR" dirty="0"/>
          </a:p>
          <a:p>
            <a:r>
              <a:rPr lang="pt-BR" dirty="0"/>
              <a:t>Objetivos comuns em torno dos quais o trabalho coletivo é organizado. (equipe conhece as características e as necessidades de saúde dos usuários/pacientes e respectivas famílias e, a partir destes e do contexto de trabalho em que atua, define prioridades de cuidado.)</a:t>
            </a:r>
          </a:p>
          <a:p>
            <a:endParaRPr lang="pt-BR" dirty="0"/>
          </a:p>
          <a:p>
            <a:r>
              <a:rPr lang="pt-BR" dirty="0"/>
              <a:t>Responsabilidade compartilhada pela orientação do trabalho para a excelência.</a:t>
            </a:r>
          </a:p>
          <a:p>
            <a:endParaRPr lang="pt-BR" dirty="0"/>
          </a:p>
          <a:p>
            <a:r>
              <a:rPr lang="pt-BR" dirty="0"/>
              <a:t>Promoção da inovação no trabalho.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5869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B92781-E087-4B3B-95A1-12EA3DCF3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Indicadores de colaboração</a:t>
            </a:r>
          </a:p>
        </p:txBody>
      </p:sp>
    </p:spTree>
    <p:extLst>
      <p:ext uri="{BB962C8B-B14F-4D97-AF65-F5344CB8AC3E}">
        <p14:creationId xmlns:p14="http://schemas.microsoft.com/office/powerpoint/2010/main" val="1010035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81B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padrão de finalização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528" y="1207363"/>
            <a:ext cx="5245507" cy="54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0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79D1D7-C1FD-41A7-AC9D-08FB5B31B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Objetivos comuns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457207-C0D0-483A-8E39-B825EA68D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Valores profissionais na forma de objetivos comuns.</a:t>
            </a:r>
          </a:p>
          <a:p>
            <a:endParaRPr lang="pt-B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arácter consensual e abrangente dos objetivos. </a:t>
            </a:r>
          </a:p>
          <a:p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Identificar e compartilhar objetivos comuns é um ponto de partida essencial para um empreendimento colaborativo. </a:t>
            </a:r>
          </a:p>
          <a:p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dados sugerem que o objetivo com maior probabilidade de recuperação partes interessadas é a promoção do cuidado centrado na pessoa. </a:t>
            </a:r>
          </a:p>
          <a:p>
            <a:endParaRPr lang="pt-BR" dirty="0"/>
          </a:p>
        </p:txBody>
      </p:sp>
      <p:pic>
        <p:nvPicPr>
          <p:cNvPr id="5" name="Gráfico 4" descr="Na mosca com preenchimento sólido">
            <a:extLst>
              <a:ext uri="{FF2B5EF4-FFF2-40B4-BE49-F238E27FC236}">
                <a16:creationId xmlns:a16="http://schemas.microsoft.com/office/drawing/2014/main" id="{B00FA037-AD43-4764-9400-B749C38FB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6911" y="502273"/>
            <a:ext cx="1691390" cy="169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78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10E876-2B13-4C4F-BA32-DC9526C7B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980513"/>
            <a:ext cx="8041650" cy="1325563"/>
          </a:xfrm>
        </p:spPr>
        <p:txBody>
          <a:bodyPr/>
          <a:lstStyle/>
          <a:p>
            <a:r>
              <a:rPr lang="pt-BR" b="1" dirty="0">
                <a:cs typeface="Times New Roman" panose="02020603050405020304" pitchFamily="18" charset="0"/>
              </a:rPr>
              <a:t>2. Orientação centrada nas pessoas usuárias x outros interesses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81E15F-A2FF-4017-9836-C2A3CF91C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Geralmente existe uma complexa estrutura de interesses: as pessoas usuárias, os profissionais, as instituições, interesses privados, etc. </a:t>
            </a:r>
          </a:p>
          <a:p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resultado é, portanto, uma assimetria de interesses entre os parceiros ou uma parcial convergência de interesses. </a:t>
            </a:r>
          </a:p>
          <a:p>
            <a:endParaRPr lang="pt-B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risco é que surjam interesses privados, resultando em comportamento oportunista e uma perda concomitante de foco centrada na pessoa.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Gráfico 4" descr="Público-alvo com preenchimento sólido">
            <a:extLst>
              <a:ext uri="{FF2B5EF4-FFF2-40B4-BE49-F238E27FC236}">
                <a16:creationId xmlns:a16="http://schemas.microsoft.com/office/drawing/2014/main" id="{FFB36D44-DFFA-4F86-ADE7-37B8732DB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4197" y="256686"/>
            <a:ext cx="1890651" cy="189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9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996072-E3C9-47ED-B524-1CBDBE451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cs typeface="Times New Roman" panose="02020603050405020304" pitchFamily="18" charset="0"/>
              </a:rPr>
              <a:t>3. Conhecimento mútuo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37D420-0B16-40A7-B9F8-5EEAFB33E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2"/>
            <a:ext cx="10052222" cy="3974777"/>
          </a:xfrm>
        </p:spPr>
        <p:txBody>
          <a:bodyPr>
            <a:normAutofit fontScale="92500" lnSpcReduction="20000"/>
          </a:bodyPr>
          <a:lstStyle/>
          <a:p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profissionais devem se conhecer pessoalmente e profissionalmente se eles querem desenvolver um sentimento de pertencimento a um grupo e conseguir estabelecer objetivos comuns. </a:t>
            </a:r>
          </a:p>
          <a:p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Conhecer-se pessoalmente significa conhecer os valores e a competência de cada um.</a:t>
            </a:r>
          </a:p>
          <a:p>
            <a:endParaRPr lang="pt-B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Conhecer-se profissionalmente significa conhecer suas referências disciplinares, sua abordagem nos cuidados e qual o âmbito de sua prática. </a:t>
            </a:r>
          </a:p>
          <a:p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processo de familiarização ocorre em ocasiões sociais, atividades de treinamento e atividades formais e eventos informais de troca de informações. </a:t>
            </a:r>
          </a:p>
          <a:p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preciso criar as condições sociais que promoverão a colaboração, particularmente por meio da interação social.</a:t>
            </a:r>
          </a:p>
          <a:p>
            <a:endParaRPr lang="pt-BR" dirty="0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FBD354C0-70D9-4AB0-9B88-5D6E1417A280}"/>
              </a:ext>
            </a:extLst>
          </p:cNvPr>
          <p:cNvGrpSpPr/>
          <p:nvPr/>
        </p:nvGrpSpPr>
        <p:grpSpPr>
          <a:xfrm>
            <a:off x="8618736" y="725656"/>
            <a:ext cx="2319727" cy="1330998"/>
            <a:chOff x="8948520" y="845577"/>
            <a:chExt cx="2319727" cy="1330998"/>
          </a:xfrm>
        </p:grpSpPr>
        <p:pic>
          <p:nvPicPr>
            <p:cNvPr id="7" name="Gráfico 6" descr="Pensamento científico com preenchimento sólido">
              <a:extLst>
                <a:ext uri="{FF2B5EF4-FFF2-40B4-BE49-F238E27FC236}">
                  <a16:creationId xmlns:a16="http://schemas.microsoft.com/office/drawing/2014/main" id="{A53F4125-716D-4694-B996-72EC3C271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48520" y="845577"/>
              <a:ext cx="1316008" cy="1316008"/>
            </a:xfrm>
            <a:prstGeom prst="rect">
              <a:avLst/>
            </a:prstGeom>
          </p:spPr>
        </p:pic>
        <p:pic>
          <p:nvPicPr>
            <p:cNvPr id="8" name="Gráfico 7" descr="Pensamento científico com preenchimento sólido">
              <a:extLst>
                <a:ext uri="{FF2B5EF4-FFF2-40B4-BE49-F238E27FC236}">
                  <a16:creationId xmlns:a16="http://schemas.microsoft.com/office/drawing/2014/main" id="{04AC3388-F937-4673-B9C6-A286D8634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9952240" y="860567"/>
              <a:ext cx="1316007" cy="13160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5349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9A01D-6D96-4B99-9218-ABA7F09C5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4. </a:t>
            </a:r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Confiança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85B05A-9EBF-461D-864D-B8B85D3A8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2400" dirty="0">
                <a:cs typeface="Times New Roman" panose="02020603050405020304" pitchFamily="18" charset="0"/>
              </a:rPr>
              <a:t> Colaboração só é possível quando os profissionais têm confiança nas competências e capacidade de cada um para assumir responsabilidades. </a:t>
            </a:r>
          </a:p>
          <a:p>
            <a:endParaRPr lang="pt-BR" sz="2400" dirty="0">
              <a:cs typeface="Times New Roman" panose="02020603050405020304" pitchFamily="18" charset="0"/>
            </a:endParaRPr>
          </a:p>
          <a:p>
            <a:r>
              <a:rPr lang="pt-BR" sz="2400" dirty="0">
                <a:cs typeface="Times New Roman" panose="02020603050405020304" pitchFamily="18" charset="0"/>
              </a:rPr>
              <a:t>A confiança reduz a incerteza. </a:t>
            </a:r>
          </a:p>
          <a:p>
            <a:endParaRPr lang="pt-BR" sz="2400" dirty="0">
              <a:cs typeface="Times New Roman" panose="02020603050405020304" pitchFamily="18" charset="0"/>
            </a:endParaRPr>
          </a:p>
          <a:p>
            <a:r>
              <a:rPr lang="pt-BR" sz="2400" dirty="0">
                <a:cs typeface="Times New Roman" panose="02020603050405020304" pitchFamily="18" charset="0"/>
              </a:rPr>
              <a:t>Quando há muita incerteza, os profissionais mantêm a responsabilidade da saúde das pessoas usuárias apenas para si o maior tempo possível para evitar colaborar. </a:t>
            </a:r>
          </a:p>
          <a:p>
            <a:endParaRPr lang="pt-BR" sz="2400" dirty="0">
              <a:cs typeface="Times New Roman" panose="02020603050405020304" pitchFamily="18" charset="0"/>
            </a:endParaRPr>
          </a:p>
          <a:p>
            <a:r>
              <a:rPr lang="pt-BR" sz="2400" dirty="0">
                <a:cs typeface="Times New Roman" panose="02020603050405020304" pitchFamily="18" charset="0"/>
              </a:rPr>
              <a:t>Os resultados da colaboração podem ser usados para avaliar uns aos outros e construir confiança.</a:t>
            </a:r>
          </a:p>
          <a:p>
            <a:endParaRPr lang="pt-BR" dirty="0"/>
          </a:p>
        </p:txBody>
      </p:sp>
      <p:pic>
        <p:nvPicPr>
          <p:cNvPr id="5" name="Gráfico 4" descr="Aperto de mão com preenchimento sólido">
            <a:extLst>
              <a:ext uri="{FF2B5EF4-FFF2-40B4-BE49-F238E27FC236}">
                <a16:creationId xmlns:a16="http://schemas.microsoft.com/office/drawing/2014/main" id="{BB38FA4D-908D-45B0-BB3D-4CF7E422F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79108" y="401001"/>
            <a:ext cx="1843790" cy="184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14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65D0EF-2F36-4E65-92FB-D6D631BDB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cs typeface="Times New Roman" panose="02020603050405020304" pitchFamily="18" charset="0"/>
              </a:rPr>
              <a:t>5. Centralidade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2BE232-17A4-4DC9-8D3E-659801CC1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Refere-se à existência de uma direção clara e explícita que visa guiar ação, neste caso, voltada para a colaboração. </a:t>
            </a:r>
          </a:p>
          <a:p>
            <a:endParaRPr lang="pt-B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importante o envolvimento de algumas autoridades centrais para fornecer uma direção clara e desempenhar um papel estratégico e político para promover a implementação de processos colaborativos e estruturas. </a:t>
            </a:r>
          </a:p>
          <a:p>
            <a:endParaRPr lang="pt-B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gerentes podem exercer influência significativa sobre as relações </a:t>
            </a: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interorganizacionais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colaboração, através de acordos que estabelecem com os gestores de outros pontos da rede para oficializar a colaboração.</a:t>
            </a:r>
          </a:p>
          <a:p>
            <a:endParaRPr lang="pt-BR" dirty="0"/>
          </a:p>
        </p:txBody>
      </p:sp>
      <p:pic>
        <p:nvPicPr>
          <p:cNvPr id="8" name="Gráfico 7" descr="Rede social com preenchimento sólido">
            <a:extLst>
              <a:ext uri="{FF2B5EF4-FFF2-40B4-BE49-F238E27FC236}">
                <a16:creationId xmlns:a16="http://schemas.microsoft.com/office/drawing/2014/main" id="{70775ED8-6E1B-4366-B2D4-CECE6F6B1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4335" y="384119"/>
            <a:ext cx="1740749" cy="174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02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E17EF-336F-46B4-AD5D-7384957B2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Liderança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2120D2-B56E-4131-A4A9-833E3B020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liderança pode assumir uma variedade de formas e pode ser categorizada como emergentes ou relacionados a uma posição. </a:t>
            </a:r>
          </a:p>
          <a:p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liderança pode ser exercida tanto por gerentes que foram mandatados para fazê-lo ou por profissionais que tomam a iniciativa. </a:t>
            </a:r>
          </a:p>
          <a:p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liderança pode ser compartilhada pelos diferentes parceiros e está sujeita a um amplo acordo. </a:t>
            </a:r>
          </a:p>
          <a:p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Quando liderança está relacionada a um cargo, o poder não deve estar concentrado nas mãos de um parceiro único.</a:t>
            </a:r>
          </a:p>
          <a:p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Todas as partes devem poder ter suas opiniões ouvidas e participar na tomada de decisão.</a:t>
            </a:r>
          </a:p>
          <a:p>
            <a:endParaRPr lang="pt-BR" dirty="0"/>
          </a:p>
        </p:txBody>
      </p:sp>
      <p:pic>
        <p:nvPicPr>
          <p:cNvPr id="13" name="Gráfico 12" descr="Ciclo com pessoas com preenchimento sólido">
            <a:extLst>
              <a:ext uri="{FF2B5EF4-FFF2-40B4-BE49-F238E27FC236}">
                <a16:creationId xmlns:a16="http://schemas.microsoft.com/office/drawing/2014/main" id="{F1C588A9-0353-429D-A904-5155AAC7D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34138" y="212266"/>
            <a:ext cx="1875661" cy="187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83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8B55FB-03AC-44F7-A481-AB47AD576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Apoio à inovação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6C2456-A198-4AF0-B6DE-F7C8AB831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colaboração leva a novas atividades e envolve dividir responsabilidades de forma diferente entre profissionais e entre instituições</a:t>
            </a:r>
          </a:p>
          <a:p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Ne</a:t>
            </a: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cessariamente implica mudanças nas práticas clínicas e no compartilhamento de responsabilidades entre parceiros. </a:t>
            </a:r>
          </a:p>
          <a:p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colaboração não pode acontecer sem uma aprendizagem complementar processo e sem que a organização envolvida se baseie em informações internas ou externas da experiência para apoiar este processo de aprendizagem.</a:t>
            </a:r>
          </a:p>
          <a:p>
            <a:endParaRPr lang="pt-BR" dirty="0"/>
          </a:p>
        </p:txBody>
      </p:sp>
      <p:pic>
        <p:nvPicPr>
          <p:cNvPr id="5" name="Gráfico 4" descr="Lâmpada e engrenagem com preenchimento sólido">
            <a:extLst>
              <a:ext uri="{FF2B5EF4-FFF2-40B4-BE49-F238E27FC236}">
                <a16:creationId xmlns:a16="http://schemas.microsoft.com/office/drawing/2014/main" id="{27631D63-081A-499F-97F3-EE0174D35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24079" y="395884"/>
            <a:ext cx="1635818" cy="163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07569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Zez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apa Final e-Planific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2039</TotalTime>
  <Words>1196</Words>
  <Application>Microsoft Office PowerPoint</Application>
  <PresentationFormat>Widescreen</PresentationFormat>
  <Paragraphs>130</Paragraphs>
  <Slides>20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7</vt:i4>
      </vt:variant>
      <vt:variant>
        <vt:lpstr>Títulos de slides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Tisa Sans Pro</vt:lpstr>
      <vt:lpstr>Capa Início</vt:lpstr>
      <vt:lpstr>Capa Zezé</vt:lpstr>
      <vt:lpstr>Capa Seção</vt:lpstr>
      <vt:lpstr>Conteúdo 1</vt:lpstr>
      <vt:lpstr>Conteúdo 2</vt:lpstr>
      <vt:lpstr>Conteúdo 3</vt:lpstr>
      <vt:lpstr>Capa Final e-Planifica</vt:lpstr>
      <vt:lpstr>Material de Apoio – Parte 1</vt:lpstr>
      <vt:lpstr>Indicadores de colaboração</vt:lpstr>
      <vt:lpstr>1. Objetivos comuns</vt:lpstr>
      <vt:lpstr>2. Orientação centrada nas pessoas usuárias x outros interesses</vt:lpstr>
      <vt:lpstr>3. Conhecimento mútuo</vt:lpstr>
      <vt:lpstr>4. Confiança</vt:lpstr>
      <vt:lpstr>5. Centralidade</vt:lpstr>
      <vt:lpstr>6. Liderança</vt:lpstr>
      <vt:lpstr>7. Apoio à inovação</vt:lpstr>
      <vt:lpstr>8. Conectividade</vt:lpstr>
      <vt:lpstr>9. Ferramentas de formalização</vt:lpstr>
      <vt:lpstr>10. Intercâmbio de informações</vt:lpstr>
      <vt:lpstr>Avaliação do trabalho interdisciplinar colaborativo</vt:lpstr>
      <vt:lpstr>Diagrama de Teia - Avaliação do trabalho interdisciplinar colaborativo</vt:lpstr>
      <vt:lpstr>Material de Apoio – Parte 2</vt:lpstr>
      <vt:lpstr>Organização do trabalho interdisciplinar para o cuidado colaborativo em saúde mental na APS</vt:lpstr>
      <vt:lpstr>Constituição de equipes interdisciplinares</vt:lpstr>
      <vt:lpstr>Matriciamento</vt:lpstr>
      <vt:lpstr>Matriciamento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Ana Karina de Sousa Gadelha</cp:lastModifiedBy>
  <cp:revision>130</cp:revision>
  <dcterms:created xsi:type="dcterms:W3CDTF">2021-05-10T00:56:02Z</dcterms:created>
  <dcterms:modified xsi:type="dcterms:W3CDTF">2023-02-15T14:10:05Z</dcterms:modified>
</cp:coreProperties>
</file>