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03" r:id="rId5"/>
    <p:sldMasterId id="2147483698" r:id="rId6"/>
    <p:sldMasterId id="2147483648" r:id="rId7"/>
    <p:sldMasterId id="2147483672" r:id="rId8"/>
    <p:sldMasterId id="2147483660" r:id="rId9"/>
    <p:sldMasterId id="2147483701" r:id="rId10"/>
  </p:sldMasterIdLst>
  <p:notesMasterIdLst>
    <p:notesMasterId r:id="rId46"/>
  </p:notesMasterIdLst>
  <p:handoutMasterIdLst>
    <p:handoutMasterId r:id="rId47"/>
  </p:handoutMasterIdLst>
  <p:sldIdLst>
    <p:sldId id="263" r:id="rId11"/>
    <p:sldId id="293" r:id="rId12"/>
    <p:sldId id="294" r:id="rId13"/>
    <p:sldId id="295" r:id="rId14"/>
    <p:sldId id="288" r:id="rId15"/>
    <p:sldId id="304" r:id="rId16"/>
    <p:sldId id="327" r:id="rId17"/>
    <p:sldId id="317" r:id="rId18"/>
    <p:sldId id="318" r:id="rId19"/>
    <p:sldId id="271" r:id="rId20"/>
    <p:sldId id="319" r:id="rId21"/>
    <p:sldId id="284" r:id="rId22"/>
    <p:sldId id="325" r:id="rId23"/>
    <p:sldId id="335" r:id="rId24"/>
    <p:sldId id="334" r:id="rId25"/>
    <p:sldId id="333" r:id="rId26"/>
    <p:sldId id="321" r:id="rId27"/>
    <p:sldId id="289" r:id="rId28"/>
    <p:sldId id="336" r:id="rId29"/>
    <p:sldId id="338" r:id="rId30"/>
    <p:sldId id="337" r:id="rId31"/>
    <p:sldId id="339" r:id="rId32"/>
    <p:sldId id="290" r:id="rId33"/>
    <p:sldId id="344" r:id="rId34"/>
    <p:sldId id="345" r:id="rId35"/>
    <p:sldId id="343" r:id="rId36"/>
    <p:sldId id="342" r:id="rId37"/>
    <p:sldId id="341" r:id="rId38"/>
    <p:sldId id="340" r:id="rId39"/>
    <p:sldId id="322" r:id="rId40"/>
    <p:sldId id="324" r:id="rId41"/>
    <p:sldId id="326" r:id="rId42"/>
    <p:sldId id="331" r:id="rId43"/>
    <p:sldId id="332" r:id="rId44"/>
    <p:sldId id="268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34"/>
    <a:srgbClr val="862723"/>
    <a:srgbClr val="C55748"/>
    <a:srgbClr val="9C4884"/>
    <a:srgbClr val="429859"/>
    <a:srgbClr val="59913A"/>
    <a:srgbClr val="35743D"/>
    <a:srgbClr val="006B65"/>
    <a:srgbClr val="1D7D5B"/>
    <a:srgbClr val="34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76C78-0BC0-4631-8858-E0985ADB4051}" v="10" dt="2023-04-06T14:57:00.581"/>
    <p1510:client id="{974B8EF2-BF9F-D47A-BD5D-CF4A239860B7}" v="45" dt="2023-04-27T13:51:04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lyn Lima de Souza" userId="S::evelyn.lima@einstein.br::d9e3d200-e308-4c82-8b80-1de3009e539c" providerId="AD" clId="Web-{974B8EF2-BF9F-D47A-BD5D-CF4A239860B7}"/>
    <pc:docChg chg="addSld delSld modSld sldOrd">
      <pc:chgData name="Evelyn Lima de Souza" userId="S::evelyn.lima@einstein.br::d9e3d200-e308-4c82-8b80-1de3009e539c" providerId="AD" clId="Web-{974B8EF2-BF9F-D47A-BD5D-CF4A239860B7}" dt="2023-04-27T13:51:02.280" v="41" actId="20577"/>
      <pc:docMkLst>
        <pc:docMk/>
      </pc:docMkLst>
      <pc:sldChg chg="ord">
        <pc:chgData name="Evelyn Lima de Souza" userId="S::evelyn.lima@einstein.br::d9e3d200-e308-4c82-8b80-1de3009e539c" providerId="AD" clId="Web-{974B8EF2-BF9F-D47A-BD5D-CF4A239860B7}" dt="2023-04-27T13:47:25.290" v="16"/>
        <pc:sldMkLst>
          <pc:docMk/>
          <pc:sldMk cId="3231476055" sldId="290"/>
        </pc:sldMkLst>
      </pc:sldChg>
      <pc:sldChg chg="ord">
        <pc:chgData name="Evelyn Lima de Souza" userId="S::evelyn.lima@einstein.br::d9e3d200-e308-4c82-8b80-1de3009e539c" providerId="AD" clId="Web-{974B8EF2-BF9F-D47A-BD5D-CF4A239860B7}" dt="2023-04-27T13:44:43.848" v="1"/>
        <pc:sldMkLst>
          <pc:docMk/>
          <pc:sldMk cId="3957047187" sldId="317"/>
        </pc:sldMkLst>
      </pc:sldChg>
      <pc:sldChg chg="modSp">
        <pc:chgData name="Evelyn Lima de Souza" userId="S::evelyn.lima@einstein.br::d9e3d200-e308-4c82-8b80-1de3009e539c" providerId="AD" clId="Web-{974B8EF2-BF9F-D47A-BD5D-CF4A239860B7}" dt="2023-04-27T13:50:16.326" v="30" actId="20577"/>
        <pc:sldMkLst>
          <pc:docMk/>
          <pc:sldMk cId="1593189431" sldId="322"/>
        </pc:sldMkLst>
        <pc:spChg chg="mod">
          <ac:chgData name="Evelyn Lima de Souza" userId="S::evelyn.lima@einstein.br::d9e3d200-e308-4c82-8b80-1de3009e539c" providerId="AD" clId="Web-{974B8EF2-BF9F-D47A-BD5D-CF4A239860B7}" dt="2023-04-27T13:50:16.326" v="30" actId="20577"/>
          <ac:spMkLst>
            <pc:docMk/>
            <pc:sldMk cId="1593189431" sldId="322"/>
            <ac:spMk id="5" creationId="{00000000-0000-0000-0000-000000000000}"/>
          </ac:spMkLst>
        </pc:spChg>
      </pc:sldChg>
      <pc:sldChg chg="modSp">
        <pc:chgData name="Evelyn Lima de Souza" userId="S::evelyn.lima@einstein.br::d9e3d200-e308-4c82-8b80-1de3009e539c" providerId="AD" clId="Web-{974B8EF2-BF9F-D47A-BD5D-CF4A239860B7}" dt="2023-04-27T13:46:13.413" v="11" actId="20577"/>
        <pc:sldMkLst>
          <pc:docMk/>
          <pc:sldMk cId="2453030912" sldId="325"/>
        </pc:sldMkLst>
        <pc:spChg chg="mod">
          <ac:chgData name="Evelyn Lima de Souza" userId="S::evelyn.lima@einstein.br::d9e3d200-e308-4c82-8b80-1de3009e539c" providerId="AD" clId="Web-{974B8EF2-BF9F-D47A-BD5D-CF4A239860B7}" dt="2023-04-27T13:45:53.491" v="6" actId="20577"/>
          <ac:spMkLst>
            <pc:docMk/>
            <pc:sldMk cId="2453030912" sldId="325"/>
            <ac:spMk id="2" creationId="{9865CFAA-3B41-4C09-824F-54536EA85A2A}"/>
          </ac:spMkLst>
        </pc:spChg>
        <pc:spChg chg="mod">
          <ac:chgData name="Evelyn Lima de Souza" userId="S::evelyn.lima@einstein.br::d9e3d200-e308-4c82-8b80-1de3009e539c" providerId="AD" clId="Web-{974B8EF2-BF9F-D47A-BD5D-CF4A239860B7}" dt="2023-04-27T13:46:13.413" v="11" actId="20577"/>
          <ac:spMkLst>
            <pc:docMk/>
            <pc:sldMk cId="2453030912" sldId="325"/>
            <ac:spMk id="14" creationId="{FEAC3D84-5EAB-41D1-BC74-32BA5DB1DA8E}"/>
          </ac:spMkLst>
        </pc:spChg>
      </pc:sldChg>
      <pc:sldChg chg="modSp">
        <pc:chgData name="Evelyn Lima de Souza" userId="S::evelyn.lima@einstein.br::d9e3d200-e308-4c82-8b80-1de3009e539c" providerId="AD" clId="Web-{974B8EF2-BF9F-D47A-BD5D-CF4A239860B7}" dt="2023-04-27T13:51:02.280" v="41" actId="20577"/>
        <pc:sldMkLst>
          <pc:docMk/>
          <pc:sldMk cId="3736087074" sldId="326"/>
        </pc:sldMkLst>
        <pc:spChg chg="mod">
          <ac:chgData name="Evelyn Lima de Souza" userId="S::evelyn.lima@einstein.br::d9e3d200-e308-4c82-8b80-1de3009e539c" providerId="AD" clId="Web-{974B8EF2-BF9F-D47A-BD5D-CF4A239860B7}" dt="2023-04-27T13:51:02.280" v="41" actId="20577"/>
          <ac:spMkLst>
            <pc:docMk/>
            <pc:sldMk cId="3736087074" sldId="326"/>
            <ac:spMk id="3" creationId="{B0319660-4C06-4892-935A-1BFC4205612A}"/>
          </ac:spMkLst>
        </pc:spChg>
      </pc:sldChg>
      <pc:sldChg chg="addSp">
        <pc:chgData name="Evelyn Lima de Souza" userId="S::evelyn.lima@einstein.br::d9e3d200-e308-4c82-8b80-1de3009e539c" providerId="AD" clId="Web-{974B8EF2-BF9F-D47A-BD5D-CF4A239860B7}" dt="2023-04-27T13:44:45.911" v="2"/>
        <pc:sldMkLst>
          <pc:docMk/>
          <pc:sldMk cId="3195930326" sldId="327"/>
        </pc:sldMkLst>
        <pc:spChg chg="add">
          <ac:chgData name="Evelyn Lima de Souza" userId="S::evelyn.lima@einstein.br::d9e3d200-e308-4c82-8b80-1de3009e539c" providerId="AD" clId="Web-{974B8EF2-BF9F-D47A-BD5D-CF4A239860B7}" dt="2023-04-27T13:44:45.911" v="2"/>
          <ac:spMkLst>
            <pc:docMk/>
            <pc:sldMk cId="3195930326" sldId="327"/>
            <ac:spMk id="9" creationId="{A3950FA6-5F4C-A269-21A2-8928D90F78B5}"/>
          </ac:spMkLst>
        </pc:spChg>
      </pc:sldChg>
      <pc:sldChg chg="del">
        <pc:chgData name="Evelyn Lima de Souza" userId="S::evelyn.lima@einstein.br::d9e3d200-e308-4c82-8b80-1de3009e539c" providerId="AD" clId="Web-{974B8EF2-BF9F-D47A-BD5D-CF4A239860B7}" dt="2023-04-27T13:49:49.216" v="27"/>
        <pc:sldMkLst>
          <pc:docMk/>
          <pc:sldMk cId="2519472372" sldId="328"/>
        </pc:sldMkLst>
      </pc:sldChg>
      <pc:sldChg chg="del">
        <pc:chgData name="Evelyn Lima de Souza" userId="S::evelyn.lima@einstein.br::d9e3d200-e308-4c82-8b80-1de3009e539c" providerId="AD" clId="Web-{974B8EF2-BF9F-D47A-BD5D-CF4A239860B7}" dt="2023-04-27T13:49:52.310" v="28"/>
        <pc:sldMkLst>
          <pc:docMk/>
          <pc:sldMk cId="1997328525" sldId="329"/>
        </pc:sldMkLst>
      </pc:sldChg>
      <pc:sldChg chg="del">
        <pc:chgData name="Evelyn Lima de Souza" userId="S::evelyn.lima@einstein.br::d9e3d200-e308-4c82-8b80-1de3009e539c" providerId="AD" clId="Web-{974B8EF2-BF9F-D47A-BD5D-CF4A239860B7}" dt="2023-04-27T13:49:55.997" v="29"/>
        <pc:sldMkLst>
          <pc:docMk/>
          <pc:sldMk cId="4276486331" sldId="330"/>
        </pc:sldMkLst>
      </pc:sldChg>
      <pc:sldChg chg="add">
        <pc:chgData name="Evelyn Lima de Souza" userId="S::evelyn.lima@einstein.br::d9e3d200-e308-4c82-8b80-1de3009e539c" providerId="AD" clId="Web-{974B8EF2-BF9F-D47A-BD5D-CF4A239860B7}" dt="2023-04-27T13:46:32.038" v="12"/>
        <pc:sldMkLst>
          <pc:docMk/>
          <pc:sldMk cId="2884400325" sldId="333"/>
        </pc:sldMkLst>
      </pc:sldChg>
      <pc:sldChg chg="add">
        <pc:chgData name="Evelyn Lima de Souza" userId="S::evelyn.lima@einstein.br::d9e3d200-e308-4c82-8b80-1de3009e539c" providerId="AD" clId="Web-{974B8EF2-BF9F-D47A-BD5D-CF4A239860B7}" dt="2023-04-27T13:46:32.117" v="13"/>
        <pc:sldMkLst>
          <pc:docMk/>
          <pc:sldMk cId="4084764127" sldId="334"/>
        </pc:sldMkLst>
      </pc:sldChg>
      <pc:sldChg chg="add">
        <pc:chgData name="Evelyn Lima de Souza" userId="S::evelyn.lima@einstein.br::d9e3d200-e308-4c82-8b80-1de3009e539c" providerId="AD" clId="Web-{974B8EF2-BF9F-D47A-BD5D-CF4A239860B7}" dt="2023-04-27T13:46:32.226" v="14"/>
        <pc:sldMkLst>
          <pc:docMk/>
          <pc:sldMk cId="1380557175" sldId="335"/>
        </pc:sldMkLst>
      </pc:sldChg>
      <pc:sldChg chg="add">
        <pc:chgData name="Evelyn Lima de Souza" userId="S::evelyn.lima@einstein.br::d9e3d200-e308-4c82-8b80-1de3009e539c" providerId="AD" clId="Web-{974B8EF2-BF9F-D47A-BD5D-CF4A239860B7}" dt="2023-04-27T13:47:20.055" v="15"/>
        <pc:sldMkLst>
          <pc:docMk/>
          <pc:sldMk cId="480009828" sldId="336"/>
        </pc:sldMkLst>
      </pc:sldChg>
      <pc:sldChg chg="add ord">
        <pc:chgData name="Evelyn Lima de Souza" userId="S::evelyn.lima@einstein.br::d9e3d200-e308-4c82-8b80-1de3009e539c" providerId="AD" clId="Web-{974B8EF2-BF9F-D47A-BD5D-CF4A239860B7}" dt="2023-04-27T13:47:45.525" v="19"/>
        <pc:sldMkLst>
          <pc:docMk/>
          <pc:sldMk cId="300332269" sldId="337"/>
        </pc:sldMkLst>
      </pc:sldChg>
      <pc:sldChg chg="add ord">
        <pc:chgData name="Evelyn Lima de Souza" userId="S::evelyn.lima@einstein.br::d9e3d200-e308-4c82-8b80-1de3009e539c" providerId="AD" clId="Web-{974B8EF2-BF9F-D47A-BD5D-CF4A239860B7}" dt="2023-04-27T13:47:45.525" v="20"/>
        <pc:sldMkLst>
          <pc:docMk/>
          <pc:sldMk cId="314790699" sldId="338"/>
        </pc:sldMkLst>
      </pc:sldChg>
      <pc:sldChg chg="modSp add ord replId">
        <pc:chgData name="Evelyn Lima de Souza" userId="S::evelyn.lima@einstein.br::d9e3d200-e308-4c82-8b80-1de3009e539c" providerId="AD" clId="Web-{974B8EF2-BF9F-D47A-BD5D-CF4A239860B7}" dt="2023-04-27T13:49:27.434" v="23"/>
        <pc:sldMkLst>
          <pc:docMk/>
          <pc:sldMk cId="3611036061" sldId="339"/>
        </pc:sldMkLst>
        <pc:spChg chg="mod">
          <ac:chgData name="Evelyn Lima de Souza" userId="S::evelyn.lima@einstein.br::d9e3d200-e308-4c82-8b80-1de3009e539c" providerId="AD" clId="Web-{974B8EF2-BF9F-D47A-BD5D-CF4A239860B7}" dt="2023-04-27T13:49:21.731" v="22" actId="20577"/>
          <ac:spMkLst>
            <pc:docMk/>
            <pc:sldMk cId="3611036061" sldId="339"/>
            <ac:spMk id="5" creationId="{00000000-0000-0000-0000-000000000000}"/>
          </ac:spMkLst>
        </pc:spChg>
      </pc:sldChg>
      <pc:sldChg chg="add">
        <pc:chgData name="Evelyn Lima de Souza" userId="S::evelyn.lima@einstein.br::d9e3d200-e308-4c82-8b80-1de3009e539c" providerId="AD" clId="Web-{974B8EF2-BF9F-D47A-BD5D-CF4A239860B7}" dt="2023-04-27T13:49:44.544" v="24"/>
        <pc:sldMkLst>
          <pc:docMk/>
          <pc:sldMk cId="3668008404" sldId="340"/>
        </pc:sldMkLst>
      </pc:sldChg>
      <pc:sldChg chg="add">
        <pc:chgData name="Evelyn Lima de Souza" userId="S::evelyn.lima@einstein.br::d9e3d200-e308-4c82-8b80-1de3009e539c" providerId="AD" clId="Web-{974B8EF2-BF9F-D47A-BD5D-CF4A239860B7}" dt="2023-04-27T13:49:44.622" v="25"/>
        <pc:sldMkLst>
          <pc:docMk/>
          <pc:sldMk cId="1038910502" sldId="341"/>
        </pc:sldMkLst>
      </pc:sldChg>
      <pc:sldChg chg="add">
        <pc:chgData name="Evelyn Lima de Souza" userId="S::evelyn.lima@einstein.br::d9e3d200-e308-4c82-8b80-1de3009e539c" providerId="AD" clId="Web-{974B8EF2-BF9F-D47A-BD5D-CF4A239860B7}" dt="2023-04-27T13:49:44.700" v="26"/>
        <pc:sldMkLst>
          <pc:docMk/>
          <pc:sldMk cId="3238571635" sldId="342"/>
        </pc:sldMkLst>
      </pc:sldChg>
    </pc:docChg>
  </pc:docChgLst>
  <pc:docChgLst>
    <pc:chgData name="Evelyn Lima de Souza" userId="d9e3d200-e308-4c82-8b80-1de3009e539c" providerId="ADAL" clId="{7F476C78-0BC0-4631-8858-E0985ADB4051}"/>
    <pc:docChg chg="custSel addSld delSld modSld">
      <pc:chgData name="Evelyn Lima de Souza" userId="d9e3d200-e308-4c82-8b80-1de3009e539c" providerId="ADAL" clId="{7F476C78-0BC0-4631-8858-E0985ADB4051}" dt="2023-04-06T14:57:08.629" v="48" actId="47"/>
      <pc:docMkLst>
        <pc:docMk/>
      </pc:docMkLst>
      <pc:sldChg chg="del">
        <pc:chgData name="Evelyn Lima de Souza" userId="d9e3d200-e308-4c82-8b80-1de3009e539c" providerId="ADAL" clId="{7F476C78-0BC0-4631-8858-E0985ADB4051}" dt="2023-04-06T14:56:02.070" v="36" actId="47"/>
        <pc:sldMkLst>
          <pc:docMk/>
          <pc:sldMk cId="2496608831" sldId="282"/>
        </pc:sldMkLst>
      </pc:sldChg>
      <pc:sldChg chg="del">
        <pc:chgData name="Evelyn Lima de Souza" userId="d9e3d200-e308-4c82-8b80-1de3009e539c" providerId="ADAL" clId="{7F476C78-0BC0-4631-8858-E0985ADB4051}" dt="2023-04-06T14:56:06.189" v="39" actId="47"/>
        <pc:sldMkLst>
          <pc:docMk/>
          <pc:sldMk cId="2306749265" sldId="283"/>
        </pc:sldMkLst>
      </pc:sldChg>
      <pc:sldChg chg="add del">
        <pc:chgData name="Evelyn Lima de Souza" userId="d9e3d200-e308-4c82-8b80-1de3009e539c" providerId="ADAL" clId="{7F476C78-0BC0-4631-8858-E0985ADB4051}" dt="2023-04-06T14:54:54.586" v="12"/>
        <pc:sldMkLst>
          <pc:docMk/>
          <pc:sldMk cId="1122651475" sldId="284"/>
        </pc:sldMkLst>
      </pc:sldChg>
      <pc:sldChg chg="del">
        <pc:chgData name="Evelyn Lima de Souza" userId="d9e3d200-e308-4c82-8b80-1de3009e539c" providerId="ADAL" clId="{7F476C78-0BC0-4631-8858-E0985ADB4051}" dt="2023-04-06T14:55:56.218" v="35" actId="47"/>
        <pc:sldMkLst>
          <pc:docMk/>
          <pc:sldMk cId="3219559065" sldId="285"/>
        </pc:sldMkLst>
      </pc:sldChg>
      <pc:sldChg chg="del">
        <pc:chgData name="Evelyn Lima de Souza" userId="d9e3d200-e308-4c82-8b80-1de3009e539c" providerId="ADAL" clId="{7F476C78-0BC0-4631-8858-E0985ADB4051}" dt="2023-04-06T14:56:03.403" v="37" actId="47"/>
        <pc:sldMkLst>
          <pc:docMk/>
          <pc:sldMk cId="1066004028" sldId="286"/>
        </pc:sldMkLst>
      </pc:sldChg>
      <pc:sldChg chg="del">
        <pc:chgData name="Evelyn Lima de Souza" userId="d9e3d200-e308-4c82-8b80-1de3009e539c" providerId="ADAL" clId="{7F476C78-0BC0-4631-8858-E0985ADB4051}" dt="2023-04-06T14:56:04.228" v="38" actId="47"/>
        <pc:sldMkLst>
          <pc:docMk/>
          <pc:sldMk cId="1433189655" sldId="287"/>
        </pc:sldMkLst>
      </pc:sldChg>
      <pc:sldChg chg="modSp mod">
        <pc:chgData name="Evelyn Lima de Souza" userId="d9e3d200-e308-4c82-8b80-1de3009e539c" providerId="ADAL" clId="{7F476C78-0BC0-4631-8858-E0985ADB4051}" dt="2023-04-06T14:53:34.106" v="2" actId="6549"/>
        <pc:sldMkLst>
          <pc:docMk/>
          <pc:sldMk cId="997897319" sldId="288"/>
        </pc:sldMkLst>
        <pc:spChg chg="mod">
          <ac:chgData name="Evelyn Lima de Souza" userId="d9e3d200-e308-4c82-8b80-1de3009e539c" providerId="ADAL" clId="{7F476C78-0BC0-4631-8858-E0985ADB4051}" dt="2023-04-06T14:53:34.106" v="2" actId="6549"/>
          <ac:spMkLst>
            <pc:docMk/>
            <pc:sldMk cId="997897319" sldId="288"/>
            <ac:spMk id="3" creationId="{5482A34F-DDE9-4AF0-A4B3-46781D951E3F}"/>
          </ac:spMkLst>
        </pc:spChg>
      </pc:sldChg>
      <pc:sldChg chg="modSp mod">
        <pc:chgData name="Evelyn Lima de Souza" userId="d9e3d200-e308-4c82-8b80-1de3009e539c" providerId="ADAL" clId="{7F476C78-0BC0-4631-8858-E0985ADB4051}" dt="2023-04-06T14:55:39.074" v="32" actId="20577"/>
        <pc:sldMkLst>
          <pc:docMk/>
          <pc:sldMk cId="3231476055" sldId="290"/>
        </pc:sldMkLst>
        <pc:spChg chg="mod">
          <ac:chgData name="Evelyn Lima de Souza" userId="d9e3d200-e308-4c82-8b80-1de3009e539c" providerId="ADAL" clId="{7F476C78-0BC0-4631-8858-E0985ADB4051}" dt="2023-04-06T14:55:39.074" v="32" actId="20577"/>
          <ac:spMkLst>
            <pc:docMk/>
            <pc:sldMk cId="3231476055" sldId="290"/>
            <ac:spMk id="2" creationId="{00000000-0000-0000-0000-000000000000}"/>
          </ac:spMkLst>
        </pc:spChg>
      </pc:sldChg>
      <pc:sldChg chg="del">
        <pc:chgData name="Evelyn Lima de Souza" userId="d9e3d200-e308-4c82-8b80-1de3009e539c" providerId="ADAL" clId="{7F476C78-0BC0-4631-8858-E0985ADB4051}" dt="2023-04-06T14:55:43.540" v="33" actId="47"/>
        <pc:sldMkLst>
          <pc:docMk/>
          <pc:sldMk cId="2154366268" sldId="291"/>
        </pc:sldMkLst>
      </pc:sldChg>
      <pc:sldChg chg="del">
        <pc:chgData name="Evelyn Lima de Souza" userId="d9e3d200-e308-4c82-8b80-1de3009e539c" providerId="ADAL" clId="{7F476C78-0BC0-4631-8858-E0985ADB4051}" dt="2023-04-06T14:56:07.315" v="40" actId="47"/>
        <pc:sldMkLst>
          <pc:docMk/>
          <pc:sldMk cId="2756712664" sldId="292"/>
        </pc:sldMkLst>
      </pc:sldChg>
      <pc:sldChg chg="addSp modSp">
        <pc:chgData name="Evelyn Lima de Souza" userId="d9e3d200-e308-4c82-8b80-1de3009e539c" providerId="ADAL" clId="{7F476C78-0BC0-4631-8858-E0985ADB4051}" dt="2023-04-06T14:53:45.973" v="3"/>
        <pc:sldMkLst>
          <pc:docMk/>
          <pc:sldMk cId="1015023287" sldId="304"/>
        </pc:sldMkLst>
        <pc:spChg chg="add mod">
          <ac:chgData name="Evelyn Lima de Souza" userId="d9e3d200-e308-4c82-8b80-1de3009e539c" providerId="ADAL" clId="{7F476C78-0BC0-4631-8858-E0985ADB4051}" dt="2023-04-06T14:53:45.973" v="3"/>
          <ac:spMkLst>
            <pc:docMk/>
            <pc:sldMk cId="1015023287" sldId="304"/>
            <ac:spMk id="4" creationId="{01B2732A-F9C0-475B-8B54-4030FB50D64D}"/>
          </ac:spMkLst>
        </pc:spChg>
      </pc:sldChg>
      <pc:sldChg chg="del">
        <pc:chgData name="Evelyn Lima de Souza" userId="d9e3d200-e308-4c82-8b80-1de3009e539c" providerId="ADAL" clId="{7F476C78-0BC0-4631-8858-E0985ADB4051}" dt="2023-04-06T14:54:01.337" v="5" actId="47"/>
        <pc:sldMkLst>
          <pc:docMk/>
          <pc:sldMk cId="3749237265" sldId="309"/>
        </pc:sldMkLst>
      </pc:sldChg>
      <pc:sldChg chg="addSp delSp modSp mod">
        <pc:chgData name="Evelyn Lima de Souza" userId="d9e3d200-e308-4c82-8b80-1de3009e539c" providerId="ADAL" clId="{7F476C78-0BC0-4631-8858-E0985ADB4051}" dt="2023-04-06T14:54:25.542" v="8"/>
        <pc:sldMkLst>
          <pc:docMk/>
          <pc:sldMk cId="3957047187" sldId="317"/>
        </pc:sldMkLst>
        <pc:spChg chg="del">
          <ac:chgData name="Evelyn Lima de Souza" userId="d9e3d200-e308-4c82-8b80-1de3009e539c" providerId="ADAL" clId="{7F476C78-0BC0-4631-8858-E0985ADB4051}" dt="2023-04-06T14:54:24.948" v="7" actId="478"/>
          <ac:spMkLst>
            <pc:docMk/>
            <pc:sldMk cId="3957047187" sldId="317"/>
            <ac:spMk id="11" creationId="{FF8BE631-F2A2-4A91-A960-AE6AFD6A4BA0}"/>
          </ac:spMkLst>
        </pc:spChg>
        <pc:spChg chg="add mod">
          <ac:chgData name="Evelyn Lima de Souza" userId="d9e3d200-e308-4c82-8b80-1de3009e539c" providerId="ADAL" clId="{7F476C78-0BC0-4631-8858-E0985ADB4051}" dt="2023-04-06T14:54:17.946" v="6"/>
          <ac:spMkLst>
            <pc:docMk/>
            <pc:sldMk cId="3957047187" sldId="317"/>
            <ac:spMk id="20" creationId="{497D3608-DF65-4CBE-B768-B33A1DE15604}"/>
          </ac:spMkLst>
        </pc:spChg>
        <pc:spChg chg="add mod">
          <ac:chgData name="Evelyn Lima de Souza" userId="d9e3d200-e308-4c82-8b80-1de3009e539c" providerId="ADAL" clId="{7F476C78-0BC0-4631-8858-E0985ADB4051}" dt="2023-04-06T14:54:25.542" v="8"/>
          <ac:spMkLst>
            <pc:docMk/>
            <pc:sldMk cId="3957047187" sldId="317"/>
            <ac:spMk id="21" creationId="{0E427A5F-0BA6-4D64-B654-B4211090FFBE}"/>
          </ac:spMkLst>
        </pc:spChg>
      </pc:sldChg>
      <pc:sldChg chg="addSp delSp modSp del mod">
        <pc:chgData name="Evelyn Lima de Souza" userId="d9e3d200-e308-4c82-8b80-1de3009e539c" providerId="ADAL" clId="{7F476C78-0BC0-4631-8858-E0985ADB4051}" dt="2023-04-06T14:54:56.986" v="13" actId="47"/>
        <pc:sldMkLst>
          <pc:docMk/>
          <pc:sldMk cId="446547259" sldId="320"/>
        </pc:sldMkLst>
        <pc:spChg chg="del">
          <ac:chgData name="Evelyn Lima de Souza" userId="d9e3d200-e308-4c82-8b80-1de3009e539c" providerId="ADAL" clId="{7F476C78-0BC0-4631-8858-E0985ADB4051}" dt="2023-04-06T14:54:46.416" v="9" actId="478"/>
          <ac:spMkLst>
            <pc:docMk/>
            <pc:sldMk cId="446547259" sldId="320"/>
            <ac:spMk id="2" creationId="{9865CFAA-3B41-4C09-824F-54536EA85A2A}"/>
          </ac:spMkLst>
        </pc:spChg>
        <pc:spChg chg="add mod">
          <ac:chgData name="Evelyn Lima de Souza" userId="d9e3d200-e308-4c82-8b80-1de3009e539c" providerId="ADAL" clId="{7F476C78-0BC0-4631-8858-E0985ADB4051}" dt="2023-04-06T14:54:46.416" v="9" actId="478"/>
          <ac:spMkLst>
            <pc:docMk/>
            <pc:sldMk cId="446547259" sldId="320"/>
            <ac:spMk id="4" creationId="{FA4E99CE-C91B-468E-875C-96AF83895933}"/>
          </ac:spMkLst>
        </pc:spChg>
      </pc:sldChg>
      <pc:sldChg chg="del">
        <pc:chgData name="Evelyn Lima de Souza" userId="d9e3d200-e308-4c82-8b80-1de3009e539c" providerId="ADAL" clId="{7F476C78-0BC0-4631-8858-E0985ADB4051}" dt="2023-04-06T14:57:08.629" v="48" actId="47"/>
        <pc:sldMkLst>
          <pc:docMk/>
          <pc:sldMk cId="3442664069" sldId="323"/>
        </pc:sldMkLst>
      </pc:sldChg>
      <pc:sldChg chg="add">
        <pc:chgData name="Evelyn Lima de Souza" userId="d9e3d200-e308-4c82-8b80-1de3009e539c" providerId="ADAL" clId="{7F476C78-0BC0-4631-8858-E0985ADB4051}" dt="2023-04-06T14:55:16.201" v="14"/>
        <pc:sldMkLst>
          <pc:docMk/>
          <pc:sldMk cId="2453030912" sldId="325"/>
        </pc:sldMkLst>
      </pc:sldChg>
      <pc:sldChg chg="add">
        <pc:chgData name="Evelyn Lima de Souza" userId="d9e3d200-e308-4c82-8b80-1de3009e539c" providerId="ADAL" clId="{7F476C78-0BC0-4631-8858-E0985ADB4051}" dt="2023-04-06T14:53:56.444" v="4"/>
        <pc:sldMkLst>
          <pc:docMk/>
          <pc:sldMk cId="3195930326" sldId="327"/>
        </pc:sldMkLst>
      </pc:sldChg>
      <pc:sldChg chg="modSp add mod">
        <pc:chgData name="Evelyn Lima de Souza" userId="d9e3d200-e308-4c82-8b80-1de3009e539c" providerId="ADAL" clId="{7F476C78-0BC0-4631-8858-E0985ADB4051}" dt="2023-04-06T14:56:20.758" v="46" actId="20577"/>
        <pc:sldMkLst>
          <pc:docMk/>
          <pc:sldMk cId="2519472372" sldId="328"/>
        </pc:sldMkLst>
        <pc:spChg chg="mod">
          <ac:chgData name="Evelyn Lima de Souza" userId="d9e3d200-e308-4c82-8b80-1de3009e539c" providerId="ADAL" clId="{7F476C78-0BC0-4631-8858-E0985ADB4051}" dt="2023-04-06T14:56:20.758" v="46" actId="20577"/>
          <ac:spMkLst>
            <pc:docMk/>
            <pc:sldMk cId="2519472372" sldId="328"/>
            <ac:spMk id="3" creationId="{B0319660-4C06-4892-935A-1BFC4205612A}"/>
          </ac:spMkLst>
        </pc:spChg>
      </pc:sldChg>
      <pc:sldChg chg="add">
        <pc:chgData name="Evelyn Lima de Souza" userId="d9e3d200-e308-4c82-8b80-1de3009e539c" providerId="ADAL" clId="{7F476C78-0BC0-4631-8858-E0985ADB4051}" dt="2023-04-06T14:55:53.948" v="34"/>
        <pc:sldMkLst>
          <pc:docMk/>
          <pc:sldMk cId="1997328525" sldId="329"/>
        </pc:sldMkLst>
      </pc:sldChg>
      <pc:sldChg chg="add">
        <pc:chgData name="Evelyn Lima de Souza" userId="d9e3d200-e308-4c82-8b80-1de3009e539c" providerId="ADAL" clId="{7F476C78-0BC0-4631-8858-E0985ADB4051}" dt="2023-04-06T14:55:53.948" v="34"/>
        <pc:sldMkLst>
          <pc:docMk/>
          <pc:sldMk cId="4276486331" sldId="330"/>
        </pc:sldMkLst>
      </pc:sldChg>
      <pc:sldChg chg="add">
        <pc:chgData name="Evelyn Lima de Souza" userId="d9e3d200-e308-4c82-8b80-1de3009e539c" providerId="ADAL" clId="{7F476C78-0BC0-4631-8858-E0985ADB4051}" dt="2023-04-06T14:57:00.577" v="47"/>
        <pc:sldMkLst>
          <pc:docMk/>
          <pc:sldMk cId="3866172636" sldId="331"/>
        </pc:sldMkLst>
      </pc:sldChg>
      <pc:sldChg chg="add">
        <pc:chgData name="Evelyn Lima de Souza" userId="d9e3d200-e308-4c82-8b80-1de3009e539c" providerId="ADAL" clId="{7F476C78-0BC0-4631-8858-E0985ADB4051}" dt="2023-04-06T14:57:00.577" v="47"/>
        <pc:sldMkLst>
          <pc:docMk/>
          <pc:sldMk cId="3788055215" sldId="3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44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021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91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40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6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70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8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02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639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1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267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CC49-8AAC-42AA-B613-EF323627394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9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405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46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834"/>
                </a:solidFill>
              </a:defRPr>
            </a:lvl1pPr>
            <a:lvl2pPr>
              <a:defRPr>
                <a:solidFill>
                  <a:srgbClr val="114834"/>
                </a:solidFill>
              </a:defRPr>
            </a:lvl2pPr>
            <a:lvl3pPr>
              <a:defRPr>
                <a:solidFill>
                  <a:srgbClr val="114834"/>
                </a:solidFill>
              </a:defRPr>
            </a:lvl3pPr>
            <a:lvl4pPr>
              <a:defRPr>
                <a:solidFill>
                  <a:srgbClr val="114834"/>
                </a:solidFill>
              </a:defRPr>
            </a:lvl4pPr>
            <a:lvl5pPr>
              <a:defRPr>
                <a:solidFill>
                  <a:srgbClr val="114834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</a:t>
            </a:r>
            <a:br>
              <a:rPr lang="pt-BR" dirty="0"/>
            </a:br>
            <a:r>
              <a:rPr lang="pt-BR" dirty="0"/>
              <a:t>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862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79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86272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345292"/>
          </a:solidFill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6272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86272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chemeClr val="bg1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Retângulo 10"/>
          <p:cNvSpPr/>
          <p:nvPr userDrawn="1"/>
        </p:nvSpPr>
        <p:spPr>
          <a:xfrm>
            <a:off x="442783" y="393924"/>
            <a:ext cx="647451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pt-BR" sz="2800" b="0" cap="none" spc="0" dirty="0">
                <a:ln w="0"/>
                <a:solidFill>
                  <a:srgbClr val="862723"/>
                </a:solidFill>
                <a:effectLst/>
                <a:latin typeface="Tisa Sans Pro" panose="020B0504020201020104" pitchFamily="34" charset="0"/>
              </a:rPr>
              <a:t>Saúde Mental na APS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3"/>
          <a:stretch/>
        </p:blipFill>
        <p:spPr>
          <a:xfrm>
            <a:off x="11074237" y="0"/>
            <a:ext cx="1117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114834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18841338/5e015d88be?share=copy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9" y="3190208"/>
            <a:ext cx="5949336" cy="866559"/>
          </a:xfrm>
        </p:spPr>
        <p:txBody>
          <a:bodyPr/>
          <a:lstStyle/>
          <a:p>
            <a:r>
              <a:rPr lang="pt-BR" dirty="0"/>
              <a:t>Material de Apoio –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82604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699467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Organização da Atenção aos Eventos Agudos no Cuidado em 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276842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0CC5520-E3B7-4443-995E-D8029FAD9303}"/>
              </a:ext>
            </a:extLst>
          </p:cNvPr>
          <p:cNvSpPr/>
          <p:nvPr/>
        </p:nvSpPr>
        <p:spPr>
          <a:xfrm>
            <a:off x="-246450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C0212814-6C1E-414D-9414-38FA9A7B7FC7}"/>
              </a:ext>
            </a:extLst>
          </p:cNvPr>
          <p:cNvSpPr>
            <a:spLocks noGrp="1"/>
          </p:cNvSpPr>
          <p:nvPr/>
        </p:nvSpPr>
        <p:spPr>
          <a:xfrm>
            <a:off x="4206875" y="3068642"/>
            <a:ext cx="6700117" cy="3100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6800" dirty="0">
                <a:solidFill>
                  <a:srgbClr val="114834"/>
                </a:solidFill>
              </a:rPr>
              <a:t>Macroprocessos de atenção aos eventos agudos (condições agudas e condições crônicas agudizadas):</a:t>
            </a:r>
          </a:p>
          <a:p>
            <a:pPr lvl="1"/>
            <a:r>
              <a:rPr lang="pt-BR" sz="6800" dirty="0">
                <a:solidFill>
                  <a:srgbClr val="114834"/>
                </a:solidFill>
              </a:rPr>
              <a:t>Acolhimento</a:t>
            </a:r>
          </a:p>
          <a:p>
            <a:pPr lvl="1"/>
            <a:r>
              <a:rPr lang="pt-BR" sz="6800" dirty="0">
                <a:solidFill>
                  <a:srgbClr val="114834"/>
                </a:solidFill>
              </a:rPr>
              <a:t>Classificação de risco</a:t>
            </a:r>
          </a:p>
          <a:p>
            <a:pPr lvl="1"/>
            <a:r>
              <a:rPr lang="pt-BR" sz="6800" dirty="0">
                <a:solidFill>
                  <a:srgbClr val="114834"/>
                </a:solidFill>
              </a:rPr>
              <a:t>Atendimento aos eventos agudos de menor gravidade (verde e azul)</a:t>
            </a:r>
          </a:p>
          <a:p>
            <a:pPr lvl="1"/>
            <a:r>
              <a:rPr lang="pt-BR" sz="6800" dirty="0">
                <a:solidFill>
                  <a:srgbClr val="114834"/>
                </a:solidFill>
              </a:rPr>
              <a:t>Primeiro atendimento das pessoas com eventos agudos de maior gravidade (amarelo, laranja e vermelho) e encaminhamento, se necessário, para serviços de urgência e emergência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704018EC-35EE-46EA-A350-4A635DD667A2}"/>
              </a:ext>
            </a:extLst>
          </p:cNvPr>
          <p:cNvGrpSpPr>
            <a:grpSpLocks/>
          </p:cNvGrpSpPr>
          <p:nvPr/>
        </p:nvGrpSpPr>
        <p:grpSpPr bwMode="auto">
          <a:xfrm>
            <a:off x="327654" y="1743078"/>
            <a:ext cx="8932008" cy="900114"/>
            <a:chOff x="6980032" y="489513"/>
            <a:chExt cx="7460169" cy="900001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96993EB-932A-49F2-82E9-CB4282C8EF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007" y="489514"/>
              <a:ext cx="7128194" cy="900000"/>
            </a:xfrm>
            <a:prstGeom prst="rect">
              <a:avLst/>
            </a:prstGeom>
            <a:solidFill>
              <a:srgbClr val="F2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pt-BR" sz="26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Macroprocessos de Atenção aos Eventos Agudos</a:t>
              </a:r>
            </a:p>
            <a:p>
              <a:pPr defTabSz="914400"/>
              <a:endParaRPr lang="pt-BR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5B2BD717-4E30-44C3-A914-57A77F60FBE9}"/>
                </a:ext>
              </a:extLst>
            </p:cNvPr>
            <p:cNvSpPr/>
            <p:nvPr/>
          </p:nvSpPr>
          <p:spPr bwMode="auto">
            <a:xfrm>
              <a:off x="6980032" y="489513"/>
              <a:ext cx="359806" cy="900000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800" b="1" kern="0" dirty="0">
                  <a:solidFill>
                    <a:schemeClr val="bg1"/>
                  </a:solidFill>
                  <a:latin typeface="Calibri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68FEA2DA-0F31-40F5-B478-2777917C6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27" y="4426800"/>
            <a:ext cx="241211" cy="1591468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011586B-2B87-4E26-BCF7-136838E2F1CC}"/>
              </a:ext>
            </a:extLst>
          </p:cNvPr>
          <p:cNvGrpSpPr/>
          <p:nvPr/>
        </p:nvGrpSpPr>
        <p:grpSpPr>
          <a:xfrm>
            <a:off x="1285008" y="3427823"/>
            <a:ext cx="2956560" cy="2590800"/>
            <a:chOff x="0" y="0"/>
            <a:chExt cx="2956560" cy="2591155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84BAF5CA-F660-45F1-9E58-172C423A2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956560" cy="259080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100E3C5B-B6CE-4240-BB77-2C3FA9949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802" y="1484985"/>
              <a:ext cx="642620" cy="110617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ADDDAB27-69B7-4275-ADCF-B5EF266F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735" y="1258214"/>
              <a:ext cx="600075" cy="57912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E2793108-EAE4-451B-9B9D-CE9453606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30" y="1258214"/>
              <a:ext cx="600075" cy="579120"/>
            </a:xfrm>
            <a:prstGeom prst="rect">
              <a:avLst/>
            </a:prstGeom>
          </p:spPr>
        </p:pic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3D5901-77BF-461C-9FDE-05BA1C1CEF63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2651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Eventos Agudos em Saúde Mental na APS 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CC5520-E3B7-4443-995E-D8029FAD930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FEAC3D84-5EAB-41D1-BC74-32BA5DB1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17475" cy="41990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400"/>
              </a:spcBef>
            </a:pPr>
            <a:r>
              <a:rPr lang="pt-BR" dirty="0">
                <a:latin typeface="Calibri"/>
                <a:cs typeface="Calibri"/>
              </a:rPr>
              <a:t>Três grandes grupos de Eventos Agudos em Saúde Mental:</a:t>
            </a:r>
            <a:endParaRPr lang="en-US" dirty="0">
              <a:cs typeface="Calibri"/>
            </a:endParaRPr>
          </a:p>
          <a:p>
            <a:pPr marL="914400" lvl="1" indent="-457200">
              <a:buAutoNum type="arabicPeriod"/>
            </a:pPr>
            <a:r>
              <a:rPr lang="pt-BR" dirty="0">
                <a:latin typeface="Calibri"/>
                <a:cs typeface="Calibri"/>
              </a:rPr>
              <a:t>Pessoas que enfrentam </a:t>
            </a:r>
            <a:r>
              <a:rPr lang="pt-BR" b="1" dirty="0">
                <a:latin typeface="Calibri"/>
                <a:cs typeface="Calibri"/>
              </a:rPr>
              <a:t>situações agudas de estresse intenso e de luto</a:t>
            </a:r>
            <a:r>
              <a:rPr lang="pt-BR" dirty="0">
                <a:latin typeface="Calibri"/>
                <a:cs typeface="Calibri"/>
              </a:rPr>
              <a:t> que se manifestam com queixas físicas, como tremores, dores, falta de ar e tontura</a:t>
            </a:r>
          </a:p>
          <a:p>
            <a:pPr marL="914400" lvl="1" indent="-457200">
              <a:buAutoNum type="arabicPeriod"/>
            </a:pPr>
            <a:endParaRPr lang="pt-BR" dirty="0">
              <a:latin typeface="Calibri"/>
              <a:cs typeface="Calibri"/>
            </a:endParaRPr>
          </a:p>
          <a:p>
            <a:pPr marL="914400" lvl="1" indent="-457200">
              <a:buAutoNum type="arabicPeriod"/>
            </a:pPr>
            <a:r>
              <a:rPr lang="pt-BR" dirty="0">
                <a:latin typeface="Calibri"/>
                <a:cs typeface="Calibri"/>
              </a:rPr>
              <a:t>Pessoas já </a:t>
            </a:r>
            <a:r>
              <a:rPr lang="pt-BR" b="1" dirty="0">
                <a:latin typeface="Calibri"/>
                <a:cs typeface="Calibri"/>
              </a:rPr>
              <a:t>em tratamento para transtornos mentais que descompensam seus quadros</a:t>
            </a:r>
            <a:r>
              <a:rPr lang="pt-BR" dirty="0">
                <a:latin typeface="Calibri"/>
                <a:cs typeface="Calibri"/>
              </a:rPr>
              <a:t>, por interrupção da medicação e por estarem atravessando situações graves, em contextos familiares e sociais de vulnerabilidade</a:t>
            </a:r>
          </a:p>
          <a:p>
            <a:pPr marL="914400" lvl="1" indent="-457200">
              <a:buAutoNum type="arabicPeriod"/>
            </a:pPr>
            <a:endParaRPr lang="pt-BR" dirty="0">
              <a:cs typeface="Calibri"/>
            </a:endParaRPr>
          </a:p>
          <a:p>
            <a:pPr marL="914400" lvl="1" indent="-457200">
              <a:buAutoNum type="arabicPeriod"/>
            </a:pPr>
            <a:r>
              <a:rPr lang="pt-BR" dirty="0">
                <a:latin typeface="Calibri"/>
                <a:cs typeface="Calibri"/>
              </a:rPr>
              <a:t>Pessoas, em que, muitas vezes representam uma </a:t>
            </a:r>
            <a:r>
              <a:rPr lang="pt-BR" b="1" dirty="0">
                <a:latin typeface="Calibri"/>
                <a:cs typeface="Calibri"/>
              </a:rPr>
              <a:t>demanda oculta que pode não chegar a unidade, mas que costuma ser a mais grave de todas</a:t>
            </a:r>
            <a:r>
              <a:rPr lang="pt-BR" dirty="0">
                <a:latin typeface="Calibri"/>
                <a:cs typeface="Calibri"/>
              </a:rPr>
              <a:t>, envolvendo primeiro surto psicótico, uso de substâncias, violências e até mesmo cárcere privado</a:t>
            </a:r>
          </a:p>
          <a:p>
            <a:pPr>
              <a:spcBef>
                <a:spcPts val="2400"/>
              </a:spcBef>
            </a:pPr>
            <a:endParaRPr lang="pt-BR" dirty="0">
              <a:cs typeface="Calibri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42CABF-93F2-42C2-B794-EABC15C75AFD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303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Acolhimento com avaliação dos riscos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CC5520-E3B7-4443-995E-D8029FAD930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42CABF-93F2-42C2-B794-EABC15C75AFD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4DB754-12F2-4F86-850D-853CD0019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1" r="15133" b="12586"/>
          <a:stretch/>
        </p:blipFill>
        <p:spPr>
          <a:xfrm>
            <a:off x="940258" y="1918133"/>
            <a:ext cx="5866229" cy="43462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B47B7DB-1C91-45AE-9FB3-C30E37821084}"/>
              </a:ext>
            </a:extLst>
          </p:cNvPr>
          <p:cNvSpPr txBox="1"/>
          <p:nvPr/>
        </p:nvSpPr>
        <p:spPr>
          <a:xfrm>
            <a:off x="6806487" y="3608493"/>
            <a:ext cx="42225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Fluxograma para atendimento com classificação de risco/vulnerabilidade dos usuários com sofrimento mental agudo</a:t>
            </a:r>
          </a:p>
          <a:p>
            <a:endParaRPr lang="pt-BR" dirty="0"/>
          </a:p>
          <a:p>
            <a:r>
              <a:rPr lang="pt-BR" dirty="0"/>
              <a:t>Fonte: Nota Técnica de Saúde Mental, 2021</a:t>
            </a:r>
          </a:p>
        </p:txBody>
      </p:sp>
    </p:spTree>
    <p:extLst>
      <p:ext uri="{BB962C8B-B14F-4D97-AF65-F5344CB8AC3E}">
        <p14:creationId xmlns:p14="http://schemas.microsoft.com/office/powerpoint/2010/main" val="138055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Acolhimento com avaliação dos riscos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CC5520-E3B7-4443-995E-D8029FAD930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42CABF-93F2-42C2-B794-EABC15C75AFD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B47B7DB-1C91-45AE-9FB3-C30E37821084}"/>
              </a:ext>
            </a:extLst>
          </p:cNvPr>
          <p:cNvSpPr txBox="1"/>
          <p:nvPr/>
        </p:nvSpPr>
        <p:spPr>
          <a:xfrm>
            <a:off x="6358598" y="3288489"/>
            <a:ext cx="42225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Fluxograma para atendimento com classificação de risco/vulnerabilidade dos usuários com transtornos agudos relacionados ao uso de álcool</a:t>
            </a:r>
          </a:p>
          <a:p>
            <a:endParaRPr lang="pt-BR" dirty="0"/>
          </a:p>
          <a:p>
            <a:r>
              <a:rPr lang="pt-BR" dirty="0"/>
              <a:t>Fonte: Nota Técnica de Saúde Mental, 2021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8AA8E8-31FB-4010-89ED-07D301538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78" y="1962926"/>
            <a:ext cx="5548020" cy="41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64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Eventos Agudos em Saúde Mental na APS 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CC5520-E3B7-4443-995E-D8029FAD930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FEAC3D84-5EAB-41D1-BC74-32BA5DB1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5" y="5062673"/>
            <a:ext cx="8061130" cy="10550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pt-BR" dirty="0">
                <a:latin typeface="Calibri"/>
                <a:cs typeface="Calibri"/>
              </a:rPr>
              <a:t>Podcast Saúde Mental e Prosa: Eventos Agudos em Saúde Mental, com Karina Gadelha e Professora Doutora Sandra Fortes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C42CABF-93F2-42C2-B794-EABC15C75AFD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  <p:pic>
        <p:nvPicPr>
          <p:cNvPr id="8" name="Imagem 8" descr="Código QR&#10;&#10;Descrição gerada automaticamente">
            <a:extLst>
              <a:ext uri="{FF2B5EF4-FFF2-40B4-BE49-F238E27FC236}">
                <a16:creationId xmlns:a16="http://schemas.microsoft.com/office/drawing/2014/main" id="{6943B002-5B58-A873-1F00-FA95D62F4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1" t="13084" r="37291" b="34112"/>
          <a:stretch/>
        </p:blipFill>
        <p:spPr>
          <a:xfrm>
            <a:off x="4163683" y="2113921"/>
            <a:ext cx="2780711" cy="271006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DDBD33F-9476-9422-586B-4323DB7390C9}"/>
              </a:ext>
            </a:extLst>
          </p:cNvPr>
          <p:cNvSpPr txBox="1"/>
          <p:nvPr/>
        </p:nvSpPr>
        <p:spPr>
          <a:xfrm>
            <a:off x="1618891" y="5773947"/>
            <a:ext cx="60212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563C1"/>
                </a:solidFill>
                <a:cs typeface="Calibri"/>
                <a:hlinkClick r:id="rId3"/>
              </a:rPr>
              <a:t>https://vimeo.com/818841338/5e015d88be?share=copy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Atenção aos Eventos Agudos no Cuidado em Saúde Mental na APS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17475" cy="419906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pt-BR" dirty="0"/>
              <a:t>Quais as demandas mais frequentes de eventos agudos em saúde mental no território?</a:t>
            </a:r>
          </a:p>
          <a:p>
            <a:pPr>
              <a:spcBef>
                <a:spcPts val="2400"/>
              </a:spcBef>
            </a:pPr>
            <a:r>
              <a:rPr lang="pt-BR" dirty="0"/>
              <a:t>Como está a organização das unidades APS para o atendimento dos eventos agudos (profissionais, capacitação, estrutura física, equipamentos e insumos)?</a:t>
            </a:r>
          </a:p>
          <a:p>
            <a:pPr>
              <a:spcBef>
                <a:spcPts val="2400"/>
              </a:spcBef>
            </a:pPr>
            <a:r>
              <a:rPr lang="pt-BR" dirty="0"/>
              <a:t>Existem fluxos e protocolos padronizados de acolhimento com classificação de risco em saúde mental?</a:t>
            </a:r>
          </a:p>
          <a:p>
            <a:pPr>
              <a:spcBef>
                <a:spcPts val="2400"/>
              </a:spcBef>
            </a:pPr>
            <a:r>
              <a:rPr lang="pt-BR" dirty="0"/>
              <a:t>Existem fluxos e protocolos padronizados de atendimento e encaminhamento a outros pontos da RAPS?</a:t>
            </a:r>
          </a:p>
          <a:p>
            <a:pPr>
              <a:spcBef>
                <a:spcPts val="2400"/>
              </a:spcBef>
            </a:pPr>
            <a:r>
              <a:rPr lang="pt-BR" dirty="0"/>
              <a:t>São discutidas estratégias de prevenção e </a:t>
            </a:r>
            <a:r>
              <a:rPr lang="pt-BR" dirty="0" err="1"/>
              <a:t>pósvenção</a:t>
            </a:r>
            <a:r>
              <a:rPr lang="pt-BR" dirty="0"/>
              <a:t> dos eventos agudos em saúde mental na APS?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566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8" y="3190208"/>
            <a:ext cx="6058613" cy="866559"/>
          </a:xfrm>
        </p:spPr>
        <p:txBody>
          <a:bodyPr>
            <a:normAutofit/>
          </a:bodyPr>
          <a:lstStyle/>
          <a:p>
            <a:r>
              <a:rPr lang="pt-BR" dirty="0"/>
              <a:t>Material de Apoio – Parte III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891341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699467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Escalonamento do Cuidado em Saúde Mental</a:t>
            </a:r>
            <a:endParaRPr lang="pt-BR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00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</a:t>
            </a:r>
          </a:p>
        </p:txBody>
      </p:sp>
    </p:spTree>
    <p:extLst>
      <p:ext uri="{BB962C8B-B14F-4D97-AF65-F5344CB8AC3E}">
        <p14:creationId xmlns:p14="http://schemas.microsoft.com/office/powerpoint/2010/main" val="132872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Escalonamento do Cuidado em Saúde Mental</a:t>
            </a:r>
            <a:endParaRPr lang="pt-BR" dirty="0">
              <a:ea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41989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pt-BR" dirty="0">
              <a:ea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AB618B8-5124-4D04-B981-CD68FFA68FD6}"/>
              </a:ext>
            </a:extLst>
          </p:cNvPr>
          <p:cNvSpPr txBox="1">
            <a:spLocks/>
          </p:cNvSpPr>
          <p:nvPr/>
        </p:nvSpPr>
        <p:spPr>
          <a:xfrm>
            <a:off x="442782" y="2441013"/>
            <a:ext cx="10417475" cy="4199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pt-BR" dirty="0">
                <a:latin typeface="Calibri"/>
                <a:cs typeface="Calibri"/>
              </a:rPr>
              <a:t>Durante a avaliação das pessoas usuárias, apoiados pelo MI-</a:t>
            </a:r>
            <a:r>
              <a:rPr lang="pt-BR" dirty="0" err="1">
                <a:latin typeface="Calibri"/>
                <a:cs typeface="Calibri"/>
              </a:rPr>
              <a:t>mhGAP</a:t>
            </a:r>
            <a:r>
              <a:rPr lang="pt-BR" dirty="0">
                <a:latin typeface="Calibri"/>
                <a:cs typeface="Calibri"/>
              </a:rPr>
              <a:t> e pelo apoio matricial, os profissionais podem identificar diversos elementos que irão compor a decisão do nível de atenção que o cuidado pode ser escalonado:</a:t>
            </a:r>
            <a:endParaRPr lang="pt-BR" dirty="0">
              <a:cs typeface="Calibri" panose="020F0502020204030204" pitchFamily="34" charset="0"/>
            </a:endParaRPr>
          </a:p>
          <a:p>
            <a:pPr lvl="1">
              <a:spcBef>
                <a:spcPts val="2400"/>
              </a:spcBef>
            </a:pPr>
            <a:r>
              <a:rPr lang="pt-BR" dirty="0">
                <a:latin typeface="Calibri"/>
                <a:cs typeface="Calibri"/>
              </a:rPr>
              <a:t>a exposição a fatores de risco para adoecimento psíquico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a severidade da condição de saúde mental instalada</a:t>
            </a:r>
          </a:p>
          <a:p>
            <a:pPr lvl="1">
              <a:spcBef>
                <a:spcPts val="2400"/>
              </a:spcBef>
            </a:pPr>
            <a:r>
              <a:rPr lang="pt-BR" dirty="0">
                <a:latin typeface="Calibri"/>
                <a:cs typeface="Calibri"/>
              </a:rPr>
              <a:t>o quanto de apoio as pessoas usuárias necessitam para o autocuidado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o suporte que recebem de sua rede de apoio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o contexto familiar que estão inseridos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25A3D6E-9354-4D8E-B8BC-0319B2576401}"/>
              </a:ext>
            </a:extLst>
          </p:cNvPr>
          <p:cNvSpPr/>
          <p:nvPr/>
        </p:nvSpPr>
        <p:spPr>
          <a:xfrm>
            <a:off x="8539089" y="5781512"/>
            <a:ext cx="2228994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95C4088-A41E-42D8-8B99-2654E6070DC9}"/>
              </a:ext>
            </a:extLst>
          </p:cNvPr>
          <p:cNvSpPr/>
          <p:nvPr/>
        </p:nvSpPr>
        <p:spPr>
          <a:xfrm>
            <a:off x="8834511" y="5377252"/>
            <a:ext cx="1660494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89C49AB-0717-4050-B207-8B74369F001B}"/>
              </a:ext>
            </a:extLst>
          </p:cNvPr>
          <p:cNvSpPr/>
          <p:nvPr/>
        </p:nvSpPr>
        <p:spPr>
          <a:xfrm>
            <a:off x="8989255" y="4955222"/>
            <a:ext cx="1322363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40F3F32-7678-4F2B-9D46-75DF67A412EA}"/>
              </a:ext>
            </a:extLst>
          </p:cNvPr>
          <p:cNvSpPr/>
          <p:nvPr/>
        </p:nvSpPr>
        <p:spPr>
          <a:xfrm>
            <a:off x="9200271" y="4536454"/>
            <a:ext cx="858129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93792E4-1BD3-4293-A5DC-565A8E4322CC}"/>
              </a:ext>
            </a:extLst>
          </p:cNvPr>
          <p:cNvSpPr/>
          <p:nvPr/>
        </p:nvSpPr>
        <p:spPr>
          <a:xfrm>
            <a:off x="9369083" y="4114424"/>
            <a:ext cx="534572" cy="393896"/>
          </a:xfrm>
          <a:prstGeom prst="roundRect">
            <a:avLst/>
          </a:prstGeom>
          <a:solidFill>
            <a:srgbClr val="C55748"/>
          </a:solidFill>
          <a:ln>
            <a:solidFill>
              <a:srgbClr val="862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90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Calibri"/>
                <a:cs typeface="Calibri"/>
              </a:rPr>
              <a:t>Escala de Avaliação da Necessidade de Cuidado em Saúde Mental (Escala </a:t>
            </a:r>
            <a:r>
              <a:rPr lang="pt-BR" dirty="0" err="1">
                <a:latin typeface="Calibri"/>
                <a:ea typeface="Calibri"/>
                <a:cs typeface="Calibri"/>
              </a:rPr>
              <a:t>CuidaSM</a:t>
            </a:r>
            <a:r>
              <a:rPr lang="pt-BR" dirty="0">
                <a:latin typeface="Calibri"/>
                <a:ea typeface="Calibri"/>
                <a:cs typeface="Calibri"/>
              </a:rPr>
              <a:t>)</a:t>
            </a:r>
            <a:endParaRPr lang="pt-BR" dirty="0">
              <a:ea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41989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endParaRPr lang="pt-BR" dirty="0">
              <a:ea typeface="Calibri"/>
              <a:cs typeface="Calibri"/>
            </a:endParaRPr>
          </a:p>
          <a:p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4DDD380-4CFE-4878-AE77-F0A6191644D2}"/>
              </a:ext>
            </a:extLst>
          </p:cNvPr>
          <p:cNvSpPr txBox="1">
            <a:spLocks/>
          </p:cNvSpPr>
          <p:nvPr/>
        </p:nvSpPr>
        <p:spPr>
          <a:xfrm>
            <a:off x="442782" y="2441013"/>
            <a:ext cx="10417475" cy="41990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114834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pt-BR" dirty="0"/>
              <a:t>Tecnologia de gestão do cuidado que pode somar elementos objetivos para as decisões que envolvem o escalonamento do cuidado em saúde mental</a:t>
            </a:r>
          </a:p>
          <a:p>
            <a:pPr>
              <a:spcBef>
                <a:spcPts val="2400"/>
              </a:spcBef>
            </a:pPr>
            <a:r>
              <a:rPr lang="pt-BR" dirty="0"/>
              <a:t>Objetivos da utilização da Escala </a:t>
            </a:r>
            <a:r>
              <a:rPr lang="pt-BR" dirty="0" err="1"/>
              <a:t>CuidaSM</a:t>
            </a:r>
            <a:r>
              <a:rPr lang="pt-BR" dirty="0"/>
              <a:t>: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Subsidiar o processo de escalonamento do cuidado com dados objetivos sobre a necessidade de cuidado em saúde mental</a:t>
            </a:r>
          </a:p>
          <a:p>
            <a:pPr lvl="1">
              <a:spcBef>
                <a:spcPts val="2400"/>
              </a:spcBef>
            </a:pPr>
            <a:r>
              <a:rPr lang="pt-BR" dirty="0"/>
              <a:t>Padronizar a avaliação das necessidades de cuidado em saúde mental, buscando uma comunicação efetiva entre diferentes pontos de atenção da rede, que auxilie na tomada de decisão conjunta, e favoreça o cuidado colaborativo</a:t>
            </a:r>
          </a:p>
          <a:p>
            <a:pPr lvl="1">
              <a:spcBef>
                <a:spcPts val="2400"/>
              </a:spcBef>
            </a:pPr>
            <a:r>
              <a:rPr lang="pt-BR" dirty="0">
                <a:latin typeface="Calibri"/>
                <a:cs typeface="Calibri"/>
              </a:rPr>
              <a:t>Apoiar a decisão quanto a terapia certa, no momento certo, para a pessoa usuária certa</a:t>
            </a:r>
            <a:endParaRPr lang="pt-BR" dirty="0">
              <a:cs typeface="Calibri"/>
            </a:endParaRPr>
          </a:p>
          <a:p>
            <a:pPr lvl="1">
              <a:spcBef>
                <a:spcPts val="2400"/>
              </a:spcBef>
            </a:pPr>
            <a:r>
              <a:rPr lang="pt-BR" dirty="0"/>
              <a:t>Favorecer a utilização mais racional dos recursos técnicos e humanos, auxiliando na programação do cuidado</a:t>
            </a:r>
          </a:p>
        </p:txBody>
      </p:sp>
    </p:spTree>
    <p:extLst>
      <p:ext uri="{BB962C8B-B14F-4D97-AF65-F5344CB8AC3E}">
        <p14:creationId xmlns:p14="http://schemas.microsoft.com/office/powerpoint/2010/main" val="300332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8" y="3190208"/>
            <a:ext cx="6058613" cy="866559"/>
          </a:xfrm>
        </p:spPr>
        <p:txBody>
          <a:bodyPr>
            <a:normAutofit/>
          </a:bodyPr>
          <a:lstStyle/>
          <a:p>
            <a:r>
              <a:rPr lang="pt-BR" dirty="0"/>
              <a:t>Material de Apoio – Parte IV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1103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699467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Instrumento para avaliação das práticas de qualidade e segurança do paciente</a:t>
            </a:r>
          </a:p>
        </p:txBody>
      </p:sp>
    </p:spTree>
    <p:extLst>
      <p:ext uri="{BB962C8B-B14F-4D97-AF65-F5344CB8AC3E}">
        <p14:creationId xmlns:p14="http://schemas.microsoft.com/office/powerpoint/2010/main" val="3231476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Objetivos do Instrumento para avaliação das práticas de qualidade e segurança do paciente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34364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Identificar fragilidades nos serviços de APS </a:t>
            </a:r>
          </a:p>
          <a:p>
            <a:pPr marL="0" indent="0" algn="just">
              <a:buNone/>
            </a:pP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Contribuir para as ações do Núcleo Municipal de Segurança do Paciente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63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>Pontos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343647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O instrumento deverá ser aplicado pela gestão municipal, preferencialmente por representantes do Núcleo Municipal de Segurança do Paciente </a:t>
            </a:r>
          </a:p>
          <a:p>
            <a:pPr algn="just"/>
            <a:r>
              <a:rPr lang="pt-BR" dirty="0">
                <a:latin typeface="Calibri"/>
                <a:cs typeface="Calibri"/>
              </a:rPr>
              <a:t>O resultado encontrado, servirá para o aprimoramento dos serviços de saúde, no fortalecimento das práticas de qualidade e segurança do paciente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213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699467" cy="866559"/>
          </a:xfrm>
        </p:spPr>
        <p:txBody>
          <a:bodyPr>
            <a:normAutofit/>
          </a:bodyPr>
          <a:lstStyle/>
          <a:p>
            <a:r>
              <a:rPr lang="pt-BR" dirty="0"/>
              <a:t>Time de Segurança</a:t>
            </a:r>
          </a:p>
        </p:txBody>
      </p:sp>
    </p:spTree>
    <p:extLst>
      <p:ext uri="{BB962C8B-B14F-4D97-AF65-F5344CB8AC3E}">
        <p14:creationId xmlns:p14="http://schemas.microsoft.com/office/powerpoint/2010/main" val="1744590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Objetivo do Time de Segurança 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41989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Promover ações para a promoção da segurança do paciente e a melhoria da qualidade no serviço de saúde, adotando os seguintes princípios e diretrizes:</a:t>
            </a:r>
          </a:p>
          <a:p>
            <a:pPr algn="just"/>
            <a:endParaRPr lang="pt-BR" dirty="0"/>
          </a:p>
          <a:p>
            <a:pPr lvl="1" algn="just"/>
            <a:r>
              <a:rPr lang="pt-BR" dirty="0"/>
              <a:t>A melhoria contínua dos processos de cuidado e do uso de tecnologias da saúde</a:t>
            </a:r>
          </a:p>
          <a:p>
            <a:pPr lvl="1" algn="just"/>
            <a:r>
              <a:rPr lang="pt-BR" dirty="0"/>
              <a:t>A disseminação sistemática da cultura de segurança</a:t>
            </a:r>
          </a:p>
          <a:p>
            <a:pPr lvl="1" algn="just"/>
            <a:r>
              <a:rPr lang="pt-BR" dirty="0"/>
              <a:t>A articulação e a integração dos processos de gestão de risco</a:t>
            </a:r>
          </a:p>
          <a:p>
            <a:pPr lvl="1" algn="just"/>
            <a:r>
              <a:rPr lang="pt-BR" dirty="0"/>
              <a:t>A garantia das boas práticas de funcionamento do serviço de saúde</a:t>
            </a:r>
          </a:p>
          <a:p>
            <a:pPr lvl="1" algn="just"/>
            <a:r>
              <a:rPr lang="pt-BR" dirty="0">
                <a:latin typeface="Calibri"/>
                <a:cs typeface="Calibri"/>
              </a:rPr>
              <a:t>A integração e comunicação com os Núcleos de Segurança do Paciente nos contextos estadual e municipal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571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do Time de Segurança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/>
              <a:t>Executar as </a:t>
            </a:r>
            <a:r>
              <a:rPr lang="pt-BR" dirty="0"/>
              <a:t>ações do Plano Municipal ou Local de Segurança do Paciente; 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Monitorar as ações do Plano Municipal ou Local de Segurança do Paciente; 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Apoiar a capacitação e atualização dos profissionais da unidade para a qualidade e segurança do paciente;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Apoiar a equipe no processo de notificação de incidentes; </a:t>
            </a:r>
          </a:p>
        </p:txBody>
      </p:sp>
    </p:spTree>
    <p:extLst>
      <p:ext uri="{BB962C8B-B14F-4D97-AF65-F5344CB8AC3E}">
        <p14:creationId xmlns:p14="http://schemas.microsoft.com/office/powerpoint/2010/main" val="1038910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do Time de Segurança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Apoiar as lideranças da unidade na investigação e análise dos incidentes; </a:t>
            </a:r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Notificar ao Núcleo Municipal, na ocorrência de eventos adversos graves e catastróficos;</a:t>
            </a:r>
          </a:p>
          <a:p>
            <a:pPr marL="0" lvl="0" indent="0" algn="just">
              <a:buNone/>
            </a:pPr>
            <a:r>
              <a:rPr lang="pt-BR" dirty="0"/>
              <a:t>  </a:t>
            </a:r>
          </a:p>
          <a:p>
            <a:pPr lvl="0" algn="just"/>
            <a:r>
              <a:rPr lang="pt-BR" dirty="0"/>
              <a:t>Apoiar o Núcleo Municipal na investigação e análise dos eventos adversos graves e catastróficos e monitorar a elaboração do plano de ação para a prevenção de novos eventos. </a:t>
            </a:r>
          </a:p>
        </p:txBody>
      </p:sp>
    </p:spTree>
    <p:extLst>
      <p:ext uri="{BB962C8B-B14F-4D97-AF65-F5344CB8AC3E}">
        <p14:creationId xmlns:p14="http://schemas.microsoft.com/office/powerpoint/2010/main" val="3668008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3000" dirty="0"/>
          </a:p>
          <a:p>
            <a:pPr marL="0" indent="0" algn="ctr">
              <a:buNone/>
            </a:pPr>
            <a:endParaRPr lang="pt-BR" sz="3000" dirty="0"/>
          </a:p>
          <a:p>
            <a:pPr marL="0" indent="0" algn="ctr">
              <a:buNone/>
            </a:pPr>
            <a:r>
              <a:rPr lang="pt-BR" sz="3000" dirty="0"/>
              <a:t>A temática central da Etapa 4 é</a:t>
            </a:r>
          </a:p>
          <a:p>
            <a:pPr marL="0" indent="0" algn="ctr">
              <a:buNone/>
            </a:pPr>
            <a:r>
              <a:rPr lang="pt-BR" sz="3000" b="1" dirty="0"/>
              <a:t>Gestão do Cuidado em Saúde Mental</a:t>
            </a:r>
          </a:p>
          <a:p>
            <a:pPr marL="0" indent="0" algn="ctr">
              <a:buNone/>
            </a:pPr>
            <a:endParaRPr lang="pt-BR" sz="3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9140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758248" y="3190208"/>
            <a:ext cx="6058613" cy="866559"/>
          </a:xfrm>
        </p:spPr>
        <p:txBody>
          <a:bodyPr>
            <a:normAutofit/>
          </a:bodyPr>
          <a:lstStyle/>
          <a:p>
            <a:r>
              <a:rPr lang="pt-BR" dirty="0"/>
              <a:t>Material de Apoio – Parte V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593189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1813" y="4198651"/>
            <a:ext cx="7699467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Programação e Agenda para o Cuidado em Saúde Mental na APS</a:t>
            </a:r>
          </a:p>
        </p:txBody>
      </p:sp>
    </p:spTree>
    <p:extLst>
      <p:ext uri="{BB962C8B-B14F-4D97-AF65-F5344CB8AC3E}">
        <p14:creationId xmlns:p14="http://schemas.microsoft.com/office/powerpoint/2010/main" val="4005688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Diretriz Clínica da linha de cuidado Saúde Mental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306076"/>
            <a:ext cx="10417476" cy="33632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Existe Diretriz Clínica ou Nota Técnica padronizada para a linha de cuidado Saúde Mental dos Municípios?</a:t>
            </a:r>
          </a:p>
          <a:p>
            <a:pPr lvl="0" algn="just"/>
            <a:r>
              <a:rPr lang="pt-BR" dirty="0"/>
              <a:t>Está atualizada?</a:t>
            </a:r>
          </a:p>
          <a:p>
            <a:pPr lvl="0" algn="just"/>
            <a:r>
              <a:rPr lang="pt-BR" dirty="0"/>
              <a:t>Ela contempla todos os pontos de atenção da RAPS?</a:t>
            </a:r>
          </a:p>
          <a:p>
            <a:pPr lvl="0" algn="just"/>
            <a:r>
              <a:rPr lang="pt-BR" dirty="0"/>
              <a:t>Existem parâmetros de referência para o atendimento de usuários com condições de saúde mental na APS? Quais são eles?</a:t>
            </a:r>
          </a:p>
          <a:p>
            <a:pPr marL="457200" lvl="1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6087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Programação e Agenda para o Cuidado em Saúde Mental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09127"/>
            <a:ext cx="10417476" cy="4530823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pt-BR" dirty="0"/>
              <a:t>Analise a organização das unidades APS, considerando: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Mapeamento da população com necessidade de cuidado em saúde mental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Carteira de serviços e horário de funcionamento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Recursos humanos (dimensionamento profissional para os atendimentos, carga horária)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Estrutura e ambiência (incluindo atendimentos dos eventos agudos e condições crônicas)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Oferta de intervenções psicossociais baseadas no perfil do território</a:t>
            </a:r>
          </a:p>
          <a:p>
            <a:pPr lvl="1" algn="just">
              <a:lnSpc>
                <a:spcPct val="100000"/>
              </a:lnSpc>
            </a:pPr>
            <a:r>
              <a:rPr lang="pt-BR" dirty="0"/>
              <a:t>Apoio diagnóstico e terapêutico disponível (no nível municipal, regional e estadual) com base na diretriz clínica da linha de cuidado</a:t>
            </a:r>
          </a:p>
          <a:p>
            <a:pPr lvl="1" algn="just"/>
            <a:r>
              <a:rPr lang="pt-BR" dirty="0"/>
              <a:t>Existência de fluxos de atendimento padronizados, programação assistencial, modelo de agenda e outras ferramentas de gestão da clínica</a:t>
            </a:r>
          </a:p>
          <a:p>
            <a:pPr lvl="1" algn="just"/>
            <a:r>
              <a:rPr lang="pt-BR" dirty="0"/>
              <a:t>Atenção às demandas administrativas (renovação de receitas, atestados, solicitação de exames e medicamentos) no cuidado em saúde mental na APS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6172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Programação e Agenda para o Cuidado em Saúde Mental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09127"/>
            <a:ext cx="10417476" cy="4530823"/>
          </a:xfrm>
        </p:spPr>
        <p:txBody>
          <a:bodyPr>
            <a:noAutofit/>
          </a:bodyPr>
          <a:lstStyle/>
          <a:p>
            <a:pPr lvl="0" algn="just"/>
            <a:r>
              <a:rPr lang="pt-BR" dirty="0"/>
              <a:t>Sobre a organização do </a:t>
            </a:r>
            <a:r>
              <a:rPr lang="pt-BR" dirty="0" err="1"/>
              <a:t>matriciamento</a:t>
            </a:r>
            <a:r>
              <a:rPr lang="pt-BR" dirty="0"/>
              <a:t> em saúde mental, identifique:</a:t>
            </a:r>
          </a:p>
          <a:p>
            <a:pPr lvl="0" algn="just"/>
            <a:endParaRPr lang="pt-BR" dirty="0"/>
          </a:p>
          <a:p>
            <a:pPr lvl="1" algn="just"/>
            <a:r>
              <a:rPr lang="pt-BR" dirty="0"/>
              <a:t>Temas para o </a:t>
            </a:r>
            <a:r>
              <a:rPr lang="pt-BR" dirty="0" err="1"/>
              <a:t>matriciamento</a:t>
            </a:r>
            <a:endParaRPr lang="pt-BR" dirty="0"/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Profissionais/instituições </a:t>
            </a:r>
            <a:r>
              <a:rPr lang="pt-BR" dirty="0" err="1"/>
              <a:t>matriciadores</a:t>
            </a:r>
            <a:endParaRPr lang="pt-BR" dirty="0"/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Público-alvo para os temas de </a:t>
            </a:r>
            <a:r>
              <a:rPr lang="pt-BR" dirty="0" err="1"/>
              <a:t>matriciamento</a:t>
            </a:r>
            <a:r>
              <a:rPr lang="pt-BR" dirty="0"/>
              <a:t> em saúde mental 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Oportunidades de agenda para o </a:t>
            </a:r>
            <a:r>
              <a:rPr lang="pt-BR" dirty="0" err="1"/>
              <a:t>matriciamento</a:t>
            </a:r>
            <a:r>
              <a:rPr lang="pt-BR" dirty="0"/>
              <a:t> 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Estrutura e logística para o </a:t>
            </a:r>
            <a:r>
              <a:rPr lang="pt-BR" dirty="0" err="1"/>
              <a:t>telematriciamento</a:t>
            </a:r>
            <a:r>
              <a:rPr lang="pt-BR" dirty="0"/>
              <a:t> </a:t>
            </a:r>
          </a:p>
          <a:p>
            <a:pPr marL="457200" lvl="1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8055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8" y="1207363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8621" y="3597093"/>
            <a:ext cx="7456383" cy="2488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Instrumentalizar os profissionais da APS para a operacionalização da gestão do cuidado em saúde mental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Gráfico 4" descr="Na mosca com preenchimento sólido">
            <a:extLst>
              <a:ext uri="{FF2B5EF4-FFF2-40B4-BE49-F238E27FC236}">
                <a16:creationId xmlns:a16="http://schemas.microsoft.com/office/drawing/2014/main" id="{CC0A2C16-9519-419F-A548-CF6B52396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799" y="2809302"/>
            <a:ext cx="2280394" cy="22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5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17475" cy="4199068"/>
          </a:xfrm>
        </p:spPr>
        <p:txBody>
          <a:bodyPr>
            <a:normAutofit fontScale="92500"/>
          </a:bodyPr>
          <a:lstStyle/>
          <a:p>
            <a:r>
              <a:rPr lang="pt-BR" dirty="0"/>
              <a:t>Resgatar os conceitos de condição de saúde e o Modelo de Atenção às Condições Crônicas</a:t>
            </a:r>
          </a:p>
          <a:p>
            <a:r>
              <a:rPr lang="pt-BR" dirty="0"/>
              <a:t>Organizar o macroprocesso de atenção aos eventos agudos para as condições de saúde mental </a:t>
            </a:r>
          </a:p>
          <a:p>
            <a:r>
              <a:rPr lang="pt-BR" dirty="0"/>
              <a:t>Compreender o escalonamento do cuidado e gestão da condição de saúde mental </a:t>
            </a:r>
          </a:p>
          <a:p>
            <a:r>
              <a:rPr lang="pt-BR" dirty="0"/>
              <a:t>Organizar o macroprocesso de atenção às condições crônicas não agudizadas, enfermidades e pessoas </a:t>
            </a:r>
            <a:r>
              <a:rPr lang="pt-BR" dirty="0" err="1"/>
              <a:t>hiperutilizadoras</a:t>
            </a:r>
            <a:r>
              <a:rPr lang="pt-BR" dirty="0"/>
              <a:t> considerando as especificidades das condições de saúde mental </a:t>
            </a:r>
          </a:p>
          <a:p>
            <a:r>
              <a:rPr lang="pt-BR" dirty="0"/>
              <a:t>Organizar o macroprocesso de atenção às demandas administrativas </a:t>
            </a:r>
          </a:p>
          <a:p>
            <a:r>
              <a:rPr lang="pt-BR" dirty="0"/>
              <a:t>Instrumentar os profissionais de saúde para utilização das ferramentas de gestão do cuidado em saúde mental</a:t>
            </a:r>
          </a:p>
          <a:p>
            <a:r>
              <a:rPr lang="pt-BR" dirty="0"/>
              <a:t>Implantar o Núcleo de Segurança do Paciente no contexto local, integrado aos Núcleos Estadual e Municipal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5" name="Picture 5" descr="Capa - Qual meu Objetivo">
            <a:extLst>
              <a:ext uri="{FF2B5EF4-FFF2-40B4-BE49-F238E27FC236}">
                <a16:creationId xmlns:a16="http://schemas.microsoft.com/office/drawing/2014/main" id="{96426624-346E-45CC-B345-82D88213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7" y="217919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89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9FF9380-89A0-4278-BECB-494A790A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37" y="1533715"/>
            <a:ext cx="9543245" cy="4829175"/>
          </a:xfrm>
          <a:prstGeom prst="rect">
            <a:avLst/>
          </a:prstGeom>
        </p:spPr>
      </p:pic>
      <p:sp>
        <p:nvSpPr>
          <p:cNvPr id="12" name="CaixaDeTexto 2">
            <a:extLst>
              <a:ext uri="{FF2B5EF4-FFF2-40B4-BE49-F238E27FC236}">
                <a16:creationId xmlns:a16="http://schemas.microsoft.com/office/drawing/2014/main" id="{00AA3822-68D7-4248-9FF7-8C9BE483477C}"/>
              </a:ext>
            </a:extLst>
          </p:cNvPr>
          <p:cNvSpPr txBox="1"/>
          <p:nvPr/>
        </p:nvSpPr>
        <p:spPr>
          <a:xfrm>
            <a:off x="2958490" y="1164383"/>
            <a:ext cx="502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742521"/>
                </a:solidFill>
              </a:rPr>
              <a:t>Modelo de Atenção às  Condições Crônicas (MACC)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B2732A-F9C0-475B-8B54-4030FB50D64D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502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CC1E7-3C87-2A82-30CD-5B8D5B22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Aplicação na APS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2D7EB6D-61DF-4BE2-8480-862D5FE9E001}"/>
              </a:ext>
            </a:extLst>
          </p:cNvPr>
          <p:cNvSpPr/>
          <p:nvPr/>
        </p:nvSpPr>
        <p:spPr>
          <a:xfrm>
            <a:off x="590844" y="2954210"/>
            <a:ext cx="2325858" cy="3334043"/>
          </a:xfrm>
          <a:prstGeom prst="rect">
            <a:avLst/>
          </a:prstGeom>
          <a:solidFill>
            <a:srgbClr val="E8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 estratificação de risco da população com condições crônicas diferencia as pessoas usuárias por riscos, possibilitando a 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atenção com maior qualidade e segurança e mais assertiva e coerente com a situação de saúde</a:t>
            </a: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13A4D08-7EF3-42EF-899C-3B39F3FC2057}"/>
              </a:ext>
            </a:extLst>
          </p:cNvPr>
          <p:cNvSpPr/>
          <p:nvPr/>
        </p:nvSpPr>
        <p:spPr>
          <a:xfrm>
            <a:off x="3106616" y="2954210"/>
            <a:ext cx="2325858" cy="3334043"/>
          </a:xfrm>
          <a:prstGeom prst="rect">
            <a:avLst/>
          </a:prstGeom>
          <a:solidFill>
            <a:srgbClr val="E8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 estratificação de risco da população com condições de saúde mental é melhor compreendida por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escalonamento da necessidade de cuidado em saúde mental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visando os múltiplos fatores individuais e ambientais e a necessidade de escalonar o cuidado nos diferentes pontos de atenção, sendo importante para a ordenação dos fluxos na RAPS, coordenada pela a APS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E890A6-C775-4AA7-A3CE-7109778D82C9}"/>
              </a:ext>
            </a:extLst>
          </p:cNvPr>
          <p:cNvSpPr/>
          <p:nvPr/>
        </p:nvSpPr>
        <p:spPr>
          <a:xfrm>
            <a:off x="5622388" y="2954210"/>
            <a:ext cx="2325858" cy="3334043"/>
          </a:xfrm>
          <a:prstGeom prst="rect">
            <a:avLst/>
          </a:prstGeom>
          <a:solidFill>
            <a:srgbClr val="E8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 escalonamento da necessidade de cuidado é determinado a partir de diversas tecnologias leves e duras, sendo a 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Escala de Avaliação da Necessidade de Cuidado em Saúde Mental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uma das ferramentas de apoio a esse processo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A92F53B-D449-49FF-BF30-EB984B4710AD}"/>
              </a:ext>
            </a:extLst>
          </p:cNvPr>
          <p:cNvSpPr/>
          <p:nvPr/>
        </p:nvSpPr>
        <p:spPr>
          <a:xfrm>
            <a:off x="8138160" y="2954210"/>
            <a:ext cx="2325858" cy="3334043"/>
          </a:xfrm>
          <a:prstGeom prst="rect">
            <a:avLst/>
          </a:prstGeom>
          <a:solidFill>
            <a:srgbClr val="E8B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2400"/>
              </a:spcBef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programação do cuidado em saúde mental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está relacionada com a gestão de base populacional, o que implica ser feita a partir da população efetivamente cadastrada e identificada por necessidades de cuidado em saúde mental em cada equipe de saúde da família</a:t>
            </a:r>
          </a:p>
        </p:txBody>
      </p:sp>
      <p:pic>
        <p:nvPicPr>
          <p:cNvPr id="8" name="Gráfico 7" descr="Grupo de pessoas estrutura de tópicos">
            <a:extLst>
              <a:ext uri="{FF2B5EF4-FFF2-40B4-BE49-F238E27FC236}">
                <a16:creationId xmlns:a16="http://schemas.microsoft.com/office/drawing/2014/main" id="{D8DBD014-7D54-4369-91B8-7338FAF5C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6573" y="2039810"/>
            <a:ext cx="914400" cy="914400"/>
          </a:xfrm>
          <a:prstGeom prst="rect">
            <a:avLst/>
          </a:prstGeom>
        </p:spPr>
      </p:pic>
      <p:pic>
        <p:nvPicPr>
          <p:cNvPr id="10" name="Gráfico 9" descr="Engrenagens estrutura de tópicos">
            <a:extLst>
              <a:ext uri="{FF2B5EF4-FFF2-40B4-BE49-F238E27FC236}">
                <a16:creationId xmlns:a16="http://schemas.microsoft.com/office/drawing/2014/main" id="{4B72C04D-33BF-4581-AE48-7FD55DDCA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8117" y="2039810"/>
            <a:ext cx="914400" cy="914400"/>
          </a:xfrm>
          <a:prstGeom prst="rect">
            <a:avLst/>
          </a:prstGeom>
        </p:spPr>
      </p:pic>
      <p:pic>
        <p:nvPicPr>
          <p:cNvPr id="12" name="Gráfico 11" descr="Pirâmide com níveis estrutura de tópicos">
            <a:extLst>
              <a:ext uri="{FF2B5EF4-FFF2-40B4-BE49-F238E27FC236}">
                <a16:creationId xmlns:a16="http://schemas.microsoft.com/office/drawing/2014/main" id="{A00114B2-BD00-4E51-A8B4-0C87133E4B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5041" y="2039810"/>
            <a:ext cx="914400" cy="914400"/>
          </a:xfrm>
          <a:prstGeom prst="rect">
            <a:avLst/>
          </a:prstGeom>
        </p:spPr>
      </p:pic>
      <p:pic>
        <p:nvPicPr>
          <p:cNvPr id="16" name="Gráfico 15" descr="Documento estrutura de tópicos">
            <a:extLst>
              <a:ext uri="{FF2B5EF4-FFF2-40B4-BE49-F238E27FC236}">
                <a16:creationId xmlns:a16="http://schemas.microsoft.com/office/drawing/2014/main" id="{49125D37-6E99-4ED7-AD5E-1B4DA5EBBF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43889" y="2036293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3950FA6-5F4C-A269-21A2-8928D90F78B5}"/>
              </a:ext>
            </a:extLst>
          </p:cNvPr>
          <p:cNvSpPr txBox="1"/>
          <p:nvPr/>
        </p:nvSpPr>
        <p:spPr>
          <a:xfrm>
            <a:off x="291904" y="6362890"/>
            <a:ext cx="95432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*Caso avalie pertinente o alinhamento teórico-conceitual no planejamento, utilizar este slide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593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Esperados</a:t>
            </a:r>
          </a:p>
        </p:txBody>
      </p:sp>
      <p:pic>
        <p:nvPicPr>
          <p:cNvPr id="7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6483" y="2845730"/>
            <a:ext cx="775063" cy="775063"/>
          </a:xfrm>
          <a:prstGeom prst="rect">
            <a:avLst/>
          </a:prstGeom>
        </p:spPr>
      </p:pic>
      <p:pic>
        <p:nvPicPr>
          <p:cNvPr id="8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9C488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4104" y="2172236"/>
            <a:ext cx="914400" cy="914400"/>
          </a:xfrm>
          <a:prstGeom prst="rect">
            <a:avLst/>
          </a:prstGeom>
        </p:spPr>
      </p:pic>
      <p:sp>
        <p:nvSpPr>
          <p:cNvPr id="9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1019054" y="3053514"/>
            <a:ext cx="2826251" cy="400110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1019054" y="4617064"/>
            <a:ext cx="2826251" cy="1015663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ETAPA 4: GESTÃO DO CUIDADO EM SAÚDE MENTAL</a:t>
            </a: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866378" y="3033207"/>
            <a:ext cx="3930639" cy="400110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ONDE QUEREMOS CHEGAR? </a:t>
            </a:r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212816" y="3693123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14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4778625" y="4518693"/>
            <a:ext cx="2096986" cy="1323439"/>
          </a:xfrm>
          <a:prstGeom prst="rect">
            <a:avLst/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DA GESTÃO DO CUIDADO EM SAÚDE MENTAL NA APS</a:t>
            </a:r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4083477" y="4824073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603213" y="3639812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5827118" y="677315"/>
            <a:ext cx="3930639" cy="1323439"/>
          </a:xfrm>
          <a:prstGeom prst="rect">
            <a:avLst/>
          </a:prstGeom>
          <a:noFill/>
          <a:ln w="6350">
            <a:solidFill>
              <a:srgbClr val="74252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rgbClr val="742521"/>
                </a:solidFill>
                <a:latin typeface="Poppins" pitchFamily="2" charset="77"/>
                <a:cs typeface="Poppins" pitchFamily="2" charset="77"/>
              </a:rPr>
              <a:t>CUIDADO AO USUÁRIO COM CONDIÇÕES DE SAÚDE MENTAL COM QUALIDADE E SEGURANÇA 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572001" y="2147787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>
              <a:solidFill>
                <a:srgbClr val="742521"/>
              </a:solidFill>
            </a:endParaRPr>
          </a:p>
        </p:txBody>
      </p:sp>
      <p:pic>
        <p:nvPicPr>
          <p:cNvPr id="19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4194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0524" y="4395651"/>
            <a:ext cx="2462349" cy="2462349"/>
          </a:xfrm>
          <a:prstGeom prst="rect">
            <a:avLst/>
          </a:prstGeom>
        </p:spPr>
      </p:pic>
      <p:sp>
        <p:nvSpPr>
          <p:cNvPr id="20" name="TextBox 47">
            <a:extLst>
              <a:ext uri="{FF2B5EF4-FFF2-40B4-BE49-F238E27FC236}">
                <a16:creationId xmlns:a16="http://schemas.microsoft.com/office/drawing/2014/main" id="{497D3608-DF65-4CBE-B768-B33A1DE15604}"/>
              </a:ext>
            </a:extLst>
          </p:cNvPr>
          <p:cNvSpPr txBox="1"/>
          <p:nvPr/>
        </p:nvSpPr>
        <p:spPr>
          <a:xfrm>
            <a:off x="8307743" y="4330046"/>
            <a:ext cx="2187262" cy="830997"/>
          </a:xfrm>
          <a:prstGeom prst="rect">
            <a:avLst/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CAPACITAÇÃO DE PROFISSIONAIS PARA O MI-MHGAP</a:t>
            </a:r>
          </a:p>
        </p:txBody>
      </p:sp>
      <p:sp>
        <p:nvSpPr>
          <p:cNvPr id="21" name="TextBox 47">
            <a:extLst>
              <a:ext uri="{FF2B5EF4-FFF2-40B4-BE49-F238E27FC236}">
                <a16:creationId xmlns:a16="http://schemas.microsoft.com/office/drawing/2014/main" id="{0E427A5F-0BA6-4D64-B654-B4211090FFBE}"/>
              </a:ext>
            </a:extLst>
          </p:cNvPr>
          <p:cNvSpPr txBox="1"/>
          <p:nvPr/>
        </p:nvSpPr>
        <p:spPr>
          <a:xfrm>
            <a:off x="8873142" y="5519163"/>
            <a:ext cx="2187262" cy="1077218"/>
          </a:xfrm>
          <a:prstGeom prst="rect">
            <a:avLst/>
          </a:prstGeom>
          <a:solidFill>
            <a:srgbClr val="742521"/>
          </a:solidFill>
          <a:ln>
            <a:solidFill>
              <a:srgbClr val="74252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ORGANIZAÇÃO DAS AÇÕES DE SEGURANÇA DO PACIENTE</a:t>
            </a:r>
          </a:p>
        </p:txBody>
      </p:sp>
    </p:spTree>
    <p:extLst>
      <p:ext uri="{BB962C8B-B14F-4D97-AF65-F5344CB8AC3E}">
        <p14:creationId xmlns:p14="http://schemas.microsoft.com/office/powerpoint/2010/main" val="395704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417475" cy="4199068"/>
          </a:xfrm>
        </p:spPr>
        <p:txBody>
          <a:bodyPr>
            <a:normAutofit/>
          </a:bodyPr>
          <a:lstStyle/>
          <a:p>
            <a:r>
              <a:rPr lang="pt-BR" dirty="0"/>
              <a:t>Inserir aqui o cronograma para a operacionalização da etapa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8627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pic>
        <p:nvPicPr>
          <p:cNvPr id="7" name="Gráfico 6" descr="Calendário mensal com preenchimento sólido">
            <a:extLst>
              <a:ext uri="{FF2B5EF4-FFF2-40B4-BE49-F238E27FC236}">
                <a16:creationId xmlns:a16="http://schemas.microsoft.com/office/drawing/2014/main" id="{0AA40F97-BABA-40CB-AB6E-0082CD45BF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2165" y="217919"/>
            <a:ext cx="1817077" cy="18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28299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 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616C384159EC4BA55DB975EAF6E360" ma:contentTypeVersion="4" ma:contentTypeDescription="Criar um novo documento." ma:contentTypeScope="" ma:versionID="0486cd40fd29e86f87d900e47d37cda6">
  <xsd:schema xmlns:xsd="http://www.w3.org/2001/XMLSchema" xmlns:xs="http://www.w3.org/2001/XMLSchema" xmlns:p="http://schemas.microsoft.com/office/2006/metadata/properties" xmlns:ns2="d70e238e-3d08-4888-9480-f983a869867a" xmlns:ns3="57a87451-fd0d-4bb2-9f11-2dc51df59266" targetNamespace="http://schemas.microsoft.com/office/2006/metadata/properties" ma:root="true" ma:fieldsID="67bc3265a64d28e59197ea2afa96f4bc" ns2:_="" ns3:_="">
    <xsd:import namespace="d70e238e-3d08-4888-9480-f983a869867a"/>
    <xsd:import namespace="57a87451-fd0d-4bb2-9f11-2dc51df592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0e238e-3d08-4888-9480-f983a8698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87451-fd0d-4bb2-9f11-2dc51df592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D26DF6-38F5-4762-8A47-BC5F1DE5D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0e238e-3d08-4888-9480-f983a869867a"/>
    <ds:schemaRef ds:uri="57a87451-fd0d-4bb2-9f11-2dc51df592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49704F-2EF5-4079-9802-DD08050978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D25498-C0F4-406E-93D0-BDC829503D2F}">
  <ds:schemaRefs>
    <ds:schemaRef ds:uri="57a87451-fd0d-4bb2-9f11-2dc51df5926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70e238e-3d08-4888-9480-f983a869867a"/>
    <ds:schemaRef ds:uri="http://schemas.microsoft.com/office/2006/metadata/properties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2157</TotalTime>
  <Words>2289</Words>
  <Application>Microsoft Office PowerPoint</Application>
  <PresentationFormat>Widescreen</PresentationFormat>
  <Paragraphs>309</Paragraphs>
  <Slides>35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Calibri Light</vt:lpstr>
      <vt:lpstr>Poppins</vt:lpstr>
      <vt:lpstr>Tisa Sans Pro</vt:lpstr>
      <vt:lpstr>Capa Início</vt:lpstr>
      <vt:lpstr>Capa Zezé</vt:lpstr>
      <vt:lpstr>Capa Seção</vt:lpstr>
      <vt:lpstr>Conteúdo 1</vt:lpstr>
      <vt:lpstr>Conteúdo 2</vt:lpstr>
      <vt:lpstr>Conteúdo 3</vt:lpstr>
      <vt:lpstr>Capa Final e-Planifica</vt:lpstr>
      <vt:lpstr>Material de Apoio – Parte I</vt:lpstr>
      <vt:lpstr>Apresentação da Etapa</vt:lpstr>
      <vt:lpstr>Apresentação da Etapa</vt:lpstr>
      <vt:lpstr>Objetivo Geral</vt:lpstr>
      <vt:lpstr>Objetivos Específicos</vt:lpstr>
      <vt:lpstr>Apresentação do PowerPoint</vt:lpstr>
      <vt:lpstr>Aplicação na APS</vt:lpstr>
      <vt:lpstr>Resultados Esperados</vt:lpstr>
      <vt:lpstr>Cronograma e Operacionalização da Etapa</vt:lpstr>
      <vt:lpstr>Material de Apoio – Parte II</vt:lpstr>
      <vt:lpstr>Organização da Atenção aos Eventos Agudos no Cuidado em Saúde Mental na APS</vt:lpstr>
      <vt:lpstr>Apresentação do PowerPoint</vt:lpstr>
      <vt:lpstr>Eventos Agudos em Saúde Mental na APS </vt:lpstr>
      <vt:lpstr>Acolhimento com avaliação dos riscos</vt:lpstr>
      <vt:lpstr>Acolhimento com avaliação dos riscos</vt:lpstr>
      <vt:lpstr>Eventos Agudos em Saúde Mental na APS </vt:lpstr>
      <vt:lpstr>Atenção aos Eventos Agudos no Cuidado em Saúde Mental na APS </vt:lpstr>
      <vt:lpstr>Material de Apoio – Parte III</vt:lpstr>
      <vt:lpstr>Escalonamento do Cuidado em Saúde Mental</vt:lpstr>
      <vt:lpstr>Escalonamento do Cuidado em Saúde Mental</vt:lpstr>
      <vt:lpstr>Escala de Avaliação da Necessidade de Cuidado em Saúde Mental (Escala CuidaSM)</vt:lpstr>
      <vt:lpstr>Material de Apoio – Parte IV</vt:lpstr>
      <vt:lpstr>Instrumento para avaliação das práticas de qualidade e segurança do paciente</vt:lpstr>
      <vt:lpstr>Objetivos do Instrumento para avaliação das práticas de qualidade e segurança do paciente </vt:lpstr>
      <vt:lpstr>Pontos importantes</vt:lpstr>
      <vt:lpstr>Time de Segurança</vt:lpstr>
      <vt:lpstr>Objetivo do Time de Segurança </vt:lpstr>
      <vt:lpstr>Papel do Time de Segurança</vt:lpstr>
      <vt:lpstr>Papel do Time de Segurança</vt:lpstr>
      <vt:lpstr>Material de Apoio – Parte V</vt:lpstr>
      <vt:lpstr>Programação e Agenda para o Cuidado em Saúde Mental na APS</vt:lpstr>
      <vt:lpstr>Diretriz Clínica da linha de cuidado Saúde Mental</vt:lpstr>
      <vt:lpstr>Programação e Agenda para o Cuidado em Saúde Mental na APS</vt:lpstr>
      <vt:lpstr>Programação e Agenda para o Cuidado em Saúde Mental na APS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Elaine Cristina de Melo Faria</cp:lastModifiedBy>
  <cp:revision>172</cp:revision>
  <dcterms:created xsi:type="dcterms:W3CDTF">2021-05-10T00:56:02Z</dcterms:created>
  <dcterms:modified xsi:type="dcterms:W3CDTF">2023-05-19T12:23:20Z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0x01010042616C384159EC4BA55DB975EAF6E360</vt:lpwstr>
  </property>
</Properties>
</file>