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34"/>
  </p:notesMasterIdLst>
  <p:handoutMasterIdLst>
    <p:handoutMasterId r:id="rId35"/>
  </p:handoutMasterIdLst>
  <p:sldIdLst>
    <p:sldId id="270" r:id="rId8"/>
    <p:sldId id="263" r:id="rId9"/>
    <p:sldId id="311" r:id="rId10"/>
    <p:sldId id="312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9" r:id="rId24"/>
    <p:sldId id="308" r:id="rId25"/>
    <p:sldId id="300" r:id="rId26"/>
    <p:sldId id="301" r:id="rId27"/>
    <p:sldId id="302" r:id="rId28"/>
    <p:sldId id="303" r:id="rId29"/>
    <p:sldId id="305" r:id="rId30"/>
    <p:sldId id="304" r:id="rId31"/>
    <p:sldId id="306" r:id="rId32"/>
    <p:sldId id="268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945"/>
    <a:srgbClr val="EEB2E4"/>
    <a:srgbClr val="9C4884"/>
    <a:srgbClr val="F3BF85"/>
    <a:srgbClr val="BE6311"/>
    <a:srgbClr val="A75E19"/>
    <a:srgbClr val="ED9D41"/>
    <a:srgbClr val="BE6312"/>
    <a:srgbClr val="C76B18"/>
    <a:srgbClr val="00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5775" autoAdjust="0"/>
  </p:normalViewPr>
  <p:slideViewPr>
    <p:cSldViewPr snapToGrid="0">
      <p:cViewPr varScale="1">
        <p:scale>
          <a:sx n="70" d="100"/>
          <a:sy n="70" d="100"/>
        </p:scale>
        <p:origin x="11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27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1945"/>
                </a:solidFill>
              </a:defRPr>
            </a:lvl1pPr>
            <a:lvl2pPr>
              <a:defRPr>
                <a:solidFill>
                  <a:srgbClr val="541945"/>
                </a:solidFill>
              </a:defRPr>
            </a:lvl2pPr>
            <a:lvl3pPr>
              <a:defRPr>
                <a:solidFill>
                  <a:srgbClr val="541945"/>
                </a:solidFill>
              </a:defRPr>
            </a:lvl3pPr>
            <a:lvl4pPr>
              <a:defRPr>
                <a:solidFill>
                  <a:srgbClr val="541945"/>
                </a:solidFill>
              </a:defRPr>
            </a:lvl4pPr>
            <a:lvl5pPr>
              <a:defRPr>
                <a:solidFill>
                  <a:srgbClr val="541945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16/05/2022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1945"/>
                </a:solidFill>
              </a:defRPr>
            </a:lvl1pPr>
            <a:lvl2pPr>
              <a:defRPr>
                <a:solidFill>
                  <a:srgbClr val="541945"/>
                </a:solidFill>
              </a:defRPr>
            </a:lvl2pPr>
            <a:lvl3pPr>
              <a:defRPr>
                <a:solidFill>
                  <a:srgbClr val="541945"/>
                </a:solidFill>
              </a:defRPr>
            </a:lvl3pPr>
            <a:lvl4pPr>
              <a:defRPr>
                <a:solidFill>
                  <a:srgbClr val="541945"/>
                </a:solidFill>
              </a:defRPr>
            </a:lvl4pPr>
            <a:lvl5pPr>
              <a:defRPr>
                <a:solidFill>
                  <a:srgbClr val="541945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-4750" b="-1"/>
          <a:stretch/>
        </p:blipFill>
        <p:spPr>
          <a:xfrm>
            <a:off x="8567350" y="2454877"/>
            <a:ext cx="3624647" cy="27226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4194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1"/>
          <a:stretch/>
        </p:blipFill>
        <p:spPr>
          <a:xfrm>
            <a:off x="10926997" y="3956181"/>
            <a:ext cx="1273242" cy="292911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54194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541945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9C48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0"/>
          <a:stretch/>
        </p:blipFill>
        <p:spPr>
          <a:xfrm>
            <a:off x="10938124" y="3956179"/>
            <a:ext cx="1253876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2000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54194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541945"/>
              </a:solidFill>
              <a:effectLst/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1"/>
          <a:stretch/>
        </p:blipFill>
        <p:spPr>
          <a:xfrm>
            <a:off x="10926997" y="3956181"/>
            <a:ext cx="1273242" cy="29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541945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541945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541945"/>
              </a:solidFill>
            </a:endParaRPr>
          </a:p>
          <a:p>
            <a:pPr algn="ctr"/>
            <a:r>
              <a:rPr lang="pt-BR" sz="2000" dirty="0">
                <a:solidFill>
                  <a:srgbClr val="541945"/>
                </a:solidFill>
              </a:rPr>
              <a:t>Visite o </a:t>
            </a:r>
            <a:r>
              <a:rPr lang="pt-BR" sz="2000" b="1" dirty="0">
                <a:solidFill>
                  <a:srgbClr val="541945"/>
                </a:solidFill>
              </a:rPr>
              <a:t>e-Planifica </a:t>
            </a:r>
            <a:r>
              <a:rPr lang="pt-BR" sz="2000" dirty="0">
                <a:solidFill>
                  <a:srgbClr val="541945"/>
                </a:solidFill>
              </a:rPr>
              <a:t>e acesse os materiais do </a:t>
            </a:r>
            <a:r>
              <a:rPr lang="pt-BR" sz="2000" dirty="0" err="1">
                <a:solidFill>
                  <a:srgbClr val="541945"/>
                </a:solidFill>
              </a:rPr>
              <a:t>PlanificaSUS</a:t>
            </a:r>
            <a:r>
              <a:rPr lang="pt-BR" sz="2000" dirty="0">
                <a:solidFill>
                  <a:srgbClr val="541945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20C77FA-3FA8-43A6-A38B-9440649BE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91" y="2052763"/>
            <a:ext cx="10143485" cy="29291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O prontuário em suporte de papel deve ser </a:t>
            </a:r>
            <a:r>
              <a:rPr lang="pt-BR" dirty="0" smtClean="0"/>
              <a:t>armazenado </a:t>
            </a:r>
            <a:r>
              <a:rPr lang="pt-BR" dirty="0"/>
              <a:t>e </a:t>
            </a:r>
            <a:r>
              <a:rPr lang="pt-BR" dirty="0" smtClean="0"/>
              <a:t>preservado </a:t>
            </a:r>
            <a:r>
              <a:rPr lang="pt-BR" dirty="0"/>
              <a:t>por um prazo mínimo de 20 anos a partir da data do último registro, se não foram arquivados por meio óptico, microfilmados ou digitalizados. </a:t>
            </a:r>
            <a:endParaRPr lang="pt-BR" baseline="30000" dirty="0"/>
          </a:p>
          <a:p>
            <a:pPr marL="0" indent="0">
              <a:lnSpc>
                <a:spcPct val="150000"/>
              </a:lnSpc>
              <a:buNone/>
            </a:pPr>
            <a:endParaRPr lang="pt-BR" baseline="30000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6C171E4-B8DD-4F3D-A058-8CF6218A9E59}"/>
              </a:ext>
            </a:extLst>
          </p:cNvPr>
          <p:cNvSpPr txBox="1"/>
          <p:nvPr/>
        </p:nvSpPr>
        <p:spPr>
          <a:xfrm>
            <a:off x="182880" y="6147274"/>
            <a:ext cx="1119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541945"/>
                </a:solidFill>
                <a:cs typeface="Calibri"/>
              </a:rPr>
              <a:t>CONSELHO </a:t>
            </a:r>
            <a:r>
              <a:rPr lang="pt-BR" sz="1200" dirty="0">
                <a:solidFill>
                  <a:srgbClr val="541945"/>
                </a:solidFill>
                <a:cs typeface="Calibri"/>
              </a:rPr>
              <a:t>FEDERAL DE MEDICINA. Resolução nº 1.821/2007, 23 de novembro de 2007. Aprova as normas técnicas concernentes à digitalização e  uso dos sistemas informatizados para a guarda e manuseio dos documentos dos prontuários dos pacientes, autorizando a eliminação do papel e a troca de informação identificada em saúde. </a:t>
            </a:r>
            <a:r>
              <a:rPr lang="pt-BR" sz="1200" b="1" dirty="0">
                <a:solidFill>
                  <a:srgbClr val="541945"/>
                </a:solidFill>
                <a:cs typeface="Calibri"/>
              </a:rPr>
              <a:t>Diário Oficial da União</a:t>
            </a:r>
            <a:r>
              <a:rPr lang="pt-BR" sz="1200" dirty="0">
                <a:solidFill>
                  <a:srgbClr val="541945"/>
                </a:solidFill>
                <a:cs typeface="Calibri"/>
              </a:rPr>
              <a:t>, Brasília, DF, 23 de novembro de 2007, Seção I , p. 252.</a:t>
            </a:r>
          </a:p>
        </p:txBody>
      </p:sp>
      <p:pic>
        <p:nvPicPr>
          <p:cNvPr id="6" name="Picture 2" descr="ilustrações, clipart, desenhos animados e ícones de prontuário médico - ficha do paciente">
            <a:extLst>
              <a:ext uri="{FF2B5EF4-FFF2-40B4-BE49-F238E27FC236}">
                <a16:creationId xmlns="" xmlns:a16="http://schemas.microsoft.com/office/drawing/2014/main" id="{A4DCFD5F-5E28-491F-8604-07843198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59" y="3517329"/>
            <a:ext cx="2408403" cy="21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1E268E41-51C2-4444-9E61-774BD2E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91" y="887384"/>
            <a:ext cx="11199028" cy="1325563"/>
          </a:xfrm>
        </p:spPr>
        <p:txBody>
          <a:bodyPr/>
          <a:lstStyle/>
          <a:p>
            <a:r>
              <a:rPr lang="pt-BR" dirty="0"/>
              <a:t>Guarda, proteção, sigilo e confidencialidade</a:t>
            </a:r>
          </a:p>
        </p:txBody>
      </p:sp>
    </p:spTree>
    <p:extLst>
      <p:ext uri="{BB962C8B-B14F-4D97-AF65-F5344CB8AC3E}">
        <p14:creationId xmlns:p14="http://schemas.microsoft.com/office/powerpoint/2010/main" val="254615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00F476F-6D09-4219-B4B9-D32D1C0B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2006700"/>
            <a:ext cx="10835640" cy="42497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A Resolução CFM nº 1638/2002, estabelece em seu Artigo 3º, a obrigatoriedade da criação da Comissão de Revisão de Prontuários (CRP) nos estabelecimentos e/ou instituições de saúde onde se presta assistência médica e estabelece as suas competências. </a:t>
            </a:r>
            <a:endParaRPr lang="pt-BR" baseline="30000" dirty="0"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1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No ambulatório organizado segundo o modelo PASA, o enfermeiro do Ponto de Apoio tem um importante papel na implementação e monitoramento das ações deliberadas pela CRP. É recomendado que o profissional do Ponto de apoio integre a CRP. 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dirty="0"/>
          </a:p>
          <a:p>
            <a:pPr marL="0" indent="0" algn="just">
              <a:lnSpc>
                <a:spcPct val="100000"/>
              </a:lnSpc>
              <a:buNone/>
            </a:pPr>
            <a:endParaRPr lang="pt-BR" dirty="0"/>
          </a:p>
          <a:p>
            <a:pPr algn="just">
              <a:lnSpc>
                <a:spcPct val="100000"/>
              </a:lnSpc>
            </a:pPr>
            <a:endParaRPr lang="pt-BR" baseline="300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sz="2400" baseline="300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baseline="30000" dirty="0">
              <a:latin typeface="Calibri"/>
              <a:cs typeface="Calibri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pt-BR" sz="2400" dirty="0">
              <a:latin typeface="Calibri"/>
              <a:cs typeface="Calibri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E5E1BE5-B724-4819-A1FA-AB2C013021A5}"/>
              </a:ext>
            </a:extLst>
          </p:cNvPr>
          <p:cNvSpPr txBox="1"/>
          <p:nvPr/>
        </p:nvSpPr>
        <p:spPr>
          <a:xfrm>
            <a:off x="205740" y="6256437"/>
            <a:ext cx="1130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541945"/>
                </a:solidFill>
                <a:cs typeface="Calibri"/>
              </a:rPr>
              <a:t>CONSELHO </a:t>
            </a:r>
            <a:r>
              <a:rPr lang="pt-BR" sz="1200" dirty="0">
                <a:solidFill>
                  <a:srgbClr val="541945"/>
                </a:solidFill>
                <a:cs typeface="Calibri"/>
              </a:rPr>
              <a:t>FEDERAL DE MEDICINA. Resolução nº 1.638/2002, 09 de agosto de 2002. Define prontuário médico e torna obrigatória a criação da Comissão de Revisão de Prontuários nas instituições de saúde. </a:t>
            </a:r>
            <a:r>
              <a:rPr lang="pt-BR" sz="1200" b="1" dirty="0">
                <a:solidFill>
                  <a:srgbClr val="541945"/>
                </a:solidFill>
                <a:cs typeface="Calibri"/>
              </a:rPr>
              <a:t>Diário Oficial da União</a:t>
            </a:r>
            <a:r>
              <a:rPr lang="pt-BR" sz="1200" dirty="0">
                <a:solidFill>
                  <a:srgbClr val="541945"/>
                </a:solidFill>
                <a:cs typeface="Calibri"/>
              </a:rPr>
              <a:t>, Brasília, DF, 09 de agosto de 2002, Seção I , p. </a:t>
            </a:r>
            <a:r>
              <a:rPr lang="pt-BR" sz="1200" dirty="0" smtClean="0">
                <a:solidFill>
                  <a:srgbClr val="541945"/>
                </a:solidFill>
                <a:cs typeface="Calibri"/>
              </a:rPr>
              <a:t>184-5.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1E268E41-51C2-4444-9E61-774BD2E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882253"/>
            <a:ext cx="11199028" cy="1325563"/>
          </a:xfrm>
        </p:spPr>
        <p:txBody>
          <a:bodyPr/>
          <a:lstStyle/>
          <a:p>
            <a:r>
              <a:rPr lang="pt-BR" dirty="0"/>
              <a:t>Guarda, proteção, sigilo e confidencialidade</a:t>
            </a:r>
          </a:p>
        </p:txBody>
      </p:sp>
    </p:spTree>
    <p:extLst>
      <p:ext uri="{BB962C8B-B14F-4D97-AF65-F5344CB8AC3E}">
        <p14:creationId xmlns:p14="http://schemas.microsoft.com/office/powerpoint/2010/main" val="245162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Tipos de Prontuários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79644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1982BA-319F-4683-90F6-85AD635D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633194"/>
            <a:ext cx="10052222" cy="1325563"/>
          </a:xfrm>
        </p:spPr>
        <p:txBody>
          <a:bodyPr/>
          <a:lstStyle/>
          <a:p>
            <a:r>
              <a:rPr lang="pt-BR" dirty="0"/>
              <a:t>Tipos de Prontuário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20C77FA-3FA8-43A6-A38B-9440649BE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796123"/>
            <a:ext cx="10693400" cy="427584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Existem dois tipos de </a:t>
            </a:r>
            <a:r>
              <a:rPr lang="pt-BR" dirty="0" smtClean="0"/>
              <a:t>prontuários, o </a:t>
            </a:r>
            <a:r>
              <a:rPr lang="pt-BR" b="1" dirty="0" smtClean="0"/>
              <a:t>físico</a:t>
            </a:r>
            <a:r>
              <a:rPr lang="pt-BR" dirty="0" smtClean="0"/>
              <a:t> e </a:t>
            </a:r>
            <a:r>
              <a:rPr lang="pt-BR" dirty="0"/>
              <a:t>o </a:t>
            </a:r>
            <a:r>
              <a:rPr lang="pt-BR" b="1" dirty="0"/>
              <a:t>eletrônico</a:t>
            </a:r>
            <a:r>
              <a:rPr lang="pt-BR" dirty="0"/>
              <a:t>. </a:t>
            </a:r>
            <a:endParaRPr lang="pt-BR" sz="800" dirty="0"/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Vejamos o benefícios e desafios do </a:t>
            </a:r>
            <a:r>
              <a:rPr lang="pt-BR" b="1" dirty="0"/>
              <a:t>prontuário </a:t>
            </a:r>
            <a:r>
              <a:rPr lang="pt-BR" b="1" dirty="0" smtClean="0"/>
              <a:t>físico e  do prontuário </a:t>
            </a:r>
            <a:r>
              <a:rPr lang="pt-BR" b="1" dirty="0"/>
              <a:t>eletrônico.</a:t>
            </a: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endParaRPr lang="pt-BR" sz="200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6C171E4-B8DD-4F3D-A058-8CF6218A9E59}"/>
              </a:ext>
            </a:extLst>
          </p:cNvPr>
          <p:cNvSpPr txBox="1"/>
          <p:nvPr/>
        </p:nvSpPr>
        <p:spPr>
          <a:xfrm>
            <a:off x="191323" y="6071969"/>
            <a:ext cx="1119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541945"/>
                </a:solidFill>
                <a:cs typeface="Calibri"/>
              </a:rPr>
              <a:t>CONSELHO </a:t>
            </a:r>
            <a:r>
              <a:rPr lang="pt-BR" sz="1200" dirty="0">
                <a:solidFill>
                  <a:srgbClr val="541945"/>
                </a:solidFill>
                <a:cs typeface="Calibri"/>
              </a:rPr>
              <a:t>FEDERAL DE MEDICINA. Resolução nº 1.821/2007, 23 de novembro de 2007. Aprova as normas técnicas concernentes à digitalização e  uso dos sistemas informatizados para a guarda e manuseio dos documentos dos prontuários dos pacientes, autorizando a eliminação do papel e a troca de informação identificada em saúde. </a:t>
            </a:r>
            <a:r>
              <a:rPr lang="pt-BR" sz="1200" b="1" dirty="0">
                <a:solidFill>
                  <a:srgbClr val="541945"/>
                </a:solidFill>
                <a:cs typeface="Calibri"/>
              </a:rPr>
              <a:t>Diário Oficial da União</a:t>
            </a:r>
            <a:r>
              <a:rPr lang="pt-BR" sz="1200" dirty="0">
                <a:solidFill>
                  <a:srgbClr val="541945"/>
                </a:solidFill>
                <a:cs typeface="Calibri"/>
              </a:rPr>
              <a:t>, Brasília, DF, 23 de novembro de 2007, Seção I , p. 252.</a:t>
            </a:r>
          </a:p>
        </p:txBody>
      </p:sp>
    </p:spTree>
    <p:extLst>
      <p:ext uri="{BB962C8B-B14F-4D97-AF65-F5344CB8AC3E}">
        <p14:creationId xmlns:p14="http://schemas.microsoft.com/office/powerpoint/2010/main" val="24097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7">
            <a:extLst>
              <a:ext uri="{FF2B5EF4-FFF2-40B4-BE49-F238E27FC236}">
                <a16:creationId xmlns="" xmlns:a16="http://schemas.microsoft.com/office/drawing/2014/main" id="{C4385D74-A36E-4E57-9999-DFBF19AB5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237897"/>
              </p:ext>
            </p:extLst>
          </p:nvPr>
        </p:nvGraphicFramePr>
        <p:xfrm>
          <a:off x="0" y="213360"/>
          <a:ext cx="12192000" cy="6786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987">
                  <a:extLst>
                    <a:ext uri="{9D8B030D-6E8A-4147-A177-3AD203B41FA5}">
                      <a16:colId xmlns="" xmlns:a16="http://schemas.microsoft.com/office/drawing/2014/main" val="2968495370"/>
                    </a:ext>
                  </a:extLst>
                </a:gridCol>
                <a:gridCol w="5132253">
                  <a:extLst>
                    <a:ext uri="{9D8B030D-6E8A-4147-A177-3AD203B41FA5}">
                      <a16:colId xmlns="" xmlns:a16="http://schemas.microsoft.com/office/drawing/2014/main" val="4272555743"/>
                    </a:ext>
                  </a:extLst>
                </a:gridCol>
                <a:gridCol w="5699760">
                  <a:extLst>
                    <a:ext uri="{9D8B030D-6E8A-4147-A177-3AD203B41FA5}">
                      <a16:colId xmlns="" xmlns:a16="http://schemas.microsoft.com/office/drawing/2014/main" val="621384177"/>
                    </a:ext>
                  </a:extLst>
                </a:gridCol>
              </a:tblGrid>
              <a:tr h="880374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541945"/>
                          </a:solidFill>
                        </a:rPr>
                        <a:t>PRONTUÁRIO </a:t>
                      </a:r>
                      <a:r>
                        <a:rPr lang="pt-BR" b="1" dirty="0" smtClean="0">
                          <a:solidFill>
                            <a:srgbClr val="541945"/>
                          </a:solidFill>
                        </a:rPr>
                        <a:t>FÍSICO</a:t>
                      </a:r>
                      <a:r>
                        <a:rPr lang="pt-BR" b="1" baseline="0" dirty="0" smtClean="0">
                          <a:solidFill>
                            <a:srgbClr val="541945"/>
                          </a:solidFill>
                        </a:rPr>
                        <a:t> </a:t>
                      </a:r>
                      <a:endParaRPr lang="pt-BR" b="1" dirty="0">
                        <a:solidFill>
                          <a:srgbClr val="541945"/>
                        </a:solidFill>
                      </a:endParaRPr>
                    </a:p>
                  </a:txBody>
                  <a:tcPr anchor="ctr">
                    <a:solidFill>
                      <a:srgbClr val="DAAE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rgbClr val="541945"/>
                        </a:solidFill>
                      </a:endParaRPr>
                    </a:p>
                    <a:p>
                      <a:pPr algn="ctr"/>
                      <a:r>
                        <a:rPr lang="pt-BR" dirty="0">
                          <a:solidFill>
                            <a:srgbClr val="541945"/>
                          </a:solidFill>
                        </a:rPr>
                        <a:t>PRONTUÁRIO ELETRÔNICO</a:t>
                      </a:r>
                    </a:p>
                    <a:p>
                      <a:pPr algn="ctr"/>
                      <a:endParaRPr lang="pt-BR" sz="1300" dirty="0">
                        <a:solidFill>
                          <a:srgbClr val="541945"/>
                        </a:solidFill>
                      </a:endParaRPr>
                    </a:p>
                  </a:txBody>
                  <a:tcPr anchor="ctr">
                    <a:solidFill>
                      <a:srgbClr val="DAAE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1400307"/>
                  </a:ext>
                </a:extLst>
              </a:tr>
              <a:tr h="2272964">
                <a:tc>
                  <a:txBody>
                    <a:bodyPr/>
                    <a:lstStyle/>
                    <a:p>
                      <a:endParaRPr lang="pt-BR" dirty="0">
                        <a:solidFill>
                          <a:srgbClr val="541945"/>
                        </a:solidFill>
                      </a:endParaRPr>
                    </a:p>
                    <a:p>
                      <a:endParaRPr lang="pt-BR" dirty="0">
                        <a:solidFill>
                          <a:srgbClr val="541945"/>
                        </a:solidFill>
                      </a:endParaRPr>
                    </a:p>
                    <a:p>
                      <a:endParaRPr lang="pt-BR" sz="1700" b="1" dirty="0">
                        <a:solidFill>
                          <a:srgbClr val="541945"/>
                        </a:solidFill>
                      </a:endParaRPr>
                    </a:p>
                    <a:p>
                      <a:pPr algn="ctr"/>
                      <a:r>
                        <a:rPr lang="pt-BR" sz="1700" b="1" dirty="0">
                          <a:solidFill>
                            <a:srgbClr val="541945"/>
                          </a:solidFill>
                        </a:rPr>
                        <a:t>BENEFÍCIOS </a:t>
                      </a:r>
                    </a:p>
                  </a:txBody>
                  <a:tcPr>
                    <a:solidFill>
                      <a:srgbClr val="DAAE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pt-BR" sz="1700" dirty="0">
                          <a:solidFill>
                            <a:srgbClr val="541945"/>
                          </a:solidFill>
                        </a:rPr>
                        <a:t>- Baixo custo de implantação e operacional se for utilizado formulários gráficos padronizados e escrita manual, se for utilizar o formato impresso o custo será mais alto.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pt-BR" sz="1700" dirty="0">
                          <a:solidFill>
                            <a:srgbClr val="541945"/>
                          </a:solidFill>
                        </a:rPr>
                        <a:t>- Não é necessário o uso de equipamentos, rede, sistemas e internet.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>
                          <a:solidFill>
                            <a:srgbClr val="541945"/>
                          </a:solidFill>
                        </a:rPr>
                        <a:t>- Não é necessário a capacitação de profissionais para o manuseio desse modelo de prontuário. </a:t>
                      </a:r>
                    </a:p>
                  </a:txBody>
                  <a:tcPr>
                    <a:solidFill>
                      <a:srgbClr val="DAAE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buFontTx/>
                        <a:buNone/>
                      </a:pPr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Apresenta </a:t>
                      </a: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segurança no armazenamento de dados</a:t>
                      </a:r>
                    </a:p>
                    <a:p>
                      <a:pPr marL="0" lvl="0" indent="0" algn="just" defTabSz="914400" rtl="0" eaLnBrk="1" latinLnBrk="0" hangingPunct="1">
                        <a:buFontTx/>
                        <a:buNone/>
                      </a:pP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Possibilita o compartilhamento momentâneo com os demais </a:t>
                      </a:r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pontos</a:t>
                      </a:r>
                      <a:r>
                        <a:rPr lang="pt-BR" sz="1700" kern="1200" baseline="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atenção, </a:t>
                      </a:r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 as </a:t>
                      </a: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informações atualizadas.</a:t>
                      </a:r>
                    </a:p>
                    <a:p>
                      <a:pPr marL="0" lvl="0" indent="0" algn="just" defTabSz="914400" rtl="0" eaLnBrk="1" latinLnBrk="0" hangingPunct="1">
                        <a:buFontTx/>
                        <a:buNone/>
                      </a:pP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Fácil acessibilidade de resultados de exames laboratoriais e de imagens. </a:t>
                      </a:r>
                    </a:p>
                    <a:p>
                      <a:pPr marL="0" lvl="0" indent="0" algn="just" defTabSz="914400" rtl="0" eaLnBrk="1" latinLnBrk="0" hangingPunct="1">
                        <a:buFontTx/>
                        <a:buNone/>
                      </a:pP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Os dados secundários coletados podem ser usados em pesquisas clinicas, dados epidemiológicos e estatísticos. </a:t>
                      </a:r>
                    </a:p>
                  </a:txBody>
                  <a:tcPr>
                    <a:solidFill>
                      <a:srgbClr val="DAAE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342998"/>
                  </a:ext>
                </a:extLst>
              </a:tr>
              <a:tr h="3633541">
                <a:tc>
                  <a:txBody>
                    <a:bodyPr/>
                    <a:lstStyle/>
                    <a:p>
                      <a:endParaRPr lang="pt-BR" dirty="0">
                        <a:solidFill>
                          <a:srgbClr val="541945"/>
                        </a:solidFill>
                      </a:endParaRPr>
                    </a:p>
                    <a:p>
                      <a:endParaRPr lang="pt-BR" dirty="0">
                        <a:solidFill>
                          <a:srgbClr val="541945"/>
                        </a:solidFill>
                      </a:endParaRPr>
                    </a:p>
                    <a:p>
                      <a:endParaRPr lang="pt-BR" dirty="0">
                        <a:solidFill>
                          <a:srgbClr val="541945"/>
                        </a:solidFill>
                      </a:endParaRPr>
                    </a:p>
                    <a:p>
                      <a:pPr algn="ctr"/>
                      <a:r>
                        <a:rPr lang="pt-BR" b="1" dirty="0">
                          <a:solidFill>
                            <a:srgbClr val="541945"/>
                          </a:solidFill>
                        </a:rPr>
                        <a:t>DESAFIOS </a:t>
                      </a:r>
                    </a:p>
                  </a:txBody>
                  <a:tcPr>
                    <a:solidFill>
                      <a:srgbClr val="DAAECD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Alto </a:t>
                      </a: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risco de perda dos dados durante e após os registros. </a:t>
                      </a:r>
                    </a:p>
                    <a:p>
                      <a:pPr lvl="0" algn="just"/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Dificuldades </a:t>
                      </a: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elaboração, atualização, no manuseio, arquivamento e guarda. Sendo que, a falta de segurança dos dados impossibilita o cumprimento da Lei Geral de Proteção dos Dados (LGDP).</a:t>
                      </a:r>
                    </a:p>
                    <a:p>
                      <a:pPr lvl="0" algn="just"/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Aumento </a:t>
                      </a: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risco de erros nas práticas assistenciais  devido a ilegibilidade. </a:t>
                      </a:r>
                    </a:p>
                    <a:p>
                      <a:pPr lvl="0" algn="just"/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Necessita </a:t>
                      </a: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ampla estrutura física para o arquivamento de dados. </a:t>
                      </a:r>
                    </a:p>
                    <a:p>
                      <a:pPr lvl="0" algn="just"/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Alto </a:t>
                      </a: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 com a manutenção do processo, impressões na própria instituição e equipe de profissionais dedicada a retirada e o arquivamento.</a:t>
                      </a:r>
                      <a:endParaRPr lang="pt-BR" sz="1700" dirty="0">
                        <a:solidFill>
                          <a:srgbClr val="541945"/>
                        </a:solidFill>
                      </a:endParaRPr>
                    </a:p>
                  </a:txBody>
                  <a:tcPr>
                    <a:solidFill>
                      <a:srgbClr val="DAAE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just" defTabSz="914400" rtl="0" eaLnBrk="1" latinLnBrk="0" hangingPunct="1"/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Requer</a:t>
                      </a:r>
                      <a:r>
                        <a:rPr lang="pt-BR" sz="1700" kern="1200" baseline="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 </a:t>
                      </a: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investimento inicial em infraestrutura de tecnologia da informação (TI), como: </a:t>
                      </a:r>
                    </a:p>
                    <a:p>
                      <a:pPr marL="285750" lvl="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Hardware</a:t>
                      </a: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computadores, periféricos, impressoras;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Software: aquisição de sistema de prontuário eletrônico;</a:t>
                      </a:r>
                    </a:p>
                    <a:p>
                      <a:pPr marL="285750" lvl="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Rede</a:t>
                      </a: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permita a conectividade </a:t>
                      </a:r>
                      <a:r>
                        <a:rPr lang="pt-BR" sz="1700" kern="1200" dirty="0" err="1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</a:t>
                      </a: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extra unidade ambulatorial via internet; </a:t>
                      </a:r>
                    </a:p>
                    <a:p>
                      <a:pPr marL="285750" lvl="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internet, certificação digital, suporte de assistência técnica especializada em TI;</a:t>
                      </a:r>
                    </a:p>
                    <a:p>
                      <a:pPr marL="0" lvl="0" algn="just" defTabSz="914400" rtl="0" eaLnBrk="1" latinLnBrk="0" hangingPunct="1"/>
                      <a:r>
                        <a:rPr lang="pt-BR" sz="1700" kern="1200" dirty="0" smtClean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700" kern="1200" dirty="0">
                          <a:solidFill>
                            <a:srgbClr val="5419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Treinamento da equipe para operar o sistema. </a:t>
                      </a:r>
                    </a:p>
                    <a:p>
                      <a:pPr marL="0" lvl="0" algn="just" defTabSz="914400" rtl="0" eaLnBrk="1" latinLnBrk="0" hangingPunct="1"/>
                      <a:endParaRPr lang="pt-BR" sz="1700" kern="1200" dirty="0">
                        <a:solidFill>
                          <a:srgbClr val="54194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AE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556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6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52FB9D-54F8-4DD7-A544-81DE197C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736673"/>
            <a:ext cx="10052222" cy="1325563"/>
          </a:xfrm>
        </p:spPr>
        <p:txBody>
          <a:bodyPr/>
          <a:lstStyle/>
          <a:p>
            <a:r>
              <a:rPr lang="pt-BR" dirty="0"/>
              <a:t>Tipos de prontuário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506E342B-09A3-4858-B41F-1FEEB385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43" y="1833636"/>
            <a:ext cx="10624272" cy="187630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8800" dirty="0">
                <a:latin typeface="+mn-lt"/>
              </a:rPr>
              <a:t>Preferencialmente devem ser adotados sistema de prontuário informatizados conforme Resolução do CFM 1.821/2007</a:t>
            </a:r>
            <a:r>
              <a:rPr lang="pt-BR" sz="8800" dirty="0" smtClean="0">
                <a:latin typeface="+mn-lt"/>
              </a:rPr>
              <a:t>.</a:t>
            </a:r>
            <a:endParaRPr lang="pt-BR" sz="8800" baseline="30000" dirty="0"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8800" dirty="0"/>
              <a:t>A </a:t>
            </a:r>
            <a:r>
              <a:rPr lang="pt-BR" sz="8800" dirty="0" smtClean="0"/>
              <a:t>APS dispõe </a:t>
            </a:r>
            <a:r>
              <a:rPr lang="pt-BR" sz="8800" dirty="0"/>
              <a:t>de um prontuário como o Sistema e-SUS AB </a:t>
            </a:r>
            <a:r>
              <a:rPr lang="pt-BR" sz="8800" dirty="0" smtClean="0"/>
              <a:t>como </a:t>
            </a:r>
            <a:r>
              <a:rPr lang="pt-BR" sz="8800" dirty="0"/>
              <a:t>Prontuário </a:t>
            </a:r>
            <a:r>
              <a:rPr lang="pt-BR" sz="8800" dirty="0" smtClean="0"/>
              <a:t>eletrônico do </a:t>
            </a:r>
            <a:r>
              <a:rPr lang="pt-BR" sz="8800" dirty="0"/>
              <a:t>Cidadão (PEC), </a:t>
            </a:r>
            <a:r>
              <a:rPr lang="pt-BR" sz="8800" i="1" dirty="0"/>
              <a:t>software</a:t>
            </a:r>
            <a:r>
              <a:rPr lang="pt-BR" sz="8800" dirty="0"/>
              <a:t> do Ministério da Saúde fornecido a toda APS do país. </a:t>
            </a:r>
            <a:endParaRPr lang="pt-BR" sz="8800" baseline="30000" dirty="0"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8800" dirty="0">
                <a:latin typeface="+mn-lt"/>
              </a:rPr>
              <a:t>Ainda que, </a:t>
            </a:r>
            <a:r>
              <a:rPr lang="pt-BR" sz="8800" dirty="0" smtClean="0">
                <a:latin typeface="+mn-lt"/>
              </a:rPr>
              <a:t>a APS disponha </a:t>
            </a:r>
            <a:r>
              <a:rPr lang="pt-BR" sz="8800" dirty="0">
                <a:latin typeface="+mn-lt"/>
              </a:rPr>
              <a:t>sistema de prontuário eletrônico, deverá dispor de plano de contingência com adoção de estratégias padronizadas</a:t>
            </a:r>
            <a:r>
              <a:rPr lang="pt-BR" sz="8800" dirty="0">
                <a:latin typeface="+mn-lt"/>
                <a:cs typeface="Calibri"/>
              </a:rPr>
              <a:t> que garantam o registro,  segurança das informações geradas em todas as etapas do processo de cuidado do usuário e incorporação ao prontuário eletrônico.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800" baseline="30000" dirty="0">
              <a:latin typeface="Calibri"/>
              <a:cs typeface="Calibri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DAF9DB0-DC8B-46E0-A007-1681CA9C3381}"/>
              </a:ext>
            </a:extLst>
          </p:cNvPr>
          <p:cNvSpPr txBox="1"/>
          <p:nvPr/>
        </p:nvSpPr>
        <p:spPr>
          <a:xfrm>
            <a:off x="240495" y="5983117"/>
            <a:ext cx="1119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541945"/>
                </a:solidFill>
                <a:cs typeface="Calibri"/>
              </a:rPr>
              <a:t>CONSELHO </a:t>
            </a:r>
            <a:r>
              <a:rPr lang="pt-BR" sz="1200" dirty="0">
                <a:solidFill>
                  <a:srgbClr val="541945"/>
                </a:solidFill>
                <a:cs typeface="Calibri"/>
              </a:rPr>
              <a:t>FEDERAL DE MEDICINA. Resolução nº 1.821/2007, 23 de novembro de 2007. Aprova as normas técnicas concernentes à digitalização e  uso dos sistemas informatizados para a guarda e manuseio dos documentos dos prontuários dos pacientes, autorizando a eliminação do papel e a troca de informação identificada em saúde. </a:t>
            </a:r>
            <a:r>
              <a:rPr lang="pt-BR" sz="1200" b="1" dirty="0">
                <a:solidFill>
                  <a:srgbClr val="541945"/>
                </a:solidFill>
                <a:cs typeface="Calibri"/>
              </a:rPr>
              <a:t>Diário Oficial da União</a:t>
            </a:r>
            <a:r>
              <a:rPr lang="pt-BR" sz="1200" dirty="0">
                <a:solidFill>
                  <a:srgbClr val="541945"/>
                </a:solidFill>
                <a:cs typeface="Calibri"/>
              </a:rPr>
              <a:t>, Brasília, DF, 23 de novembro de 2007, Seção I , p. 252.</a:t>
            </a:r>
          </a:p>
        </p:txBody>
      </p:sp>
    </p:spTree>
    <p:extLst>
      <p:ext uri="{BB962C8B-B14F-4D97-AF65-F5344CB8AC3E}">
        <p14:creationId xmlns:p14="http://schemas.microsoft.com/office/powerpoint/2010/main" val="25556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Itens que compõem o </a:t>
            </a:r>
            <a:r>
              <a:rPr lang="pt-BR" dirty="0"/>
              <a:t>prontuário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751272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A918C4-1390-4D24-BC50-1872794E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09" y="1060450"/>
            <a:ext cx="10560497" cy="1325563"/>
          </a:xfrm>
        </p:spPr>
        <p:txBody>
          <a:bodyPr/>
          <a:lstStyle/>
          <a:p>
            <a:r>
              <a:rPr lang="pt-BR" dirty="0"/>
              <a:t>Itens que compõem o prontuário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00F476F-6D09-4219-B4B9-D32D1C0B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09" y="2159369"/>
            <a:ext cx="5184446" cy="4226769"/>
          </a:xfrm>
        </p:spPr>
        <p:txBody>
          <a:bodyPr>
            <a:no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pt-BR" dirty="0">
                <a:latin typeface="Calibri"/>
                <a:cs typeface="Calibri"/>
              </a:rPr>
              <a:t>No prontuário do usuário ainda devem ser anexados: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Calibri"/>
                <a:cs typeface="Calibri"/>
              </a:rPr>
              <a:t>P</a:t>
            </a:r>
            <a:r>
              <a:rPr lang="pt-BR" dirty="0" smtClean="0">
                <a:latin typeface="Calibri"/>
                <a:cs typeface="Calibri"/>
              </a:rPr>
              <a:t>lanos </a:t>
            </a:r>
            <a:r>
              <a:rPr lang="pt-BR" dirty="0">
                <a:latin typeface="Calibri"/>
                <a:cs typeface="Calibri"/>
              </a:rPr>
              <a:t>de </a:t>
            </a:r>
            <a:r>
              <a:rPr lang="pt-BR" dirty="0" smtClean="0">
                <a:latin typeface="Calibri"/>
                <a:cs typeface="Calibri"/>
              </a:rPr>
              <a:t>cuidados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Calibri"/>
                <a:cs typeface="Calibri"/>
              </a:rPr>
              <a:t>F</a:t>
            </a:r>
            <a:r>
              <a:rPr lang="pt-BR" dirty="0" smtClean="0">
                <a:latin typeface="Calibri"/>
                <a:cs typeface="Calibri"/>
              </a:rPr>
              <a:t>ormulários </a:t>
            </a:r>
            <a:r>
              <a:rPr lang="pt-BR" dirty="0">
                <a:latin typeface="Calibri"/>
                <a:cs typeface="Calibri"/>
              </a:rPr>
              <a:t>de compartilhamento do cuidado APS-AAE, transição do cuidado </a:t>
            </a:r>
            <a:r>
              <a:rPr lang="pt-BR" dirty="0" smtClean="0">
                <a:latin typeface="Calibri"/>
                <a:cs typeface="Calibri"/>
              </a:rPr>
              <a:t>AAE-APS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Mapa </a:t>
            </a:r>
            <a:r>
              <a:rPr lang="pt-BR" dirty="0">
                <a:latin typeface="Calibri"/>
                <a:cs typeface="Calibri"/>
              </a:rPr>
              <a:t>de monitoramentos glicêmico, pressórico, </a:t>
            </a:r>
            <a:endParaRPr lang="pt-BR" dirty="0" smtClean="0">
              <a:latin typeface="Calibri"/>
              <a:cs typeface="Calibri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900F476F-6D09-4219-B4B9-D32D1C0B3216}"/>
              </a:ext>
            </a:extLst>
          </p:cNvPr>
          <p:cNvSpPr txBox="1">
            <a:spLocks/>
          </p:cNvSpPr>
          <p:nvPr/>
        </p:nvSpPr>
        <p:spPr>
          <a:xfrm>
            <a:off x="6254651" y="2272691"/>
            <a:ext cx="5591605" cy="4332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Laudo de exames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Calibri"/>
                <a:cs typeface="Calibri"/>
              </a:rPr>
              <a:t>D</a:t>
            </a:r>
            <a:r>
              <a:rPr lang="pt-BR" dirty="0" smtClean="0">
                <a:latin typeface="Calibri"/>
                <a:cs typeface="Calibri"/>
              </a:rPr>
              <a:t>eclarações, atestados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Relatórios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Prescrições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Termos de consentimento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Encaminhamentos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/>
                <a:cs typeface="Calibri"/>
              </a:rPr>
              <a:t>Entre outros</a:t>
            </a:r>
            <a:endParaRPr lang="pt-BR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6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98042" y="2163905"/>
            <a:ext cx="5467459" cy="866559"/>
          </a:xfrm>
        </p:spPr>
        <p:txBody>
          <a:bodyPr>
            <a:noAutofit/>
          </a:bodyPr>
          <a:lstStyle/>
          <a:p>
            <a:r>
              <a:rPr lang="pt-BR" dirty="0" smtClean="0"/>
              <a:t>Da Teoria a Prática Organização do Prontuário </a:t>
            </a:r>
            <a:r>
              <a:rPr lang="pt-BR" dirty="0"/>
              <a:t>físico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26468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Manuseio e arquivamento do prontuário físico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10906074" cy="4172401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Os prontuários poderão ser sinalizados com cores ou outras marcações para a identificação de famílias de risco ou usuários com condições ou patologias mais graves;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Deverá ser estabelecido um sistema de controle de entrada e saída, manual ou informatizado, para fácil localização dos prontuários;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Os fluxos dos prontuários na unidade devem ser bem definidos e toda a equipe deve ser orientada sobre isto;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Para o manuseio do prontuário, as mãos devem estar sempre limpas e livres de sujeiras e gorduras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45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673896" y="2638273"/>
            <a:ext cx="6444175" cy="866559"/>
          </a:xfrm>
        </p:spPr>
        <p:txBody>
          <a:bodyPr>
            <a:noAutofit/>
          </a:bodyPr>
          <a:lstStyle/>
          <a:p>
            <a:r>
              <a:rPr lang="pt-BR" dirty="0" smtClean="0"/>
              <a:t>Material de Apoio – Parte I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Local do arquivamento do prontuário físico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10906074" cy="4172401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Deve ser seguro e de acesso restrito;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O teto paredes e piso devem ser íntegros e de fácil limpeza;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Deve ser bem ventilado;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Evitar condições adversas como umidade, traças e outras;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dirty="0"/>
              <a:t>Deve ter condições seguras contra incêndio.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978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Tempo de arquivamento do prontuário físico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10906074" cy="4172401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/>
              <a:t>Arquivo principal: </a:t>
            </a:r>
            <a:r>
              <a:rPr lang="pt-BR" dirty="0"/>
              <a:t>para os prontuários com utilização atual, ou seja até 5 anos após o ultimo atendimento;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/>
              <a:t>Arquivo temporário: </a:t>
            </a:r>
            <a:r>
              <a:rPr lang="pt-BR" dirty="0"/>
              <a:t>para os prontuários após até 5 anos do ultimo atendimento. Poderá ser localizado em sala de menor acesso da UBS;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b="1" dirty="0"/>
              <a:t>Arquivo permanente: </a:t>
            </a:r>
            <a:r>
              <a:rPr lang="pt-BR" dirty="0"/>
              <a:t>para os prontuários após 20 anos do último atendimento. Poderá ser localizado em sala de menor acesso da UBS ou local externo a UBS. A preservação é importante para uso legal, pesquisa ou arquivamento histórico social.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1439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Experiência da UBS Campo Limpo Município São Paulo (SMS/</a:t>
            </a:r>
            <a:r>
              <a:rPr lang="pt-BR" dirty="0" err="1"/>
              <a:t>Einsteins</a:t>
            </a:r>
            <a:r>
              <a:rPr lang="pt-BR" dirty="0"/>
              <a:t>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pSp>
        <p:nvGrpSpPr>
          <p:cNvPr id="5" name="object 5">
            <a:extLst>
              <a:ext uri="{FF2B5EF4-FFF2-40B4-BE49-F238E27FC236}">
                <a16:creationId xmlns="" xmlns:a16="http://schemas.microsoft.com/office/drawing/2014/main" id="{9B87855F-AE7E-4B84-A3D3-4BDC21CB2F97}"/>
              </a:ext>
            </a:extLst>
          </p:cNvPr>
          <p:cNvGrpSpPr/>
          <p:nvPr/>
        </p:nvGrpSpPr>
        <p:grpSpPr>
          <a:xfrm>
            <a:off x="1578789" y="2931389"/>
            <a:ext cx="6548120" cy="3648710"/>
            <a:chOff x="44957" y="2267711"/>
            <a:chExt cx="6548120" cy="3648710"/>
          </a:xfrm>
        </p:grpSpPr>
        <p:pic>
          <p:nvPicPr>
            <p:cNvPr id="7" name="object 6">
              <a:extLst>
                <a:ext uri="{FF2B5EF4-FFF2-40B4-BE49-F238E27FC236}">
                  <a16:creationId xmlns="" xmlns:a16="http://schemas.microsoft.com/office/drawing/2014/main" id="{9D61C80B-E999-412A-9717-EAFC0723E1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1407" y="2267711"/>
              <a:ext cx="4471416" cy="3648455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="" xmlns:a16="http://schemas.microsoft.com/office/drawing/2014/main" id="{55891489-01AC-4E3E-9157-611AD84699F2}"/>
                </a:ext>
              </a:extLst>
            </p:cNvPr>
            <p:cNvSpPr/>
            <p:nvPr/>
          </p:nvSpPr>
          <p:spPr>
            <a:xfrm>
              <a:off x="64007" y="3355847"/>
              <a:ext cx="1993900" cy="923925"/>
            </a:xfrm>
            <a:custGeom>
              <a:avLst/>
              <a:gdLst/>
              <a:ahLst/>
              <a:cxnLst/>
              <a:rect l="l" t="t" r="r" b="b"/>
              <a:pathLst>
                <a:path w="1993900" h="923925">
                  <a:moveTo>
                    <a:pt x="0" y="923544"/>
                  </a:moveTo>
                  <a:lnTo>
                    <a:pt x="1993392" y="923544"/>
                  </a:lnTo>
                  <a:lnTo>
                    <a:pt x="1993392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38100">
              <a:solidFill>
                <a:srgbClr val="005A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8">
            <a:extLst>
              <a:ext uri="{FF2B5EF4-FFF2-40B4-BE49-F238E27FC236}">
                <a16:creationId xmlns="" xmlns:a16="http://schemas.microsoft.com/office/drawing/2014/main" id="{D43A0DEE-A525-4499-8DF0-422C0C2FFD29}"/>
              </a:ext>
            </a:extLst>
          </p:cNvPr>
          <p:cNvSpPr txBox="1"/>
          <p:nvPr/>
        </p:nvSpPr>
        <p:spPr>
          <a:xfrm>
            <a:off x="1680999" y="4049688"/>
            <a:ext cx="131889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585858"/>
                </a:solidFill>
                <a:latin typeface="Segoe UI"/>
                <a:cs typeface="Segoe UI"/>
              </a:rPr>
              <a:t>I</a:t>
            </a:r>
            <a:r>
              <a:rPr sz="1800" spc="15" dirty="0">
                <a:solidFill>
                  <a:srgbClr val="585858"/>
                </a:solidFill>
                <a:latin typeface="Segoe UI"/>
                <a:cs typeface="Segoe UI"/>
              </a:rPr>
              <a:t>d</a:t>
            </a:r>
            <a:r>
              <a:rPr sz="1800" spc="-10" dirty="0">
                <a:solidFill>
                  <a:srgbClr val="585858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585858"/>
                </a:solidFill>
                <a:latin typeface="Segoe UI"/>
                <a:cs typeface="Segoe UI"/>
              </a:rPr>
              <a:t>n</a:t>
            </a:r>
            <a:r>
              <a:rPr sz="1800" spc="-35" dirty="0">
                <a:solidFill>
                  <a:srgbClr val="585858"/>
                </a:solidFill>
                <a:latin typeface="Segoe UI"/>
                <a:cs typeface="Segoe UI"/>
              </a:rPr>
              <a:t>t</a:t>
            </a:r>
            <a:r>
              <a:rPr sz="1800" spc="-5" dirty="0">
                <a:solidFill>
                  <a:srgbClr val="585858"/>
                </a:solidFill>
                <a:latin typeface="Segoe UI"/>
                <a:cs typeface="Segoe UI"/>
              </a:rPr>
              <a:t>i</a:t>
            </a:r>
            <a:r>
              <a:rPr sz="1800" spc="5" dirty="0">
                <a:solidFill>
                  <a:srgbClr val="585858"/>
                </a:solidFill>
                <a:latin typeface="Segoe UI"/>
                <a:cs typeface="Segoe UI"/>
              </a:rPr>
              <a:t>f</a:t>
            </a:r>
            <a:r>
              <a:rPr sz="1800" spc="-5" dirty="0">
                <a:solidFill>
                  <a:srgbClr val="585858"/>
                </a:solidFill>
                <a:latin typeface="Segoe UI"/>
                <a:cs typeface="Segoe UI"/>
              </a:rPr>
              <a:t>i</a:t>
            </a:r>
            <a:r>
              <a:rPr sz="1800" spc="20" dirty="0">
                <a:solidFill>
                  <a:srgbClr val="585858"/>
                </a:solidFill>
                <a:latin typeface="Segoe UI"/>
                <a:cs typeface="Segoe UI"/>
              </a:rPr>
              <a:t>c</a:t>
            </a:r>
            <a:r>
              <a:rPr sz="1800" spc="15" dirty="0">
                <a:solidFill>
                  <a:srgbClr val="585858"/>
                </a:solidFill>
                <a:latin typeface="Segoe UI"/>
                <a:cs typeface="Segoe UI"/>
              </a:rPr>
              <a:t>a</a:t>
            </a:r>
            <a:r>
              <a:rPr sz="1800" spc="25" dirty="0">
                <a:solidFill>
                  <a:srgbClr val="585858"/>
                </a:solidFill>
                <a:latin typeface="Segoe UI"/>
                <a:cs typeface="Segoe UI"/>
              </a:rPr>
              <a:t>ç</a:t>
            </a:r>
            <a:r>
              <a:rPr sz="1800" spc="15" dirty="0">
                <a:solidFill>
                  <a:srgbClr val="585858"/>
                </a:solidFill>
                <a:latin typeface="Segoe UI"/>
                <a:cs typeface="Segoe UI"/>
              </a:rPr>
              <a:t>ã</a:t>
            </a:r>
            <a:r>
              <a:rPr sz="1800" dirty="0">
                <a:solidFill>
                  <a:srgbClr val="585858"/>
                </a:solidFill>
                <a:latin typeface="Segoe UI"/>
                <a:cs typeface="Segoe UI"/>
              </a:rPr>
              <a:t>o  </a:t>
            </a:r>
            <a:r>
              <a:rPr sz="1800" spc="5" dirty="0">
                <a:solidFill>
                  <a:srgbClr val="585858"/>
                </a:solidFill>
                <a:latin typeface="Segoe UI"/>
                <a:cs typeface="Segoe UI"/>
              </a:rPr>
              <a:t>responsável </a:t>
            </a:r>
            <a:r>
              <a:rPr sz="1800" spc="1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Segoe UI"/>
                <a:cs typeface="Segoe UI"/>
              </a:rPr>
              <a:t>família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="" xmlns:a16="http://schemas.microsoft.com/office/drawing/2014/main" id="{C5D2939F-2C0C-49CB-A8A1-C215E2BED861}"/>
              </a:ext>
            </a:extLst>
          </p:cNvPr>
          <p:cNvSpPr/>
          <p:nvPr/>
        </p:nvSpPr>
        <p:spPr>
          <a:xfrm>
            <a:off x="3591232" y="4465295"/>
            <a:ext cx="276225" cy="114300"/>
          </a:xfrm>
          <a:custGeom>
            <a:avLst/>
            <a:gdLst/>
            <a:ahLst/>
            <a:cxnLst/>
            <a:rect l="l" t="t" r="r" b="b"/>
            <a:pathLst>
              <a:path w="276225" h="114300">
                <a:moveTo>
                  <a:pt x="161925" y="0"/>
                </a:moveTo>
                <a:lnTo>
                  <a:pt x="161925" y="114299"/>
                </a:lnTo>
                <a:lnTo>
                  <a:pt x="238125" y="76199"/>
                </a:lnTo>
                <a:lnTo>
                  <a:pt x="180975" y="76199"/>
                </a:lnTo>
                <a:lnTo>
                  <a:pt x="180975" y="38099"/>
                </a:lnTo>
                <a:lnTo>
                  <a:pt x="238125" y="38099"/>
                </a:lnTo>
                <a:lnTo>
                  <a:pt x="161925" y="0"/>
                </a:lnTo>
                <a:close/>
              </a:path>
              <a:path w="276225" h="114300">
                <a:moveTo>
                  <a:pt x="161925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161925" y="76199"/>
                </a:lnTo>
                <a:lnTo>
                  <a:pt x="161925" y="38099"/>
                </a:lnTo>
                <a:close/>
              </a:path>
              <a:path w="276225" h="114300">
                <a:moveTo>
                  <a:pt x="238125" y="38099"/>
                </a:moveTo>
                <a:lnTo>
                  <a:pt x="180975" y="38099"/>
                </a:lnTo>
                <a:lnTo>
                  <a:pt x="180975" y="76199"/>
                </a:lnTo>
                <a:lnTo>
                  <a:pt x="238125" y="76199"/>
                </a:lnTo>
                <a:lnTo>
                  <a:pt x="276225" y="57149"/>
                </a:lnTo>
                <a:lnTo>
                  <a:pt x="238125" y="38099"/>
                </a:lnTo>
                <a:close/>
              </a:path>
            </a:pathLst>
          </a:custGeom>
          <a:solidFill>
            <a:srgbClr val="005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="" xmlns:a16="http://schemas.microsoft.com/office/drawing/2014/main" id="{17AAB0E5-9660-4D78-9A7D-B70E8919FE6C}"/>
              </a:ext>
            </a:extLst>
          </p:cNvPr>
          <p:cNvSpPr txBox="1"/>
          <p:nvPr/>
        </p:nvSpPr>
        <p:spPr>
          <a:xfrm>
            <a:off x="1597839" y="5098518"/>
            <a:ext cx="1993900" cy="36576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15"/>
              </a:spcBef>
            </a:pPr>
            <a:r>
              <a:rPr sz="1800" spc="20" dirty="0">
                <a:solidFill>
                  <a:srgbClr val="585858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585858"/>
                </a:solidFill>
                <a:latin typeface="Segoe UI"/>
                <a:cs typeface="Segoe UI"/>
              </a:rPr>
              <a:t>n</a:t>
            </a:r>
            <a:r>
              <a:rPr sz="1800" spc="15" dirty="0">
                <a:solidFill>
                  <a:srgbClr val="585858"/>
                </a:solidFill>
                <a:latin typeface="Segoe UI"/>
                <a:cs typeface="Segoe UI"/>
              </a:rPr>
              <a:t>d</a:t>
            </a:r>
            <a:r>
              <a:rPr sz="1800" spc="-10" dirty="0">
                <a:solidFill>
                  <a:srgbClr val="585858"/>
                </a:solidFill>
                <a:latin typeface="Segoe UI"/>
                <a:cs typeface="Segoe UI"/>
              </a:rPr>
              <a:t>e</a:t>
            </a:r>
            <a:r>
              <a:rPr sz="1800" spc="20" dirty="0">
                <a:solidFill>
                  <a:srgbClr val="585858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585858"/>
                </a:solidFill>
                <a:latin typeface="Segoe UI"/>
                <a:cs typeface="Segoe UI"/>
              </a:rPr>
              <a:t>e</a:t>
            </a:r>
            <a:r>
              <a:rPr sz="1800" spc="25" dirty="0">
                <a:solidFill>
                  <a:srgbClr val="585858"/>
                </a:solidFill>
                <a:latin typeface="Segoe UI"/>
                <a:cs typeface="Segoe UI"/>
              </a:rPr>
              <a:t>ç</a:t>
            </a:r>
            <a:r>
              <a:rPr sz="1800" dirty="0">
                <a:solidFill>
                  <a:srgbClr val="585858"/>
                </a:solidFill>
                <a:latin typeface="Segoe UI"/>
                <a:cs typeface="Segoe UI"/>
              </a:rPr>
              <a:t>o</a:t>
            </a:r>
            <a:r>
              <a:rPr sz="1800" spc="-114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Segoe UI"/>
                <a:cs typeface="Segoe UI"/>
              </a:rPr>
              <a:t>f</a:t>
            </a:r>
            <a:r>
              <a:rPr sz="1800" spc="15" dirty="0">
                <a:solidFill>
                  <a:srgbClr val="585858"/>
                </a:solidFill>
                <a:latin typeface="Segoe UI"/>
                <a:cs typeface="Segoe UI"/>
              </a:rPr>
              <a:t>a</a:t>
            </a:r>
            <a:r>
              <a:rPr sz="1800" spc="30" dirty="0">
                <a:solidFill>
                  <a:srgbClr val="585858"/>
                </a:solidFill>
                <a:latin typeface="Segoe UI"/>
                <a:cs typeface="Segoe UI"/>
              </a:rPr>
              <a:t>m</a:t>
            </a:r>
            <a:r>
              <a:rPr sz="1800" spc="-5" dirty="0">
                <a:solidFill>
                  <a:srgbClr val="585858"/>
                </a:solidFill>
                <a:latin typeface="Segoe UI"/>
                <a:cs typeface="Segoe UI"/>
              </a:rPr>
              <a:t>í</a:t>
            </a:r>
            <a:r>
              <a:rPr sz="1800" spc="-10" dirty="0">
                <a:solidFill>
                  <a:srgbClr val="585858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585858"/>
                </a:solidFill>
                <a:latin typeface="Segoe UI"/>
                <a:cs typeface="Segoe UI"/>
              </a:rPr>
              <a:t>ia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="" xmlns:a16="http://schemas.microsoft.com/office/drawing/2014/main" id="{1E71606E-27DD-4E73-9F4B-1A682D268390}"/>
              </a:ext>
            </a:extLst>
          </p:cNvPr>
          <p:cNvSpPr txBox="1"/>
          <p:nvPr/>
        </p:nvSpPr>
        <p:spPr>
          <a:xfrm>
            <a:off x="1561264" y="5793462"/>
            <a:ext cx="2066925" cy="649605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59"/>
              </a:spcBef>
            </a:pPr>
            <a:r>
              <a:rPr sz="1800" spc="-75" dirty="0">
                <a:solidFill>
                  <a:srgbClr val="585858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585858"/>
                </a:solidFill>
                <a:latin typeface="Segoe UI"/>
                <a:cs typeface="Segoe UI"/>
              </a:rPr>
              <a:t>e</a:t>
            </a:r>
            <a:r>
              <a:rPr sz="1800" spc="20" dirty="0">
                <a:solidFill>
                  <a:srgbClr val="585858"/>
                </a:solidFill>
                <a:latin typeface="Segoe UI"/>
                <a:cs typeface="Segoe UI"/>
              </a:rPr>
              <a:t>ss</a:t>
            </a:r>
            <a:r>
              <a:rPr sz="1800" spc="25" dirty="0">
                <a:solidFill>
                  <a:srgbClr val="585858"/>
                </a:solidFill>
                <a:latin typeface="Segoe UI"/>
                <a:cs typeface="Segoe UI"/>
              </a:rPr>
              <a:t>o</a:t>
            </a:r>
            <a:r>
              <a:rPr sz="1800" spc="15" dirty="0">
                <a:solidFill>
                  <a:srgbClr val="585858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585858"/>
                </a:solidFill>
                <a:latin typeface="Segoe UI"/>
                <a:cs typeface="Segoe UI"/>
              </a:rPr>
              <a:t>s</a:t>
            </a:r>
            <a:r>
              <a:rPr sz="1800" spc="-11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Segoe UI"/>
                <a:cs typeface="Segoe UI"/>
              </a:rPr>
              <a:t>d</a:t>
            </a:r>
            <a:r>
              <a:rPr sz="1800" dirty="0">
                <a:solidFill>
                  <a:srgbClr val="585858"/>
                </a:solidFill>
                <a:latin typeface="Segoe UI"/>
                <a:cs typeface="Segoe UI"/>
              </a:rPr>
              <a:t>a</a:t>
            </a:r>
            <a:r>
              <a:rPr sz="1800" spc="-4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Segoe UI"/>
                <a:cs typeface="Segoe UI"/>
              </a:rPr>
              <a:t>f</a:t>
            </a:r>
            <a:r>
              <a:rPr sz="1800" spc="15" dirty="0">
                <a:solidFill>
                  <a:srgbClr val="585858"/>
                </a:solidFill>
                <a:latin typeface="Segoe UI"/>
                <a:cs typeface="Segoe UI"/>
              </a:rPr>
              <a:t>a</a:t>
            </a:r>
            <a:r>
              <a:rPr sz="1800" spc="30" dirty="0">
                <a:solidFill>
                  <a:srgbClr val="585858"/>
                </a:solidFill>
                <a:latin typeface="Segoe UI"/>
                <a:cs typeface="Segoe UI"/>
              </a:rPr>
              <a:t>m</a:t>
            </a:r>
            <a:r>
              <a:rPr sz="1800" spc="-5" dirty="0">
                <a:solidFill>
                  <a:srgbClr val="585858"/>
                </a:solidFill>
                <a:latin typeface="Segoe UI"/>
                <a:cs typeface="Segoe UI"/>
              </a:rPr>
              <a:t>í</a:t>
            </a:r>
            <a:r>
              <a:rPr sz="1800" spc="-10" dirty="0">
                <a:solidFill>
                  <a:srgbClr val="585858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585858"/>
                </a:solidFill>
                <a:latin typeface="Segoe UI"/>
                <a:cs typeface="Segoe UI"/>
              </a:rPr>
              <a:t>ia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="" xmlns:a16="http://schemas.microsoft.com/office/drawing/2014/main" id="{8E72E545-B02F-440A-8C46-F918C3CF40B8}"/>
              </a:ext>
            </a:extLst>
          </p:cNvPr>
          <p:cNvSpPr/>
          <p:nvPr/>
        </p:nvSpPr>
        <p:spPr>
          <a:xfrm>
            <a:off x="3627808" y="4751045"/>
            <a:ext cx="882650" cy="1383030"/>
          </a:xfrm>
          <a:custGeom>
            <a:avLst/>
            <a:gdLst/>
            <a:ahLst/>
            <a:cxnLst/>
            <a:rect l="l" t="t" r="r" b="b"/>
            <a:pathLst>
              <a:path w="882650" h="1383029">
                <a:moveTo>
                  <a:pt x="806450" y="1344548"/>
                </a:moveTo>
                <a:lnTo>
                  <a:pt x="0" y="1344548"/>
                </a:lnTo>
                <a:lnTo>
                  <a:pt x="0" y="1382648"/>
                </a:lnTo>
                <a:lnTo>
                  <a:pt x="825500" y="1382648"/>
                </a:lnTo>
                <a:lnTo>
                  <a:pt x="832923" y="1381154"/>
                </a:lnTo>
                <a:lnTo>
                  <a:pt x="838977" y="1377076"/>
                </a:lnTo>
                <a:lnTo>
                  <a:pt x="843055" y="1371022"/>
                </a:lnTo>
                <a:lnTo>
                  <a:pt x="844550" y="1363598"/>
                </a:lnTo>
                <a:lnTo>
                  <a:pt x="806450" y="1363598"/>
                </a:lnTo>
                <a:lnTo>
                  <a:pt x="806450" y="1344548"/>
                </a:lnTo>
                <a:close/>
              </a:path>
              <a:path w="882650" h="1383029">
                <a:moveTo>
                  <a:pt x="844550" y="95249"/>
                </a:moveTo>
                <a:lnTo>
                  <a:pt x="806450" y="95249"/>
                </a:lnTo>
                <a:lnTo>
                  <a:pt x="806450" y="1363598"/>
                </a:lnTo>
                <a:lnTo>
                  <a:pt x="825500" y="1344548"/>
                </a:lnTo>
                <a:lnTo>
                  <a:pt x="844550" y="1344548"/>
                </a:lnTo>
                <a:lnTo>
                  <a:pt x="844550" y="95249"/>
                </a:lnTo>
                <a:close/>
              </a:path>
              <a:path w="882650" h="1383029">
                <a:moveTo>
                  <a:pt x="844550" y="1344548"/>
                </a:moveTo>
                <a:lnTo>
                  <a:pt x="825500" y="1344548"/>
                </a:lnTo>
                <a:lnTo>
                  <a:pt x="806450" y="1363598"/>
                </a:lnTo>
                <a:lnTo>
                  <a:pt x="844550" y="1363598"/>
                </a:lnTo>
                <a:lnTo>
                  <a:pt x="844550" y="1344548"/>
                </a:lnTo>
                <a:close/>
              </a:path>
              <a:path w="882650" h="1383029">
                <a:moveTo>
                  <a:pt x="825500" y="0"/>
                </a:moveTo>
                <a:lnTo>
                  <a:pt x="768350" y="114299"/>
                </a:lnTo>
                <a:lnTo>
                  <a:pt x="806450" y="114299"/>
                </a:lnTo>
                <a:lnTo>
                  <a:pt x="806450" y="95249"/>
                </a:lnTo>
                <a:lnTo>
                  <a:pt x="873125" y="95249"/>
                </a:lnTo>
                <a:lnTo>
                  <a:pt x="825500" y="0"/>
                </a:lnTo>
                <a:close/>
              </a:path>
              <a:path w="882650" h="1383029">
                <a:moveTo>
                  <a:pt x="873125" y="95249"/>
                </a:moveTo>
                <a:lnTo>
                  <a:pt x="844550" y="95249"/>
                </a:lnTo>
                <a:lnTo>
                  <a:pt x="844550" y="114299"/>
                </a:lnTo>
                <a:lnTo>
                  <a:pt x="882650" y="114299"/>
                </a:lnTo>
                <a:lnTo>
                  <a:pt x="873125" y="9524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="" xmlns:a16="http://schemas.microsoft.com/office/drawing/2014/main" id="{20299D45-5C9D-4116-AEEB-A2A1A935D33C}"/>
              </a:ext>
            </a:extLst>
          </p:cNvPr>
          <p:cNvSpPr txBox="1"/>
          <p:nvPr/>
        </p:nvSpPr>
        <p:spPr>
          <a:xfrm>
            <a:off x="8565567" y="5290542"/>
            <a:ext cx="1993900" cy="402590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80"/>
              </a:spcBef>
            </a:pP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ACS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15" name="object 14">
            <a:extLst>
              <a:ext uri="{FF2B5EF4-FFF2-40B4-BE49-F238E27FC236}">
                <a16:creationId xmlns="" xmlns:a16="http://schemas.microsoft.com/office/drawing/2014/main" id="{9FD785F1-DB17-4191-A0DD-98A267000A8B}"/>
              </a:ext>
            </a:extLst>
          </p:cNvPr>
          <p:cNvGrpSpPr/>
          <p:nvPr/>
        </p:nvGrpSpPr>
        <p:grpSpPr>
          <a:xfrm>
            <a:off x="6741466" y="3113507"/>
            <a:ext cx="3836670" cy="2398395"/>
            <a:chOff x="5207634" y="2449829"/>
            <a:chExt cx="3836670" cy="2398395"/>
          </a:xfrm>
        </p:grpSpPr>
        <p:sp>
          <p:nvSpPr>
            <p:cNvPr id="16" name="object 15">
              <a:extLst>
                <a:ext uri="{FF2B5EF4-FFF2-40B4-BE49-F238E27FC236}">
                  <a16:creationId xmlns="" xmlns:a16="http://schemas.microsoft.com/office/drawing/2014/main" id="{0F2098D4-921F-46F8-B7AB-796D9FE8BD8D}"/>
                </a:ext>
              </a:extLst>
            </p:cNvPr>
            <p:cNvSpPr/>
            <p:nvPr/>
          </p:nvSpPr>
          <p:spPr>
            <a:xfrm>
              <a:off x="5207634" y="3593591"/>
              <a:ext cx="1831975" cy="1254125"/>
            </a:xfrm>
            <a:custGeom>
              <a:avLst/>
              <a:gdLst/>
              <a:ahLst/>
              <a:cxnLst/>
              <a:rect l="l" t="t" r="r" b="b"/>
              <a:pathLst>
                <a:path w="1831975" h="1254125">
                  <a:moveTo>
                    <a:pt x="73063" y="110944"/>
                  </a:moveTo>
                  <a:lnTo>
                    <a:pt x="34976" y="116202"/>
                  </a:lnTo>
                  <a:lnTo>
                    <a:pt x="37591" y="1235075"/>
                  </a:lnTo>
                  <a:lnTo>
                    <a:pt x="39086" y="1242498"/>
                  </a:lnTo>
                  <a:lnTo>
                    <a:pt x="43164" y="1248552"/>
                  </a:lnTo>
                  <a:lnTo>
                    <a:pt x="49218" y="1252630"/>
                  </a:lnTo>
                  <a:lnTo>
                    <a:pt x="56641" y="1254125"/>
                  </a:lnTo>
                  <a:lnTo>
                    <a:pt x="1831720" y="1254125"/>
                  </a:lnTo>
                  <a:lnTo>
                    <a:pt x="1831720" y="1235075"/>
                  </a:lnTo>
                  <a:lnTo>
                    <a:pt x="75691" y="1235075"/>
                  </a:lnTo>
                  <a:lnTo>
                    <a:pt x="56641" y="1216025"/>
                  </a:lnTo>
                  <a:lnTo>
                    <a:pt x="75647" y="1216025"/>
                  </a:lnTo>
                  <a:lnTo>
                    <a:pt x="73063" y="110944"/>
                  </a:lnTo>
                  <a:close/>
                </a:path>
                <a:path w="1831975" h="1254125">
                  <a:moveTo>
                    <a:pt x="75647" y="1216025"/>
                  </a:moveTo>
                  <a:lnTo>
                    <a:pt x="56641" y="1216025"/>
                  </a:lnTo>
                  <a:lnTo>
                    <a:pt x="75691" y="1235075"/>
                  </a:lnTo>
                  <a:lnTo>
                    <a:pt x="75647" y="1216025"/>
                  </a:lnTo>
                  <a:close/>
                </a:path>
                <a:path w="1831975" h="1254125">
                  <a:moveTo>
                    <a:pt x="1831720" y="1216025"/>
                  </a:moveTo>
                  <a:lnTo>
                    <a:pt x="75647" y="1216025"/>
                  </a:lnTo>
                  <a:lnTo>
                    <a:pt x="75691" y="1235075"/>
                  </a:lnTo>
                  <a:lnTo>
                    <a:pt x="1831720" y="1235075"/>
                  </a:lnTo>
                  <a:lnTo>
                    <a:pt x="1831720" y="1216025"/>
                  </a:lnTo>
                  <a:close/>
                </a:path>
                <a:path w="1831975" h="1254125">
                  <a:moveTo>
                    <a:pt x="41020" y="0"/>
                  </a:moveTo>
                  <a:lnTo>
                    <a:pt x="0" y="121031"/>
                  </a:lnTo>
                  <a:lnTo>
                    <a:pt x="34976" y="116202"/>
                  </a:lnTo>
                  <a:lnTo>
                    <a:pt x="34925" y="94361"/>
                  </a:lnTo>
                  <a:lnTo>
                    <a:pt x="105595" y="94361"/>
                  </a:lnTo>
                  <a:lnTo>
                    <a:pt x="41020" y="0"/>
                  </a:lnTo>
                  <a:close/>
                </a:path>
                <a:path w="1831975" h="1254125">
                  <a:moveTo>
                    <a:pt x="73025" y="94361"/>
                  </a:moveTo>
                  <a:lnTo>
                    <a:pt x="34925" y="94361"/>
                  </a:lnTo>
                  <a:lnTo>
                    <a:pt x="34976" y="116202"/>
                  </a:lnTo>
                  <a:lnTo>
                    <a:pt x="73063" y="110944"/>
                  </a:lnTo>
                  <a:lnTo>
                    <a:pt x="73025" y="94361"/>
                  </a:lnTo>
                  <a:close/>
                </a:path>
                <a:path w="1831975" h="1254125">
                  <a:moveTo>
                    <a:pt x="105595" y="94361"/>
                  </a:moveTo>
                  <a:lnTo>
                    <a:pt x="73025" y="94361"/>
                  </a:lnTo>
                  <a:lnTo>
                    <a:pt x="73063" y="110944"/>
                  </a:lnTo>
                  <a:lnTo>
                    <a:pt x="113156" y="105410"/>
                  </a:lnTo>
                  <a:lnTo>
                    <a:pt x="105595" y="94361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A08D9126-B06C-4AB1-9822-DC2A51658288}"/>
                </a:ext>
              </a:extLst>
            </p:cNvPr>
            <p:cNvSpPr/>
            <p:nvPr/>
          </p:nvSpPr>
          <p:spPr>
            <a:xfrm>
              <a:off x="7013447" y="2468879"/>
              <a:ext cx="2011680" cy="402590"/>
            </a:xfrm>
            <a:custGeom>
              <a:avLst/>
              <a:gdLst/>
              <a:ahLst/>
              <a:cxnLst/>
              <a:rect l="l" t="t" r="r" b="b"/>
              <a:pathLst>
                <a:path w="2011679" h="402589">
                  <a:moveTo>
                    <a:pt x="0" y="402336"/>
                  </a:moveTo>
                  <a:lnTo>
                    <a:pt x="2011679" y="402336"/>
                  </a:lnTo>
                  <a:lnTo>
                    <a:pt x="201167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7">
            <a:extLst>
              <a:ext uri="{FF2B5EF4-FFF2-40B4-BE49-F238E27FC236}">
                <a16:creationId xmlns="" xmlns:a16="http://schemas.microsoft.com/office/drawing/2014/main" id="{1798026F-8232-4C1A-9DA5-C8F6AB843104}"/>
              </a:ext>
            </a:extLst>
          </p:cNvPr>
          <p:cNvSpPr txBox="1"/>
          <p:nvPr/>
        </p:nvSpPr>
        <p:spPr>
          <a:xfrm>
            <a:off x="9280577" y="3161196"/>
            <a:ext cx="54927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10" dirty="0">
                <a:solidFill>
                  <a:srgbClr val="585858"/>
                </a:solidFill>
                <a:latin typeface="Segoe UI"/>
                <a:cs typeface="Segoe UI"/>
              </a:rPr>
              <a:t>Á</a:t>
            </a:r>
            <a:r>
              <a:rPr sz="2000" spc="15" dirty="0">
                <a:solidFill>
                  <a:srgbClr val="585858"/>
                </a:solidFill>
                <a:latin typeface="Segoe UI"/>
                <a:cs typeface="Segoe UI"/>
              </a:rPr>
              <a:t>r</a:t>
            </a:r>
            <a:r>
              <a:rPr sz="2000" spc="25" dirty="0">
                <a:solidFill>
                  <a:srgbClr val="585858"/>
                </a:solidFill>
                <a:latin typeface="Segoe UI"/>
                <a:cs typeface="Segoe UI"/>
              </a:rPr>
              <a:t>e</a:t>
            </a:r>
            <a:r>
              <a:rPr sz="2000" spc="5" dirty="0">
                <a:solidFill>
                  <a:srgbClr val="585858"/>
                </a:solidFill>
                <a:latin typeface="Segoe UI"/>
                <a:cs typeface="Segoe UI"/>
              </a:rPr>
              <a:t>a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="" xmlns:a16="http://schemas.microsoft.com/office/drawing/2014/main" id="{FC626F77-C7CA-4FCB-B0DC-D85025E2FB9E}"/>
              </a:ext>
            </a:extLst>
          </p:cNvPr>
          <p:cNvSpPr/>
          <p:nvPr/>
        </p:nvSpPr>
        <p:spPr>
          <a:xfrm>
            <a:off x="8501560" y="3836645"/>
            <a:ext cx="2057400" cy="402590"/>
          </a:xfrm>
          <a:custGeom>
            <a:avLst/>
            <a:gdLst/>
            <a:ahLst/>
            <a:cxnLst/>
            <a:rect l="l" t="t" r="r" b="b"/>
            <a:pathLst>
              <a:path w="2057400" h="402589">
                <a:moveTo>
                  <a:pt x="0" y="402336"/>
                </a:moveTo>
                <a:lnTo>
                  <a:pt x="2057400" y="402336"/>
                </a:lnTo>
                <a:lnTo>
                  <a:pt x="2057400" y="0"/>
                </a:lnTo>
                <a:lnTo>
                  <a:pt x="0" y="0"/>
                </a:lnTo>
                <a:lnTo>
                  <a:pt x="0" y="402336"/>
                </a:lnTo>
                <a:close/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>
            <a:extLst>
              <a:ext uri="{FF2B5EF4-FFF2-40B4-BE49-F238E27FC236}">
                <a16:creationId xmlns="" xmlns:a16="http://schemas.microsoft.com/office/drawing/2014/main" id="{083D097A-498D-4EC9-A667-7117923694C9}"/>
              </a:ext>
            </a:extLst>
          </p:cNvPr>
          <p:cNvSpPr txBox="1"/>
          <p:nvPr/>
        </p:nvSpPr>
        <p:spPr>
          <a:xfrm>
            <a:off x="8905038" y="3865284"/>
            <a:ext cx="126365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10" dirty="0">
                <a:solidFill>
                  <a:srgbClr val="585858"/>
                </a:solidFill>
                <a:latin typeface="Segoe UI"/>
                <a:cs typeface="Segoe UI"/>
              </a:rPr>
              <a:t>Micro</a:t>
            </a:r>
            <a:r>
              <a:rPr sz="2000" spc="-14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000" spc="15" dirty="0">
                <a:solidFill>
                  <a:srgbClr val="585858"/>
                </a:solidFill>
                <a:latin typeface="Segoe UI"/>
                <a:cs typeface="Segoe UI"/>
              </a:rPr>
              <a:t>Área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="" xmlns:a16="http://schemas.microsoft.com/office/drawing/2014/main" id="{C86148D3-9ADF-4815-80C2-CD2EE10DD473}"/>
              </a:ext>
            </a:extLst>
          </p:cNvPr>
          <p:cNvSpPr/>
          <p:nvPr/>
        </p:nvSpPr>
        <p:spPr>
          <a:xfrm>
            <a:off x="7119037" y="3534894"/>
            <a:ext cx="1377315" cy="509905"/>
          </a:xfrm>
          <a:custGeom>
            <a:avLst/>
            <a:gdLst/>
            <a:ahLst/>
            <a:cxnLst/>
            <a:rect l="l" t="t" r="r" b="b"/>
            <a:pathLst>
              <a:path w="1377315" h="509904">
                <a:moveTo>
                  <a:pt x="39301" y="112624"/>
                </a:moveTo>
                <a:lnTo>
                  <a:pt x="37919" y="471424"/>
                </a:lnTo>
                <a:lnTo>
                  <a:pt x="37846" y="495554"/>
                </a:lnTo>
                <a:lnTo>
                  <a:pt x="39878" y="500380"/>
                </a:lnTo>
                <a:lnTo>
                  <a:pt x="43434" y="503936"/>
                </a:lnTo>
                <a:lnTo>
                  <a:pt x="46990" y="507619"/>
                </a:lnTo>
                <a:lnTo>
                  <a:pt x="51943" y="509650"/>
                </a:lnTo>
                <a:lnTo>
                  <a:pt x="1377061" y="509650"/>
                </a:lnTo>
                <a:lnTo>
                  <a:pt x="1377061" y="490600"/>
                </a:lnTo>
                <a:lnTo>
                  <a:pt x="75946" y="490600"/>
                </a:lnTo>
                <a:lnTo>
                  <a:pt x="56896" y="471424"/>
                </a:lnTo>
                <a:lnTo>
                  <a:pt x="76019" y="471424"/>
                </a:lnTo>
                <a:lnTo>
                  <a:pt x="77390" y="115554"/>
                </a:lnTo>
                <a:lnTo>
                  <a:pt x="39301" y="112624"/>
                </a:lnTo>
                <a:close/>
              </a:path>
              <a:path w="1377315" h="509904">
                <a:moveTo>
                  <a:pt x="76019" y="471424"/>
                </a:moveTo>
                <a:lnTo>
                  <a:pt x="56896" y="471424"/>
                </a:lnTo>
                <a:lnTo>
                  <a:pt x="75946" y="490600"/>
                </a:lnTo>
                <a:lnTo>
                  <a:pt x="76019" y="471424"/>
                </a:lnTo>
                <a:close/>
              </a:path>
              <a:path w="1377315" h="509904">
                <a:moveTo>
                  <a:pt x="1377061" y="471424"/>
                </a:moveTo>
                <a:lnTo>
                  <a:pt x="76019" y="471424"/>
                </a:lnTo>
                <a:lnTo>
                  <a:pt x="75946" y="490600"/>
                </a:lnTo>
                <a:lnTo>
                  <a:pt x="1377061" y="490600"/>
                </a:lnTo>
                <a:lnTo>
                  <a:pt x="1377061" y="471424"/>
                </a:lnTo>
                <a:close/>
              </a:path>
              <a:path w="1377315" h="509904">
                <a:moveTo>
                  <a:pt x="104364" y="94869"/>
                </a:moveTo>
                <a:lnTo>
                  <a:pt x="39370" y="94869"/>
                </a:lnTo>
                <a:lnTo>
                  <a:pt x="77470" y="94996"/>
                </a:lnTo>
                <a:lnTo>
                  <a:pt x="77390" y="115554"/>
                </a:lnTo>
                <a:lnTo>
                  <a:pt x="113919" y="118363"/>
                </a:lnTo>
                <a:lnTo>
                  <a:pt x="104364" y="94869"/>
                </a:lnTo>
                <a:close/>
              </a:path>
              <a:path w="1377315" h="509904">
                <a:moveTo>
                  <a:pt x="39370" y="94869"/>
                </a:moveTo>
                <a:lnTo>
                  <a:pt x="39301" y="112624"/>
                </a:lnTo>
                <a:lnTo>
                  <a:pt x="77390" y="115554"/>
                </a:lnTo>
                <a:lnTo>
                  <a:pt x="77470" y="94996"/>
                </a:lnTo>
                <a:lnTo>
                  <a:pt x="39370" y="94869"/>
                </a:lnTo>
                <a:close/>
              </a:path>
              <a:path w="1377315" h="509904">
                <a:moveTo>
                  <a:pt x="65786" y="0"/>
                </a:moveTo>
                <a:lnTo>
                  <a:pt x="0" y="109600"/>
                </a:lnTo>
                <a:lnTo>
                  <a:pt x="39301" y="112624"/>
                </a:lnTo>
                <a:lnTo>
                  <a:pt x="39370" y="94869"/>
                </a:lnTo>
                <a:lnTo>
                  <a:pt x="104364" y="94869"/>
                </a:lnTo>
                <a:lnTo>
                  <a:pt x="65786" y="0"/>
                </a:lnTo>
                <a:close/>
              </a:path>
            </a:pathLst>
          </a:custGeom>
          <a:solidFill>
            <a:srgbClr val="005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>
            <a:extLst>
              <a:ext uri="{FF2B5EF4-FFF2-40B4-BE49-F238E27FC236}">
                <a16:creationId xmlns="" xmlns:a16="http://schemas.microsoft.com/office/drawing/2014/main" id="{34C3A2AB-76BC-4F64-85EE-2C58F1DC04F4}"/>
              </a:ext>
            </a:extLst>
          </p:cNvPr>
          <p:cNvSpPr txBox="1"/>
          <p:nvPr/>
        </p:nvSpPr>
        <p:spPr>
          <a:xfrm>
            <a:off x="8602143" y="4485869"/>
            <a:ext cx="1957070" cy="72263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wrap="square" lIns="0" tIns="146050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1150"/>
              </a:spcBef>
            </a:pP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Família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23" name="object 22">
            <a:extLst>
              <a:ext uri="{FF2B5EF4-FFF2-40B4-BE49-F238E27FC236}">
                <a16:creationId xmlns="" xmlns:a16="http://schemas.microsoft.com/office/drawing/2014/main" id="{6C6B7296-799B-41EB-823C-F18A1C78FC02}"/>
              </a:ext>
            </a:extLst>
          </p:cNvPr>
          <p:cNvGrpSpPr/>
          <p:nvPr/>
        </p:nvGrpSpPr>
        <p:grpSpPr>
          <a:xfrm>
            <a:off x="1578789" y="2848332"/>
            <a:ext cx="7022465" cy="2021839"/>
            <a:chOff x="44957" y="2184654"/>
            <a:chExt cx="7022465" cy="2021839"/>
          </a:xfrm>
        </p:grpSpPr>
        <p:sp>
          <p:nvSpPr>
            <p:cNvPr id="24" name="object 23">
              <a:extLst>
                <a:ext uri="{FF2B5EF4-FFF2-40B4-BE49-F238E27FC236}">
                  <a16:creationId xmlns="" xmlns:a16="http://schemas.microsoft.com/office/drawing/2014/main" id="{E142A406-D428-48C7-96AA-505D7F3050D3}"/>
                </a:ext>
              </a:extLst>
            </p:cNvPr>
            <p:cNvSpPr/>
            <p:nvPr/>
          </p:nvSpPr>
          <p:spPr>
            <a:xfrm>
              <a:off x="5822442" y="2871216"/>
              <a:ext cx="1244600" cy="1335405"/>
            </a:xfrm>
            <a:custGeom>
              <a:avLst/>
              <a:gdLst/>
              <a:ahLst/>
              <a:cxnLst/>
              <a:rect l="l" t="t" r="r" b="b"/>
              <a:pathLst>
                <a:path w="1244600" h="1335404">
                  <a:moveTo>
                    <a:pt x="76200" y="95250"/>
                  </a:moveTo>
                  <a:lnTo>
                    <a:pt x="38100" y="95250"/>
                  </a:lnTo>
                  <a:lnTo>
                    <a:pt x="38100" y="1316101"/>
                  </a:lnTo>
                  <a:lnTo>
                    <a:pt x="39594" y="1323470"/>
                  </a:lnTo>
                  <a:lnTo>
                    <a:pt x="43672" y="1329531"/>
                  </a:lnTo>
                  <a:lnTo>
                    <a:pt x="49726" y="1333638"/>
                  </a:lnTo>
                  <a:lnTo>
                    <a:pt x="57150" y="1335151"/>
                  </a:lnTo>
                  <a:lnTo>
                    <a:pt x="1244600" y="1335151"/>
                  </a:lnTo>
                  <a:lnTo>
                    <a:pt x="1244600" y="1316101"/>
                  </a:lnTo>
                  <a:lnTo>
                    <a:pt x="76200" y="1316101"/>
                  </a:lnTo>
                  <a:lnTo>
                    <a:pt x="57150" y="1297051"/>
                  </a:lnTo>
                  <a:lnTo>
                    <a:pt x="76200" y="1297051"/>
                  </a:lnTo>
                  <a:lnTo>
                    <a:pt x="76200" y="95250"/>
                  </a:lnTo>
                  <a:close/>
                </a:path>
                <a:path w="1244600" h="1335404">
                  <a:moveTo>
                    <a:pt x="76200" y="1297051"/>
                  </a:moveTo>
                  <a:lnTo>
                    <a:pt x="57150" y="1297051"/>
                  </a:lnTo>
                  <a:lnTo>
                    <a:pt x="76200" y="1316101"/>
                  </a:lnTo>
                  <a:lnTo>
                    <a:pt x="76200" y="1297051"/>
                  </a:lnTo>
                  <a:close/>
                </a:path>
                <a:path w="1244600" h="1335404">
                  <a:moveTo>
                    <a:pt x="1244600" y="1297051"/>
                  </a:moveTo>
                  <a:lnTo>
                    <a:pt x="76200" y="1297051"/>
                  </a:lnTo>
                  <a:lnTo>
                    <a:pt x="76200" y="1316101"/>
                  </a:lnTo>
                  <a:lnTo>
                    <a:pt x="1244600" y="1316101"/>
                  </a:lnTo>
                  <a:lnTo>
                    <a:pt x="1244600" y="1297051"/>
                  </a:lnTo>
                  <a:close/>
                </a:path>
                <a:path w="1244600" h="1335404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244600" h="1335404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4">
              <a:extLst>
                <a:ext uri="{FF2B5EF4-FFF2-40B4-BE49-F238E27FC236}">
                  <a16:creationId xmlns="" xmlns:a16="http://schemas.microsoft.com/office/drawing/2014/main" id="{E58196F6-B19C-4A52-B26C-CEDC8A96106D}"/>
                </a:ext>
              </a:extLst>
            </p:cNvPr>
            <p:cNvSpPr/>
            <p:nvPr/>
          </p:nvSpPr>
          <p:spPr>
            <a:xfrm>
              <a:off x="64007" y="2203704"/>
              <a:ext cx="2002789" cy="640080"/>
            </a:xfrm>
            <a:custGeom>
              <a:avLst/>
              <a:gdLst/>
              <a:ahLst/>
              <a:cxnLst/>
              <a:rect l="l" t="t" r="r" b="b"/>
              <a:pathLst>
                <a:path w="2002789" h="640080">
                  <a:moveTo>
                    <a:pt x="0" y="640079"/>
                  </a:moveTo>
                  <a:lnTo>
                    <a:pt x="2002536" y="640079"/>
                  </a:lnTo>
                  <a:lnTo>
                    <a:pt x="2002536" y="0"/>
                  </a:lnTo>
                  <a:lnTo>
                    <a:pt x="0" y="0"/>
                  </a:lnTo>
                  <a:lnTo>
                    <a:pt x="0" y="64007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="" xmlns:a16="http://schemas.microsoft.com/office/drawing/2014/main" id="{B729CBFF-F169-4EF9-B9F9-EE502DA7ECB3}"/>
              </a:ext>
            </a:extLst>
          </p:cNvPr>
          <p:cNvSpPr txBox="1"/>
          <p:nvPr/>
        </p:nvSpPr>
        <p:spPr>
          <a:xfrm>
            <a:off x="1680999" y="2891257"/>
            <a:ext cx="16211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585858"/>
                </a:solidFill>
                <a:latin typeface="Segoe UI"/>
                <a:cs typeface="Segoe UI"/>
              </a:rPr>
              <a:t>I</a:t>
            </a:r>
            <a:r>
              <a:rPr sz="1800" spc="15" dirty="0">
                <a:solidFill>
                  <a:srgbClr val="585858"/>
                </a:solidFill>
                <a:latin typeface="Segoe UI"/>
                <a:cs typeface="Segoe UI"/>
              </a:rPr>
              <a:t>d</a:t>
            </a:r>
            <a:r>
              <a:rPr sz="1800" spc="-10" dirty="0">
                <a:solidFill>
                  <a:srgbClr val="585858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585858"/>
                </a:solidFill>
                <a:latin typeface="Segoe UI"/>
                <a:cs typeface="Segoe UI"/>
              </a:rPr>
              <a:t>n</a:t>
            </a:r>
            <a:r>
              <a:rPr sz="1800" spc="-35" dirty="0">
                <a:solidFill>
                  <a:srgbClr val="585858"/>
                </a:solidFill>
                <a:latin typeface="Segoe UI"/>
                <a:cs typeface="Segoe UI"/>
              </a:rPr>
              <a:t>t</a:t>
            </a:r>
            <a:r>
              <a:rPr sz="1800" spc="-5" dirty="0">
                <a:solidFill>
                  <a:srgbClr val="585858"/>
                </a:solidFill>
                <a:latin typeface="Segoe UI"/>
                <a:cs typeface="Segoe UI"/>
              </a:rPr>
              <a:t>i</a:t>
            </a:r>
            <a:r>
              <a:rPr sz="1800" spc="5" dirty="0">
                <a:solidFill>
                  <a:srgbClr val="585858"/>
                </a:solidFill>
                <a:latin typeface="Segoe UI"/>
                <a:cs typeface="Segoe UI"/>
              </a:rPr>
              <a:t>f</a:t>
            </a:r>
            <a:r>
              <a:rPr sz="1800" spc="-5" dirty="0">
                <a:solidFill>
                  <a:srgbClr val="585858"/>
                </a:solidFill>
                <a:latin typeface="Segoe UI"/>
                <a:cs typeface="Segoe UI"/>
              </a:rPr>
              <a:t>i</a:t>
            </a:r>
            <a:r>
              <a:rPr sz="1800" spc="25" dirty="0">
                <a:solidFill>
                  <a:srgbClr val="585858"/>
                </a:solidFill>
                <a:latin typeface="Segoe UI"/>
                <a:cs typeface="Segoe UI"/>
              </a:rPr>
              <a:t>c</a:t>
            </a:r>
            <a:r>
              <a:rPr sz="1800" spc="15" dirty="0">
                <a:solidFill>
                  <a:srgbClr val="585858"/>
                </a:solidFill>
                <a:latin typeface="Segoe UI"/>
                <a:cs typeface="Segoe UI"/>
              </a:rPr>
              <a:t>a</a:t>
            </a:r>
            <a:r>
              <a:rPr sz="1800" spc="30" dirty="0">
                <a:solidFill>
                  <a:srgbClr val="585858"/>
                </a:solidFill>
                <a:latin typeface="Segoe UI"/>
                <a:cs typeface="Segoe UI"/>
              </a:rPr>
              <a:t>ç</a:t>
            </a:r>
            <a:r>
              <a:rPr sz="1800" spc="15" dirty="0">
                <a:solidFill>
                  <a:srgbClr val="585858"/>
                </a:solidFill>
                <a:latin typeface="Segoe UI"/>
                <a:cs typeface="Segoe UI"/>
              </a:rPr>
              <a:t>ã</a:t>
            </a:r>
            <a:r>
              <a:rPr sz="1800" dirty="0">
                <a:solidFill>
                  <a:srgbClr val="585858"/>
                </a:solidFill>
                <a:latin typeface="Segoe UI"/>
                <a:cs typeface="Segoe UI"/>
              </a:rPr>
              <a:t>o</a:t>
            </a:r>
            <a:r>
              <a:rPr sz="1800" spc="-11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Segoe UI"/>
                <a:cs typeface="Segoe UI"/>
              </a:rPr>
              <a:t>d</a:t>
            </a:r>
            <a:r>
              <a:rPr sz="1800" dirty="0">
                <a:solidFill>
                  <a:srgbClr val="585858"/>
                </a:solidFill>
                <a:latin typeface="Segoe UI"/>
                <a:cs typeface="Segoe UI"/>
              </a:rPr>
              <a:t>a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585858"/>
                </a:solidFill>
                <a:latin typeface="Segoe UI"/>
                <a:cs typeface="Segoe UI"/>
              </a:rPr>
              <a:t>UBS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27" name="object 26">
            <a:extLst>
              <a:ext uri="{FF2B5EF4-FFF2-40B4-BE49-F238E27FC236}">
                <a16:creationId xmlns="" xmlns:a16="http://schemas.microsoft.com/office/drawing/2014/main" id="{9A659CF5-5DCD-4913-880C-AD2E0510CA38}"/>
              </a:ext>
            </a:extLst>
          </p:cNvPr>
          <p:cNvGrpSpPr/>
          <p:nvPr/>
        </p:nvGrpSpPr>
        <p:grpSpPr>
          <a:xfrm>
            <a:off x="2584629" y="2619604"/>
            <a:ext cx="7082155" cy="2674620"/>
            <a:chOff x="1050797" y="1955926"/>
            <a:chExt cx="7082155" cy="2674620"/>
          </a:xfrm>
        </p:grpSpPr>
        <p:sp>
          <p:nvSpPr>
            <p:cNvPr id="28" name="object 27">
              <a:extLst>
                <a:ext uri="{FF2B5EF4-FFF2-40B4-BE49-F238E27FC236}">
                  <a16:creationId xmlns="" xmlns:a16="http://schemas.microsoft.com/office/drawing/2014/main" id="{CFAD3EE2-8DD0-4381-8571-83DC10306EA0}"/>
                </a:ext>
              </a:extLst>
            </p:cNvPr>
            <p:cNvSpPr/>
            <p:nvPr/>
          </p:nvSpPr>
          <p:spPr>
            <a:xfrm>
              <a:off x="1050798" y="1955926"/>
              <a:ext cx="7082155" cy="1700530"/>
            </a:xfrm>
            <a:custGeom>
              <a:avLst/>
              <a:gdLst/>
              <a:ahLst/>
              <a:cxnLst/>
              <a:rect l="l" t="t" r="r" b="b"/>
              <a:pathLst>
                <a:path w="7082155" h="1700529">
                  <a:moveTo>
                    <a:pt x="2016125" y="1643253"/>
                  </a:moveTo>
                  <a:lnTo>
                    <a:pt x="1978025" y="1624203"/>
                  </a:lnTo>
                  <a:lnTo>
                    <a:pt x="1901825" y="1586103"/>
                  </a:lnTo>
                  <a:lnTo>
                    <a:pt x="1901825" y="1624203"/>
                  </a:lnTo>
                  <a:lnTo>
                    <a:pt x="1535430" y="1624203"/>
                  </a:lnTo>
                  <a:lnTo>
                    <a:pt x="1535430" y="38100"/>
                  </a:lnTo>
                  <a:lnTo>
                    <a:pt x="1535430" y="19050"/>
                  </a:lnTo>
                  <a:lnTo>
                    <a:pt x="1533931" y="11633"/>
                  </a:lnTo>
                  <a:lnTo>
                    <a:pt x="1529854" y="5575"/>
                  </a:lnTo>
                  <a:lnTo>
                    <a:pt x="1523796" y="1498"/>
                  </a:lnTo>
                  <a:lnTo>
                    <a:pt x="1516380" y="0"/>
                  </a:lnTo>
                  <a:lnTo>
                    <a:pt x="19050" y="0"/>
                  </a:lnTo>
                  <a:lnTo>
                    <a:pt x="11633" y="1498"/>
                  </a:lnTo>
                  <a:lnTo>
                    <a:pt x="5575" y="5575"/>
                  </a:lnTo>
                  <a:lnTo>
                    <a:pt x="1485" y="11633"/>
                  </a:lnTo>
                  <a:lnTo>
                    <a:pt x="0" y="19050"/>
                  </a:lnTo>
                  <a:lnTo>
                    <a:pt x="0" y="247777"/>
                  </a:lnTo>
                  <a:lnTo>
                    <a:pt x="38100" y="247777"/>
                  </a:lnTo>
                  <a:lnTo>
                    <a:pt x="38100" y="38100"/>
                  </a:lnTo>
                  <a:lnTo>
                    <a:pt x="1497330" y="38100"/>
                  </a:lnTo>
                  <a:lnTo>
                    <a:pt x="1497330" y="1643253"/>
                  </a:lnTo>
                  <a:lnTo>
                    <a:pt x="1498815" y="1650631"/>
                  </a:lnTo>
                  <a:lnTo>
                    <a:pt x="1502892" y="1656689"/>
                  </a:lnTo>
                  <a:lnTo>
                    <a:pt x="1508950" y="1660791"/>
                  </a:lnTo>
                  <a:lnTo>
                    <a:pt x="1516380" y="1662303"/>
                  </a:lnTo>
                  <a:lnTo>
                    <a:pt x="1901825" y="1662303"/>
                  </a:lnTo>
                  <a:lnTo>
                    <a:pt x="1901825" y="1700403"/>
                  </a:lnTo>
                  <a:lnTo>
                    <a:pt x="1978012" y="1662303"/>
                  </a:lnTo>
                  <a:lnTo>
                    <a:pt x="2016125" y="1643253"/>
                  </a:lnTo>
                  <a:close/>
                </a:path>
                <a:path w="7082155" h="1700529">
                  <a:moveTo>
                    <a:pt x="7081647" y="304165"/>
                  </a:moveTo>
                  <a:lnTo>
                    <a:pt x="7080148" y="296748"/>
                  </a:lnTo>
                  <a:lnTo>
                    <a:pt x="7076072" y="290690"/>
                  </a:lnTo>
                  <a:lnTo>
                    <a:pt x="7070014" y="286613"/>
                  </a:lnTo>
                  <a:lnTo>
                    <a:pt x="7062597" y="285115"/>
                  </a:lnTo>
                  <a:lnTo>
                    <a:pt x="4013962" y="285115"/>
                  </a:lnTo>
                  <a:lnTo>
                    <a:pt x="4009136" y="287147"/>
                  </a:lnTo>
                  <a:lnTo>
                    <a:pt x="4001897" y="294386"/>
                  </a:lnTo>
                  <a:lnTo>
                    <a:pt x="3999992" y="299212"/>
                  </a:lnTo>
                  <a:lnTo>
                    <a:pt x="4000055" y="323215"/>
                  </a:lnTo>
                  <a:lnTo>
                    <a:pt x="4000804" y="509955"/>
                  </a:lnTo>
                  <a:lnTo>
                    <a:pt x="3961892" y="511683"/>
                  </a:lnTo>
                  <a:lnTo>
                    <a:pt x="4024122" y="623316"/>
                  </a:lnTo>
                  <a:lnTo>
                    <a:pt x="4066451" y="528193"/>
                  </a:lnTo>
                  <a:lnTo>
                    <a:pt x="4076065" y="506603"/>
                  </a:lnTo>
                  <a:lnTo>
                    <a:pt x="4038892" y="508266"/>
                  </a:lnTo>
                  <a:lnTo>
                    <a:pt x="4038155" y="323215"/>
                  </a:lnTo>
                  <a:lnTo>
                    <a:pt x="7043547" y="323215"/>
                  </a:lnTo>
                  <a:lnTo>
                    <a:pt x="7043547" y="531241"/>
                  </a:lnTo>
                  <a:lnTo>
                    <a:pt x="7081647" y="531241"/>
                  </a:lnTo>
                  <a:lnTo>
                    <a:pt x="7081647" y="323215"/>
                  </a:lnTo>
                  <a:lnTo>
                    <a:pt x="7081647" y="3041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8">
              <a:extLst>
                <a:ext uri="{FF2B5EF4-FFF2-40B4-BE49-F238E27FC236}">
                  <a16:creationId xmlns="" xmlns:a16="http://schemas.microsoft.com/office/drawing/2014/main" id="{AD805AD5-48B0-4FBB-A6C5-F00EAEF5A56B}"/>
                </a:ext>
              </a:extLst>
            </p:cNvPr>
            <p:cNvSpPr/>
            <p:nvPr/>
          </p:nvSpPr>
          <p:spPr>
            <a:xfrm>
              <a:off x="2121408" y="3931919"/>
              <a:ext cx="2610485" cy="698500"/>
            </a:xfrm>
            <a:custGeom>
              <a:avLst/>
              <a:gdLst/>
              <a:ahLst/>
              <a:cxnLst/>
              <a:rect l="l" t="t" r="r" b="b"/>
              <a:pathLst>
                <a:path w="2610485" h="698500">
                  <a:moveTo>
                    <a:pt x="2537793" y="660399"/>
                  </a:moveTo>
                  <a:lnTo>
                    <a:pt x="0" y="660399"/>
                  </a:lnTo>
                  <a:lnTo>
                    <a:pt x="0" y="698499"/>
                  </a:lnTo>
                  <a:lnTo>
                    <a:pt x="2556637" y="698499"/>
                  </a:lnTo>
                  <a:lnTo>
                    <a:pt x="2563989" y="697027"/>
                  </a:lnTo>
                  <a:lnTo>
                    <a:pt x="2570019" y="693007"/>
                  </a:lnTo>
                  <a:lnTo>
                    <a:pt x="2574121" y="687034"/>
                  </a:lnTo>
                  <a:lnTo>
                    <a:pt x="2575687" y="679703"/>
                  </a:lnTo>
                  <a:lnTo>
                    <a:pt x="2575692" y="679195"/>
                  </a:lnTo>
                  <a:lnTo>
                    <a:pt x="2537587" y="679195"/>
                  </a:lnTo>
                  <a:lnTo>
                    <a:pt x="2537793" y="660399"/>
                  </a:lnTo>
                  <a:close/>
                </a:path>
                <a:path w="2610485" h="698500">
                  <a:moveTo>
                    <a:pt x="2543915" y="102840"/>
                  </a:moveTo>
                  <a:lnTo>
                    <a:pt x="2537587" y="679195"/>
                  </a:lnTo>
                  <a:lnTo>
                    <a:pt x="2556637" y="660399"/>
                  </a:lnTo>
                  <a:lnTo>
                    <a:pt x="2575898" y="660399"/>
                  </a:lnTo>
                  <a:lnTo>
                    <a:pt x="2581869" y="116568"/>
                  </a:lnTo>
                  <a:lnTo>
                    <a:pt x="2543915" y="102840"/>
                  </a:lnTo>
                  <a:close/>
                </a:path>
                <a:path w="2610485" h="698500">
                  <a:moveTo>
                    <a:pt x="2575898" y="660399"/>
                  </a:moveTo>
                  <a:lnTo>
                    <a:pt x="2556637" y="660399"/>
                  </a:lnTo>
                  <a:lnTo>
                    <a:pt x="2537587" y="679195"/>
                  </a:lnTo>
                  <a:lnTo>
                    <a:pt x="2575692" y="679195"/>
                  </a:lnTo>
                  <a:lnTo>
                    <a:pt x="2575898" y="660399"/>
                  </a:lnTo>
                  <a:close/>
                </a:path>
                <a:path w="2610485" h="698500">
                  <a:moveTo>
                    <a:pt x="2605955" y="89280"/>
                  </a:moveTo>
                  <a:lnTo>
                    <a:pt x="2544064" y="89280"/>
                  </a:lnTo>
                  <a:lnTo>
                    <a:pt x="2582164" y="89788"/>
                  </a:lnTo>
                  <a:lnTo>
                    <a:pt x="2581869" y="116568"/>
                  </a:lnTo>
                  <a:lnTo>
                    <a:pt x="2610358" y="126872"/>
                  </a:lnTo>
                  <a:lnTo>
                    <a:pt x="2605955" y="89280"/>
                  </a:lnTo>
                  <a:close/>
                </a:path>
                <a:path w="2610485" h="698500">
                  <a:moveTo>
                    <a:pt x="2544064" y="89280"/>
                  </a:moveTo>
                  <a:lnTo>
                    <a:pt x="2543915" y="102840"/>
                  </a:lnTo>
                  <a:lnTo>
                    <a:pt x="2581869" y="116568"/>
                  </a:lnTo>
                  <a:lnTo>
                    <a:pt x="2582164" y="89788"/>
                  </a:lnTo>
                  <a:lnTo>
                    <a:pt x="2544064" y="89280"/>
                  </a:lnTo>
                  <a:close/>
                </a:path>
                <a:path w="2610485" h="698500">
                  <a:moveTo>
                    <a:pt x="2595499" y="0"/>
                  </a:moveTo>
                  <a:lnTo>
                    <a:pt x="2502916" y="88010"/>
                  </a:lnTo>
                  <a:lnTo>
                    <a:pt x="2543915" y="102840"/>
                  </a:lnTo>
                  <a:lnTo>
                    <a:pt x="2544064" y="89280"/>
                  </a:lnTo>
                  <a:lnTo>
                    <a:pt x="2605955" y="89280"/>
                  </a:lnTo>
                  <a:lnTo>
                    <a:pt x="259549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4">
            <a:extLst>
              <a:ext uri="{FF2B5EF4-FFF2-40B4-BE49-F238E27FC236}">
                <a16:creationId xmlns="" xmlns:a16="http://schemas.microsoft.com/office/drawing/2014/main" id="{696040DB-23BD-4A0F-9494-CAC31F0775E5}"/>
              </a:ext>
            </a:extLst>
          </p:cNvPr>
          <p:cNvSpPr txBox="1"/>
          <p:nvPr/>
        </p:nvSpPr>
        <p:spPr>
          <a:xfrm>
            <a:off x="3067844" y="2129448"/>
            <a:ext cx="6115725" cy="43345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060"/>
              </a:spcBef>
            </a:pPr>
            <a:r>
              <a:rPr sz="2400" b="1" dirty="0" err="1">
                <a:solidFill>
                  <a:srgbClr val="585858"/>
                </a:solidFill>
                <a:latin typeface="Segoe UI"/>
                <a:cs typeface="Segoe UI"/>
              </a:rPr>
              <a:t>Arquivados</a:t>
            </a:r>
            <a:r>
              <a:rPr sz="2400" b="1" spc="-16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400" b="1" spc="20" dirty="0">
                <a:solidFill>
                  <a:srgbClr val="585858"/>
                </a:solidFill>
                <a:latin typeface="Segoe UI"/>
                <a:cs typeface="Segoe UI"/>
              </a:rPr>
              <a:t>em</a:t>
            </a:r>
            <a:r>
              <a:rPr sz="2400" b="1" spc="2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400" b="1" spc="15" dirty="0">
                <a:solidFill>
                  <a:srgbClr val="585858"/>
                </a:solidFill>
                <a:latin typeface="Segoe UI"/>
                <a:cs typeface="Segoe UI"/>
              </a:rPr>
              <a:t>envelopes</a:t>
            </a:r>
            <a:r>
              <a:rPr sz="2400" b="1" spc="-16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400" b="1" spc="5" dirty="0" err="1">
                <a:solidFill>
                  <a:srgbClr val="585858"/>
                </a:solidFill>
                <a:latin typeface="Segoe UI"/>
                <a:cs typeface="Segoe UI"/>
              </a:rPr>
              <a:t>padronizados</a:t>
            </a:r>
            <a:endParaRPr sz="2000" b="1" dirty="0">
              <a:latin typeface="Segoe UI"/>
              <a:cs typeface="Segoe UI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="" xmlns:a16="http://schemas.microsoft.com/office/drawing/2014/main" id="{C0426FCB-AB84-44BA-8944-5226B2B7BB29}"/>
              </a:ext>
            </a:extLst>
          </p:cNvPr>
          <p:cNvSpPr txBox="1"/>
          <p:nvPr/>
        </p:nvSpPr>
        <p:spPr>
          <a:xfrm>
            <a:off x="4146578" y="6507998"/>
            <a:ext cx="7322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Imagem Unidade Laboratório PLANIFICASUS </a:t>
            </a:r>
          </a:p>
        </p:txBody>
      </p:sp>
    </p:spTree>
    <p:extLst>
      <p:ext uri="{BB962C8B-B14F-4D97-AF65-F5344CB8AC3E}">
        <p14:creationId xmlns:p14="http://schemas.microsoft.com/office/powerpoint/2010/main" val="381847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1F55EB5E-436F-4CB7-8954-300B79D828CF}"/>
              </a:ext>
            </a:extLst>
          </p:cNvPr>
          <p:cNvSpPr txBox="1"/>
          <p:nvPr/>
        </p:nvSpPr>
        <p:spPr>
          <a:xfrm>
            <a:off x="10020935" y="1234215"/>
            <a:ext cx="1720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solidFill>
                  <a:srgbClr val="FFFFFF"/>
                </a:solidFill>
                <a:latin typeface="Segoe UI"/>
                <a:cs typeface="Segoe UI"/>
              </a:rPr>
              <a:t>11</a:t>
            </a:r>
            <a:endParaRPr sz="1000">
              <a:latin typeface="Segoe UI"/>
              <a:cs typeface="Segoe UI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="" xmlns:a16="http://schemas.microsoft.com/office/drawing/2014/main" id="{CF0065E7-354E-43E5-A479-96416A29EFE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760" y="3094892"/>
            <a:ext cx="3282696" cy="3026664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="" xmlns:a16="http://schemas.microsoft.com/office/drawing/2014/main" id="{25F20A67-F650-4E84-B8AF-68E360B65A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4624" y="1458117"/>
            <a:ext cx="3328670" cy="704215"/>
          </a:xfrm>
          <a:prstGeom prst="rect">
            <a:avLst/>
          </a:prstGeom>
          <a:ln w="38100">
            <a:solidFill>
              <a:srgbClr val="006F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485900" marR="91440" indent="-1382395">
              <a:lnSpc>
                <a:spcPts val="2380"/>
              </a:lnSpc>
              <a:spcBef>
                <a:spcPts val="390"/>
              </a:spcBef>
            </a:pPr>
            <a:r>
              <a:rPr sz="2000" b="0" spc="5" dirty="0">
                <a:solidFill>
                  <a:srgbClr val="585858"/>
                </a:solidFill>
                <a:latin typeface="Segoe UI"/>
                <a:cs typeface="Segoe UI"/>
              </a:rPr>
              <a:t>Prontuário</a:t>
            </a:r>
            <a:r>
              <a:rPr sz="2000" b="0" spc="-9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000" b="0" spc="5" dirty="0">
                <a:solidFill>
                  <a:srgbClr val="585858"/>
                </a:solidFill>
                <a:latin typeface="Segoe UI"/>
                <a:cs typeface="Segoe UI"/>
              </a:rPr>
              <a:t>identificado</a:t>
            </a:r>
            <a:r>
              <a:rPr sz="2000" b="0" spc="-9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000" b="0" spc="5" dirty="0">
                <a:solidFill>
                  <a:srgbClr val="585858"/>
                </a:solidFill>
                <a:latin typeface="Segoe UI"/>
                <a:cs typeface="Segoe UI"/>
              </a:rPr>
              <a:t>pela </a:t>
            </a:r>
            <a:r>
              <a:rPr sz="2000" b="0" spc="-53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000" b="0" spc="-5" dirty="0">
                <a:solidFill>
                  <a:srgbClr val="585858"/>
                </a:solidFill>
                <a:latin typeface="Segoe UI"/>
                <a:cs typeface="Segoe UI"/>
              </a:rPr>
              <a:t>cor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8" name="object 5">
            <a:extLst>
              <a:ext uri="{FF2B5EF4-FFF2-40B4-BE49-F238E27FC236}">
                <a16:creationId xmlns="" xmlns:a16="http://schemas.microsoft.com/office/drawing/2014/main" id="{948184DF-D995-47AC-825B-5C8B5D7563F2}"/>
              </a:ext>
            </a:extLst>
          </p:cNvPr>
          <p:cNvGrpSpPr/>
          <p:nvPr/>
        </p:nvGrpSpPr>
        <p:grpSpPr>
          <a:xfrm>
            <a:off x="3589783" y="2162204"/>
            <a:ext cx="1901825" cy="1691005"/>
            <a:chOff x="2431542" y="1078991"/>
            <a:chExt cx="1901825" cy="1691005"/>
          </a:xfrm>
        </p:grpSpPr>
        <p:sp>
          <p:nvSpPr>
            <p:cNvPr id="9" name="object 6">
              <a:extLst>
                <a:ext uri="{FF2B5EF4-FFF2-40B4-BE49-F238E27FC236}">
                  <a16:creationId xmlns="" xmlns:a16="http://schemas.microsoft.com/office/drawing/2014/main" id="{4EA58804-C50B-4CF8-AB6E-D5F252D02DFC}"/>
                </a:ext>
              </a:extLst>
            </p:cNvPr>
            <p:cNvSpPr/>
            <p:nvPr/>
          </p:nvSpPr>
          <p:spPr>
            <a:xfrm>
              <a:off x="3479292" y="1677923"/>
              <a:ext cx="841375" cy="1079500"/>
            </a:xfrm>
            <a:custGeom>
              <a:avLst/>
              <a:gdLst/>
              <a:ahLst/>
              <a:cxnLst/>
              <a:rect l="l" t="t" r="r" b="b"/>
              <a:pathLst>
                <a:path w="841375" h="1079500">
                  <a:moveTo>
                    <a:pt x="0" y="539496"/>
                  </a:moveTo>
                  <a:lnTo>
                    <a:pt x="2171" y="484337"/>
                  </a:lnTo>
                  <a:lnTo>
                    <a:pt x="8546" y="430772"/>
                  </a:lnTo>
                  <a:lnTo>
                    <a:pt x="18912" y="379071"/>
                  </a:lnTo>
                  <a:lnTo>
                    <a:pt x="33057" y="329505"/>
                  </a:lnTo>
                  <a:lnTo>
                    <a:pt x="50771" y="282346"/>
                  </a:lnTo>
                  <a:lnTo>
                    <a:pt x="71841" y="237864"/>
                  </a:lnTo>
                  <a:lnTo>
                    <a:pt x="96056" y="196332"/>
                  </a:lnTo>
                  <a:lnTo>
                    <a:pt x="123205" y="158019"/>
                  </a:lnTo>
                  <a:lnTo>
                    <a:pt x="153076" y="123198"/>
                  </a:lnTo>
                  <a:lnTo>
                    <a:pt x="185458" y="92140"/>
                  </a:lnTo>
                  <a:lnTo>
                    <a:pt x="220139" y="65116"/>
                  </a:lnTo>
                  <a:lnTo>
                    <a:pt x="256907" y="42398"/>
                  </a:lnTo>
                  <a:lnTo>
                    <a:pt x="295551" y="24255"/>
                  </a:lnTo>
                  <a:lnTo>
                    <a:pt x="335859" y="10961"/>
                  </a:lnTo>
                  <a:lnTo>
                    <a:pt x="377621" y="2785"/>
                  </a:lnTo>
                  <a:lnTo>
                    <a:pt x="420624" y="0"/>
                  </a:lnTo>
                  <a:lnTo>
                    <a:pt x="463626" y="2785"/>
                  </a:lnTo>
                  <a:lnTo>
                    <a:pt x="505388" y="10961"/>
                  </a:lnTo>
                  <a:lnTo>
                    <a:pt x="545696" y="24255"/>
                  </a:lnTo>
                  <a:lnTo>
                    <a:pt x="584340" y="42398"/>
                  </a:lnTo>
                  <a:lnTo>
                    <a:pt x="621108" y="65116"/>
                  </a:lnTo>
                  <a:lnTo>
                    <a:pt x="655789" y="92140"/>
                  </a:lnTo>
                  <a:lnTo>
                    <a:pt x="688171" y="123198"/>
                  </a:lnTo>
                  <a:lnTo>
                    <a:pt x="718042" y="158019"/>
                  </a:lnTo>
                  <a:lnTo>
                    <a:pt x="745191" y="196332"/>
                  </a:lnTo>
                  <a:lnTo>
                    <a:pt x="769406" y="237864"/>
                  </a:lnTo>
                  <a:lnTo>
                    <a:pt x="790476" y="282346"/>
                  </a:lnTo>
                  <a:lnTo>
                    <a:pt x="808190" y="329505"/>
                  </a:lnTo>
                  <a:lnTo>
                    <a:pt x="822335" y="379071"/>
                  </a:lnTo>
                  <a:lnTo>
                    <a:pt x="832701" y="430772"/>
                  </a:lnTo>
                  <a:lnTo>
                    <a:pt x="839076" y="484337"/>
                  </a:lnTo>
                  <a:lnTo>
                    <a:pt x="841248" y="539496"/>
                  </a:lnTo>
                  <a:lnTo>
                    <a:pt x="839076" y="594654"/>
                  </a:lnTo>
                  <a:lnTo>
                    <a:pt x="832701" y="648219"/>
                  </a:lnTo>
                  <a:lnTo>
                    <a:pt x="822335" y="699920"/>
                  </a:lnTo>
                  <a:lnTo>
                    <a:pt x="808190" y="749486"/>
                  </a:lnTo>
                  <a:lnTo>
                    <a:pt x="790476" y="796645"/>
                  </a:lnTo>
                  <a:lnTo>
                    <a:pt x="769406" y="841127"/>
                  </a:lnTo>
                  <a:lnTo>
                    <a:pt x="745191" y="882659"/>
                  </a:lnTo>
                  <a:lnTo>
                    <a:pt x="718042" y="920972"/>
                  </a:lnTo>
                  <a:lnTo>
                    <a:pt x="688171" y="955793"/>
                  </a:lnTo>
                  <a:lnTo>
                    <a:pt x="655789" y="986851"/>
                  </a:lnTo>
                  <a:lnTo>
                    <a:pt x="621108" y="1013875"/>
                  </a:lnTo>
                  <a:lnTo>
                    <a:pt x="584340" y="1036593"/>
                  </a:lnTo>
                  <a:lnTo>
                    <a:pt x="545696" y="1054736"/>
                  </a:lnTo>
                  <a:lnTo>
                    <a:pt x="505388" y="1068030"/>
                  </a:lnTo>
                  <a:lnTo>
                    <a:pt x="463626" y="1076206"/>
                  </a:lnTo>
                  <a:lnTo>
                    <a:pt x="420624" y="1078991"/>
                  </a:lnTo>
                  <a:lnTo>
                    <a:pt x="377621" y="1076206"/>
                  </a:lnTo>
                  <a:lnTo>
                    <a:pt x="335859" y="1068030"/>
                  </a:lnTo>
                  <a:lnTo>
                    <a:pt x="295551" y="1054736"/>
                  </a:lnTo>
                  <a:lnTo>
                    <a:pt x="256907" y="1036593"/>
                  </a:lnTo>
                  <a:lnTo>
                    <a:pt x="220139" y="1013875"/>
                  </a:lnTo>
                  <a:lnTo>
                    <a:pt x="185458" y="986851"/>
                  </a:lnTo>
                  <a:lnTo>
                    <a:pt x="153076" y="955793"/>
                  </a:lnTo>
                  <a:lnTo>
                    <a:pt x="123205" y="920972"/>
                  </a:lnTo>
                  <a:lnTo>
                    <a:pt x="96056" y="882659"/>
                  </a:lnTo>
                  <a:lnTo>
                    <a:pt x="71841" y="841127"/>
                  </a:lnTo>
                  <a:lnTo>
                    <a:pt x="50771" y="796645"/>
                  </a:lnTo>
                  <a:lnTo>
                    <a:pt x="33057" y="749486"/>
                  </a:lnTo>
                  <a:lnTo>
                    <a:pt x="18912" y="699920"/>
                  </a:lnTo>
                  <a:lnTo>
                    <a:pt x="8546" y="648219"/>
                  </a:lnTo>
                  <a:lnTo>
                    <a:pt x="2171" y="594654"/>
                  </a:lnTo>
                  <a:lnTo>
                    <a:pt x="0" y="539496"/>
                  </a:lnTo>
                  <a:close/>
                </a:path>
              </a:pathLst>
            </a:custGeom>
            <a:ln w="25400">
              <a:solidFill>
                <a:srgbClr val="004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="" xmlns:a16="http://schemas.microsoft.com/office/drawing/2014/main" id="{2F8F82AE-401F-4FFB-A50C-E736CB5536C1}"/>
                </a:ext>
              </a:extLst>
            </p:cNvPr>
            <p:cNvSpPr/>
            <p:nvPr/>
          </p:nvSpPr>
          <p:spPr>
            <a:xfrm>
              <a:off x="2431542" y="1078991"/>
              <a:ext cx="1041400" cy="1189355"/>
            </a:xfrm>
            <a:custGeom>
              <a:avLst/>
              <a:gdLst/>
              <a:ahLst/>
              <a:cxnLst/>
              <a:rect l="l" t="t" r="r" b="b"/>
              <a:pathLst>
                <a:path w="1041400" h="1189355">
                  <a:moveTo>
                    <a:pt x="927099" y="1074674"/>
                  </a:moveTo>
                  <a:lnTo>
                    <a:pt x="927099" y="1188974"/>
                  </a:lnTo>
                  <a:lnTo>
                    <a:pt x="1003299" y="1150874"/>
                  </a:lnTo>
                  <a:lnTo>
                    <a:pt x="946149" y="1150874"/>
                  </a:lnTo>
                  <a:lnTo>
                    <a:pt x="946149" y="1112774"/>
                  </a:lnTo>
                  <a:lnTo>
                    <a:pt x="1003299" y="1112774"/>
                  </a:lnTo>
                  <a:lnTo>
                    <a:pt x="927099" y="1074674"/>
                  </a:lnTo>
                  <a:close/>
                </a:path>
                <a:path w="1041400" h="1189355">
                  <a:moveTo>
                    <a:pt x="38100" y="0"/>
                  </a:moveTo>
                  <a:lnTo>
                    <a:pt x="0" y="0"/>
                  </a:lnTo>
                  <a:lnTo>
                    <a:pt x="0" y="1131824"/>
                  </a:lnTo>
                  <a:lnTo>
                    <a:pt x="1494" y="1139247"/>
                  </a:lnTo>
                  <a:lnTo>
                    <a:pt x="5572" y="1145301"/>
                  </a:lnTo>
                  <a:lnTo>
                    <a:pt x="11626" y="1149379"/>
                  </a:lnTo>
                  <a:lnTo>
                    <a:pt x="19050" y="1150874"/>
                  </a:lnTo>
                  <a:lnTo>
                    <a:pt x="927099" y="1150874"/>
                  </a:lnTo>
                  <a:lnTo>
                    <a:pt x="927099" y="1131824"/>
                  </a:lnTo>
                  <a:lnTo>
                    <a:pt x="38100" y="1131824"/>
                  </a:lnTo>
                  <a:lnTo>
                    <a:pt x="19050" y="1112774"/>
                  </a:lnTo>
                  <a:lnTo>
                    <a:pt x="38100" y="1112774"/>
                  </a:lnTo>
                  <a:lnTo>
                    <a:pt x="38100" y="0"/>
                  </a:lnTo>
                  <a:close/>
                </a:path>
                <a:path w="1041400" h="1189355">
                  <a:moveTo>
                    <a:pt x="1003299" y="1112774"/>
                  </a:moveTo>
                  <a:lnTo>
                    <a:pt x="946149" y="1112774"/>
                  </a:lnTo>
                  <a:lnTo>
                    <a:pt x="946149" y="1150874"/>
                  </a:lnTo>
                  <a:lnTo>
                    <a:pt x="1003299" y="1150874"/>
                  </a:lnTo>
                  <a:lnTo>
                    <a:pt x="1041399" y="1131824"/>
                  </a:lnTo>
                  <a:lnTo>
                    <a:pt x="1003299" y="1112774"/>
                  </a:lnTo>
                  <a:close/>
                </a:path>
                <a:path w="1041400" h="1189355">
                  <a:moveTo>
                    <a:pt x="38100" y="1112774"/>
                  </a:moveTo>
                  <a:lnTo>
                    <a:pt x="19050" y="1112774"/>
                  </a:lnTo>
                  <a:lnTo>
                    <a:pt x="38100" y="1131824"/>
                  </a:lnTo>
                  <a:lnTo>
                    <a:pt x="38100" y="1112774"/>
                  </a:lnTo>
                  <a:close/>
                </a:path>
                <a:path w="1041400" h="1189355">
                  <a:moveTo>
                    <a:pt x="927099" y="1112774"/>
                  </a:moveTo>
                  <a:lnTo>
                    <a:pt x="38100" y="1112774"/>
                  </a:lnTo>
                  <a:lnTo>
                    <a:pt x="38100" y="1131824"/>
                  </a:lnTo>
                  <a:lnTo>
                    <a:pt x="927099" y="1131824"/>
                  </a:lnTo>
                  <a:lnTo>
                    <a:pt x="927099" y="1112774"/>
                  </a:lnTo>
                  <a:close/>
                </a:path>
              </a:pathLst>
            </a:custGeom>
            <a:solidFill>
              <a:srgbClr val="005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8">
            <a:extLst>
              <a:ext uri="{FF2B5EF4-FFF2-40B4-BE49-F238E27FC236}">
                <a16:creationId xmlns="" xmlns:a16="http://schemas.microsoft.com/office/drawing/2014/main" id="{38692B55-9E59-47CD-820A-5F999C62ED2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3186333"/>
            <a:ext cx="3767328" cy="2935223"/>
          </a:xfrm>
          <a:prstGeom prst="rect">
            <a:avLst/>
          </a:prstGeom>
        </p:spPr>
      </p:pic>
      <p:sp>
        <p:nvSpPr>
          <p:cNvPr id="12" name="object 9">
            <a:extLst>
              <a:ext uri="{FF2B5EF4-FFF2-40B4-BE49-F238E27FC236}">
                <a16:creationId xmlns="" xmlns:a16="http://schemas.microsoft.com/office/drawing/2014/main" id="{1E303D55-13D0-4F7A-9E0F-85D335F1FB5F}"/>
              </a:ext>
            </a:extLst>
          </p:cNvPr>
          <p:cNvSpPr txBox="1"/>
          <p:nvPr/>
        </p:nvSpPr>
        <p:spPr>
          <a:xfrm>
            <a:off x="6022849" y="1458117"/>
            <a:ext cx="3785870" cy="704215"/>
          </a:xfrm>
          <a:prstGeom prst="rect">
            <a:avLst/>
          </a:prstGeom>
          <a:ln w="38100">
            <a:solidFill>
              <a:srgbClr val="006F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455420" marR="220345" indent="-1208405">
              <a:lnSpc>
                <a:spcPts val="2380"/>
              </a:lnSpc>
              <a:spcBef>
                <a:spcPts val="390"/>
              </a:spcBef>
            </a:pPr>
            <a:r>
              <a:rPr sz="2000" spc="5" dirty="0">
                <a:solidFill>
                  <a:srgbClr val="585858"/>
                </a:solidFill>
                <a:latin typeface="Segoe UI"/>
                <a:cs typeface="Segoe UI"/>
              </a:rPr>
              <a:t>Cartão </a:t>
            </a:r>
            <a:r>
              <a:rPr sz="2000" spc="-10" dirty="0">
                <a:solidFill>
                  <a:srgbClr val="585858"/>
                </a:solidFill>
                <a:latin typeface="Segoe UI"/>
                <a:cs typeface="Segoe UI"/>
              </a:rPr>
              <a:t>da </a:t>
            </a:r>
            <a:r>
              <a:rPr sz="2000" spc="5" dirty="0">
                <a:solidFill>
                  <a:srgbClr val="585858"/>
                </a:solidFill>
                <a:latin typeface="Segoe UI"/>
                <a:cs typeface="Segoe UI"/>
              </a:rPr>
              <a:t>família 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identificado </a:t>
            </a:r>
            <a:r>
              <a:rPr sz="2000" spc="-53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000" spc="5" dirty="0">
                <a:solidFill>
                  <a:srgbClr val="585858"/>
                </a:solidFill>
                <a:latin typeface="Segoe UI"/>
                <a:cs typeface="Segoe UI"/>
              </a:rPr>
              <a:t>pela</a:t>
            </a:r>
            <a:r>
              <a:rPr sz="2000" spc="-6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585858"/>
                </a:solidFill>
                <a:latin typeface="Segoe UI"/>
                <a:cs typeface="Segoe UI"/>
              </a:rPr>
              <a:t>cor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13" name="object 10">
            <a:extLst>
              <a:ext uri="{FF2B5EF4-FFF2-40B4-BE49-F238E27FC236}">
                <a16:creationId xmlns="" xmlns:a16="http://schemas.microsoft.com/office/drawing/2014/main" id="{F5571B34-2460-47C4-B12D-25CBA3E795E5}"/>
              </a:ext>
            </a:extLst>
          </p:cNvPr>
          <p:cNvGrpSpPr/>
          <p:nvPr/>
        </p:nvGrpSpPr>
        <p:grpSpPr>
          <a:xfrm>
            <a:off x="6682232" y="2162204"/>
            <a:ext cx="1257935" cy="2248535"/>
            <a:chOff x="5523991" y="1078991"/>
            <a:chExt cx="1257935" cy="2248535"/>
          </a:xfrm>
        </p:grpSpPr>
        <p:sp>
          <p:nvSpPr>
            <p:cNvPr id="14" name="object 11">
              <a:extLst>
                <a:ext uri="{FF2B5EF4-FFF2-40B4-BE49-F238E27FC236}">
                  <a16:creationId xmlns="" xmlns:a16="http://schemas.microsoft.com/office/drawing/2014/main" id="{13014408-4104-430E-89F2-000D29591349}"/>
                </a:ext>
              </a:extLst>
            </p:cNvPr>
            <p:cNvSpPr/>
            <p:nvPr/>
          </p:nvSpPr>
          <p:spPr>
            <a:xfrm>
              <a:off x="6005321" y="1078991"/>
              <a:ext cx="776605" cy="1165225"/>
            </a:xfrm>
            <a:custGeom>
              <a:avLst/>
              <a:gdLst/>
              <a:ahLst/>
              <a:cxnLst/>
              <a:rect l="l" t="t" r="r" b="b"/>
              <a:pathLst>
                <a:path w="776604" h="1165225">
                  <a:moveTo>
                    <a:pt x="38100" y="1050925"/>
                  </a:moveTo>
                  <a:lnTo>
                    <a:pt x="0" y="1050925"/>
                  </a:lnTo>
                  <a:lnTo>
                    <a:pt x="57150" y="1165225"/>
                  </a:lnTo>
                  <a:lnTo>
                    <a:pt x="104775" y="1069975"/>
                  </a:lnTo>
                  <a:lnTo>
                    <a:pt x="38100" y="1069975"/>
                  </a:lnTo>
                  <a:lnTo>
                    <a:pt x="38100" y="1050925"/>
                  </a:lnTo>
                  <a:close/>
                </a:path>
                <a:path w="776604" h="1165225">
                  <a:moveTo>
                    <a:pt x="738124" y="563499"/>
                  </a:moveTo>
                  <a:lnTo>
                    <a:pt x="57150" y="563499"/>
                  </a:lnTo>
                  <a:lnTo>
                    <a:pt x="49726" y="565011"/>
                  </a:lnTo>
                  <a:lnTo>
                    <a:pt x="43672" y="569118"/>
                  </a:lnTo>
                  <a:lnTo>
                    <a:pt x="39594" y="575179"/>
                  </a:lnTo>
                  <a:lnTo>
                    <a:pt x="38100" y="582549"/>
                  </a:lnTo>
                  <a:lnTo>
                    <a:pt x="38100" y="1069975"/>
                  </a:lnTo>
                  <a:lnTo>
                    <a:pt x="76200" y="1069975"/>
                  </a:lnTo>
                  <a:lnTo>
                    <a:pt x="76200" y="601599"/>
                  </a:lnTo>
                  <a:lnTo>
                    <a:pt x="57150" y="601599"/>
                  </a:lnTo>
                  <a:lnTo>
                    <a:pt x="76200" y="582549"/>
                  </a:lnTo>
                  <a:lnTo>
                    <a:pt x="738124" y="582549"/>
                  </a:lnTo>
                  <a:lnTo>
                    <a:pt x="738124" y="563499"/>
                  </a:lnTo>
                  <a:close/>
                </a:path>
                <a:path w="776604" h="1165225">
                  <a:moveTo>
                    <a:pt x="114300" y="1050925"/>
                  </a:moveTo>
                  <a:lnTo>
                    <a:pt x="76200" y="1050925"/>
                  </a:lnTo>
                  <a:lnTo>
                    <a:pt x="76200" y="1069975"/>
                  </a:lnTo>
                  <a:lnTo>
                    <a:pt x="104775" y="1069975"/>
                  </a:lnTo>
                  <a:lnTo>
                    <a:pt x="114300" y="1050925"/>
                  </a:lnTo>
                  <a:close/>
                </a:path>
                <a:path w="776604" h="1165225">
                  <a:moveTo>
                    <a:pt x="76200" y="582549"/>
                  </a:moveTo>
                  <a:lnTo>
                    <a:pt x="57150" y="601599"/>
                  </a:lnTo>
                  <a:lnTo>
                    <a:pt x="76200" y="601599"/>
                  </a:lnTo>
                  <a:lnTo>
                    <a:pt x="76200" y="582549"/>
                  </a:lnTo>
                  <a:close/>
                </a:path>
                <a:path w="776604" h="1165225">
                  <a:moveTo>
                    <a:pt x="776224" y="563499"/>
                  </a:moveTo>
                  <a:lnTo>
                    <a:pt x="757174" y="563499"/>
                  </a:lnTo>
                  <a:lnTo>
                    <a:pt x="738124" y="582549"/>
                  </a:lnTo>
                  <a:lnTo>
                    <a:pt x="76200" y="582549"/>
                  </a:lnTo>
                  <a:lnTo>
                    <a:pt x="76200" y="601599"/>
                  </a:lnTo>
                  <a:lnTo>
                    <a:pt x="757174" y="601599"/>
                  </a:lnTo>
                  <a:lnTo>
                    <a:pt x="764597" y="600104"/>
                  </a:lnTo>
                  <a:lnTo>
                    <a:pt x="770651" y="596026"/>
                  </a:lnTo>
                  <a:lnTo>
                    <a:pt x="774729" y="589972"/>
                  </a:lnTo>
                  <a:lnTo>
                    <a:pt x="776224" y="582549"/>
                  </a:lnTo>
                  <a:lnTo>
                    <a:pt x="776224" y="563499"/>
                  </a:lnTo>
                  <a:close/>
                </a:path>
                <a:path w="776604" h="1165225">
                  <a:moveTo>
                    <a:pt x="776224" y="0"/>
                  </a:moveTo>
                  <a:lnTo>
                    <a:pt x="738124" y="0"/>
                  </a:lnTo>
                  <a:lnTo>
                    <a:pt x="738124" y="582549"/>
                  </a:lnTo>
                  <a:lnTo>
                    <a:pt x="757174" y="563499"/>
                  </a:lnTo>
                  <a:lnTo>
                    <a:pt x="776224" y="563499"/>
                  </a:lnTo>
                  <a:lnTo>
                    <a:pt x="776224" y="0"/>
                  </a:lnTo>
                  <a:close/>
                </a:path>
              </a:pathLst>
            </a:custGeom>
            <a:solidFill>
              <a:srgbClr val="005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="" xmlns:a16="http://schemas.microsoft.com/office/drawing/2014/main" id="{DC8E573D-C5DC-4ADA-949F-E90420687F36}"/>
                </a:ext>
              </a:extLst>
            </p:cNvPr>
            <p:cNvSpPr/>
            <p:nvPr/>
          </p:nvSpPr>
          <p:spPr>
            <a:xfrm>
              <a:off x="5536691" y="2253995"/>
              <a:ext cx="951230" cy="1061085"/>
            </a:xfrm>
            <a:custGeom>
              <a:avLst/>
              <a:gdLst/>
              <a:ahLst/>
              <a:cxnLst/>
              <a:rect l="l" t="t" r="r" b="b"/>
              <a:pathLst>
                <a:path w="951229" h="1061085">
                  <a:moveTo>
                    <a:pt x="0" y="530351"/>
                  </a:moveTo>
                  <a:lnTo>
                    <a:pt x="2176" y="479282"/>
                  </a:lnTo>
                  <a:lnTo>
                    <a:pt x="8572" y="429584"/>
                  </a:lnTo>
                  <a:lnTo>
                    <a:pt x="18989" y="381481"/>
                  </a:lnTo>
                  <a:lnTo>
                    <a:pt x="33228" y="335195"/>
                  </a:lnTo>
                  <a:lnTo>
                    <a:pt x="51089" y="290947"/>
                  </a:lnTo>
                  <a:lnTo>
                    <a:pt x="72374" y="248962"/>
                  </a:lnTo>
                  <a:lnTo>
                    <a:pt x="96882" y="209460"/>
                  </a:lnTo>
                  <a:lnTo>
                    <a:pt x="124416" y="172665"/>
                  </a:lnTo>
                  <a:lnTo>
                    <a:pt x="154776" y="138799"/>
                  </a:lnTo>
                  <a:lnTo>
                    <a:pt x="187762" y="108084"/>
                  </a:lnTo>
                  <a:lnTo>
                    <a:pt x="223176" y="80743"/>
                  </a:lnTo>
                  <a:lnTo>
                    <a:pt x="260818" y="56998"/>
                  </a:lnTo>
                  <a:lnTo>
                    <a:pt x="300490" y="37072"/>
                  </a:lnTo>
                  <a:lnTo>
                    <a:pt x="341992" y="21186"/>
                  </a:lnTo>
                  <a:lnTo>
                    <a:pt x="385125" y="9564"/>
                  </a:lnTo>
                  <a:lnTo>
                    <a:pt x="429690" y="2428"/>
                  </a:lnTo>
                  <a:lnTo>
                    <a:pt x="475488" y="0"/>
                  </a:lnTo>
                  <a:lnTo>
                    <a:pt x="521285" y="2428"/>
                  </a:lnTo>
                  <a:lnTo>
                    <a:pt x="565850" y="9564"/>
                  </a:lnTo>
                  <a:lnTo>
                    <a:pt x="608983" y="21186"/>
                  </a:lnTo>
                  <a:lnTo>
                    <a:pt x="650485" y="37072"/>
                  </a:lnTo>
                  <a:lnTo>
                    <a:pt x="690157" y="56998"/>
                  </a:lnTo>
                  <a:lnTo>
                    <a:pt x="727799" y="80743"/>
                  </a:lnTo>
                  <a:lnTo>
                    <a:pt x="763213" y="108084"/>
                  </a:lnTo>
                  <a:lnTo>
                    <a:pt x="796199" y="138799"/>
                  </a:lnTo>
                  <a:lnTo>
                    <a:pt x="826559" y="172665"/>
                  </a:lnTo>
                  <a:lnTo>
                    <a:pt x="854093" y="209460"/>
                  </a:lnTo>
                  <a:lnTo>
                    <a:pt x="878601" y="248962"/>
                  </a:lnTo>
                  <a:lnTo>
                    <a:pt x="899886" y="290947"/>
                  </a:lnTo>
                  <a:lnTo>
                    <a:pt x="917747" y="335195"/>
                  </a:lnTo>
                  <a:lnTo>
                    <a:pt x="931986" y="381481"/>
                  </a:lnTo>
                  <a:lnTo>
                    <a:pt x="942403" y="429584"/>
                  </a:lnTo>
                  <a:lnTo>
                    <a:pt x="948799" y="479282"/>
                  </a:lnTo>
                  <a:lnTo>
                    <a:pt x="950976" y="530351"/>
                  </a:lnTo>
                  <a:lnTo>
                    <a:pt x="948799" y="581421"/>
                  </a:lnTo>
                  <a:lnTo>
                    <a:pt x="942403" y="631119"/>
                  </a:lnTo>
                  <a:lnTo>
                    <a:pt x="931986" y="679222"/>
                  </a:lnTo>
                  <a:lnTo>
                    <a:pt x="917747" y="725508"/>
                  </a:lnTo>
                  <a:lnTo>
                    <a:pt x="899886" y="769756"/>
                  </a:lnTo>
                  <a:lnTo>
                    <a:pt x="878601" y="811741"/>
                  </a:lnTo>
                  <a:lnTo>
                    <a:pt x="854093" y="851243"/>
                  </a:lnTo>
                  <a:lnTo>
                    <a:pt x="826559" y="888038"/>
                  </a:lnTo>
                  <a:lnTo>
                    <a:pt x="796199" y="921904"/>
                  </a:lnTo>
                  <a:lnTo>
                    <a:pt x="763213" y="952619"/>
                  </a:lnTo>
                  <a:lnTo>
                    <a:pt x="727799" y="979960"/>
                  </a:lnTo>
                  <a:lnTo>
                    <a:pt x="690157" y="1003705"/>
                  </a:lnTo>
                  <a:lnTo>
                    <a:pt x="650485" y="1023631"/>
                  </a:lnTo>
                  <a:lnTo>
                    <a:pt x="608983" y="1039517"/>
                  </a:lnTo>
                  <a:lnTo>
                    <a:pt x="565850" y="1051139"/>
                  </a:lnTo>
                  <a:lnTo>
                    <a:pt x="521285" y="1058275"/>
                  </a:lnTo>
                  <a:lnTo>
                    <a:pt x="475488" y="1060703"/>
                  </a:lnTo>
                  <a:lnTo>
                    <a:pt x="429690" y="1058275"/>
                  </a:lnTo>
                  <a:lnTo>
                    <a:pt x="385125" y="1051139"/>
                  </a:lnTo>
                  <a:lnTo>
                    <a:pt x="341992" y="1039517"/>
                  </a:lnTo>
                  <a:lnTo>
                    <a:pt x="300490" y="1023631"/>
                  </a:lnTo>
                  <a:lnTo>
                    <a:pt x="260818" y="1003705"/>
                  </a:lnTo>
                  <a:lnTo>
                    <a:pt x="223176" y="979960"/>
                  </a:lnTo>
                  <a:lnTo>
                    <a:pt x="187762" y="952619"/>
                  </a:lnTo>
                  <a:lnTo>
                    <a:pt x="154776" y="921904"/>
                  </a:lnTo>
                  <a:lnTo>
                    <a:pt x="124416" y="888038"/>
                  </a:lnTo>
                  <a:lnTo>
                    <a:pt x="96882" y="851243"/>
                  </a:lnTo>
                  <a:lnTo>
                    <a:pt x="72374" y="811741"/>
                  </a:lnTo>
                  <a:lnTo>
                    <a:pt x="51089" y="769756"/>
                  </a:lnTo>
                  <a:lnTo>
                    <a:pt x="33228" y="725508"/>
                  </a:lnTo>
                  <a:lnTo>
                    <a:pt x="18989" y="679222"/>
                  </a:lnTo>
                  <a:lnTo>
                    <a:pt x="8572" y="631119"/>
                  </a:lnTo>
                  <a:lnTo>
                    <a:pt x="2176" y="581421"/>
                  </a:lnTo>
                  <a:lnTo>
                    <a:pt x="0" y="530351"/>
                  </a:lnTo>
                  <a:close/>
                </a:path>
              </a:pathLst>
            </a:custGeom>
            <a:ln w="25400">
              <a:solidFill>
                <a:srgbClr val="004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3">
            <a:extLst>
              <a:ext uri="{FF2B5EF4-FFF2-40B4-BE49-F238E27FC236}">
                <a16:creationId xmlns="" xmlns:a16="http://schemas.microsoft.com/office/drawing/2014/main" id="{5E3E9101-CDE1-4493-89B6-3B12DDFA7F7F}"/>
              </a:ext>
            </a:extLst>
          </p:cNvPr>
          <p:cNvSpPr txBox="1"/>
          <p:nvPr/>
        </p:nvSpPr>
        <p:spPr>
          <a:xfrm>
            <a:off x="1906067" y="6306596"/>
            <a:ext cx="2545080" cy="325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105"/>
              </a:spcBef>
            </a:pPr>
            <a:r>
              <a:rPr sz="1000" spc="-5" dirty="0">
                <a:solidFill>
                  <a:srgbClr val="585858"/>
                </a:solidFill>
                <a:latin typeface="Segoe UI"/>
                <a:cs typeface="Segoe UI"/>
              </a:rPr>
              <a:t>Imagem</a:t>
            </a:r>
            <a:r>
              <a:rPr sz="1000" spc="1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Segoe UI"/>
                <a:cs typeface="Segoe UI"/>
              </a:rPr>
              <a:t>Unidade</a:t>
            </a:r>
            <a:r>
              <a:rPr sz="100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Segoe UI"/>
                <a:cs typeface="Segoe UI"/>
              </a:rPr>
              <a:t>Laboratório</a:t>
            </a:r>
            <a:r>
              <a:rPr sz="100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000" spc="5" dirty="0">
                <a:solidFill>
                  <a:srgbClr val="585858"/>
                </a:solidFill>
                <a:latin typeface="Segoe UI"/>
                <a:cs typeface="Segoe UI"/>
              </a:rPr>
              <a:t>PLANIFICASUS</a:t>
            </a:r>
            <a:endParaRPr sz="1000">
              <a:latin typeface="Segoe UI"/>
              <a:cs typeface="Segoe UI"/>
            </a:endParaRPr>
          </a:p>
          <a:p>
            <a:pPr marL="12700">
              <a:lnSpc>
                <a:spcPts val="1175"/>
              </a:lnSpc>
            </a:pPr>
            <a:r>
              <a:rPr sz="1000" dirty="0">
                <a:solidFill>
                  <a:srgbClr val="585858"/>
                </a:solidFill>
                <a:latin typeface="Segoe UI"/>
                <a:cs typeface="Segoe UI"/>
              </a:rPr>
              <a:t>.</a:t>
            </a:r>
            <a:endParaRPr sz="10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14544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E2D641-2C9B-4B00-AD9C-A1753F68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Arquivados em prateleiras por cores das áreas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D8ADD1F6-0B03-47FD-87BA-C03B98E0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17" y="2124223"/>
            <a:ext cx="9255791" cy="429379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CCE82EA-2A54-4C06-B817-A5A677EA8A05}"/>
              </a:ext>
            </a:extLst>
          </p:cNvPr>
          <p:cNvSpPr txBox="1"/>
          <p:nvPr/>
        </p:nvSpPr>
        <p:spPr>
          <a:xfrm>
            <a:off x="1361175" y="6350832"/>
            <a:ext cx="7322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Imagem Unidade Laboratório PLANIFICASUS </a:t>
            </a:r>
          </a:p>
        </p:txBody>
      </p:sp>
    </p:spTree>
    <p:extLst>
      <p:ext uri="{BB962C8B-B14F-4D97-AF65-F5344CB8AC3E}">
        <p14:creationId xmlns:p14="http://schemas.microsoft.com/office/powerpoint/2010/main" val="3302814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E6AE80-57D5-434A-B07E-D8192B41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Prontuários identificados por cores da classificação de risco famílias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D62B4A48-EF2A-4E89-AA41-0315440B1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74" y="2257986"/>
            <a:ext cx="8429625" cy="36195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E9FDFD5-222D-41FB-97C2-EFFBE2045AFA}"/>
              </a:ext>
            </a:extLst>
          </p:cNvPr>
          <p:cNvSpPr txBox="1"/>
          <p:nvPr/>
        </p:nvSpPr>
        <p:spPr>
          <a:xfrm>
            <a:off x="1712374" y="5723597"/>
            <a:ext cx="7322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Imagem cedida pelo CONASS</a:t>
            </a:r>
          </a:p>
        </p:txBody>
      </p:sp>
    </p:spTree>
    <p:extLst>
      <p:ext uri="{BB962C8B-B14F-4D97-AF65-F5344CB8AC3E}">
        <p14:creationId xmlns:p14="http://schemas.microsoft.com/office/powerpoint/2010/main" val="1563585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Prontuári</a:t>
            </a:r>
            <a:r>
              <a:rPr lang="pt-BR" dirty="0" smtClean="0"/>
              <a:t>o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61046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A palavra </a:t>
            </a:r>
            <a:r>
              <a:rPr lang="pt-BR" b="1" dirty="0"/>
              <a:t>prontuário</a:t>
            </a:r>
            <a:r>
              <a:rPr lang="pt-BR" dirty="0"/>
              <a:t> origina-se do latim </a:t>
            </a:r>
            <a:r>
              <a:rPr lang="pt-BR" b="1" i="1" dirty="0" err="1"/>
              <a:t>promptuarium</a:t>
            </a:r>
            <a:r>
              <a:rPr lang="pt-BR" b="1" i="1" dirty="0"/>
              <a:t>, </a:t>
            </a:r>
            <a:r>
              <a:rPr lang="pt-BR" dirty="0"/>
              <a:t>que quer dizer: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1. armazenar; 2. manual de informações úteis; 3. lugar onde se guardam objetos que podem ser necessários a qualquer momento;  4.  ficha que contém os dados pertinentes de uma pessoa.</a:t>
            </a:r>
            <a:r>
              <a:rPr lang="pt-BR" baseline="30000" dirty="0"/>
              <a:t>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06FB882C-2DB0-4025-937B-F84136A0E1F5}"/>
              </a:ext>
            </a:extLst>
          </p:cNvPr>
          <p:cNvSpPr txBox="1"/>
          <p:nvPr/>
        </p:nvSpPr>
        <p:spPr>
          <a:xfrm>
            <a:off x="197430" y="6430758"/>
            <a:ext cx="11041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541945"/>
                </a:solidFill>
              </a:rPr>
              <a:t> </a:t>
            </a:r>
            <a:r>
              <a:rPr lang="pt-BR" sz="1200" dirty="0">
                <a:solidFill>
                  <a:srgbClr val="541945"/>
                </a:solidFill>
              </a:rPr>
              <a:t>MICHAELIS moderno dicionário da língua portuguesa. São Paulo: Melhoramentos. Disponível em: &lt;http://</a:t>
            </a:r>
            <a:r>
              <a:rPr lang="pt-BR" sz="1200" b="1" dirty="0">
                <a:solidFill>
                  <a:srgbClr val="541945"/>
                </a:solidFill>
              </a:rPr>
              <a:t>michaelis</a:t>
            </a:r>
            <a:r>
              <a:rPr lang="pt-BR" sz="1200" dirty="0">
                <a:solidFill>
                  <a:srgbClr val="541945"/>
                </a:solidFill>
              </a:rPr>
              <a:t>.uol.com.br/moderno/portugues/ index.</a:t>
            </a:r>
          </a:p>
        </p:txBody>
      </p:sp>
    </p:spTree>
    <p:extLst>
      <p:ext uri="{BB962C8B-B14F-4D97-AF65-F5344CB8AC3E}">
        <p14:creationId xmlns:p14="http://schemas.microsoft.com/office/powerpoint/2010/main" val="357673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04F77A-6D62-4E9F-ADC9-0ED3BD0F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4071D49-EBAC-4689-8FAC-8F210D06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5886580" cy="3082222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O prontuário é um o conjunto de documentos padronizados e ordenados, destinados ao registro da história clínica em todo o percurso do cuidado prestado por profissionais, a pessoa usuária, nos Serviços de Saúde Pública ou Privado</a:t>
            </a:r>
            <a:r>
              <a:rPr lang="pt-BR" dirty="0" smtClean="0"/>
              <a:t>.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CC3C21F-FF06-49BA-B8A3-CB9C0AE6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654" y="2441013"/>
            <a:ext cx="2946400" cy="276789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4DEB268-BC7C-4169-8BD1-6FC2D54742A0}"/>
              </a:ext>
            </a:extLst>
          </p:cNvPr>
          <p:cNvSpPr txBox="1"/>
          <p:nvPr/>
        </p:nvSpPr>
        <p:spPr>
          <a:xfrm>
            <a:off x="230708" y="6139388"/>
            <a:ext cx="1130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541945"/>
                </a:solidFill>
                <a:cs typeface="Calibri"/>
              </a:rPr>
              <a:t>CONSELHO </a:t>
            </a:r>
            <a:r>
              <a:rPr lang="pt-BR" sz="1200" dirty="0">
                <a:solidFill>
                  <a:srgbClr val="541945"/>
                </a:solidFill>
                <a:cs typeface="Calibri"/>
              </a:rPr>
              <a:t>FEDERAL DE MEDICINA. Resolução nº 1.638/2002, 09 de agosto de 2002. Define prontuário médico e torna obrigatória a criação da Comissão de Revisão de Prontuários nas instituições de saúde. Diário Oficial da União, Brasília, DF, 09 de agosto de 2002, Seção I , p. 184-5</a:t>
            </a:r>
            <a:r>
              <a:rPr lang="pt-BR" sz="1200" dirty="0" smtClean="0">
                <a:solidFill>
                  <a:srgbClr val="541945"/>
                </a:solidFill>
                <a:cs typeface="Calibri"/>
              </a:rPr>
              <a:t>.</a:t>
            </a:r>
            <a:endParaRPr lang="pt-BR" sz="1200" dirty="0">
              <a:solidFill>
                <a:srgbClr val="54194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32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1DBFB0-73B9-44CE-A1E5-0A4BB04D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do prontuário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617F2B4-4D1E-4728-8EBD-AB259D0E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680142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O prontuário é um importante documento para o usuário, para a equipe que o acompanha, para as instituições de saúde e para a defesa judicial.</a:t>
            </a:r>
          </a:p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É uma fonte de informações, que são utilizadas para elaborar estatísticas e indicadores, beneficiando a assistência, a vigilância à saúde, o planejamento,  o ensino e a pesquisa.</a:t>
            </a:r>
            <a:r>
              <a:rPr lang="pt-BR" baseline="30000" dirty="0">
                <a:latin typeface="Calibri"/>
                <a:cs typeface="Calibri"/>
              </a:rPr>
              <a:t> </a:t>
            </a:r>
            <a:endParaRPr lang="pt-BR" baseline="30000" dirty="0" smtClean="0">
              <a:latin typeface="Calibri"/>
              <a:cs typeface="Calibri"/>
            </a:endParaRPr>
          </a:p>
          <a:p>
            <a:pPr algn="just"/>
            <a:endParaRPr lang="pt-BR" baseline="30000" dirty="0">
              <a:latin typeface="Calibri"/>
              <a:cs typeface="Calibri"/>
            </a:endParaRPr>
          </a:p>
          <a:p>
            <a:pPr algn="just"/>
            <a:r>
              <a:rPr lang="pt-BR" dirty="0" smtClean="0"/>
              <a:t>O usuário tem direito ao acesso </a:t>
            </a:r>
            <a:r>
              <a:rPr lang="pt-BR" dirty="0"/>
              <a:t>integral a todos os registros e anexos, inclusive, retirar cópias quando solicitado</a:t>
            </a:r>
            <a:r>
              <a:rPr lang="pt-BR" dirty="0" smtClean="0"/>
              <a:t>.</a:t>
            </a:r>
            <a:endParaRPr lang="pt-BR" baseline="30000" dirty="0"/>
          </a:p>
          <a:p>
            <a:pPr marL="0" indent="0" algn="just">
              <a:buNone/>
            </a:pPr>
            <a:endParaRPr lang="pt-BR" baseline="30000" dirty="0">
              <a:latin typeface="Calibri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E8FB83C-FFDE-42AB-9F0A-EB89A85289E8}"/>
              </a:ext>
            </a:extLst>
          </p:cNvPr>
          <p:cNvSpPr txBox="1"/>
          <p:nvPr/>
        </p:nvSpPr>
        <p:spPr>
          <a:xfrm>
            <a:off x="199926" y="6220360"/>
            <a:ext cx="1092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541945"/>
                </a:solidFill>
                <a:cs typeface="Calibri"/>
              </a:rPr>
              <a:t>CONSELHO </a:t>
            </a:r>
            <a:r>
              <a:rPr lang="pt-BR" sz="1200" dirty="0">
                <a:solidFill>
                  <a:srgbClr val="541945"/>
                </a:solidFill>
                <a:cs typeface="Calibri"/>
              </a:rPr>
              <a:t>FEDERAL DE MEDICINA. Resolução nº 1.638/2002, 09 de agosto de 2002. Define prontuário médico e torna obrigatória a criação da Comissão de Revisão de Prontuários nas instituições de saúde. Diário Oficial da União, Brasília, DF, 09 de agosto de 2002, Seção I , p. 184-5</a:t>
            </a:r>
            <a:r>
              <a:rPr lang="pt-BR" sz="1200" dirty="0" smtClean="0">
                <a:solidFill>
                  <a:srgbClr val="541945"/>
                </a:solidFill>
                <a:cs typeface="Calibri"/>
              </a:rPr>
              <a:t>.</a:t>
            </a:r>
            <a:endParaRPr lang="pt-BR" sz="1200" dirty="0">
              <a:solidFill>
                <a:srgbClr val="54194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09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Guarda, proteção, sigilo e confidencialidade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54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69785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9B12DCF-C9DA-4D31-9E0E-071CE84E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30" y="1967365"/>
            <a:ext cx="10978052" cy="38454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Calibri"/>
                <a:cs typeface="Calibri"/>
              </a:rPr>
              <a:t>O sigilo dos profissionais da saúde diz respeito aos dados e às informações geradas e acessadas no exercício do seu processo de trabalho, que no ambulatório de atenção especializada envolve questões da pratica clínica assistencial, do ensino, supervisão e da pesquisa. </a:t>
            </a:r>
            <a:endParaRPr lang="pt-BR" dirty="0" smtClean="0"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Calibri"/>
                <a:cs typeface="Calibri"/>
              </a:rPr>
              <a:t>Esses processos envolvem a manipulação de dados sensíveis, em que a violação tem grande probabilidade de resultar em lesão a personalidade se referem aos direitos inerentes à </a:t>
            </a:r>
            <a:r>
              <a:rPr lang="pt-BR" dirty="0" smtClean="0">
                <a:latin typeface="Calibri"/>
                <a:cs typeface="Calibri"/>
              </a:rPr>
              <a:t>pessoa.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1E268E41-51C2-4444-9E61-774BD2E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0" y="883849"/>
            <a:ext cx="11199028" cy="1325563"/>
          </a:xfrm>
        </p:spPr>
        <p:txBody>
          <a:bodyPr/>
          <a:lstStyle/>
          <a:p>
            <a:r>
              <a:rPr lang="pt-BR" dirty="0"/>
              <a:t>Guarda, proteção, sigilo e confidencialidade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C9B5230-8725-4010-B922-0EDE607DC030}"/>
              </a:ext>
            </a:extLst>
          </p:cNvPr>
          <p:cNvSpPr txBox="1"/>
          <p:nvPr/>
        </p:nvSpPr>
        <p:spPr>
          <a:xfrm>
            <a:off x="548540" y="6000656"/>
            <a:ext cx="11308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aseline="30000" dirty="0">
                <a:solidFill>
                  <a:srgbClr val="541945"/>
                </a:solidFill>
                <a:cs typeface="Calibri"/>
              </a:rPr>
              <a:t>1</a:t>
            </a:r>
            <a:r>
              <a:rPr lang="pt-BR" sz="1200" dirty="0">
                <a:solidFill>
                  <a:srgbClr val="541945"/>
                </a:solidFill>
                <a:cs typeface="Calibri"/>
              </a:rPr>
              <a:t>CONSELHO FEDERAL DE MEDICINA. Resolução nº 1.638/2002, 09 de agosto de 2002. Define prontuário médico e torna obrigatória a criação da Comissão de Revisão de Prontuários nas instituições de saúde. </a:t>
            </a:r>
            <a:r>
              <a:rPr lang="pt-BR" sz="1200" b="1" dirty="0">
                <a:solidFill>
                  <a:srgbClr val="541945"/>
                </a:solidFill>
                <a:cs typeface="Calibri"/>
              </a:rPr>
              <a:t>Diário Oficial da União</a:t>
            </a:r>
            <a:r>
              <a:rPr lang="pt-BR" sz="1200" dirty="0">
                <a:solidFill>
                  <a:srgbClr val="541945"/>
                </a:solidFill>
                <a:cs typeface="Calibri"/>
              </a:rPr>
              <a:t>, Brasília, DF, 09 de agosto de 2002, Seção I , p. 184-5.</a:t>
            </a:r>
          </a:p>
          <a:p>
            <a:endParaRPr lang="pt-BR" dirty="0">
              <a:solidFill>
                <a:srgbClr val="541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0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9B12DCF-C9DA-4D31-9E0E-071CE84E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60" y="1970277"/>
            <a:ext cx="10761365" cy="40669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+mn-lt"/>
              </a:rPr>
              <a:t>É dever da equipe multiprofissional zelar pelo sigilo e proteção dos dados da pessoa usuária.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+mn-lt"/>
              </a:rPr>
              <a:t>Isso implica na observância e no cumprimento dos princípios éticos e legais das diferentes categorias profissionais, das instituições e do sistema de saúde.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+mn-lt"/>
              </a:rPr>
              <a:t>A </a:t>
            </a:r>
            <a:r>
              <a:rPr lang="pt-BR" dirty="0">
                <a:latin typeface="+mn-lt"/>
              </a:rPr>
              <a:t>equipe gestão e assistencial do ambulatório deve conhecer as recomendações da Lei Geral de Proteção de Dados (LGPD), Lei nº </a:t>
            </a:r>
            <a:r>
              <a:rPr lang="pt-BR" dirty="0" smtClean="0">
                <a:latin typeface="+mn-lt"/>
              </a:rPr>
              <a:t>13.853 8 de julho de 2019, </a:t>
            </a:r>
            <a:r>
              <a:rPr lang="pt-BR" dirty="0">
                <a:latin typeface="+mn-lt"/>
              </a:rPr>
              <a:t>que dispõe </a:t>
            </a:r>
            <a:r>
              <a:rPr lang="pt-BR" b="0" i="0" dirty="0">
                <a:effectLst/>
                <a:latin typeface="+mn-lt"/>
              </a:rPr>
              <a:t>sobre o tratamento de dados pessoais, dispostos em meio físico ou digital, feito por pessoa física ou jurídica de direito público ou privado.</a:t>
            </a:r>
            <a:endParaRPr lang="pt-BR" dirty="0"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solidFill>
                <a:schemeClr val="accent3">
                  <a:lumMod val="50000"/>
                </a:schemeClr>
              </a:solidFill>
              <a:latin typeface="+mn-lt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+mn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445E39C5-E6F4-4BAB-8321-67D070D4EB7F}"/>
              </a:ext>
            </a:extLst>
          </p:cNvPr>
          <p:cNvSpPr txBox="1"/>
          <p:nvPr/>
        </p:nvSpPr>
        <p:spPr>
          <a:xfrm>
            <a:off x="2138188" y="6037263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541945"/>
                </a:solidFill>
              </a:rPr>
              <a:t>Para saber mais: </a:t>
            </a:r>
            <a:r>
              <a:rPr lang="pt-BR" dirty="0">
                <a:solidFill>
                  <a:srgbClr val="541945"/>
                </a:solidFill>
              </a:rPr>
              <a:t>https://www.gov.br/cidadania/pt-br/acesso-a-informacao/lgpd</a:t>
            </a:r>
          </a:p>
        </p:txBody>
      </p:sp>
      <p:pic>
        <p:nvPicPr>
          <p:cNvPr id="10" name="Gráfico 9" descr="Livros">
            <a:extLst>
              <a:ext uri="{FF2B5EF4-FFF2-40B4-BE49-F238E27FC236}">
                <a16:creationId xmlns="" xmlns:a16="http://schemas.microsoft.com/office/drawing/2014/main" id="{4BC69CD9-8DCE-4930-962E-D2DD83DF6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971" y="5812928"/>
            <a:ext cx="906589" cy="90658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1E268E41-51C2-4444-9E61-774BD2E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60" y="845830"/>
            <a:ext cx="11199028" cy="1325563"/>
          </a:xfrm>
        </p:spPr>
        <p:txBody>
          <a:bodyPr/>
          <a:lstStyle/>
          <a:p>
            <a:r>
              <a:rPr lang="pt-BR" dirty="0"/>
              <a:t>Guarda, proteção, sigilo e confidencialidade</a:t>
            </a:r>
          </a:p>
        </p:txBody>
      </p:sp>
    </p:spTree>
    <p:extLst>
      <p:ext uri="{BB962C8B-B14F-4D97-AF65-F5344CB8AC3E}">
        <p14:creationId xmlns:p14="http://schemas.microsoft.com/office/powerpoint/2010/main" val="2039511382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2069</Words>
  <Application>Microsoft Office PowerPoint</Application>
  <PresentationFormat>Widescreen</PresentationFormat>
  <Paragraphs>220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Roboto</vt:lpstr>
      <vt:lpstr>Segoe UI</vt:lpstr>
      <vt:lpstr>Capa Início</vt:lpstr>
      <vt:lpstr>Capa EaD</vt:lpstr>
      <vt:lpstr>Capa Seção</vt:lpstr>
      <vt:lpstr>Conteúdo 1</vt:lpstr>
      <vt:lpstr>Conteúdo 2</vt:lpstr>
      <vt:lpstr>Conteúdo 3</vt:lpstr>
      <vt:lpstr>Capa Final</vt:lpstr>
      <vt:lpstr>Apresentação do PowerPoint</vt:lpstr>
      <vt:lpstr>Material de Apoio – Parte I </vt:lpstr>
      <vt:lpstr>O Prontuário</vt:lpstr>
      <vt:lpstr>Definição</vt:lpstr>
      <vt:lpstr>Definição </vt:lpstr>
      <vt:lpstr>Objetivos do prontuário</vt:lpstr>
      <vt:lpstr>Guarda, proteção, sigilo e confidencialidade</vt:lpstr>
      <vt:lpstr>Guarda, proteção, sigilo e confidencialidade</vt:lpstr>
      <vt:lpstr>Guarda, proteção, sigilo e confidencialidade</vt:lpstr>
      <vt:lpstr>Guarda, proteção, sigilo e confidencialidade</vt:lpstr>
      <vt:lpstr>Guarda, proteção, sigilo e confidencialidade</vt:lpstr>
      <vt:lpstr>Tipos de Prontuários </vt:lpstr>
      <vt:lpstr>Tipos de Prontuário</vt:lpstr>
      <vt:lpstr>Apresentação do PowerPoint</vt:lpstr>
      <vt:lpstr>Tipos de prontuário</vt:lpstr>
      <vt:lpstr>Itens que compõem o prontuário </vt:lpstr>
      <vt:lpstr>Itens que compõem o prontuário </vt:lpstr>
      <vt:lpstr>Da Teoria a Prática Organização do Prontuário físico</vt:lpstr>
      <vt:lpstr>Manuseio e arquivamento do prontuário físico</vt:lpstr>
      <vt:lpstr>Local do arquivamento do prontuário físico </vt:lpstr>
      <vt:lpstr>Tempo de arquivamento do prontuário físico </vt:lpstr>
      <vt:lpstr>Experiência da UBS Campo Limpo Município São Paulo (SMS/Einsteins)</vt:lpstr>
      <vt:lpstr>Prontuário identificado pela  cor</vt:lpstr>
      <vt:lpstr>Arquivados em prateleiras por cores das áreas</vt:lpstr>
      <vt:lpstr>Prontuários identificados por cores da classificação de risco famílias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Elaine Cristina de Melo Faria</cp:lastModifiedBy>
  <cp:revision>126</cp:revision>
  <dcterms:created xsi:type="dcterms:W3CDTF">2021-05-10T00:56:02Z</dcterms:created>
  <dcterms:modified xsi:type="dcterms:W3CDTF">2022-05-16T19:34:00Z</dcterms:modified>
</cp:coreProperties>
</file>