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5" r:id="rId1"/>
    <p:sldMasterId id="2147483703" r:id="rId2"/>
    <p:sldMasterId id="2147483698" r:id="rId3"/>
    <p:sldMasterId id="2147483648" r:id="rId4"/>
    <p:sldMasterId id="2147483672" r:id="rId5"/>
    <p:sldMasterId id="2147483660" r:id="rId6"/>
    <p:sldMasterId id="2147483701" r:id="rId7"/>
  </p:sldMasterIdLst>
  <p:notesMasterIdLst>
    <p:notesMasterId r:id="rId35"/>
  </p:notesMasterIdLst>
  <p:handoutMasterIdLst>
    <p:handoutMasterId r:id="rId36"/>
  </p:handoutMasterIdLst>
  <p:sldIdLst>
    <p:sldId id="270" r:id="rId8"/>
    <p:sldId id="263" r:id="rId9"/>
    <p:sldId id="310" r:id="rId10"/>
    <p:sldId id="311" r:id="rId11"/>
    <p:sldId id="312" r:id="rId12"/>
    <p:sldId id="313" r:id="rId13"/>
    <p:sldId id="314" r:id="rId14"/>
    <p:sldId id="331" r:id="rId15"/>
    <p:sldId id="333" r:id="rId16"/>
    <p:sldId id="317" r:id="rId17"/>
    <p:sldId id="318" r:id="rId18"/>
    <p:sldId id="319" r:id="rId19"/>
    <p:sldId id="320" r:id="rId20"/>
    <p:sldId id="326" r:id="rId21"/>
    <p:sldId id="327" r:id="rId22"/>
    <p:sldId id="328" r:id="rId23"/>
    <p:sldId id="329" r:id="rId24"/>
    <p:sldId id="330" r:id="rId25"/>
    <p:sldId id="335" r:id="rId26"/>
    <p:sldId id="334" r:id="rId27"/>
    <p:sldId id="322" r:id="rId28"/>
    <p:sldId id="323" r:id="rId29"/>
    <p:sldId id="324" r:id="rId30"/>
    <p:sldId id="336" r:id="rId31"/>
    <p:sldId id="337" r:id="rId32"/>
    <p:sldId id="338" r:id="rId33"/>
    <p:sldId id="325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1945"/>
    <a:srgbClr val="9C4884"/>
    <a:srgbClr val="EEB2E4"/>
    <a:srgbClr val="F3BF85"/>
    <a:srgbClr val="BE6311"/>
    <a:srgbClr val="A75E19"/>
    <a:srgbClr val="ED9D41"/>
    <a:srgbClr val="BE6312"/>
    <a:srgbClr val="C76B18"/>
    <a:srgbClr val="006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5775" autoAdjust="0"/>
  </p:normalViewPr>
  <p:slideViewPr>
    <p:cSldViewPr snapToGrid="0">
      <p:cViewPr varScale="1">
        <p:scale>
          <a:sx n="70" d="100"/>
          <a:sy n="70" d="100"/>
        </p:scale>
        <p:origin x="112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21/05/2022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21/05/2022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41945"/>
                </a:solidFill>
              </a:defRPr>
            </a:lvl1pPr>
            <a:lvl2pPr>
              <a:defRPr>
                <a:solidFill>
                  <a:srgbClr val="541945"/>
                </a:solidFill>
              </a:defRPr>
            </a:lvl2pPr>
            <a:lvl3pPr>
              <a:defRPr>
                <a:solidFill>
                  <a:srgbClr val="541945"/>
                </a:solidFill>
              </a:defRPr>
            </a:lvl3pPr>
            <a:lvl4pPr>
              <a:defRPr>
                <a:solidFill>
                  <a:srgbClr val="541945"/>
                </a:solidFill>
              </a:defRPr>
            </a:lvl4pPr>
            <a:lvl5pPr>
              <a:defRPr>
                <a:solidFill>
                  <a:srgbClr val="541945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41945"/>
                </a:solidFill>
              </a:defRPr>
            </a:lvl1pPr>
            <a:lvl2pPr>
              <a:defRPr>
                <a:solidFill>
                  <a:srgbClr val="541945"/>
                </a:solidFill>
              </a:defRPr>
            </a:lvl2pPr>
            <a:lvl3pPr>
              <a:defRPr>
                <a:solidFill>
                  <a:srgbClr val="541945"/>
                </a:solidFill>
              </a:defRPr>
            </a:lvl3pPr>
            <a:lvl4pPr>
              <a:defRPr>
                <a:solidFill>
                  <a:srgbClr val="541945"/>
                </a:solidFill>
              </a:defRPr>
            </a:lvl4pPr>
            <a:lvl5pPr>
              <a:defRPr>
                <a:solidFill>
                  <a:srgbClr val="541945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0" t="-4750" b="-1"/>
          <a:stretch/>
        </p:blipFill>
        <p:spPr>
          <a:xfrm>
            <a:off x="8567350" y="2454877"/>
            <a:ext cx="3624647" cy="272268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2000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54194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1"/>
          <a:stretch/>
        </p:blipFill>
        <p:spPr>
          <a:xfrm>
            <a:off x="10926997" y="3956181"/>
            <a:ext cx="1273242" cy="2929111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541945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541945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9C48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0"/>
          <a:stretch/>
        </p:blipFill>
        <p:spPr>
          <a:xfrm>
            <a:off x="10938124" y="3956179"/>
            <a:ext cx="1253876" cy="29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2000" cy="259921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541945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541945"/>
              </a:solidFill>
              <a:effectLst/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1"/>
          <a:stretch/>
        </p:blipFill>
        <p:spPr>
          <a:xfrm>
            <a:off x="10926997" y="3956181"/>
            <a:ext cx="1273242" cy="292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541945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541945"/>
              </a:solidFill>
            </a:endParaRPr>
          </a:p>
          <a:p>
            <a:pPr algn="ctr"/>
            <a:r>
              <a:rPr lang="pt-BR" sz="2000" dirty="0">
                <a:solidFill>
                  <a:srgbClr val="541945"/>
                </a:solidFill>
              </a:rPr>
              <a:t>Visite o </a:t>
            </a:r>
            <a:r>
              <a:rPr lang="pt-BR" sz="2000" b="1" dirty="0">
                <a:solidFill>
                  <a:srgbClr val="541945"/>
                </a:solidFill>
              </a:rPr>
              <a:t>e-Planifica </a:t>
            </a:r>
            <a:r>
              <a:rPr lang="pt-BR" sz="2000" dirty="0">
                <a:solidFill>
                  <a:srgbClr val="541945"/>
                </a:solidFill>
              </a:rPr>
              <a:t>e acesse os materiais do </a:t>
            </a:r>
            <a:r>
              <a:rPr lang="pt-BR" sz="2000" dirty="0" err="1">
                <a:solidFill>
                  <a:srgbClr val="541945"/>
                </a:solidFill>
              </a:rPr>
              <a:t>PlanificaSUS</a:t>
            </a:r>
            <a:r>
              <a:rPr lang="pt-BR" sz="2000" dirty="0">
                <a:solidFill>
                  <a:srgbClr val="541945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50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738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Onde queremos chegar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" name="Gráfico 11" descr="Alvo com preenchimento sólido">
            <a:extLst>
              <a:ext uri="{FF2B5EF4-FFF2-40B4-BE49-F238E27FC236}">
                <a16:creationId xmlns="" xmlns:a16="http://schemas.microsoft.com/office/drawing/2014/main" id="{A651A727-1C6D-4390-B65E-41FE93F4F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5419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7330" y="2391293"/>
            <a:ext cx="775063" cy="775063"/>
          </a:xfrm>
          <a:prstGeom prst="rect">
            <a:avLst/>
          </a:prstGeom>
        </p:spPr>
      </p:pic>
      <p:pic>
        <p:nvPicPr>
          <p:cNvPr id="11" name="Gráfico 12" descr="Mapa com alfinete com preenchimento sólido">
            <a:extLst>
              <a:ext uri="{FF2B5EF4-FFF2-40B4-BE49-F238E27FC236}">
                <a16:creationId xmlns="" xmlns:a16="http://schemas.microsoft.com/office/drawing/2014/main" id="{2FC7F9D7-B798-44A2-8D65-46FF1BA9C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9C48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5732" y="2260528"/>
            <a:ext cx="914400" cy="914400"/>
          </a:xfrm>
          <a:prstGeom prst="rect">
            <a:avLst/>
          </a:prstGeom>
        </p:spPr>
      </p:pic>
      <p:sp>
        <p:nvSpPr>
          <p:cNvPr id="12" name="TextBox 38">
            <a:extLst>
              <a:ext uri="{FF2B5EF4-FFF2-40B4-BE49-F238E27FC236}">
                <a16:creationId xmlns="" xmlns:a16="http://schemas.microsoft.com/office/drawing/2014/main" id="{F46C6704-DD77-4A1F-AF0B-7D4A31F58FF0}"/>
              </a:ext>
            </a:extLst>
          </p:cNvPr>
          <p:cNvSpPr txBox="1"/>
          <p:nvPr/>
        </p:nvSpPr>
        <p:spPr>
          <a:xfrm>
            <a:off x="1301790" y="2545575"/>
            <a:ext cx="3211554" cy="400110"/>
          </a:xfrm>
          <a:prstGeom prst="rect">
            <a:avLst/>
          </a:prstGeom>
          <a:noFill/>
          <a:ln w="6350">
            <a:solidFill>
              <a:srgbClr val="541945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541945"/>
                </a:solidFill>
                <a:latin typeface="Poppins" pitchFamily="2" charset="77"/>
                <a:cs typeface="Poppins" pitchFamily="2" charset="77"/>
              </a:rPr>
              <a:t>ONDE ESTAMOS?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=""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1321248" y="4109125"/>
            <a:ext cx="2826251" cy="707886"/>
          </a:xfrm>
          <a:prstGeom prst="rect">
            <a:avLst/>
          </a:prstGeom>
          <a:noFill/>
          <a:ln w="6350">
            <a:solidFill>
              <a:srgbClr val="541945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541945"/>
                </a:solidFill>
                <a:latin typeface="Poppins" pitchFamily="2" charset="77"/>
                <a:cs typeface="Poppins" pitchFamily="2" charset="77"/>
              </a:rPr>
              <a:t>ETAPA 3: ACESSO À RAS</a:t>
            </a:r>
            <a:endParaRPr lang="en-US" sz="2000" b="1" dirty="0">
              <a:solidFill>
                <a:srgbClr val="541945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Box 47">
            <a:extLst>
              <a:ext uri="{FF2B5EF4-FFF2-40B4-BE49-F238E27FC236}">
                <a16:creationId xmlns="" xmlns:a16="http://schemas.microsoft.com/office/drawing/2014/main" id="{FF8BE631-F2A2-4A91-A960-AE6AFD6A4BA0}"/>
              </a:ext>
            </a:extLst>
          </p:cNvPr>
          <p:cNvSpPr txBox="1"/>
          <p:nvPr/>
        </p:nvSpPr>
        <p:spPr>
          <a:xfrm>
            <a:off x="9388033" y="4964860"/>
            <a:ext cx="2187262" cy="584775"/>
          </a:xfrm>
          <a:prstGeom prst="rect">
            <a:avLst/>
          </a:prstGeom>
          <a:solidFill>
            <a:srgbClr val="541945"/>
          </a:solidFill>
          <a:ln>
            <a:solidFill>
              <a:srgbClr val="54194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ORGANIZAÇÃO DO ACESSO AO PASA </a:t>
            </a:r>
            <a:endParaRPr lang="en-US" sz="1600" b="1" dirty="0">
              <a:solidFill>
                <a:prstClr val="white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6" name="TextBox 38">
            <a:extLst>
              <a:ext uri="{FF2B5EF4-FFF2-40B4-BE49-F238E27FC236}">
                <a16:creationId xmlns="" xmlns:a16="http://schemas.microsoft.com/office/drawing/2014/main" id="{CA4D56C0-0F19-4BE4-9521-FED3C22ECB61}"/>
              </a:ext>
            </a:extLst>
          </p:cNvPr>
          <p:cNvSpPr txBox="1"/>
          <p:nvPr/>
        </p:nvSpPr>
        <p:spPr>
          <a:xfrm>
            <a:off x="5848478" y="2525268"/>
            <a:ext cx="5119471" cy="400110"/>
          </a:xfrm>
          <a:prstGeom prst="rect">
            <a:avLst/>
          </a:prstGeom>
          <a:noFill/>
          <a:ln w="6350">
            <a:solidFill>
              <a:srgbClr val="541945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541945"/>
                </a:solidFill>
                <a:latin typeface="Poppins" pitchFamily="2" charset="77"/>
                <a:cs typeface="Poppins" pitchFamily="2" charset="77"/>
              </a:rPr>
              <a:t>ONDE QUEREMOS CHEGAR? </a:t>
            </a:r>
          </a:p>
        </p:txBody>
      </p:sp>
      <p:sp>
        <p:nvSpPr>
          <p:cNvPr id="17" name="Seta: para Baixo 7">
            <a:extLst>
              <a:ext uri="{FF2B5EF4-FFF2-40B4-BE49-F238E27FC236}">
                <a16:creationId xmlns:a16="http://schemas.microsoft.com/office/drawing/2014/main" xmlns="" id="{1DA37C58-8183-4A93-B5EB-2D1115B5181E}"/>
              </a:ext>
            </a:extLst>
          </p:cNvPr>
          <p:cNvSpPr/>
          <p:nvPr/>
        </p:nvSpPr>
        <p:spPr>
          <a:xfrm>
            <a:off x="2515010" y="3185184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54194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0" name="TextBox 47">
            <a:extLst>
              <a:ext uri="{FF2B5EF4-FFF2-40B4-BE49-F238E27FC236}">
                <a16:creationId xmlns="" xmlns:a16="http://schemas.microsoft.com/office/drawing/2014/main" id="{752840BB-CEFA-4056-9BB9-C934C0C459C4}"/>
              </a:ext>
            </a:extLst>
          </p:cNvPr>
          <p:cNvSpPr txBox="1"/>
          <p:nvPr/>
        </p:nvSpPr>
        <p:spPr>
          <a:xfrm>
            <a:off x="5355139" y="4380085"/>
            <a:ext cx="2096986" cy="584775"/>
          </a:xfrm>
          <a:prstGeom prst="rect">
            <a:avLst/>
          </a:prstGeom>
          <a:solidFill>
            <a:srgbClr val="541945"/>
          </a:solidFill>
          <a:ln>
            <a:solidFill>
              <a:srgbClr val="54194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ORGANIZAÇÃO DO ACESSO NA APS</a:t>
            </a:r>
            <a:endParaRPr lang="en-US" sz="1600" b="1" dirty="0">
              <a:solidFill>
                <a:prstClr val="white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1" name="Seta: para Baixo 7">
            <a:extLst>
              <a:ext uri="{FF2B5EF4-FFF2-40B4-BE49-F238E27FC236}">
                <a16:creationId xmlns:a16="http://schemas.microsoft.com/office/drawing/2014/main" xmlns="" id="{1DA37C58-8183-4A93-B5EB-2D1115B5181E}"/>
              </a:ext>
            </a:extLst>
          </p:cNvPr>
          <p:cNvSpPr/>
          <p:nvPr/>
        </p:nvSpPr>
        <p:spPr>
          <a:xfrm rot="16200000">
            <a:off x="4477373" y="4146858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54194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2" name="Seta: para Baixo 7">
            <a:extLst>
              <a:ext uri="{FF2B5EF4-FFF2-40B4-BE49-F238E27FC236}">
                <a16:creationId xmlns:a16="http://schemas.microsoft.com/office/drawing/2014/main" xmlns="" id="{1DA37C58-8183-4A93-B5EB-2D1115B5181E}"/>
              </a:ext>
            </a:extLst>
          </p:cNvPr>
          <p:cNvSpPr/>
          <p:nvPr/>
        </p:nvSpPr>
        <p:spPr>
          <a:xfrm rot="10800000">
            <a:off x="8179727" y="3131873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54194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4" name="TextBox 38">
            <a:extLst>
              <a:ext uri="{FF2B5EF4-FFF2-40B4-BE49-F238E27FC236}">
                <a16:creationId xmlns=""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6995089" y="774851"/>
            <a:ext cx="2826251" cy="707886"/>
          </a:xfrm>
          <a:prstGeom prst="rect">
            <a:avLst/>
          </a:prstGeom>
          <a:noFill/>
          <a:ln w="6350">
            <a:solidFill>
              <a:srgbClr val="541945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541945"/>
                </a:solidFill>
                <a:latin typeface="Poppins" pitchFamily="2" charset="77"/>
                <a:cs typeface="Poppins" pitchFamily="2" charset="77"/>
              </a:rPr>
              <a:t>ORGANIZAÇÃO DO ACESSO NA RAS</a:t>
            </a:r>
            <a:endParaRPr lang="en-US" sz="2000" b="1" dirty="0">
              <a:solidFill>
                <a:srgbClr val="541945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Seta: para Baixo 7">
            <a:extLst>
              <a:ext uri="{FF2B5EF4-FFF2-40B4-BE49-F238E27FC236}">
                <a16:creationId xmlns:a16="http://schemas.microsoft.com/office/drawing/2014/main" xmlns="" id="{1DA37C58-8183-4A93-B5EB-2D1115B5181E}"/>
              </a:ext>
            </a:extLst>
          </p:cNvPr>
          <p:cNvSpPr/>
          <p:nvPr/>
        </p:nvSpPr>
        <p:spPr>
          <a:xfrm rot="10800000">
            <a:off x="8148515" y="1639848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54194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18" name="Gráfico 15" descr="Poste de sinalização estrutura de tópicos">
            <a:extLst>
              <a:ext uri="{FF2B5EF4-FFF2-40B4-BE49-F238E27FC236}">
                <a16:creationId xmlns:a16="http://schemas.microsoft.com/office/drawing/2014/main" xmlns="" id="{8578D8A2-60A6-4386-87B5-92F968C83D1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419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177038" y="3887712"/>
            <a:ext cx="2462349" cy="246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 e Operacionalização da Etapa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=""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Inserir </a:t>
            </a:r>
            <a:r>
              <a:rPr lang="pt-BR" dirty="0"/>
              <a:t>aqui o cronograma </a:t>
            </a:r>
            <a:r>
              <a:rPr lang="pt-BR" dirty="0" smtClean="0"/>
              <a:t>para operacionalização </a:t>
            </a:r>
            <a:r>
              <a:rPr lang="pt-BR" dirty="0"/>
              <a:t>da etapa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69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122274" y="2706512"/>
            <a:ext cx="7913914" cy="866559"/>
          </a:xfrm>
        </p:spPr>
        <p:txBody>
          <a:bodyPr>
            <a:noAutofit/>
          </a:bodyPr>
          <a:lstStyle/>
          <a:p>
            <a:r>
              <a:rPr lang="pt-BR" dirty="0"/>
              <a:t>Material de </a:t>
            </a:r>
            <a:r>
              <a:rPr lang="pt-BR" dirty="0" smtClean="0"/>
              <a:t>Apoio - </a:t>
            </a:r>
            <a:r>
              <a:rPr lang="pt-BR" dirty="0" smtClean="0"/>
              <a:t>Parte II 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76944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Acesso à APS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205218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Cobertura Populacional da APS 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=""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543665" cy="3644410"/>
          </a:xfrm>
        </p:spPr>
        <p:txBody>
          <a:bodyPr/>
          <a:lstStyle/>
          <a:p>
            <a:pPr algn="just"/>
            <a:r>
              <a:rPr lang="pt-BR" dirty="0" smtClean="0"/>
              <a:t>Inserir </a:t>
            </a:r>
            <a:r>
              <a:rPr lang="pt-BR" dirty="0"/>
              <a:t>aqui </a:t>
            </a:r>
            <a:r>
              <a:rPr lang="pt-BR" dirty="0" smtClean="0"/>
              <a:t>os dados atualizados da cobertura populacional da APS na região de saúde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87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 Saúde na Hora 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=""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região possui unidades de saúde aderidas ao Programa Saúde na Hora?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Quantas unidades de saúde na região estão aderidas ao programa?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 cadastro do CNES está de acordo com o </a:t>
            </a:r>
            <a:r>
              <a:rPr lang="pt-BR" dirty="0"/>
              <a:t>quantitativo </a:t>
            </a:r>
            <a:r>
              <a:rPr lang="pt-BR" dirty="0" smtClean="0"/>
              <a:t>de </a:t>
            </a:r>
            <a:r>
              <a:rPr lang="pt-BR" dirty="0"/>
              <a:t>equipes exigido para o formato de funcionamento </a:t>
            </a:r>
            <a:r>
              <a:rPr lang="pt-BR" dirty="0" smtClean="0"/>
              <a:t>escolhido?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É ofertado todos os serviços também durante o horário estendido das unidades? 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06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Carteira de Serviços da APS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=""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584608" cy="3644410"/>
          </a:xfrm>
        </p:spPr>
        <p:txBody>
          <a:bodyPr/>
          <a:lstStyle/>
          <a:p>
            <a:pPr algn="just"/>
            <a:r>
              <a:rPr lang="pt-BR" dirty="0" smtClean="0"/>
              <a:t>Na região de saúde, as unidades possuem a carteira de serviços completa?</a:t>
            </a:r>
          </a:p>
          <a:p>
            <a:pPr marL="0" indent="0" algn="just">
              <a:buNone/>
            </a:pPr>
            <a:r>
              <a:rPr lang="pt-BR" dirty="0" smtClean="0"/>
              <a:t> </a:t>
            </a:r>
          </a:p>
          <a:p>
            <a:pPr algn="just"/>
            <a:r>
              <a:rPr lang="pt-BR" dirty="0" smtClean="0"/>
              <a:t>Qual (</a:t>
            </a:r>
            <a:r>
              <a:rPr lang="pt-BR" dirty="0" err="1" smtClean="0"/>
              <a:t>is</a:t>
            </a:r>
            <a:r>
              <a:rPr lang="pt-BR" dirty="0" smtClean="0"/>
              <a:t>) serviços não são ofertados nas unidades de saúde da região?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A oferta dos serviços é durante todo o funcionamento das unidades? 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81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Unidades de Saúde na Região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=""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209001"/>
            <a:ext cx="10543665" cy="252677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A estrutura física e ambiência, assim como informatização e conectividade das unidades estão adequadas?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Qual a localização das unidades de saúde na região?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Qual tipologia das unidades na região?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Qual a quantidade de unidades de acordo com sua tipologia?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Qual a tipologia de equipes na região?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Qual a quantidade de equipes de acordo com sua tipologia?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54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Barreiras de acesso 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=""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530017" cy="3644410"/>
          </a:xfrm>
        </p:spPr>
        <p:txBody>
          <a:bodyPr/>
          <a:lstStyle/>
          <a:p>
            <a:pPr algn="just"/>
            <a:r>
              <a:rPr lang="pt-BR" dirty="0" smtClean="0"/>
              <a:t>Como está o processo de territorialização na região de saúde?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Foram mapeadas as barreiras de acesso na região de saúde?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Qual (</a:t>
            </a:r>
            <a:r>
              <a:rPr lang="pt-BR" dirty="0" err="1" smtClean="0"/>
              <a:t>is</a:t>
            </a:r>
            <a:r>
              <a:rPr lang="pt-BR" dirty="0" smtClean="0"/>
              <a:t>) são as barreiras de acesso identificadas na região de saúde?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Qual (</a:t>
            </a:r>
            <a:r>
              <a:rPr lang="pt-BR" dirty="0" err="1" smtClean="0"/>
              <a:t>is</a:t>
            </a:r>
            <a:r>
              <a:rPr lang="pt-BR" dirty="0" smtClean="0"/>
              <a:t>) ações são realizadas para minimizar o impacto dessas barreiras para o acesso da pessoa usuária na APS?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13648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33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Enfoque do acesso 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=""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530017" cy="3644410"/>
          </a:xfrm>
        </p:spPr>
        <p:txBody>
          <a:bodyPr/>
          <a:lstStyle/>
          <a:p>
            <a:pPr algn="just"/>
            <a:r>
              <a:rPr lang="pt-BR" dirty="0" smtClean="0"/>
              <a:t>As unidades de saúde na região possuem um padrão de enfoque para acesso?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Quais enfoques foram identificados?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2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122274" y="2706512"/>
            <a:ext cx="7913914" cy="866559"/>
          </a:xfrm>
        </p:spPr>
        <p:txBody>
          <a:bodyPr>
            <a:noAutofit/>
          </a:bodyPr>
          <a:lstStyle/>
          <a:p>
            <a:r>
              <a:rPr lang="pt-BR" dirty="0"/>
              <a:t>Material de </a:t>
            </a:r>
            <a:r>
              <a:rPr lang="pt-BR" dirty="0" smtClean="0"/>
              <a:t>Apoio </a:t>
            </a:r>
            <a:r>
              <a:rPr lang="pt-BR" dirty="0" smtClean="0"/>
              <a:t>- Parte </a:t>
            </a:r>
            <a:r>
              <a:rPr lang="pt-BR" dirty="0" smtClean="0"/>
              <a:t>I 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Indicadores Pactuados – Previne Brasil 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=""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68058"/>
            <a:ext cx="10052222" cy="3644410"/>
          </a:xfrm>
        </p:spPr>
        <p:txBody>
          <a:bodyPr/>
          <a:lstStyle/>
          <a:p>
            <a:r>
              <a:rPr lang="pt-BR" dirty="0"/>
              <a:t>Quais os resultados da </a:t>
            </a:r>
            <a:r>
              <a:rPr lang="pt-BR" dirty="0" smtClean="0"/>
              <a:t>região para </a:t>
            </a:r>
            <a:r>
              <a:rPr lang="pt-BR" dirty="0"/>
              <a:t>os indicadores pactuados</a:t>
            </a:r>
            <a:r>
              <a:rPr lang="pt-BR" dirty="0" smtClean="0"/>
              <a:t>?</a:t>
            </a: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AC340421-84A7-4C11-91CA-E65A80B10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594202"/>
              </p:ext>
            </p:extLst>
          </p:nvPr>
        </p:nvGraphicFramePr>
        <p:xfrm>
          <a:off x="687217" y="2569495"/>
          <a:ext cx="10654073" cy="413986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66091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32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81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83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51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7786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Indicador</a:t>
                      </a:r>
                    </a:p>
                  </a:txBody>
                  <a:tcPr marL="70283" marR="70283" marT="46857" marB="46857" anchor="ctr" horzOverflow="overflow">
                    <a:solidFill>
                      <a:srgbClr val="5419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Q1/2021</a:t>
                      </a:r>
                    </a:p>
                  </a:txBody>
                  <a:tcPr marL="70283" marR="70283" marT="46857" marB="46857" anchor="ctr" horzOverflow="overflow">
                    <a:solidFill>
                      <a:srgbClr val="5419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Q2/2021</a:t>
                      </a:r>
                    </a:p>
                  </a:txBody>
                  <a:tcPr marL="70283" marR="70283" marT="46857" marB="46857" anchor="ctr" horzOverflow="overflow">
                    <a:solidFill>
                      <a:srgbClr val="5419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Q3/2021</a:t>
                      </a:r>
                    </a:p>
                  </a:txBody>
                  <a:tcPr marL="70283" marR="70283" marT="46857" marB="46857" anchor="ctr" horzOverflow="overflow">
                    <a:solidFill>
                      <a:srgbClr val="5419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Q1/2022</a:t>
                      </a:r>
                    </a:p>
                  </a:txBody>
                  <a:tcPr marL="70283" marR="70283" marT="46857" marB="46857" anchor="ctr" horzOverflow="overflow">
                    <a:solidFill>
                      <a:srgbClr val="541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5679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1945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Proporção de gestantes com pelo menos 6 consultas de pré-natal realizadas, sendo a 1º até a 12ª semana de gestação</a:t>
                      </a: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624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1945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Proporção de gestantes com realização de exames para Sífilis e HIV</a:t>
                      </a: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2289731"/>
                  </a:ext>
                </a:extLst>
              </a:tr>
              <a:tr h="322624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1945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Proporção de gestantes com atendimento odontológico realizado na APS</a:t>
                      </a: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7363770"/>
                  </a:ext>
                </a:extLst>
              </a:tr>
              <a:tr h="322624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1945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Proporção de mulheres com coleta de citopatológico na APS</a:t>
                      </a: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9952122"/>
                  </a:ext>
                </a:extLst>
              </a:tr>
              <a:tr h="788734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1945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Proporção de crianças de 1 (um) ano de idade vacinadas na APS contra Difteria, Tétano, Coqueluche, Hepatite B, infecções causadas por </a:t>
                      </a:r>
                      <a:r>
                        <a:rPr kumimoji="0" lang="pt-BR" sz="1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41945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Haemophilus</a:t>
                      </a: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1945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t-BR" sz="1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41945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influenzae</a:t>
                      </a: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1945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 tipo b e Poliomielite inativada</a:t>
                      </a: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5679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1945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Proporção de pessoas com hipertensão, com consulta e pressão arterial aferida no semestre</a:t>
                      </a: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7602840"/>
                  </a:ext>
                </a:extLst>
              </a:tr>
              <a:tr h="555679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1945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Proporção de pessoas com diabetes, com consulta e hemoglobina glicada solicitada no semestre</a:t>
                      </a: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8188093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99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122274" y="2706512"/>
            <a:ext cx="7913914" cy="866559"/>
          </a:xfrm>
        </p:spPr>
        <p:txBody>
          <a:bodyPr>
            <a:noAutofit/>
          </a:bodyPr>
          <a:lstStyle/>
          <a:p>
            <a:r>
              <a:rPr lang="pt-BR" dirty="0"/>
              <a:t>Material de </a:t>
            </a:r>
            <a:r>
              <a:rPr lang="pt-BR" dirty="0" smtClean="0"/>
              <a:t>Apoio </a:t>
            </a:r>
            <a:r>
              <a:rPr lang="pt-BR" dirty="0" smtClean="0"/>
              <a:t>- Parte </a:t>
            </a:r>
            <a:r>
              <a:rPr lang="pt-BR" dirty="0" smtClean="0"/>
              <a:t>III 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07214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Acesso ao PASA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46930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Carteira de Serviços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8" y="2267181"/>
            <a:ext cx="10617558" cy="4057323"/>
          </a:xfrm>
        </p:spPr>
        <p:txBody>
          <a:bodyPr>
            <a:normAutofit/>
          </a:bodyPr>
          <a:lstStyle/>
          <a:p>
            <a:pPr lvl="0"/>
            <a:r>
              <a:rPr lang="pt-BR" dirty="0" smtClean="0"/>
              <a:t>O ambulatório possui a carteira de serviços de acordo com a linha de cuidado priorizada? </a:t>
            </a:r>
          </a:p>
          <a:p>
            <a:pPr lvl="0"/>
            <a:endParaRPr lang="pt-BR" dirty="0"/>
          </a:p>
          <a:p>
            <a:pPr lvl="0"/>
            <a:r>
              <a:rPr lang="pt-BR" dirty="0" smtClean="0"/>
              <a:t>Qual carteira de serviços o ambulatório possui? 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3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Território Regional e Barreiras de Acesso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8" y="2267181"/>
            <a:ext cx="10794980" cy="4057323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pt-BR" dirty="0"/>
              <a:t>O ambulatório conhece seu território de abrangência? </a:t>
            </a:r>
          </a:p>
          <a:p>
            <a:pPr algn="just">
              <a:spcBef>
                <a:spcPts val="0"/>
              </a:spcBef>
            </a:pPr>
            <a:endParaRPr lang="pt-BR" dirty="0" smtClean="0"/>
          </a:p>
          <a:p>
            <a:pPr lvl="0">
              <a:spcBef>
                <a:spcPts val="0"/>
              </a:spcBef>
            </a:pPr>
            <a:r>
              <a:rPr lang="pt-BR" dirty="0"/>
              <a:t>Foram mapeados os serviços de apoio e logística, tais como: </a:t>
            </a:r>
          </a:p>
          <a:p>
            <a:pPr lvl="1">
              <a:spcBef>
                <a:spcPts val="0"/>
              </a:spcBef>
            </a:pPr>
            <a:r>
              <a:rPr lang="pt-BR" sz="2200" dirty="0"/>
              <a:t>Sistemas de apoio diagnóstico e terapêutico</a:t>
            </a:r>
          </a:p>
          <a:p>
            <a:pPr lvl="1">
              <a:spcBef>
                <a:spcPts val="0"/>
              </a:spcBef>
            </a:pPr>
            <a:r>
              <a:rPr lang="pt-BR" sz="2200" dirty="0"/>
              <a:t>Assistência farmacêutica</a:t>
            </a:r>
          </a:p>
          <a:p>
            <a:pPr lvl="1">
              <a:spcBef>
                <a:spcPts val="0"/>
              </a:spcBef>
            </a:pPr>
            <a:r>
              <a:rPr lang="pt-BR" sz="2200" dirty="0"/>
              <a:t>Sistemas de logística (destaque ao transporte sanitário e informatização) </a:t>
            </a:r>
            <a:endParaRPr lang="pt-BR" sz="2200" dirty="0" smtClean="0"/>
          </a:p>
          <a:p>
            <a:pPr marL="457200" lvl="1" indent="0">
              <a:spcBef>
                <a:spcPts val="0"/>
              </a:spcBef>
              <a:buNone/>
            </a:pPr>
            <a:endParaRPr lang="pt-BR" sz="2200" dirty="0"/>
          </a:p>
          <a:p>
            <a:pPr algn="just">
              <a:spcBef>
                <a:spcPts val="0"/>
              </a:spcBef>
            </a:pPr>
            <a:r>
              <a:rPr lang="pt-BR" dirty="0" smtClean="0"/>
              <a:t>Foram </a:t>
            </a:r>
            <a:r>
              <a:rPr lang="pt-BR" dirty="0"/>
              <a:t>mapeadas as barreiras de acesso na região de saúde? </a:t>
            </a:r>
          </a:p>
          <a:p>
            <a:pPr algn="just">
              <a:spcBef>
                <a:spcPts val="0"/>
              </a:spcBef>
            </a:pPr>
            <a:endParaRPr lang="pt-BR" dirty="0"/>
          </a:p>
          <a:p>
            <a:pPr algn="just">
              <a:spcBef>
                <a:spcPts val="0"/>
              </a:spcBef>
            </a:pPr>
            <a:r>
              <a:rPr lang="pt-BR" dirty="0"/>
              <a:t>Qual (</a:t>
            </a:r>
            <a:r>
              <a:rPr lang="pt-BR" dirty="0" err="1"/>
              <a:t>is</a:t>
            </a:r>
            <a:r>
              <a:rPr lang="pt-BR" dirty="0"/>
              <a:t>) são as barreiras de acesso identificadas na região de saúde? </a:t>
            </a:r>
          </a:p>
          <a:p>
            <a:pPr algn="just">
              <a:spcBef>
                <a:spcPts val="0"/>
              </a:spcBef>
            </a:pPr>
            <a:endParaRPr lang="pt-BR" dirty="0"/>
          </a:p>
          <a:p>
            <a:pPr algn="just">
              <a:spcBef>
                <a:spcPts val="0"/>
              </a:spcBef>
            </a:pPr>
            <a:r>
              <a:rPr lang="pt-BR" dirty="0"/>
              <a:t>Qual (</a:t>
            </a:r>
            <a:r>
              <a:rPr lang="pt-BR" dirty="0" err="1"/>
              <a:t>is</a:t>
            </a:r>
            <a:r>
              <a:rPr lang="pt-BR" dirty="0"/>
              <a:t>) ações </a:t>
            </a:r>
            <a:r>
              <a:rPr lang="pt-BR" dirty="0" smtClean="0"/>
              <a:t>serão realizadas </a:t>
            </a:r>
            <a:r>
              <a:rPr lang="pt-BR" dirty="0"/>
              <a:t>para minimizar o impacto dessas barreiras para o acesso da pessoa usuária </a:t>
            </a:r>
            <a:r>
              <a:rPr lang="pt-BR" dirty="0" smtClean="0"/>
              <a:t>ao ambulatório?  </a:t>
            </a:r>
            <a:endParaRPr lang="pt-BR" dirty="0"/>
          </a:p>
          <a:p>
            <a:pPr marL="0" lvl="0" indent="0">
              <a:spcBef>
                <a:spcPts val="0"/>
              </a:spcBef>
              <a:buNone/>
            </a:pPr>
            <a:endParaRPr lang="pt-BR" dirty="0" smtClean="0"/>
          </a:p>
          <a:p>
            <a:pPr lvl="0">
              <a:spcBef>
                <a:spcPts val="0"/>
              </a:spcBef>
            </a:pPr>
            <a:endParaRPr lang="pt-BR" dirty="0"/>
          </a:p>
          <a:p>
            <a:pPr marL="0" indent="0"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Dimensionamento e Capacidade Operacional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8" y="2267181"/>
            <a:ext cx="10617558" cy="4057323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</a:pPr>
            <a:r>
              <a:rPr lang="pt-BR" dirty="0" smtClean="0"/>
              <a:t>O dimensionamento e a capacidade operacional do ambulatório foram realizadas? Estão atualizados baseado no território regional?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t-BR" dirty="0"/>
          </a:p>
          <a:p>
            <a:pPr lvl="0" algn="just">
              <a:spcBef>
                <a:spcPts val="0"/>
              </a:spcBef>
            </a:pPr>
            <a:r>
              <a:rPr lang="pt-BR" dirty="0" smtClean="0"/>
              <a:t>Foi pactuado em CIR e CIB a operacionalização para acesso ao ambulatório?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t-BR" dirty="0" smtClean="0"/>
          </a:p>
          <a:p>
            <a:pPr lvl="0" algn="just">
              <a:spcBef>
                <a:spcPts val="0"/>
              </a:spcBef>
            </a:pPr>
            <a:r>
              <a:rPr lang="pt-BR" dirty="0" smtClean="0"/>
              <a:t>Foi realizada a contratualização dos profissionais para atuação no ambulatório?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t-BR" dirty="0" smtClean="0"/>
          </a:p>
          <a:p>
            <a:pPr marL="0" lvl="0" indent="0" algn="just">
              <a:spcBef>
                <a:spcPts val="0"/>
              </a:spcBef>
              <a:buNone/>
            </a:pPr>
            <a:endParaRPr lang="pt-BR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dirty="0"/>
          </a:p>
          <a:p>
            <a:pPr lvl="0" algn="just">
              <a:spcBef>
                <a:spcPts val="0"/>
              </a:spcBef>
            </a:pPr>
            <a:endParaRPr lang="pt-BR" dirty="0"/>
          </a:p>
          <a:p>
            <a:pPr marL="0" indent="0" algn="just"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Regulação do acesso ao PASA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8" y="2267181"/>
            <a:ext cx="10617558" cy="4057323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</a:pPr>
            <a:r>
              <a:rPr lang="pt-BR" dirty="0" smtClean="0"/>
              <a:t>Quais </a:t>
            </a:r>
            <a:r>
              <a:rPr lang="pt-BR" dirty="0"/>
              <a:t>os sistemas de regulação do acesso existentes a nível estadual, regional e municipal? </a:t>
            </a:r>
            <a:endParaRPr lang="pt-BR" dirty="0" smtClean="0"/>
          </a:p>
          <a:p>
            <a:pPr marL="0" lvl="0" indent="0" algn="just">
              <a:spcBef>
                <a:spcPts val="0"/>
              </a:spcBef>
              <a:buNone/>
            </a:pPr>
            <a:endParaRPr lang="pt-BR" dirty="0"/>
          </a:p>
          <a:p>
            <a:pPr algn="just">
              <a:spcBef>
                <a:spcPts val="0"/>
              </a:spcBef>
            </a:pPr>
            <a:r>
              <a:rPr lang="pt-BR" dirty="0" smtClean="0"/>
              <a:t>A regulação do acesso é </a:t>
            </a:r>
            <a:r>
              <a:rPr lang="pt-BR" dirty="0"/>
              <a:t>descentralizada </a:t>
            </a:r>
            <a:r>
              <a:rPr lang="pt-BR" dirty="0" smtClean="0"/>
              <a:t>e realizada pela própria unidade? Esse </a:t>
            </a:r>
            <a:r>
              <a:rPr lang="pt-BR" dirty="0"/>
              <a:t>processo é informatizado? </a:t>
            </a:r>
            <a:endParaRPr lang="pt-BR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dirty="0"/>
          </a:p>
          <a:p>
            <a:pPr lvl="0" algn="just">
              <a:spcBef>
                <a:spcPts val="0"/>
              </a:spcBef>
            </a:pPr>
            <a:endParaRPr lang="pt-BR" dirty="0"/>
          </a:p>
          <a:p>
            <a:pPr marL="0" indent="0" algn="just"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padrão de finalização</a:t>
            </a:r>
          </a:p>
        </p:txBody>
      </p:sp>
    </p:spTree>
    <p:extLst>
      <p:ext uri="{BB962C8B-B14F-4D97-AF65-F5344CB8AC3E}">
        <p14:creationId xmlns:p14="http://schemas.microsoft.com/office/powerpoint/2010/main" val="37357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da etapa 3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80943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Tema da Etapa 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3644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Calibri" panose="020F0502020204030204" pitchFamily="34" charset="0"/>
              </a:rPr>
              <a:t>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Calibri" panose="020F0502020204030204" pitchFamily="34" charset="0"/>
              </a:rPr>
              <a:t>A temática da Etapa 3 do PlanificaSUS é: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800" b="1" dirty="0"/>
              <a:t>“O acesso à Rede de Atenção à Saúde”</a:t>
            </a:r>
          </a:p>
        </p:txBody>
      </p:sp>
    </p:spTree>
    <p:extLst>
      <p:ext uri="{BB962C8B-B14F-4D97-AF65-F5344CB8AC3E}">
        <p14:creationId xmlns:p14="http://schemas.microsoft.com/office/powerpoint/2010/main" val="1464390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Desenho da Etapa 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grpSp>
        <p:nvGrpSpPr>
          <p:cNvPr id="17" name="Agrupar 21">
            <a:extLst>
              <a:ext uri="{FF2B5EF4-FFF2-40B4-BE49-F238E27FC236}">
                <a16:creationId xmlns:a16="http://schemas.microsoft.com/office/drawing/2014/main" xmlns="" id="{26A213BB-A665-4C2C-AA99-DCC37802764B}"/>
              </a:ext>
            </a:extLst>
          </p:cNvPr>
          <p:cNvGrpSpPr/>
          <p:nvPr/>
        </p:nvGrpSpPr>
        <p:grpSpPr>
          <a:xfrm>
            <a:off x="573206" y="2074460"/>
            <a:ext cx="10672549" cy="4488404"/>
            <a:chOff x="1233617" y="1643294"/>
            <a:chExt cx="10515600" cy="4956665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xmlns="" id="{12315F56-F75F-4D18-A8BF-FD6BCBC7021C}"/>
                </a:ext>
              </a:extLst>
            </p:cNvPr>
            <p:cNvSpPr/>
            <p:nvPr/>
          </p:nvSpPr>
          <p:spPr>
            <a:xfrm>
              <a:off x="9152730" y="4122401"/>
              <a:ext cx="2341245" cy="2227125"/>
            </a:xfrm>
            <a:prstGeom prst="ellipse">
              <a:avLst/>
            </a:prstGeom>
            <a:solidFill>
              <a:srgbClr val="F4D8ED"/>
            </a:solidFill>
            <a:ln>
              <a:solidFill>
                <a:srgbClr val="54194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rgbClr val="541945"/>
                  </a:solidFill>
                  <a:cs typeface="Calibri"/>
                </a:rPr>
                <a:t>Fórum: Competências dos líderes dos ambulatórios de AAE</a:t>
              </a:r>
            </a:p>
          </p:txBody>
        </p:sp>
        <p:sp>
          <p:nvSpPr>
            <p:cNvPr id="19" name="Espaço Reservado para Conteúdo 2">
              <a:extLst>
                <a:ext uri="{FF2B5EF4-FFF2-40B4-BE49-F238E27FC236}">
                  <a16:creationId xmlns:a16="http://schemas.microsoft.com/office/drawing/2014/main" xmlns="" id="{4B2B5ACF-8F7A-43DB-9716-A42FF8745E78}"/>
                </a:ext>
              </a:extLst>
            </p:cNvPr>
            <p:cNvSpPr txBox="1">
              <a:spLocks/>
            </p:cNvSpPr>
            <p:nvPr/>
          </p:nvSpPr>
          <p:spPr>
            <a:xfrm>
              <a:off x="1233617" y="1757757"/>
              <a:ext cx="10515600" cy="435133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9999"/>
                </a:buClr>
                <a:buFontTx/>
                <a:buBlip>
                  <a:blip r:embed="rId2"/>
                </a:buBlip>
                <a:defRPr sz="2200" kern="1200" baseline="0">
                  <a:solidFill>
                    <a:srgbClr val="541945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9999"/>
                </a:buClr>
                <a:buFontTx/>
                <a:buBlip>
                  <a:blip r:embed="rId2"/>
                </a:buBlip>
                <a:defRPr sz="2000" kern="1200" baseline="0">
                  <a:solidFill>
                    <a:srgbClr val="541945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9999"/>
                </a:buClr>
                <a:buFontTx/>
                <a:buBlip>
                  <a:blip r:embed="rId2"/>
                </a:buBlip>
                <a:defRPr sz="1800" kern="1200" baseline="0">
                  <a:solidFill>
                    <a:srgbClr val="541945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9999"/>
                </a:buClr>
                <a:buFontTx/>
                <a:buBlip>
                  <a:blip r:embed="rId2"/>
                </a:buBlip>
                <a:defRPr sz="1600" kern="1200" baseline="0">
                  <a:solidFill>
                    <a:srgbClr val="541945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9999"/>
                </a:buClr>
                <a:buFontTx/>
                <a:buBlip>
                  <a:blip r:embed="rId2"/>
                </a:buBlip>
                <a:defRPr sz="1400" kern="1200" baseline="0">
                  <a:solidFill>
                    <a:srgbClr val="541945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Tx/>
                <a:buNone/>
              </a:pPr>
              <a:endParaRPr lang="pt-BR" sz="2000" dirty="0">
                <a:solidFill>
                  <a:srgbClr val="AE1F41"/>
                </a:solidFill>
                <a:cs typeface="Calibri"/>
              </a:endParaRPr>
            </a:p>
            <a:p>
              <a:endParaRPr lang="pt-BR" sz="2000" dirty="0">
                <a:cs typeface="Calibri" panose="020F0502020204030204" pitchFamily="34" charset="0"/>
              </a:endParaRP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xmlns="" id="{77EB6008-C3EC-4AA5-8A83-B473B48EFA8A}"/>
                </a:ext>
              </a:extLst>
            </p:cNvPr>
            <p:cNvSpPr/>
            <p:nvPr/>
          </p:nvSpPr>
          <p:spPr>
            <a:xfrm>
              <a:off x="3514921" y="1643294"/>
              <a:ext cx="5750718" cy="738188"/>
            </a:xfrm>
            <a:prstGeom prst="rect">
              <a:avLst/>
            </a:prstGeom>
            <a:solidFill>
              <a:srgbClr val="541945"/>
            </a:solidFill>
            <a:ln>
              <a:solidFill>
                <a:srgbClr val="54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000" dirty="0">
                  <a:solidFill>
                    <a:prstClr val="white"/>
                  </a:solidFill>
                  <a:cs typeface="Calibri"/>
                </a:rPr>
                <a:t>O acesso à Rede de Atenção à Saúde</a:t>
              </a:r>
              <a:endParaRPr lang="pt-BR" sz="2000" dirty="0">
                <a:solidFill>
                  <a:prstClr val="white"/>
                </a:solidFill>
              </a:endParaRP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xmlns="" id="{6372700C-5B4F-4F54-9E2D-7A851A16C9CC}"/>
                </a:ext>
              </a:extLst>
            </p:cNvPr>
            <p:cNvSpPr/>
            <p:nvPr/>
          </p:nvSpPr>
          <p:spPr>
            <a:xfrm>
              <a:off x="1287931" y="4138263"/>
              <a:ext cx="2952063" cy="411202"/>
            </a:xfrm>
            <a:prstGeom prst="rect">
              <a:avLst/>
            </a:prstGeom>
            <a:solidFill>
              <a:srgbClr val="541945"/>
            </a:solidFill>
            <a:ln>
              <a:solidFill>
                <a:srgbClr val="54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>
                  <a:solidFill>
                    <a:prstClr val="white"/>
                  </a:solidFill>
                  <a:cs typeface="Calibri"/>
                </a:rPr>
                <a:t>WORKSHOP 3 </a:t>
              </a:r>
              <a:endParaRPr lang="pt-BR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xmlns="" id="{BDE3B603-8686-44C6-8A45-50B262045DC9}"/>
                </a:ext>
              </a:extLst>
            </p:cNvPr>
            <p:cNvSpPr/>
            <p:nvPr/>
          </p:nvSpPr>
          <p:spPr>
            <a:xfrm>
              <a:off x="4539547" y="3541015"/>
              <a:ext cx="4855194" cy="382376"/>
            </a:xfrm>
            <a:prstGeom prst="rect">
              <a:avLst/>
            </a:prstGeom>
            <a:solidFill>
              <a:srgbClr val="541945"/>
            </a:solidFill>
            <a:ln>
              <a:solidFill>
                <a:srgbClr val="54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>
                  <a:solidFill>
                    <a:prstClr val="white"/>
                  </a:solidFill>
                  <a:cs typeface="Calibri"/>
                </a:rPr>
                <a:t>OFICINA TUTORIAL 3.1  APS </a:t>
              </a:r>
              <a:r>
                <a:rPr lang="pt-BR" sz="1400" b="1" dirty="0">
                  <a:solidFill>
                    <a:prstClr val="white"/>
                  </a:solidFill>
                  <a:ea typeface="+mn-lt"/>
                  <a:cs typeface="Calibri" panose="020F0502020204030204"/>
                </a:rPr>
                <a:t>OFICINA TUTORIAL </a:t>
              </a:r>
              <a:r>
                <a:rPr lang="pt-BR" sz="1400" b="1" dirty="0" smtClean="0">
                  <a:solidFill>
                    <a:prstClr val="white"/>
                  </a:solidFill>
                  <a:ea typeface="+mn-lt"/>
                  <a:cs typeface="Calibri" panose="020F0502020204030204"/>
                </a:rPr>
                <a:t>3.2 APS</a:t>
              </a:r>
              <a:endParaRPr lang="pt-BR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36" name="Retângulo: Cantos Arredondados 27">
              <a:extLst>
                <a:ext uri="{FF2B5EF4-FFF2-40B4-BE49-F238E27FC236}">
                  <a16:creationId xmlns:a16="http://schemas.microsoft.com/office/drawing/2014/main" xmlns="" id="{AF5C83DE-09D6-4494-8E40-D244D57D6B95}"/>
                </a:ext>
              </a:extLst>
            </p:cNvPr>
            <p:cNvSpPr/>
            <p:nvPr/>
          </p:nvSpPr>
          <p:spPr>
            <a:xfrm>
              <a:off x="2550602" y="5957021"/>
              <a:ext cx="2952063" cy="6429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54194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b="1" dirty="0">
                  <a:solidFill>
                    <a:srgbClr val="541945"/>
                  </a:solidFill>
                  <a:cs typeface="Calibri"/>
                </a:rPr>
                <a:t>Qualidade e segurança do paciente</a:t>
              </a:r>
              <a:endParaRPr lang="pt-BR" sz="1600" b="1" dirty="0">
                <a:solidFill>
                  <a:srgbClr val="541945"/>
                </a:solidFill>
              </a:endParaRPr>
            </a:p>
          </p:txBody>
        </p:sp>
        <p:sp>
          <p:nvSpPr>
            <p:cNvPr id="37" name="Retângulo: Cantos Arredondados 28">
              <a:extLst>
                <a:ext uri="{FF2B5EF4-FFF2-40B4-BE49-F238E27FC236}">
                  <a16:creationId xmlns:a16="http://schemas.microsoft.com/office/drawing/2014/main" xmlns="" id="{E92A76B3-0786-441E-9E5A-BE3297E956AB}"/>
                </a:ext>
              </a:extLst>
            </p:cNvPr>
            <p:cNvSpPr/>
            <p:nvPr/>
          </p:nvSpPr>
          <p:spPr>
            <a:xfrm>
              <a:off x="1870994" y="3352327"/>
              <a:ext cx="1785936" cy="642938"/>
            </a:xfrm>
            <a:prstGeom prst="roundRect">
              <a:avLst/>
            </a:prstGeom>
            <a:solidFill>
              <a:srgbClr val="DC88C6"/>
            </a:solidFill>
            <a:ln>
              <a:solidFill>
                <a:srgbClr val="54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dirty="0">
                  <a:solidFill>
                    <a:srgbClr val="541945"/>
                  </a:solidFill>
                  <a:cs typeface="Calibri"/>
                </a:rPr>
                <a:t>Acesso à APS</a:t>
              </a:r>
            </a:p>
          </p:txBody>
        </p:sp>
        <p:sp>
          <p:nvSpPr>
            <p:cNvPr id="38" name="Retângulo: Cantos Arredondados 29">
              <a:extLst>
                <a:ext uri="{FF2B5EF4-FFF2-40B4-BE49-F238E27FC236}">
                  <a16:creationId xmlns:a16="http://schemas.microsoft.com/office/drawing/2014/main" xmlns="" id="{7C338B30-108E-4714-969B-B1F6C71CB1BF}"/>
                </a:ext>
              </a:extLst>
            </p:cNvPr>
            <p:cNvSpPr/>
            <p:nvPr/>
          </p:nvSpPr>
          <p:spPr>
            <a:xfrm>
              <a:off x="1870994" y="4658343"/>
              <a:ext cx="1785936" cy="642938"/>
            </a:xfrm>
            <a:prstGeom prst="roundRect">
              <a:avLst/>
            </a:prstGeom>
            <a:solidFill>
              <a:srgbClr val="DC88C6"/>
            </a:solidFill>
            <a:ln>
              <a:solidFill>
                <a:srgbClr val="54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dirty="0">
                  <a:solidFill>
                    <a:srgbClr val="541945"/>
                  </a:solidFill>
                  <a:cs typeface="Calibri"/>
                </a:rPr>
                <a:t>Acesso à AAE</a:t>
              </a:r>
            </a:p>
          </p:txBody>
        </p:sp>
        <p:sp>
          <p:nvSpPr>
            <p:cNvPr id="39" name="Retângulo: Cantos Arredondados 30">
              <a:extLst>
                <a:ext uri="{FF2B5EF4-FFF2-40B4-BE49-F238E27FC236}">
                  <a16:creationId xmlns:a16="http://schemas.microsoft.com/office/drawing/2014/main" xmlns="" id="{4D08A25B-D9EC-4EB9-9B7A-579EB8A7F9A8}"/>
                </a:ext>
              </a:extLst>
            </p:cNvPr>
            <p:cNvSpPr/>
            <p:nvPr/>
          </p:nvSpPr>
          <p:spPr>
            <a:xfrm>
              <a:off x="4905653" y="2675666"/>
              <a:ext cx="1965230" cy="766201"/>
            </a:xfrm>
            <a:prstGeom prst="roundRect">
              <a:avLst/>
            </a:prstGeom>
            <a:solidFill>
              <a:srgbClr val="DC88C6"/>
            </a:solidFill>
            <a:ln>
              <a:solidFill>
                <a:srgbClr val="54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dirty="0">
                  <a:solidFill>
                    <a:srgbClr val="541945"/>
                  </a:solidFill>
                  <a:cs typeface="Calibri"/>
                </a:rPr>
                <a:t>Diagnóstico local Acesso</a:t>
              </a:r>
            </a:p>
          </p:txBody>
        </p:sp>
        <p:sp>
          <p:nvSpPr>
            <p:cNvPr id="40" name="Retângulo: Cantos Arredondados 31">
              <a:extLst>
                <a:ext uri="{FF2B5EF4-FFF2-40B4-BE49-F238E27FC236}">
                  <a16:creationId xmlns:a16="http://schemas.microsoft.com/office/drawing/2014/main" xmlns="" id="{72AC86CA-D9AB-477C-8719-2BCF075EEFE1}"/>
                </a:ext>
              </a:extLst>
            </p:cNvPr>
            <p:cNvSpPr/>
            <p:nvPr/>
          </p:nvSpPr>
          <p:spPr>
            <a:xfrm>
              <a:off x="6952813" y="2685323"/>
              <a:ext cx="1965230" cy="766202"/>
            </a:xfrm>
            <a:prstGeom prst="roundRect">
              <a:avLst/>
            </a:prstGeom>
            <a:solidFill>
              <a:srgbClr val="DC88C6"/>
            </a:solidFill>
            <a:ln>
              <a:solidFill>
                <a:srgbClr val="54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dirty="0">
                  <a:solidFill>
                    <a:srgbClr val="541945"/>
                  </a:solidFill>
                  <a:cs typeface="Calibri"/>
                </a:rPr>
                <a:t>Organização da jornada de acesso</a:t>
              </a: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34F9025E-485C-49E6-9FF2-4DF650235A2E}"/>
                </a:ext>
              </a:extLst>
            </p:cNvPr>
            <p:cNvSpPr/>
            <p:nvPr/>
          </p:nvSpPr>
          <p:spPr>
            <a:xfrm>
              <a:off x="4539547" y="5250895"/>
              <a:ext cx="4855194" cy="421484"/>
            </a:xfrm>
            <a:prstGeom prst="rect">
              <a:avLst/>
            </a:prstGeom>
            <a:solidFill>
              <a:srgbClr val="541945"/>
            </a:solidFill>
            <a:ln>
              <a:solidFill>
                <a:srgbClr val="54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>
                  <a:solidFill>
                    <a:prstClr val="white"/>
                  </a:solidFill>
                  <a:cs typeface="Calibri"/>
                </a:rPr>
                <a:t>OFICINA TUTORIAL 3.1  AAE </a:t>
              </a:r>
              <a:r>
                <a:rPr lang="pt-BR" sz="1400" b="1" dirty="0">
                  <a:solidFill>
                    <a:prstClr val="white"/>
                  </a:solidFill>
                  <a:ea typeface="+mn-lt"/>
                  <a:cs typeface="Calibri" panose="020F0502020204030204"/>
                </a:rPr>
                <a:t>OFICINA TUTORIAL </a:t>
              </a:r>
              <a:r>
                <a:rPr lang="pt-BR" sz="1400" b="1" dirty="0" smtClean="0">
                  <a:solidFill>
                    <a:prstClr val="white"/>
                  </a:solidFill>
                  <a:ea typeface="+mn-lt"/>
                  <a:cs typeface="Calibri" panose="020F0502020204030204"/>
                </a:rPr>
                <a:t>3.2 AAE</a:t>
              </a:r>
              <a:endParaRPr lang="pt-BR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42" name="Retângulo: Cantos Arredondados 33">
              <a:extLst>
                <a:ext uri="{FF2B5EF4-FFF2-40B4-BE49-F238E27FC236}">
                  <a16:creationId xmlns:a16="http://schemas.microsoft.com/office/drawing/2014/main" xmlns="" id="{AB08E61B-85C5-49EA-AB40-261556A6833D}"/>
                </a:ext>
              </a:extLst>
            </p:cNvPr>
            <p:cNvSpPr/>
            <p:nvPr/>
          </p:nvSpPr>
          <p:spPr>
            <a:xfrm>
              <a:off x="4585543" y="4370389"/>
              <a:ext cx="4570679" cy="766201"/>
            </a:xfrm>
            <a:prstGeom prst="roundRect">
              <a:avLst/>
            </a:prstGeom>
            <a:solidFill>
              <a:srgbClr val="DC88C6"/>
            </a:solidFill>
            <a:ln>
              <a:solidFill>
                <a:srgbClr val="54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dirty="0">
                  <a:solidFill>
                    <a:srgbClr val="541945"/>
                  </a:solidFill>
                  <a:cs typeface="Calibri"/>
                </a:rPr>
                <a:t>Organização do acesso: agendamento e processos administrativos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49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8" y="2267181"/>
            <a:ext cx="10617558" cy="4057323"/>
          </a:xfrm>
        </p:spPr>
        <p:txBody>
          <a:bodyPr>
            <a:normAutofit/>
          </a:bodyPr>
          <a:lstStyle/>
          <a:p>
            <a:pPr lvl="0" algn="just"/>
            <a:r>
              <a:rPr lang="pt-BR" dirty="0" smtClean="0"/>
              <a:t>Conhecimento </a:t>
            </a:r>
            <a:r>
              <a:rPr lang="pt-BR" dirty="0"/>
              <a:t>do modelo de acesso utilizado na Atenção Primária à Saúde e da regulação do acesso Atenção Ambulatorial Especializada </a:t>
            </a:r>
            <a:endParaRPr lang="pt-BR" dirty="0" smtClean="0"/>
          </a:p>
          <a:p>
            <a:pPr marL="0" lvl="0" indent="0" algn="just">
              <a:buNone/>
            </a:pPr>
            <a:endParaRPr lang="pt-BR" dirty="0"/>
          </a:p>
          <a:p>
            <a:pPr lvl="0" algn="just"/>
            <a:r>
              <a:rPr lang="pt-BR" dirty="0" smtClean="0"/>
              <a:t>Conhecimento </a:t>
            </a:r>
            <a:r>
              <a:rPr lang="pt-BR" dirty="0"/>
              <a:t>da cobertura populacional da Atenção Primária à Saúde e à Atenção Ambulatorial Especializada </a:t>
            </a:r>
            <a:endParaRPr lang="pt-BR" dirty="0" smtClean="0"/>
          </a:p>
          <a:p>
            <a:pPr marL="0" lvl="0" indent="0" algn="just">
              <a:buNone/>
            </a:pPr>
            <a:endParaRPr lang="pt-BR" dirty="0"/>
          </a:p>
          <a:p>
            <a:pPr lvl="0" algn="just"/>
            <a:r>
              <a:rPr lang="pt-BR" dirty="0" smtClean="0"/>
              <a:t>Verificação </a:t>
            </a:r>
            <a:r>
              <a:rPr lang="pt-BR" dirty="0"/>
              <a:t>do acesso regulado da APS para a </a:t>
            </a:r>
            <a:r>
              <a:rPr lang="pt-BR" dirty="0" smtClean="0"/>
              <a:t>AAE</a:t>
            </a:r>
          </a:p>
          <a:p>
            <a:pPr marL="0" lvl="0" indent="0" algn="just">
              <a:buNone/>
            </a:pPr>
            <a:r>
              <a:rPr lang="pt-BR" dirty="0" smtClean="0"/>
              <a:t> </a:t>
            </a:r>
            <a:endParaRPr lang="pt-BR" dirty="0"/>
          </a:p>
          <a:p>
            <a:pPr lvl="0" algn="just"/>
            <a:r>
              <a:rPr lang="pt-BR" dirty="0" smtClean="0"/>
              <a:t>Conhecimento </a:t>
            </a:r>
            <a:r>
              <a:rPr lang="pt-BR" dirty="0"/>
              <a:t>das ferramentas utilizadas para organização do acesso à APS e à AAE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29" name="Picture 5" descr="Capa - Qual meu Objetiv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433" y="468345"/>
            <a:ext cx="2543143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acesso à RAS 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6574" t="26819" r="17029" b="11054"/>
          <a:stretch/>
        </p:blipFill>
        <p:spPr>
          <a:xfrm>
            <a:off x="573206" y="1956783"/>
            <a:ext cx="10522423" cy="471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1CA5B10-6B01-4AD1-9A3E-3168A58F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Aplicação na APS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EAC91CB-FB98-486D-9BEB-FC6FC9DE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721086" cy="3864253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O acesso à APS está estreitamente vinculado ao atributo essencial do primeiro contato.</a:t>
            </a:r>
          </a:p>
          <a:p>
            <a:pPr marL="0" indent="0" algn="just">
              <a:buNone/>
            </a:pPr>
            <a:r>
              <a:rPr lang="pt-BR" dirty="0"/>
              <a:t> </a:t>
            </a:r>
          </a:p>
          <a:p>
            <a:pPr algn="just"/>
            <a:r>
              <a:rPr lang="pt-BR" dirty="0"/>
              <a:t>A questão central do acesso é o </a:t>
            </a:r>
            <a:r>
              <a:rPr lang="pt-BR" b="1" dirty="0"/>
              <a:t>equilíbrio entre demanda e oferta</a:t>
            </a:r>
            <a:r>
              <a:rPr lang="pt-BR" dirty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No </a:t>
            </a:r>
            <a:r>
              <a:rPr lang="pt-BR" dirty="0"/>
              <a:t>caso das condições crônicas não agudizadas, o acesso à APS é precondição </a:t>
            </a:r>
            <a:r>
              <a:rPr lang="pt-BR" dirty="0" smtClean="0"/>
              <a:t>para um </a:t>
            </a:r>
            <a:r>
              <a:rPr lang="pt-BR" dirty="0"/>
              <a:t>acesso </a:t>
            </a:r>
            <a:r>
              <a:rPr lang="pt-BR" dirty="0" smtClean="0"/>
              <a:t>aos </a:t>
            </a:r>
            <a:r>
              <a:rPr lang="pt-BR" dirty="0"/>
              <a:t>outros pontos de atenção à </a:t>
            </a:r>
            <a:r>
              <a:rPr lang="pt-BR" dirty="0" smtClean="0"/>
              <a:t>saúde.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8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1CA5B10-6B01-4AD1-9A3E-3168A58F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Aplicação na AAE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EAC91CB-FB98-486D-9BEB-FC6FC9DE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639199" cy="3644410"/>
          </a:xfrm>
        </p:spPr>
        <p:txBody>
          <a:bodyPr>
            <a:noAutofit/>
          </a:bodyPr>
          <a:lstStyle/>
          <a:p>
            <a:pPr algn="just"/>
            <a:r>
              <a:rPr lang="pt-BR" sz="2100" dirty="0" smtClean="0"/>
              <a:t>Na atenção </a:t>
            </a:r>
            <a:r>
              <a:rPr lang="pt-BR" sz="2100" dirty="0"/>
              <a:t>ambulatorial </a:t>
            </a:r>
            <a:r>
              <a:rPr lang="pt-BR" sz="2100" dirty="0" smtClean="0"/>
              <a:t>especializada este acesso é regulado pela APS.</a:t>
            </a:r>
          </a:p>
          <a:p>
            <a:pPr algn="just"/>
            <a:endParaRPr lang="pt-BR" sz="2100" dirty="0"/>
          </a:p>
          <a:p>
            <a:pPr algn="just"/>
            <a:r>
              <a:rPr lang="pt-BR" sz="2100" dirty="0" smtClean="0"/>
              <a:t>Deve estar pactuado em CIR e CIB as regras para o acesso ao ambulatório pela APS. </a:t>
            </a:r>
          </a:p>
          <a:p>
            <a:pPr marL="0" indent="0" algn="just">
              <a:buNone/>
            </a:pPr>
            <a:endParaRPr lang="pt-BR" sz="2100" dirty="0"/>
          </a:p>
          <a:p>
            <a:pPr algn="just"/>
            <a:r>
              <a:rPr lang="pt-BR" sz="2100" dirty="0" smtClean="0"/>
              <a:t>O ambulatório deve ter sua capacidade operacional definida. </a:t>
            </a:r>
            <a:endParaRPr lang="pt-BR" sz="21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31849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1729</Words>
  <Application>Microsoft Office PowerPoint</Application>
  <PresentationFormat>Widescreen</PresentationFormat>
  <Paragraphs>330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27</vt:i4>
      </vt:variant>
    </vt:vector>
  </HeadingPairs>
  <TitlesOfParts>
    <vt:vector size="41" baseType="lpstr">
      <vt:lpstr>MS PGothic</vt:lpstr>
      <vt:lpstr>Arial</vt:lpstr>
      <vt:lpstr>Calibri</vt:lpstr>
      <vt:lpstr>Calibri Light</vt:lpstr>
      <vt:lpstr>League Spartan</vt:lpstr>
      <vt:lpstr>Lucida Grande</vt:lpstr>
      <vt:lpstr>Poppins</vt:lpstr>
      <vt:lpstr>Capa Início</vt:lpstr>
      <vt:lpstr>Capa EaD</vt:lpstr>
      <vt:lpstr>Capa Seção</vt:lpstr>
      <vt:lpstr>Conteúdo 1</vt:lpstr>
      <vt:lpstr>Conteúdo 2</vt:lpstr>
      <vt:lpstr>Conteúdo 3</vt:lpstr>
      <vt:lpstr>Capa Final</vt:lpstr>
      <vt:lpstr>Apresentação do PowerPoint</vt:lpstr>
      <vt:lpstr>Material de Apoio - Parte I </vt:lpstr>
      <vt:lpstr>Apresentação da etapa 3</vt:lpstr>
      <vt:lpstr>Tema da Etapa </vt:lpstr>
      <vt:lpstr>Desenho da Etapa </vt:lpstr>
      <vt:lpstr>Objetivos </vt:lpstr>
      <vt:lpstr>O acesso à RAS </vt:lpstr>
      <vt:lpstr>Aplicação na APS</vt:lpstr>
      <vt:lpstr>Aplicação na AAE </vt:lpstr>
      <vt:lpstr>Onde queremos chegar</vt:lpstr>
      <vt:lpstr>Cronograma e Operacionalização da Etapa</vt:lpstr>
      <vt:lpstr>Material de Apoio - Parte II </vt:lpstr>
      <vt:lpstr>Acesso à APS </vt:lpstr>
      <vt:lpstr>Cobertura Populacional da APS </vt:lpstr>
      <vt:lpstr>Programa Saúde na Hora </vt:lpstr>
      <vt:lpstr>Carteira de Serviços da APS</vt:lpstr>
      <vt:lpstr>Unidades de Saúde na Região</vt:lpstr>
      <vt:lpstr>Barreiras de acesso </vt:lpstr>
      <vt:lpstr>Enfoque do acesso </vt:lpstr>
      <vt:lpstr>Indicadores Pactuados – Previne Brasil </vt:lpstr>
      <vt:lpstr>Material de Apoio - Parte III </vt:lpstr>
      <vt:lpstr>Acesso ao PASA</vt:lpstr>
      <vt:lpstr>Carteira de Serviços </vt:lpstr>
      <vt:lpstr>Território Regional e Barreiras de Acesso </vt:lpstr>
      <vt:lpstr>Dimensionamento e Capacidade Operacional </vt:lpstr>
      <vt:lpstr>Regulação do acesso ao PASA 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Elaine Cristina de Melo Faria</cp:lastModifiedBy>
  <cp:revision>138</cp:revision>
  <dcterms:created xsi:type="dcterms:W3CDTF">2021-05-10T00:56:02Z</dcterms:created>
  <dcterms:modified xsi:type="dcterms:W3CDTF">2022-05-21T13:24:48Z</dcterms:modified>
</cp:coreProperties>
</file>