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6"/>
  </p:notesMasterIdLst>
  <p:handoutMasterIdLst>
    <p:handoutMasterId r:id="rId37"/>
  </p:handoutMasterIdLst>
  <p:sldIdLst>
    <p:sldId id="270" r:id="rId8"/>
    <p:sldId id="263" r:id="rId9"/>
    <p:sldId id="310" r:id="rId10"/>
    <p:sldId id="311" r:id="rId11"/>
    <p:sldId id="312" r:id="rId12"/>
    <p:sldId id="313" r:id="rId13"/>
    <p:sldId id="342" r:id="rId14"/>
    <p:sldId id="343" r:id="rId15"/>
    <p:sldId id="317" r:id="rId16"/>
    <p:sldId id="318" r:id="rId17"/>
    <p:sldId id="319" r:id="rId18"/>
    <p:sldId id="320" r:id="rId19"/>
    <p:sldId id="326" r:id="rId20"/>
    <p:sldId id="345" r:id="rId21"/>
    <p:sldId id="346" r:id="rId22"/>
    <p:sldId id="351" r:id="rId23"/>
    <p:sldId id="347" r:id="rId24"/>
    <p:sldId id="341" r:id="rId25"/>
    <p:sldId id="349" r:id="rId26"/>
    <p:sldId id="330" r:id="rId27"/>
    <p:sldId id="350" r:id="rId28"/>
    <p:sldId id="323" r:id="rId29"/>
    <p:sldId id="352" r:id="rId30"/>
    <p:sldId id="353" r:id="rId31"/>
    <p:sldId id="356" r:id="rId32"/>
    <p:sldId id="357" r:id="rId33"/>
    <p:sldId id="355" r:id="rId34"/>
    <p:sldId id="325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945"/>
    <a:srgbClr val="9C4884"/>
    <a:srgbClr val="EEB2E4"/>
    <a:srgbClr val="F3BF85"/>
    <a:srgbClr val="BE6311"/>
    <a:srgbClr val="A75E19"/>
    <a:srgbClr val="ED9D41"/>
    <a:srgbClr val="BE6312"/>
    <a:srgbClr val="C76B18"/>
    <a:srgbClr val="00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5775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4750" b="-1"/>
          <a:stretch/>
        </p:blipFill>
        <p:spPr>
          <a:xfrm>
            <a:off x="8567350" y="2454877"/>
            <a:ext cx="3624647" cy="27226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4194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9C4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0"/>
          <a:stretch/>
        </p:blipFill>
        <p:spPr>
          <a:xfrm>
            <a:off x="10938124" y="3956179"/>
            <a:ext cx="1253876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4194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541945"/>
              </a:solidFill>
            </a:endParaRPr>
          </a:p>
          <a:p>
            <a:pPr algn="ctr"/>
            <a:r>
              <a:rPr lang="pt-BR" sz="2000" dirty="0">
                <a:solidFill>
                  <a:srgbClr val="541945"/>
                </a:solidFill>
              </a:rPr>
              <a:t>Visite o </a:t>
            </a:r>
            <a:r>
              <a:rPr lang="pt-BR" sz="2000" b="1" dirty="0">
                <a:solidFill>
                  <a:srgbClr val="541945"/>
                </a:solidFill>
              </a:rPr>
              <a:t>e-Planifica </a:t>
            </a:r>
            <a:r>
              <a:rPr lang="pt-BR" sz="2000" dirty="0">
                <a:solidFill>
                  <a:srgbClr val="541945"/>
                </a:solidFill>
              </a:rPr>
              <a:t>e acesse os materiais do </a:t>
            </a:r>
            <a:r>
              <a:rPr lang="pt-BR" sz="2000" dirty="0" err="1">
                <a:solidFill>
                  <a:srgbClr val="541945"/>
                </a:solidFill>
              </a:rPr>
              <a:t>PlanificaSUS</a:t>
            </a:r>
            <a:r>
              <a:rPr lang="pt-BR" sz="2000" dirty="0">
                <a:solidFill>
                  <a:srgbClr val="541945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Inserir aqui o cronograma para operacionalização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388136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22274" y="2706512"/>
            <a:ext cx="7913914" cy="866559"/>
          </a:xfrm>
        </p:spPr>
        <p:txBody>
          <a:bodyPr>
            <a:noAutofit/>
          </a:bodyPr>
          <a:lstStyle/>
          <a:p>
            <a:r>
              <a:rPr lang="pt-BR" dirty="0"/>
              <a:t>Material de Apoio </a:t>
            </a:r>
            <a:r>
              <a:rPr lang="pt-BR" dirty="0" smtClean="0"/>
              <a:t>- Parte </a:t>
            </a:r>
            <a:r>
              <a:rPr lang="pt-BR" dirty="0"/>
              <a:t>II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7694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APS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521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 Populacional da APS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43665" cy="3644410"/>
          </a:xfrm>
        </p:spPr>
        <p:txBody>
          <a:bodyPr/>
          <a:lstStyle/>
          <a:p>
            <a:pPr algn="just"/>
            <a:r>
              <a:rPr lang="pt-BR" dirty="0"/>
              <a:t>Como está a cobertura populacional da APS no municipio de saúde? </a:t>
            </a:r>
          </a:p>
        </p:txBody>
      </p:sp>
    </p:spTree>
    <p:extLst>
      <p:ext uri="{BB962C8B-B14F-4D97-AF65-F5344CB8AC3E}">
        <p14:creationId xmlns:p14="http://schemas.microsoft.com/office/powerpoint/2010/main" val="323508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Saúde na Hora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municipio possui </a:t>
            </a:r>
            <a:r>
              <a:rPr lang="pt-BR" dirty="0" smtClean="0"/>
              <a:t>unidades de saúde aderidas ao Programa Saúde na Hora?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Quantas unidades de saúde </a:t>
            </a:r>
            <a:r>
              <a:rPr lang="pt-BR" dirty="0"/>
              <a:t>no municipio estão </a:t>
            </a:r>
            <a:r>
              <a:rPr lang="pt-BR" dirty="0" smtClean="0"/>
              <a:t>aderidas ao programa?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cadastro do CNES está de acordo com o </a:t>
            </a:r>
            <a:r>
              <a:rPr lang="pt-BR" dirty="0"/>
              <a:t>quantitativo </a:t>
            </a:r>
            <a:r>
              <a:rPr lang="pt-BR" dirty="0" smtClean="0"/>
              <a:t>de </a:t>
            </a:r>
            <a:r>
              <a:rPr lang="pt-BR" dirty="0"/>
              <a:t>equipes exigido para o formato de funcionamento </a:t>
            </a:r>
            <a:r>
              <a:rPr lang="pt-BR" dirty="0" smtClean="0"/>
              <a:t>escolhido?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É ofertado todos os serviços também durante o horário estendido das unidades?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1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Carteira de Serviços da APS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84608" cy="3644410"/>
          </a:xfrm>
        </p:spPr>
        <p:txBody>
          <a:bodyPr/>
          <a:lstStyle/>
          <a:p>
            <a:pPr algn="just"/>
            <a:r>
              <a:rPr lang="pt-BR" dirty="0" smtClean="0"/>
              <a:t>No municipio,</a:t>
            </a:r>
            <a:r>
              <a:rPr lang="pt-BR" dirty="0" smtClean="0"/>
              <a:t> </a:t>
            </a:r>
            <a:r>
              <a:rPr lang="pt-BR" dirty="0" smtClean="0"/>
              <a:t>as unidades possuem a carteira de serviços completa?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Qual (</a:t>
            </a:r>
            <a:r>
              <a:rPr lang="pt-BR" dirty="0" err="1" smtClean="0"/>
              <a:t>is</a:t>
            </a:r>
            <a:r>
              <a:rPr lang="pt-BR" dirty="0" smtClean="0"/>
              <a:t>) serviços não são ofertados nas unidades de saúde </a:t>
            </a:r>
            <a:r>
              <a:rPr lang="pt-BR" dirty="0"/>
              <a:t>do </a:t>
            </a:r>
            <a:r>
              <a:rPr lang="pt-BR" dirty="0" smtClean="0"/>
              <a:t>municipio</a:t>
            </a:r>
            <a:r>
              <a:rPr lang="pt-BR" dirty="0" smtClean="0"/>
              <a:t>?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oferta dos serviços é durante todo o funcionamento das unidades?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7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Estratégicas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84608" cy="3644410"/>
          </a:xfrm>
        </p:spPr>
        <p:txBody>
          <a:bodyPr/>
          <a:lstStyle/>
          <a:p>
            <a:pPr algn="just"/>
            <a:r>
              <a:rPr lang="pt-BR" dirty="0" smtClean="0"/>
              <a:t>Quais as ações estratégicas são realizadas pelos municípios?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Apresentar o </a:t>
            </a:r>
            <a:r>
              <a:rPr lang="pt-BR" i="1" dirty="0" smtClean="0"/>
              <a:t>status</a:t>
            </a:r>
            <a:r>
              <a:rPr lang="pt-BR" dirty="0" smtClean="0"/>
              <a:t> dessas ações. 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9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Unidades de Saúde na Região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09001"/>
            <a:ext cx="10543665" cy="25267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estrutura física e ambiência, assim como informatização e conectividade das unidades estão adequadas?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localização das unidades de saúde </a:t>
            </a:r>
            <a:r>
              <a:rPr lang="pt-BR" dirty="0"/>
              <a:t>no municipio? 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tipologia das unidades </a:t>
            </a:r>
            <a:r>
              <a:rPr lang="pt-BR" dirty="0"/>
              <a:t>no municipio?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quantidade de unidades de acordo com sua tipologia?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tipologia de equipes </a:t>
            </a:r>
            <a:r>
              <a:rPr lang="pt-BR" dirty="0"/>
              <a:t>no </a:t>
            </a:r>
            <a:r>
              <a:rPr lang="pt-BR" dirty="0" smtClean="0"/>
              <a:t>municipio</a:t>
            </a:r>
            <a:r>
              <a:rPr lang="pt-BR" dirty="0" smtClean="0"/>
              <a:t>?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Qual a quantidade de equipes de acordo com sua tipologia?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 para organização do acesso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/>
              <a:t>Quais as ferramentas utilizadas para organização do acesso à APS, relacionados aos processos da recepção e dos serviços prestados na </a:t>
            </a:r>
            <a:r>
              <a:rPr lang="pt-BR" dirty="0" smtClean="0"/>
              <a:t>unidade?</a:t>
            </a: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Existem Procedimentos Operacionais Padrão?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Existem Fluxogramas?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Quais outras ferramentas?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Enfoque do acesso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 smtClean="0"/>
              <a:t>As unidades de saúde na região possuem um padrão de enfoque para acesso?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Quais enfoques foram identificados?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22274" y="2706512"/>
            <a:ext cx="7913914" cy="866559"/>
          </a:xfrm>
        </p:spPr>
        <p:txBody>
          <a:bodyPr>
            <a:noAutofit/>
          </a:bodyPr>
          <a:lstStyle/>
          <a:p>
            <a:r>
              <a:rPr lang="pt-BR" dirty="0"/>
              <a:t>Material de </a:t>
            </a:r>
            <a:r>
              <a:rPr lang="pt-BR" dirty="0" smtClean="0"/>
              <a:t>Apoio - </a:t>
            </a:r>
            <a:r>
              <a:rPr lang="pt-BR" dirty="0"/>
              <a:t>Parte 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Barreiras de acesso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dirty="0"/>
              <a:t>Como está o processo de territorialização no municipio de 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Foram mapeadas as barreiras de acesso no municipio de 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Qual (</a:t>
            </a:r>
            <a:r>
              <a:rPr lang="pt-BR" dirty="0" err="1"/>
              <a:t>is</a:t>
            </a:r>
            <a:r>
              <a:rPr lang="pt-BR" dirty="0"/>
              <a:t>) são as barreiras de acesso identificadas no municipio de 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Qual (</a:t>
            </a:r>
            <a:r>
              <a:rPr lang="pt-BR" dirty="0" err="1"/>
              <a:t>is</a:t>
            </a:r>
            <a:r>
              <a:rPr lang="pt-BR" dirty="0"/>
              <a:t>) ações são realizadas para minimizar o impacto dessas barreiras para o acesso da pessoa usuária na APS? 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Foram mapeados os sistemas de apoio e logística, tais como: </a:t>
            </a:r>
          </a:p>
          <a:p>
            <a:pPr lvl="1" algn="just">
              <a:spcBef>
                <a:spcPts val="0"/>
              </a:spcBef>
            </a:pPr>
            <a:r>
              <a:rPr lang="pt-BR" sz="2200" dirty="0"/>
              <a:t>Sistemas de apoio diagnóstico e terapêutico</a:t>
            </a:r>
          </a:p>
          <a:p>
            <a:pPr lvl="1" algn="just">
              <a:spcBef>
                <a:spcPts val="0"/>
              </a:spcBef>
            </a:pPr>
            <a:r>
              <a:rPr lang="pt-BR" sz="2200" dirty="0"/>
              <a:t>Assistência farmacêutica</a:t>
            </a:r>
          </a:p>
          <a:p>
            <a:pPr lvl="1" algn="just">
              <a:spcBef>
                <a:spcPts val="0"/>
              </a:spcBef>
            </a:pPr>
            <a:r>
              <a:rPr lang="pt-BR" sz="2200" dirty="0"/>
              <a:t>Sistemas de logística (destaque ao transporte sanitário e informatização)</a:t>
            </a:r>
          </a:p>
        </p:txBody>
      </p:sp>
    </p:spTree>
    <p:extLst>
      <p:ext uri="{BB962C8B-B14F-4D97-AF65-F5344CB8AC3E}">
        <p14:creationId xmlns:p14="http://schemas.microsoft.com/office/powerpoint/2010/main" val="2941233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Pactuados – Previne Brasil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8058"/>
            <a:ext cx="10052222" cy="3644410"/>
          </a:xfrm>
        </p:spPr>
        <p:txBody>
          <a:bodyPr/>
          <a:lstStyle/>
          <a:p>
            <a:r>
              <a:rPr lang="pt-BR" dirty="0"/>
              <a:t>Quais os resultados </a:t>
            </a:r>
            <a:r>
              <a:rPr lang="pt-BR" dirty="0" smtClean="0"/>
              <a:t>do municipio </a:t>
            </a:r>
            <a:r>
              <a:rPr lang="pt-BR" dirty="0" smtClean="0"/>
              <a:t>para </a:t>
            </a:r>
            <a:r>
              <a:rPr lang="pt-BR" dirty="0"/>
              <a:t>os indicadores pactuados</a:t>
            </a:r>
            <a:r>
              <a:rPr lang="pt-BR" dirty="0" smtClean="0"/>
              <a:t>?</a:t>
            </a: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AC340421-84A7-4C11-91CA-E65A80B103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7217" y="2569495"/>
          <a:ext cx="10654073" cy="413986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09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8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7786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Indicador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Q1/2021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Q2/2021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Q3/2021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Q1/2022</a:t>
                      </a:r>
                    </a:p>
                  </a:txBody>
                  <a:tcPr marL="70283" marR="70283" marT="46857" marB="46857" anchor="ctr" horzOverflow="overflow">
                    <a:solidFill>
                      <a:srgbClr val="54194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pelo menos 6 consultas de pré-natal realizadas, sendo a 1º até a 12ª semana de gestação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realização de exames para Sífilis e HIV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289731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gestantes com atendimento odontológico realizado na APS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7363770"/>
                  </a:ext>
                </a:extLst>
              </a:tr>
              <a:tr h="32262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mulheres com coleta de citopatológico na APS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9952122"/>
                  </a:ext>
                </a:extLst>
              </a:tr>
              <a:tr h="78873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crianças de 1 (um) ano de idade vacinadas na APS contra Difteria, Tétano, Coqueluche, Hepatite B, infecções causadas por </a:t>
                      </a:r>
                      <a:r>
                        <a:rPr kumimoji="0" lang="pt-B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Haemophilus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t-B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influenzae</a:t>
                      </a: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tipo b e Poliomielite inativada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pessoas com hipertensão, com consulta e pressão arterial aferida no semestre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7602840"/>
                  </a:ext>
                </a:extLst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194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pessoas com diabetes, com consulta e hemoglobina glicada solicitada no semestre</a:t>
                      </a: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D7D5B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18809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Acesso ao PASA</a:t>
            </a:r>
            <a:br>
              <a:rPr lang="pt-BR" dirty="0" smtClean="0"/>
            </a:br>
            <a:r>
              <a:rPr lang="pt-BR" dirty="0" smtClean="0"/>
              <a:t>(caso seja gestão municipal)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4693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Regulação do acesso ao PASA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 smtClean="0"/>
              <a:t>Quais </a:t>
            </a:r>
            <a:r>
              <a:rPr lang="pt-BR" dirty="0"/>
              <a:t>os sistemas de regulação do acesso existentes a nível estadual, regional e municipal? </a:t>
            </a:r>
            <a:endParaRPr lang="pt-BR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 smtClean="0"/>
              <a:t>A regulação do acesso é </a:t>
            </a:r>
            <a:r>
              <a:rPr lang="pt-BR" dirty="0"/>
              <a:t>descentralizada </a:t>
            </a:r>
            <a:r>
              <a:rPr lang="pt-BR" dirty="0" smtClean="0"/>
              <a:t>e realizada pela própria unidade? Esse </a:t>
            </a:r>
            <a:r>
              <a:rPr lang="pt-BR" dirty="0"/>
              <a:t>processo é informatizado? </a:t>
            </a:r>
            <a:endParaRPr lang="pt-BR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Dimensionamento e Capacidade Operacional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 smtClean="0"/>
              <a:t>O dimensionamento e a capacidade operacional do ambulatório foram realizadas? Estão atualizados baseado no </a:t>
            </a:r>
            <a:r>
              <a:rPr lang="pt-BR" dirty="0" smtClean="0"/>
              <a:t>território? </a:t>
            </a:r>
            <a:endParaRPr lang="pt-BR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Foi pactuado em CIR e CIB a operacionalização para acesso ao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Foi realizada a contratualização dos profissionais para atuação no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de Agendamento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 smtClean="0"/>
              <a:t>Existe um setor de agendamento para acesso ao ambulatório? 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Como está organizado o setor de agendamento? 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As diretrizes para agendamento ao ambulatóri</a:t>
            </a:r>
            <a:r>
              <a:rPr lang="pt-BR" dirty="0" smtClean="0"/>
              <a:t>o PASA foram elaboradas e pactuadas? </a:t>
            </a: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Comissão Técnica de Acompanhamento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 smtClean="0"/>
              <a:t>Existe uma Comissão Técnica para acompanhamento do ambulatório? Caso negativo, esta comissão deverá ser instituída.   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Como é realizado o monitoramento? </a:t>
            </a:r>
            <a:endParaRPr lang="pt-BR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 smtClean="0"/>
              <a:t>Quais ações são realizadas pela comissão?</a:t>
            </a:r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 smtClean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Território </a:t>
            </a:r>
            <a:r>
              <a:rPr lang="pt-BR" dirty="0" smtClean="0"/>
              <a:t>e </a:t>
            </a:r>
            <a:r>
              <a:rPr lang="pt-BR" dirty="0" smtClean="0"/>
              <a:t>Barreiras de Acesso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794980" cy="4057323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/>
              <a:t>O ambulatório conhece seu território de abrangência? </a:t>
            </a:r>
          </a:p>
          <a:p>
            <a:pPr algn="just">
              <a:spcBef>
                <a:spcPts val="0"/>
              </a:spcBef>
            </a:pPr>
            <a:endParaRPr lang="pt-BR" dirty="0" smtClean="0"/>
          </a:p>
          <a:p>
            <a:pPr lvl="0">
              <a:spcBef>
                <a:spcPts val="0"/>
              </a:spcBef>
            </a:pPr>
            <a:r>
              <a:rPr lang="pt-BR" dirty="0"/>
              <a:t>Foram mapeados os serviços de apoio e logística, tais como: 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Sistemas de apoio diagnóstico e terapêutico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Assistência farmacêutica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Sistemas de logística (destaque ao transporte sanitário e informatização) </a:t>
            </a:r>
            <a:endParaRPr lang="pt-BR" sz="22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pt-BR" sz="2200" dirty="0"/>
          </a:p>
          <a:p>
            <a:pPr algn="just">
              <a:spcBef>
                <a:spcPts val="0"/>
              </a:spcBef>
            </a:pPr>
            <a:r>
              <a:rPr lang="pt-BR" dirty="0" smtClean="0"/>
              <a:t>Foram </a:t>
            </a:r>
            <a:r>
              <a:rPr lang="pt-BR" dirty="0"/>
              <a:t>mapeadas as barreiras de acesso </a:t>
            </a:r>
            <a:r>
              <a:rPr lang="pt-BR" dirty="0" smtClean="0"/>
              <a:t>no municipio de </a:t>
            </a:r>
            <a:r>
              <a:rPr lang="pt-BR" dirty="0"/>
              <a:t>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Qual (</a:t>
            </a:r>
            <a:r>
              <a:rPr lang="pt-BR" dirty="0" err="1"/>
              <a:t>is</a:t>
            </a:r>
            <a:r>
              <a:rPr lang="pt-BR" dirty="0"/>
              <a:t>) são as barreiras de acesso identificadas </a:t>
            </a:r>
            <a:r>
              <a:rPr lang="pt-BR" dirty="0" smtClean="0"/>
              <a:t>no municipio de </a:t>
            </a:r>
            <a:r>
              <a:rPr lang="pt-BR" dirty="0"/>
              <a:t>saúde? 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Qual (</a:t>
            </a:r>
            <a:r>
              <a:rPr lang="pt-BR" dirty="0" err="1"/>
              <a:t>is</a:t>
            </a:r>
            <a:r>
              <a:rPr lang="pt-BR" dirty="0"/>
              <a:t>) ações </a:t>
            </a:r>
            <a:r>
              <a:rPr lang="pt-BR" dirty="0" smtClean="0"/>
              <a:t>serão realizadas </a:t>
            </a:r>
            <a:r>
              <a:rPr lang="pt-BR" dirty="0"/>
              <a:t>para minimizar o impacto dessas barreiras para o acesso da pessoa usuária </a:t>
            </a:r>
            <a:r>
              <a:rPr lang="pt-BR" dirty="0" smtClean="0"/>
              <a:t>ao ambulatório?  </a:t>
            </a:r>
            <a:endParaRPr lang="pt-BR" dirty="0"/>
          </a:p>
          <a:p>
            <a:pPr marL="0" lvl="0" indent="0">
              <a:spcBef>
                <a:spcPts val="0"/>
              </a:spcBef>
              <a:buNone/>
            </a:pPr>
            <a:endParaRPr lang="pt-BR" dirty="0" smtClean="0"/>
          </a:p>
          <a:p>
            <a:pPr lvl="0">
              <a:spcBef>
                <a:spcPts val="0"/>
              </a:spcBef>
            </a:pPr>
            <a:endParaRPr lang="pt-BR" dirty="0"/>
          </a:p>
          <a:p>
            <a:pPr marL="0" indent="0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73575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094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da Etapa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A temática da Etapa 3 do PlanificaSUS é: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b="1" dirty="0"/>
              <a:t>“O acesso à Rede de Atenção à Saúde”</a:t>
            </a:r>
          </a:p>
        </p:txBody>
      </p:sp>
    </p:spTree>
    <p:extLst>
      <p:ext uri="{BB962C8B-B14F-4D97-AF65-F5344CB8AC3E}">
        <p14:creationId xmlns:p14="http://schemas.microsoft.com/office/powerpoint/2010/main" val="146439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17" name="Agrupar 21">
            <a:extLst>
              <a:ext uri="{FF2B5EF4-FFF2-40B4-BE49-F238E27FC236}">
                <a16:creationId xmlns:a16="http://schemas.microsoft.com/office/drawing/2014/main" xmlns="" id="{26A213BB-A665-4C2C-AA99-DCC37802764B}"/>
              </a:ext>
            </a:extLst>
          </p:cNvPr>
          <p:cNvGrpSpPr/>
          <p:nvPr/>
        </p:nvGrpSpPr>
        <p:grpSpPr>
          <a:xfrm>
            <a:off x="573206" y="2074460"/>
            <a:ext cx="10672549" cy="4488404"/>
            <a:chOff x="1233617" y="1643294"/>
            <a:chExt cx="10515600" cy="4956665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12315F56-F75F-4D18-A8BF-FD6BCBC7021C}"/>
                </a:ext>
              </a:extLst>
            </p:cNvPr>
            <p:cNvSpPr/>
            <p:nvPr/>
          </p:nvSpPr>
          <p:spPr>
            <a:xfrm>
              <a:off x="9152730" y="4122401"/>
              <a:ext cx="2341245" cy="2227125"/>
            </a:xfrm>
            <a:prstGeom prst="ellipse">
              <a:avLst/>
            </a:prstGeom>
            <a:solidFill>
              <a:srgbClr val="F4D8ED"/>
            </a:solidFill>
            <a:ln>
              <a:solidFill>
                <a:srgbClr val="5419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rgbClr val="541945"/>
                  </a:solidFill>
                  <a:cs typeface="Calibri"/>
                </a:rPr>
                <a:t>Fórum: Competências dos líderes dos ambulatórios de AAE</a:t>
              </a:r>
            </a:p>
          </p:txBody>
        </p:sp>
        <p:sp>
          <p:nvSpPr>
            <p:cNvPr id="19" name="Espaço Reservado para Conteúdo 2">
              <a:extLst>
                <a:ext uri="{FF2B5EF4-FFF2-40B4-BE49-F238E27FC236}">
                  <a16:creationId xmlns:a16="http://schemas.microsoft.com/office/drawing/2014/main" xmlns="" id="{4B2B5ACF-8F7A-43DB-9716-A42FF8745E78}"/>
                </a:ext>
              </a:extLst>
            </p:cNvPr>
            <p:cNvSpPr txBox="1">
              <a:spLocks/>
            </p:cNvSpPr>
            <p:nvPr/>
          </p:nvSpPr>
          <p:spPr>
            <a:xfrm>
              <a:off x="1233617" y="1757757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2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0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8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6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400" kern="1200" baseline="0">
                  <a:solidFill>
                    <a:srgbClr val="541945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endParaRPr lang="pt-BR" sz="2000" dirty="0">
                <a:solidFill>
                  <a:srgbClr val="AE1F41"/>
                </a:solidFill>
                <a:cs typeface="Calibri"/>
              </a:endParaRPr>
            </a:p>
            <a:p>
              <a:endParaRPr lang="pt-BR" sz="2000" dirty="0">
                <a:cs typeface="Calibri" panose="020F0502020204030204" pitchFamily="34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xmlns="" id="{77EB6008-C3EC-4AA5-8A83-B473B48EFA8A}"/>
                </a:ext>
              </a:extLst>
            </p:cNvPr>
            <p:cNvSpPr/>
            <p:nvPr/>
          </p:nvSpPr>
          <p:spPr>
            <a:xfrm>
              <a:off x="3514921" y="1643294"/>
              <a:ext cx="5750718" cy="738188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>
                  <a:solidFill>
                    <a:prstClr val="white"/>
                  </a:solidFill>
                  <a:cs typeface="Calibri"/>
                </a:rPr>
                <a:t>O acesso à Rede de Atenção à Saúde</a:t>
              </a:r>
              <a:endParaRPr lang="pt-BR" sz="2000" dirty="0">
                <a:solidFill>
                  <a:prstClr val="white"/>
                </a:solidFill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xmlns="" id="{6372700C-5B4F-4F54-9E2D-7A851A16C9CC}"/>
                </a:ext>
              </a:extLst>
            </p:cNvPr>
            <p:cNvSpPr/>
            <p:nvPr/>
          </p:nvSpPr>
          <p:spPr>
            <a:xfrm>
              <a:off x="1287931" y="4138263"/>
              <a:ext cx="2952063" cy="411202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prstClr val="white"/>
                  </a:solidFill>
                  <a:cs typeface="Calibri"/>
                </a:rPr>
                <a:t>WORKSHOP 3 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xmlns="" id="{BDE3B603-8686-44C6-8A45-50B262045DC9}"/>
                </a:ext>
              </a:extLst>
            </p:cNvPr>
            <p:cNvSpPr/>
            <p:nvPr/>
          </p:nvSpPr>
          <p:spPr>
            <a:xfrm>
              <a:off x="4539547" y="3541015"/>
              <a:ext cx="4855194" cy="382376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prstClr val="white"/>
                  </a:solidFill>
                  <a:cs typeface="Calibri"/>
                </a:rPr>
                <a:t>OFICINA TUTORIAL 3.1  APS </a:t>
              </a:r>
              <a:r>
                <a:rPr lang="pt-BR" sz="1400" b="1" dirty="0">
                  <a:solidFill>
                    <a:prstClr val="white"/>
                  </a:solidFill>
                  <a:ea typeface="+mn-lt"/>
                  <a:cs typeface="Calibri" panose="020F0502020204030204"/>
                </a:rPr>
                <a:t>OFICINA TUTORIAL 3.2 APS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Retângulo: Cantos Arredondados 27">
              <a:extLst>
                <a:ext uri="{FF2B5EF4-FFF2-40B4-BE49-F238E27FC236}">
                  <a16:creationId xmlns:a16="http://schemas.microsoft.com/office/drawing/2014/main" xmlns="" id="{AF5C83DE-09D6-4494-8E40-D244D57D6B95}"/>
                </a:ext>
              </a:extLst>
            </p:cNvPr>
            <p:cNvSpPr/>
            <p:nvPr/>
          </p:nvSpPr>
          <p:spPr>
            <a:xfrm>
              <a:off x="2550602" y="5957021"/>
              <a:ext cx="2952063" cy="6429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4194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solidFill>
                    <a:srgbClr val="541945"/>
                  </a:solidFill>
                  <a:cs typeface="Calibri"/>
                </a:rPr>
                <a:t>Qualidade e segurança do paciente</a:t>
              </a:r>
              <a:endParaRPr lang="pt-BR" sz="1600" b="1" dirty="0">
                <a:solidFill>
                  <a:srgbClr val="541945"/>
                </a:solidFill>
              </a:endParaRPr>
            </a:p>
          </p:txBody>
        </p:sp>
        <p:sp>
          <p:nvSpPr>
            <p:cNvPr id="37" name="Retângulo: Cantos Arredondados 28">
              <a:extLst>
                <a:ext uri="{FF2B5EF4-FFF2-40B4-BE49-F238E27FC236}">
                  <a16:creationId xmlns:a16="http://schemas.microsoft.com/office/drawing/2014/main" xmlns="" id="{E92A76B3-0786-441E-9E5A-BE3297E956AB}"/>
                </a:ext>
              </a:extLst>
            </p:cNvPr>
            <p:cNvSpPr/>
            <p:nvPr/>
          </p:nvSpPr>
          <p:spPr>
            <a:xfrm>
              <a:off x="1870994" y="3352327"/>
              <a:ext cx="1785936" cy="642938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Acesso à APS</a:t>
              </a:r>
            </a:p>
          </p:txBody>
        </p:sp>
        <p:sp>
          <p:nvSpPr>
            <p:cNvPr id="38" name="Retângulo: Cantos Arredondados 29">
              <a:extLst>
                <a:ext uri="{FF2B5EF4-FFF2-40B4-BE49-F238E27FC236}">
                  <a16:creationId xmlns:a16="http://schemas.microsoft.com/office/drawing/2014/main" xmlns="" id="{7C338B30-108E-4714-969B-B1F6C71CB1BF}"/>
                </a:ext>
              </a:extLst>
            </p:cNvPr>
            <p:cNvSpPr/>
            <p:nvPr/>
          </p:nvSpPr>
          <p:spPr>
            <a:xfrm>
              <a:off x="1870994" y="4658343"/>
              <a:ext cx="1785936" cy="642938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Acesso à AAE</a:t>
              </a:r>
            </a:p>
          </p:txBody>
        </p:sp>
        <p:sp>
          <p:nvSpPr>
            <p:cNvPr id="39" name="Retângulo: Cantos Arredondados 30">
              <a:extLst>
                <a:ext uri="{FF2B5EF4-FFF2-40B4-BE49-F238E27FC236}">
                  <a16:creationId xmlns:a16="http://schemas.microsoft.com/office/drawing/2014/main" xmlns="" id="{4D08A25B-D9EC-4EB9-9B7A-579EB8A7F9A8}"/>
                </a:ext>
              </a:extLst>
            </p:cNvPr>
            <p:cNvSpPr/>
            <p:nvPr/>
          </p:nvSpPr>
          <p:spPr>
            <a:xfrm>
              <a:off x="4905653" y="2675666"/>
              <a:ext cx="1965230" cy="766201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Diagnóstico local Acesso</a:t>
              </a:r>
            </a:p>
          </p:txBody>
        </p:sp>
        <p:sp>
          <p:nvSpPr>
            <p:cNvPr id="40" name="Retângulo: Cantos Arredondados 31">
              <a:extLst>
                <a:ext uri="{FF2B5EF4-FFF2-40B4-BE49-F238E27FC236}">
                  <a16:creationId xmlns:a16="http://schemas.microsoft.com/office/drawing/2014/main" xmlns="" id="{72AC86CA-D9AB-477C-8719-2BCF075EEFE1}"/>
                </a:ext>
              </a:extLst>
            </p:cNvPr>
            <p:cNvSpPr/>
            <p:nvPr/>
          </p:nvSpPr>
          <p:spPr>
            <a:xfrm>
              <a:off x="6952813" y="2685323"/>
              <a:ext cx="1965230" cy="766202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Organização da jornada de acesso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4F9025E-485C-49E6-9FF2-4DF650235A2E}"/>
                </a:ext>
              </a:extLst>
            </p:cNvPr>
            <p:cNvSpPr/>
            <p:nvPr/>
          </p:nvSpPr>
          <p:spPr>
            <a:xfrm>
              <a:off x="4539547" y="5250895"/>
              <a:ext cx="4855194" cy="421484"/>
            </a:xfrm>
            <a:prstGeom prst="rect">
              <a:avLst/>
            </a:prstGeom>
            <a:solidFill>
              <a:srgbClr val="541945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prstClr val="white"/>
                  </a:solidFill>
                  <a:cs typeface="Calibri"/>
                </a:rPr>
                <a:t>OFICINA TUTORIAL 3.1  AAE </a:t>
              </a:r>
              <a:r>
                <a:rPr lang="pt-BR" sz="1400" b="1" dirty="0">
                  <a:solidFill>
                    <a:prstClr val="white"/>
                  </a:solidFill>
                  <a:ea typeface="+mn-lt"/>
                  <a:cs typeface="Calibri" panose="020F0502020204030204"/>
                </a:rPr>
                <a:t>OFICINA TUTORIAL 3.2 AAE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2" name="Retângulo: Cantos Arredondados 33">
              <a:extLst>
                <a:ext uri="{FF2B5EF4-FFF2-40B4-BE49-F238E27FC236}">
                  <a16:creationId xmlns:a16="http://schemas.microsoft.com/office/drawing/2014/main" xmlns="" id="{AB08E61B-85C5-49EA-AB40-261556A6833D}"/>
                </a:ext>
              </a:extLst>
            </p:cNvPr>
            <p:cNvSpPr/>
            <p:nvPr/>
          </p:nvSpPr>
          <p:spPr>
            <a:xfrm>
              <a:off x="4585543" y="4370389"/>
              <a:ext cx="4570679" cy="766201"/>
            </a:xfrm>
            <a:prstGeom prst="roundRect">
              <a:avLst/>
            </a:prstGeom>
            <a:solidFill>
              <a:srgbClr val="DC88C6"/>
            </a:solidFill>
            <a:ln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541945"/>
                  </a:solidFill>
                  <a:cs typeface="Calibri"/>
                </a:rPr>
                <a:t>Organização do acesso: agendamento e processos administrativos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94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Conhecimento do modelo de acesso utilizado na Atenção Primária à Saúde e da regulação do acesso Atenção Ambulatorial Especializada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Conhecimento da cobertura populacional da Atenção Primária à Saúde e à Atenção Ambulatorial Especializada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Verificação do acesso regulado da APS para a AAE</a:t>
            </a:r>
          </a:p>
          <a:p>
            <a:pPr marL="0" lvl="0" indent="0" algn="just">
              <a:buNone/>
            </a:pPr>
            <a:r>
              <a:rPr lang="pt-BR" dirty="0"/>
              <a:t> </a:t>
            </a:r>
          </a:p>
          <a:p>
            <a:pPr lvl="0" algn="just"/>
            <a:r>
              <a:rPr lang="pt-BR" dirty="0"/>
              <a:t>Conhecimento das ferramentas utilizadas para organização do acesso à APS e à AAE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na APS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21086" cy="386425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O acesso à APS está estreitamente vinculado ao atributo essencial do primeiro contato.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A questão central do acesso é o </a:t>
            </a:r>
            <a:r>
              <a:rPr lang="pt-BR" b="1" dirty="0"/>
              <a:t>equilíbrio entre demanda e oferta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caso das condições crônicas não agudizadas, o acesso à APS é precondição </a:t>
            </a:r>
            <a:r>
              <a:rPr lang="pt-BR" dirty="0" smtClean="0"/>
              <a:t>para um </a:t>
            </a:r>
            <a:r>
              <a:rPr lang="pt-BR" dirty="0"/>
              <a:t>acesso </a:t>
            </a:r>
            <a:r>
              <a:rPr lang="pt-BR" dirty="0" smtClean="0"/>
              <a:t>aos </a:t>
            </a:r>
            <a:r>
              <a:rPr lang="pt-BR" dirty="0"/>
              <a:t>outros pontos de atenção à </a:t>
            </a:r>
            <a:r>
              <a:rPr lang="pt-BR" dirty="0" smtClean="0"/>
              <a:t>saúde.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AAE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39199" cy="3644410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/>
              <a:t>Na atenção </a:t>
            </a:r>
            <a:r>
              <a:rPr lang="pt-BR" sz="2100" dirty="0"/>
              <a:t>ambulatorial </a:t>
            </a:r>
            <a:r>
              <a:rPr lang="pt-BR" sz="2100" dirty="0" smtClean="0"/>
              <a:t>especializada este acesso é regulado pela APS.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 smtClean="0"/>
              <a:t>Deve estar pactuado em CIR e CIB as regras para o acesso ao ambulatório pela APS. </a:t>
            </a:r>
          </a:p>
          <a:p>
            <a:pPr marL="0" indent="0" algn="just">
              <a:buNone/>
            </a:pPr>
            <a:endParaRPr lang="pt-BR" sz="2100" dirty="0"/>
          </a:p>
          <a:p>
            <a:pPr algn="just"/>
            <a:r>
              <a:rPr lang="pt-BR" sz="2100" dirty="0" smtClean="0"/>
              <a:t>O ambulatório deve ter sua capacidade operacional definida. </a:t>
            </a:r>
            <a:endParaRPr lang="pt-BR" sz="21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queremos chegar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xmlns="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27330" y="2391293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xmlns="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5732" y="2260528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xmlns="" id="{F46C6704-DD77-4A1F-AF0B-7D4A31F58FF0}"/>
              </a:ext>
            </a:extLst>
          </p:cNvPr>
          <p:cNvSpPr txBox="1"/>
          <p:nvPr/>
        </p:nvSpPr>
        <p:spPr>
          <a:xfrm>
            <a:off x="1301790" y="2545575"/>
            <a:ext cx="3211554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xmlns="" id="{24B7D0EA-C2C2-435D-84F2-FB4A97EF74DD}"/>
              </a:ext>
            </a:extLst>
          </p:cNvPr>
          <p:cNvSpPr txBox="1"/>
          <p:nvPr/>
        </p:nvSpPr>
        <p:spPr>
          <a:xfrm>
            <a:off x="1321248" y="4109125"/>
            <a:ext cx="2826251" cy="707886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ETAPA 3: ACESSO À RAS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xmlns="" id="{FF8BE631-F2A2-4A91-A960-AE6AFD6A4BA0}"/>
              </a:ext>
            </a:extLst>
          </p:cNvPr>
          <p:cNvSpPr txBox="1"/>
          <p:nvPr/>
        </p:nvSpPr>
        <p:spPr>
          <a:xfrm>
            <a:off x="9388033" y="4964860"/>
            <a:ext cx="2187262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DO ACESSO AO PASA 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xmlns="" id="{CA4D56C0-0F19-4BE4-9521-FED3C22ECB61}"/>
              </a:ext>
            </a:extLst>
          </p:cNvPr>
          <p:cNvSpPr txBox="1"/>
          <p:nvPr/>
        </p:nvSpPr>
        <p:spPr>
          <a:xfrm>
            <a:off x="5848478" y="2525268"/>
            <a:ext cx="5119471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>
            <a:off x="2515010" y="318518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xmlns="" id="{752840BB-CEFA-4056-9BB9-C934C0C459C4}"/>
              </a:ext>
            </a:extLst>
          </p:cNvPr>
          <p:cNvSpPr txBox="1"/>
          <p:nvPr/>
        </p:nvSpPr>
        <p:spPr>
          <a:xfrm>
            <a:off x="5355139" y="4380085"/>
            <a:ext cx="2096986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DO ACESSO NA APS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 rot="16200000">
            <a:off x="4477373" y="414685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 rot="10800000">
            <a:off x="8179727" y="31318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xmlns="" id="{24B7D0EA-C2C2-435D-84F2-FB4A97EF74DD}"/>
              </a:ext>
            </a:extLst>
          </p:cNvPr>
          <p:cNvSpPr txBox="1"/>
          <p:nvPr/>
        </p:nvSpPr>
        <p:spPr>
          <a:xfrm>
            <a:off x="6995089" y="774851"/>
            <a:ext cx="2826251" cy="707886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ORGANIZAÇÃO DO ACESSO NA RAS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xmlns="" id="{1DA37C58-8183-4A93-B5EB-2D1115B5181E}"/>
              </a:ext>
            </a:extLst>
          </p:cNvPr>
          <p:cNvSpPr/>
          <p:nvPr/>
        </p:nvSpPr>
        <p:spPr>
          <a:xfrm rot="10800000">
            <a:off x="8148515" y="163984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xmlns="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7038" y="3887712"/>
            <a:ext cx="2462349" cy="24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306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1784</Words>
  <Application>Microsoft Office PowerPoint</Application>
  <PresentationFormat>Widescreen</PresentationFormat>
  <Paragraphs>346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28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League Spartan</vt:lpstr>
      <vt:lpstr>Lucida Grande</vt:lpstr>
      <vt:lpstr>Poppins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 </vt:lpstr>
      <vt:lpstr>Apresentação da etapa 3</vt:lpstr>
      <vt:lpstr>Tema da Etapa </vt:lpstr>
      <vt:lpstr>Desenho da Etapa </vt:lpstr>
      <vt:lpstr>Objetivos </vt:lpstr>
      <vt:lpstr>Aplicação na APS</vt:lpstr>
      <vt:lpstr>Aplicação na AAE </vt:lpstr>
      <vt:lpstr>Onde queremos chegar</vt:lpstr>
      <vt:lpstr>Cronograma e Operacionalização da Etapa</vt:lpstr>
      <vt:lpstr>Material de Apoio - Parte II </vt:lpstr>
      <vt:lpstr>Na APS </vt:lpstr>
      <vt:lpstr>Cobertura Populacional da APS </vt:lpstr>
      <vt:lpstr>Programa Saúde na Hora </vt:lpstr>
      <vt:lpstr>Carteira de Serviços da APS</vt:lpstr>
      <vt:lpstr>Ações Estratégicas </vt:lpstr>
      <vt:lpstr>Unidades de Saúde na Região</vt:lpstr>
      <vt:lpstr>Ferramentas para organização do acesso</vt:lpstr>
      <vt:lpstr>Enfoque do acesso </vt:lpstr>
      <vt:lpstr>Barreiras de acesso </vt:lpstr>
      <vt:lpstr>Indicadores Pactuados – Previne Brasil </vt:lpstr>
      <vt:lpstr>Acesso ao PASA (caso seja gestão municipal)</vt:lpstr>
      <vt:lpstr>Regulação do acesso ao PASA </vt:lpstr>
      <vt:lpstr>Dimensionamento e Capacidade Operacional </vt:lpstr>
      <vt:lpstr>Setor de Agendamento </vt:lpstr>
      <vt:lpstr>Comissão Técnica de Acompanhamento </vt:lpstr>
      <vt:lpstr>Território e Barreiras de Acesso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149</cp:revision>
  <dcterms:created xsi:type="dcterms:W3CDTF">2021-05-10T00:56:02Z</dcterms:created>
  <dcterms:modified xsi:type="dcterms:W3CDTF">2022-05-25T12:19:51Z</dcterms:modified>
</cp:coreProperties>
</file>